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354" r:id="rId2"/>
    <p:sldId id="317" r:id="rId3"/>
    <p:sldId id="318" r:id="rId4"/>
    <p:sldId id="319" r:id="rId5"/>
    <p:sldId id="331" r:id="rId6"/>
    <p:sldId id="332" r:id="rId7"/>
    <p:sldId id="333" r:id="rId8"/>
    <p:sldId id="321" r:id="rId9"/>
    <p:sldId id="322" r:id="rId10"/>
    <p:sldId id="323" r:id="rId11"/>
    <p:sldId id="330" r:id="rId12"/>
    <p:sldId id="334" r:id="rId13"/>
    <p:sldId id="372" r:id="rId14"/>
    <p:sldId id="361" r:id="rId15"/>
    <p:sldId id="357" r:id="rId16"/>
    <p:sldId id="359" r:id="rId17"/>
    <p:sldId id="360" r:id="rId18"/>
    <p:sldId id="358" r:id="rId19"/>
    <p:sldId id="364" r:id="rId20"/>
    <p:sldId id="343" r:id="rId21"/>
    <p:sldId id="363" r:id="rId22"/>
    <p:sldId id="326" r:id="rId23"/>
    <p:sldId id="327" r:id="rId24"/>
    <p:sldId id="340" r:id="rId25"/>
    <p:sldId id="378" r:id="rId26"/>
    <p:sldId id="379" r:id="rId27"/>
    <p:sldId id="380" r:id="rId28"/>
    <p:sldId id="315" r:id="rId29"/>
    <p:sldId id="258" r:id="rId30"/>
    <p:sldId id="260" r:id="rId31"/>
    <p:sldId id="381" r:id="rId32"/>
    <p:sldId id="382" r:id="rId33"/>
    <p:sldId id="296" r:id="rId34"/>
    <p:sldId id="374" r:id="rId35"/>
    <p:sldId id="375" r:id="rId36"/>
    <p:sldId id="277" r:id="rId37"/>
    <p:sldId id="370" r:id="rId38"/>
    <p:sldId id="37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5051" autoAdjust="0"/>
  </p:normalViewPr>
  <p:slideViewPr>
    <p:cSldViewPr snapToGrid="0">
      <p:cViewPr>
        <p:scale>
          <a:sx n="60" d="100"/>
          <a:sy n="60" d="100"/>
        </p:scale>
        <p:origin x="160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BF4B5-DBC4-4C89-86A9-32303DFD6082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29F18-512B-4519-AAB2-59966980E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75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16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73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Daniel </a:t>
            </a:r>
            <a:r>
              <a:rPr lang="en-US" dirty="0" err="1" smtClean="0"/>
              <a:t>Kahneman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58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</a:t>
            </a:r>
            <a:r>
              <a:rPr lang="en-US" dirty="0" err="1" smtClean="0"/>
              <a:t>wikipedia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48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http://www.washingtonpost.com/blogs/wonkblog/wp/2014/11/24/do-democrats-and-republicans-actually-experience-the-weather-differently/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5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 That Smaller Schools Do Not Improve Student Achievement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Author(s):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Howard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Wainer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Harris L.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Zwerling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Phi Delta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Kappan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Vol. 88, No. 4 (Dec., 2006), pp. 300-303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Published by: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 Delta Kappa International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Stable URL: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http://www.jstor.org/stable/20442243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92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 That Smaller Schools Do Not Improve Student Achievement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Author(s):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Howard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Wainer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Harris L.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Zwerling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Phi Delta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Kappan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Vol. 88, No. 4 (Dec., 2006), pp. 300-303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Published by: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 Delta Kappa International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Stable URL: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http://www.jstor.org/stable/20442243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28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http://www.sfgov3.org/modules/showdocument.aspx?documentid=4819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40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http://www.sfchronicle.com/archive/item/A-decade-of-homelessness-Thousands-in-S-F-30431.php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59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4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we are in possession of incredibly influential material – when applied in certain ways</a:t>
            </a:r>
            <a:endParaRPr lang="en-US" dirty="0" smtClean="0"/>
          </a:p>
          <a:p>
            <a:r>
              <a:rPr lang="en-US" dirty="0" smtClean="0"/>
              <a:t>http://mic.com/articles/102546/want-to-make-change-someone-s-mind-just-show-them-a-random-chart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89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2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49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26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http://xkcd.com/882/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06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http://xkcd.com/882/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16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http://xkcd.com/882/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80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48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8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9F18-512B-4519-AAB2-59966980EB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53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014A6-74CF-4752-8428-D13CC6A6622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7E1F-AEE9-421A-B608-01415DFCA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7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014A6-74CF-4752-8428-D13CC6A6622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7E1F-AEE9-421A-B608-01415DFCA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94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014A6-74CF-4752-8428-D13CC6A6622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7E1F-AEE9-421A-B608-01415DFCA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014A6-74CF-4752-8428-D13CC6A6622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7E1F-AEE9-421A-B608-01415DFCA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33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014A6-74CF-4752-8428-D13CC6A6622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7E1F-AEE9-421A-B608-01415DFCA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73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014A6-74CF-4752-8428-D13CC6A6622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7E1F-AEE9-421A-B608-01415DFCA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014A6-74CF-4752-8428-D13CC6A6622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7E1F-AEE9-421A-B608-01415DFCA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3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014A6-74CF-4752-8428-D13CC6A6622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7E1F-AEE9-421A-B608-01415DFCA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60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014A6-74CF-4752-8428-D13CC6A6622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7E1F-AEE9-421A-B608-01415DFCA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1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014A6-74CF-4752-8428-D13CC6A6622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7E1F-AEE9-421A-B608-01415DFCA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0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014A6-74CF-4752-8428-D13CC6A6622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7E1F-AEE9-421A-B608-01415DFCA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89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014A6-74CF-4752-8428-D13CC6A6622F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57E1F-AEE9-421A-B608-01415DFCA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0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274" y="1363579"/>
            <a:ext cx="74435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The Human-Data Interface: 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How to Design for “Irrational” Data Consumers  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74099" y="4989097"/>
            <a:ext cx="28357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Cathy </a:t>
            </a:r>
            <a:r>
              <a:rPr lang="en-US" sz="2800" dirty="0" err="1" smtClean="0">
                <a:solidFill>
                  <a:schemeClr val="bg1"/>
                </a:solidFill>
              </a:rPr>
              <a:t>Tanimura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Strata </a:t>
            </a:r>
          </a:p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February 19, 2015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5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33" y="975060"/>
            <a:ext cx="1476375" cy="1009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137" y="2262187"/>
            <a:ext cx="69437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2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3731" y="2356712"/>
            <a:ext cx="8880058" cy="2101266"/>
            <a:chOff x="183731" y="2343064"/>
            <a:chExt cx="8880058" cy="210126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731" y="2343064"/>
              <a:ext cx="8693944" cy="200025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82689" y="3949030"/>
              <a:ext cx="1181100" cy="4953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19450" y="4630152"/>
            <a:ext cx="8728596" cy="2137984"/>
            <a:chOff x="219450" y="4630152"/>
            <a:chExt cx="8728596" cy="21379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9450" y="4630152"/>
              <a:ext cx="8622506" cy="199310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6946" y="6272836"/>
              <a:ext cx="1181100" cy="4953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711303" y="233114"/>
            <a:ext cx="6422045" cy="1969298"/>
            <a:chOff x="1711303" y="233114"/>
            <a:chExt cx="6422045" cy="19692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11303" y="233114"/>
              <a:ext cx="5638800" cy="1905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4510" y="1907137"/>
              <a:ext cx="2128838" cy="295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473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047" y="638201"/>
            <a:ext cx="7212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Confirmation bias: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The tendency to search for, interpret, or recall information in a way that confirms one’s beliefs or hypotheses.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(Wikipedia)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972" y="2995843"/>
            <a:ext cx="3694801" cy="36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81000"/>
            <a:ext cx="7620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0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146" y="729915"/>
            <a:ext cx="3703320" cy="5554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1" y="1267327"/>
            <a:ext cx="36094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Call out the elephant in the room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78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5821" y="777240"/>
            <a:ext cx="769239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Belief Persistence: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People to continue to believe, even after presented with information that contradicts or disconfirms the belief	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5" y="213360"/>
            <a:ext cx="9191625" cy="156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5" y="2081211"/>
            <a:ext cx="6048375" cy="1971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775" y="4281962"/>
            <a:ext cx="5924550" cy="1819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792" y="6330314"/>
            <a:ext cx="2728913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7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5821" y="777240"/>
            <a:ext cx="76923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Some things that trip </a:t>
            </a:r>
            <a:r>
              <a:rPr lang="en-US" sz="4000" dirty="0" smtClean="0">
                <a:solidFill>
                  <a:schemeClr val="bg1"/>
                </a:solidFill>
              </a:rPr>
              <a:t>humans up</a:t>
            </a:r>
            <a:r>
              <a:rPr lang="en-US" sz="4000" dirty="0" smtClean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We </a:t>
            </a:r>
            <a:r>
              <a:rPr lang="en-US" sz="3200" dirty="0">
                <a:solidFill>
                  <a:schemeClr val="bg1"/>
                </a:solidFill>
              </a:rPr>
              <a:t>tend to give more weight to early </a:t>
            </a:r>
            <a:r>
              <a:rPr lang="en-US" sz="3200" dirty="0" smtClean="0">
                <a:solidFill>
                  <a:schemeClr val="bg1"/>
                </a:solidFill>
              </a:rPr>
              <a:t>evidence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More </a:t>
            </a:r>
            <a:r>
              <a:rPr lang="en-US" sz="3200" dirty="0" smtClean="0">
                <a:solidFill>
                  <a:schemeClr val="bg1"/>
                </a:solidFill>
              </a:rPr>
              <a:t>evidence gives us more confidence in our beliefs, but doesn’t necessarily make us more </a:t>
            </a:r>
            <a:r>
              <a:rPr lang="en-US" sz="3200" dirty="0" smtClean="0">
                <a:solidFill>
                  <a:schemeClr val="bg1"/>
                </a:solidFill>
              </a:rPr>
              <a:t>accurate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6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aleoaerie.files.wordpress.com/2014/07/unfortunately-this-is-how-the-brain-wor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25" y="1151572"/>
            <a:ext cx="4772025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40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881" y="2407870"/>
            <a:ext cx="3657143" cy="2438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59" y="1697053"/>
            <a:ext cx="3423761" cy="3566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0859" y="625642"/>
            <a:ext cx="3790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What can we do?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9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Callout 28"/>
          <p:cNvSpPr/>
          <p:nvPr/>
        </p:nvSpPr>
        <p:spPr>
          <a:xfrm>
            <a:off x="4828673" y="239714"/>
            <a:ext cx="4231105" cy="3635454"/>
          </a:xfrm>
          <a:prstGeom prst="wedgeEllipseCallout">
            <a:avLst>
              <a:gd name="adj1" fmla="val -59015"/>
              <a:gd name="adj2" fmla="val 8645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 </a:t>
            </a:r>
            <a:r>
              <a:rPr lang="en-US" sz="2800" dirty="0" smtClean="0">
                <a:solidFill>
                  <a:schemeClr val="bg1"/>
                </a:solidFill>
              </a:rPr>
              <a:t>need </a:t>
            </a:r>
            <a:r>
              <a:rPr lang="en-US" sz="2800" dirty="0" smtClean="0">
                <a:solidFill>
                  <a:schemeClr val="bg1"/>
                </a:solidFill>
              </a:rPr>
              <a:t>sales cut by date, product, country, city, segment, rep,  margin, campaign source, name, </a:t>
            </a:r>
            <a:r>
              <a:rPr lang="en-US" sz="2800" dirty="0" smtClean="0">
                <a:solidFill>
                  <a:schemeClr val="bg1"/>
                </a:solidFill>
              </a:rPr>
              <a:t>…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Oval Callout 30"/>
          <p:cNvSpPr/>
          <p:nvPr/>
        </p:nvSpPr>
        <p:spPr>
          <a:xfrm>
            <a:off x="5306345" y="4629673"/>
            <a:ext cx="3064043" cy="1817727"/>
          </a:xfrm>
          <a:prstGeom prst="wedgeEllipseCallout">
            <a:avLst>
              <a:gd name="adj1" fmla="val -71078"/>
              <a:gd name="adj2" fmla="val -132468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For a meeting at 8 tomorrow morning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33"/>
          <a:stretch/>
        </p:blipFill>
        <p:spPr>
          <a:xfrm>
            <a:off x="433137" y="966537"/>
            <a:ext cx="3962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5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1445" y="875675"/>
            <a:ext cx="790956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Narrative fallacy</a:t>
            </a:r>
            <a:r>
              <a:rPr lang="en-US" sz="4400" dirty="0" smtClean="0">
                <a:solidFill>
                  <a:schemeClr val="bg1"/>
                </a:solidFill>
              </a:rPr>
              <a:t>:</a:t>
            </a:r>
          </a:p>
          <a:p>
            <a:endParaRPr lang="en-US" sz="44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When we look at a series of data points, our </a:t>
            </a:r>
            <a:r>
              <a:rPr lang="en-US" sz="3600" dirty="0" smtClean="0">
                <a:solidFill>
                  <a:schemeClr val="bg1"/>
                </a:solidFill>
              </a:rPr>
              <a:t>natural tendency is to weave them into a story. </a:t>
            </a:r>
            <a:r>
              <a:rPr lang="en-US" sz="3600" dirty="0" smtClean="0">
                <a:solidFill>
                  <a:schemeClr val="bg1"/>
                </a:solidFill>
              </a:rPr>
              <a:t>This helps </a:t>
            </a:r>
            <a:r>
              <a:rPr lang="en-US" sz="3600" dirty="0" smtClean="0">
                <a:solidFill>
                  <a:schemeClr val="bg1"/>
                </a:solidFill>
              </a:rPr>
              <a:t>us remember and make </a:t>
            </a:r>
            <a:r>
              <a:rPr lang="en-US" sz="3600" dirty="0" smtClean="0">
                <a:solidFill>
                  <a:schemeClr val="bg1"/>
                </a:solidFill>
              </a:rPr>
              <a:t>sense of the data. But can also lead us to tell stories where no stories exist.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4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8442" y="1604211"/>
            <a:ext cx="489922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San Francisco: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114 Public Elementary Programs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97 Private Elementary Schools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20" y="794085"/>
            <a:ext cx="274320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1580" y="721895"/>
            <a:ext cx="4832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Small schools movement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580" y="1562122"/>
            <a:ext cx="8097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$1.7 billion from the Gates Foundation by 2001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326" y="2306483"/>
            <a:ext cx="4791075" cy="952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15682" y="3975664"/>
            <a:ext cx="8758776" cy="2614585"/>
            <a:chOff x="115682" y="3975664"/>
            <a:chExt cx="8758776" cy="26145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9238" y="3975664"/>
              <a:ext cx="3665220" cy="6553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851" y="4095965"/>
              <a:ext cx="2314575" cy="11144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1730" y="4173784"/>
              <a:ext cx="1219200" cy="457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2608" y="4982905"/>
              <a:ext cx="1866900" cy="15811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67114" y="4973380"/>
              <a:ext cx="1607344" cy="1600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5682" y="5502065"/>
              <a:ext cx="2286000" cy="103584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17658" y="4982905"/>
              <a:ext cx="1607344" cy="1607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744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713" y="380748"/>
            <a:ext cx="5919788" cy="51444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632" y="6112042"/>
            <a:ext cx="861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Waine</a:t>
            </a:r>
            <a:r>
              <a:rPr lang="en-US" dirty="0" smtClean="0">
                <a:solidFill>
                  <a:schemeClr val="bg1"/>
                </a:solidFill>
              </a:rPr>
              <a:t> &amp; </a:t>
            </a:r>
            <a:r>
              <a:rPr lang="en-US" dirty="0" err="1" smtClean="0">
                <a:solidFill>
                  <a:schemeClr val="bg1"/>
                </a:solidFill>
              </a:rPr>
              <a:t>Zwerling</a:t>
            </a:r>
            <a:r>
              <a:rPr lang="en-US" dirty="0" smtClean="0">
                <a:solidFill>
                  <a:schemeClr val="bg1"/>
                </a:solidFill>
              </a:rPr>
              <a:t>, “Evidence That Smaller Schools Do Not Improve Student Achievement”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7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1530" y="674370"/>
            <a:ext cx="7196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narrative to advantage</a:t>
            </a:r>
            <a:endParaRPr lang="en-US" sz="4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1530" y="1721121"/>
            <a:ext cx="79095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Humans are </a:t>
            </a:r>
            <a:r>
              <a:rPr lang="en-US" sz="3200" dirty="0" smtClean="0">
                <a:solidFill>
                  <a:prstClr val="white"/>
                </a:solidFill>
              </a:rPr>
              <a:t>good </a:t>
            </a:r>
            <a:r>
              <a:rPr lang="en-US" sz="3200" dirty="0" smtClean="0">
                <a:solidFill>
                  <a:prstClr val="white"/>
                </a:solidFill>
              </a:rPr>
              <a:t>at: </a:t>
            </a:r>
          </a:p>
          <a:p>
            <a:r>
              <a:rPr lang="en-US" sz="3200" dirty="0" smtClean="0">
                <a:solidFill>
                  <a:prstClr val="white"/>
                </a:solidFill>
              </a:rPr>
              <a:t>Generalizing from a specific example </a:t>
            </a:r>
            <a:r>
              <a:rPr lang="en-US" sz="3200" dirty="0" smtClean="0">
                <a:solidFill>
                  <a:prstClr val="white"/>
                </a:solidFill>
                <a:sym typeface="Wingdings" panose="05000000000000000000" pitchFamily="2" charset="2"/>
              </a:rPr>
              <a:t>to the general population</a:t>
            </a:r>
            <a:endParaRPr lang="en-US" sz="3200" dirty="0" smtClean="0">
              <a:solidFill>
                <a:prstClr val="white"/>
              </a:solidFill>
            </a:endParaRPr>
          </a:p>
          <a:p>
            <a:endParaRPr lang="en-US" sz="3200" dirty="0" smtClean="0">
              <a:solidFill>
                <a:prstClr val="white"/>
              </a:solidFill>
            </a:endParaRPr>
          </a:p>
          <a:p>
            <a:r>
              <a:rPr lang="en-US" sz="3200" dirty="0" smtClean="0">
                <a:solidFill>
                  <a:prstClr val="white"/>
                </a:solidFill>
              </a:rPr>
              <a:t>Bad at:</a:t>
            </a:r>
            <a:endParaRPr lang="en-US" sz="3200" dirty="0">
              <a:solidFill>
                <a:prstClr val="white"/>
              </a:solidFill>
            </a:endParaRPr>
          </a:p>
          <a:p>
            <a:r>
              <a:rPr lang="en-US" sz="3200" dirty="0" smtClean="0">
                <a:solidFill>
                  <a:prstClr val="white"/>
                </a:solidFill>
              </a:rPr>
              <a:t>Going from the general population to a specific example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5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211" y="697833"/>
            <a:ext cx="7411468" cy="537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9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26" y="797327"/>
            <a:ext cx="7515225" cy="47720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251" y="6264322"/>
            <a:ext cx="7892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2013 San Francisco Homeless Point-in-Time Count &amp; Survey Comprehensive Report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3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662" y="975059"/>
            <a:ext cx="5705475" cy="3752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491" y="4579519"/>
            <a:ext cx="59721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6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674370"/>
            <a:ext cx="761238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Suggestions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Weave specific stories in with </a:t>
            </a:r>
            <a:r>
              <a:rPr lang="en-US" sz="3200" dirty="0" smtClean="0">
                <a:solidFill>
                  <a:schemeClr val="bg1"/>
                </a:solidFill>
              </a:rPr>
              <a:t>the </a:t>
            </a:r>
            <a:r>
              <a:rPr lang="en-US" sz="3200" dirty="0" smtClean="0">
                <a:solidFill>
                  <a:schemeClr val="bg1"/>
                </a:solidFill>
              </a:rPr>
              <a:t>stats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Point </a:t>
            </a:r>
            <a:r>
              <a:rPr lang="en-US" sz="3200" dirty="0" smtClean="0">
                <a:solidFill>
                  <a:schemeClr val="bg1"/>
                </a:solidFill>
              </a:rPr>
              <a:t>out outliers for what they are (this is an interesting story, but not representative)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8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"/>
          <a:stretch/>
        </p:blipFill>
        <p:spPr>
          <a:xfrm>
            <a:off x="-1" y="-81887"/>
            <a:ext cx="9144001" cy="69398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092" y="436728"/>
            <a:ext cx="592950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People can’t learn boring stuff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4788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1.gstatic.com/images?q=tbn:ANd9GcTRNNctA5dkJ7k5M30Py5nzpkC_UrQO0nOfrXREbc9iXpSmaZ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343" y="1104649"/>
            <a:ext cx="2886075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Oval Callout 62"/>
          <p:cNvSpPr/>
          <p:nvPr/>
        </p:nvSpPr>
        <p:spPr>
          <a:xfrm>
            <a:off x="5311553" y="410028"/>
            <a:ext cx="3039979" cy="4154805"/>
          </a:xfrm>
          <a:prstGeom prst="wedgeEllipseCallout">
            <a:avLst>
              <a:gd name="adj1" fmla="val -98045"/>
              <a:gd name="adj2" fmla="val -14928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 don’t need data.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 </a:t>
            </a:r>
            <a:r>
              <a:rPr lang="en-US" sz="3200" dirty="0" smtClean="0">
                <a:solidFill>
                  <a:schemeClr val="bg1"/>
                </a:solidFill>
              </a:rPr>
              <a:t>will tell the customers what they want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0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51157" y="1874242"/>
            <a:ext cx="3031959" cy="230832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trigger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Memory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Interest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Awareness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99310"/>
            <a:ext cx="9144000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Messages that </a:t>
            </a:r>
            <a:r>
              <a:rPr lang="en-US" sz="4000" dirty="0" smtClean="0">
                <a:solidFill>
                  <a:schemeClr val="bg1"/>
                </a:solidFill>
                <a:latin typeface="Stencil" panose="040409050D0802020404" pitchFamily="82" charset="0"/>
              </a:rPr>
              <a:t>grab </a:t>
            </a:r>
            <a:r>
              <a:rPr lang="en-US" sz="4000" dirty="0" smtClean="0">
                <a:solidFill>
                  <a:schemeClr val="bg1"/>
                </a:solidFill>
                <a:latin typeface="Stencil" panose="040409050D0802020404" pitchFamily="82" charset="0"/>
              </a:rPr>
              <a:t>your attention </a:t>
            </a:r>
            <a:endParaRPr lang="en-US" sz="4000" dirty="0" smtClean="0">
              <a:solidFill>
                <a:schemeClr val="bg1"/>
              </a:solidFill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6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6" y="456698"/>
            <a:ext cx="8999621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5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2" y="833437"/>
            <a:ext cx="841057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3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1573" y="836194"/>
            <a:ext cx="79552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dirty="0" smtClean="0">
                <a:solidFill>
                  <a:schemeClr val="bg1"/>
                </a:solidFill>
              </a:rPr>
              <a:t>How: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Give the meaning, then details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Visualize, include motion</a:t>
            </a: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Involve </a:t>
            </a:r>
            <a:r>
              <a:rPr lang="en-US" sz="3200" dirty="0" smtClean="0">
                <a:solidFill>
                  <a:schemeClr val="bg1"/>
                </a:solidFill>
              </a:rPr>
              <a:t>the </a:t>
            </a:r>
            <a:r>
              <a:rPr lang="en-US" sz="3200" dirty="0" smtClean="0">
                <a:solidFill>
                  <a:schemeClr val="bg1"/>
                </a:solidFill>
              </a:rPr>
              <a:t>senses</a:t>
            </a:r>
          </a:p>
        </p:txBody>
      </p:sp>
    </p:spTree>
    <p:extLst>
      <p:ext uri="{BB962C8B-B14F-4D97-AF65-F5344CB8AC3E}">
        <p14:creationId xmlns:p14="http://schemas.microsoft.com/office/powerpoint/2010/main" val="33443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" y="108585"/>
            <a:ext cx="6829425" cy="3028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065" y="2341245"/>
            <a:ext cx="64960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0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527" y="439287"/>
            <a:ext cx="6391275" cy="613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2" y="136392"/>
            <a:ext cx="2120265" cy="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6498" y="749768"/>
            <a:ext cx="798957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Takeaways: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Confirmation bias affects us all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If you can’t change them, change your attitude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Beware narrative fallacy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But use stories to engage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Help them pay attention!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0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39" y="1241755"/>
            <a:ext cx="1752600" cy="2609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671" y="1222705"/>
            <a:ext cx="1733550" cy="262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963" y="4048590"/>
            <a:ext cx="1724025" cy="2647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589" y="1222705"/>
            <a:ext cx="1743075" cy="2628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6932" y="4545472"/>
            <a:ext cx="2686050" cy="1695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1474" y="336884"/>
            <a:ext cx="3819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Further reading…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3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9220" y="1684421"/>
            <a:ext cx="53120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Thank You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3895" y="4957011"/>
            <a:ext cx="2776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Cathy </a:t>
            </a:r>
            <a:r>
              <a:rPr lang="en-US" sz="3200" dirty="0" err="1" smtClean="0">
                <a:solidFill>
                  <a:schemeClr val="bg1"/>
                </a:solidFill>
              </a:rPr>
              <a:t>Tanimura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86" r="10878"/>
          <a:stretch/>
        </p:blipFill>
        <p:spPr>
          <a:xfrm>
            <a:off x="637672" y="1387642"/>
            <a:ext cx="4042611" cy="320040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5186149" y="823183"/>
            <a:ext cx="3780430" cy="4847273"/>
          </a:xfrm>
          <a:prstGeom prst="wedgeEllipseCallout">
            <a:avLst>
              <a:gd name="adj1" fmla="val -73839"/>
              <a:gd name="adj2" fmla="val -18385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 just need some data </a:t>
            </a:r>
            <a:r>
              <a:rPr lang="en-US" sz="3200" dirty="0" smtClean="0">
                <a:solidFill>
                  <a:schemeClr val="bg1"/>
                </a:solidFill>
              </a:rPr>
              <a:t>showing </a:t>
            </a:r>
            <a:r>
              <a:rPr lang="en-US" sz="3200" dirty="0" smtClean="0">
                <a:solidFill>
                  <a:schemeClr val="bg1"/>
                </a:solidFill>
              </a:rPr>
              <a:t>the Cloud campaign outperformed the Ocean campaign…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9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ignificant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98211" y="1752633"/>
            <a:ext cx="5143500" cy="303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90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ignificant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0"/>
          <a:stretch/>
        </p:blipFill>
        <p:spPr bwMode="auto">
          <a:xfrm>
            <a:off x="180870" y="236046"/>
            <a:ext cx="5143500" cy="380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ignificant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0"/>
          <a:stretch/>
        </p:blipFill>
        <p:spPr bwMode="auto">
          <a:xfrm>
            <a:off x="3782323" y="2791327"/>
            <a:ext cx="5143500" cy="382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07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ignificant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18001" y="1235243"/>
            <a:ext cx="5143500" cy="36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9810" y="6112042"/>
            <a:ext cx="222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http://xkcd.com/882/</a:t>
            </a:r>
          </a:p>
        </p:txBody>
      </p:sp>
    </p:spTree>
    <p:extLst>
      <p:ext uri="{BB962C8B-B14F-4D97-AF65-F5344CB8AC3E}">
        <p14:creationId xmlns:p14="http://schemas.microsoft.com/office/powerpoint/2010/main" val="367694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571" y="1381125"/>
            <a:ext cx="6446520" cy="381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55" y="298283"/>
            <a:ext cx="5372100" cy="3181350"/>
          </a:xfrm>
          <a:prstGeom prst="rect">
            <a:avLst/>
          </a:prstGeom>
        </p:spPr>
      </p:pic>
      <p:pic>
        <p:nvPicPr>
          <p:cNvPr id="1026" name="Picture 2" descr="http://mediamatters.org/static/images/item/SW-apprehensio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2881" y="2113548"/>
            <a:ext cx="4495800" cy="450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50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7136</TotalTime>
  <Words>563</Words>
  <Application>Microsoft Office PowerPoint</Application>
  <PresentationFormat>On-screen Show (4:3)</PresentationFormat>
  <Paragraphs>118</Paragraphs>
  <Slides>38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Stencil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Tanimura</dc:creator>
  <cp:lastModifiedBy>ctanimura</cp:lastModifiedBy>
  <cp:revision>129</cp:revision>
  <dcterms:created xsi:type="dcterms:W3CDTF">2014-11-28T17:17:54Z</dcterms:created>
  <dcterms:modified xsi:type="dcterms:W3CDTF">2015-02-19T04:58:07Z</dcterms:modified>
</cp:coreProperties>
</file>