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36" r:id="rId2"/>
    <p:sldId id="437" r:id="rId3"/>
    <p:sldId id="452" r:id="rId4"/>
    <p:sldId id="457" r:id="rId5"/>
    <p:sldId id="439" r:id="rId6"/>
    <p:sldId id="427" r:id="rId7"/>
    <p:sldId id="440" r:id="rId8"/>
    <p:sldId id="428" r:id="rId9"/>
    <p:sldId id="453" r:id="rId10"/>
    <p:sldId id="429" r:id="rId11"/>
    <p:sldId id="470" r:id="rId12"/>
    <p:sldId id="430" r:id="rId13"/>
    <p:sldId id="455" r:id="rId14"/>
    <p:sldId id="431" r:id="rId15"/>
    <p:sldId id="456" r:id="rId16"/>
    <p:sldId id="433" r:id="rId17"/>
    <p:sldId id="459" r:id="rId18"/>
    <p:sldId id="432" r:id="rId19"/>
    <p:sldId id="462" r:id="rId20"/>
    <p:sldId id="434" r:id="rId21"/>
    <p:sldId id="469" r:id="rId22"/>
    <p:sldId id="435" r:id="rId23"/>
    <p:sldId id="451" r:id="rId24"/>
    <p:sldId id="449" r:id="rId25"/>
    <p:sldId id="472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" initials="" lastIdx="25" clrIdx="0"/>
  <p:cmAuthor id="1" name="Gaurav Kumar" initials="" lastIdx="3" clrIdx="1"/>
  <p:cmAuthor id="2" name="Claire Holroyde" initials="" lastIdx="0" clrIdx="2"/>
  <p:cmAuthor id="3" name="Monte Zweben" initials="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A9F6"/>
    <a:srgbClr val="318DDE"/>
    <a:srgbClr val="3373D6"/>
    <a:srgbClr val="3D8CDC"/>
    <a:srgbClr val="50A0EF"/>
    <a:srgbClr val="F78922"/>
    <a:srgbClr val="427EC0"/>
    <a:srgbClr val="1863DF"/>
    <a:srgbClr val="F78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0" autoAdjust="0"/>
    <p:restoredTop sz="82068" autoAdjust="0"/>
  </p:normalViewPr>
  <p:slideViewPr>
    <p:cSldViewPr snapToGrid="0" snapToObjects="1">
      <p:cViewPr>
        <p:scale>
          <a:sx n="100" d="100"/>
          <a:sy n="100" d="100"/>
        </p:scale>
        <p:origin x="-1512" y="21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4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0571B-59BA-9C4B-A942-C69C20AA9D02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CE41-FAFA-1846-B5E0-C9FE7E5BE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75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D2215-B03C-B040-93CF-3A523621795D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DC537-C815-E14B-867F-C253836E4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636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Correlated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subquery</a:t>
            </a:r>
            <a:r>
              <a:rPr lang="en-US" baseline="0" dirty="0" smtClean="0"/>
              <a:t> that Impala has issues with: http://</a:t>
            </a:r>
            <a:r>
              <a:rPr lang="en-US" baseline="0" dirty="0" err="1" smtClean="0"/>
              <a:t>community.cloudera.com</a:t>
            </a:r>
            <a:r>
              <a:rPr lang="en-US" baseline="0" dirty="0" smtClean="0"/>
              <a:t>/t5/Interactive-Short-cycle-SQL/Plans-for-Impala-to-support-correlated-</a:t>
            </a:r>
            <a:r>
              <a:rPr lang="en-US" baseline="0" dirty="0" err="1" smtClean="0"/>
              <a:t>subqueries</a:t>
            </a:r>
            <a:r>
              <a:rPr lang="en-US" baseline="0" dirty="0" smtClean="0"/>
              <a:t>/td-p/16620</a:t>
            </a:r>
          </a:p>
          <a:p>
            <a:endParaRPr lang="en-US" baseline="0" dirty="0" smtClean="0"/>
          </a:p>
          <a:p>
            <a:r>
              <a:rPr lang="en-US" dirty="0" err="1" smtClean="0"/>
              <a:t>Subquery</a:t>
            </a:r>
            <a:r>
              <a:rPr lang="en-US" dirty="0" smtClean="0"/>
              <a:t> restrictions: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www.cloudera.com</a:t>
            </a:r>
            <a:r>
              <a:rPr lang="en-US" baseline="0" dirty="0" smtClean="0"/>
              <a:t>/content/</a:t>
            </a:r>
            <a:r>
              <a:rPr lang="en-US" baseline="0" dirty="0" err="1" smtClean="0"/>
              <a:t>cloudera</a:t>
            </a:r>
            <a:r>
              <a:rPr lang="en-US" baseline="0" dirty="0" smtClean="0"/>
              <a:t>/en/documentation/</a:t>
            </a:r>
            <a:r>
              <a:rPr lang="en-US" baseline="0" dirty="0" err="1" smtClean="0"/>
              <a:t>cloudera</a:t>
            </a:r>
            <a:r>
              <a:rPr lang="en-US" baseline="0" dirty="0" smtClean="0"/>
              <a:t>-impala/latest/topics/</a:t>
            </a:r>
            <a:r>
              <a:rPr lang="en-US" baseline="0" dirty="0" err="1" smtClean="0"/>
              <a:t>impala_subqueries.html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DC537-C815-E14B-867F-C253836E44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6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skylandtech.net</a:t>
            </a:r>
            <a:r>
              <a:rPr lang="en-US" dirty="0" smtClean="0"/>
              <a:t>/who-is-how-columnar/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DC537-C815-E14B-867F-C253836E44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5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skylandtech.net</a:t>
            </a:r>
            <a:r>
              <a:rPr lang="en-US" dirty="0" smtClean="0"/>
              <a:t>/who-is-how-columnar/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DC537-C815-E14B-867F-C253836E44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59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skylandtech.net</a:t>
            </a:r>
            <a:r>
              <a:rPr lang="en-US" dirty="0" smtClean="0"/>
              <a:t>/who-is-how-columnar/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DC537-C815-E14B-867F-C253836E44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5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skylandtech.net</a:t>
            </a:r>
            <a:r>
              <a:rPr lang="en-US" dirty="0" smtClean="0"/>
              <a:t>/who-is-how-columnar/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DC537-C815-E14B-867F-C253836E447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5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6082" y="1328165"/>
            <a:ext cx="3983508" cy="1225021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427EC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6082" y="2782039"/>
            <a:ext cx="3983508" cy="10886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-orange-ru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38216"/>
            <a:ext cx="9144000" cy="176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427E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60329" y="1000608"/>
            <a:ext cx="8681491" cy="407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</a:defRPr>
            </a:lvl1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2947" y="534075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5378-CF53-F54B-BAF3-C1A5E8793E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top-blue-ru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8496"/>
          </a:xfrm>
          <a:prstGeom prst="rect">
            <a:avLst/>
          </a:prstGeom>
        </p:spPr>
      </p:pic>
      <p:pic>
        <p:nvPicPr>
          <p:cNvPr id="8" name="Picture 7" descr="footer-locku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605" y="5296884"/>
            <a:ext cx="2369514" cy="3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ph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ttom-orange-ru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38216"/>
            <a:ext cx="9144000" cy="176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rgbClr val="427E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49378" y="781648"/>
            <a:ext cx="8681491" cy="407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buFontTx/>
              <a:buNone/>
              <a:defRPr sz="1800" i="1">
                <a:solidFill>
                  <a:srgbClr val="7F7F7F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862947" y="534075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E5378-CF53-F54B-BAF3-C1A5E8793E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top-blue-ru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8496"/>
          </a:xfrm>
          <a:prstGeom prst="rect">
            <a:avLst/>
          </a:prstGeom>
        </p:spPr>
      </p:pic>
      <p:pic>
        <p:nvPicPr>
          <p:cNvPr id="9" name="Picture 8" descr="footer-locku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605" y="5296884"/>
            <a:ext cx="2369514" cy="3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32210"/>
            <a:ext cx="7772400" cy="1135063"/>
          </a:xfrm>
        </p:spPr>
        <p:txBody>
          <a:bodyPr anchor="t">
            <a:noAutofit/>
          </a:bodyPr>
          <a:lstStyle>
            <a:lvl1pPr algn="l">
              <a:defRPr sz="3600" b="1" cap="all">
                <a:solidFill>
                  <a:srgbClr val="427E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54435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57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4194" y="2344271"/>
            <a:ext cx="4405833" cy="79332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9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60121B00-2D66-1543-8AF2-596CA03FE096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6DB7-9E0A-2F4B-BDDB-BC1925F28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78" y="84320"/>
            <a:ext cx="8681491" cy="793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78" y="1000607"/>
            <a:ext cx="8681491" cy="412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2947" y="529696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5378-CF53-F54B-BAF3-C1A5E8793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1" r:id="rId4"/>
    <p:sldLayoutId id="2147483655" r:id="rId5"/>
    <p:sldLayoutId id="2147483660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427EC0"/>
          </a:solidFill>
          <a:latin typeface="Calibri"/>
          <a:ea typeface="+mj-ea"/>
          <a:cs typeface="Calibri"/>
        </a:defRPr>
      </a:lvl1pPr>
    </p:titleStyle>
    <p:bodyStyle>
      <a:lvl1pPr marL="274320" indent="-182880" algn="l" defTabSz="457200" rtl="0" eaLnBrk="1" latinLnBrk="0" hangingPunct="1">
        <a:lnSpc>
          <a:spcPts val="1600"/>
        </a:lnSpc>
        <a:spcBef>
          <a:spcPts val="100"/>
        </a:spcBef>
        <a:spcAft>
          <a:spcPts val="100"/>
        </a:spcAft>
        <a:buClr>
          <a:schemeClr val="accent2"/>
        </a:buClr>
        <a:buSzPct val="100000"/>
        <a:buFont typeface="Wingdings" charset="2"/>
        <a:buChar char="§"/>
        <a:defRPr sz="1500" kern="1200">
          <a:solidFill>
            <a:schemeClr val="bg1">
              <a:lumMod val="50000"/>
            </a:schemeClr>
          </a:solidFill>
          <a:latin typeface="Calibri"/>
          <a:ea typeface="+mn-ea"/>
          <a:cs typeface="Calibri"/>
        </a:defRPr>
      </a:lvl1pPr>
      <a:lvl2pPr marL="274320" indent="-182880" algn="l" defTabSz="457200" rtl="0" eaLnBrk="1" latinLnBrk="0" hangingPunct="1">
        <a:lnSpc>
          <a:spcPts val="1600"/>
        </a:lnSpc>
        <a:spcBef>
          <a:spcPts val="100"/>
        </a:spcBef>
        <a:spcAft>
          <a:spcPts val="100"/>
        </a:spcAft>
        <a:buClr>
          <a:srgbClr val="427EC0"/>
        </a:buClr>
        <a:buSzPct val="75000"/>
        <a:buFont typeface="Wingdings" charset="2"/>
        <a:buChar char="§"/>
        <a:defRPr sz="1500" kern="1200">
          <a:solidFill>
            <a:schemeClr val="bg1">
              <a:lumMod val="50000"/>
            </a:schemeClr>
          </a:solidFill>
          <a:latin typeface="Calibri"/>
          <a:ea typeface="+mn-ea"/>
          <a:cs typeface="Calibri"/>
        </a:defRPr>
      </a:lvl2pPr>
      <a:lvl3pPr marL="274320" indent="-182880" algn="l" defTabSz="457200" rtl="0" eaLnBrk="1" latinLnBrk="0" hangingPunct="1">
        <a:lnSpc>
          <a:spcPts val="1600"/>
        </a:lnSpc>
        <a:spcBef>
          <a:spcPts val="100"/>
        </a:spcBef>
        <a:spcAft>
          <a:spcPts val="100"/>
        </a:spcAft>
        <a:buClr>
          <a:schemeClr val="tx1"/>
        </a:buClr>
        <a:buSzPct val="75000"/>
        <a:buFont typeface="Wingdings" charset="2"/>
        <a:buChar char="§"/>
        <a:defRPr sz="1500" kern="1200">
          <a:solidFill>
            <a:schemeClr val="bg1">
              <a:lumMod val="50000"/>
            </a:schemeClr>
          </a:solidFill>
          <a:latin typeface="Calibri"/>
          <a:ea typeface="+mn-ea"/>
          <a:cs typeface="Calibri"/>
        </a:defRPr>
      </a:lvl3pPr>
      <a:lvl4pPr marL="274320" indent="-182880" algn="l" defTabSz="457200" rtl="0" eaLnBrk="1" latinLnBrk="0" hangingPunct="1">
        <a:lnSpc>
          <a:spcPts val="1600"/>
        </a:lnSpc>
        <a:spcBef>
          <a:spcPts val="100"/>
        </a:spcBef>
        <a:spcAft>
          <a:spcPts val="100"/>
        </a:spcAft>
        <a:buClr>
          <a:schemeClr val="accent2"/>
        </a:buClr>
        <a:buSzPct val="75000"/>
        <a:buFont typeface="Wingdings" charset="2"/>
        <a:buChar char="§"/>
        <a:defRPr sz="1500" kern="1200">
          <a:solidFill>
            <a:schemeClr val="bg1">
              <a:lumMod val="50000"/>
            </a:schemeClr>
          </a:solidFill>
          <a:latin typeface="Calibri"/>
          <a:ea typeface="+mn-ea"/>
          <a:cs typeface="Calibri"/>
        </a:defRPr>
      </a:lvl4pPr>
      <a:lvl5pPr marL="274320" indent="-182880" algn="l" defTabSz="457200" rtl="0" eaLnBrk="1" latinLnBrk="0" hangingPunct="1">
        <a:lnSpc>
          <a:spcPts val="1600"/>
        </a:lnSpc>
        <a:spcBef>
          <a:spcPts val="100"/>
        </a:spcBef>
        <a:spcAft>
          <a:spcPts val="100"/>
        </a:spcAft>
        <a:buClr>
          <a:srgbClr val="427EC0"/>
        </a:buClr>
        <a:buSzPct val="75000"/>
        <a:buFont typeface="Wingdings" charset="2"/>
        <a:buChar char="§"/>
        <a:defRPr sz="1500" kern="1200">
          <a:solidFill>
            <a:schemeClr val="bg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2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993" y="1728239"/>
            <a:ext cx="3983508" cy="12250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27EC0"/>
                </a:solidFill>
              </a:rPr>
              <a:t>Top 10 </a:t>
            </a:r>
            <a:br>
              <a:rPr lang="en-US" b="1" dirty="0" smtClean="0">
                <a:solidFill>
                  <a:srgbClr val="427EC0"/>
                </a:solidFill>
              </a:rPr>
            </a:br>
            <a:r>
              <a:rPr lang="en-US" b="1" dirty="0" smtClean="0">
                <a:solidFill>
                  <a:srgbClr val="427EC0"/>
                </a:solidFill>
              </a:rPr>
              <a:t>SQL-on-</a:t>
            </a:r>
            <a:r>
              <a:rPr lang="en-US" b="1" dirty="0" err="1" smtClean="0">
                <a:solidFill>
                  <a:srgbClr val="427EC0"/>
                </a:solidFill>
              </a:rPr>
              <a:t>Hadoop</a:t>
            </a:r>
            <a:r>
              <a:rPr lang="en-US" b="1" dirty="0" smtClean="0">
                <a:solidFill>
                  <a:srgbClr val="427EC0"/>
                </a:solidFill>
              </a:rPr>
              <a:t> </a:t>
            </a:r>
            <a:br>
              <a:rPr lang="en-US" b="1" dirty="0" smtClean="0">
                <a:solidFill>
                  <a:srgbClr val="427EC0"/>
                </a:solidFill>
              </a:rPr>
            </a:br>
            <a:r>
              <a:rPr lang="en-US" b="1" dirty="0" smtClean="0">
                <a:solidFill>
                  <a:srgbClr val="427EC0"/>
                </a:solidFill>
              </a:rPr>
              <a:t>Pitfalls</a:t>
            </a:r>
            <a:endParaRPr lang="en-US" b="1" dirty="0">
              <a:solidFill>
                <a:srgbClr val="427E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93" y="3606800"/>
            <a:ext cx="3983508" cy="233949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Monte </a:t>
            </a:r>
            <a:r>
              <a:rPr lang="en-US" sz="2800" b="1" dirty="0" err="1" smtClean="0"/>
              <a:t>Zweben</a:t>
            </a:r>
            <a:endParaRPr lang="en-US" sz="2800" b="1" dirty="0" smtClean="0"/>
          </a:p>
          <a:p>
            <a:r>
              <a:rPr lang="en-US" dirty="0" smtClean="0"/>
              <a:t>CEO, Splice Machine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49" y="4113523"/>
            <a:ext cx="1861151" cy="408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" y="1270000"/>
            <a:ext cx="3185314" cy="2425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34" y="1728239"/>
            <a:ext cx="2834280" cy="181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0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Pitfall #4: </a:t>
            </a:r>
            <a:r>
              <a:rPr lang="en-US" dirty="0" err="1" smtClean="0"/>
              <a:t>Hotspotting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4928" y="864490"/>
            <a:ext cx="320040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35328" y="864460"/>
            <a:ext cx="3200400" cy="262437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927" y="864460"/>
            <a:ext cx="3275169" cy="258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Issues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Data too concentrated in a few nodes</a:t>
            </a:r>
          </a:p>
          <a:p>
            <a:pPr marL="520700" lvl="2" indent="-254000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Especially for time series data</a:t>
            </a:r>
          </a:p>
          <a:p>
            <a:pPr marL="520700" lvl="2" indent="-254000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e.g., order data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508000" lvl="1">
              <a:buClr>
                <a:srgbClr val="318DDE"/>
              </a:buClr>
            </a:pP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… PRIMARY KEY (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order_id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order_line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)…</a:t>
            </a:r>
          </a:p>
          <a:p>
            <a:pPr marL="508000" lvl="1">
              <a:buClr>
                <a:srgbClr val="318DDE"/>
              </a:buClr>
            </a:pPr>
            <a:endParaRPr lang="en-US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08000" lvl="1">
              <a:lnSpc>
                <a:spcPct val="70000"/>
              </a:lnSpc>
              <a:buClr>
                <a:srgbClr val="318DDE"/>
              </a:buClr>
            </a:pP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INSERT INTO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order_lines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order_id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order_line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create_date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, SKU,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qty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, …)</a:t>
            </a:r>
          </a:p>
          <a:p>
            <a:pPr marL="508000" lvl="1">
              <a:lnSpc>
                <a:spcPct val="70000"/>
              </a:lnSpc>
              <a:buClr>
                <a:srgbClr val="318DDE"/>
              </a:buClr>
            </a:pP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VALUES (value1, value 2, …);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5328" y="864460"/>
            <a:ext cx="32004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Impact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Slow queries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Poor parallelization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35728" y="864489"/>
            <a:ext cx="226125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4927" y="3773932"/>
            <a:ext cx="8666985" cy="1839468"/>
          </a:xfrm>
          <a:prstGeom prst="rect">
            <a:avLst/>
          </a:prstGeom>
          <a:solidFill>
            <a:schemeClr val="bg1"/>
          </a:solidFill>
          <a:ln>
            <a:solidFill>
              <a:srgbClr val="F78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3075" y="3926116"/>
            <a:ext cx="8154325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Key design</a:t>
            </a:r>
          </a:p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Salt keys, if range queries not important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228" y="3492499"/>
            <a:ext cx="8009806" cy="417987"/>
          </a:xfrm>
          <a:prstGeom prst="rect">
            <a:avLst/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375" y="3412667"/>
            <a:ext cx="215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Solution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5728" y="877160"/>
            <a:ext cx="2038372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Examples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Affected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endParaRPr lang="en-US" sz="2400" b="1" dirty="0">
              <a:solidFill>
                <a:srgbClr val="7F7F7F"/>
              </a:solidFill>
            </a:endParaRP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Unaffected</a:t>
            </a:r>
            <a:endParaRPr lang="en-US" b="1" dirty="0">
              <a:solidFill>
                <a:srgbClr val="7F7F7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983" y="2826412"/>
            <a:ext cx="563490" cy="5634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223" t="31636" r="8889" b="29905"/>
          <a:stretch/>
        </p:blipFill>
        <p:spPr>
          <a:xfrm>
            <a:off x="6852045" y="1844370"/>
            <a:ext cx="851915" cy="385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921" y="1908510"/>
            <a:ext cx="912074" cy="2443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456" y="2851478"/>
            <a:ext cx="826644" cy="355174"/>
          </a:xfrm>
          <a:prstGeom prst="rect">
            <a:avLst/>
          </a:prstGeom>
        </p:spPr>
      </p:pic>
      <p:sp>
        <p:nvSpPr>
          <p:cNvPr id="23" name="U-Turn Arrow 22"/>
          <p:cNvSpPr/>
          <p:nvPr/>
        </p:nvSpPr>
        <p:spPr>
          <a:xfrm rot="5400000">
            <a:off x="7607517" y="3491584"/>
            <a:ext cx="1533175" cy="1530887"/>
          </a:xfrm>
          <a:prstGeom prst="uturnArrow">
            <a:avLst>
              <a:gd name="adj1" fmla="val 27459"/>
              <a:gd name="adj2" fmla="val 24384"/>
              <a:gd name="adj3" fmla="val 25000"/>
              <a:gd name="adj4" fmla="val 42626"/>
              <a:gd name="adj5" fmla="val 75000"/>
            </a:avLst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670" y="1523980"/>
            <a:ext cx="8778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SELECT</a:t>
            </a:r>
          </a:p>
          <a:p>
            <a:r>
              <a:rPr lang="en-US" sz="2400" dirty="0">
                <a:latin typeface="Courier"/>
                <a:cs typeface="Courier"/>
              </a:rPr>
              <a:t>  </a:t>
            </a:r>
            <a:r>
              <a:rPr lang="en-US" sz="2400" dirty="0" err="1">
                <a:latin typeface="Courier"/>
                <a:cs typeface="Courier"/>
              </a:rPr>
              <a:t>orders.id</a:t>
            </a:r>
            <a:r>
              <a:rPr lang="en-US" sz="2400" dirty="0">
                <a:latin typeface="Courier"/>
                <a:cs typeface="Courier"/>
              </a:rPr>
              <a:t> AS </a:t>
            </a:r>
            <a:r>
              <a:rPr lang="en-US" sz="2400" dirty="0" err="1">
                <a:latin typeface="Courier"/>
                <a:cs typeface="Courier"/>
              </a:rPr>
              <a:t>orders_id</a:t>
            </a:r>
            <a:r>
              <a:rPr lang="en-US" sz="2400" dirty="0">
                <a:latin typeface="Courier"/>
                <a:cs typeface="Courier"/>
              </a:rPr>
              <a:t>,</a:t>
            </a:r>
          </a:p>
          <a:p>
            <a:r>
              <a:rPr lang="en-US" sz="2400" dirty="0">
                <a:latin typeface="Courier"/>
                <a:cs typeface="Courier"/>
              </a:rPr>
              <a:t>  (SELECT COUNT(</a:t>
            </a:r>
            <a:r>
              <a:rPr lang="en-US" sz="2400" dirty="0" err="1">
                <a:latin typeface="Courier"/>
                <a:cs typeface="Courier"/>
              </a:rPr>
              <a:t>order_items.id</a:t>
            </a:r>
            <a:r>
              <a:rPr lang="en-US" sz="2400" dirty="0">
                <a:latin typeface="Courier"/>
                <a:cs typeface="Courier"/>
              </a:rPr>
              <a:t>)</a:t>
            </a:r>
          </a:p>
          <a:p>
            <a:r>
              <a:rPr lang="en-US" sz="2400" dirty="0">
                <a:latin typeface="Courier"/>
                <a:cs typeface="Courier"/>
              </a:rPr>
              <a:t>  </a:t>
            </a:r>
            <a:r>
              <a:rPr lang="en-US" sz="2400" dirty="0" smtClean="0">
                <a:latin typeface="Courier"/>
                <a:cs typeface="Courier"/>
              </a:rPr>
              <a:t>		FROM </a:t>
            </a:r>
            <a:r>
              <a:rPr lang="en-US" sz="2400" dirty="0" err="1">
                <a:latin typeface="Courier"/>
                <a:cs typeface="Courier"/>
              </a:rPr>
              <a:t>order_items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  </a:t>
            </a:r>
            <a:r>
              <a:rPr lang="en-US" sz="2400" dirty="0" smtClean="0">
                <a:latin typeface="Courier"/>
                <a:cs typeface="Courier"/>
              </a:rPr>
              <a:t>		WHERE </a:t>
            </a:r>
            <a:r>
              <a:rPr lang="en-US" sz="2400" dirty="0" err="1">
                <a:latin typeface="Courier"/>
                <a:cs typeface="Courier"/>
              </a:rPr>
              <a:t>order_items.order_id</a:t>
            </a:r>
            <a:r>
              <a:rPr lang="en-US" sz="2400" dirty="0">
                <a:latin typeface="Courier"/>
                <a:cs typeface="Courier"/>
              </a:rPr>
              <a:t> = </a:t>
            </a:r>
            <a:r>
              <a:rPr lang="en-US" sz="2400" dirty="0" err="1">
                <a:latin typeface="Courier"/>
                <a:cs typeface="Courier"/>
              </a:rPr>
              <a:t>orders.id</a:t>
            </a:r>
            <a:r>
              <a:rPr lang="en-US" sz="2400" dirty="0">
                <a:latin typeface="Courier"/>
                <a:cs typeface="Courier"/>
              </a:rPr>
              <a:t>)</a:t>
            </a:r>
          </a:p>
          <a:p>
            <a:r>
              <a:rPr lang="en-US" sz="2400" dirty="0">
                <a:latin typeface="Courier"/>
                <a:cs typeface="Courier"/>
              </a:rPr>
              <a:t>   </a:t>
            </a:r>
            <a:r>
              <a:rPr lang="en-US" sz="2400" dirty="0" smtClean="0">
                <a:latin typeface="Courier"/>
                <a:cs typeface="Courier"/>
              </a:rPr>
              <a:t>AS </a:t>
            </a:r>
            <a:r>
              <a:rPr lang="en-US" sz="2400" dirty="0" err="1">
                <a:latin typeface="Courier"/>
                <a:cs typeface="Courier"/>
              </a:rPr>
              <a:t>orders_total_number_of_items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FROM </a:t>
            </a:r>
            <a:r>
              <a:rPr lang="en-US" sz="2400" dirty="0" err="1">
                <a:latin typeface="Courier"/>
                <a:cs typeface="Courier"/>
              </a:rPr>
              <a:t>thelook.orders</a:t>
            </a:r>
            <a:r>
              <a:rPr lang="en-US" sz="2400" dirty="0">
                <a:latin typeface="Courier"/>
                <a:cs typeface="Courier"/>
              </a:rPr>
              <a:t> AS orders</a:t>
            </a:r>
          </a:p>
          <a:p>
            <a:r>
              <a:rPr lang="en-US" sz="2400" dirty="0">
                <a:latin typeface="Courier"/>
                <a:cs typeface="Courier"/>
              </a:rPr>
              <a:t>ORDER BY </a:t>
            </a:r>
            <a:r>
              <a:rPr lang="en-US" sz="2400" dirty="0" err="1">
                <a:latin typeface="Courier"/>
                <a:cs typeface="Courier"/>
              </a:rPr>
              <a:t>orders_total_number_of_items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LIMIT 500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9660" y="5394960"/>
            <a:ext cx="22246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Splice Machine |</a:t>
            </a:r>
            <a:r>
              <a:rPr lang="en-US" sz="900" baseline="0" dirty="0" smtClean="0">
                <a:solidFill>
                  <a:schemeClr val="bg1"/>
                </a:solidFill>
              </a:rPr>
              <a:t> Proprietary &amp; Confidential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900" y="304780"/>
            <a:ext cx="4800600" cy="12192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US" sz="6600" b="1" dirty="0" smtClean="0">
                <a:solidFill>
                  <a:srgbClr val="F79422"/>
                </a:solidFill>
              </a:rPr>
              <a:t>Pitfall #5</a:t>
            </a:r>
          </a:p>
          <a:p>
            <a:pPr>
              <a:lnSpc>
                <a:spcPts val="6000"/>
              </a:lnSpc>
            </a:pPr>
            <a:r>
              <a:rPr lang="en-US" sz="6000" i="1" dirty="0" smtClean="0">
                <a:solidFill>
                  <a:srgbClr val="F79422"/>
                </a:solidFill>
              </a:rPr>
              <a:t>SQL Coverage</a:t>
            </a:r>
            <a:endParaRPr lang="en-US" i="1" dirty="0">
              <a:solidFill>
                <a:srgbClr val="F794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84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Pitfall #5: </a:t>
            </a:r>
            <a:r>
              <a:rPr lang="en-US" dirty="0" smtClean="0"/>
              <a:t>SQL Coverage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4928" y="864490"/>
            <a:ext cx="320040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35328" y="864460"/>
            <a:ext cx="3200400" cy="262437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927" y="864460"/>
            <a:ext cx="3280018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Issues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Limited SQL dialects</a:t>
            </a:r>
          </a:p>
          <a:p>
            <a:pPr marL="520700" lvl="2" indent="-254000">
              <a:spcBef>
                <a:spcPts val="100"/>
              </a:spcBef>
              <a:spcAft>
                <a:spcPts val="2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Why can't I do full join syntax like ON or OR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520700" lvl="2" indent="-254000"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Can I do a correlated sub-query?</a:t>
            </a:r>
          </a:p>
          <a:p>
            <a:pPr marL="573088" lvl="3">
              <a:spcAft>
                <a:spcPts val="100"/>
              </a:spcAft>
              <a:buClr>
                <a:srgbClr val="318DDE"/>
              </a:buClr>
            </a:pP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SELECT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employee_number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, name</a:t>
            </a:r>
          </a:p>
          <a:p>
            <a:pPr marL="573088" lvl="3">
              <a:spcAft>
                <a:spcPts val="100"/>
              </a:spcAft>
              <a:buClr>
                <a:srgbClr val="318DDE"/>
              </a:buClr>
            </a:pP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FROM employees AS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Person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  <a:p>
            <a:pPr marL="573088" lvl="3">
              <a:spcAft>
                <a:spcPts val="100"/>
              </a:spcAft>
              <a:buClr>
                <a:srgbClr val="318DDE"/>
              </a:buClr>
            </a:pP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WHERE salary &gt; (</a:t>
            </a:r>
          </a:p>
          <a:p>
            <a:pPr marL="573088" lvl="3">
              <a:spcAft>
                <a:spcPts val="100"/>
              </a:spcAft>
              <a:buClr>
                <a:srgbClr val="318DDE"/>
              </a:buClr>
            </a:pP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SELECT AVG(salary)</a:t>
            </a:r>
          </a:p>
          <a:p>
            <a:pPr marL="573088" lvl="3">
              <a:spcAft>
                <a:spcPts val="100"/>
              </a:spcAft>
              <a:buClr>
                <a:srgbClr val="318DDE"/>
              </a:buClr>
            </a:pP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FROM employees</a:t>
            </a:r>
          </a:p>
          <a:p>
            <a:pPr marL="573088" lvl="3">
              <a:spcAft>
                <a:spcPts val="100"/>
              </a:spcAft>
              <a:buClr>
                <a:srgbClr val="318DDE"/>
              </a:buClr>
            </a:pP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   WHERE department =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Person.department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5328" y="864460"/>
            <a:ext cx="3200400" cy="121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Impact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Can’t run queries to meet business needs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35728" y="864489"/>
            <a:ext cx="226125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4927" y="3773932"/>
            <a:ext cx="8666985" cy="1839468"/>
          </a:xfrm>
          <a:prstGeom prst="rect">
            <a:avLst/>
          </a:prstGeom>
          <a:solidFill>
            <a:schemeClr val="bg1"/>
          </a:solidFill>
          <a:ln>
            <a:solidFill>
              <a:srgbClr val="F78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3075" y="3926116"/>
            <a:ext cx="8154325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Do your homework</a:t>
            </a:r>
          </a:p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Compile list of toughest queries and test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227" y="3492499"/>
            <a:ext cx="8185173" cy="417987"/>
          </a:xfrm>
          <a:prstGeom prst="rect">
            <a:avLst/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375" y="3412667"/>
            <a:ext cx="215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Solution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5728" y="877160"/>
            <a:ext cx="2038372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Examples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Affected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endParaRPr lang="en-US" sz="2400" b="1" dirty="0">
              <a:solidFill>
                <a:srgbClr val="7F7F7F"/>
              </a:solidFill>
            </a:endParaRP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Unaffected</a:t>
            </a:r>
            <a:endParaRPr lang="en-US" b="1" dirty="0">
              <a:solidFill>
                <a:srgbClr val="7F7F7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980" y="1795868"/>
            <a:ext cx="563490" cy="5634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453" y="1900026"/>
            <a:ext cx="826644" cy="3551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6223" t="31636" r="8889" b="29905"/>
          <a:stretch/>
        </p:blipFill>
        <p:spPr>
          <a:xfrm>
            <a:off x="7001980" y="2826412"/>
            <a:ext cx="851915" cy="3859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30098" t="12399" r="28543" b="22527"/>
          <a:stretch/>
        </p:blipFill>
        <p:spPr>
          <a:xfrm>
            <a:off x="8013699" y="2753024"/>
            <a:ext cx="547115" cy="567651"/>
          </a:xfrm>
          <a:prstGeom prst="rect">
            <a:avLst/>
          </a:prstGeom>
        </p:spPr>
      </p:pic>
      <p:sp>
        <p:nvSpPr>
          <p:cNvPr id="21" name="U-Turn Arrow 20"/>
          <p:cNvSpPr/>
          <p:nvPr/>
        </p:nvSpPr>
        <p:spPr>
          <a:xfrm rot="5400000">
            <a:off x="7607517" y="3491584"/>
            <a:ext cx="1533175" cy="1530887"/>
          </a:xfrm>
          <a:prstGeom prst="uturnArrow">
            <a:avLst>
              <a:gd name="adj1" fmla="val 27459"/>
              <a:gd name="adj2" fmla="val 24384"/>
              <a:gd name="adj3" fmla="val 25000"/>
              <a:gd name="adj4" fmla="val 42626"/>
              <a:gd name="adj5" fmla="val 75000"/>
            </a:avLst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6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66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59660" y="5394960"/>
            <a:ext cx="22246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Splice Machine |</a:t>
            </a:r>
            <a:r>
              <a:rPr lang="en-US" sz="900" baseline="0" dirty="0" smtClean="0">
                <a:solidFill>
                  <a:schemeClr val="bg1"/>
                </a:solidFill>
              </a:rPr>
              <a:t> Proprietary &amp; Confidential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076700"/>
            <a:ext cx="9144000" cy="16383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91000"/>
                </a:schemeClr>
              </a:gs>
              <a:gs pos="77000">
                <a:schemeClr val="tx1">
                  <a:lumMod val="60000"/>
                  <a:lumOff val="40000"/>
                  <a:alpha val="46000"/>
                </a:schemeClr>
              </a:gs>
              <a:gs pos="100000">
                <a:schemeClr val="tx1">
                  <a:lumMod val="60000"/>
                  <a:lumOff val="4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endParaRPr lang="en-US" sz="4000" b="1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ts val="3400"/>
              </a:lnSpc>
            </a:pPr>
            <a:endParaRPr lang="en-US" sz="4000" b="1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ts val="5000"/>
              </a:lnSpc>
            </a:pPr>
            <a:r>
              <a:rPr lang="en-US" sz="6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Pitfall #6 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Concurrency</a:t>
            </a:r>
            <a:endParaRPr lang="en-US" sz="6600" i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r">
              <a:lnSpc>
                <a:spcPts val="5000"/>
              </a:lnSpc>
            </a:pPr>
            <a:endParaRPr lang="en-US" sz="4800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777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Pitfall #6: </a:t>
            </a:r>
            <a:r>
              <a:rPr lang="en-US" dirty="0" smtClean="0"/>
              <a:t>Concurrency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4928" y="864490"/>
            <a:ext cx="320040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35328" y="864460"/>
            <a:ext cx="3200400" cy="262437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927" y="864460"/>
            <a:ext cx="3200401" cy="235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Issues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Power real-time apps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Support 1000s of readers/writers at once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Commit records across tables atomically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5328" y="864460"/>
            <a:ext cx="3200400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Impact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Inability to:</a:t>
            </a:r>
          </a:p>
          <a:p>
            <a:pPr marL="520700" lvl="2" indent="-254000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Power real-time apps</a:t>
            </a:r>
          </a:p>
          <a:p>
            <a:pPr marL="520700" lvl="2" indent="-254000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Handle many users</a:t>
            </a:r>
          </a:p>
          <a:p>
            <a:pPr marL="520700" lvl="2" indent="-254000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Support many input sources</a:t>
            </a:r>
          </a:p>
          <a:p>
            <a:pPr marL="520700" lvl="2" indent="-254000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Deliver reports as updates happen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35728" y="864489"/>
            <a:ext cx="226125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4927" y="3773932"/>
            <a:ext cx="8666985" cy="1839468"/>
          </a:xfrm>
          <a:prstGeom prst="rect">
            <a:avLst/>
          </a:prstGeom>
          <a:solidFill>
            <a:schemeClr val="bg1"/>
          </a:solidFill>
          <a:ln>
            <a:solidFill>
              <a:srgbClr val="F78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3075" y="3926116"/>
            <a:ext cx="8154325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7F7F7F"/>
                </a:solidFill>
                <a:ea typeface="Microsoft Sans Serif"/>
                <a:cs typeface="Microsoft Sans Serif"/>
              </a:rPr>
              <a:t>L</a:t>
            </a: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ockless, high-concurrency transactions</a:t>
            </a:r>
          </a:p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b="1" dirty="0">
                <a:solidFill>
                  <a:srgbClr val="7F7F7F"/>
                </a:solidFill>
                <a:ea typeface="Microsoft Sans Serif"/>
                <a:cs typeface="Microsoft Sans Serif"/>
              </a:rPr>
              <a:t>Verification: </a:t>
            </a: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TPC-C benchmark</a:t>
            </a:r>
            <a:endParaRPr lang="en-US" sz="2400" b="1" dirty="0">
              <a:solidFill>
                <a:srgbClr val="7F7F7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227" y="3492499"/>
            <a:ext cx="8037617" cy="417987"/>
          </a:xfrm>
          <a:prstGeom prst="rect">
            <a:avLst/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375" y="3412667"/>
            <a:ext cx="215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Solution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5728" y="877160"/>
            <a:ext cx="2038372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Examples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Affected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endParaRPr lang="en-US" sz="2400" b="1" dirty="0">
              <a:solidFill>
                <a:srgbClr val="7F7F7F"/>
              </a:solidFill>
            </a:endParaRP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Unaffected</a:t>
            </a:r>
            <a:endParaRPr lang="en-US" b="1" dirty="0">
              <a:solidFill>
                <a:srgbClr val="7F7F7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6223" t="31636" r="8889" b="29905"/>
          <a:stretch/>
        </p:blipFill>
        <p:spPr>
          <a:xfrm>
            <a:off x="7001980" y="2826412"/>
            <a:ext cx="851915" cy="3859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489" y="1962204"/>
            <a:ext cx="785611" cy="3387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64" y="1846412"/>
            <a:ext cx="563490" cy="563490"/>
          </a:xfrm>
          <a:prstGeom prst="rect">
            <a:avLst/>
          </a:prstGeom>
        </p:spPr>
      </p:pic>
      <p:sp>
        <p:nvSpPr>
          <p:cNvPr id="17" name="U-Turn Arrow 16"/>
          <p:cNvSpPr/>
          <p:nvPr/>
        </p:nvSpPr>
        <p:spPr>
          <a:xfrm rot="5400000">
            <a:off x="7607517" y="3491584"/>
            <a:ext cx="1533175" cy="1530887"/>
          </a:xfrm>
          <a:prstGeom prst="uturnArrow">
            <a:avLst>
              <a:gd name="adj1" fmla="val 27459"/>
              <a:gd name="adj2" fmla="val 24384"/>
              <a:gd name="adj3" fmla="val 25000"/>
              <a:gd name="adj4" fmla="val 42626"/>
              <a:gd name="adj5" fmla="val 75000"/>
            </a:avLst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3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1197" b="5240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59660" y="5394960"/>
            <a:ext cx="22246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Splice Machine |</a:t>
            </a:r>
            <a:r>
              <a:rPr lang="en-US" sz="900" baseline="0" dirty="0" smtClean="0">
                <a:solidFill>
                  <a:schemeClr val="bg1"/>
                </a:solidFill>
              </a:rPr>
              <a:t> Proprietary &amp; Confidential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628" y="1638300"/>
            <a:ext cx="7606572" cy="14732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000"/>
              </a:lnSpc>
            </a:pPr>
            <a:r>
              <a:rPr lang="en-US" sz="6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Pitfall #7</a:t>
            </a:r>
            <a:br>
              <a:rPr lang="en-US" sz="6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66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Columnar</a:t>
            </a:r>
            <a:endParaRPr lang="en-US" sz="6600" i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l">
              <a:lnSpc>
                <a:spcPts val="6000"/>
              </a:lnSpc>
            </a:pPr>
            <a:endParaRPr lang="en-US" sz="4800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617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Pitfall #7: </a:t>
            </a:r>
            <a:r>
              <a:rPr lang="en-US" dirty="0" smtClean="0"/>
              <a:t>Columnar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4928" y="864490"/>
            <a:ext cx="320040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35328" y="864460"/>
            <a:ext cx="3200400" cy="262437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927" y="864460"/>
            <a:ext cx="3200401" cy="1741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Issues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OLAP queries slower</a:t>
            </a:r>
          </a:p>
          <a:p>
            <a:pPr marL="520700" lvl="2" indent="-254000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Especially large joins or aggregations</a:t>
            </a:r>
          </a:p>
          <a:p>
            <a:pPr marL="520700" lvl="2" indent="-254000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e.g., TPC-H Q6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5328" y="864460"/>
            <a:ext cx="3200400" cy="18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Impact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Poor productivity</a:t>
            </a:r>
          </a:p>
          <a:p>
            <a:pPr marL="520700" lvl="2" indent="-254000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</a:rPr>
              <a:t>Queries may take minutes or hours instead of seconds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35728" y="864489"/>
            <a:ext cx="226125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4927" y="3773932"/>
            <a:ext cx="8666985" cy="1839468"/>
          </a:xfrm>
          <a:prstGeom prst="rect">
            <a:avLst/>
          </a:prstGeom>
          <a:solidFill>
            <a:schemeClr val="bg1"/>
          </a:solidFill>
          <a:ln>
            <a:solidFill>
              <a:srgbClr val="F78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3075" y="3926116"/>
            <a:ext cx="8154325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Columnar, but not all created equal:</a:t>
            </a:r>
          </a:p>
          <a:p>
            <a:pPr marL="1005840" lvl="1" indent="-45720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Columnar storage/compression (4x advantage)</a:t>
            </a:r>
          </a:p>
          <a:p>
            <a:pPr marL="1005840" lvl="1" indent="-45720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Columnar projection (10x)</a:t>
            </a:r>
          </a:p>
          <a:p>
            <a:pPr marL="1005840" lvl="1" indent="-45720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Columnar engine (e.g., vector processing, pipelining) (50x)</a:t>
            </a:r>
          </a:p>
          <a:p>
            <a:pPr marL="1005840" lvl="1" indent="-45720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+mj-lt"/>
              <a:buAutoNum type="arabicPeriod"/>
            </a:pPr>
            <a:endParaRPr lang="en-US" dirty="0" smtClean="0">
              <a:solidFill>
                <a:srgbClr val="7F7F7F"/>
              </a:solidFill>
              <a:ea typeface="Microsoft Sans Serif"/>
              <a:cs typeface="Microsoft Sans Serif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227" y="3492499"/>
            <a:ext cx="8185173" cy="417987"/>
          </a:xfrm>
          <a:prstGeom prst="rect">
            <a:avLst/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375" y="3412667"/>
            <a:ext cx="215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Solution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5728" y="877160"/>
            <a:ext cx="2038372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Examples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Affected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endParaRPr lang="en-US" sz="2400" b="1" dirty="0">
              <a:solidFill>
                <a:srgbClr val="7F7F7F"/>
              </a:solidFill>
            </a:endParaRP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Unaffected</a:t>
            </a:r>
            <a:endParaRPr lang="en-US" b="1" dirty="0">
              <a:solidFill>
                <a:srgbClr val="7F7F7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0" t="23489" r="3312" b="25020"/>
          <a:stretch/>
        </p:blipFill>
        <p:spPr>
          <a:xfrm>
            <a:off x="6923284" y="2826412"/>
            <a:ext cx="652469" cy="2828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6223" t="31636" r="8889" b="29905"/>
          <a:stretch/>
        </p:blipFill>
        <p:spPr>
          <a:xfrm>
            <a:off x="6832244" y="1890632"/>
            <a:ext cx="851915" cy="3859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120" y="1954772"/>
            <a:ext cx="912074" cy="244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023" y="2606791"/>
            <a:ext cx="2611198" cy="885708"/>
          </a:xfrm>
          <a:prstGeom prst="rect">
            <a:avLst/>
          </a:prstGeom>
        </p:spPr>
      </p:pic>
      <p:sp>
        <p:nvSpPr>
          <p:cNvPr id="23" name="U-Turn Arrow 22"/>
          <p:cNvSpPr/>
          <p:nvPr/>
        </p:nvSpPr>
        <p:spPr>
          <a:xfrm rot="5400000">
            <a:off x="7607517" y="3491584"/>
            <a:ext cx="1533175" cy="1530887"/>
          </a:xfrm>
          <a:prstGeom prst="uturnArrow">
            <a:avLst>
              <a:gd name="adj1" fmla="val 27459"/>
              <a:gd name="adj2" fmla="val 24384"/>
              <a:gd name="adj3" fmla="val 25000"/>
              <a:gd name="adj4" fmla="val 42626"/>
              <a:gd name="adj5" fmla="val 75000"/>
            </a:avLst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052" y="2832100"/>
            <a:ext cx="818848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8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.pp.Pitfall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0535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59660" y="5394960"/>
            <a:ext cx="22246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Splice Machine |</a:t>
            </a:r>
            <a:r>
              <a:rPr lang="en-US" sz="900" baseline="0" dirty="0" smtClean="0">
                <a:solidFill>
                  <a:schemeClr val="bg1"/>
                </a:solidFill>
              </a:rPr>
              <a:t> Proprietary &amp; Confidential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81500" y="927100"/>
            <a:ext cx="4762500" cy="119951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US" sz="6600" b="1" dirty="0" smtClean="0">
                <a:solidFill>
                  <a:schemeClr val="accent2"/>
                </a:solidFill>
              </a:rPr>
              <a:t>Pitfall #8</a:t>
            </a:r>
            <a:br>
              <a:rPr lang="en-US" sz="6600" b="1" dirty="0" smtClean="0">
                <a:solidFill>
                  <a:schemeClr val="accent2"/>
                </a:solidFill>
              </a:rPr>
            </a:br>
            <a:r>
              <a:rPr lang="en-US" sz="6600" dirty="0" smtClean="0">
                <a:solidFill>
                  <a:schemeClr val="accent2"/>
                </a:solidFill>
              </a:rPr>
              <a:t>Node Sizing</a:t>
            </a:r>
            <a:endParaRPr lang="en-US" sz="6600" i="1" dirty="0" smtClean="0">
              <a:solidFill>
                <a:schemeClr val="accent2"/>
              </a:solidFill>
            </a:endParaRPr>
          </a:p>
          <a:p>
            <a:pPr algn="r">
              <a:lnSpc>
                <a:spcPts val="6000"/>
              </a:lnSpc>
            </a:pPr>
            <a:endParaRPr lang="en-US" sz="4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17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Pitfall #8: </a:t>
            </a:r>
            <a:r>
              <a:rPr lang="en-US" dirty="0" smtClean="0"/>
              <a:t>Node Sizing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4928" y="864490"/>
            <a:ext cx="320040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35328" y="864460"/>
            <a:ext cx="3200400" cy="262437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927" y="864460"/>
            <a:ext cx="3200401" cy="2018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Issues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Big boxes vs. pizza boxes?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SSDs?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Memory size?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5328" y="864460"/>
            <a:ext cx="3200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Impact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Price/performance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Performance bottlenecks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35728" y="864489"/>
            <a:ext cx="226125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4927" y="3773932"/>
            <a:ext cx="8666985" cy="1839468"/>
          </a:xfrm>
          <a:prstGeom prst="rect">
            <a:avLst/>
          </a:prstGeom>
          <a:solidFill>
            <a:schemeClr val="bg1"/>
          </a:solidFill>
          <a:ln>
            <a:solidFill>
              <a:srgbClr val="F78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3075" y="3926116"/>
            <a:ext cx="8154325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b="1" dirty="0">
                <a:solidFill>
                  <a:srgbClr val="7F7F7F"/>
                </a:solidFill>
                <a:ea typeface="Microsoft Sans Serif"/>
                <a:cs typeface="Microsoft Sans Serif"/>
              </a:rPr>
              <a:t>Default:</a:t>
            </a:r>
            <a:r>
              <a:rPr lang="en-US" sz="2400" dirty="0">
                <a:solidFill>
                  <a:srgbClr val="7F7F7F"/>
                </a:solidFill>
                <a:ea typeface="Microsoft Sans Serif"/>
                <a:cs typeface="Microsoft Sans Serif"/>
              </a:rPr>
              <a:t> stick to pizza boxes with moderate memory       (32-64 GB) and no SSDs unless a good reason</a:t>
            </a:r>
            <a:endParaRPr lang="en-US" sz="2400" dirty="0" smtClean="0">
              <a:solidFill>
                <a:srgbClr val="7F7F7F"/>
              </a:solidFill>
              <a:ea typeface="Microsoft Sans Serif"/>
              <a:cs typeface="Microsoft Sans Serif"/>
            </a:endParaRPr>
          </a:p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Do your homework – profile your workload</a:t>
            </a:r>
          </a:p>
          <a:p>
            <a:pPr marL="891540" lvl="1" indent="-34290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Lucida Grande"/>
              <a:buChar char="-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CPU bound? Memory? I/O? Network?</a:t>
            </a:r>
          </a:p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endParaRPr lang="en-US" sz="2400" dirty="0" smtClean="0">
              <a:solidFill>
                <a:srgbClr val="7F7F7F"/>
              </a:solidFill>
              <a:ea typeface="Microsoft Sans Serif"/>
              <a:cs typeface="Microsoft Sans Serif"/>
            </a:endParaRPr>
          </a:p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endParaRPr lang="en-US" sz="2400" dirty="0" smtClean="0">
              <a:solidFill>
                <a:srgbClr val="7F7F7F"/>
              </a:solidFill>
              <a:ea typeface="Microsoft Sans Serif"/>
              <a:cs typeface="Microsoft Sans Serif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228" y="3492499"/>
            <a:ext cx="7981996" cy="417987"/>
          </a:xfrm>
          <a:prstGeom prst="rect">
            <a:avLst/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375" y="3412667"/>
            <a:ext cx="215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Solution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5728" y="877160"/>
            <a:ext cx="20383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Examples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Affected</a:t>
            </a:r>
          </a:p>
          <a:p>
            <a:pPr marL="91440" lvl="1"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i="1" dirty="0" smtClean="0">
                <a:solidFill>
                  <a:srgbClr val="7F7F7F"/>
                </a:solidFill>
              </a:rPr>
              <a:t>Every distributed system</a:t>
            </a:r>
          </a:p>
          <a:p>
            <a:pPr marL="91440" lvl="1"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endParaRPr lang="en-US" i="1" dirty="0" smtClean="0">
              <a:solidFill>
                <a:srgbClr val="7F7F7F"/>
              </a:solidFill>
            </a:endParaRP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endParaRPr lang="en-US" sz="2400" b="1" dirty="0">
              <a:solidFill>
                <a:srgbClr val="7F7F7F"/>
              </a:solidFill>
            </a:endParaRP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endParaRPr lang="en-US" b="1" dirty="0">
              <a:solidFill>
                <a:srgbClr val="7F7F7F"/>
              </a:solidFill>
            </a:endParaRPr>
          </a:p>
        </p:txBody>
      </p:sp>
      <p:sp>
        <p:nvSpPr>
          <p:cNvPr id="15" name="U-Turn Arrow 14"/>
          <p:cNvSpPr/>
          <p:nvPr/>
        </p:nvSpPr>
        <p:spPr>
          <a:xfrm rot="5400000">
            <a:off x="7607517" y="3491584"/>
            <a:ext cx="1533175" cy="1530887"/>
          </a:xfrm>
          <a:prstGeom prst="uturnArrow">
            <a:avLst>
              <a:gd name="adj1" fmla="val 27459"/>
              <a:gd name="adj2" fmla="val 24384"/>
              <a:gd name="adj3" fmla="val 25000"/>
              <a:gd name="adj4" fmla="val 42626"/>
              <a:gd name="adj5" fmla="val 75000"/>
            </a:avLst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1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5586"/>
          <a:stretch>
            <a:fillRect/>
          </a:stretch>
        </p:blipFill>
        <p:spPr>
          <a:xfrm>
            <a:off x="-1" y="0"/>
            <a:ext cx="9137568" cy="57169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03562" y="88900"/>
            <a:ext cx="7606572" cy="14732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000"/>
              </a:lnSpc>
            </a:pPr>
            <a:r>
              <a:rPr lang="en-US" sz="6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Pitfall #9</a:t>
            </a:r>
            <a:br>
              <a:rPr lang="en-US" sz="6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66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Brittle</a:t>
            </a:r>
            <a:br>
              <a:rPr lang="en-US" sz="66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66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ETL on</a:t>
            </a:r>
            <a:br>
              <a:rPr lang="en-US" sz="66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66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Hadoop</a:t>
            </a:r>
            <a:endParaRPr lang="en-US" sz="6600" i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l">
              <a:lnSpc>
                <a:spcPts val="6000"/>
              </a:lnSpc>
            </a:pPr>
            <a:endParaRPr lang="en-US" sz="4800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617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SQL-on-</a:t>
            </a:r>
            <a:r>
              <a:rPr lang="en-US" dirty="0" err="1" smtClean="0"/>
              <a:t>Hadoop</a:t>
            </a:r>
            <a:r>
              <a:rPr lang="en-US" dirty="0" smtClean="0"/>
              <a:t> Landscape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0004" y="5240000"/>
            <a:ext cx="2410066" cy="405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249378" y="755059"/>
            <a:ext cx="8681491" cy="382519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2000" i="1" dirty="0" smtClean="0"/>
              <a:t>A crowded, confusing landscape, full of potential and pitfalls…</a:t>
            </a:r>
            <a:endParaRPr lang="en-US" sz="2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87" y="1518880"/>
            <a:ext cx="1121049" cy="1121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0098" t="12399" r="28543" b="22527"/>
          <a:stretch/>
        </p:blipFill>
        <p:spPr>
          <a:xfrm>
            <a:off x="7428604" y="4218781"/>
            <a:ext cx="930687" cy="965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33" y="2470775"/>
            <a:ext cx="1718556" cy="687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82" y="3989427"/>
            <a:ext cx="1879259" cy="503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028" y="3137545"/>
            <a:ext cx="1816166" cy="7803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096" y="3077294"/>
            <a:ext cx="1917863" cy="827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7077" y="1728925"/>
            <a:ext cx="1541900" cy="7905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2947" y="3241302"/>
            <a:ext cx="1959570" cy="381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/>
          <a:srcRect l="2830" t="23489" r="3312" b="25020"/>
          <a:stretch/>
        </p:blipFill>
        <p:spPr>
          <a:xfrm>
            <a:off x="7063829" y="1769893"/>
            <a:ext cx="1557807" cy="6753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l="8951" t="20602" r="6598" b="13091"/>
          <a:stretch/>
        </p:blipFill>
        <p:spPr>
          <a:xfrm>
            <a:off x="4835066" y="4441667"/>
            <a:ext cx="1728353" cy="623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1740" y="4492877"/>
            <a:ext cx="2145853" cy="7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9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Pitfall #9: </a:t>
            </a:r>
            <a:r>
              <a:rPr lang="en-US" dirty="0" smtClean="0"/>
              <a:t>Brittle ETL on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4928" y="864490"/>
            <a:ext cx="320040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35328" y="864460"/>
            <a:ext cx="3200400" cy="262437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927" y="864460"/>
            <a:ext cx="320040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Issues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Restart ETL pipeline because of errors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Serialize ETL Pipeline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5328" y="864460"/>
            <a:ext cx="3200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Impact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Miss ETL window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Delay reports to business users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35728" y="864489"/>
            <a:ext cx="226125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4927" y="3773932"/>
            <a:ext cx="8666985" cy="1839468"/>
          </a:xfrm>
          <a:prstGeom prst="rect">
            <a:avLst/>
          </a:prstGeom>
          <a:solidFill>
            <a:schemeClr val="bg1"/>
          </a:solidFill>
          <a:ln>
            <a:solidFill>
              <a:srgbClr val="F78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3075" y="3926116"/>
            <a:ext cx="8154325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Incremental updates with transactions to address data quality</a:t>
            </a:r>
          </a:p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Rollback failed ETL steps without restarting entire process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227" y="3492499"/>
            <a:ext cx="8185173" cy="417987"/>
          </a:xfrm>
          <a:prstGeom prst="rect">
            <a:avLst/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375" y="3412667"/>
            <a:ext cx="215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Solution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5728" y="877160"/>
            <a:ext cx="2038372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Examples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Affected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endParaRPr lang="en-US" sz="2400" b="1" dirty="0">
              <a:solidFill>
                <a:srgbClr val="7F7F7F"/>
              </a:solidFill>
            </a:endParaRP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Unaffected</a:t>
            </a:r>
            <a:endParaRPr lang="en-US" b="1" dirty="0">
              <a:solidFill>
                <a:srgbClr val="7F7F7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6223" t="31636" r="8889" b="29905"/>
          <a:stretch/>
        </p:blipFill>
        <p:spPr>
          <a:xfrm>
            <a:off x="6832244" y="2826412"/>
            <a:ext cx="851915" cy="385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980" y="1776412"/>
            <a:ext cx="563490" cy="5634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453" y="1801478"/>
            <a:ext cx="826644" cy="355174"/>
          </a:xfrm>
          <a:prstGeom prst="rect">
            <a:avLst/>
          </a:prstGeom>
        </p:spPr>
      </p:pic>
      <p:sp>
        <p:nvSpPr>
          <p:cNvPr id="22" name="U-Turn Arrow 21"/>
          <p:cNvSpPr/>
          <p:nvPr/>
        </p:nvSpPr>
        <p:spPr>
          <a:xfrm rot="5400000">
            <a:off x="7607517" y="3491584"/>
            <a:ext cx="1533175" cy="1530887"/>
          </a:xfrm>
          <a:prstGeom prst="uturnArrow">
            <a:avLst>
              <a:gd name="adj1" fmla="val 27459"/>
              <a:gd name="adj2" fmla="val 24384"/>
              <a:gd name="adj3" fmla="val 25000"/>
              <a:gd name="adj4" fmla="val 42626"/>
              <a:gd name="adj5" fmla="val 75000"/>
            </a:avLst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6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14460" b="5206"/>
          <a:stretch>
            <a:fillRect/>
          </a:stretch>
        </p:blipFill>
        <p:spPr>
          <a:xfrm flipH="1"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20286395">
            <a:off x="221208" y="2944778"/>
            <a:ext cx="8352795" cy="14732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000"/>
              </a:lnSpc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Pitfall #10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Cost-Based Optimizer</a:t>
            </a:r>
            <a:endParaRPr lang="en-US" sz="4800" i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l">
              <a:lnSpc>
                <a:spcPts val="6000"/>
              </a:lnSpc>
            </a:pPr>
            <a:endParaRPr lang="en-US" sz="3600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617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Pitfall #10: </a:t>
            </a:r>
            <a:r>
              <a:rPr lang="en-US" dirty="0" smtClean="0"/>
              <a:t>Cost-Based Optimizer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4928" y="864490"/>
            <a:ext cx="320040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35328" y="864460"/>
            <a:ext cx="3200400" cy="262437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927" y="864460"/>
            <a:ext cx="3200401" cy="2018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Issues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Choose right join strategy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Choose right index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Choose right ordering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5328" y="864460"/>
            <a:ext cx="3200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Impact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Poor performance = poor productivity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Manual tuning by DBAs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35728" y="864489"/>
            <a:ext cx="226125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4927" y="3773932"/>
            <a:ext cx="8666985" cy="1839468"/>
          </a:xfrm>
          <a:prstGeom prst="rect">
            <a:avLst/>
          </a:prstGeom>
          <a:solidFill>
            <a:schemeClr val="bg1"/>
          </a:solidFill>
          <a:ln>
            <a:solidFill>
              <a:srgbClr val="F78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3075" y="3926116"/>
            <a:ext cx="8154325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Cost-based optimizer</a:t>
            </a:r>
          </a:p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However, maturity for OLAP queries may be issue for newer products like Hive, Impala, and Drill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227" y="3492499"/>
            <a:ext cx="8185173" cy="417987"/>
          </a:xfrm>
          <a:prstGeom prst="rect">
            <a:avLst/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375" y="3412667"/>
            <a:ext cx="215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Solution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5728" y="877160"/>
            <a:ext cx="2038372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Examples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Affected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endParaRPr lang="en-US" sz="2400" b="1" dirty="0">
              <a:solidFill>
                <a:srgbClr val="7F7F7F"/>
              </a:solidFill>
            </a:endParaRP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Unaffected</a:t>
            </a:r>
            <a:endParaRPr lang="en-US" b="1" dirty="0">
              <a:solidFill>
                <a:srgbClr val="7F7F7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921" y="1908510"/>
            <a:ext cx="912074" cy="244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951" t="20602" r="6598" b="13091"/>
          <a:stretch/>
        </p:blipFill>
        <p:spPr>
          <a:xfrm>
            <a:off x="6984140" y="1931177"/>
            <a:ext cx="700019" cy="252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30098" t="12399" r="28543" b="22527"/>
          <a:stretch/>
        </p:blipFill>
        <p:spPr>
          <a:xfrm>
            <a:off x="7137044" y="2839265"/>
            <a:ext cx="547115" cy="5676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2830" t="23489" r="3312" b="25020"/>
          <a:stretch/>
        </p:blipFill>
        <p:spPr>
          <a:xfrm>
            <a:off x="7865921" y="2967833"/>
            <a:ext cx="652469" cy="282843"/>
          </a:xfrm>
          <a:prstGeom prst="rect">
            <a:avLst/>
          </a:prstGeom>
        </p:spPr>
      </p:pic>
      <p:sp>
        <p:nvSpPr>
          <p:cNvPr id="21" name="U-Turn Arrow 20"/>
          <p:cNvSpPr/>
          <p:nvPr/>
        </p:nvSpPr>
        <p:spPr>
          <a:xfrm rot="5400000">
            <a:off x="7607517" y="3491584"/>
            <a:ext cx="1533175" cy="1530887"/>
          </a:xfrm>
          <a:prstGeom prst="uturnArrow">
            <a:avLst>
              <a:gd name="adj1" fmla="val 27459"/>
              <a:gd name="adj2" fmla="val 24384"/>
              <a:gd name="adj3" fmla="val 25000"/>
              <a:gd name="adj4" fmla="val 42626"/>
              <a:gd name="adj5" fmla="val 75000"/>
            </a:avLst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6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SQL-on-</a:t>
            </a:r>
            <a:r>
              <a:rPr lang="en-US" dirty="0" err="1" smtClean="0"/>
              <a:t>Hadoop</a:t>
            </a:r>
            <a:r>
              <a:rPr lang="en-US" dirty="0" smtClean="0"/>
              <a:t> Pitfalls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457199" y="847048"/>
            <a:ext cx="8277913" cy="435172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28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Clr>
                <a:srgbClr val="427EC0"/>
              </a:buClr>
              <a:buSzPct val="75000"/>
              <a:buFont typeface="Wingdings" charset="2"/>
              <a:buChar char="§"/>
              <a:defRPr sz="24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Clr>
                <a:schemeClr val="tx1"/>
              </a:buClr>
              <a:buSzPct val="75000"/>
              <a:buFont typeface="Wingdings" charset="2"/>
              <a:buChar char="§"/>
              <a:defRPr sz="20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Clr>
                <a:schemeClr val="accent2"/>
              </a:buClr>
              <a:buSzPct val="75000"/>
              <a:buFont typeface="Wingdings" charset="2"/>
              <a:buChar char="§"/>
              <a:defRPr sz="18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Clr>
                <a:srgbClr val="427EC0"/>
              </a:buClr>
              <a:buSzPct val="75000"/>
              <a:buFont typeface="Wingdings" charset="2"/>
              <a:buChar char="§"/>
              <a:defRPr sz="18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1175" indent="-454025">
              <a:lnSpc>
                <a:spcPct val="110000"/>
              </a:lnSpc>
              <a:buFont typeface="+mj-lt"/>
              <a:buAutoNum type="arabicPeriod"/>
            </a:pPr>
            <a:r>
              <a:rPr lang="en-US" sz="2400" dirty="0" smtClean="0"/>
              <a:t>Individual </a:t>
            </a:r>
            <a:r>
              <a:rPr lang="en-US" sz="2400" dirty="0"/>
              <a:t>Lookups and Range Queries</a:t>
            </a:r>
          </a:p>
          <a:p>
            <a:pPr marL="511175" indent="-454025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Fixing Bad Data</a:t>
            </a:r>
          </a:p>
          <a:p>
            <a:pPr marL="511175" indent="-454025">
              <a:lnSpc>
                <a:spcPct val="110000"/>
              </a:lnSpc>
              <a:buFont typeface="+mj-lt"/>
              <a:buAutoNum type="arabicPeriod"/>
            </a:pPr>
            <a:r>
              <a:rPr lang="en-US" sz="2400" dirty="0" err="1"/>
              <a:t>Sharding</a:t>
            </a:r>
            <a:endParaRPr lang="en-US" sz="2400" dirty="0"/>
          </a:p>
          <a:p>
            <a:pPr marL="511175" indent="-454025">
              <a:lnSpc>
                <a:spcPct val="110000"/>
              </a:lnSpc>
              <a:buFont typeface="+mj-lt"/>
              <a:buAutoNum type="arabicPeriod"/>
            </a:pPr>
            <a:r>
              <a:rPr lang="en-US" sz="2400" dirty="0" err="1"/>
              <a:t>Hotspotting</a:t>
            </a:r>
            <a:endParaRPr lang="en-US" sz="2400" dirty="0"/>
          </a:p>
          <a:p>
            <a:pPr marL="511175" indent="-454025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SQL Coverage</a:t>
            </a:r>
          </a:p>
          <a:p>
            <a:pPr marL="511175" indent="-454025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Concurrency</a:t>
            </a:r>
          </a:p>
          <a:p>
            <a:pPr marL="511175" indent="-454025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Columnar</a:t>
            </a:r>
          </a:p>
          <a:p>
            <a:pPr marL="511175" indent="-454025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Node Sizing</a:t>
            </a:r>
          </a:p>
          <a:p>
            <a:pPr marL="511175" indent="-454025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Brittle ETL on </a:t>
            </a:r>
            <a:r>
              <a:rPr lang="en-US" sz="2400" dirty="0" err="1"/>
              <a:t>Hadoop</a:t>
            </a:r>
            <a:endParaRPr lang="en-US" sz="2400" dirty="0"/>
          </a:p>
          <a:p>
            <a:pPr marL="511175" indent="-454025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Cost-Based Optimizer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004" y="5240000"/>
            <a:ext cx="2410066" cy="405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3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457200" y="847048"/>
            <a:ext cx="4038600" cy="4351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28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Clr>
                <a:srgbClr val="427EC0"/>
              </a:buClr>
              <a:buSzPct val="75000"/>
              <a:buFont typeface="Wingdings" charset="2"/>
              <a:buChar char="§"/>
              <a:defRPr sz="24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Clr>
                <a:schemeClr val="tx1"/>
              </a:buClr>
              <a:buSzPct val="75000"/>
              <a:buFont typeface="Wingdings" charset="2"/>
              <a:buChar char="§"/>
              <a:defRPr sz="20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Clr>
                <a:schemeClr val="accent2"/>
              </a:buClr>
              <a:buSzPct val="75000"/>
              <a:buFont typeface="Wingdings" charset="2"/>
              <a:buChar char="§"/>
              <a:defRPr sz="18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Clr>
                <a:srgbClr val="427EC0"/>
              </a:buClr>
              <a:buSzPct val="75000"/>
              <a:buFont typeface="Wingdings" charset="2"/>
              <a:buChar char="§"/>
              <a:defRPr sz="18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SQL-on-</a:t>
            </a:r>
            <a:r>
              <a:rPr lang="en-US" dirty="0" err="1" smtClean="0"/>
              <a:t>Hadoop</a:t>
            </a:r>
            <a:r>
              <a:rPr lang="en-US" dirty="0" smtClean="0"/>
              <a:t> Benefits</a:t>
            </a:r>
            <a:endParaRPr lang="en-US" dirty="0"/>
          </a:p>
          <a:p>
            <a:pPr lvl="1">
              <a:buFont typeface="Lucida Grande"/>
              <a:buChar char="-"/>
            </a:pPr>
            <a:r>
              <a:rPr lang="en-US" sz="2200" dirty="0" smtClean="0"/>
              <a:t>Excellent price/performance </a:t>
            </a:r>
          </a:p>
          <a:p>
            <a:pPr lvl="1">
              <a:buFont typeface="Lucida Grande"/>
              <a:buChar char="-"/>
            </a:pPr>
            <a:r>
              <a:rPr lang="en-US" sz="2200" dirty="0" smtClean="0"/>
              <a:t>SQL access</a:t>
            </a:r>
          </a:p>
          <a:p>
            <a:pPr lvl="1">
              <a:buFont typeface="Lucida Grande"/>
              <a:buChar char="-"/>
            </a:pPr>
            <a:r>
              <a:rPr lang="en-US" sz="2200" dirty="0" smtClean="0"/>
              <a:t>Incredible pace of product advancements</a:t>
            </a:r>
          </a:p>
          <a:p>
            <a:r>
              <a:rPr lang="en-US" dirty="0"/>
              <a:t>SQL-on-</a:t>
            </a:r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smtClean="0"/>
              <a:t>Pitfalls</a:t>
            </a:r>
            <a:endParaRPr lang="en-US" dirty="0"/>
          </a:p>
          <a:p>
            <a:pPr lvl="1">
              <a:buFont typeface="Lucida Grande"/>
              <a:buChar char="-"/>
            </a:pPr>
            <a:r>
              <a:rPr lang="en-US" sz="2200" dirty="0" smtClean="0"/>
              <a:t>Crowded, confusing market</a:t>
            </a:r>
            <a:endParaRPr lang="en-US" sz="2200" dirty="0"/>
          </a:p>
          <a:p>
            <a:pPr lvl="1">
              <a:buFont typeface="Lucida Grande"/>
              <a:buChar char="-"/>
            </a:pPr>
            <a:r>
              <a:rPr lang="en-US" sz="2200" dirty="0" smtClean="0"/>
              <a:t>Relatively immature products</a:t>
            </a:r>
          </a:p>
          <a:p>
            <a:pPr lvl="1">
              <a:buFont typeface="Lucida Grande"/>
              <a:buChar char="-"/>
            </a:pPr>
            <a:r>
              <a:rPr lang="en-US" sz="2200" dirty="0" smtClean="0"/>
              <a:t>Difficult to determine product differences</a:t>
            </a:r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/>
        </p:nvSpPr>
        <p:spPr>
          <a:xfrm>
            <a:off x="4648200" y="847048"/>
            <a:ext cx="4038600" cy="402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28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Clr>
                <a:srgbClr val="427EC0"/>
              </a:buClr>
              <a:buSzPct val="75000"/>
              <a:buFont typeface="Wingdings" charset="2"/>
              <a:buChar char="§"/>
              <a:defRPr sz="24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Clr>
                <a:schemeClr val="tx1"/>
              </a:buClr>
              <a:buSzPct val="75000"/>
              <a:buFont typeface="Wingdings" charset="2"/>
              <a:buChar char="§"/>
              <a:defRPr sz="20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Clr>
                <a:schemeClr val="accent2"/>
              </a:buClr>
              <a:buSzPct val="75000"/>
              <a:buFont typeface="Wingdings" charset="2"/>
              <a:buChar char="§"/>
              <a:defRPr sz="18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Clr>
                <a:srgbClr val="427EC0"/>
              </a:buClr>
              <a:buSzPct val="75000"/>
              <a:buFont typeface="Wingdings" charset="2"/>
              <a:buChar char="§"/>
              <a:defRPr sz="18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Recommendations</a:t>
            </a:r>
          </a:p>
          <a:p>
            <a:pPr lvl="1">
              <a:buFont typeface="Lucida Grande"/>
              <a:buChar char="-"/>
            </a:pPr>
            <a:r>
              <a:rPr lang="en-US" sz="2000" dirty="0"/>
              <a:t>Review Top 10 pitfalls</a:t>
            </a:r>
          </a:p>
          <a:p>
            <a:pPr lvl="1">
              <a:buFont typeface="Lucida Grande"/>
              <a:buChar char="-"/>
            </a:pPr>
            <a:r>
              <a:rPr lang="en-US" sz="2000" dirty="0"/>
              <a:t>Truly understand your workloads</a:t>
            </a:r>
          </a:p>
          <a:p>
            <a:pPr lvl="1">
              <a:buFont typeface="Lucida Grande"/>
              <a:buChar char="-"/>
            </a:pPr>
            <a:r>
              <a:rPr lang="en-US" sz="2000" dirty="0"/>
              <a:t>Do POCs to </a:t>
            </a:r>
            <a:r>
              <a:rPr lang="en-US" sz="2000" dirty="0" smtClean="0"/>
              <a:t>verify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50004" y="5240000"/>
            <a:ext cx="2410066" cy="405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1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993" y="1728239"/>
            <a:ext cx="3983508" cy="122502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27EC0"/>
                </a:solidFill>
              </a:rPr>
              <a:t>Questions?</a:t>
            </a:r>
            <a:endParaRPr lang="en-US" b="1" dirty="0">
              <a:solidFill>
                <a:srgbClr val="427E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93" y="3606800"/>
            <a:ext cx="3983508" cy="233949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Monte </a:t>
            </a:r>
            <a:r>
              <a:rPr lang="en-US" sz="2800" b="1" dirty="0" err="1" smtClean="0"/>
              <a:t>Zweben</a:t>
            </a:r>
            <a:endParaRPr lang="en-US" sz="2800" b="1" dirty="0" smtClean="0"/>
          </a:p>
          <a:p>
            <a:r>
              <a:rPr lang="en-US" dirty="0" err="1" smtClean="0"/>
              <a:t>mzweben@splicemachine.com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49" y="4177023"/>
            <a:ext cx="1861151" cy="408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" y="1270000"/>
            <a:ext cx="3185314" cy="2425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34" y="1728239"/>
            <a:ext cx="2834280" cy="181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8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6257"/>
          <a:stretch>
            <a:fillRect/>
          </a:stretch>
        </p:blipFill>
        <p:spPr>
          <a:xfrm>
            <a:off x="-1" y="0"/>
            <a:ext cx="9144760" cy="5715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27030" y="101600"/>
            <a:ext cx="3665040" cy="12192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Pitfall #1</a:t>
            </a:r>
            <a:endParaRPr lang="en-US" sz="4800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68800" y="1320800"/>
            <a:ext cx="4610100" cy="12192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Individual</a:t>
            </a:r>
            <a:br>
              <a:rPr lang="en-US" sz="54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Record Lookups</a:t>
            </a:r>
            <a:endParaRPr lang="en-US" sz="5400" i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ts val="5000"/>
              </a:lnSpc>
            </a:pPr>
            <a:endParaRPr lang="en-US" sz="4000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104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Pitfall #1: </a:t>
            </a:r>
            <a:r>
              <a:rPr lang="en-US" dirty="0" smtClean="0"/>
              <a:t>Individual Lookups and Range Queries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4928" y="864490"/>
            <a:ext cx="3200400" cy="26243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35328" y="864460"/>
            <a:ext cx="3200400" cy="262437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927" y="864460"/>
            <a:ext cx="3200401" cy="137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Issues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Support real-time apps?</a:t>
            </a:r>
          </a:p>
          <a:p>
            <a:pPr marL="520700" lvl="2" indent="-254000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</a:rPr>
              <a:t>Concurrent readers/writers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</a:p>
          <a:p>
            <a:pPr marL="520700" lvl="2" indent="-254000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e.g., TPC-C A.5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5328" y="864460"/>
            <a:ext cx="3200400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Impact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delays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Inability to support:</a:t>
            </a:r>
          </a:p>
          <a:p>
            <a:pPr marL="520700" lvl="2" indent="-254000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many users</a:t>
            </a:r>
          </a:p>
          <a:p>
            <a:pPr marL="520700" lvl="2" indent="-254000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many sources</a:t>
            </a:r>
          </a:p>
          <a:p>
            <a:pPr marL="520700" lvl="2" indent="-254000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Lucida Grande"/>
              <a:buChar char="-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real-time apps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35728" y="864489"/>
            <a:ext cx="2261250" cy="26243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4927" y="3773932"/>
            <a:ext cx="8666985" cy="1839468"/>
          </a:xfrm>
          <a:prstGeom prst="rect">
            <a:avLst/>
          </a:prstGeom>
          <a:solidFill>
            <a:schemeClr val="bg1"/>
          </a:solidFill>
          <a:ln>
            <a:solidFill>
              <a:srgbClr val="F78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3075" y="3926116"/>
            <a:ext cx="8154325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Avoid analytic systems designed for full table scans</a:t>
            </a:r>
          </a:p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Choose systems designed for range queries</a:t>
            </a:r>
          </a:p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b="1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Verification: </a:t>
            </a: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do query &lt;30ms?</a:t>
            </a:r>
            <a:endParaRPr lang="en-US" sz="2400" b="1" dirty="0">
              <a:solidFill>
                <a:srgbClr val="7F7F7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227" y="3492499"/>
            <a:ext cx="8185173" cy="417987"/>
          </a:xfrm>
          <a:prstGeom prst="rect">
            <a:avLst/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375" y="3412667"/>
            <a:ext cx="215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Solution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5728" y="877160"/>
            <a:ext cx="2038372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Examples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Affected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endParaRPr lang="en-US" sz="2400" b="1" dirty="0">
              <a:solidFill>
                <a:srgbClr val="7F7F7F"/>
              </a:solidFill>
            </a:endParaRP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Unaffected</a:t>
            </a:r>
            <a:endParaRPr lang="en-US" b="1" dirty="0">
              <a:solidFill>
                <a:srgbClr val="7F7F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23" t="31636" r="8889" b="29905"/>
          <a:stretch/>
        </p:blipFill>
        <p:spPr>
          <a:xfrm>
            <a:off x="6762242" y="2870632"/>
            <a:ext cx="851915" cy="3859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00" y="1825806"/>
            <a:ext cx="563490" cy="563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0098" t="12399" r="28543" b="22527"/>
          <a:stretch/>
        </p:blipFill>
        <p:spPr>
          <a:xfrm>
            <a:off x="8013699" y="1821645"/>
            <a:ext cx="547115" cy="5676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118" y="2934772"/>
            <a:ext cx="912074" cy="244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10650" b="33384"/>
          <a:stretch/>
        </p:blipFill>
        <p:spPr>
          <a:xfrm>
            <a:off x="800022" y="2236631"/>
            <a:ext cx="2577892" cy="1255868"/>
          </a:xfrm>
          <a:prstGeom prst="rect">
            <a:avLst/>
          </a:prstGeom>
        </p:spPr>
      </p:pic>
      <p:sp>
        <p:nvSpPr>
          <p:cNvPr id="21" name="U-Turn Arrow 20"/>
          <p:cNvSpPr/>
          <p:nvPr/>
        </p:nvSpPr>
        <p:spPr>
          <a:xfrm rot="5400000">
            <a:off x="7607517" y="3491584"/>
            <a:ext cx="1533175" cy="1530887"/>
          </a:xfrm>
          <a:prstGeom prst="uturnArrow">
            <a:avLst>
              <a:gd name="adj1" fmla="val 27459"/>
              <a:gd name="adj2" fmla="val 24384"/>
              <a:gd name="adj3" fmla="val 25000"/>
              <a:gd name="adj4" fmla="val 42626"/>
              <a:gd name="adj5" fmla="val 75000"/>
            </a:avLst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5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6062"/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 rot="1017195">
            <a:off x="-65700" y="880799"/>
            <a:ext cx="8991445" cy="268708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Pitfall #2 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Dirty Data</a:t>
            </a:r>
            <a:endParaRPr lang="en-US" sz="6000" i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884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Pitfall #2: </a:t>
            </a:r>
            <a:r>
              <a:rPr lang="en-US" dirty="0" smtClean="0"/>
              <a:t>Fixing Bad Data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4928" y="864490"/>
            <a:ext cx="320040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35328" y="864460"/>
            <a:ext cx="3200400" cy="262437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927" y="864460"/>
            <a:ext cx="3200401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Issues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Fix bad data without reloading all data:</a:t>
            </a:r>
          </a:p>
          <a:p>
            <a:pPr marL="509587" lvl="2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</a:pP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UPDATE address </a:t>
            </a:r>
          </a:p>
          <a:p>
            <a:pPr marL="738188" lvl="2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</a:pP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SET state=“CA”</a:t>
            </a:r>
          </a:p>
          <a:p>
            <a:pPr marL="738188" lvl="2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</a:pP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WHERE state=“California”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5328" y="864460"/>
            <a:ext cx="3200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Impact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Bad reports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Delays to reload entire data set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35728" y="864489"/>
            <a:ext cx="226125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4927" y="3773932"/>
            <a:ext cx="8666985" cy="1839468"/>
          </a:xfrm>
          <a:prstGeom prst="rect">
            <a:avLst/>
          </a:prstGeom>
          <a:solidFill>
            <a:schemeClr val="bg1"/>
          </a:solidFill>
          <a:ln>
            <a:solidFill>
              <a:srgbClr val="F78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3075" y="3926116"/>
            <a:ext cx="8154325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Ability to update and delete</a:t>
            </a:r>
          </a:p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Transactions for multi-row updates</a:t>
            </a:r>
          </a:p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b="1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Verification: </a:t>
            </a: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update one record in &lt;30ms?</a:t>
            </a:r>
            <a:endParaRPr lang="en-US" sz="2400" b="1" dirty="0">
              <a:solidFill>
                <a:srgbClr val="7F7F7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227" y="3492499"/>
            <a:ext cx="8185173" cy="417987"/>
          </a:xfrm>
          <a:prstGeom prst="rect">
            <a:avLst/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375" y="3412667"/>
            <a:ext cx="215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Solution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5728" y="877160"/>
            <a:ext cx="2038372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Examples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Affected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endParaRPr lang="en-US" sz="2400" b="1" dirty="0">
              <a:solidFill>
                <a:srgbClr val="7F7F7F"/>
              </a:solidFill>
            </a:endParaRP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Unaffected</a:t>
            </a:r>
            <a:endParaRPr lang="en-US" b="1" dirty="0">
              <a:solidFill>
                <a:srgbClr val="7F7F7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271" y="1945825"/>
            <a:ext cx="826644" cy="355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489" y="1962204"/>
            <a:ext cx="785611" cy="3387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6223" t="31636" r="8889" b="29905"/>
          <a:stretch/>
        </p:blipFill>
        <p:spPr>
          <a:xfrm>
            <a:off x="7289957" y="2826412"/>
            <a:ext cx="851915" cy="385962"/>
          </a:xfrm>
          <a:prstGeom prst="rect">
            <a:avLst/>
          </a:prstGeom>
        </p:spPr>
      </p:pic>
      <p:sp>
        <p:nvSpPr>
          <p:cNvPr id="21" name="U-Turn Arrow 20"/>
          <p:cNvSpPr/>
          <p:nvPr/>
        </p:nvSpPr>
        <p:spPr>
          <a:xfrm rot="5400000">
            <a:off x="7607517" y="3491584"/>
            <a:ext cx="1533175" cy="1530887"/>
          </a:xfrm>
          <a:prstGeom prst="uturnArrow">
            <a:avLst>
              <a:gd name="adj1" fmla="val 27459"/>
              <a:gd name="adj2" fmla="val 24384"/>
              <a:gd name="adj3" fmla="val 25000"/>
              <a:gd name="adj4" fmla="val 42626"/>
              <a:gd name="adj5" fmla="val 75000"/>
            </a:avLst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5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6294"/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-1"/>
            <a:ext cx="4572000" cy="236958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Pitfall #3</a:t>
            </a:r>
            <a:r>
              <a:rPr lang="en-US" sz="6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6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66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Sharding</a:t>
            </a:r>
            <a:endParaRPr lang="en-US" sz="4800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645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Pitfall #3: </a:t>
            </a:r>
            <a:r>
              <a:rPr lang="en-US" dirty="0" err="1" smtClean="0"/>
              <a:t>Sharding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4928" y="864490"/>
            <a:ext cx="320040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35328" y="864460"/>
            <a:ext cx="3200400" cy="262437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927" y="864460"/>
            <a:ext cx="320040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Issues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Right key to distribute data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Right shard size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5328" y="864460"/>
            <a:ext cx="3200400" cy="155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Impact</a:t>
            </a:r>
          </a:p>
          <a:p>
            <a:pPr marL="342900" lvl="1" indent="-252413">
              <a:spcBef>
                <a:spcPts val="100"/>
              </a:spcBef>
              <a:spcAft>
                <a:spcPts val="400"/>
              </a:spcAft>
              <a:buClr>
                <a:srgbClr val="318DDE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Slow queries, esp. for large joins or aggregations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35728" y="864489"/>
            <a:ext cx="2261250" cy="26243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4927" y="3773932"/>
            <a:ext cx="8666985" cy="1839468"/>
          </a:xfrm>
          <a:prstGeom prst="rect">
            <a:avLst/>
          </a:prstGeom>
          <a:solidFill>
            <a:schemeClr val="bg1"/>
          </a:solidFill>
          <a:ln>
            <a:solidFill>
              <a:srgbClr val="F78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3075" y="3926116"/>
            <a:ext cx="8154325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Requires design time decisions and/or tuning</a:t>
            </a:r>
          </a:p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Small shards = more parallelization</a:t>
            </a:r>
          </a:p>
          <a:p>
            <a:pPr marL="274320" indent="-182880">
              <a:spcBef>
                <a:spcPts val="100"/>
              </a:spcBef>
              <a:spcAft>
                <a:spcPts val="400"/>
              </a:spcAft>
              <a:buClr>
                <a:srgbClr val="F78B2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  <a:ea typeface="Microsoft Sans Serif"/>
                <a:cs typeface="Microsoft Sans Serif"/>
              </a:rPr>
              <a:t>Fewer shards = less memory and compaction overhead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228" y="3492499"/>
            <a:ext cx="8009806" cy="417987"/>
          </a:xfrm>
          <a:prstGeom prst="rect">
            <a:avLst/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375" y="3412667"/>
            <a:ext cx="215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Solution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5728" y="877160"/>
            <a:ext cx="2038372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27EC0"/>
                </a:solidFill>
              </a:rPr>
              <a:t>Examples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Affected</a:t>
            </a: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endParaRPr lang="en-US" sz="2400" b="1" dirty="0">
              <a:solidFill>
                <a:srgbClr val="7F7F7F"/>
              </a:solidFill>
            </a:endParaRPr>
          </a:p>
          <a:p>
            <a:pPr marL="91440" lvl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8DDE"/>
              </a:buClr>
            </a:pPr>
            <a:r>
              <a:rPr lang="en-US" b="1" dirty="0" smtClean="0">
                <a:solidFill>
                  <a:srgbClr val="7F7F7F"/>
                </a:solidFill>
              </a:rPr>
              <a:t>Unaffected</a:t>
            </a:r>
            <a:endParaRPr lang="en-US" b="1" dirty="0">
              <a:solidFill>
                <a:srgbClr val="7F7F7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209" y="2826412"/>
            <a:ext cx="563490" cy="5634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223" t="31636" r="8889" b="29905"/>
          <a:stretch/>
        </p:blipFill>
        <p:spPr>
          <a:xfrm>
            <a:off x="6852045" y="1844370"/>
            <a:ext cx="851915" cy="385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921" y="1908510"/>
            <a:ext cx="912074" cy="244343"/>
          </a:xfrm>
          <a:prstGeom prst="rect">
            <a:avLst/>
          </a:prstGeom>
        </p:spPr>
      </p:pic>
      <p:sp>
        <p:nvSpPr>
          <p:cNvPr id="22" name="U-Turn Arrow 21"/>
          <p:cNvSpPr/>
          <p:nvPr/>
        </p:nvSpPr>
        <p:spPr>
          <a:xfrm rot="5400000">
            <a:off x="7607517" y="3491584"/>
            <a:ext cx="1533175" cy="1530887"/>
          </a:xfrm>
          <a:prstGeom prst="uturnArrow">
            <a:avLst>
              <a:gd name="adj1" fmla="val 27459"/>
              <a:gd name="adj2" fmla="val 24384"/>
              <a:gd name="adj3" fmla="val 25000"/>
              <a:gd name="adj4" fmla="val 42626"/>
              <a:gd name="adj5" fmla="val 75000"/>
            </a:avLst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3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294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65405">
            <a:off x="377709" y="2534881"/>
            <a:ext cx="7606572" cy="14732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Pitfall #4 </a:t>
            </a:r>
          </a:p>
          <a:p>
            <a:pPr algn="l"/>
            <a:r>
              <a:rPr lang="en-US" sz="66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Hotspotting</a:t>
            </a:r>
            <a:endParaRPr lang="en-US" sz="6600" i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endParaRPr lang="en-US" sz="4800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796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plice Machine">
      <a:dk1>
        <a:srgbClr val="51545A"/>
      </a:dk1>
      <a:lt1>
        <a:sysClr val="window" lastClr="FFFFFF"/>
      </a:lt1>
      <a:dk2>
        <a:srgbClr val="002CAF"/>
      </a:dk2>
      <a:lt2>
        <a:srgbClr val="FFFFFF"/>
      </a:lt2>
      <a:accent1>
        <a:srgbClr val="002CAF"/>
      </a:accent1>
      <a:accent2>
        <a:srgbClr val="F79422"/>
      </a:accent2>
      <a:accent3>
        <a:srgbClr val="65686F"/>
      </a:accent3>
      <a:accent4>
        <a:srgbClr val="51545A"/>
      </a:accent4>
      <a:accent5>
        <a:srgbClr val="F78B29"/>
      </a:accent5>
      <a:accent6>
        <a:srgbClr val="002CAF"/>
      </a:accent6>
      <a:hlink>
        <a:srgbClr val="65686F"/>
      </a:hlink>
      <a:folHlink>
        <a:srgbClr val="002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26848</TotalTime>
  <Words>975</Words>
  <Application>Microsoft Macintosh PowerPoint</Application>
  <PresentationFormat>On-screen Show (16:10)</PresentationFormat>
  <Paragraphs>241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Top 10  SQL-on-Hadoop  Pitfalls</vt:lpstr>
      <vt:lpstr>SQL-on-Hadoop Landscape</vt:lpstr>
      <vt:lpstr>PowerPoint Presentation</vt:lpstr>
      <vt:lpstr>Pitfall #1: Individual Lookups and Range Queries</vt:lpstr>
      <vt:lpstr>PowerPoint Presentation</vt:lpstr>
      <vt:lpstr>Pitfall #2: Fixing Bad Data</vt:lpstr>
      <vt:lpstr>PowerPoint Presentation</vt:lpstr>
      <vt:lpstr>Pitfall #3: Sharding</vt:lpstr>
      <vt:lpstr>PowerPoint Presentation</vt:lpstr>
      <vt:lpstr>Pitfall #4: Hotspotting</vt:lpstr>
      <vt:lpstr>PowerPoint Presentation</vt:lpstr>
      <vt:lpstr>Pitfall #5: SQL Coverage</vt:lpstr>
      <vt:lpstr>PowerPoint Presentation</vt:lpstr>
      <vt:lpstr>Pitfall #6: Concurrency</vt:lpstr>
      <vt:lpstr>PowerPoint Presentation</vt:lpstr>
      <vt:lpstr>Pitfall #7: Columnar</vt:lpstr>
      <vt:lpstr>PowerPoint Presentation</vt:lpstr>
      <vt:lpstr>Pitfall #8: Node Sizing</vt:lpstr>
      <vt:lpstr>PowerPoint Presentation</vt:lpstr>
      <vt:lpstr>Pitfall #9: Brittle ETL on Hadoop</vt:lpstr>
      <vt:lpstr>PowerPoint Presentation</vt:lpstr>
      <vt:lpstr>Pitfall #10: Cost-Based Optimizer</vt:lpstr>
      <vt:lpstr>Top 10 SQL-on-Hadoop Pitfalls</vt:lpstr>
      <vt:lpstr>Summary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Title Title Here and Here</dc:title>
  <dc:creator>Lauren Innella</dc:creator>
  <cp:lastModifiedBy>Monte Zweben</cp:lastModifiedBy>
  <cp:revision>292</cp:revision>
  <cp:lastPrinted>2014-07-07T17:27:10Z</cp:lastPrinted>
  <dcterms:created xsi:type="dcterms:W3CDTF">2015-02-12T19:57:56Z</dcterms:created>
  <dcterms:modified xsi:type="dcterms:W3CDTF">2015-02-21T03:09:51Z</dcterms:modified>
</cp:coreProperties>
</file>