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2" r:id="rId4"/>
    <p:sldId id="264" r:id="rId5"/>
    <p:sldId id="266" r:id="rId6"/>
    <p:sldId id="334" r:id="rId7"/>
    <p:sldId id="277" r:id="rId8"/>
    <p:sldId id="291" r:id="rId9"/>
    <p:sldId id="308" r:id="rId10"/>
    <p:sldId id="309" r:id="rId11"/>
    <p:sldId id="310" r:id="rId12"/>
    <p:sldId id="311" r:id="rId13"/>
    <p:sldId id="318" r:id="rId14"/>
    <p:sldId id="279" r:id="rId15"/>
    <p:sldId id="335" r:id="rId16"/>
    <p:sldId id="336" r:id="rId17"/>
    <p:sldId id="339" r:id="rId18"/>
    <p:sldId id="284" r:id="rId19"/>
    <p:sldId id="285" r:id="rId20"/>
    <p:sldId id="325" r:id="rId21"/>
    <p:sldId id="313" r:id="rId22"/>
    <p:sldId id="326" r:id="rId23"/>
    <p:sldId id="327" r:id="rId24"/>
    <p:sldId id="293" r:id="rId25"/>
    <p:sldId id="330" r:id="rId26"/>
    <p:sldId id="316" r:id="rId27"/>
    <p:sldId id="317" r:id="rId28"/>
    <p:sldId id="331" r:id="rId29"/>
    <p:sldId id="294" r:id="rId30"/>
    <p:sldId id="296" r:id="rId31"/>
    <p:sldId id="307" r:id="rId32"/>
    <p:sldId id="332" r:id="rId33"/>
    <p:sldId id="298" r:id="rId34"/>
    <p:sldId id="299" r:id="rId35"/>
    <p:sldId id="301" r:id="rId36"/>
    <p:sldId id="319" r:id="rId37"/>
    <p:sldId id="333" r:id="rId38"/>
    <p:sldId id="321" r:id="rId39"/>
    <p:sldId id="322" r:id="rId40"/>
    <p:sldId id="282" r:id="rId41"/>
    <p:sldId id="323" r:id="rId42"/>
    <p:sldId id="324" r:id="rId43"/>
    <p:sldId id="300" r:id="rId44"/>
    <p:sldId id="338" r:id="rId45"/>
    <p:sldId id="303" r:id="rId46"/>
    <p:sldId id="304" r:id="rId47"/>
    <p:sldId id="305" r:id="rId48"/>
    <p:sldId id="306" r:id="rId49"/>
    <p:sldId id="328" r:id="rId50"/>
    <p:sldId id="329" r:id="rId51"/>
    <p:sldId id="337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848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1A25-DA02-B94D-83E7-38F452A4DD0B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09CB-2270-054A-9B13-647CA8C3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608E-326B-064D-8838-D0E4D51BA537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D4D4E-5193-8942-A6D2-CAFDBF6B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6949" y="1728107"/>
            <a:ext cx="7027333" cy="1082229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Title goes here. </a:t>
            </a:r>
            <a:br>
              <a:rPr lang="en-US" dirty="0" smtClean="0"/>
            </a:br>
            <a:r>
              <a:rPr lang="en-US" dirty="0" smtClean="0"/>
              <a:t>It can be one or two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7099" y="2895008"/>
            <a:ext cx="6400800" cy="453863"/>
          </a:xfrm>
        </p:spPr>
        <p:txBody>
          <a:bodyPr lIns="91440" tIns="45720" rIns="91440" bIns="45720"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37099" y="3281888"/>
            <a:ext cx="6446838" cy="44344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Here,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01_FLASHLIGHT_explora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987568"/>
            <a:ext cx="1091595" cy="1091595"/>
          </a:xfrm>
          <a:prstGeom prst="rect">
            <a:avLst/>
          </a:prstGeom>
        </p:spPr>
      </p:pic>
      <p:pic>
        <p:nvPicPr>
          <p:cNvPr id="6" name="Picture 5" descr="02_CLOUDCLUSTER_managedclus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61" y="1005711"/>
            <a:ext cx="1073452" cy="1073452"/>
          </a:xfrm>
          <a:prstGeom prst="rect">
            <a:avLst/>
          </a:prstGeom>
        </p:spPr>
      </p:pic>
      <p:pic>
        <p:nvPicPr>
          <p:cNvPr id="7" name="Picture 6" descr="03_PIPELIN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86" y="1005712"/>
            <a:ext cx="1073452" cy="1073452"/>
          </a:xfrm>
          <a:prstGeom prst="rect">
            <a:avLst/>
          </a:prstGeom>
        </p:spPr>
      </p:pic>
      <p:pic>
        <p:nvPicPr>
          <p:cNvPr id="8" name="Picture 7" descr="04_THIRDPARTY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05" y="1005712"/>
            <a:ext cx="1082885" cy="1082885"/>
          </a:xfrm>
          <a:prstGeom prst="rect">
            <a:avLst/>
          </a:prstGeom>
        </p:spPr>
      </p:pic>
      <p:pic>
        <p:nvPicPr>
          <p:cNvPr id="9" name="Picture 8" descr="05_UNIFIED_PLATFORM_knot.ep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22" y="945745"/>
            <a:ext cx="1144512" cy="1144512"/>
          </a:xfrm>
          <a:prstGeom prst="rect">
            <a:avLst/>
          </a:prstGeom>
        </p:spPr>
      </p:pic>
      <p:pic>
        <p:nvPicPr>
          <p:cNvPr id="10" name="Picture 9" descr="06_COMMUNITY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7" y="1064527"/>
            <a:ext cx="988786" cy="988786"/>
          </a:xfrm>
          <a:prstGeom prst="rect">
            <a:avLst/>
          </a:prstGeom>
        </p:spPr>
      </p:pic>
      <p:pic>
        <p:nvPicPr>
          <p:cNvPr id="11" name="Picture 10" descr="07_LIBRARIE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46" y="1027751"/>
            <a:ext cx="1092746" cy="1092746"/>
          </a:xfrm>
          <a:prstGeom prst="rect">
            <a:avLst/>
          </a:prstGeom>
        </p:spPr>
      </p:pic>
      <p:pic>
        <p:nvPicPr>
          <p:cNvPr id="12" name="Picture 11" descr="08_LOGO_BU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65" y="3423729"/>
            <a:ext cx="1073453" cy="1073453"/>
          </a:xfrm>
          <a:prstGeom prst="rect">
            <a:avLst/>
          </a:prstGeom>
        </p:spPr>
      </p:pic>
      <p:pic>
        <p:nvPicPr>
          <p:cNvPr id="13" name="Picture 12" descr="09_EXPLORE_LANGUAG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2" y="2326082"/>
            <a:ext cx="1079862" cy="1079862"/>
          </a:xfrm>
          <a:prstGeom prst="rect">
            <a:avLst/>
          </a:prstGeom>
        </p:spPr>
      </p:pic>
      <p:pic>
        <p:nvPicPr>
          <p:cNvPr id="14" name="Picture 13" descr="10_COLLABORA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3" y="2338178"/>
            <a:ext cx="988786" cy="988786"/>
          </a:xfrm>
          <a:prstGeom prst="rect">
            <a:avLst/>
          </a:prstGeom>
        </p:spPr>
      </p:pic>
      <p:pic>
        <p:nvPicPr>
          <p:cNvPr id="15" name="Picture 14" descr="11_CHART_visualiz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9" y="2392610"/>
            <a:ext cx="988786" cy="988786"/>
          </a:xfrm>
          <a:prstGeom prst="rect">
            <a:avLst/>
          </a:prstGeom>
        </p:spPr>
      </p:pic>
      <p:pic>
        <p:nvPicPr>
          <p:cNvPr id="16" name="Picture 15" descr="12_DASHBOAR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30" y="2380809"/>
            <a:ext cx="972155" cy="972155"/>
          </a:xfrm>
          <a:prstGeom prst="rect">
            <a:avLst/>
          </a:prstGeom>
        </p:spPr>
      </p:pic>
      <p:pic>
        <p:nvPicPr>
          <p:cNvPr id="17" name="Picture 16" descr="13_CLUSTER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1" y="3552590"/>
            <a:ext cx="1103390" cy="1103390"/>
          </a:xfrm>
          <a:prstGeom prst="rect">
            <a:avLst/>
          </a:prstGeom>
        </p:spPr>
      </p:pic>
      <p:pic>
        <p:nvPicPr>
          <p:cNvPr id="18" name="Picture 17" descr="14_WAND_PowerSpar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89" y="3555080"/>
            <a:ext cx="1047750" cy="1047750"/>
          </a:xfrm>
          <a:prstGeom prst="rect">
            <a:avLst/>
          </a:prstGeom>
        </p:spPr>
      </p:pic>
      <p:pic>
        <p:nvPicPr>
          <p:cNvPr id="19" name="Picture 18" descr="15_IMPORT_CLOUD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85" y="3552569"/>
            <a:ext cx="1035655" cy="1035655"/>
          </a:xfrm>
          <a:prstGeom prst="rect">
            <a:avLst/>
          </a:prstGeom>
        </p:spPr>
      </p:pic>
      <p:pic>
        <p:nvPicPr>
          <p:cNvPr id="20" name="Picture 19" descr="16_CALENDAR_schedul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13" y="2394358"/>
            <a:ext cx="973668" cy="973668"/>
          </a:xfrm>
          <a:prstGeom prst="rect">
            <a:avLst/>
          </a:prstGeom>
        </p:spPr>
      </p:pic>
      <p:pic>
        <p:nvPicPr>
          <p:cNvPr id="21" name="Picture 20" descr="17_CHECKLIST_monitor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11" y="2392610"/>
            <a:ext cx="1031119" cy="103111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029441" y="1877569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Exploration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958763" y="1877569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Managed Clusters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10941" y="1877569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Pipelines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220925" y="187756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3</a:t>
            </a:r>
            <a:r>
              <a:rPr lang="en-US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rd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 Party Apps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950258" y="1877569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Community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97633" y="4357392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Clusters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6936620" y="3217053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Monito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r Results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5606465" y="3217053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Schedule Workflows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259645" y="4354881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Import Data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013479" y="4357392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Power of Spark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2057923" y="3205017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Collaborate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363357" y="320501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Publish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3336589" y="3205017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Visualize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019724" y="32050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Language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8203684" y="1877569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Libraries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5701425" y="1877569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Unified Platform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875088" y="4302580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Logo Bug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08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09525" y="1927679"/>
            <a:ext cx="7027333" cy="1082229"/>
          </a:xfrm>
        </p:spPr>
        <p:txBody>
          <a:bodyPr anchor="ctr" anchorCtr="0"/>
          <a:lstStyle>
            <a:lvl1pPr algn="l"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Or other parting words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1906" y="4776336"/>
            <a:ext cx="6120189" cy="283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19" y="4785636"/>
            <a:ext cx="558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Source Sans Pro Light"/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9523" y="1029665"/>
            <a:ext cx="6930571" cy="2440157"/>
          </a:xfrm>
        </p:spPr>
        <p:txBody>
          <a:bodyPr anchor="ctr" anchorCtr="0"/>
          <a:lstStyle>
            <a:lvl1pPr algn="l"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Here is a big question. </a:t>
            </a:r>
            <a:br>
              <a:rPr lang="en-US" dirty="0" smtClean="0"/>
            </a:br>
            <a:r>
              <a:rPr lang="en-US" dirty="0" smtClean="0"/>
              <a:t>Or a section opener.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209525" y="2866267"/>
            <a:ext cx="6851951" cy="138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4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 second bit of copy can go here if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149048"/>
            <a:ext cx="3556000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9048"/>
            <a:ext cx="354027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151335"/>
            <a:ext cx="35620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1709780"/>
            <a:ext cx="356204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54345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9780"/>
            <a:ext cx="3543451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 anchorCtr="0">
            <a:noAutofit/>
          </a:bodyPr>
          <a:lstStyle>
            <a:lvl1pPr algn="l">
              <a:defRPr sz="24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7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1200151"/>
            <a:ext cx="71724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1906" y="4776336"/>
            <a:ext cx="6120189" cy="283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19" y="4785636"/>
            <a:ext cx="558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64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Newslab Light"/>
          <a:ea typeface="+mj-ea"/>
          <a:cs typeface="Newslab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90000"/>
        <a:buFont typeface="Arial"/>
        <a:buNone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1pPr>
      <a:lvl2pPr marL="628650" indent="-17145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2pPr>
      <a:lvl3pPr marL="1089025" indent="-174625" algn="l" defTabSz="457200" rtl="0" eaLnBrk="1" latinLnBrk="0" hangingPunct="1">
        <a:spcBef>
          <a:spcPct val="20000"/>
        </a:spcBef>
        <a:buSzPct val="100000"/>
        <a:buFont typeface="Lucida Grande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3pPr>
      <a:lvl4pPr marL="1541463" indent="-169863" algn="l" defTabSz="457200" rtl="0" eaLnBrk="1" latinLnBrk="0" hangingPunct="1">
        <a:spcBef>
          <a:spcPct val="20000"/>
        </a:spcBef>
        <a:buSzPct val="9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4pPr>
      <a:lvl5pPr marL="2001838" indent="-173038" algn="l" defTabSz="457200" rtl="0" eaLnBrk="1" latinLnBrk="0" hangingPunct="1">
        <a:spcBef>
          <a:spcPct val="20000"/>
        </a:spcBef>
        <a:buFont typeface="Lucida Grande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Tuning and Debugging in Apache Spark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Wendell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@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pwendell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February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API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2" y="1252559"/>
            <a:ext cx="7172476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87254"/>
                </a:solidFill>
              </a:rPr>
              <a:t>// Read input file</a:t>
            </a:r>
          </a:p>
          <a:p>
            <a:r>
              <a:rPr lang="en-US" dirty="0" err="1" smtClean="0"/>
              <a:t>val</a:t>
            </a:r>
            <a:r>
              <a:rPr lang="en-US" dirty="0" smtClean="0"/>
              <a:t> input </a:t>
            </a:r>
            <a:r>
              <a:rPr lang="en-US" dirty="0"/>
              <a:t>= </a:t>
            </a:r>
            <a:r>
              <a:rPr lang="en-US" dirty="0" err="1" smtClean="0"/>
              <a:t>sc.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  <a:cs typeface="Source Sans Pro"/>
              </a:rPr>
              <a:t>textFile</a:t>
            </a:r>
            <a:r>
              <a:rPr lang="en-US" dirty="0" smtClean="0"/>
              <a:t>(                )</a:t>
            </a:r>
          </a:p>
          <a:p>
            <a:endParaRPr lang="en-US" dirty="0"/>
          </a:p>
          <a:p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tokenized = </a:t>
            </a:r>
            <a:r>
              <a:rPr lang="en-US" dirty="0" smtClean="0"/>
              <a:t>input  </a:t>
            </a:r>
          </a:p>
          <a:p>
            <a:r>
              <a:rPr lang="en-US" dirty="0"/>
              <a:t> </a:t>
            </a:r>
            <a:r>
              <a:rPr lang="en-US" dirty="0" smtClean="0"/>
              <a:t> .</a:t>
            </a:r>
            <a:r>
              <a:rPr lang="en-US" dirty="0" smtClean="0">
                <a:solidFill>
                  <a:schemeClr val="accent1"/>
                </a:solidFill>
                <a:latin typeface="Source Sans Pro "/>
                <a:cs typeface="Source Sans Pro "/>
              </a:rPr>
              <a:t>map</a:t>
            </a:r>
            <a:r>
              <a:rPr lang="en-US" dirty="0"/>
              <a:t>(</a:t>
            </a:r>
            <a:r>
              <a:rPr lang="en-US" dirty="0">
                <a:solidFill>
                  <a:schemeClr val="bg1"/>
                </a:solidFill>
              </a:rPr>
              <a:t>line =&gt; </a:t>
            </a:r>
            <a:r>
              <a:rPr lang="en-US" dirty="0" err="1">
                <a:solidFill>
                  <a:schemeClr val="bg1"/>
                </a:solidFill>
              </a:rPr>
              <a:t>line.split</a:t>
            </a:r>
            <a:r>
              <a:rPr lang="en-US" dirty="0">
                <a:solidFill>
                  <a:schemeClr val="bg1"/>
                </a:solidFill>
              </a:rPr>
              <a:t>(" ")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  </a:t>
            </a:r>
            <a:r>
              <a:rPr lang="en-US" dirty="0"/>
              <a:t>.</a:t>
            </a:r>
            <a:r>
              <a:rPr lang="en-US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filter</a:t>
            </a:r>
            <a:r>
              <a:rPr lang="en-US" dirty="0"/>
              <a:t>(</a:t>
            </a:r>
            <a:r>
              <a:rPr lang="en-US" dirty="0">
                <a:solidFill>
                  <a:srgbClr val="FFFFFF"/>
                </a:solidFill>
              </a:rPr>
              <a:t>words =&gt; </a:t>
            </a:r>
            <a:r>
              <a:rPr lang="en-US" dirty="0" err="1">
                <a:solidFill>
                  <a:srgbClr val="FFFFFF"/>
                </a:solidFill>
              </a:rPr>
              <a:t>words.size</a:t>
            </a:r>
            <a:r>
              <a:rPr lang="en-US" dirty="0">
                <a:solidFill>
                  <a:srgbClr val="FFFFFF"/>
                </a:solidFill>
              </a:rPr>
              <a:t> &gt; 0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FFFF"/>
                </a:solidFill>
              </a:rPr>
              <a:t> // remove empty lines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counts = </a:t>
            </a:r>
            <a:r>
              <a:rPr lang="en-US" dirty="0" smtClean="0"/>
              <a:t>tokenized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>
                <a:solidFill>
                  <a:srgbClr val="FFFFFF"/>
                </a:solidFill>
              </a:rPr>
              <a:t>// </a:t>
            </a:r>
            <a:r>
              <a:rPr lang="en-US" dirty="0" smtClean="0">
                <a:solidFill>
                  <a:srgbClr val="FFFFFF"/>
                </a:solidFill>
              </a:rPr>
              <a:t>frequency of log levels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nl-NL" dirty="0" smtClean="0"/>
              <a:t>.</a:t>
            </a:r>
            <a:r>
              <a:rPr lang="nl-NL" dirty="0" smtClean="0">
                <a:solidFill>
                  <a:srgbClr val="1EA3B5"/>
                </a:solidFill>
                <a:latin typeface="Source Sans Pro"/>
                <a:cs typeface="Source Sans Pro"/>
              </a:rPr>
              <a:t>map</a:t>
            </a:r>
            <a:r>
              <a:rPr lang="nl-NL" dirty="0"/>
              <a:t>(</a:t>
            </a:r>
            <a:r>
              <a:rPr lang="nl-NL" dirty="0" err="1">
                <a:solidFill>
                  <a:srgbClr val="FFFFFF"/>
                </a:solidFill>
              </a:rPr>
              <a:t>words</a:t>
            </a:r>
            <a:r>
              <a:rPr lang="nl-NL" dirty="0">
                <a:solidFill>
                  <a:srgbClr val="FFFFFF"/>
                </a:solidFill>
              </a:rPr>
              <a:t> =&gt; (</a:t>
            </a:r>
            <a:r>
              <a:rPr lang="nl-NL" dirty="0" err="1">
                <a:solidFill>
                  <a:srgbClr val="FFFFFF"/>
                </a:solidFill>
              </a:rPr>
              <a:t>words</a:t>
            </a:r>
            <a:r>
              <a:rPr lang="nl-NL" dirty="0">
                <a:solidFill>
                  <a:srgbClr val="FFFFFF"/>
                </a:solidFill>
              </a:rPr>
              <a:t>(0), 1)</a:t>
            </a:r>
            <a:r>
              <a:rPr lang="nl-NL" dirty="0"/>
              <a:t>).</a:t>
            </a:r>
          </a:p>
          <a:p>
            <a:r>
              <a:rPr lang="nl-NL" dirty="0" smtClean="0"/>
              <a:t>  .</a:t>
            </a:r>
            <a:r>
              <a:rPr lang="nl-NL" dirty="0" err="1" smtClean="0">
                <a:solidFill>
                  <a:srgbClr val="1EA3B5"/>
                </a:solidFill>
                <a:latin typeface="Source Sans Pro "/>
                <a:cs typeface="Source Sans Pro "/>
              </a:rPr>
              <a:t>reduceByKey</a:t>
            </a:r>
            <a:r>
              <a:rPr lang="nl-NL" dirty="0"/>
              <a:t>{ </a:t>
            </a:r>
            <a:r>
              <a:rPr lang="nl-NL" dirty="0">
                <a:solidFill>
                  <a:srgbClr val="FFFFFF"/>
                </a:solidFill>
              </a:rPr>
              <a:t>(a, b) =&gt; a + b</a:t>
            </a:r>
            <a:r>
              <a:rPr lang="nl-NL" dirty="0"/>
              <a:t>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2" y="1252559"/>
            <a:ext cx="7172476" cy="3394472"/>
          </a:xfrm>
        </p:spPr>
        <p:txBody>
          <a:bodyPr>
            <a:normAutofit/>
          </a:bodyPr>
          <a:lstStyle/>
          <a:p>
            <a:r>
              <a:rPr lang="en-US" dirty="0" err="1" smtClean="0"/>
              <a:t>sc.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  <a:cs typeface="Source Sans Pro"/>
              </a:rPr>
              <a:t>textFile</a:t>
            </a:r>
            <a:r>
              <a:rPr lang="en-US" dirty="0" smtClean="0"/>
              <a:t>().</a:t>
            </a:r>
            <a:r>
              <a:rPr lang="en-US" dirty="0" smtClean="0">
                <a:solidFill>
                  <a:schemeClr val="accent1"/>
                </a:solidFill>
                <a:latin typeface="Source Sans Pro "/>
                <a:cs typeface="Source Sans Pro "/>
              </a:rPr>
              <a:t>map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  <a:cs typeface="Source Sans Pro Light"/>
              </a:rPr>
              <a:t>)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filter</a:t>
            </a:r>
            <a:r>
              <a:rPr lang="en-US" dirty="0" smtClean="0"/>
              <a:t>()</a:t>
            </a:r>
            <a:r>
              <a:rPr lang="nl-NL" dirty="0" smtClean="0"/>
              <a:t>.</a:t>
            </a:r>
            <a:r>
              <a:rPr lang="nl-NL" dirty="0" smtClean="0">
                <a:solidFill>
                  <a:srgbClr val="1EA3B5"/>
                </a:solidFill>
                <a:latin typeface="Source Sans Pro"/>
                <a:cs typeface="Source Sans Pro"/>
              </a:rPr>
              <a:t>map</a:t>
            </a:r>
            <a:r>
              <a:rPr lang="en-US" dirty="0"/>
              <a:t>()</a:t>
            </a:r>
            <a:r>
              <a:rPr lang="nl-NL" dirty="0" smtClean="0"/>
              <a:t>.</a:t>
            </a:r>
            <a:r>
              <a:rPr lang="nl-NL" dirty="0" err="1" smtClean="0">
                <a:solidFill>
                  <a:srgbClr val="1EA3B5"/>
                </a:solidFill>
                <a:latin typeface="Source Sans Pro "/>
                <a:cs typeface="Source Sans Pro "/>
              </a:rPr>
              <a:t>reduceByKey</a:t>
            </a:r>
            <a:r>
              <a:rPr lang="nl-NL" dirty="0" smtClean="0">
                <a:solidFill>
                  <a:srgbClr val="000000"/>
                </a:solidFill>
                <a:cs typeface="Source Sans Pro Light"/>
              </a:rPr>
              <a:t>()</a:t>
            </a:r>
            <a:endParaRPr lang="en-US" dirty="0">
              <a:solidFill>
                <a:srgbClr val="000000"/>
              </a:solidFill>
              <a:cs typeface="Source Sans Pro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2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 View of RDD’s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44" y="1355565"/>
            <a:ext cx="8383390" cy="794987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1"/>
                </a:solidFill>
                <a:latin typeface="Source Sans Pro"/>
                <a:cs typeface="Source Sans Pro"/>
              </a:rPr>
              <a:t>textFile</a:t>
            </a:r>
            <a:r>
              <a:rPr lang="en-US" sz="2200" dirty="0" smtClean="0">
                <a:latin typeface="Source Sans Pro"/>
                <a:cs typeface="Source Sans Pro"/>
              </a:rPr>
              <a:t>()                 </a:t>
            </a:r>
            <a:r>
              <a:rPr lang="en-US" sz="2200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map</a:t>
            </a:r>
            <a:r>
              <a:rPr lang="en-US" sz="2200" dirty="0" smtClean="0">
                <a:latin typeface="Source Sans Pro"/>
                <a:cs typeface="Source Sans Pro"/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Source Sans Pro"/>
                <a:cs typeface="Source Sans Pro"/>
              </a:rPr>
              <a:t>)  </a:t>
            </a:r>
            <a:r>
              <a:rPr lang="en-US" sz="2200" dirty="0">
                <a:latin typeface="Source Sans Pro"/>
                <a:cs typeface="Source Sans Pro"/>
              </a:rPr>
              <a:t> </a:t>
            </a:r>
            <a:r>
              <a:rPr lang="en-US" sz="2200" dirty="0" smtClean="0">
                <a:latin typeface="Source Sans Pro"/>
                <a:cs typeface="Source Sans Pro"/>
              </a:rPr>
              <a:t>             </a:t>
            </a:r>
            <a:r>
              <a:rPr lang="en-US" sz="2200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filter</a:t>
            </a:r>
            <a:r>
              <a:rPr lang="en-US" sz="2200" dirty="0" smtClean="0">
                <a:latin typeface="Source Sans Pro"/>
                <a:cs typeface="Source Sans Pro"/>
              </a:rPr>
              <a:t>()</a:t>
            </a:r>
            <a:r>
              <a:rPr lang="nl-NL" sz="2200" dirty="0">
                <a:latin typeface="Source Sans Pro"/>
                <a:cs typeface="Source Sans Pro"/>
              </a:rPr>
              <a:t> </a:t>
            </a:r>
            <a:r>
              <a:rPr lang="nl-NL" sz="2200" dirty="0" smtClean="0">
                <a:latin typeface="Source Sans Pro"/>
                <a:cs typeface="Source Sans Pro"/>
              </a:rPr>
              <a:t>                </a:t>
            </a:r>
            <a:r>
              <a:rPr lang="nl-NL" sz="2200" dirty="0" smtClean="0">
                <a:solidFill>
                  <a:srgbClr val="1EA3B5"/>
                </a:solidFill>
                <a:latin typeface="Source Sans Pro"/>
                <a:cs typeface="Source Sans Pro"/>
              </a:rPr>
              <a:t>map</a:t>
            </a:r>
            <a:r>
              <a:rPr lang="en-US" sz="2200" dirty="0">
                <a:latin typeface="Source Sans Pro"/>
                <a:cs typeface="Source Sans Pro"/>
              </a:rPr>
              <a:t>(</a:t>
            </a:r>
            <a:r>
              <a:rPr lang="en-US" sz="2200" dirty="0" smtClean="0">
                <a:latin typeface="Source Sans Pro"/>
                <a:cs typeface="Source Sans Pro"/>
              </a:rPr>
              <a:t>)</a:t>
            </a:r>
            <a:r>
              <a:rPr lang="nl-NL" sz="2200" dirty="0">
                <a:latin typeface="Source Sans Pro"/>
                <a:cs typeface="Source Sans Pro"/>
              </a:rPr>
              <a:t> </a:t>
            </a:r>
            <a:r>
              <a:rPr lang="nl-NL" sz="2200" dirty="0" smtClean="0">
                <a:latin typeface="Source Sans Pro"/>
                <a:cs typeface="Source Sans Pro"/>
              </a:rPr>
              <a:t>       </a:t>
            </a:r>
            <a:r>
              <a:rPr lang="nl-NL" sz="2200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reduceByKey</a:t>
            </a:r>
            <a:r>
              <a:rPr lang="nl-NL" sz="2200" dirty="0" smtClean="0">
                <a:solidFill>
                  <a:srgbClr val="000000"/>
                </a:solidFill>
                <a:latin typeface="Source Sans Pro"/>
                <a:cs typeface="Source Sans Pro"/>
              </a:rPr>
              <a:t>()</a:t>
            </a:r>
            <a:endParaRPr lang="en-US" sz="2200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00042" y="1994760"/>
            <a:ext cx="1387342" cy="2029443"/>
            <a:chOff x="429445" y="2336685"/>
            <a:chExt cx="1387342" cy="2029443"/>
          </a:xfrm>
        </p:grpSpPr>
        <p:sp>
          <p:nvSpPr>
            <p:cNvPr id="27" name="Rounded Rectangle 2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34761" y="1994760"/>
            <a:ext cx="1387342" cy="2029443"/>
            <a:chOff x="429445" y="2336685"/>
            <a:chExt cx="1387342" cy="2029443"/>
          </a:xfrm>
        </p:grpSpPr>
        <p:sp>
          <p:nvSpPr>
            <p:cNvPr id="65" name="Rounded Rectangle 64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Filtered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05351" y="2012833"/>
            <a:ext cx="1387342" cy="2029443"/>
            <a:chOff x="429445" y="2336685"/>
            <a:chExt cx="1387342" cy="2029443"/>
          </a:xfrm>
        </p:grpSpPr>
        <p:sp>
          <p:nvSpPr>
            <p:cNvPr id="70" name="Rounded Rectangle 69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084107" y="2012834"/>
            <a:ext cx="1387342" cy="1509436"/>
            <a:chOff x="429445" y="2336686"/>
            <a:chExt cx="1387342" cy="1509436"/>
          </a:xfrm>
        </p:grpSpPr>
        <p:sp>
          <p:nvSpPr>
            <p:cNvPr id="75" name="Rounded Rectangle 74"/>
            <p:cNvSpPr/>
            <p:nvPr/>
          </p:nvSpPr>
          <p:spPr>
            <a:xfrm>
              <a:off x="429445" y="2336686"/>
              <a:ext cx="1387342" cy="1509436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Shuffle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9445" y="1975368"/>
            <a:ext cx="1387342" cy="2029443"/>
            <a:chOff x="429445" y="2336685"/>
            <a:chExt cx="1387342" cy="2029443"/>
          </a:xfrm>
        </p:grpSpPr>
        <p:sp>
          <p:nvSpPr>
            <p:cNvPr id="80" name="Rounded Rectangle 79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Hadoop</a:t>
              </a:r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sp>
        <p:nvSpPr>
          <p:cNvPr id="7" name="Left Arrow 6"/>
          <p:cNvSpPr/>
          <p:nvPr/>
        </p:nvSpPr>
        <p:spPr>
          <a:xfrm>
            <a:off x="1816787" y="2876474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Arrow 83"/>
          <p:cNvSpPr/>
          <p:nvPr/>
        </p:nvSpPr>
        <p:spPr>
          <a:xfrm>
            <a:off x="3487384" y="2828850"/>
            <a:ext cx="247377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Arrow 84"/>
          <p:cNvSpPr/>
          <p:nvPr/>
        </p:nvSpPr>
        <p:spPr>
          <a:xfrm>
            <a:off x="5122096" y="2806642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 Arrow 85"/>
          <p:cNvSpPr/>
          <p:nvPr/>
        </p:nvSpPr>
        <p:spPr>
          <a:xfrm>
            <a:off x="6792693" y="2806642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254" y="407428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869457" y="4142685"/>
            <a:ext cx="11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tokenized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7341475" y="4236667"/>
            <a:ext cx="81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build up a DAG, but don’t “do anything”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mentioned “actions” a few slides ago. Let’s forget them for a minute.</a:t>
            </a:r>
          </a:p>
          <a:p>
            <a:endParaRPr lang="en-US" dirty="0"/>
          </a:p>
          <a:p>
            <a:r>
              <a:rPr lang="en-US" dirty="0" smtClean="0"/>
              <a:t>DAG’s are materialized through a method </a:t>
            </a:r>
            <a:r>
              <a:rPr lang="en-US" dirty="0" err="1" smtClean="0">
                <a:latin typeface="Source Sans Pro "/>
                <a:cs typeface="Source Sans Pro "/>
              </a:rPr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 	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runJob</a:t>
            </a:r>
            <a:r>
              <a:rPr lang="en-US" dirty="0" smtClean="0"/>
              <a:t>[T, U](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rdd</a:t>
            </a:r>
            <a:r>
              <a:rPr lang="en-US" dirty="0" smtClean="0"/>
              <a:t>: RDD[T],					 			</a:t>
            </a:r>
            <a:r>
              <a:rPr lang="en-US" i="1" dirty="0" smtClean="0">
                <a:solidFill>
                  <a:srgbClr val="1EA3B5"/>
                </a:solidFill>
              </a:rPr>
              <a:t>1.</a:t>
            </a:r>
            <a:r>
              <a:rPr lang="en-US" dirty="0" smtClean="0">
                <a:solidFill>
                  <a:srgbClr val="1EA3B5"/>
                </a:solidFill>
              </a:rPr>
              <a:t> </a:t>
            </a:r>
            <a:r>
              <a:rPr lang="en-US" i="1" dirty="0" smtClean="0">
                <a:solidFill>
                  <a:srgbClr val="1EA3B5"/>
                </a:solidFill>
              </a:rPr>
              <a:t>RDD to compute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smtClean="0">
                <a:solidFill>
                  <a:srgbClr val="1EA3B5"/>
                </a:solidFill>
              </a:rPr>
              <a:t>partitions</a:t>
            </a:r>
            <a:r>
              <a:rPr lang="en-US" dirty="0" smtClean="0"/>
              <a:t>: </a:t>
            </a:r>
            <a:r>
              <a:rPr lang="en-US" dirty="0" err="1" smtClean="0"/>
              <a:t>Seq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],						</a:t>
            </a:r>
            <a:r>
              <a:rPr lang="en-US" i="1" dirty="0" smtClean="0">
                <a:solidFill>
                  <a:srgbClr val="1EA3B5"/>
                </a:solidFill>
              </a:rPr>
              <a:t>2. Which partitions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func</a:t>
            </a:r>
            <a:r>
              <a:rPr lang="en-US" dirty="0" smtClean="0"/>
              <a:t>: (Iterator[T]) =&gt; U))	   		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err="1" smtClean="0">
                <a:solidFill>
                  <a:schemeClr val="accent1"/>
                </a:solidFill>
              </a:rPr>
              <a:t>Fn</a:t>
            </a:r>
            <a:r>
              <a:rPr lang="en-US" i="1" dirty="0" smtClean="0">
                <a:solidFill>
                  <a:schemeClr val="accent1"/>
                </a:solidFill>
              </a:rPr>
              <a:t> to produce results</a:t>
            </a:r>
            <a:endParaRPr lang="en-US" i="1" dirty="0" smtClean="0">
              <a:solidFill>
                <a:srgbClr val="1EA3B5"/>
              </a:solidFill>
            </a:endParaRPr>
          </a:p>
          <a:p>
            <a:r>
              <a:rPr lang="en-US" i="1" dirty="0">
                <a:solidFill>
                  <a:srgbClr val="1EA3B5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Array[U]											</a:t>
            </a:r>
            <a:r>
              <a:rPr lang="en-US" i="1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</a:rPr>
              <a:t>results for each part.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mentioned “actions” a few slides ago. Let’s forget them for a minute.</a:t>
            </a:r>
          </a:p>
          <a:p>
            <a:endParaRPr lang="en-US" dirty="0"/>
          </a:p>
          <a:p>
            <a:r>
              <a:rPr lang="en-US" dirty="0" smtClean="0"/>
              <a:t>DAG’s are materialized through a method </a:t>
            </a:r>
            <a:r>
              <a:rPr lang="en-US" dirty="0" err="1" smtClean="0">
                <a:latin typeface="Source Sans Pro "/>
                <a:cs typeface="Source Sans Pro "/>
              </a:rPr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 	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runJob</a:t>
            </a:r>
            <a:r>
              <a:rPr lang="en-US" dirty="0" smtClean="0"/>
              <a:t>[T, U](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rdd</a:t>
            </a:r>
            <a:r>
              <a:rPr lang="en-US" dirty="0" smtClean="0"/>
              <a:t>: RDD[T],					 			</a:t>
            </a:r>
            <a:r>
              <a:rPr lang="en-US" i="1" dirty="0" smtClean="0">
                <a:solidFill>
                  <a:srgbClr val="1EA3B5"/>
                </a:solidFill>
              </a:rPr>
              <a:t>1.</a:t>
            </a:r>
            <a:r>
              <a:rPr lang="en-US" dirty="0" smtClean="0">
                <a:solidFill>
                  <a:srgbClr val="1EA3B5"/>
                </a:solidFill>
              </a:rPr>
              <a:t> </a:t>
            </a:r>
            <a:r>
              <a:rPr lang="en-US" i="1" dirty="0" smtClean="0">
                <a:solidFill>
                  <a:srgbClr val="1EA3B5"/>
                </a:solidFill>
              </a:rPr>
              <a:t>RDD to compute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smtClean="0">
                <a:solidFill>
                  <a:srgbClr val="1EA3B5"/>
                </a:solidFill>
              </a:rPr>
              <a:t>partitions</a:t>
            </a:r>
            <a:r>
              <a:rPr lang="en-US" dirty="0" smtClean="0"/>
              <a:t>: </a:t>
            </a:r>
            <a:r>
              <a:rPr lang="en-US" dirty="0" err="1" smtClean="0"/>
              <a:t>Seq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],						</a:t>
            </a:r>
            <a:r>
              <a:rPr lang="en-US" i="1" dirty="0" smtClean="0">
                <a:solidFill>
                  <a:srgbClr val="1EA3B5"/>
                </a:solidFill>
              </a:rPr>
              <a:t>2. Which partitions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func</a:t>
            </a:r>
            <a:r>
              <a:rPr lang="en-US" dirty="0" smtClean="0"/>
              <a:t>: (Iterator[T]) =&gt; U))	   		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err="1" smtClean="0">
                <a:solidFill>
                  <a:schemeClr val="accent1"/>
                </a:solidFill>
              </a:rPr>
              <a:t>Fn</a:t>
            </a:r>
            <a:r>
              <a:rPr lang="en-US" i="1" dirty="0" smtClean="0">
                <a:solidFill>
                  <a:schemeClr val="accent1"/>
                </a:solidFill>
              </a:rPr>
              <a:t> to produce results</a:t>
            </a:r>
            <a:endParaRPr lang="en-US" i="1" dirty="0" smtClean="0">
              <a:solidFill>
                <a:srgbClr val="1EA3B5"/>
              </a:solidFill>
            </a:endParaRPr>
          </a:p>
          <a:p>
            <a:r>
              <a:rPr lang="en-US" i="1" dirty="0">
                <a:solidFill>
                  <a:srgbClr val="1EA3B5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Array[U]											</a:t>
            </a:r>
            <a:r>
              <a:rPr lang="en-US" i="1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</a:rPr>
              <a:t>results for each part.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mentioned “actions” a few slides ago. Let’s forget them for a minute.</a:t>
            </a:r>
          </a:p>
          <a:p>
            <a:endParaRPr lang="en-US" dirty="0"/>
          </a:p>
          <a:p>
            <a:r>
              <a:rPr lang="en-US" dirty="0" smtClean="0"/>
              <a:t>DAG’s are materialized through a method </a:t>
            </a:r>
            <a:r>
              <a:rPr lang="en-US" dirty="0" err="1" smtClean="0">
                <a:latin typeface="Source Sans Pro "/>
                <a:cs typeface="Source Sans Pro "/>
              </a:rPr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 	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runJob</a:t>
            </a:r>
            <a:r>
              <a:rPr lang="en-US" dirty="0" smtClean="0"/>
              <a:t>[T, U](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rdd</a:t>
            </a:r>
            <a:r>
              <a:rPr lang="en-US" dirty="0" smtClean="0"/>
              <a:t>: RDD[T],					 			</a:t>
            </a:r>
            <a:r>
              <a:rPr lang="en-US" i="1" dirty="0" smtClean="0">
                <a:solidFill>
                  <a:srgbClr val="1EA3B5"/>
                </a:solidFill>
              </a:rPr>
              <a:t>1.</a:t>
            </a:r>
            <a:r>
              <a:rPr lang="en-US" dirty="0" smtClean="0">
                <a:solidFill>
                  <a:srgbClr val="1EA3B5"/>
                </a:solidFill>
              </a:rPr>
              <a:t> </a:t>
            </a:r>
            <a:r>
              <a:rPr lang="en-US" i="1" dirty="0" smtClean="0">
                <a:solidFill>
                  <a:srgbClr val="1EA3B5"/>
                </a:solidFill>
              </a:rPr>
              <a:t>RDD to compute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smtClean="0">
                <a:solidFill>
                  <a:srgbClr val="1EA3B5"/>
                </a:solidFill>
              </a:rPr>
              <a:t>partitions</a:t>
            </a:r>
            <a:r>
              <a:rPr lang="en-US" dirty="0" smtClean="0"/>
              <a:t>: </a:t>
            </a:r>
            <a:r>
              <a:rPr lang="en-US" dirty="0" err="1" smtClean="0"/>
              <a:t>Seq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],						</a:t>
            </a:r>
            <a:r>
              <a:rPr lang="en-US" i="1" dirty="0" smtClean="0">
                <a:solidFill>
                  <a:srgbClr val="1EA3B5"/>
                </a:solidFill>
              </a:rPr>
              <a:t>2. Which partitions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func</a:t>
            </a:r>
            <a:r>
              <a:rPr lang="en-US" dirty="0" smtClean="0"/>
              <a:t>: (Iterator[T]) =&gt; U))	   		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err="1" smtClean="0">
                <a:solidFill>
                  <a:schemeClr val="accent1"/>
                </a:solidFill>
              </a:rPr>
              <a:t>Fn</a:t>
            </a:r>
            <a:r>
              <a:rPr lang="en-US" i="1" dirty="0" smtClean="0">
                <a:solidFill>
                  <a:schemeClr val="accent1"/>
                </a:solidFill>
              </a:rPr>
              <a:t> to produce results</a:t>
            </a:r>
            <a:endParaRPr lang="en-US" i="1" dirty="0" smtClean="0">
              <a:solidFill>
                <a:srgbClr val="1EA3B5"/>
              </a:solidFill>
            </a:endParaRPr>
          </a:p>
          <a:p>
            <a:r>
              <a:rPr lang="en-US" i="1" dirty="0">
                <a:solidFill>
                  <a:srgbClr val="1EA3B5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Array[U]											</a:t>
            </a:r>
            <a:r>
              <a:rPr lang="en-US" i="1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</a:rPr>
              <a:t>results for each part.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mentioned “actions” a few slides ago. Let’s forget them for a minute.</a:t>
            </a:r>
          </a:p>
          <a:p>
            <a:endParaRPr lang="en-US" dirty="0"/>
          </a:p>
          <a:p>
            <a:r>
              <a:rPr lang="en-US" dirty="0" smtClean="0"/>
              <a:t>DAG’s are materialized through a method </a:t>
            </a:r>
            <a:r>
              <a:rPr lang="en-US" dirty="0" err="1" smtClean="0">
                <a:latin typeface="Source Sans Pro "/>
                <a:cs typeface="Source Sans Pro "/>
              </a:rPr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 	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runJob</a:t>
            </a:r>
            <a:r>
              <a:rPr lang="en-US" dirty="0" smtClean="0"/>
              <a:t>[T, U](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rdd</a:t>
            </a:r>
            <a:r>
              <a:rPr lang="en-US" dirty="0" smtClean="0"/>
              <a:t>: RDD[T],					 			</a:t>
            </a:r>
            <a:r>
              <a:rPr lang="en-US" i="1" dirty="0" smtClean="0">
                <a:solidFill>
                  <a:srgbClr val="1EA3B5"/>
                </a:solidFill>
              </a:rPr>
              <a:t>1.</a:t>
            </a:r>
            <a:r>
              <a:rPr lang="en-US" dirty="0" smtClean="0">
                <a:solidFill>
                  <a:srgbClr val="1EA3B5"/>
                </a:solidFill>
              </a:rPr>
              <a:t> </a:t>
            </a:r>
            <a:r>
              <a:rPr lang="en-US" i="1" dirty="0" smtClean="0">
                <a:solidFill>
                  <a:srgbClr val="1EA3B5"/>
                </a:solidFill>
              </a:rPr>
              <a:t>RDD to compute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smtClean="0">
                <a:solidFill>
                  <a:srgbClr val="1EA3B5"/>
                </a:solidFill>
              </a:rPr>
              <a:t>partitions</a:t>
            </a:r>
            <a:r>
              <a:rPr lang="en-US" dirty="0" smtClean="0"/>
              <a:t>: </a:t>
            </a:r>
            <a:r>
              <a:rPr lang="en-US" dirty="0" err="1" smtClean="0"/>
              <a:t>Seq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],						</a:t>
            </a:r>
            <a:r>
              <a:rPr lang="en-US" i="1" dirty="0" smtClean="0">
                <a:solidFill>
                  <a:srgbClr val="1EA3B5"/>
                </a:solidFill>
              </a:rPr>
              <a:t>2. Which partitions</a:t>
            </a:r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>
                <a:solidFill>
                  <a:srgbClr val="1EA3B5"/>
                </a:solidFill>
              </a:rPr>
              <a:t>func</a:t>
            </a:r>
            <a:r>
              <a:rPr lang="en-US" dirty="0" smtClean="0"/>
              <a:t>: (Iterator[T]) =&gt; U))	   		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err="1" smtClean="0">
                <a:solidFill>
                  <a:schemeClr val="accent1"/>
                </a:solidFill>
              </a:rPr>
              <a:t>Fn</a:t>
            </a:r>
            <a:r>
              <a:rPr lang="en-US" i="1" dirty="0" smtClean="0">
                <a:solidFill>
                  <a:schemeClr val="accent1"/>
                </a:solidFill>
              </a:rPr>
              <a:t> to produce results</a:t>
            </a:r>
            <a:endParaRPr lang="en-US" i="1" dirty="0" smtClean="0">
              <a:solidFill>
                <a:srgbClr val="1EA3B5"/>
              </a:solidFill>
            </a:endParaRPr>
          </a:p>
          <a:p>
            <a:r>
              <a:rPr lang="en-US" i="1" dirty="0">
                <a:solidFill>
                  <a:srgbClr val="1EA3B5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Array[U]											</a:t>
            </a:r>
            <a:r>
              <a:rPr lang="en-US" i="1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</a:rPr>
              <a:t>results for each part.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19" y="503200"/>
            <a:ext cx="6068429" cy="42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9844" y="1795708"/>
            <a:ext cx="1751619" cy="2222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runJob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2"/>
            <a:ext cx="7172476" cy="825496"/>
          </a:xfrm>
        </p:spPr>
        <p:txBody>
          <a:bodyPr/>
          <a:lstStyle/>
          <a:p>
            <a:r>
              <a:rPr lang="en-US" sz="2000" dirty="0" smtClean="0"/>
              <a:t>Needs to compute my parents, parents, parents, </a:t>
            </a:r>
            <a:r>
              <a:rPr lang="en-US" sz="2000" dirty="0" err="1" smtClean="0"/>
              <a:t>etc</a:t>
            </a:r>
            <a:r>
              <a:rPr lang="en-US" sz="2000" dirty="0" smtClean="0"/>
              <a:t> all the way back to an RDD with no dependencies (e.g. </a:t>
            </a:r>
            <a:r>
              <a:rPr lang="en-US" sz="2000" dirty="0" err="1" smtClean="0"/>
              <a:t>HadoopRDD</a:t>
            </a:r>
            <a:r>
              <a:rPr lang="en-US" sz="2000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100042" y="2377975"/>
            <a:ext cx="1387342" cy="2029443"/>
            <a:chOff x="429445" y="2336685"/>
            <a:chExt cx="1387342" cy="2029443"/>
          </a:xfrm>
        </p:grpSpPr>
        <p:sp>
          <p:nvSpPr>
            <p:cNvPr id="49" name="Rounded Rectangle 48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34761" y="2377975"/>
            <a:ext cx="1387342" cy="2029443"/>
            <a:chOff x="429445" y="2336685"/>
            <a:chExt cx="1387342" cy="2029443"/>
          </a:xfrm>
        </p:grpSpPr>
        <p:sp>
          <p:nvSpPr>
            <p:cNvPr id="54" name="Rounded Rectangle 53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Filtered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05351" y="2396048"/>
            <a:ext cx="1387342" cy="2029443"/>
            <a:chOff x="429445" y="2336685"/>
            <a:chExt cx="1387342" cy="2029443"/>
          </a:xfrm>
        </p:grpSpPr>
        <p:sp>
          <p:nvSpPr>
            <p:cNvPr id="59" name="Rounded Rectangle 58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84107" y="2396049"/>
            <a:ext cx="1387342" cy="1509436"/>
            <a:chOff x="429445" y="2336686"/>
            <a:chExt cx="1387342" cy="1509436"/>
          </a:xfrm>
          <a:solidFill>
            <a:schemeClr val="bg1"/>
          </a:solidFill>
        </p:grpSpPr>
        <p:sp>
          <p:nvSpPr>
            <p:cNvPr id="64" name="Rounded Rectangle 63"/>
            <p:cNvSpPr/>
            <p:nvPr/>
          </p:nvSpPr>
          <p:spPr>
            <a:xfrm>
              <a:off x="429445" y="2336686"/>
              <a:ext cx="1387342" cy="1509436"/>
            </a:xfrm>
            <a:prstGeom prst="roundRect">
              <a:avLst/>
            </a:prstGeom>
            <a:grp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Shuffle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grp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grp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9445" y="2358583"/>
            <a:ext cx="1387342" cy="2029443"/>
            <a:chOff x="429445" y="2336685"/>
            <a:chExt cx="1387342" cy="2029443"/>
          </a:xfrm>
        </p:grpSpPr>
        <p:sp>
          <p:nvSpPr>
            <p:cNvPr id="68" name="Rounded Rectangle 67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Hadoop</a:t>
              </a:r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sp>
        <p:nvSpPr>
          <p:cNvPr id="72" name="Left Arrow 71"/>
          <p:cNvSpPr/>
          <p:nvPr/>
        </p:nvSpPr>
        <p:spPr>
          <a:xfrm>
            <a:off x="1816787" y="3259689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>
            <a:off x="3487384" y="3212065"/>
            <a:ext cx="247377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Arrow 73"/>
          <p:cNvSpPr/>
          <p:nvPr/>
        </p:nvSpPr>
        <p:spPr>
          <a:xfrm>
            <a:off x="5122096" y="3189857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6792693" y="3189857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54" y="445750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69457" y="4525900"/>
            <a:ext cx="11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tokenized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341475" y="4619882"/>
            <a:ext cx="81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957163" y="1967353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"/>
                <a:cs typeface="Source Sans Pro "/>
              </a:rPr>
              <a:t>runJob</a:t>
            </a:r>
            <a:r>
              <a:rPr lang="en-US" dirty="0" smtClean="0">
                <a:latin typeface="Source Sans Pro "/>
                <a:cs typeface="Source Sans Pro "/>
              </a:rPr>
              <a:t>(counts)</a:t>
            </a:r>
            <a:endParaRPr lang="en-US" dirty="0">
              <a:latin typeface="Source Sans Pro "/>
              <a:cs typeface="Source Sans Pro "/>
            </a:endParaRPr>
          </a:p>
        </p:txBody>
      </p:sp>
    </p:spTree>
    <p:extLst>
      <p:ext uri="{BB962C8B-B14F-4D97-AF65-F5344CB8AC3E}">
        <p14:creationId xmlns:p14="http://schemas.microsoft.com/office/powerpoint/2010/main" val="19316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Certain types of transformations can be </a:t>
            </a:r>
            <a:r>
              <a:rPr lang="en-US" dirty="0" smtClean="0">
                <a:solidFill>
                  <a:srgbClr val="1EA3B5"/>
                </a:solidFill>
                <a:latin typeface="Source Sans Pro"/>
                <a:cs typeface="Source Sans Pro"/>
              </a:rPr>
              <a:t>pipelined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If dependent RDD’s have already been cached</a:t>
            </a:r>
            <a:r>
              <a:rPr lang="en-US" dirty="0"/>
              <a:t> </a:t>
            </a:r>
            <a:r>
              <a:rPr lang="en-US" dirty="0" smtClean="0"/>
              <a:t>(or persisted in a shuffle) the graph can be </a:t>
            </a:r>
            <a:r>
              <a:rPr lang="en-US" dirty="0" smtClean="0">
                <a:solidFill>
                  <a:srgbClr val="1EA3B5"/>
                </a:solidFill>
                <a:latin typeface="Source Sans Pro"/>
                <a:cs typeface="Source Sans Pro"/>
              </a:rPr>
              <a:t>truncated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Once pipelining and truncation occur, Spark produces a a set of </a:t>
            </a:r>
            <a:r>
              <a:rPr lang="en-US" i="1" dirty="0" smtClean="0">
                <a:solidFill>
                  <a:srgbClr val="1EA3B5"/>
                </a:solidFill>
                <a:latin typeface="Source Sans Pro"/>
                <a:cs typeface="Source Sans Pro"/>
              </a:rPr>
              <a:t>stages</a:t>
            </a:r>
            <a:r>
              <a:rPr lang="en-US" dirty="0"/>
              <a:t> </a:t>
            </a:r>
            <a:r>
              <a:rPr lang="en-US" dirty="0" smtClean="0"/>
              <a:t>each stage is composed of </a:t>
            </a:r>
            <a:r>
              <a:rPr lang="en-US" i="1" dirty="0" smtClean="0">
                <a:solidFill>
                  <a:srgbClr val="1EA3B5"/>
                </a:solidFill>
                <a:latin typeface="Source Sans Pro "/>
                <a:cs typeface="Source Sans Pro "/>
              </a:rPr>
              <a:t>tasks</a:t>
            </a:r>
            <a:endParaRPr lang="en-US" dirty="0" smtClean="0">
              <a:solidFill>
                <a:srgbClr val="1EA3B5"/>
              </a:solidFill>
              <a:latin typeface="Source Sans Pro "/>
              <a:cs typeface="Source Sans Pro "/>
            </a:endParaRP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5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200151"/>
            <a:ext cx="7304191" cy="3394472"/>
          </a:xfrm>
        </p:spPr>
        <p:txBody>
          <a:bodyPr/>
          <a:lstStyle/>
          <a:p>
            <a:r>
              <a:rPr lang="en-US" dirty="0" smtClean="0"/>
              <a:t>Apache Spark committer and PMC, release manager</a:t>
            </a:r>
          </a:p>
          <a:p>
            <a:endParaRPr lang="en-US" dirty="0"/>
          </a:p>
          <a:p>
            <a:r>
              <a:rPr lang="en-US" dirty="0" smtClean="0"/>
              <a:t>Worked on Spark at UC Berkeley when the project started</a:t>
            </a:r>
          </a:p>
          <a:p>
            <a:endParaRPr lang="en-US" dirty="0"/>
          </a:p>
          <a:p>
            <a:r>
              <a:rPr lang="en-US" dirty="0" smtClean="0"/>
              <a:t>Today, managing Spark efforts at </a:t>
            </a:r>
            <a:r>
              <a:rPr lang="en-US" dirty="0" err="1" smtClean="0"/>
              <a:t>Databricks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runJob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2"/>
            <a:ext cx="7172476" cy="825496"/>
          </a:xfrm>
        </p:spPr>
        <p:txBody>
          <a:bodyPr/>
          <a:lstStyle/>
          <a:p>
            <a:r>
              <a:rPr lang="en-US" sz="2000" dirty="0" smtClean="0"/>
              <a:t>Needs to compute my parents, parents, parents, </a:t>
            </a:r>
            <a:r>
              <a:rPr lang="en-US" sz="2000" dirty="0" err="1" smtClean="0"/>
              <a:t>etc</a:t>
            </a:r>
            <a:r>
              <a:rPr lang="en-US" sz="2000" dirty="0" smtClean="0"/>
              <a:t> all the way back to an RDD with no dependencies (e.g. </a:t>
            </a:r>
            <a:r>
              <a:rPr lang="en-US" sz="2000" dirty="0" err="1" smtClean="0"/>
              <a:t>HadoopRDD</a:t>
            </a:r>
            <a:r>
              <a:rPr lang="en-US" sz="2000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100042" y="2377975"/>
            <a:ext cx="1387342" cy="2029443"/>
            <a:chOff x="429445" y="2336685"/>
            <a:chExt cx="1387342" cy="2029443"/>
          </a:xfrm>
        </p:grpSpPr>
        <p:sp>
          <p:nvSpPr>
            <p:cNvPr id="49" name="Rounded Rectangle 48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34761" y="2377975"/>
            <a:ext cx="1387342" cy="2029443"/>
            <a:chOff x="429445" y="2336685"/>
            <a:chExt cx="1387342" cy="2029443"/>
          </a:xfrm>
        </p:grpSpPr>
        <p:sp>
          <p:nvSpPr>
            <p:cNvPr id="54" name="Rounded Rectangle 53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Filtered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05351" y="2396048"/>
            <a:ext cx="1387342" cy="2029443"/>
            <a:chOff x="429445" y="2336685"/>
            <a:chExt cx="1387342" cy="2029443"/>
          </a:xfrm>
        </p:grpSpPr>
        <p:sp>
          <p:nvSpPr>
            <p:cNvPr id="59" name="Rounded Rectangle 58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84107" y="2396049"/>
            <a:ext cx="1387342" cy="1509436"/>
            <a:chOff x="429445" y="2336686"/>
            <a:chExt cx="1387342" cy="1509436"/>
          </a:xfrm>
        </p:grpSpPr>
        <p:sp>
          <p:nvSpPr>
            <p:cNvPr id="64" name="Rounded Rectangle 63"/>
            <p:cNvSpPr/>
            <p:nvPr/>
          </p:nvSpPr>
          <p:spPr>
            <a:xfrm>
              <a:off x="429445" y="2336686"/>
              <a:ext cx="1387342" cy="1509436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Shuffle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9445" y="2358583"/>
            <a:ext cx="1387342" cy="2029443"/>
            <a:chOff x="429445" y="2336685"/>
            <a:chExt cx="1387342" cy="2029443"/>
          </a:xfrm>
        </p:grpSpPr>
        <p:sp>
          <p:nvSpPr>
            <p:cNvPr id="68" name="Rounded Rectangle 67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Hadoop</a:t>
              </a:r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sp>
        <p:nvSpPr>
          <p:cNvPr id="72" name="Left Arrow 71"/>
          <p:cNvSpPr/>
          <p:nvPr/>
        </p:nvSpPr>
        <p:spPr>
          <a:xfrm>
            <a:off x="1816787" y="3259689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>
            <a:off x="3487384" y="3212065"/>
            <a:ext cx="247377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Arrow 73"/>
          <p:cNvSpPr/>
          <p:nvPr/>
        </p:nvSpPr>
        <p:spPr>
          <a:xfrm>
            <a:off x="5122096" y="3189857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6792693" y="3189857"/>
            <a:ext cx="283255" cy="2222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54" y="445750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69457" y="4525900"/>
            <a:ext cx="11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tokenized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341475" y="4554188"/>
            <a:ext cx="81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075948" y="1967353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"/>
                <a:cs typeface="Source Sans Pro "/>
              </a:rPr>
              <a:t>runJob</a:t>
            </a:r>
            <a:r>
              <a:rPr lang="en-US" dirty="0" smtClean="0">
                <a:latin typeface="Source Sans Pro "/>
                <a:cs typeface="Source Sans Pro "/>
              </a:rPr>
              <a:t>(counts)</a:t>
            </a:r>
            <a:endParaRPr lang="en-US" dirty="0">
              <a:latin typeface="Source Sans Pro "/>
              <a:cs typeface="Source Sans Pro "/>
            </a:endParaRPr>
          </a:p>
        </p:txBody>
      </p:sp>
    </p:spTree>
    <p:extLst>
      <p:ext uri="{BB962C8B-B14F-4D97-AF65-F5344CB8AC3E}">
        <p14:creationId xmlns:p14="http://schemas.microsoft.com/office/powerpoint/2010/main" val="35130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runJob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2"/>
            <a:ext cx="7172476" cy="825496"/>
          </a:xfrm>
        </p:spPr>
        <p:txBody>
          <a:bodyPr/>
          <a:lstStyle/>
          <a:p>
            <a:r>
              <a:rPr lang="en-US" sz="2000" dirty="0" smtClean="0"/>
              <a:t>Needs to compute my parents, parents, parents, </a:t>
            </a:r>
            <a:r>
              <a:rPr lang="en-US" sz="2000" dirty="0" err="1" smtClean="0"/>
              <a:t>etc</a:t>
            </a:r>
            <a:r>
              <a:rPr lang="en-US" sz="2000" dirty="0" smtClean="0"/>
              <a:t> all the way back to an RDD with no dependencies (e.g. </a:t>
            </a:r>
            <a:r>
              <a:rPr lang="en-US" sz="2000" dirty="0" err="1" smtClean="0"/>
              <a:t>HadoopRDD</a:t>
            </a:r>
            <a:r>
              <a:rPr lang="en-US" sz="2000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48254" y="445750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69457" y="4525900"/>
            <a:ext cx="11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tokenized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341475" y="4554188"/>
            <a:ext cx="81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00042" y="2323230"/>
            <a:ext cx="1387342" cy="2029443"/>
            <a:chOff x="429445" y="2336685"/>
            <a:chExt cx="1387342" cy="2029443"/>
          </a:xfrm>
        </p:grpSpPr>
        <p:sp>
          <p:nvSpPr>
            <p:cNvPr id="37" name="Rounded Rectangle 3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4761" y="2323230"/>
            <a:ext cx="1387342" cy="2029443"/>
            <a:chOff x="429445" y="2336685"/>
            <a:chExt cx="1387342" cy="2029443"/>
          </a:xfrm>
        </p:grpSpPr>
        <p:sp>
          <p:nvSpPr>
            <p:cNvPr id="42" name="Rounded Rectangle 41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Filtered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05351" y="2341303"/>
            <a:ext cx="1387342" cy="2029443"/>
            <a:chOff x="429445" y="2336685"/>
            <a:chExt cx="1387342" cy="2029443"/>
          </a:xfrm>
        </p:grpSpPr>
        <p:sp>
          <p:nvSpPr>
            <p:cNvPr id="47" name="Rounded Rectangle 4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4107" y="2341304"/>
            <a:ext cx="1387342" cy="1509436"/>
            <a:chOff x="429445" y="2336686"/>
            <a:chExt cx="1387342" cy="1509436"/>
          </a:xfrm>
        </p:grpSpPr>
        <p:sp>
          <p:nvSpPr>
            <p:cNvPr id="83" name="Rounded Rectangle 82"/>
            <p:cNvSpPr/>
            <p:nvPr/>
          </p:nvSpPr>
          <p:spPr>
            <a:xfrm>
              <a:off x="429445" y="2336686"/>
              <a:ext cx="1387342" cy="1509436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Shuffle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9445" y="2303838"/>
            <a:ext cx="1387342" cy="2029443"/>
            <a:chOff x="429445" y="2336685"/>
            <a:chExt cx="1387342" cy="2029443"/>
          </a:xfrm>
        </p:grpSpPr>
        <p:sp>
          <p:nvSpPr>
            <p:cNvPr id="87" name="Rounded Rectangle 8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Hadoop</a:t>
              </a:r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cxnSp>
        <p:nvCxnSpPr>
          <p:cNvPr id="91" name="Straight Arrow Connector 90"/>
          <p:cNvCxnSpPr>
            <a:stCxn id="38" idx="1"/>
            <a:endCxn id="88" idx="3"/>
          </p:cNvCxnSpPr>
          <p:nvPr/>
        </p:nvCxnSpPr>
        <p:spPr>
          <a:xfrm flipH="1" flipV="1">
            <a:off x="1702050" y="2989760"/>
            <a:ext cx="515928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9" idx="1"/>
            <a:endCxn id="89" idx="3"/>
          </p:cNvCxnSpPr>
          <p:nvPr/>
        </p:nvCxnSpPr>
        <p:spPr>
          <a:xfrm flipH="1" flipV="1">
            <a:off x="1702051" y="3501967"/>
            <a:ext cx="515927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0" idx="1"/>
            <a:endCxn id="90" idx="3"/>
          </p:cNvCxnSpPr>
          <p:nvPr/>
        </p:nvCxnSpPr>
        <p:spPr>
          <a:xfrm flipH="1" flipV="1">
            <a:off x="1702051" y="4009066"/>
            <a:ext cx="515927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3" idx="1"/>
            <a:endCxn id="38" idx="3"/>
          </p:cNvCxnSpPr>
          <p:nvPr/>
        </p:nvCxnSpPr>
        <p:spPr>
          <a:xfrm flipH="1">
            <a:off x="3372647" y="3009152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3371694" y="3501967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371694" y="4028458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007367" y="3009152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5007367" y="3521359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974522" y="4009066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79" idx="3"/>
          </p:cNvCxnSpPr>
          <p:nvPr/>
        </p:nvCxnSpPr>
        <p:spPr>
          <a:xfrm flipH="1">
            <a:off x="6677956" y="3017271"/>
            <a:ext cx="524087" cy="99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4" idx="1"/>
            <a:endCxn id="80" idx="3"/>
          </p:cNvCxnSpPr>
          <p:nvPr/>
        </p:nvCxnSpPr>
        <p:spPr>
          <a:xfrm flipH="1">
            <a:off x="6677957" y="3027225"/>
            <a:ext cx="524086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4" idx="1"/>
            <a:endCxn id="81" idx="3"/>
          </p:cNvCxnSpPr>
          <p:nvPr/>
        </p:nvCxnSpPr>
        <p:spPr>
          <a:xfrm flipH="1">
            <a:off x="6677957" y="3027225"/>
            <a:ext cx="524086" cy="10193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5" idx="1"/>
            <a:endCxn id="79" idx="3"/>
          </p:cNvCxnSpPr>
          <p:nvPr/>
        </p:nvCxnSpPr>
        <p:spPr>
          <a:xfrm flipH="1" flipV="1">
            <a:off x="6677956" y="3027225"/>
            <a:ext cx="524087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5" idx="1"/>
          </p:cNvCxnSpPr>
          <p:nvPr/>
        </p:nvCxnSpPr>
        <p:spPr>
          <a:xfrm flipH="1" flipV="1">
            <a:off x="6677958" y="3521359"/>
            <a:ext cx="524085" cy="180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5" idx="1"/>
            <a:endCxn id="81" idx="3"/>
          </p:cNvCxnSpPr>
          <p:nvPr/>
        </p:nvCxnSpPr>
        <p:spPr>
          <a:xfrm flipH="1">
            <a:off x="6677957" y="3539432"/>
            <a:ext cx="524086" cy="5070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075948" y="1967353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"/>
                <a:cs typeface="Source Sans Pro "/>
              </a:rPr>
              <a:t>runJob</a:t>
            </a:r>
            <a:r>
              <a:rPr lang="en-US" dirty="0" smtClean="0">
                <a:latin typeface="Source Sans Pro "/>
                <a:cs typeface="Source Sans Pro "/>
              </a:rPr>
              <a:t>(counts)</a:t>
            </a:r>
            <a:endParaRPr lang="en-US" dirty="0">
              <a:latin typeface="Source Sans Pro "/>
              <a:cs typeface="Source Sans Pro "/>
            </a:endParaRPr>
          </a:p>
        </p:txBody>
      </p:sp>
    </p:spTree>
    <p:extLst>
      <p:ext uri="{BB962C8B-B14F-4D97-AF65-F5344CB8AC3E}">
        <p14:creationId xmlns:p14="http://schemas.microsoft.com/office/powerpoint/2010/main" val="1074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runJob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2"/>
            <a:ext cx="7172476" cy="825496"/>
          </a:xfrm>
        </p:spPr>
        <p:txBody>
          <a:bodyPr/>
          <a:lstStyle/>
          <a:p>
            <a:r>
              <a:rPr lang="en-US" sz="2000" dirty="0" smtClean="0"/>
              <a:t>Needs to compute my parents, parents, parents, </a:t>
            </a:r>
            <a:r>
              <a:rPr lang="en-US" sz="2000" dirty="0" err="1" smtClean="0"/>
              <a:t>etc</a:t>
            </a:r>
            <a:r>
              <a:rPr lang="en-US" sz="2000" dirty="0" smtClean="0"/>
              <a:t> all the way back to an RDD with no dependencies (e.g. </a:t>
            </a:r>
            <a:r>
              <a:rPr lang="en-US" sz="2000" dirty="0" err="1" smtClean="0"/>
              <a:t>HadoopRDD</a:t>
            </a:r>
            <a:r>
              <a:rPr lang="en-US" sz="2000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48254" y="445750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69457" y="4525900"/>
            <a:ext cx="11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tokenized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341475" y="4554188"/>
            <a:ext cx="81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00042" y="2323230"/>
            <a:ext cx="1387342" cy="2029443"/>
            <a:chOff x="429445" y="2336685"/>
            <a:chExt cx="1387342" cy="2029443"/>
          </a:xfrm>
        </p:grpSpPr>
        <p:sp>
          <p:nvSpPr>
            <p:cNvPr id="37" name="Rounded Rectangle 3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4761" y="2323230"/>
            <a:ext cx="1387342" cy="2029443"/>
            <a:chOff x="429445" y="2336685"/>
            <a:chExt cx="1387342" cy="2029443"/>
          </a:xfrm>
        </p:grpSpPr>
        <p:sp>
          <p:nvSpPr>
            <p:cNvPr id="42" name="Rounded Rectangle 41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Filtered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05351" y="2341303"/>
            <a:ext cx="1387342" cy="2029443"/>
            <a:chOff x="429445" y="2336685"/>
            <a:chExt cx="1387342" cy="2029443"/>
          </a:xfrm>
        </p:grpSpPr>
        <p:sp>
          <p:nvSpPr>
            <p:cNvPr id="47" name="Rounded Rectangle 4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Mapped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4107" y="2341304"/>
            <a:ext cx="1387342" cy="1509436"/>
            <a:chOff x="429445" y="2336686"/>
            <a:chExt cx="1387342" cy="1509436"/>
          </a:xfrm>
        </p:grpSpPr>
        <p:sp>
          <p:nvSpPr>
            <p:cNvPr id="83" name="Rounded Rectangle 82"/>
            <p:cNvSpPr/>
            <p:nvPr/>
          </p:nvSpPr>
          <p:spPr>
            <a:xfrm>
              <a:off x="429445" y="2336686"/>
              <a:ext cx="1387342" cy="1509436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Shuffle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9445" y="2303838"/>
            <a:ext cx="1387342" cy="2029443"/>
            <a:chOff x="429445" y="2336685"/>
            <a:chExt cx="1387342" cy="2029443"/>
          </a:xfrm>
        </p:grpSpPr>
        <p:sp>
          <p:nvSpPr>
            <p:cNvPr id="87" name="Rounded Rectangle 86"/>
            <p:cNvSpPr/>
            <p:nvPr/>
          </p:nvSpPr>
          <p:spPr>
            <a:xfrm>
              <a:off x="429445" y="2336685"/>
              <a:ext cx="1387342" cy="2029443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Hadoop</a:t>
              </a:r>
              <a:r>
                <a:rPr lang="en-US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"/>
                  <a:cs typeface="Source Sans Pro"/>
                </a:rPr>
                <a:t> RDD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47381" y="3846121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Partition 3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cxnSp>
        <p:nvCxnSpPr>
          <p:cNvPr id="91" name="Straight Arrow Connector 90"/>
          <p:cNvCxnSpPr>
            <a:stCxn id="38" idx="1"/>
            <a:endCxn id="88" idx="3"/>
          </p:cNvCxnSpPr>
          <p:nvPr/>
        </p:nvCxnSpPr>
        <p:spPr>
          <a:xfrm flipH="1" flipV="1">
            <a:off x="1702050" y="2989760"/>
            <a:ext cx="515928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9" idx="1"/>
            <a:endCxn id="89" idx="3"/>
          </p:cNvCxnSpPr>
          <p:nvPr/>
        </p:nvCxnSpPr>
        <p:spPr>
          <a:xfrm flipH="1" flipV="1">
            <a:off x="1702051" y="3501967"/>
            <a:ext cx="515927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0" idx="1"/>
            <a:endCxn id="90" idx="3"/>
          </p:cNvCxnSpPr>
          <p:nvPr/>
        </p:nvCxnSpPr>
        <p:spPr>
          <a:xfrm flipH="1" flipV="1">
            <a:off x="1702051" y="4009066"/>
            <a:ext cx="515927" cy="19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3" idx="1"/>
            <a:endCxn id="38" idx="3"/>
          </p:cNvCxnSpPr>
          <p:nvPr/>
        </p:nvCxnSpPr>
        <p:spPr>
          <a:xfrm flipH="1">
            <a:off x="3372647" y="3009152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3371694" y="3501967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371694" y="4028458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007367" y="3009152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5007367" y="3521359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974522" y="4009066"/>
            <a:ext cx="48005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79" idx="3"/>
          </p:cNvCxnSpPr>
          <p:nvPr/>
        </p:nvCxnSpPr>
        <p:spPr>
          <a:xfrm flipH="1">
            <a:off x="6677956" y="3017271"/>
            <a:ext cx="524087" cy="99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4" idx="1"/>
            <a:endCxn id="80" idx="3"/>
          </p:cNvCxnSpPr>
          <p:nvPr/>
        </p:nvCxnSpPr>
        <p:spPr>
          <a:xfrm flipH="1">
            <a:off x="6677957" y="3027225"/>
            <a:ext cx="524086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4" idx="1"/>
            <a:endCxn id="81" idx="3"/>
          </p:cNvCxnSpPr>
          <p:nvPr/>
        </p:nvCxnSpPr>
        <p:spPr>
          <a:xfrm flipH="1">
            <a:off x="6677957" y="3027225"/>
            <a:ext cx="524086" cy="10193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5" idx="1"/>
            <a:endCxn id="79" idx="3"/>
          </p:cNvCxnSpPr>
          <p:nvPr/>
        </p:nvCxnSpPr>
        <p:spPr>
          <a:xfrm flipH="1" flipV="1">
            <a:off x="6677956" y="3027225"/>
            <a:ext cx="524087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5" idx="1"/>
          </p:cNvCxnSpPr>
          <p:nvPr/>
        </p:nvCxnSpPr>
        <p:spPr>
          <a:xfrm flipH="1" flipV="1">
            <a:off x="6677958" y="3521359"/>
            <a:ext cx="524085" cy="180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5" idx="1"/>
            <a:endCxn id="81" idx="3"/>
          </p:cNvCxnSpPr>
          <p:nvPr/>
        </p:nvCxnSpPr>
        <p:spPr>
          <a:xfrm flipH="1">
            <a:off x="6677957" y="3539432"/>
            <a:ext cx="524086" cy="5070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075948" y="1967353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"/>
                <a:cs typeface="Source Sans Pro "/>
              </a:rPr>
              <a:t>runJob</a:t>
            </a:r>
            <a:r>
              <a:rPr lang="en-US" dirty="0" smtClean="0">
                <a:latin typeface="Source Sans Pro "/>
                <a:cs typeface="Source Sans Pro "/>
              </a:rPr>
              <a:t>(counts)</a:t>
            </a:r>
            <a:endParaRPr lang="en-US" dirty="0">
              <a:latin typeface="Source Sans Pro "/>
              <a:cs typeface="Source Sans Pro 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5586" y="1967353"/>
            <a:ext cx="6667101" cy="2927879"/>
          </a:xfrm>
          <a:prstGeom prst="roundRect">
            <a:avLst/>
          </a:prstGeom>
          <a:noFill/>
          <a:ln w="28575" cmpd="sng">
            <a:solidFill>
              <a:srgbClr val="0F525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84106" y="1922671"/>
            <a:ext cx="1716141" cy="2972561"/>
          </a:xfrm>
          <a:prstGeom prst="roundRect">
            <a:avLst/>
          </a:prstGeom>
          <a:noFill/>
          <a:ln w="28575" cmpd="sng">
            <a:solidFill>
              <a:srgbClr val="0F525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2961547" y="2264125"/>
            <a:ext cx="1154669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1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61547" y="2776332"/>
            <a:ext cx="1154670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2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961547" y="3283431"/>
            <a:ext cx="1154670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3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49783" y="2264125"/>
            <a:ext cx="1154670" cy="903791"/>
            <a:chOff x="547381" y="2826815"/>
            <a:chExt cx="1154670" cy="903791"/>
          </a:xfrm>
        </p:grpSpPr>
        <p:sp>
          <p:nvSpPr>
            <p:cNvPr id="84" name="Rounded Rectangle 83"/>
            <p:cNvSpPr/>
            <p:nvPr/>
          </p:nvSpPr>
          <p:spPr>
            <a:xfrm>
              <a:off x="547381" y="2826815"/>
              <a:ext cx="1154669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Task 1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7381" y="3339022"/>
              <a:ext cx="1154670" cy="391584"/>
            </a:xfrm>
            <a:prstGeom prst="roundRect">
              <a:avLst/>
            </a:prstGeom>
            <a:noFill/>
            <a:ln w="19050" cmpd="sng">
              <a:solidFill>
                <a:srgbClr val="0F52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Source Sans Pro Light"/>
                  <a:cs typeface="Source Sans Pro Light"/>
                </a:rPr>
                <a:t>Task 2</a:t>
              </a:r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endParaRPr>
            </a:p>
          </p:txBody>
        </p:sp>
      </p:grpSp>
      <p:cxnSp>
        <p:nvCxnSpPr>
          <p:cNvPr id="100" name="Straight Arrow Connector 99"/>
          <p:cNvCxnSpPr>
            <a:stCxn id="84" idx="1"/>
            <a:endCxn id="79" idx="3"/>
          </p:cNvCxnSpPr>
          <p:nvPr/>
        </p:nvCxnSpPr>
        <p:spPr>
          <a:xfrm flipH="1">
            <a:off x="4116216" y="2459917"/>
            <a:ext cx="6335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4" idx="1"/>
            <a:endCxn id="80" idx="3"/>
          </p:cNvCxnSpPr>
          <p:nvPr/>
        </p:nvCxnSpPr>
        <p:spPr>
          <a:xfrm flipH="1">
            <a:off x="4116217" y="2459917"/>
            <a:ext cx="633566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4" idx="1"/>
            <a:endCxn id="81" idx="3"/>
          </p:cNvCxnSpPr>
          <p:nvPr/>
        </p:nvCxnSpPr>
        <p:spPr>
          <a:xfrm flipH="1">
            <a:off x="4116217" y="2459917"/>
            <a:ext cx="633566" cy="10193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5" idx="1"/>
            <a:endCxn id="79" idx="3"/>
          </p:cNvCxnSpPr>
          <p:nvPr/>
        </p:nvCxnSpPr>
        <p:spPr>
          <a:xfrm flipH="1" flipV="1">
            <a:off x="4116216" y="2459917"/>
            <a:ext cx="633567" cy="512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5" idx="1"/>
            <a:endCxn id="80" idx="3"/>
          </p:cNvCxnSpPr>
          <p:nvPr/>
        </p:nvCxnSpPr>
        <p:spPr>
          <a:xfrm flipH="1">
            <a:off x="4116217" y="2972124"/>
            <a:ext cx="63356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5" idx="1"/>
            <a:endCxn id="81" idx="3"/>
          </p:cNvCxnSpPr>
          <p:nvPr/>
        </p:nvCxnSpPr>
        <p:spPr>
          <a:xfrm flipH="1">
            <a:off x="4116217" y="2972124"/>
            <a:ext cx="633566" cy="5070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769747" y="1488149"/>
            <a:ext cx="1620251" cy="2335120"/>
          </a:xfrm>
          <a:prstGeom prst="roundRect">
            <a:avLst/>
          </a:prstGeom>
          <a:noFill/>
          <a:ln w="28575" cmpd="sng">
            <a:solidFill>
              <a:srgbClr val="0F525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11418" y="1488149"/>
            <a:ext cx="1716141" cy="2335120"/>
          </a:xfrm>
          <a:prstGeom prst="roundRect">
            <a:avLst/>
          </a:prstGeom>
          <a:noFill/>
          <a:ln w="28575" cmpd="sng">
            <a:solidFill>
              <a:srgbClr val="0F525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0076" y="173803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Stage 1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36514" y="1738030"/>
            <a:ext cx="86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Stage 2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8" name="Content Placeholder 14"/>
          <p:cNvSpPr>
            <a:spLocks noGrp="1"/>
          </p:cNvSpPr>
          <p:nvPr>
            <p:ph idx="1"/>
          </p:nvPr>
        </p:nvSpPr>
        <p:spPr>
          <a:xfrm>
            <a:off x="262744" y="1041571"/>
            <a:ext cx="2189524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task will:</a:t>
            </a:r>
          </a:p>
          <a:p>
            <a:pPr marL="457200" indent="-457200">
              <a:buAutoNum type="arabicPeriod"/>
            </a:pPr>
            <a:r>
              <a:rPr lang="en-US" dirty="0" smtClean="0"/>
              <a:t>Read </a:t>
            </a:r>
            <a:r>
              <a:rPr lang="en-US" dirty="0" err="1" smtClean="0"/>
              <a:t>Hadoop</a:t>
            </a:r>
            <a:r>
              <a:rPr lang="en-US" dirty="0" smtClean="0"/>
              <a:t> input</a:t>
            </a:r>
          </a:p>
          <a:p>
            <a:pPr marL="457200" indent="-457200">
              <a:buAutoNum type="arabicPeriod"/>
            </a:pPr>
            <a:r>
              <a:rPr lang="en-US" dirty="0" smtClean="0"/>
              <a:t>Perform maps and filters</a:t>
            </a:r>
          </a:p>
          <a:p>
            <a:pPr marL="457200" indent="-457200">
              <a:buAutoNum type="arabicPeriod"/>
            </a:pPr>
            <a:r>
              <a:rPr lang="en-US" dirty="0" smtClean="0"/>
              <a:t>Write partial sums</a:t>
            </a:r>
            <a:endParaRPr lang="en-US" dirty="0"/>
          </a:p>
        </p:txBody>
      </p:sp>
      <p:sp>
        <p:nvSpPr>
          <p:cNvPr id="61" name="Content Placeholder 14"/>
          <p:cNvSpPr txBox="1">
            <a:spLocks/>
          </p:cNvSpPr>
          <p:nvPr/>
        </p:nvSpPr>
        <p:spPr>
          <a:xfrm>
            <a:off x="6801183" y="1041571"/>
            <a:ext cx="204449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90000"/>
              <a:buFont typeface="Arial"/>
              <a:buNone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2pPr>
            <a:lvl3pPr marL="1089025" indent="-174625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3pPr>
            <a:lvl4pPr marL="1541463" indent="-169863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task will: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 smtClean="0"/>
              <a:t>Read partial sums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 smtClean="0"/>
              <a:t>Invoke user function passed to </a:t>
            </a:r>
            <a:r>
              <a:rPr lang="en-US" dirty="0" err="1" smtClean="0"/>
              <a:t>runJob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23" idx="0"/>
          </p:cNvCxnSpPr>
          <p:nvPr/>
        </p:nvCxnSpPr>
        <p:spPr>
          <a:xfrm flipH="1">
            <a:off x="4116216" y="3650282"/>
            <a:ext cx="238612" cy="934196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73" idx="0"/>
          </p:cNvCxnSpPr>
          <p:nvPr/>
        </p:nvCxnSpPr>
        <p:spPr>
          <a:xfrm>
            <a:off x="4598999" y="3563576"/>
            <a:ext cx="1202674" cy="1005051"/>
          </a:xfrm>
          <a:prstGeom prst="straightConnector1">
            <a:avLst/>
          </a:prstGeom>
          <a:ln w="12700" cmpd="sng">
            <a:solidFill>
              <a:srgbClr val="595959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0624" y="4584478"/>
            <a:ext cx="153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Shuffle write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37955" y="4568627"/>
            <a:ext cx="152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Shuffle read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452268" y="3283431"/>
            <a:ext cx="317480" cy="1359132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19835" y="4600970"/>
            <a:ext cx="117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Input read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2327980" y="2411520"/>
            <a:ext cx="63356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327980" y="2972124"/>
            <a:ext cx="63356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2327980" y="3459075"/>
            <a:ext cx="63356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1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61" grpId="0"/>
      <p:bldP spid="23" grpId="0"/>
      <p:bldP spid="73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Physical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Source Sans Pro "/>
                <a:cs typeface="Source Sans Pro "/>
              </a:rPr>
              <a:t>Jobs</a:t>
            </a:r>
            <a:r>
              <a:rPr lang="en-US" dirty="0" smtClean="0"/>
              <a:t>: Work required to compute RDD in </a:t>
            </a:r>
            <a:r>
              <a:rPr lang="en-US" dirty="0" err="1" smtClean="0"/>
              <a:t>runJob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i="1" dirty="0" smtClean="0">
                <a:latin typeface="Source Sans Pro "/>
                <a:cs typeface="Source Sans Pro "/>
              </a:rPr>
              <a:t>Stages</a:t>
            </a:r>
            <a:r>
              <a:rPr lang="en-US" dirty="0" smtClean="0"/>
              <a:t>: A wave of work within a job, corresponding to one or more pipelined RDD’s.</a:t>
            </a:r>
            <a:endParaRPr lang="en-US" dirty="0"/>
          </a:p>
          <a:p>
            <a:r>
              <a:rPr lang="en-US" i="1" dirty="0" smtClean="0">
                <a:latin typeface="Source Sans Pro "/>
                <a:cs typeface="Source Sans Pro "/>
              </a:rPr>
              <a:t>Tasks</a:t>
            </a:r>
            <a:r>
              <a:rPr lang="en-US" b="1" i="1" dirty="0" smtClean="0"/>
              <a:t>: </a:t>
            </a:r>
            <a:r>
              <a:rPr lang="en-US" b="1" dirty="0" smtClean="0"/>
              <a:t>A unit of work within a stage, corresponding to one RDD partition.</a:t>
            </a:r>
          </a:p>
          <a:p>
            <a:endParaRPr lang="en-US" b="1" i="1" dirty="0"/>
          </a:p>
          <a:p>
            <a:r>
              <a:rPr lang="en-US" i="1" dirty="0" smtClean="0">
                <a:latin typeface="Source Sans Pro"/>
                <a:cs typeface="Source Sans Pro"/>
              </a:rPr>
              <a:t>Shuffle: </a:t>
            </a:r>
            <a:r>
              <a:rPr lang="en-US" b="1" dirty="0" smtClean="0"/>
              <a:t>The transfer of data between stages.</a:t>
            </a:r>
            <a:endParaRPr lang="en-US" i="1" dirty="0">
              <a:latin typeface="Source Sans Pro"/>
              <a:cs typeface="Source Sans Pr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0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this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Source Sans Pro "/>
                <a:cs typeface="Source Sans Pro "/>
              </a:rPr>
              <a:t>scala</a:t>
            </a:r>
            <a:r>
              <a:rPr lang="en-US" sz="2000" dirty="0">
                <a:latin typeface="Source Sans Pro "/>
                <a:cs typeface="Source Sans Pro "/>
              </a:rPr>
              <a:t>&gt; </a:t>
            </a:r>
            <a:r>
              <a:rPr lang="en-US" sz="2000" dirty="0" err="1" smtClean="0">
                <a:latin typeface="Source Sans Pro "/>
                <a:cs typeface="Source Sans Pro "/>
              </a:rPr>
              <a:t>counts.toDebugString</a:t>
            </a:r>
            <a:endParaRPr lang="en-US" sz="2000" dirty="0">
              <a:latin typeface="Source Sans Pro "/>
              <a:cs typeface="Source Sans Pro "/>
            </a:endParaRPr>
          </a:p>
          <a:p>
            <a:r>
              <a:rPr lang="en-US" sz="2000" dirty="0">
                <a:latin typeface="Source Sans Pro "/>
                <a:cs typeface="Source Sans Pro "/>
              </a:rPr>
              <a:t>res84: String =</a:t>
            </a:r>
          </a:p>
          <a:p>
            <a:r>
              <a:rPr lang="en-US" sz="2000" dirty="0">
                <a:latin typeface="Source Sans Pro "/>
                <a:cs typeface="Source Sans Pro "/>
              </a:rPr>
              <a:t>(2) </a:t>
            </a:r>
            <a:r>
              <a:rPr lang="en-US" sz="2000" dirty="0" err="1">
                <a:latin typeface="Source Sans Pro "/>
                <a:cs typeface="Source Sans Pro "/>
              </a:rPr>
              <a:t>ShuffledRDD</a:t>
            </a:r>
            <a:r>
              <a:rPr lang="en-US" sz="2000" dirty="0">
                <a:latin typeface="Source Sans Pro "/>
                <a:cs typeface="Source Sans Pro "/>
              </a:rPr>
              <a:t>[296] at </a:t>
            </a:r>
            <a:r>
              <a:rPr lang="en-US" sz="2000" dirty="0" err="1">
                <a:latin typeface="Source Sans Pro "/>
                <a:cs typeface="Source Sans Pro "/>
              </a:rPr>
              <a:t>reduceByKey</a:t>
            </a:r>
            <a:r>
              <a:rPr lang="en-US" sz="2000" dirty="0">
                <a:latin typeface="Source Sans Pro "/>
                <a:cs typeface="Source Sans Pro "/>
              </a:rPr>
              <a:t> at &lt;console&gt;:17</a:t>
            </a:r>
          </a:p>
          <a:p>
            <a:r>
              <a:rPr lang="en-US" sz="2000" dirty="0">
                <a:latin typeface="Source Sans Pro "/>
                <a:cs typeface="Source Sans Pro "/>
              </a:rPr>
              <a:t>+-</a:t>
            </a:r>
            <a:r>
              <a:rPr lang="en-US" sz="2000" dirty="0" smtClean="0">
                <a:latin typeface="Source Sans Pro "/>
                <a:cs typeface="Source Sans Pro "/>
              </a:rPr>
              <a:t>(3) </a:t>
            </a:r>
            <a:r>
              <a:rPr lang="en-US" sz="2000" dirty="0" err="1">
                <a:latin typeface="Source Sans Pro "/>
                <a:cs typeface="Source Sans Pro "/>
              </a:rPr>
              <a:t>MappedRDD</a:t>
            </a:r>
            <a:r>
              <a:rPr lang="en-US" sz="2000" dirty="0">
                <a:latin typeface="Source Sans Pro "/>
                <a:cs typeface="Source Sans Pro "/>
              </a:rPr>
              <a:t>[295] at map at &lt;console&gt;:17</a:t>
            </a:r>
          </a:p>
          <a:p>
            <a:r>
              <a:rPr lang="en-US" sz="2000" dirty="0" smtClean="0">
                <a:latin typeface="Source Sans Pro "/>
                <a:cs typeface="Source Sans Pro "/>
              </a:rPr>
              <a:t>   | </a:t>
            </a:r>
            <a:r>
              <a:rPr lang="en-US" sz="2000" dirty="0" err="1">
                <a:latin typeface="Source Sans Pro "/>
                <a:cs typeface="Source Sans Pro "/>
              </a:rPr>
              <a:t>FilteredRDD</a:t>
            </a:r>
            <a:r>
              <a:rPr lang="en-US" sz="2000" dirty="0">
                <a:latin typeface="Source Sans Pro "/>
                <a:cs typeface="Source Sans Pro "/>
              </a:rPr>
              <a:t>[294] at filter at &lt;console&gt;:15</a:t>
            </a:r>
          </a:p>
          <a:p>
            <a:r>
              <a:rPr lang="en-US" sz="2000" dirty="0" smtClean="0">
                <a:latin typeface="Source Sans Pro "/>
                <a:cs typeface="Source Sans Pro "/>
              </a:rPr>
              <a:t>   | </a:t>
            </a:r>
            <a:r>
              <a:rPr lang="en-US" sz="2000" dirty="0" err="1">
                <a:latin typeface="Source Sans Pro "/>
                <a:cs typeface="Source Sans Pro "/>
              </a:rPr>
              <a:t>MappedRDD</a:t>
            </a:r>
            <a:r>
              <a:rPr lang="en-US" sz="2000" dirty="0">
                <a:latin typeface="Source Sans Pro "/>
                <a:cs typeface="Source Sans Pro "/>
              </a:rPr>
              <a:t>[293] at map at &lt;console&gt;:15</a:t>
            </a:r>
          </a:p>
          <a:p>
            <a:r>
              <a:rPr lang="en-US" sz="2000" dirty="0" smtClean="0">
                <a:latin typeface="Source Sans Pro "/>
                <a:cs typeface="Source Sans Pro "/>
              </a:rPr>
              <a:t>   | </a:t>
            </a:r>
            <a:r>
              <a:rPr lang="en-US" sz="2000" dirty="0" err="1">
                <a:latin typeface="Source Sans Pro "/>
                <a:cs typeface="Source Sans Pro "/>
              </a:rPr>
              <a:t>input.text</a:t>
            </a:r>
            <a:r>
              <a:rPr lang="en-US" sz="2000" dirty="0">
                <a:latin typeface="Source Sans Pro "/>
                <a:cs typeface="Source Sans Pro "/>
              </a:rPr>
              <a:t> </a:t>
            </a:r>
            <a:r>
              <a:rPr lang="en-US" sz="2000" dirty="0" err="1">
                <a:latin typeface="Source Sans Pro "/>
                <a:cs typeface="Source Sans Pro "/>
              </a:rPr>
              <a:t>MappedRDD</a:t>
            </a:r>
            <a:r>
              <a:rPr lang="en-US" sz="2000" dirty="0">
                <a:latin typeface="Source Sans Pro "/>
                <a:cs typeface="Source Sans Pro "/>
              </a:rPr>
              <a:t>[292] at </a:t>
            </a:r>
            <a:r>
              <a:rPr lang="en-US" sz="2000" dirty="0" err="1">
                <a:latin typeface="Source Sans Pro "/>
                <a:cs typeface="Source Sans Pro "/>
              </a:rPr>
              <a:t>textFile</a:t>
            </a:r>
            <a:r>
              <a:rPr lang="en-US" sz="2000" dirty="0">
                <a:latin typeface="Source Sans Pro "/>
                <a:cs typeface="Source Sans Pro "/>
              </a:rPr>
              <a:t> at &lt;console&gt;:13</a:t>
            </a:r>
          </a:p>
          <a:p>
            <a:r>
              <a:rPr lang="en-US" sz="2000" dirty="0" smtClean="0">
                <a:latin typeface="Source Sans Pro "/>
                <a:cs typeface="Source Sans Pro "/>
              </a:rPr>
              <a:t>   | </a:t>
            </a:r>
            <a:r>
              <a:rPr lang="en-US" sz="2000" dirty="0" err="1">
                <a:latin typeface="Source Sans Pro "/>
                <a:cs typeface="Source Sans Pro "/>
              </a:rPr>
              <a:t>input.text</a:t>
            </a:r>
            <a:r>
              <a:rPr lang="en-US" sz="2000" dirty="0">
                <a:latin typeface="Source Sans Pro "/>
                <a:cs typeface="Source Sans Pro "/>
              </a:rPr>
              <a:t> </a:t>
            </a:r>
            <a:r>
              <a:rPr lang="en-US" sz="2000" dirty="0" err="1">
                <a:latin typeface="Source Sans Pro "/>
                <a:cs typeface="Source Sans Pro "/>
              </a:rPr>
              <a:t>HadoopRDD</a:t>
            </a:r>
            <a:r>
              <a:rPr lang="en-US" sz="2000" dirty="0">
                <a:latin typeface="Source Sans Pro "/>
                <a:cs typeface="Source Sans Pro "/>
              </a:rPr>
              <a:t>[291] at </a:t>
            </a:r>
            <a:r>
              <a:rPr lang="en-US" sz="2000" dirty="0" err="1">
                <a:latin typeface="Source Sans Pro "/>
                <a:cs typeface="Source Sans Pro "/>
              </a:rPr>
              <a:t>textFile</a:t>
            </a:r>
            <a:r>
              <a:rPr lang="en-US" sz="2000" dirty="0">
                <a:latin typeface="Source Sans Pro "/>
                <a:cs typeface="Source Sans Pro "/>
              </a:rPr>
              <a:t> at &lt;console&gt;:13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521" y="4495155"/>
            <a:ext cx="46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(indentations indicate a shuffle boundary)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843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count()</a:t>
            </a:r>
            <a:r>
              <a:rPr lang="en-US" dirty="0" smtClean="0"/>
              <a:t>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lass RDD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EA3B5"/>
                </a:solidFill>
                <a:latin typeface="Source Sans Pro"/>
                <a:cs typeface="Source Sans Pro"/>
              </a:rPr>
              <a:t>count</a:t>
            </a:r>
            <a:r>
              <a:rPr lang="en-US" dirty="0" smtClean="0"/>
              <a:t>(): Long = {</a:t>
            </a:r>
          </a:p>
          <a:p>
            <a:r>
              <a:rPr lang="en-US" dirty="0" smtClean="0"/>
              <a:t>	results = </a:t>
            </a:r>
            <a:r>
              <a:rPr lang="en-US" dirty="0" err="1" smtClean="0"/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(</a:t>
            </a:r>
          </a:p>
          <a:p>
            <a:r>
              <a:rPr lang="en-US" dirty="0"/>
              <a:t>	</a:t>
            </a:r>
            <a:r>
              <a:rPr lang="en-US" dirty="0" smtClean="0"/>
              <a:t>		this,									</a:t>
            </a:r>
            <a:r>
              <a:rPr lang="en-US" i="1" dirty="0" smtClean="0">
                <a:solidFill>
                  <a:srgbClr val="1EA3B5"/>
                </a:solidFill>
              </a:rPr>
              <a:t>1. RDD = self</a:t>
            </a:r>
            <a:r>
              <a:rPr lang="en-US" dirty="0" smtClean="0">
                <a:solidFill>
                  <a:srgbClr val="1EA3B5"/>
                </a:solidFill>
              </a:rPr>
              <a:t>	</a:t>
            </a:r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	0 until </a:t>
            </a:r>
            <a:r>
              <a:rPr lang="en-US" dirty="0" err="1" smtClean="0"/>
              <a:t>partitions.size</a:t>
            </a:r>
            <a:r>
              <a:rPr lang="en-US" dirty="0" smtClean="0"/>
              <a:t>,	</a:t>
            </a:r>
            <a:r>
              <a:rPr lang="en-US" i="1" dirty="0" smtClean="0">
                <a:solidFill>
                  <a:srgbClr val="1EA3B5"/>
                </a:solidFill>
              </a:rPr>
              <a:t>2. Partitions = all partitions</a:t>
            </a:r>
          </a:p>
          <a:p>
            <a:r>
              <a:rPr lang="en-US" dirty="0"/>
              <a:t>	</a:t>
            </a:r>
            <a:r>
              <a:rPr lang="en-US" dirty="0" smtClean="0"/>
              <a:t>		it =&gt; </a:t>
            </a:r>
            <a:r>
              <a:rPr lang="en-US" dirty="0" err="1" smtClean="0"/>
              <a:t>it.size</a:t>
            </a:r>
            <a:r>
              <a:rPr lang="en-US" dirty="0" smtClean="0"/>
              <a:t>()						 </a:t>
            </a:r>
            <a:r>
              <a:rPr lang="en-US" i="1" dirty="0" smtClean="0">
                <a:solidFill>
                  <a:srgbClr val="1EA3B5"/>
                </a:solidFill>
              </a:rPr>
              <a:t>3. Function = size of the partition</a:t>
            </a:r>
          </a:p>
          <a:p>
            <a:r>
              <a:rPr lang="en-US" dirty="0"/>
              <a:t>	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return </a:t>
            </a:r>
            <a:r>
              <a:rPr lang="en-US" dirty="0" err="1" smtClean="0"/>
              <a:t>results.sum</a:t>
            </a:r>
            <a:endParaRPr lang="en-US" dirty="0" smtClean="0"/>
          </a:p>
          <a:p>
            <a:r>
              <a:rPr lang="en-US" dirty="0" smtClean="0"/>
              <a:t>  }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0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take(N)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lass RDD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EA3B5"/>
                </a:solidFill>
                <a:latin typeface="Source Sans Pro"/>
                <a:cs typeface="Source Sans Pro"/>
              </a:rPr>
              <a:t>take</a:t>
            </a:r>
            <a:r>
              <a:rPr lang="en-US" dirty="0" smtClean="0"/>
              <a:t>(n: </a:t>
            </a:r>
            <a:r>
              <a:rPr lang="en-US" dirty="0" err="1" smtClean="0"/>
              <a:t>Int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</a:t>
            </a:r>
            <a:r>
              <a:rPr lang="en-US" dirty="0"/>
              <a:t>  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smtClean="0"/>
              <a:t>results = </a:t>
            </a:r>
            <a:r>
              <a:rPr lang="en-US" dirty="0"/>
              <a:t>new </a:t>
            </a:r>
            <a:r>
              <a:rPr lang="en-US" dirty="0" err="1"/>
              <a:t>ArrayBuffer</a:t>
            </a:r>
            <a:r>
              <a:rPr lang="en-US" dirty="0"/>
              <a:t>[T</a:t>
            </a:r>
            <a:r>
              <a:rPr lang="en-US" dirty="0" smtClean="0"/>
              <a:t>]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partition = 0</a:t>
            </a:r>
          </a:p>
          <a:p>
            <a:r>
              <a:rPr lang="en-US" dirty="0"/>
              <a:t> </a:t>
            </a:r>
            <a:r>
              <a:rPr lang="en-US" dirty="0" smtClean="0"/>
              <a:t>    while (</a:t>
            </a:r>
            <a:r>
              <a:rPr lang="en-US" dirty="0" err="1" smtClean="0"/>
              <a:t>results.size</a:t>
            </a:r>
            <a:r>
              <a:rPr lang="en-US" dirty="0" smtClean="0"/>
              <a:t> &lt; n) {</a:t>
            </a:r>
          </a:p>
          <a:p>
            <a:r>
              <a:rPr lang="en-US" dirty="0" smtClean="0"/>
              <a:t>       result ++= </a:t>
            </a:r>
            <a:r>
              <a:rPr lang="en-US" dirty="0" err="1" smtClean="0"/>
              <a:t>sc.</a:t>
            </a:r>
            <a:r>
              <a:rPr lang="en-US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runJob</a:t>
            </a:r>
            <a:r>
              <a:rPr lang="en-US" dirty="0" smtClean="0"/>
              <a:t>(this, partition, it =&gt; </a:t>
            </a:r>
            <a:r>
              <a:rPr lang="en-US" dirty="0" err="1" smtClean="0"/>
              <a:t>it.toArray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partition = partition + 1 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/>
              <a:t> </a:t>
            </a:r>
            <a:r>
              <a:rPr lang="en-US" dirty="0" smtClean="0"/>
              <a:t>   return </a:t>
            </a:r>
            <a:r>
              <a:rPr lang="en-US" dirty="0" err="1" smtClean="0"/>
              <a:t>results.take</a:t>
            </a:r>
            <a:r>
              <a:rPr lang="en-US" dirty="0" smtClean="0"/>
              <a:t>(n)</a:t>
            </a:r>
            <a:endParaRPr lang="en-US" dirty="0"/>
          </a:p>
          <a:p>
            <a:r>
              <a:rPr lang="en-US" dirty="0" smtClean="0"/>
              <a:t>  }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5" name="Content Placeholder 4" descr="Screen Shot 2015-02-19 at 9.36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23810"/>
          <a:stretch/>
        </p:blipFill>
        <p:spPr>
          <a:xfrm>
            <a:off x="265605" y="1200151"/>
            <a:ext cx="8753820" cy="3212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1016000" y="3613317"/>
            <a:ext cx="1551216" cy="805192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7216" y="4233843"/>
            <a:ext cx="418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Named after action calling </a:t>
            </a:r>
            <a:r>
              <a:rPr lang="en-US" dirty="0" err="1" smtClean="0">
                <a:latin typeface="Source Sans Pro Light"/>
                <a:cs typeface="Source Sans Pro Light"/>
              </a:rPr>
              <a:t>runJob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16000" y="4012971"/>
            <a:ext cx="1381531" cy="799308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97530" y="4627613"/>
            <a:ext cx="418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Named after last RDD in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66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Determinants of Performance in Spark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085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Databricks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by creators of Spark in 2013</a:t>
            </a:r>
          </a:p>
          <a:p>
            <a:endParaRPr lang="en-US" dirty="0"/>
          </a:p>
          <a:p>
            <a:r>
              <a:rPr lang="en-US" dirty="0" smtClean="0"/>
              <a:t>Donated Spark to ASF and remain largest contributor</a:t>
            </a:r>
          </a:p>
          <a:p>
            <a:endParaRPr lang="en-US" dirty="0"/>
          </a:p>
          <a:p>
            <a:r>
              <a:rPr lang="en-US" dirty="0" smtClean="0"/>
              <a:t>End-to-End hosted service: </a:t>
            </a:r>
            <a:r>
              <a:rPr lang="en-US" dirty="0" err="1" smtClean="0"/>
              <a:t>Databricks</a:t>
            </a:r>
            <a:r>
              <a:rPr lang="en-US" dirty="0" smtClean="0"/>
              <a:t> Cloud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0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of Data Shuffled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avoiding shuffle will make your program run faster.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the built in </a:t>
            </a:r>
            <a:r>
              <a:rPr lang="en-US" dirty="0" err="1" smtClean="0"/>
              <a:t>aggregateByKey</a:t>
            </a:r>
            <a:r>
              <a:rPr lang="en-US" dirty="0" smtClean="0"/>
              <a:t>() operator instead of writing your own aggregations.</a:t>
            </a:r>
          </a:p>
          <a:p>
            <a:pPr marL="457200" indent="-457200">
              <a:buAutoNum type="arabicPeriod"/>
            </a:pPr>
            <a:r>
              <a:rPr lang="en-US" dirty="0" smtClean="0"/>
              <a:t>Filter input earlier in the program rather than later.</a:t>
            </a:r>
          </a:p>
          <a:p>
            <a:pPr marL="457200" indent="-457200">
              <a:buAutoNum type="arabicPeriod"/>
            </a:pPr>
            <a:r>
              <a:rPr lang="en-US" dirty="0" smtClean="0"/>
              <a:t>Go to this afternoon’s talk!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9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&gt; input </a:t>
            </a:r>
            <a:r>
              <a:rPr lang="en-US" dirty="0"/>
              <a:t>= </a:t>
            </a:r>
            <a:r>
              <a:rPr lang="en-US" dirty="0" err="1"/>
              <a:t>sc.textFile</a:t>
            </a:r>
            <a:r>
              <a:rPr lang="en-US" dirty="0"/>
              <a:t>("s3n://log-files/2014/*.</a:t>
            </a:r>
            <a:r>
              <a:rPr lang="en-US" dirty="0" err="1" smtClean="0"/>
              <a:t>log.gz</a:t>
            </a:r>
            <a:r>
              <a:rPr lang="en-US" dirty="0" smtClean="0"/>
              <a:t>") </a:t>
            </a:r>
            <a:r>
              <a:rPr lang="en-US" dirty="0" smtClean="0">
                <a:solidFill>
                  <a:srgbClr val="787254"/>
                </a:solidFill>
              </a:rPr>
              <a:t>#matches thousands </a:t>
            </a:r>
            <a:r>
              <a:rPr lang="en-US" dirty="0">
                <a:solidFill>
                  <a:srgbClr val="787254"/>
                </a:solidFill>
              </a:rPr>
              <a:t>of </a:t>
            </a:r>
            <a:r>
              <a:rPr lang="en-US" dirty="0" smtClean="0">
                <a:solidFill>
                  <a:srgbClr val="787254"/>
                </a:solidFill>
              </a:rPr>
              <a:t>files</a:t>
            </a:r>
            <a:endParaRPr lang="en-US" dirty="0"/>
          </a:p>
          <a:p>
            <a:r>
              <a:rPr lang="en-US" dirty="0" smtClean="0"/>
              <a:t>&gt; </a:t>
            </a:r>
            <a:r>
              <a:rPr lang="en-US" dirty="0" err="1"/>
              <a:t>input.getNumPartitions</a:t>
            </a:r>
            <a:r>
              <a:rPr lang="en-US" dirty="0"/>
              <a:t>()</a:t>
            </a:r>
          </a:p>
          <a:p>
            <a:r>
              <a:rPr lang="en-US" b="1" i="1" dirty="0" smtClean="0">
                <a:latin typeface="Source Sans Pro"/>
                <a:cs typeface="Source Sans Pro"/>
              </a:rPr>
              <a:t>35154</a:t>
            </a:r>
          </a:p>
          <a:p>
            <a:endParaRPr lang="en-US" dirty="0" smtClean="0"/>
          </a:p>
          <a:p>
            <a:r>
              <a:rPr lang="en-US" dirty="0" smtClean="0"/>
              <a:t>&gt; lines </a:t>
            </a:r>
            <a:r>
              <a:rPr lang="en-US" dirty="0"/>
              <a:t>= </a:t>
            </a:r>
            <a:r>
              <a:rPr lang="en-US" dirty="0" err="1"/>
              <a:t>input.filter</a:t>
            </a:r>
            <a:r>
              <a:rPr lang="en-US" dirty="0"/>
              <a:t>(lambda line: </a:t>
            </a:r>
            <a:r>
              <a:rPr lang="en-US" dirty="0" err="1"/>
              <a:t>line.startswith</a:t>
            </a:r>
            <a:r>
              <a:rPr lang="en-US" dirty="0"/>
              <a:t>("2014-10-</a:t>
            </a:r>
            <a:r>
              <a:rPr lang="en-US" dirty="0" smtClean="0"/>
              <a:t>17 08:"</a:t>
            </a:r>
            <a:r>
              <a:rPr lang="en-US" dirty="0"/>
              <a:t>)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# selective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&gt; </a:t>
            </a:r>
            <a:r>
              <a:rPr lang="en-US" dirty="0" err="1"/>
              <a:t>lines.getNumPartitions</a:t>
            </a:r>
            <a:r>
              <a:rPr lang="en-US" dirty="0"/>
              <a:t>()</a:t>
            </a:r>
          </a:p>
          <a:p>
            <a:r>
              <a:rPr lang="en-US" b="1" i="1" dirty="0" smtClean="0">
                <a:latin typeface="Source Sans Pro"/>
                <a:cs typeface="Source Sans Pro"/>
              </a:rPr>
              <a:t>35154</a:t>
            </a:r>
          </a:p>
          <a:p>
            <a:endParaRPr lang="en-US" dirty="0" smtClean="0"/>
          </a:p>
          <a:p>
            <a:r>
              <a:rPr lang="en-US" dirty="0" smtClean="0"/>
              <a:t>&gt; lines = </a:t>
            </a:r>
            <a:r>
              <a:rPr lang="en-US" dirty="0" err="1" smtClean="0"/>
              <a:t>lines.coalesce</a:t>
            </a:r>
            <a:r>
              <a:rPr lang="en-US" dirty="0" smtClean="0"/>
              <a:t>(5).cache() </a:t>
            </a:r>
            <a:r>
              <a:rPr lang="en-US" dirty="0">
                <a:solidFill>
                  <a:srgbClr val="787254"/>
                </a:solidFill>
              </a:rPr>
              <a:t># We coalesce the lines RDD before </a:t>
            </a:r>
            <a:r>
              <a:rPr lang="en-US" dirty="0" smtClean="0">
                <a:solidFill>
                  <a:srgbClr val="787254"/>
                </a:solidFill>
              </a:rPr>
              <a:t>caching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lines.getNumPartitions</a:t>
            </a:r>
            <a:r>
              <a:rPr lang="en-US" dirty="0" smtClean="0"/>
              <a:t>()</a:t>
            </a:r>
          </a:p>
          <a:p>
            <a:r>
              <a:rPr lang="en-US" i="1" dirty="0" smtClean="0">
                <a:latin typeface="Source Sans Pro "/>
                <a:cs typeface="Source Sans Pro "/>
              </a:rPr>
              <a:t>5</a:t>
            </a:r>
          </a:p>
          <a:p>
            <a:r>
              <a:rPr lang="en-US" dirty="0" smtClean="0"/>
              <a:t>&gt;&gt;&gt; </a:t>
            </a:r>
            <a:r>
              <a:rPr lang="en-US" dirty="0" err="1" smtClean="0"/>
              <a:t>lines.count</a:t>
            </a:r>
            <a:r>
              <a:rPr lang="en-US" dirty="0" smtClean="0"/>
              <a:t>() </a:t>
            </a:r>
            <a:r>
              <a:rPr lang="en-US" dirty="0" smtClean="0">
                <a:solidFill>
                  <a:srgbClr val="787254"/>
                </a:solidFill>
              </a:rPr>
              <a:t># occurs on coalesced RDD</a:t>
            </a:r>
            <a:endParaRPr lang="en-US" dirty="0">
              <a:solidFill>
                <a:srgbClr val="7872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huge number of mostly idle tasks (e.g. 10’s of thousands), then it’s often good to </a:t>
            </a:r>
            <a:r>
              <a:rPr lang="en-US" dirty="0" smtClean="0">
                <a:latin typeface="Source Sans Pro"/>
                <a:cs typeface="Source Sans Pro"/>
              </a:rPr>
              <a:t>coalesce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you are not using all slots in your cluster, </a:t>
            </a:r>
            <a:r>
              <a:rPr lang="en-US" dirty="0" smtClean="0">
                <a:latin typeface="Source Sans Pro "/>
                <a:cs typeface="Source Sans Pro "/>
              </a:rPr>
              <a:t>repartition</a:t>
            </a:r>
            <a:r>
              <a:rPr lang="en-US" dirty="0" smtClean="0"/>
              <a:t> can increase parallelism.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7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</a:t>
            </a:r>
            <a:r>
              <a:rPr lang="en-US" dirty="0" err="1" smtClean="0"/>
              <a:t>Serializer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Serialization is sometimes a bottleneck when shuffling and caching data. Using the </a:t>
            </a:r>
            <a:r>
              <a:rPr lang="en-US" dirty="0" err="1" smtClean="0"/>
              <a:t>Kryo</a:t>
            </a:r>
            <a:r>
              <a:rPr lang="en-US" dirty="0" smtClean="0"/>
              <a:t> </a:t>
            </a:r>
            <a:r>
              <a:rPr lang="en-US" dirty="0" err="1" smtClean="0"/>
              <a:t>serializer</a:t>
            </a:r>
            <a:r>
              <a:rPr lang="en-US" dirty="0" smtClean="0"/>
              <a:t> is often faster.</a:t>
            </a:r>
          </a:p>
          <a:p>
            <a:endParaRPr lang="en-US" dirty="0" smtClean="0"/>
          </a:p>
          <a:p>
            <a:r>
              <a:rPr lang="en-US" sz="1900" dirty="0" err="1"/>
              <a:t>val</a:t>
            </a:r>
            <a:r>
              <a:rPr lang="en-US" sz="1900" dirty="0"/>
              <a:t> </a:t>
            </a:r>
            <a:r>
              <a:rPr lang="en-US" sz="1900" dirty="0" err="1"/>
              <a:t>conf</a:t>
            </a:r>
            <a:r>
              <a:rPr lang="en-US" sz="1900" dirty="0"/>
              <a:t> = new </a:t>
            </a:r>
            <a:r>
              <a:rPr lang="en-US" sz="1900" dirty="0" err="1"/>
              <a:t>SparkConf</a:t>
            </a:r>
            <a:r>
              <a:rPr lang="en-US" sz="1900" dirty="0"/>
              <a:t>()</a:t>
            </a:r>
          </a:p>
          <a:p>
            <a:r>
              <a:rPr lang="en-US" sz="1900" dirty="0" err="1"/>
              <a:t>conf.set</a:t>
            </a:r>
            <a:r>
              <a:rPr lang="en-US" sz="1900" dirty="0"/>
              <a:t>("</a:t>
            </a:r>
            <a:r>
              <a:rPr lang="en-US" sz="1900" dirty="0" err="1"/>
              <a:t>spark.serializer</a:t>
            </a:r>
            <a:r>
              <a:rPr lang="en-US" sz="1900" dirty="0"/>
              <a:t>", "</a:t>
            </a:r>
            <a:r>
              <a:rPr lang="en-US" sz="1900" dirty="0" err="1"/>
              <a:t>org.apache.spark.serializer.KryoSerializer</a:t>
            </a:r>
            <a:r>
              <a:rPr lang="en-US" sz="1900" dirty="0"/>
              <a:t>"</a:t>
            </a:r>
            <a:r>
              <a:rPr lang="en-US" sz="1900" dirty="0" smtClean="0"/>
              <a:t>)</a:t>
            </a:r>
          </a:p>
          <a:p>
            <a:endParaRPr lang="en-US" sz="1900" dirty="0"/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// Be strict about class registration</a:t>
            </a:r>
          </a:p>
          <a:p>
            <a:r>
              <a:rPr lang="en-US" sz="1900" dirty="0" err="1"/>
              <a:t>conf.set</a:t>
            </a:r>
            <a:r>
              <a:rPr lang="en-US" sz="1900" dirty="0"/>
              <a:t>("</a:t>
            </a:r>
            <a:r>
              <a:rPr lang="en-US" sz="1900" dirty="0" err="1"/>
              <a:t>spark.kryo.registrationRequired</a:t>
            </a:r>
            <a:r>
              <a:rPr lang="en-US" sz="1900" dirty="0"/>
              <a:t>", "true")</a:t>
            </a:r>
          </a:p>
          <a:p>
            <a:r>
              <a:rPr lang="en-US" sz="1900" dirty="0" err="1"/>
              <a:t>conf.registerKryoClasses</a:t>
            </a:r>
            <a:r>
              <a:rPr lang="en-US" sz="1900" dirty="0"/>
              <a:t>(Array(</a:t>
            </a:r>
            <a:r>
              <a:rPr lang="en-US" sz="1900" dirty="0" err="1"/>
              <a:t>classOf</a:t>
            </a:r>
            <a:r>
              <a:rPr lang="en-US" sz="1900" dirty="0"/>
              <a:t>[</a:t>
            </a:r>
            <a:r>
              <a:rPr lang="en-US" sz="1900" dirty="0" err="1"/>
              <a:t>MyClass</a:t>
            </a:r>
            <a:r>
              <a:rPr lang="en-US" sz="1900" dirty="0"/>
              <a:t>], </a:t>
            </a:r>
            <a:r>
              <a:rPr lang="en-US" sz="1900" dirty="0" err="1"/>
              <a:t>classOf</a:t>
            </a:r>
            <a:r>
              <a:rPr lang="en-US" sz="1900" dirty="0"/>
              <a:t>[</a:t>
            </a:r>
            <a:r>
              <a:rPr lang="en-US" sz="1900" dirty="0" err="1"/>
              <a:t>MyOtherClass</a:t>
            </a:r>
            <a:r>
              <a:rPr lang="en-US" sz="1900" dirty="0"/>
              <a:t>]))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 Spark will cache() data using MEMORY_ONLY level, </a:t>
            </a:r>
            <a:r>
              <a:rPr lang="en-US" dirty="0" err="1" smtClean="0"/>
              <a:t>deserialized</a:t>
            </a:r>
            <a:r>
              <a:rPr lang="en-US" dirty="0" smtClean="0"/>
              <a:t> JVM objects</a:t>
            </a:r>
          </a:p>
          <a:p>
            <a:endParaRPr lang="en-US" dirty="0"/>
          </a:p>
          <a:p>
            <a:r>
              <a:rPr lang="en-US" dirty="0" smtClean="0"/>
              <a:t>	MEMORY_ONLY_SER can help cut down on GC</a:t>
            </a:r>
          </a:p>
          <a:p>
            <a:endParaRPr lang="en-US" dirty="0"/>
          </a:p>
          <a:p>
            <a:r>
              <a:rPr lang="en-US" dirty="0" smtClean="0"/>
              <a:t>	MEMORY_AND_DISK can avoid expensive 				   	                                           </a:t>
            </a:r>
            <a:r>
              <a:rPr lang="en-US" dirty="0" err="1" smtClean="0"/>
              <a:t>recompuations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scales horizontally, so more is better</a:t>
            </a:r>
          </a:p>
          <a:p>
            <a:endParaRPr lang="en-US" dirty="0"/>
          </a:p>
          <a:p>
            <a:r>
              <a:rPr lang="en-US" dirty="0" smtClean="0"/>
              <a:t>Disk/Memory/Network balance depends on workload: CPU intensive ML jobs </a:t>
            </a:r>
            <a:r>
              <a:rPr lang="en-US" dirty="0" err="1" smtClean="0"/>
              <a:t>vs</a:t>
            </a:r>
            <a:r>
              <a:rPr lang="en-US" dirty="0" smtClean="0"/>
              <a:t> IO intensive ETL jobs</a:t>
            </a:r>
          </a:p>
          <a:p>
            <a:endParaRPr lang="en-US" dirty="0"/>
          </a:p>
          <a:p>
            <a:r>
              <a:rPr lang="en-US" dirty="0" smtClean="0"/>
              <a:t>Good to keep executor heap size to 64GB or less (can run multiple on each node)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2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Performance Tweaks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to LZF compression can improve shuffle performance (sacrifices some robustness for massive shuffles):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conf.set</a:t>
            </a:r>
            <a:r>
              <a:rPr lang="en-US" dirty="0" smtClean="0"/>
              <a:t>(“</a:t>
            </a:r>
            <a:r>
              <a:rPr lang="en-US" dirty="0" err="1" smtClean="0"/>
              <a:t>spark.io.compression.codec</a:t>
            </a:r>
            <a:r>
              <a:rPr lang="en-US" dirty="0" smtClean="0"/>
              <a:t>”, “</a:t>
            </a:r>
            <a:r>
              <a:rPr lang="en-US" dirty="0" err="1" smtClean="0"/>
              <a:t>lzf</a:t>
            </a:r>
            <a:r>
              <a:rPr lang="en-US" dirty="0" smtClean="0"/>
              <a:t>”) </a:t>
            </a:r>
          </a:p>
          <a:p>
            <a:endParaRPr lang="en-US" dirty="0"/>
          </a:p>
          <a:p>
            <a:r>
              <a:rPr lang="en-US" dirty="0" smtClean="0"/>
              <a:t>Turn on speculative execution to help prevent stragglers</a:t>
            </a:r>
          </a:p>
          <a:p>
            <a:r>
              <a:rPr lang="en-US" dirty="0"/>
              <a:t>	</a:t>
            </a:r>
            <a:r>
              <a:rPr lang="en-US" dirty="0" err="1" smtClean="0"/>
              <a:t>conf.set</a:t>
            </a:r>
            <a:r>
              <a:rPr lang="en-US" dirty="0" smtClean="0"/>
              <a:t>(“</a:t>
            </a:r>
            <a:r>
              <a:rPr lang="en-US" dirty="0" err="1" smtClean="0"/>
              <a:t>spark.speculation</a:t>
            </a:r>
            <a:r>
              <a:rPr lang="en-US" dirty="0" smtClean="0"/>
              <a:t>”, “true”)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Performance Tweaks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give Spark as many disks as possible to allow striping shuffle output</a:t>
            </a:r>
          </a:p>
          <a:p>
            <a:r>
              <a:rPr lang="en-US" dirty="0"/>
              <a:t>	</a:t>
            </a:r>
            <a:r>
              <a:rPr lang="en-US" dirty="0" smtClean="0"/>
              <a:t>SPARK_LOCAL_DIRS in </a:t>
            </a:r>
            <a:r>
              <a:rPr lang="en-US" dirty="0" err="1" smtClean="0"/>
              <a:t>Mesos</a:t>
            </a:r>
            <a:r>
              <a:rPr lang="en-US" dirty="0" smtClean="0"/>
              <a:t>/Standalone</a:t>
            </a:r>
          </a:p>
          <a:p>
            <a:r>
              <a:rPr lang="en-US" dirty="0"/>
              <a:t>	</a:t>
            </a:r>
            <a:r>
              <a:rPr lang="en-US" dirty="0" smtClean="0"/>
              <a:t>In YARN mode, inherits YARN’s local 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7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38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One Weird Trick for Great Performance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103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Higher </a:t>
            </a:r>
            <a:r>
              <a:rPr lang="en-US" dirty="0"/>
              <a:t>L</a:t>
            </a:r>
            <a:r>
              <a:rPr lang="en-US" dirty="0" smtClean="0"/>
              <a:t>evel API’s!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DataFrame</a:t>
            </a:r>
            <a:r>
              <a:rPr lang="en-US" dirty="0" smtClean="0"/>
              <a:t> APIs for core processing</a:t>
            </a:r>
          </a:p>
          <a:p>
            <a:r>
              <a:rPr lang="en-US" dirty="0" smtClean="0"/>
              <a:t>	Works across </a:t>
            </a:r>
            <a:r>
              <a:rPr lang="en-US" dirty="0" err="1" smtClean="0"/>
              <a:t>Scala</a:t>
            </a:r>
            <a:r>
              <a:rPr lang="en-US" dirty="0" smtClean="0"/>
              <a:t>, Java, Python and 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Spark ML for machine learning</a:t>
            </a:r>
          </a:p>
          <a:p>
            <a:endParaRPr lang="en-US" dirty="0"/>
          </a:p>
          <a:p>
            <a:r>
              <a:rPr lang="en-US" dirty="0" smtClean="0"/>
              <a:t>Spark SQL for structured query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you understand and debug Spark programs</a:t>
            </a:r>
          </a:p>
          <a:p>
            <a:endParaRPr lang="en-US" dirty="0"/>
          </a:p>
          <a:p>
            <a:r>
              <a:rPr lang="en-US" dirty="0" smtClean="0"/>
              <a:t>Related talk this afternoon:</a:t>
            </a:r>
          </a:p>
          <a:p>
            <a:endParaRPr lang="en-US" dirty="0" smtClean="0"/>
          </a:p>
          <a:p>
            <a:r>
              <a:rPr lang="en-US" dirty="0"/>
              <a:t>Assumes you know Spark core API concepts, focused on internals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 Shot 2015-02-19 at 10.4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3" y="1923446"/>
            <a:ext cx="3244072" cy="902127"/>
          </a:xfrm>
          <a:prstGeom prst="rect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204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201584" y="433918"/>
            <a:ext cx="3986894" cy="4160706"/>
          </a:xfrm>
        </p:spPr>
        <p:txBody>
          <a:bodyPr anchor="ctr"/>
          <a:lstStyle/>
          <a:p>
            <a:r>
              <a:rPr lang="en-US" i="1" dirty="0" smtClean="0"/>
              <a:t>See also</a:t>
            </a:r>
          </a:p>
          <a:p>
            <a:r>
              <a:rPr lang="en-US" dirty="0" smtClean="0"/>
              <a:t>Chapter 8: Tuning and Debugging Spark.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269477"/>
            <a:ext cx="3327702" cy="43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to Spark Summit 2015!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6318" b="6318"/>
          <a:stretch>
            <a:fillRect/>
          </a:stretch>
        </p:blipFill>
        <p:spPr>
          <a:xfrm>
            <a:off x="1959624" y="1528635"/>
            <a:ext cx="4617466" cy="218527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317613" y="3865152"/>
            <a:ext cx="3986894" cy="729471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SzPct val="90000"/>
              <a:buFont typeface="Arial"/>
              <a:buNone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2pPr>
            <a:lvl3pPr marL="1089025" indent="-174625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3pPr>
            <a:lvl4pPr marL="1541463" indent="-169863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4pPr>
            <a:lvl5pPr marL="2001838" indent="-173038" algn="l" defTabSz="45720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/>
              <a:t>June 15-17 in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11110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Spark Happenings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team “Ask Us Anything” at 2:20 in 211 B</a:t>
            </a:r>
          </a:p>
          <a:p>
            <a:endParaRPr lang="en-US" dirty="0" smtClean="0"/>
          </a:p>
          <a:p>
            <a:r>
              <a:rPr lang="en-US" dirty="0" smtClean="0"/>
              <a:t>Tips for writing better Spark programs at 4:00 in 230C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I’ll be around </a:t>
            </a:r>
            <a:r>
              <a:rPr lang="en-US" dirty="0" err="1" smtClean="0"/>
              <a:t>Databricks</a:t>
            </a:r>
            <a:r>
              <a:rPr lang="en-US" dirty="0" smtClean="0"/>
              <a:t> booth after this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9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85200" y="4786313"/>
            <a:ext cx="558800" cy="273050"/>
          </a:xfrm>
        </p:spPr>
        <p:txBody>
          <a:bodyPr/>
          <a:lstStyle/>
          <a:p>
            <a:fld id="{40D15546-3768-674C-81B9-C40A1A080E8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85200" y="4786313"/>
            <a:ext cx="558800" cy="273050"/>
          </a:xfrm>
        </p:spPr>
        <p:txBody>
          <a:bodyPr/>
          <a:lstStyle/>
          <a:p>
            <a:fld id="{40D15546-3768-674C-81B9-C40A1A080E8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Internals of the RDD Interface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903" y="1063229"/>
            <a:ext cx="7066764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dirty="0" smtClean="0">
                <a:latin typeface="Source Sans Pro Light"/>
                <a:cs typeface="Source Sans Pro Light"/>
              </a:rPr>
              <a:t>List of 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partitions</a:t>
            </a:r>
            <a:r>
              <a:rPr lang="en-US" sz="2000" dirty="0" smtClean="0">
                <a:latin typeface="Source Sans Pro Light"/>
                <a:cs typeface="Source Sans Pro Light"/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dirty="0" smtClean="0">
                <a:latin typeface="Source Sans Pro Light"/>
                <a:cs typeface="Source Sans Pro Light"/>
              </a:rPr>
              <a:t>Set of </a:t>
            </a: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dependencies</a:t>
            </a:r>
            <a:r>
              <a:rPr lang="en-US" sz="2000" dirty="0">
                <a:latin typeface="Source Sans Pro Light"/>
                <a:cs typeface="Source Sans Pro Light"/>
              </a:rPr>
              <a:t> on parent </a:t>
            </a:r>
            <a:r>
              <a:rPr lang="en-US" sz="2000" dirty="0" smtClean="0">
                <a:latin typeface="Source Sans Pro Light"/>
                <a:cs typeface="Source Sans Pro Light"/>
              </a:rPr>
              <a:t>RDDs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en-US" sz="2000" dirty="0">
                <a:latin typeface="Source Sans Pro Light"/>
                <a:cs typeface="Source Sans Pro Light"/>
              </a:rPr>
              <a:t>Function to 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compute</a:t>
            </a:r>
            <a:r>
              <a:rPr lang="en-US" sz="2000" dirty="0" smtClean="0">
                <a:latin typeface="Source Sans Pro Light"/>
                <a:cs typeface="Source Sans Pro Light"/>
              </a:rPr>
              <a:t> </a:t>
            </a:r>
            <a:r>
              <a:rPr lang="en-US" sz="2000" dirty="0">
                <a:latin typeface="Source Sans Pro Light"/>
                <a:cs typeface="Source Sans Pro Light"/>
              </a:rPr>
              <a:t>a </a:t>
            </a:r>
            <a:r>
              <a:rPr lang="en-US" sz="2000" dirty="0" smtClean="0">
                <a:latin typeface="Source Sans Pro Light"/>
                <a:cs typeface="Source Sans Pro Light"/>
              </a:rPr>
              <a:t>partition, </a:t>
            </a:r>
            <a:r>
              <a:rPr lang="en-US" sz="2000" dirty="0">
                <a:latin typeface="Source Sans Pro Light"/>
                <a:cs typeface="Source Sans Pro Light"/>
              </a:rPr>
              <a:t>given parents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en-US" sz="2000" dirty="0" smtClean="0">
                <a:latin typeface="Source Sans Pro Light"/>
                <a:cs typeface="Source Sans Pro Light"/>
              </a:rPr>
              <a:t>Optional </a:t>
            </a: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partitioning info </a:t>
            </a:r>
            <a:r>
              <a:rPr lang="en-US" sz="2000" dirty="0">
                <a:latin typeface="Source Sans Pro Light"/>
                <a:cs typeface="Source Sans Pro Light"/>
              </a:rPr>
              <a:t>for k/v RDDs (</a:t>
            </a:r>
            <a:r>
              <a:rPr lang="en-US" sz="2000" dirty="0" err="1">
                <a:latin typeface="Source Sans Pro Light"/>
                <a:cs typeface="Source Sans Pro Light"/>
              </a:rPr>
              <a:t>Partitioner</a:t>
            </a:r>
            <a:r>
              <a:rPr lang="en-US" sz="2000" dirty="0">
                <a:latin typeface="Source Sans Pro Light"/>
                <a:cs typeface="Source Sans Pro Light"/>
              </a:rPr>
              <a:t>)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2103" y="5538651"/>
            <a:ext cx="4871720" cy="527070"/>
          </a:xfrm>
          <a:prstGeom prst="roundRect">
            <a:avLst/>
          </a:prstGeom>
          <a:solidFill>
            <a:srgbClr val="F2B144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This captures all current Spark operations!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50273" y="1321083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RDD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15600" y="1811213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15600" y="2323420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15600" y="2830519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205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Example: </a:t>
            </a:r>
            <a:r>
              <a:rPr lang="en-US" dirty="0" err="1" smtClean="0">
                <a:latin typeface="Source Sans Pro Light"/>
                <a:cs typeface="Source Sans Pro Light"/>
              </a:rPr>
              <a:t>Hadoop</a:t>
            </a:r>
            <a:r>
              <a:rPr lang="en-US" dirty="0" smtClean="0">
                <a:latin typeface="Source Sans Pro Light"/>
                <a:cs typeface="Source Sans Pro Light"/>
              </a:rPr>
              <a:t> RDD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903" y="1071943"/>
            <a:ext cx="7066764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Partitions</a:t>
            </a:r>
            <a:r>
              <a:rPr lang="en-US" sz="2000" dirty="0" smtClean="0">
                <a:latin typeface="Source Sans Pro Light"/>
                <a:cs typeface="Source Sans Pro Light"/>
              </a:rPr>
              <a:t>  = 1 per HDFS block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D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ependencies</a:t>
            </a:r>
            <a:r>
              <a:rPr lang="en-US" sz="2000" dirty="0" smtClean="0">
                <a:latin typeface="Source Sans Pro Light"/>
                <a:cs typeface="Source Sans Pro Light"/>
              </a:rPr>
              <a:t>  =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Source Sans Pro Light"/>
                <a:cs typeface="Source Sans Pro Light"/>
              </a:rPr>
              <a:t>None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c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ompute(partition) </a:t>
            </a:r>
            <a:r>
              <a:rPr lang="en-US" sz="2000" dirty="0" smtClean="0">
                <a:latin typeface="Source Sans Pro Light"/>
                <a:cs typeface="Source Sans Pro Light"/>
              </a:rPr>
              <a:t>= read corresponding HDFS block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Partitioner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Source Sans Pro Light"/>
                <a:cs typeface="Source Sans Pro Light"/>
              </a:rPr>
              <a:t>= </a:t>
            </a:r>
            <a:r>
              <a:rPr lang="en-US" sz="2000" dirty="0" smtClean="0">
                <a:solidFill>
                  <a:srgbClr val="A6A6A6"/>
                </a:solidFill>
                <a:latin typeface="Source Sans Pro Light"/>
                <a:cs typeface="Source Sans Pro Light"/>
              </a:rPr>
              <a:t>None</a:t>
            </a:r>
            <a:endParaRPr lang="en-US" sz="2000" dirty="0">
              <a:solidFill>
                <a:srgbClr val="A6A6A6"/>
              </a:solidFill>
              <a:latin typeface="Source Sans Pro Light"/>
              <a:cs typeface="Source Sans Pro Light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2103" y="5538651"/>
            <a:ext cx="4871720" cy="527070"/>
          </a:xfrm>
          <a:prstGeom prst="roundRect">
            <a:avLst/>
          </a:prstGeom>
          <a:solidFill>
            <a:srgbClr val="F2B144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This captures all current Spark operations!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758" y="4136001"/>
            <a:ext cx="588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&gt; </a:t>
            </a:r>
            <a:r>
              <a:rPr lang="en-US" sz="2400" dirty="0" err="1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rdd</a:t>
            </a:r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 = </a:t>
            </a:r>
            <a:r>
              <a:rPr lang="en-US" sz="2400" dirty="0" err="1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spark.hadoopFile</a:t>
            </a:r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(“</a:t>
            </a:r>
            <a:r>
              <a:rPr lang="en-US" sz="2400" dirty="0" err="1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hdfs</a:t>
            </a:r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://</a:t>
            </a:r>
            <a:r>
              <a:rPr lang="en-US" sz="2400" dirty="0" err="1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click_logs</a:t>
            </a:r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/”)</a:t>
            </a:r>
            <a:endParaRPr lang="en-US" sz="2400" dirty="0">
              <a:solidFill>
                <a:srgbClr val="1EA3B5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052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Example: Filtered RDD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903" y="1071943"/>
            <a:ext cx="706676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Partitions</a:t>
            </a:r>
            <a:r>
              <a:rPr lang="en-US" sz="2000" dirty="0" smtClean="0">
                <a:latin typeface="Source Sans Pro Light"/>
                <a:cs typeface="Source Sans Pro Light"/>
              </a:rPr>
              <a:t>  = parent partitions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D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ependencies</a:t>
            </a:r>
            <a:r>
              <a:rPr lang="en-US" sz="2000" dirty="0" smtClean="0">
                <a:latin typeface="Source Sans Pro Light"/>
                <a:cs typeface="Source Sans Pro Light"/>
              </a:rPr>
              <a:t>  = a single parent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c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ompute(partition) </a:t>
            </a:r>
            <a:r>
              <a:rPr lang="en-US" sz="2000" dirty="0" smtClean="0">
                <a:latin typeface="Source Sans Pro Light"/>
                <a:cs typeface="Source Sans Pro Light"/>
              </a:rPr>
              <a:t>= call </a:t>
            </a:r>
            <a:r>
              <a:rPr lang="en-US" sz="2000" dirty="0" err="1" smtClean="0">
                <a:latin typeface="Source Sans Pro Light"/>
                <a:cs typeface="Source Sans Pro Light"/>
              </a:rPr>
              <a:t>parent.compute</a:t>
            </a:r>
            <a:r>
              <a:rPr lang="en-US" sz="2000" dirty="0" smtClean="0">
                <a:latin typeface="Source Sans Pro Light"/>
                <a:cs typeface="Source Sans Pro Light"/>
              </a:rPr>
              <a:t>(partition) and filter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Partitioner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Source Sans Pro Light"/>
                <a:cs typeface="Source Sans Pro Light"/>
              </a:rPr>
              <a:t>parent </a:t>
            </a:r>
            <a:r>
              <a:rPr lang="en-US" sz="2000" dirty="0" err="1" smtClean="0">
                <a:solidFill>
                  <a:srgbClr val="000000"/>
                </a:solidFill>
                <a:latin typeface="Source Sans Pro Light"/>
                <a:cs typeface="Source Sans Pro Light"/>
              </a:rPr>
              <a:t>partitioner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2103" y="5538651"/>
            <a:ext cx="4871720" cy="527070"/>
          </a:xfrm>
          <a:prstGeom prst="roundRect">
            <a:avLst/>
          </a:prstGeom>
          <a:solidFill>
            <a:srgbClr val="F2B144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This captures all current Spark operations!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904" y="4136001"/>
            <a:ext cx="683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&gt; filtered = </a:t>
            </a:r>
            <a:r>
              <a:rPr lang="en-US" sz="2400" dirty="0" err="1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rdd.filter</a:t>
            </a:r>
            <a:r>
              <a:rPr lang="en-US" sz="2400" dirty="0" smtClean="0">
                <a:solidFill>
                  <a:srgbClr val="1EA3B5"/>
                </a:solidFill>
                <a:latin typeface="Source Sans Pro Light"/>
                <a:cs typeface="Source Sans Pro Light"/>
              </a:rPr>
              <a:t>(lambda x: x contains “ERROR”)</a:t>
            </a:r>
            <a:endParaRPr lang="en-US" sz="2400" dirty="0">
              <a:solidFill>
                <a:srgbClr val="1EA3B5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854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Example: Joined RDD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903" y="1071943"/>
            <a:ext cx="706676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Partitions</a:t>
            </a:r>
            <a:r>
              <a:rPr lang="en-US" sz="2000" dirty="0" smtClean="0">
                <a:latin typeface="Source Sans Pro Light"/>
                <a:cs typeface="Source Sans Pro Light"/>
              </a:rPr>
              <a:t>  = number chosen by user or heuristics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D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ependencies</a:t>
            </a:r>
            <a:r>
              <a:rPr lang="en-US" sz="2000" dirty="0" smtClean="0">
                <a:latin typeface="Source Sans Pro Light"/>
                <a:cs typeface="Source Sans Pro Light"/>
              </a:rPr>
              <a:t>  =  </a:t>
            </a:r>
            <a:r>
              <a:rPr lang="en-US" sz="2000" dirty="0" err="1" smtClean="0">
                <a:latin typeface="Source Sans Pro Light"/>
                <a:cs typeface="Source Sans Pro Light"/>
              </a:rPr>
              <a:t>ShuffleDependency</a:t>
            </a:r>
            <a:r>
              <a:rPr lang="en-US" sz="2000" dirty="0" smtClean="0">
                <a:latin typeface="Source Sans Pro Light"/>
                <a:cs typeface="Source Sans Pro Light"/>
              </a:rPr>
              <a:t> on two or more parents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E96C4A"/>
                </a:solidFill>
                <a:latin typeface="Source Sans Pro Light"/>
                <a:cs typeface="Source Sans Pro Light"/>
              </a:rPr>
              <a:t>c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ompute(partition) </a:t>
            </a:r>
            <a:r>
              <a:rPr lang="en-US" sz="2000" dirty="0" smtClean="0">
                <a:latin typeface="Source Sans Pro Light"/>
                <a:cs typeface="Source Sans Pro Light"/>
              </a:rPr>
              <a:t>= read and join data from all parents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Partitioner</a:t>
            </a:r>
            <a:r>
              <a:rPr lang="en-US" sz="2000" dirty="0" smtClean="0">
                <a:solidFill>
                  <a:srgbClr val="E96C4A"/>
                </a:solidFill>
                <a:latin typeface="Source Sans Pro Light"/>
                <a:cs typeface="Source Sans Pro Light"/>
              </a:rPr>
              <a:t> </a:t>
            </a:r>
            <a:r>
              <a:rPr lang="en-US" sz="2000" dirty="0" smtClean="0">
                <a:latin typeface="Source Sans Pro Light"/>
                <a:cs typeface="Source Sans Pro Light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latin typeface="Source Sans Pro Light"/>
                <a:cs typeface="Source Sans Pro Light"/>
              </a:rPr>
              <a:t>HashPartitioner</a:t>
            </a:r>
            <a:r>
              <a:rPr lang="en-US" sz="2000" dirty="0" smtClean="0">
                <a:solidFill>
                  <a:srgbClr val="000000"/>
                </a:solidFill>
                <a:latin typeface="Source Sans Pro Light"/>
                <a:cs typeface="Source Sans Pro Light"/>
              </a:rPr>
              <a:t>(# partitions)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2103" y="5538651"/>
            <a:ext cx="4871720" cy="527070"/>
          </a:xfrm>
          <a:prstGeom prst="roundRect">
            <a:avLst/>
          </a:prstGeom>
          <a:solidFill>
            <a:srgbClr val="F2B144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This captures all current Spark operations!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A More Complex DAG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71171" y="2116300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Joined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36498" y="2606430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36498" y="3118637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36498" y="362573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21650" y="1537756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Filtered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86977" y="202788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86977" y="2540093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34" name="Straight Arrow Connector 33"/>
          <p:cNvCxnSpPr>
            <a:stCxn id="31" idx="3"/>
            <a:endCxn id="25" idx="1"/>
          </p:cNvCxnSpPr>
          <p:nvPr/>
        </p:nvCxnSpPr>
        <p:spPr>
          <a:xfrm>
            <a:off x="4526739" y="2223678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3"/>
            <a:endCxn id="26" idx="1"/>
          </p:cNvCxnSpPr>
          <p:nvPr/>
        </p:nvCxnSpPr>
        <p:spPr>
          <a:xfrm>
            <a:off x="4526739" y="2735885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3"/>
            <a:endCxn id="29" idx="1"/>
          </p:cNvCxnSpPr>
          <p:nvPr/>
        </p:nvCxnSpPr>
        <p:spPr>
          <a:xfrm>
            <a:off x="4526739" y="2735885"/>
            <a:ext cx="1009759" cy="1085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3"/>
            <a:endCxn id="26" idx="1"/>
          </p:cNvCxnSpPr>
          <p:nvPr/>
        </p:nvCxnSpPr>
        <p:spPr>
          <a:xfrm>
            <a:off x="4526739" y="2223678"/>
            <a:ext cx="1009759" cy="1090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29" idx="1"/>
          </p:cNvCxnSpPr>
          <p:nvPr/>
        </p:nvCxnSpPr>
        <p:spPr>
          <a:xfrm>
            <a:off x="4526739" y="2223678"/>
            <a:ext cx="1009759" cy="15978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121650" y="3295538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Mapped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91479" y="3740785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91479" y="4252992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50" name="Straight Arrow Connector 49"/>
          <p:cNvCxnSpPr>
            <a:stCxn id="48" idx="3"/>
            <a:endCxn id="25" idx="1"/>
          </p:cNvCxnSpPr>
          <p:nvPr/>
        </p:nvCxnSpPr>
        <p:spPr>
          <a:xfrm flipV="1">
            <a:off x="4531241" y="2802222"/>
            <a:ext cx="1005257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  <a:endCxn id="25" idx="1"/>
          </p:cNvCxnSpPr>
          <p:nvPr/>
        </p:nvCxnSpPr>
        <p:spPr>
          <a:xfrm flipV="1">
            <a:off x="4531241" y="2802222"/>
            <a:ext cx="1005257" cy="1646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26" idx="1"/>
          </p:cNvCxnSpPr>
          <p:nvPr/>
        </p:nvCxnSpPr>
        <p:spPr>
          <a:xfrm flipV="1">
            <a:off x="4531241" y="3314429"/>
            <a:ext cx="1005257" cy="6221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3"/>
            <a:endCxn id="29" idx="1"/>
          </p:cNvCxnSpPr>
          <p:nvPr/>
        </p:nvCxnSpPr>
        <p:spPr>
          <a:xfrm flipV="1">
            <a:off x="4531241" y="3821528"/>
            <a:ext cx="1005257" cy="627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3"/>
            <a:endCxn id="26" idx="1"/>
          </p:cNvCxnSpPr>
          <p:nvPr/>
        </p:nvCxnSpPr>
        <p:spPr>
          <a:xfrm flipV="1">
            <a:off x="4531241" y="3314429"/>
            <a:ext cx="1005257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8" idx="3"/>
            <a:endCxn id="29" idx="1"/>
          </p:cNvCxnSpPr>
          <p:nvPr/>
        </p:nvCxnSpPr>
        <p:spPr>
          <a:xfrm flipV="1">
            <a:off x="4531241" y="3821528"/>
            <a:ext cx="1005257" cy="1150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248740" y="1537756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Hadoop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 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14067" y="202788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14067" y="2540093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52374" y="3251742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JDBC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17701" y="3741872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17701" y="4254079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51" name="Straight Arrow Connector 50"/>
          <p:cNvCxnSpPr>
            <a:stCxn id="40" idx="3"/>
            <a:endCxn id="31" idx="1"/>
          </p:cNvCxnSpPr>
          <p:nvPr/>
        </p:nvCxnSpPr>
        <p:spPr>
          <a:xfrm>
            <a:off x="2653829" y="2223678"/>
            <a:ext cx="63314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32" idx="1"/>
          </p:cNvCxnSpPr>
          <p:nvPr/>
        </p:nvCxnSpPr>
        <p:spPr>
          <a:xfrm>
            <a:off x="2653829" y="2735885"/>
            <a:ext cx="63314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3"/>
            <a:endCxn id="48" idx="1"/>
          </p:cNvCxnSpPr>
          <p:nvPr/>
        </p:nvCxnSpPr>
        <p:spPr>
          <a:xfrm flipV="1">
            <a:off x="2657463" y="3936577"/>
            <a:ext cx="634016" cy="1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52961" y="4448784"/>
            <a:ext cx="634016" cy="1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7187609" y="2118379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Filtered RDD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352936" y="2608509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52936" y="312071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352936" y="3627815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64" name="Straight Arrow Connector 63"/>
          <p:cNvCxnSpPr>
            <a:stCxn id="25" idx="3"/>
            <a:endCxn id="58" idx="1"/>
          </p:cNvCxnSpPr>
          <p:nvPr/>
        </p:nvCxnSpPr>
        <p:spPr>
          <a:xfrm>
            <a:off x="6776260" y="2802222"/>
            <a:ext cx="576676" cy="20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776260" y="3333555"/>
            <a:ext cx="576676" cy="20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776260" y="3829704"/>
            <a:ext cx="576676" cy="20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548501" y="1493960"/>
            <a:ext cx="96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C541B"/>
                </a:solidFill>
                <a:latin typeface="Source Sans Pro "/>
                <a:cs typeface="Source Sans Pro "/>
              </a:rPr>
              <a:t>.count()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57" idx="0"/>
          </p:cNvCxnSpPr>
          <p:nvPr/>
        </p:nvCxnSpPr>
        <p:spPr>
          <a:xfrm flipV="1">
            <a:off x="7963944" y="1863292"/>
            <a:ext cx="5924" cy="255087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0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Spark’s Execution Model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9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A More Complex DAG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22303" y="2116300"/>
            <a:ext cx="1552669" cy="2029443"/>
          </a:xfrm>
          <a:prstGeom prst="roundRect">
            <a:avLst/>
          </a:prstGeom>
          <a:noFill/>
          <a:ln w="19050" cmpd="sng">
            <a:solidFill>
              <a:srgbClr val="1EA3B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Stage 3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87630" y="2606430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87630" y="3118637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87630" y="362573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34" name="Straight Arrow Connector 33"/>
          <p:cNvCxnSpPr>
            <a:endCxn id="25" idx="1"/>
          </p:cNvCxnSpPr>
          <p:nvPr/>
        </p:nvCxnSpPr>
        <p:spPr>
          <a:xfrm>
            <a:off x="4077871" y="2223678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1"/>
          </p:cNvCxnSpPr>
          <p:nvPr/>
        </p:nvCxnSpPr>
        <p:spPr>
          <a:xfrm>
            <a:off x="4077871" y="2735885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9" idx="1"/>
          </p:cNvCxnSpPr>
          <p:nvPr/>
        </p:nvCxnSpPr>
        <p:spPr>
          <a:xfrm>
            <a:off x="4077871" y="2735885"/>
            <a:ext cx="1009759" cy="1085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6" idx="1"/>
          </p:cNvCxnSpPr>
          <p:nvPr/>
        </p:nvCxnSpPr>
        <p:spPr>
          <a:xfrm>
            <a:off x="4077871" y="2223678"/>
            <a:ext cx="1009759" cy="1090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9" idx="1"/>
          </p:cNvCxnSpPr>
          <p:nvPr/>
        </p:nvCxnSpPr>
        <p:spPr>
          <a:xfrm>
            <a:off x="4077871" y="2223678"/>
            <a:ext cx="1009759" cy="15978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497614" y="3295538"/>
            <a:ext cx="1552669" cy="1518397"/>
          </a:xfrm>
          <a:prstGeom prst="roundRect">
            <a:avLst/>
          </a:prstGeom>
          <a:noFill/>
          <a:ln w="19050" cmpd="sng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Stage 2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667443" y="3740785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667443" y="4252992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50" name="Straight Arrow Connector 49"/>
          <p:cNvCxnSpPr>
            <a:stCxn id="48" idx="3"/>
            <a:endCxn id="25" idx="1"/>
          </p:cNvCxnSpPr>
          <p:nvPr/>
        </p:nvCxnSpPr>
        <p:spPr>
          <a:xfrm flipV="1">
            <a:off x="3907205" y="2802222"/>
            <a:ext cx="1180425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  <a:endCxn id="25" idx="1"/>
          </p:cNvCxnSpPr>
          <p:nvPr/>
        </p:nvCxnSpPr>
        <p:spPr>
          <a:xfrm flipV="1">
            <a:off x="3907205" y="2802222"/>
            <a:ext cx="1180425" cy="1646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26" idx="1"/>
          </p:cNvCxnSpPr>
          <p:nvPr/>
        </p:nvCxnSpPr>
        <p:spPr>
          <a:xfrm flipV="1">
            <a:off x="3907205" y="3314429"/>
            <a:ext cx="1180425" cy="6221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3"/>
            <a:endCxn id="29" idx="1"/>
          </p:cNvCxnSpPr>
          <p:nvPr/>
        </p:nvCxnSpPr>
        <p:spPr>
          <a:xfrm flipV="1">
            <a:off x="3907205" y="3821528"/>
            <a:ext cx="1180425" cy="627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3"/>
            <a:endCxn id="26" idx="1"/>
          </p:cNvCxnSpPr>
          <p:nvPr/>
        </p:nvCxnSpPr>
        <p:spPr>
          <a:xfrm flipV="1">
            <a:off x="3907205" y="3314429"/>
            <a:ext cx="1180425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8" idx="3"/>
            <a:endCxn id="29" idx="1"/>
          </p:cNvCxnSpPr>
          <p:nvPr/>
        </p:nvCxnSpPr>
        <p:spPr>
          <a:xfrm flipV="1">
            <a:off x="3907205" y="3821528"/>
            <a:ext cx="1180425" cy="1150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463199" y="1537756"/>
            <a:ext cx="1614672" cy="1518397"/>
          </a:xfrm>
          <a:prstGeom prst="roundRect">
            <a:avLst/>
          </a:prstGeom>
          <a:noFill/>
          <a:ln w="19050" cmpd="sng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Stage 1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72782" y="2019176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72782" y="2518017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Task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630" y="1204921"/>
            <a:ext cx="95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Shuffle Read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50283" y="1063229"/>
            <a:ext cx="127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Shuffle Write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36729" y="1709560"/>
            <a:ext cx="153268" cy="51411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833855" y="1709560"/>
            <a:ext cx="253775" cy="7012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4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69444" y="1785562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RDD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4771" y="2275692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4771" y="2787899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771" y="3294998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975" y="1796511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Parent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4302" y="2286641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4302" y="2798848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4302" y="3305947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23" name="Straight Arrow Connector 22"/>
          <p:cNvCxnSpPr>
            <a:stCxn id="19" idx="3"/>
            <a:endCxn id="15" idx="1"/>
          </p:cNvCxnSpPr>
          <p:nvPr/>
        </p:nvCxnSpPr>
        <p:spPr>
          <a:xfrm flipV="1">
            <a:off x="1714064" y="2471484"/>
            <a:ext cx="1020707" cy="109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14064" y="2985215"/>
            <a:ext cx="1020707" cy="109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7" idx="1"/>
          </p:cNvCxnSpPr>
          <p:nvPr/>
        </p:nvCxnSpPr>
        <p:spPr>
          <a:xfrm>
            <a:off x="1714064" y="3477048"/>
            <a:ext cx="1020707" cy="137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Narrow and Wide Transformations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10372" y="2296955"/>
            <a:ext cx="1552669" cy="2029443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RDD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75699" y="2787085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75699" y="3299292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75699" y="3806391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0851" y="1718411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Parent 1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26178" y="2208541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26178" y="2720748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34" name="Straight Arrow Connector 33"/>
          <p:cNvCxnSpPr>
            <a:stCxn id="31" idx="3"/>
            <a:endCxn id="25" idx="1"/>
          </p:cNvCxnSpPr>
          <p:nvPr/>
        </p:nvCxnSpPr>
        <p:spPr>
          <a:xfrm>
            <a:off x="6365940" y="2404333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3"/>
            <a:endCxn id="26" idx="1"/>
          </p:cNvCxnSpPr>
          <p:nvPr/>
        </p:nvCxnSpPr>
        <p:spPr>
          <a:xfrm>
            <a:off x="6365940" y="2916540"/>
            <a:ext cx="1009759" cy="5785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3"/>
            <a:endCxn id="29" idx="1"/>
          </p:cNvCxnSpPr>
          <p:nvPr/>
        </p:nvCxnSpPr>
        <p:spPr>
          <a:xfrm>
            <a:off x="6365940" y="2916540"/>
            <a:ext cx="1009759" cy="1085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3"/>
            <a:endCxn id="26" idx="1"/>
          </p:cNvCxnSpPr>
          <p:nvPr/>
        </p:nvCxnSpPr>
        <p:spPr>
          <a:xfrm>
            <a:off x="6365940" y="2404333"/>
            <a:ext cx="1009759" cy="1090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29" idx="1"/>
          </p:cNvCxnSpPr>
          <p:nvPr/>
        </p:nvCxnSpPr>
        <p:spPr>
          <a:xfrm>
            <a:off x="6365940" y="2404333"/>
            <a:ext cx="1009759" cy="15978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965353" y="3431310"/>
            <a:ext cx="1552669" cy="1518397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/>
                <a:cs typeface="Source Sans Pro"/>
              </a:rPr>
              <a:t>Parent 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30680" y="3921440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30680" y="4433647"/>
            <a:ext cx="1239762" cy="391584"/>
          </a:xfrm>
          <a:prstGeom prst="roundRect">
            <a:avLst/>
          </a:prstGeom>
          <a:noFill/>
          <a:ln w="19050" cmpd="sng">
            <a:solidFill>
              <a:srgbClr val="0F52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 Light"/>
                <a:cs typeface="Source Sans Pro Light"/>
              </a:rPr>
              <a:t>Partition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 Light"/>
              <a:cs typeface="Source Sans Pro Light"/>
            </a:endParaRPr>
          </a:p>
        </p:txBody>
      </p:sp>
      <p:cxnSp>
        <p:nvCxnSpPr>
          <p:cNvPr id="50" name="Straight Arrow Connector 49"/>
          <p:cNvCxnSpPr>
            <a:stCxn id="48" idx="3"/>
            <a:endCxn id="25" idx="1"/>
          </p:cNvCxnSpPr>
          <p:nvPr/>
        </p:nvCxnSpPr>
        <p:spPr>
          <a:xfrm flipV="1">
            <a:off x="6370442" y="2982877"/>
            <a:ext cx="1005257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  <a:endCxn id="25" idx="1"/>
          </p:cNvCxnSpPr>
          <p:nvPr/>
        </p:nvCxnSpPr>
        <p:spPr>
          <a:xfrm flipV="1">
            <a:off x="6370442" y="2982877"/>
            <a:ext cx="1005257" cy="1646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3"/>
            <a:endCxn id="26" idx="1"/>
          </p:cNvCxnSpPr>
          <p:nvPr/>
        </p:nvCxnSpPr>
        <p:spPr>
          <a:xfrm flipV="1">
            <a:off x="6370442" y="3495084"/>
            <a:ext cx="1005257" cy="6221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3"/>
            <a:endCxn id="29" idx="1"/>
          </p:cNvCxnSpPr>
          <p:nvPr/>
        </p:nvCxnSpPr>
        <p:spPr>
          <a:xfrm flipV="1">
            <a:off x="6370442" y="4002183"/>
            <a:ext cx="1005257" cy="627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3"/>
            <a:endCxn id="26" idx="1"/>
          </p:cNvCxnSpPr>
          <p:nvPr/>
        </p:nvCxnSpPr>
        <p:spPr>
          <a:xfrm flipV="1">
            <a:off x="6370442" y="3495084"/>
            <a:ext cx="1005257" cy="113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8" idx="3"/>
            <a:endCxn id="29" idx="1"/>
          </p:cNvCxnSpPr>
          <p:nvPr/>
        </p:nvCxnSpPr>
        <p:spPr>
          <a:xfrm flipV="1">
            <a:off x="6370442" y="4002183"/>
            <a:ext cx="1005257" cy="1150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69587" y="1191052"/>
            <a:ext cx="167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ource Sans Pro Light"/>
                <a:cs typeface="Source Sans Pro Light"/>
              </a:rPr>
              <a:t>FilteredRDD</a:t>
            </a:r>
            <a:endParaRPr lang="en-US" sz="2400" dirty="0">
              <a:latin typeface="Source Sans Pro Light"/>
              <a:cs typeface="Source Sans Pro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93199" y="1123169"/>
            <a:ext cx="1585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ource Sans Pro Light"/>
                <a:cs typeface="Source Sans Pro Light"/>
              </a:rPr>
              <a:t>JoinedRDD</a:t>
            </a:r>
            <a:endParaRPr lang="en-US" sz="2400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850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4" y="295568"/>
            <a:ext cx="7982343" cy="44900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550444" y="1959949"/>
            <a:ext cx="2910175" cy="2288434"/>
          </a:xfrm>
          <a:prstGeom prst="wedgeEllipseCallout">
            <a:avLst>
              <a:gd name="adj1" fmla="val -70115"/>
              <a:gd name="adj2" fmla="val -50217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key to tuning Spark apps is a sound grasp of Spark’s internal mechanisms.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5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 user program get translated into units of physical execution: </a:t>
            </a:r>
            <a:r>
              <a:rPr lang="en-US" i="1" dirty="0" smtClean="0"/>
              <a:t>jobs</a:t>
            </a:r>
            <a:r>
              <a:rPr lang="en-US" dirty="0" smtClean="0"/>
              <a:t>, </a:t>
            </a:r>
            <a:r>
              <a:rPr lang="en-US" i="1" dirty="0" smtClean="0"/>
              <a:t>stages</a:t>
            </a:r>
            <a:r>
              <a:rPr lang="en-US" dirty="0" smtClean="0"/>
              <a:t>, and </a:t>
            </a:r>
            <a:r>
              <a:rPr lang="en-US" i="1" dirty="0" smtClean="0"/>
              <a:t>tasks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accent1"/>
                </a:solidFill>
                <a:cs typeface="Source Sans Pro Light"/>
              </a:rPr>
              <a:t>	</a:t>
            </a:r>
            <a:endParaRPr lang="en-US" i="1" dirty="0">
              <a:solidFill>
                <a:srgbClr val="1EA3B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53" y="2518371"/>
            <a:ext cx="4675728" cy="21568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5" y="2649765"/>
            <a:ext cx="2534390" cy="1432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3240496" y="3208186"/>
            <a:ext cx="777281" cy="63506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3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API Refresher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RDDs are a distributed collection of records</a:t>
            </a:r>
          </a:p>
          <a:p>
            <a:r>
              <a:rPr lang="en-US" dirty="0" smtClean="0">
                <a:solidFill>
                  <a:schemeClr val="accent1"/>
                </a:solidFill>
                <a:cs typeface="Source Sans Pro Light"/>
              </a:rPr>
              <a:t>	</a:t>
            </a:r>
            <a:r>
              <a:rPr lang="en-US" dirty="0" err="1" smtClean="0">
                <a:solidFill>
                  <a:schemeClr val="accent1"/>
                </a:solidFill>
                <a:cs typeface="Source Sans Pro Light"/>
              </a:rPr>
              <a:t>rdd</a:t>
            </a:r>
            <a:r>
              <a:rPr lang="en-US" dirty="0" smtClean="0">
                <a:solidFill>
                  <a:schemeClr val="accent1"/>
                </a:solidFill>
                <a:cs typeface="Source Sans Pro Light"/>
              </a:rPr>
              <a:t> = </a:t>
            </a:r>
            <a:r>
              <a:rPr lang="en-US" dirty="0" err="1" smtClean="0">
                <a:solidFill>
                  <a:schemeClr val="accent1"/>
                </a:solidFill>
                <a:cs typeface="Source Sans Pro Light"/>
              </a:rPr>
              <a:t>spark.parallelize</a:t>
            </a:r>
            <a:r>
              <a:rPr lang="en-US" dirty="0" smtClean="0">
                <a:solidFill>
                  <a:schemeClr val="accent1"/>
                </a:solidFill>
                <a:cs typeface="Source Sans Pro Light"/>
              </a:rPr>
              <a:t>(range(10000), 10)</a:t>
            </a:r>
          </a:p>
          <a:p>
            <a:endParaRPr lang="en-US" dirty="0"/>
          </a:p>
          <a:p>
            <a:r>
              <a:rPr lang="en-US" i="1" dirty="0" smtClean="0"/>
              <a:t>Transformations</a:t>
            </a:r>
            <a:r>
              <a:rPr lang="en-US" dirty="0" smtClean="0"/>
              <a:t> create new RDDs from existing ones</a:t>
            </a:r>
          </a:p>
          <a:p>
            <a:r>
              <a:rPr lang="en-US" i="1" dirty="0" smtClean="0">
                <a:solidFill>
                  <a:srgbClr val="1EA3B5"/>
                </a:solidFill>
                <a:cs typeface="Source Sans Pro Light"/>
              </a:rPr>
              <a:t>	</a:t>
            </a:r>
            <a:r>
              <a:rPr lang="en-US" dirty="0">
                <a:solidFill>
                  <a:srgbClr val="1EA3B5"/>
                </a:solidFill>
                <a:cs typeface="Source Sans Pro Light"/>
              </a:rPr>
              <a:t>	</a:t>
            </a:r>
            <a:r>
              <a:rPr lang="en-US" dirty="0" smtClean="0">
                <a:solidFill>
                  <a:srgbClr val="1EA3B5"/>
                </a:solidFill>
                <a:cs typeface="Source Sans Pro Light"/>
              </a:rPr>
              <a:t>errors = </a:t>
            </a:r>
            <a:r>
              <a:rPr lang="en-US" dirty="0" err="1" smtClean="0">
                <a:solidFill>
                  <a:srgbClr val="1EA3B5"/>
                </a:solidFill>
                <a:cs typeface="Source Sans Pro Light"/>
              </a:rPr>
              <a:t>rdd.</a:t>
            </a:r>
            <a:r>
              <a:rPr lang="en-US" b="1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filter</a:t>
            </a:r>
            <a:r>
              <a:rPr lang="en-US" dirty="0" smtClean="0">
                <a:solidFill>
                  <a:srgbClr val="1EA3B5"/>
                </a:solidFill>
                <a:cs typeface="Source Sans Pro Light"/>
              </a:rPr>
              <a:t>(lambda line: “ERROR” in line)</a:t>
            </a:r>
            <a:endParaRPr lang="en-US" i="1" dirty="0" smtClean="0">
              <a:solidFill>
                <a:srgbClr val="1EA3B5"/>
              </a:solidFill>
              <a:cs typeface="Source Sans Pro Light"/>
            </a:endParaRPr>
          </a:p>
          <a:p>
            <a:endParaRPr lang="en-US" i="1" dirty="0"/>
          </a:p>
          <a:p>
            <a:r>
              <a:rPr lang="en-US" i="1" dirty="0" smtClean="0"/>
              <a:t>Actions</a:t>
            </a:r>
            <a:r>
              <a:rPr lang="en-US" dirty="0" smtClean="0"/>
              <a:t> materialize a value in the user program</a:t>
            </a:r>
          </a:p>
          <a:p>
            <a:r>
              <a:rPr lang="en-US" i="1" dirty="0">
                <a:solidFill>
                  <a:srgbClr val="1EA3B5"/>
                </a:solidFill>
              </a:rPr>
              <a:t>	</a:t>
            </a:r>
            <a:r>
              <a:rPr lang="en-US" dirty="0" smtClean="0">
                <a:solidFill>
                  <a:srgbClr val="1EA3B5"/>
                </a:solidFill>
              </a:rPr>
              <a:t>size</a:t>
            </a:r>
            <a:r>
              <a:rPr lang="en-US" i="1" dirty="0" smtClean="0">
                <a:solidFill>
                  <a:srgbClr val="1EA3B5"/>
                </a:solidFill>
              </a:rPr>
              <a:t> = </a:t>
            </a:r>
            <a:r>
              <a:rPr lang="en-US" b="1" dirty="0" err="1" smtClean="0">
                <a:solidFill>
                  <a:srgbClr val="1EA3B5"/>
                </a:solidFill>
              </a:rPr>
              <a:t>errors.</a:t>
            </a:r>
            <a:r>
              <a:rPr lang="en-US" b="1" dirty="0" err="1" smtClean="0">
                <a:solidFill>
                  <a:srgbClr val="1EA3B5"/>
                </a:solidFill>
                <a:latin typeface="Source Sans Pro"/>
                <a:cs typeface="Source Sans Pro"/>
              </a:rPr>
              <a:t>count</a:t>
            </a:r>
            <a:r>
              <a:rPr lang="en-US" b="1" dirty="0" smtClean="0">
                <a:solidFill>
                  <a:srgbClr val="1EA3B5"/>
                </a:solidFill>
              </a:rPr>
              <a:t>()</a:t>
            </a:r>
            <a:endParaRPr lang="en-US" i="1" dirty="0">
              <a:solidFill>
                <a:srgbClr val="1EA3B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API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2" y="1252559"/>
            <a:ext cx="7172476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87254"/>
                </a:solidFill>
              </a:rPr>
              <a:t>// Read input file</a:t>
            </a:r>
          </a:p>
          <a:p>
            <a:r>
              <a:rPr lang="en-US" dirty="0" err="1" smtClean="0"/>
              <a:t>val</a:t>
            </a:r>
            <a:r>
              <a:rPr lang="en-US" dirty="0" smtClean="0"/>
              <a:t> input </a:t>
            </a:r>
            <a:r>
              <a:rPr lang="en-US" dirty="0"/>
              <a:t>= </a:t>
            </a:r>
            <a:r>
              <a:rPr lang="en-US" dirty="0" err="1"/>
              <a:t>sc.</a:t>
            </a:r>
            <a:r>
              <a:rPr lang="en-US" dirty="0" err="1">
                <a:solidFill>
                  <a:schemeClr val="accent1"/>
                </a:solidFill>
                <a:latin typeface="Source Sans Pro"/>
                <a:cs typeface="Source Sans Pro"/>
              </a:rPr>
              <a:t>textFile</a:t>
            </a:r>
            <a:r>
              <a:rPr lang="en-US" dirty="0"/>
              <a:t>("</a:t>
            </a:r>
            <a:r>
              <a:rPr lang="en-US" dirty="0" err="1"/>
              <a:t>input.txt</a:t>
            </a:r>
            <a:r>
              <a:rPr lang="en-US" dirty="0"/>
              <a:t>"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tokenized = </a:t>
            </a:r>
            <a:r>
              <a:rPr lang="en-US" dirty="0" smtClean="0"/>
              <a:t>input  </a:t>
            </a:r>
          </a:p>
          <a:p>
            <a:r>
              <a:rPr lang="en-US" dirty="0"/>
              <a:t> </a:t>
            </a:r>
            <a:r>
              <a:rPr lang="en-US" dirty="0" smtClean="0"/>
              <a:t> .</a:t>
            </a:r>
            <a:r>
              <a:rPr lang="en-US" dirty="0" smtClean="0">
                <a:solidFill>
                  <a:schemeClr val="accent1"/>
                </a:solidFill>
                <a:latin typeface="Source Sans Pro "/>
                <a:cs typeface="Source Sans Pro "/>
              </a:rPr>
              <a:t>map</a:t>
            </a:r>
            <a:r>
              <a:rPr lang="en-US" dirty="0"/>
              <a:t>(line =&gt; </a:t>
            </a:r>
            <a:r>
              <a:rPr lang="en-US" dirty="0" err="1"/>
              <a:t>line.split</a:t>
            </a:r>
            <a:r>
              <a:rPr lang="en-US" dirty="0"/>
              <a:t>(" ")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  </a:t>
            </a:r>
            <a:r>
              <a:rPr lang="en-US" dirty="0"/>
              <a:t>.</a:t>
            </a:r>
            <a:r>
              <a:rPr lang="en-US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filter</a:t>
            </a:r>
            <a:r>
              <a:rPr lang="en-US" dirty="0"/>
              <a:t>(words =&gt; </a:t>
            </a:r>
            <a:r>
              <a:rPr lang="en-US" dirty="0" err="1"/>
              <a:t>words.size</a:t>
            </a:r>
            <a:r>
              <a:rPr lang="en-US" dirty="0"/>
              <a:t> &gt; 0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remove empty lines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counts = </a:t>
            </a:r>
            <a:r>
              <a:rPr lang="en-US" dirty="0" smtClean="0"/>
              <a:t>tokenized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>
                <a:solidFill>
                  <a:srgbClr val="787254"/>
                </a:solidFill>
              </a:rPr>
              <a:t>// </a:t>
            </a:r>
            <a:r>
              <a:rPr lang="en-US" dirty="0" smtClean="0">
                <a:solidFill>
                  <a:srgbClr val="787254"/>
                </a:solidFill>
              </a:rPr>
              <a:t>frequency of log levels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nl-NL" dirty="0" smtClean="0"/>
              <a:t>.</a:t>
            </a:r>
            <a:r>
              <a:rPr lang="nl-NL" dirty="0" smtClean="0">
                <a:solidFill>
                  <a:srgbClr val="1EA3B5"/>
                </a:solidFill>
                <a:latin typeface="Source Sans Pro"/>
                <a:cs typeface="Source Sans Pro"/>
              </a:rPr>
              <a:t>map</a:t>
            </a:r>
            <a:r>
              <a:rPr lang="nl-NL" dirty="0"/>
              <a:t>(</a:t>
            </a:r>
            <a:r>
              <a:rPr lang="nl-NL" dirty="0" err="1"/>
              <a:t>words</a:t>
            </a:r>
            <a:r>
              <a:rPr lang="nl-NL" dirty="0"/>
              <a:t> =&gt; (</a:t>
            </a:r>
            <a:r>
              <a:rPr lang="nl-NL" dirty="0" err="1"/>
              <a:t>words</a:t>
            </a:r>
            <a:r>
              <a:rPr lang="nl-NL" dirty="0"/>
              <a:t>(0), 1)).</a:t>
            </a:r>
          </a:p>
          <a:p>
            <a:r>
              <a:rPr lang="nl-NL" dirty="0" smtClean="0"/>
              <a:t>  .</a:t>
            </a:r>
            <a:r>
              <a:rPr lang="nl-NL" dirty="0" err="1" smtClean="0">
                <a:solidFill>
                  <a:srgbClr val="1EA3B5"/>
                </a:solidFill>
                <a:latin typeface="Source Sans Pro "/>
                <a:cs typeface="Source Sans Pro "/>
              </a:rPr>
              <a:t>reduceByKey</a:t>
            </a:r>
            <a:r>
              <a:rPr lang="nl-NL" dirty="0"/>
              <a:t>{ (a, b) =&gt; a + </a:t>
            </a:r>
            <a:r>
              <a:rPr lang="nl-NL" dirty="0" smtClean="0"/>
              <a:t>b, 2 </a:t>
            </a:r>
            <a:r>
              <a:rPr lang="nl-NL" dirty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2314" y="1655652"/>
            <a:ext cx="3278305" cy="1077218"/>
          </a:xfrm>
          <a:prstGeom prst="rect">
            <a:avLst/>
          </a:prstGeom>
          <a:noFill/>
          <a:ln w="19050" cmpd="sng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INFO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Server started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INFO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Bound to port 8080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WARN Cannot find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srv.conf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683" y="129947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3D0F"/>
                </a:solidFill>
                <a:latin typeface="Courier"/>
                <a:cs typeface="Courier"/>
              </a:rPr>
              <a:t>i</a:t>
            </a:r>
            <a:r>
              <a:rPr lang="en-US" dirty="0" err="1" smtClean="0">
                <a:solidFill>
                  <a:srgbClr val="B63D0F"/>
                </a:solidFill>
                <a:latin typeface="Courier"/>
                <a:cs typeface="Courier"/>
              </a:rPr>
              <a:t>nput.txt</a:t>
            </a:r>
            <a:endParaRPr lang="en-US" dirty="0">
              <a:solidFill>
                <a:srgbClr val="B63D0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1782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abricks_slide_template_light_4x9_150216_v2">
  <a:themeElements>
    <a:clrScheme name="DATABRICKS 150203_2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1EA2B4"/>
      </a:hlink>
      <a:folHlink>
        <a:srgbClr val="75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databricks_slide_template_light_4x9_150216_v2.potx</Template>
  <TotalTime>5233</TotalTime>
  <Words>1956</Words>
  <Application>Microsoft Macintosh PowerPoint</Application>
  <PresentationFormat>On-screen Show (16:9)</PresentationFormat>
  <Paragraphs>519</Paragraphs>
  <Slides>51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databricks_slide_template_light_4x9_150216_v2</vt:lpstr>
      <vt:lpstr>Tuning and Debugging in Apache Spark</vt:lpstr>
      <vt:lpstr>About Me</vt:lpstr>
      <vt:lpstr>About Databricks</vt:lpstr>
      <vt:lpstr>Today’s Talk</vt:lpstr>
      <vt:lpstr>Spark’s Execution Model</vt:lpstr>
      <vt:lpstr>PowerPoint Presentation</vt:lpstr>
      <vt:lpstr>Key Question</vt:lpstr>
      <vt:lpstr>RDD API Refresher</vt:lpstr>
      <vt:lpstr>RDD API Example</vt:lpstr>
      <vt:lpstr>RDD API Example</vt:lpstr>
      <vt:lpstr>Transformations</vt:lpstr>
      <vt:lpstr>DAG View of RDD’s</vt:lpstr>
      <vt:lpstr>PowerPoint Presentation</vt:lpstr>
      <vt:lpstr>Evaluation of the DAG</vt:lpstr>
      <vt:lpstr>Evaluation of the DAG</vt:lpstr>
      <vt:lpstr>Evaluation of the DAG</vt:lpstr>
      <vt:lpstr>Evaluation of the DAG</vt:lpstr>
      <vt:lpstr>How runJob Works</vt:lpstr>
      <vt:lpstr>Physical Optimizations</vt:lpstr>
      <vt:lpstr>How runJob Works</vt:lpstr>
      <vt:lpstr>How runJob Works</vt:lpstr>
      <vt:lpstr>How runJob Works</vt:lpstr>
      <vt:lpstr>Stage Graph</vt:lpstr>
      <vt:lpstr>Units of Physical Execution</vt:lpstr>
      <vt:lpstr>Seeing this on your own</vt:lpstr>
      <vt:lpstr>Example: count() action</vt:lpstr>
      <vt:lpstr>Example: take(N) action</vt:lpstr>
      <vt:lpstr>Putting it All Together</vt:lpstr>
      <vt:lpstr>Determinants of Performance in Spark</vt:lpstr>
      <vt:lpstr>Quantity of Data Shuffled</vt:lpstr>
      <vt:lpstr>Degree of Parallelism</vt:lpstr>
      <vt:lpstr>Degree of Parallelism</vt:lpstr>
      <vt:lpstr>Choice of Serializer</vt:lpstr>
      <vt:lpstr>Cache Format</vt:lpstr>
      <vt:lpstr>Hardware</vt:lpstr>
      <vt:lpstr>Other Performance Tweaks</vt:lpstr>
      <vt:lpstr>Other Performance Tweaks</vt:lpstr>
      <vt:lpstr>One Weird Trick for Great Performance</vt:lpstr>
      <vt:lpstr>Use Higher Level API’s!</vt:lpstr>
      <vt:lpstr>PowerPoint Presentation</vt:lpstr>
      <vt:lpstr>Come to Spark Summit 2015!</vt:lpstr>
      <vt:lpstr>Other Spark Happenings Today</vt:lpstr>
      <vt:lpstr>Thank you. Any questions?</vt:lpstr>
      <vt:lpstr>Extra Slides</vt:lpstr>
      <vt:lpstr>Internals of the RDD Interface</vt:lpstr>
      <vt:lpstr>Example: Hadoop RDD</vt:lpstr>
      <vt:lpstr>Example: Filtered RDD</vt:lpstr>
      <vt:lpstr>Example: Joined RDD</vt:lpstr>
      <vt:lpstr>A More Complex DAG</vt:lpstr>
      <vt:lpstr>A More Complex DAG</vt:lpstr>
      <vt:lpstr>Narrow and Wide Transformations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Sophia DeMartini</cp:lastModifiedBy>
  <cp:revision>373</cp:revision>
  <dcterms:created xsi:type="dcterms:W3CDTF">2015-02-13T19:56:21Z</dcterms:created>
  <dcterms:modified xsi:type="dcterms:W3CDTF">2015-02-27T21:52:24Z</dcterms:modified>
</cp:coreProperties>
</file>