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41" r:id="rId3"/>
    <p:sldId id="329" r:id="rId4"/>
    <p:sldId id="367" r:id="rId5"/>
    <p:sldId id="343" r:id="rId6"/>
    <p:sldId id="350" r:id="rId7"/>
    <p:sldId id="349" r:id="rId8"/>
    <p:sldId id="357" r:id="rId9"/>
    <p:sldId id="344" r:id="rId10"/>
    <p:sldId id="355" r:id="rId11"/>
    <p:sldId id="356" r:id="rId12"/>
    <p:sldId id="346" r:id="rId13"/>
    <p:sldId id="358" r:id="rId14"/>
    <p:sldId id="359" r:id="rId15"/>
    <p:sldId id="347" r:id="rId16"/>
    <p:sldId id="351" r:id="rId17"/>
    <p:sldId id="360" r:id="rId18"/>
    <p:sldId id="352" r:id="rId19"/>
    <p:sldId id="361" r:id="rId20"/>
    <p:sldId id="362" r:id="rId21"/>
    <p:sldId id="353" r:id="rId22"/>
    <p:sldId id="348" r:id="rId23"/>
    <p:sldId id="354" r:id="rId24"/>
    <p:sldId id="363" r:id="rId25"/>
    <p:sldId id="365" r:id="rId26"/>
    <p:sldId id="364" r:id="rId27"/>
    <p:sldId id="366" r:id="rId28"/>
    <p:sldId id="34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D32"/>
    <a:srgbClr val="26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7" autoAdjust="0"/>
    <p:restoredTop sz="95597" autoAdjust="0"/>
  </p:normalViewPr>
  <p:slideViewPr>
    <p:cSldViewPr snapToGrid="0" snapToObjects="1">
      <p:cViewPr>
        <p:scale>
          <a:sx n="100" d="100"/>
          <a:sy n="100" d="100"/>
        </p:scale>
        <p:origin x="-2112" y="-8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84"/>
    </p:cViewPr>
  </p:sorterViewPr>
  <p:notesViewPr>
    <p:cSldViewPr snapToGrid="0" snapToObjects="1">
      <p:cViewPr varScale="1">
        <p:scale>
          <a:sx n="85" d="100"/>
          <a:sy n="85" d="100"/>
        </p:scale>
        <p:origin x="-38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hard:Library:Containers:com.apple.mail:Data:Library:Mail%20Downloads:E2494EEE-B6FB-4844-BDEF-C05C7D8833DE:Workbook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hard:Library:Containers:com.apple.mail:Data:Library:Mail%20Downloads:E2494EEE-B6FB-4844-BDEF-C05C7D8833DE:Workbook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96411419467308"/>
          <c:y val="0.0480263157894737"/>
          <c:w val="0.610710657546419"/>
          <c:h val="0.855109821798591"/>
        </c:manualLayout>
      </c:layout>
      <c:lineChart>
        <c:grouping val="standard"/>
        <c:varyColors val="0"/>
        <c:ser>
          <c:idx val="0"/>
          <c:order val="0"/>
          <c:tx>
            <c:strRef>
              <c:f>Sheet8!$D$1</c:f>
              <c:strCache>
                <c:ptCount val="1"/>
                <c:pt idx="0">
                  <c:v>hour_mod</c:v>
                </c:pt>
              </c:strCache>
            </c:strRef>
          </c:tx>
          <c:spPr>
            <a:ln>
              <a:solidFill>
                <a:srgbClr val="2C3E4F"/>
              </a:solidFill>
            </a:ln>
          </c:spPr>
          <c:marker>
            <c:symbol val="none"/>
          </c:marker>
          <c:val>
            <c:numRef>
              <c:f>Sheet8!$D$2:$D$103</c:f>
              <c:numCache>
                <c:formatCode>General</c:formatCode>
                <c:ptCount val="102"/>
                <c:pt idx="0">
                  <c:v>1600.0</c:v>
                </c:pt>
                <c:pt idx="1">
                  <c:v>1700.0</c:v>
                </c:pt>
                <c:pt idx="2">
                  <c:v>1800.0</c:v>
                </c:pt>
                <c:pt idx="3">
                  <c:v>1900.0</c:v>
                </c:pt>
                <c:pt idx="4">
                  <c:v>2000.0</c:v>
                </c:pt>
                <c:pt idx="5">
                  <c:v>2100.0</c:v>
                </c:pt>
                <c:pt idx="6">
                  <c:v>2200.0</c:v>
                </c:pt>
                <c:pt idx="7">
                  <c:v>2300.0</c:v>
                </c:pt>
                <c:pt idx="8">
                  <c:v>0.0</c:v>
                </c:pt>
                <c:pt idx="9">
                  <c:v>100.0</c:v>
                </c:pt>
                <c:pt idx="10">
                  <c:v>200.0</c:v>
                </c:pt>
                <c:pt idx="11">
                  <c:v>300.0</c:v>
                </c:pt>
                <c:pt idx="12">
                  <c:v>400.0</c:v>
                </c:pt>
                <c:pt idx="13">
                  <c:v>500.0</c:v>
                </c:pt>
                <c:pt idx="14">
                  <c:v>600.0</c:v>
                </c:pt>
                <c:pt idx="15">
                  <c:v>700.0</c:v>
                </c:pt>
                <c:pt idx="16">
                  <c:v>800.0</c:v>
                </c:pt>
                <c:pt idx="17">
                  <c:v>900.0</c:v>
                </c:pt>
                <c:pt idx="18">
                  <c:v>1000.0</c:v>
                </c:pt>
                <c:pt idx="19">
                  <c:v>1100.0</c:v>
                </c:pt>
                <c:pt idx="20">
                  <c:v>1200.0</c:v>
                </c:pt>
                <c:pt idx="21">
                  <c:v>1300.0</c:v>
                </c:pt>
                <c:pt idx="22">
                  <c:v>1400.0</c:v>
                </c:pt>
                <c:pt idx="23">
                  <c:v>1500.0</c:v>
                </c:pt>
                <c:pt idx="24">
                  <c:v>1600.0</c:v>
                </c:pt>
                <c:pt idx="25">
                  <c:v>1700.0</c:v>
                </c:pt>
                <c:pt idx="26">
                  <c:v>1800.0</c:v>
                </c:pt>
                <c:pt idx="27">
                  <c:v>1900.0</c:v>
                </c:pt>
                <c:pt idx="28">
                  <c:v>2000.0</c:v>
                </c:pt>
                <c:pt idx="29">
                  <c:v>2100.0</c:v>
                </c:pt>
                <c:pt idx="30">
                  <c:v>2200.0</c:v>
                </c:pt>
                <c:pt idx="31">
                  <c:v>2300.0</c:v>
                </c:pt>
                <c:pt idx="32">
                  <c:v>0.0</c:v>
                </c:pt>
                <c:pt idx="33">
                  <c:v>100.0</c:v>
                </c:pt>
                <c:pt idx="34">
                  <c:v>200.0</c:v>
                </c:pt>
                <c:pt idx="35">
                  <c:v>300.0</c:v>
                </c:pt>
                <c:pt idx="36">
                  <c:v>400.0</c:v>
                </c:pt>
                <c:pt idx="37">
                  <c:v>500.0</c:v>
                </c:pt>
                <c:pt idx="38">
                  <c:v>600.0</c:v>
                </c:pt>
                <c:pt idx="39">
                  <c:v>700.0</c:v>
                </c:pt>
                <c:pt idx="40">
                  <c:v>800.0</c:v>
                </c:pt>
                <c:pt idx="41">
                  <c:v>900.0</c:v>
                </c:pt>
                <c:pt idx="42">
                  <c:v>1000.0</c:v>
                </c:pt>
                <c:pt idx="43">
                  <c:v>1100.0</c:v>
                </c:pt>
                <c:pt idx="44">
                  <c:v>1200.0</c:v>
                </c:pt>
                <c:pt idx="45">
                  <c:v>1300.0</c:v>
                </c:pt>
                <c:pt idx="46">
                  <c:v>1400.0</c:v>
                </c:pt>
                <c:pt idx="47">
                  <c:v>1500.0</c:v>
                </c:pt>
                <c:pt idx="48">
                  <c:v>1600.0</c:v>
                </c:pt>
                <c:pt idx="49">
                  <c:v>1700.0</c:v>
                </c:pt>
                <c:pt idx="50">
                  <c:v>1800.0</c:v>
                </c:pt>
                <c:pt idx="51">
                  <c:v>1900.0</c:v>
                </c:pt>
                <c:pt idx="52">
                  <c:v>2000.0</c:v>
                </c:pt>
                <c:pt idx="53">
                  <c:v>2100.0</c:v>
                </c:pt>
                <c:pt idx="54">
                  <c:v>2200.0</c:v>
                </c:pt>
                <c:pt idx="55">
                  <c:v>2300.0</c:v>
                </c:pt>
                <c:pt idx="56">
                  <c:v>0.0</c:v>
                </c:pt>
                <c:pt idx="57">
                  <c:v>100.0</c:v>
                </c:pt>
                <c:pt idx="58">
                  <c:v>200.0</c:v>
                </c:pt>
                <c:pt idx="59">
                  <c:v>300.0</c:v>
                </c:pt>
                <c:pt idx="60">
                  <c:v>400.0</c:v>
                </c:pt>
                <c:pt idx="61">
                  <c:v>500.0</c:v>
                </c:pt>
                <c:pt idx="62">
                  <c:v>600.0</c:v>
                </c:pt>
                <c:pt idx="63">
                  <c:v>700.0</c:v>
                </c:pt>
                <c:pt idx="64">
                  <c:v>800.0</c:v>
                </c:pt>
                <c:pt idx="65">
                  <c:v>900.0</c:v>
                </c:pt>
                <c:pt idx="66">
                  <c:v>1000.0</c:v>
                </c:pt>
                <c:pt idx="67">
                  <c:v>1100.0</c:v>
                </c:pt>
                <c:pt idx="68">
                  <c:v>1200.0</c:v>
                </c:pt>
                <c:pt idx="69">
                  <c:v>1300.0</c:v>
                </c:pt>
                <c:pt idx="70">
                  <c:v>1400.0</c:v>
                </c:pt>
                <c:pt idx="71">
                  <c:v>1500.0</c:v>
                </c:pt>
                <c:pt idx="72">
                  <c:v>1600.0</c:v>
                </c:pt>
                <c:pt idx="73">
                  <c:v>1700.0</c:v>
                </c:pt>
                <c:pt idx="74">
                  <c:v>1800.0</c:v>
                </c:pt>
                <c:pt idx="75">
                  <c:v>1900.0</c:v>
                </c:pt>
                <c:pt idx="76">
                  <c:v>2000.0</c:v>
                </c:pt>
                <c:pt idx="77">
                  <c:v>2100.0</c:v>
                </c:pt>
                <c:pt idx="78">
                  <c:v>2200.0</c:v>
                </c:pt>
                <c:pt idx="79">
                  <c:v>2300.0</c:v>
                </c:pt>
                <c:pt idx="80">
                  <c:v>0.0</c:v>
                </c:pt>
                <c:pt idx="81">
                  <c:v>100.0</c:v>
                </c:pt>
                <c:pt idx="82">
                  <c:v>200.0</c:v>
                </c:pt>
                <c:pt idx="83">
                  <c:v>300.0</c:v>
                </c:pt>
                <c:pt idx="84">
                  <c:v>400.0</c:v>
                </c:pt>
                <c:pt idx="85">
                  <c:v>500.0</c:v>
                </c:pt>
                <c:pt idx="86">
                  <c:v>600.0</c:v>
                </c:pt>
                <c:pt idx="87">
                  <c:v>700.0</c:v>
                </c:pt>
                <c:pt idx="88">
                  <c:v>800.0</c:v>
                </c:pt>
                <c:pt idx="89">
                  <c:v>900.0</c:v>
                </c:pt>
                <c:pt idx="90">
                  <c:v>1000.0</c:v>
                </c:pt>
                <c:pt idx="91">
                  <c:v>1100.0</c:v>
                </c:pt>
                <c:pt idx="92">
                  <c:v>1200.0</c:v>
                </c:pt>
                <c:pt idx="93">
                  <c:v>1300.0</c:v>
                </c:pt>
                <c:pt idx="94">
                  <c:v>1400.0</c:v>
                </c:pt>
                <c:pt idx="95">
                  <c:v>1500.0</c:v>
                </c:pt>
                <c:pt idx="96">
                  <c:v>1600.0</c:v>
                </c:pt>
                <c:pt idx="97">
                  <c:v>1700.0</c:v>
                </c:pt>
                <c:pt idx="98">
                  <c:v>1800.0</c:v>
                </c:pt>
                <c:pt idx="99">
                  <c:v>1900.0</c:v>
                </c:pt>
                <c:pt idx="100">
                  <c:v>2000.0</c:v>
                </c:pt>
                <c:pt idx="101">
                  <c:v>2100.0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Sheet8!$E$1</c:f>
              <c:strCache>
                <c:ptCount val="1"/>
                <c:pt idx="0">
                  <c:v> rsvp_cnt_prediction </c:v>
                </c:pt>
              </c:strCache>
            </c:strRef>
          </c:tx>
          <c:spPr>
            <a:ln>
              <a:solidFill>
                <a:srgbClr val="0055A7"/>
              </a:solidFill>
            </a:ln>
          </c:spPr>
          <c:marker>
            <c:symbol val="none"/>
          </c:marker>
          <c:val>
            <c:numRef>
              <c:f>Sheet8!$E$2:$E$103</c:f>
              <c:numCache>
                <c:formatCode>General</c:formatCode>
                <c:ptCount val="102"/>
                <c:pt idx="0">
                  <c:v>7437.0</c:v>
                </c:pt>
                <c:pt idx="1">
                  <c:v>7882.0</c:v>
                </c:pt>
                <c:pt idx="2">
                  <c:v>8041.0</c:v>
                </c:pt>
                <c:pt idx="3">
                  <c:v>7724.0</c:v>
                </c:pt>
                <c:pt idx="4">
                  <c:v>7622.0</c:v>
                </c:pt>
                <c:pt idx="5">
                  <c:v>7215.0</c:v>
                </c:pt>
                <c:pt idx="6">
                  <c:v>7660.0</c:v>
                </c:pt>
                <c:pt idx="7">
                  <c:v>6791.0</c:v>
                </c:pt>
                <c:pt idx="8">
                  <c:v>5713.0</c:v>
                </c:pt>
                <c:pt idx="9">
                  <c:v>5560.0</c:v>
                </c:pt>
                <c:pt idx="10">
                  <c:v>4683.0</c:v>
                </c:pt>
                <c:pt idx="11">
                  <c:v>4528.0</c:v>
                </c:pt>
                <c:pt idx="12">
                  <c:v>3984.0</c:v>
                </c:pt>
                <c:pt idx="13">
                  <c:v>3144.0</c:v>
                </c:pt>
                <c:pt idx="14">
                  <c:v>2468.0</c:v>
                </c:pt>
                <c:pt idx="15">
                  <c:v>2013.0</c:v>
                </c:pt>
                <c:pt idx="16">
                  <c:v>2006.0</c:v>
                </c:pt>
                <c:pt idx="17">
                  <c:v>2037.0</c:v>
                </c:pt>
                <c:pt idx="18">
                  <c:v>2049.0</c:v>
                </c:pt>
                <c:pt idx="19">
                  <c:v>2387.0</c:v>
                </c:pt>
                <c:pt idx="20">
                  <c:v>3326.0</c:v>
                </c:pt>
                <c:pt idx="21">
                  <c:v>4428.0</c:v>
                </c:pt>
                <c:pt idx="22">
                  <c:v>5732.0</c:v>
                </c:pt>
                <c:pt idx="23">
                  <c:v>6718.0</c:v>
                </c:pt>
                <c:pt idx="24">
                  <c:v>7437.0</c:v>
                </c:pt>
                <c:pt idx="25">
                  <c:v>7882.0</c:v>
                </c:pt>
                <c:pt idx="26">
                  <c:v>8041.0</c:v>
                </c:pt>
                <c:pt idx="27">
                  <c:v>7724.0</c:v>
                </c:pt>
                <c:pt idx="28">
                  <c:v>7622.0</c:v>
                </c:pt>
                <c:pt idx="29">
                  <c:v>7215.0</c:v>
                </c:pt>
                <c:pt idx="30">
                  <c:v>7660.0</c:v>
                </c:pt>
                <c:pt idx="31">
                  <c:v>6791.0</c:v>
                </c:pt>
                <c:pt idx="32">
                  <c:v>8037.0</c:v>
                </c:pt>
                <c:pt idx="33">
                  <c:v>7883.0</c:v>
                </c:pt>
                <c:pt idx="34">
                  <c:v>7007.0</c:v>
                </c:pt>
                <c:pt idx="35">
                  <c:v>6851.0</c:v>
                </c:pt>
                <c:pt idx="36">
                  <c:v>6307.0</c:v>
                </c:pt>
                <c:pt idx="37">
                  <c:v>5468.0</c:v>
                </c:pt>
                <c:pt idx="38">
                  <c:v>4792.0</c:v>
                </c:pt>
                <c:pt idx="39">
                  <c:v>4336.0</c:v>
                </c:pt>
                <c:pt idx="40">
                  <c:v>4330.0</c:v>
                </c:pt>
                <c:pt idx="41">
                  <c:v>4360.0</c:v>
                </c:pt>
                <c:pt idx="42">
                  <c:v>4373.0</c:v>
                </c:pt>
                <c:pt idx="43">
                  <c:v>4711.0</c:v>
                </c:pt>
                <c:pt idx="44">
                  <c:v>5649.0</c:v>
                </c:pt>
                <c:pt idx="45">
                  <c:v>6752.0</c:v>
                </c:pt>
                <c:pt idx="46">
                  <c:v>8056.0</c:v>
                </c:pt>
                <c:pt idx="47">
                  <c:v>9042.0</c:v>
                </c:pt>
                <c:pt idx="48">
                  <c:v>9761.0</c:v>
                </c:pt>
                <c:pt idx="49">
                  <c:v>10205.0</c:v>
                </c:pt>
                <c:pt idx="50">
                  <c:v>10365.0</c:v>
                </c:pt>
                <c:pt idx="51">
                  <c:v>10048.0</c:v>
                </c:pt>
                <c:pt idx="52">
                  <c:v>9946.0</c:v>
                </c:pt>
                <c:pt idx="53">
                  <c:v>9538.0</c:v>
                </c:pt>
                <c:pt idx="54">
                  <c:v>9984.0</c:v>
                </c:pt>
                <c:pt idx="55">
                  <c:v>9115.0</c:v>
                </c:pt>
                <c:pt idx="56">
                  <c:v>8037.0</c:v>
                </c:pt>
                <c:pt idx="57">
                  <c:v>7883.0</c:v>
                </c:pt>
                <c:pt idx="58">
                  <c:v>7007.0</c:v>
                </c:pt>
                <c:pt idx="59">
                  <c:v>6851.0</c:v>
                </c:pt>
                <c:pt idx="60">
                  <c:v>6307.0</c:v>
                </c:pt>
                <c:pt idx="61">
                  <c:v>5468.0</c:v>
                </c:pt>
                <c:pt idx="62">
                  <c:v>4792.0</c:v>
                </c:pt>
                <c:pt idx="63">
                  <c:v>4336.0</c:v>
                </c:pt>
                <c:pt idx="64">
                  <c:v>4330.0</c:v>
                </c:pt>
                <c:pt idx="65">
                  <c:v>4360.0</c:v>
                </c:pt>
                <c:pt idx="66">
                  <c:v>4373.0</c:v>
                </c:pt>
                <c:pt idx="67">
                  <c:v>4711.0</c:v>
                </c:pt>
                <c:pt idx="68">
                  <c:v>5649.0</c:v>
                </c:pt>
                <c:pt idx="69">
                  <c:v>6752.0</c:v>
                </c:pt>
                <c:pt idx="70">
                  <c:v>8056.0</c:v>
                </c:pt>
                <c:pt idx="71">
                  <c:v>9042.0</c:v>
                </c:pt>
                <c:pt idx="72">
                  <c:v>9761.0</c:v>
                </c:pt>
                <c:pt idx="73">
                  <c:v>10205.0</c:v>
                </c:pt>
                <c:pt idx="74">
                  <c:v>10365.0</c:v>
                </c:pt>
                <c:pt idx="75">
                  <c:v>10048.0</c:v>
                </c:pt>
                <c:pt idx="76">
                  <c:v>9946.0</c:v>
                </c:pt>
                <c:pt idx="77">
                  <c:v>9538.0</c:v>
                </c:pt>
                <c:pt idx="78">
                  <c:v>9984.0</c:v>
                </c:pt>
                <c:pt idx="79">
                  <c:v>9115.0</c:v>
                </c:pt>
                <c:pt idx="80">
                  <c:v>8037.0</c:v>
                </c:pt>
                <c:pt idx="81">
                  <c:v>7883.0</c:v>
                </c:pt>
                <c:pt idx="82">
                  <c:v>7007.0</c:v>
                </c:pt>
                <c:pt idx="83">
                  <c:v>6851.0</c:v>
                </c:pt>
                <c:pt idx="84">
                  <c:v>6307.0</c:v>
                </c:pt>
                <c:pt idx="85">
                  <c:v>5468.0</c:v>
                </c:pt>
                <c:pt idx="86">
                  <c:v>4792.0</c:v>
                </c:pt>
                <c:pt idx="87">
                  <c:v>4336.0</c:v>
                </c:pt>
                <c:pt idx="88">
                  <c:v>4330.0</c:v>
                </c:pt>
                <c:pt idx="89">
                  <c:v>4360.0</c:v>
                </c:pt>
                <c:pt idx="90">
                  <c:v>4373.0</c:v>
                </c:pt>
                <c:pt idx="91">
                  <c:v>4711.0</c:v>
                </c:pt>
                <c:pt idx="92">
                  <c:v>5649.0</c:v>
                </c:pt>
                <c:pt idx="93">
                  <c:v>6752.0</c:v>
                </c:pt>
                <c:pt idx="94">
                  <c:v>8056.0</c:v>
                </c:pt>
                <c:pt idx="95">
                  <c:v>9042.0</c:v>
                </c:pt>
                <c:pt idx="96">
                  <c:v>9761.0</c:v>
                </c:pt>
                <c:pt idx="97">
                  <c:v>10205.0</c:v>
                </c:pt>
                <c:pt idx="98">
                  <c:v>10365.0</c:v>
                </c:pt>
                <c:pt idx="99">
                  <c:v>10048.0</c:v>
                </c:pt>
                <c:pt idx="100">
                  <c:v>9946.0</c:v>
                </c:pt>
                <c:pt idx="101">
                  <c:v>9538.0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Sheet8!$F$1</c:f>
              <c:strCache>
                <c:ptCount val="1"/>
                <c:pt idx="0">
                  <c:v> rsvp_cnt </c:v>
                </c:pt>
              </c:strCache>
            </c:strRef>
          </c:tx>
          <c:spPr>
            <a:ln>
              <a:solidFill>
                <a:srgbClr val="FF9700"/>
              </a:solidFill>
            </a:ln>
          </c:spPr>
          <c:marker>
            <c:symbol val="none"/>
          </c:marker>
          <c:val>
            <c:numRef>
              <c:f>Sheet8!$F$2:$F$103</c:f>
              <c:numCache>
                <c:formatCode>General</c:formatCode>
                <c:ptCount val="102"/>
                <c:pt idx="0">
                  <c:v>7012.0</c:v>
                </c:pt>
                <c:pt idx="1">
                  <c:v>7291.0</c:v>
                </c:pt>
                <c:pt idx="2">
                  <c:v>6973.0</c:v>
                </c:pt>
                <c:pt idx="3">
                  <c:v>6348.0</c:v>
                </c:pt>
                <c:pt idx="4">
                  <c:v>6063.0</c:v>
                </c:pt>
                <c:pt idx="5">
                  <c:v>5878.0</c:v>
                </c:pt>
                <c:pt idx="6">
                  <c:v>6191.0</c:v>
                </c:pt>
                <c:pt idx="7">
                  <c:v>5890.0</c:v>
                </c:pt>
                <c:pt idx="8">
                  <c:v>5200.0</c:v>
                </c:pt>
                <c:pt idx="9">
                  <c:v>5315.0</c:v>
                </c:pt>
                <c:pt idx="10">
                  <c:v>4790.0</c:v>
                </c:pt>
                <c:pt idx="11">
                  <c:v>4443.0</c:v>
                </c:pt>
                <c:pt idx="12">
                  <c:v>4094.0</c:v>
                </c:pt>
                <c:pt idx="13">
                  <c:v>3691.0</c:v>
                </c:pt>
                <c:pt idx="14">
                  <c:v>3336.0</c:v>
                </c:pt>
                <c:pt idx="15">
                  <c:v>3024.0</c:v>
                </c:pt>
                <c:pt idx="16">
                  <c:v>2799.0</c:v>
                </c:pt>
                <c:pt idx="17">
                  <c:v>2721.0</c:v>
                </c:pt>
                <c:pt idx="18">
                  <c:v>2940.0</c:v>
                </c:pt>
                <c:pt idx="19">
                  <c:v>3185.0</c:v>
                </c:pt>
                <c:pt idx="20">
                  <c:v>3928.0</c:v>
                </c:pt>
                <c:pt idx="21">
                  <c:v>4830.0</c:v>
                </c:pt>
                <c:pt idx="22">
                  <c:v>5474.0</c:v>
                </c:pt>
                <c:pt idx="23">
                  <c:v>6574.0</c:v>
                </c:pt>
                <c:pt idx="24">
                  <c:v>7486.0</c:v>
                </c:pt>
                <c:pt idx="25">
                  <c:v>7922.0</c:v>
                </c:pt>
                <c:pt idx="26">
                  <c:v>8258.0</c:v>
                </c:pt>
                <c:pt idx="27">
                  <c:v>8172.0</c:v>
                </c:pt>
                <c:pt idx="28">
                  <c:v>7995.0</c:v>
                </c:pt>
                <c:pt idx="29">
                  <c:v>8685.0</c:v>
                </c:pt>
                <c:pt idx="30">
                  <c:v>8026.0</c:v>
                </c:pt>
                <c:pt idx="31">
                  <c:v>7141.0</c:v>
                </c:pt>
                <c:pt idx="32">
                  <c:v>7128.0</c:v>
                </c:pt>
                <c:pt idx="33">
                  <c:v>6723.0</c:v>
                </c:pt>
                <c:pt idx="34">
                  <c:v>7230.0</c:v>
                </c:pt>
                <c:pt idx="35">
                  <c:v>6814.0</c:v>
                </c:pt>
                <c:pt idx="36">
                  <c:v>5957.0</c:v>
                </c:pt>
                <c:pt idx="37">
                  <c:v>5006.0</c:v>
                </c:pt>
                <c:pt idx="38">
                  <c:v>4328.0</c:v>
                </c:pt>
                <c:pt idx="39">
                  <c:v>4011.0</c:v>
                </c:pt>
                <c:pt idx="40">
                  <c:v>4260.0</c:v>
                </c:pt>
                <c:pt idx="41">
                  <c:v>4349.0</c:v>
                </c:pt>
                <c:pt idx="42">
                  <c:v>4122.0</c:v>
                </c:pt>
                <c:pt idx="43">
                  <c:v>4674.0</c:v>
                </c:pt>
                <c:pt idx="44">
                  <c:v>5504.0</c:v>
                </c:pt>
                <c:pt idx="45">
                  <c:v>7005.0</c:v>
                </c:pt>
                <c:pt idx="46">
                  <c:v>8506.0</c:v>
                </c:pt>
                <c:pt idx="47">
                  <c:v>9448.0</c:v>
                </c:pt>
                <c:pt idx="48">
                  <c:v>10130.0</c:v>
                </c:pt>
                <c:pt idx="49">
                  <c:v>10780.0</c:v>
                </c:pt>
                <c:pt idx="50">
                  <c:v>10832.0</c:v>
                </c:pt>
                <c:pt idx="51">
                  <c:v>10773.0</c:v>
                </c:pt>
                <c:pt idx="52">
                  <c:v>10643.0</c:v>
                </c:pt>
                <c:pt idx="53">
                  <c:v>8410.0</c:v>
                </c:pt>
                <c:pt idx="54">
                  <c:v>10524.0</c:v>
                </c:pt>
                <c:pt idx="55">
                  <c:v>9253.0</c:v>
                </c:pt>
                <c:pt idx="56">
                  <c:v>9026.0</c:v>
                </c:pt>
                <c:pt idx="57">
                  <c:v>8874.0</c:v>
                </c:pt>
                <c:pt idx="58">
                  <c:v>7846.0</c:v>
                </c:pt>
                <c:pt idx="59">
                  <c:v>6991.0</c:v>
                </c:pt>
                <c:pt idx="60">
                  <c:v>6571.0</c:v>
                </c:pt>
                <c:pt idx="61">
                  <c:v>5405.0</c:v>
                </c:pt>
                <c:pt idx="62">
                  <c:v>4406.0</c:v>
                </c:pt>
                <c:pt idx="63">
                  <c:v>3664.0</c:v>
                </c:pt>
                <c:pt idx="64">
                  <c:v>3620.0</c:v>
                </c:pt>
                <c:pt idx="65">
                  <c:v>3704.0</c:v>
                </c:pt>
                <c:pt idx="66">
                  <c:v>3749.0</c:v>
                </c:pt>
                <c:pt idx="67">
                  <c:v>3971.0</c:v>
                </c:pt>
                <c:pt idx="68">
                  <c:v>5220.0</c:v>
                </c:pt>
                <c:pt idx="69">
                  <c:v>6124.0</c:v>
                </c:pt>
                <c:pt idx="70">
                  <c:v>7891.0</c:v>
                </c:pt>
                <c:pt idx="71">
                  <c:v>8804.0</c:v>
                </c:pt>
                <c:pt idx="72">
                  <c:v>9803.0</c:v>
                </c:pt>
                <c:pt idx="73">
                  <c:v>10218.0</c:v>
                </c:pt>
                <c:pt idx="74">
                  <c:v>10802.0</c:v>
                </c:pt>
                <c:pt idx="75">
                  <c:v>10296.0</c:v>
                </c:pt>
                <c:pt idx="76">
                  <c:v>10472.0</c:v>
                </c:pt>
                <c:pt idx="77">
                  <c:v>10583.0</c:v>
                </c:pt>
                <c:pt idx="78">
                  <c:v>10586.0</c:v>
                </c:pt>
                <c:pt idx="79">
                  <c:v>9584.0</c:v>
                </c:pt>
                <c:pt idx="80">
                  <c:v>8506.0</c:v>
                </c:pt>
                <c:pt idx="81">
                  <c:v>8359.0</c:v>
                </c:pt>
                <c:pt idx="82">
                  <c:v>7578.0</c:v>
                </c:pt>
                <c:pt idx="83">
                  <c:v>7643.0</c:v>
                </c:pt>
                <c:pt idx="84">
                  <c:v>6832.0</c:v>
                </c:pt>
                <c:pt idx="85">
                  <c:v>5662.0</c:v>
                </c:pt>
                <c:pt idx="86">
                  <c:v>4737.0</c:v>
                </c:pt>
                <c:pt idx="87">
                  <c:v>4172.0</c:v>
                </c:pt>
                <c:pt idx="88">
                  <c:v>3711.0</c:v>
                </c:pt>
                <c:pt idx="89">
                  <c:v>3656.0</c:v>
                </c:pt>
                <c:pt idx="90">
                  <c:v>3710.0</c:v>
                </c:pt>
                <c:pt idx="91">
                  <c:v>4834.0</c:v>
                </c:pt>
                <c:pt idx="92">
                  <c:v>5518.0</c:v>
                </c:pt>
                <c:pt idx="93">
                  <c:v>6417.0</c:v>
                </c:pt>
                <c:pt idx="94">
                  <c:v>7740.0</c:v>
                </c:pt>
                <c:pt idx="95">
                  <c:v>9244.0</c:v>
                </c:pt>
                <c:pt idx="96">
                  <c:v>9699.0</c:v>
                </c:pt>
                <c:pt idx="97">
                  <c:v>9625.0</c:v>
                </c:pt>
                <c:pt idx="98">
                  <c:v>10374.0</c:v>
                </c:pt>
                <c:pt idx="99">
                  <c:v>9987.0</c:v>
                </c:pt>
                <c:pt idx="100">
                  <c:v>9800.0</c:v>
                </c:pt>
                <c:pt idx="101">
                  <c:v>10092.0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1649864"/>
        <c:axId val="-2021646664"/>
      </c:lineChart>
      <c:catAx>
        <c:axId val="-2021649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-2021646664"/>
        <c:crosses val="autoZero"/>
        <c:auto val="1"/>
        <c:lblAlgn val="ctr"/>
        <c:lblOffset val="100"/>
        <c:tickLblSkip val="12"/>
        <c:tickMarkSkip val="8"/>
        <c:noMultiLvlLbl val="0"/>
      </c:catAx>
      <c:valAx>
        <c:axId val="-2021646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defRPr>
            </a:pPr>
            <a:endParaRPr lang="en-US"/>
          </a:p>
        </c:txPr>
        <c:crossAx val="-2021649864"/>
        <c:crossesAt val="1.0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881832068959"/>
          <c:y val="0.0449922958397535"/>
          <c:w val="0.593121779286182"/>
          <c:h val="0.864263130436893"/>
        </c:manualLayout>
      </c:layout>
      <c:lineChart>
        <c:grouping val="standard"/>
        <c:varyColors val="0"/>
        <c:ser>
          <c:idx val="0"/>
          <c:order val="0"/>
          <c:tx>
            <c:strRef>
              <c:f>'Sheet8 (2)'!$D$1</c:f>
              <c:strCache>
                <c:ptCount val="1"/>
                <c:pt idx="0">
                  <c:v>hour_mod</c:v>
                </c:pt>
              </c:strCache>
            </c:strRef>
          </c:tx>
          <c:spPr>
            <a:ln>
              <a:solidFill>
                <a:srgbClr val="2C3E4F"/>
              </a:solidFill>
            </a:ln>
          </c:spPr>
          <c:marker>
            <c:symbol val="none"/>
          </c:marker>
          <c:val>
            <c:numRef>
              <c:f>'Sheet8 (2)'!$D$2:$D$103</c:f>
              <c:numCache>
                <c:formatCode>General</c:formatCode>
                <c:ptCount val="102"/>
                <c:pt idx="0">
                  <c:v>1600.0</c:v>
                </c:pt>
                <c:pt idx="1">
                  <c:v>1700.0</c:v>
                </c:pt>
                <c:pt idx="2">
                  <c:v>1800.0</c:v>
                </c:pt>
                <c:pt idx="3">
                  <c:v>1900.0</c:v>
                </c:pt>
                <c:pt idx="4">
                  <c:v>2000.0</c:v>
                </c:pt>
                <c:pt idx="5">
                  <c:v>2100.0</c:v>
                </c:pt>
                <c:pt idx="6">
                  <c:v>2200.0</c:v>
                </c:pt>
                <c:pt idx="7">
                  <c:v>2300.0</c:v>
                </c:pt>
                <c:pt idx="8">
                  <c:v>0.0</c:v>
                </c:pt>
                <c:pt idx="9">
                  <c:v>100.0</c:v>
                </c:pt>
                <c:pt idx="10">
                  <c:v>200.0</c:v>
                </c:pt>
                <c:pt idx="11">
                  <c:v>300.0</c:v>
                </c:pt>
                <c:pt idx="12">
                  <c:v>400.0</c:v>
                </c:pt>
                <c:pt idx="13">
                  <c:v>500.0</c:v>
                </c:pt>
                <c:pt idx="14">
                  <c:v>600.0</c:v>
                </c:pt>
                <c:pt idx="15">
                  <c:v>700.0</c:v>
                </c:pt>
                <c:pt idx="16">
                  <c:v>800.0</c:v>
                </c:pt>
                <c:pt idx="17">
                  <c:v>900.0</c:v>
                </c:pt>
                <c:pt idx="18">
                  <c:v>1000.0</c:v>
                </c:pt>
                <c:pt idx="19">
                  <c:v>1100.0</c:v>
                </c:pt>
                <c:pt idx="20">
                  <c:v>1200.0</c:v>
                </c:pt>
                <c:pt idx="21">
                  <c:v>1300.0</c:v>
                </c:pt>
                <c:pt idx="22">
                  <c:v>1400.0</c:v>
                </c:pt>
                <c:pt idx="23">
                  <c:v>1500.0</c:v>
                </c:pt>
                <c:pt idx="24">
                  <c:v>1600.0</c:v>
                </c:pt>
                <c:pt idx="25">
                  <c:v>1700.0</c:v>
                </c:pt>
                <c:pt idx="26">
                  <c:v>1800.0</c:v>
                </c:pt>
                <c:pt idx="27">
                  <c:v>1900.0</c:v>
                </c:pt>
                <c:pt idx="28">
                  <c:v>2000.0</c:v>
                </c:pt>
                <c:pt idx="29">
                  <c:v>2100.0</c:v>
                </c:pt>
                <c:pt idx="30">
                  <c:v>2200.0</c:v>
                </c:pt>
                <c:pt idx="31">
                  <c:v>2300.0</c:v>
                </c:pt>
                <c:pt idx="32">
                  <c:v>0.0</c:v>
                </c:pt>
                <c:pt idx="33">
                  <c:v>100.0</c:v>
                </c:pt>
                <c:pt idx="34">
                  <c:v>200.0</c:v>
                </c:pt>
                <c:pt idx="35">
                  <c:v>300.0</c:v>
                </c:pt>
                <c:pt idx="36">
                  <c:v>400.0</c:v>
                </c:pt>
                <c:pt idx="37">
                  <c:v>500.0</c:v>
                </c:pt>
                <c:pt idx="38">
                  <c:v>600.0</c:v>
                </c:pt>
                <c:pt idx="39">
                  <c:v>700.0</c:v>
                </c:pt>
                <c:pt idx="40">
                  <c:v>800.0</c:v>
                </c:pt>
                <c:pt idx="41">
                  <c:v>900.0</c:v>
                </c:pt>
                <c:pt idx="42">
                  <c:v>1000.0</c:v>
                </c:pt>
                <c:pt idx="43">
                  <c:v>1100.0</c:v>
                </c:pt>
                <c:pt idx="44">
                  <c:v>1200.0</c:v>
                </c:pt>
                <c:pt idx="45">
                  <c:v>1300.0</c:v>
                </c:pt>
                <c:pt idx="46">
                  <c:v>1400.0</c:v>
                </c:pt>
                <c:pt idx="47">
                  <c:v>1500.0</c:v>
                </c:pt>
                <c:pt idx="48">
                  <c:v>1600.0</c:v>
                </c:pt>
                <c:pt idx="49">
                  <c:v>1700.0</c:v>
                </c:pt>
                <c:pt idx="50">
                  <c:v>1800.0</c:v>
                </c:pt>
                <c:pt idx="51">
                  <c:v>1900.0</c:v>
                </c:pt>
                <c:pt idx="52">
                  <c:v>2000.0</c:v>
                </c:pt>
                <c:pt idx="53">
                  <c:v>2100.0</c:v>
                </c:pt>
                <c:pt idx="54">
                  <c:v>2200.0</c:v>
                </c:pt>
                <c:pt idx="55">
                  <c:v>2300.0</c:v>
                </c:pt>
                <c:pt idx="56">
                  <c:v>0.0</c:v>
                </c:pt>
                <c:pt idx="57">
                  <c:v>100.0</c:v>
                </c:pt>
                <c:pt idx="58">
                  <c:v>200.0</c:v>
                </c:pt>
                <c:pt idx="59">
                  <c:v>300.0</c:v>
                </c:pt>
                <c:pt idx="60">
                  <c:v>400.0</c:v>
                </c:pt>
                <c:pt idx="61">
                  <c:v>500.0</c:v>
                </c:pt>
                <c:pt idx="62">
                  <c:v>600.0</c:v>
                </c:pt>
                <c:pt idx="63">
                  <c:v>700.0</c:v>
                </c:pt>
                <c:pt idx="64">
                  <c:v>800.0</c:v>
                </c:pt>
                <c:pt idx="65">
                  <c:v>900.0</c:v>
                </c:pt>
                <c:pt idx="66">
                  <c:v>1000.0</c:v>
                </c:pt>
                <c:pt idx="67">
                  <c:v>1100.0</c:v>
                </c:pt>
                <c:pt idx="68">
                  <c:v>1200.0</c:v>
                </c:pt>
                <c:pt idx="69">
                  <c:v>1300.0</c:v>
                </c:pt>
                <c:pt idx="70">
                  <c:v>1400.0</c:v>
                </c:pt>
                <c:pt idx="71">
                  <c:v>1500.0</c:v>
                </c:pt>
                <c:pt idx="72">
                  <c:v>1600.0</c:v>
                </c:pt>
                <c:pt idx="73">
                  <c:v>1700.0</c:v>
                </c:pt>
                <c:pt idx="74">
                  <c:v>1800.0</c:v>
                </c:pt>
                <c:pt idx="75">
                  <c:v>1900.0</c:v>
                </c:pt>
                <c:pt idx="76">
                  <c:v>2000.0</c:v>
                </c:pt>
                <c:pt idx="77">
                  <c:v>2100.0</c:v>
                </c:pt>
                <c:pt idx="78">
                  <c:v>2200.0</c:v>
                </c:pt>
                <c:pt idx="79">
                  <c:v>2300.0</c:v>
                </c:pt>
                <c:pt idx="80">
                  <c:v>0.0</c:v>
                </c:pt>
                <c:pt idx="81">
                  <c:v>100.0</c:v>
                </c:pt>
                <c:pt idx="82">
                  <c:v>200.0</c:v>
                </c:pt>
                <c:pt idx="83">
                  <c:v>300.0</c:v>
                </c:pt>
                <c:pt idx="84">
                  <c:v>400.0</c:v>
                </c:pt>
                <c:pt idx="85">
                  <c:v>500.0</c:v>
                </c:pt>
                <c:pt idx="86">
                  <c:v>600.0</c:v>
                </c:pt>
                <c:pt idx="87">
                  <c:v>700.0</c:v>
                </c:pt>
                <c:pt idx="88">
                  <c:v>800.0</c:v>
                </c:pt>
                <c:pt idx="89">
                  <c:v>900.0</c:v>
                </c:pt>
                <c:pt idx="90">
                  <c:v>1000.0</c:v>
                </c:pt>
                <c:pt idx="91">
                  <c:v>1100.0</c:v>
                </c:pt>
                <c:pt idx="92">
                  <c:v>1200.0</c:v>
                </c:pt>
                <c:pt idx="93">
                  <c:v>1300.0</c:v>
                </c:pt>
                <c:pt idx="94">
                  <c:v>1400.0</c:v>
                </c:pt>
                <c:pt idx="95">
                  <c:v>1500.0</c:v>
                </c:pt>
                <c:pt idx="96">
                  <c:v>1600.0</c:v>
                </c:pt>
                <c:pt idx="97">
                  <c:v>1700.0</c:v>
                </c:pt>
                <c:pt idx="98">
                  <c:v>1800.0</c:v>
                </c:pt>
                <c:pt idx="99">
                  <c:v>1900.0</c:v>
                </c:pt>
                <c:pt idx="100">
                  <c:v>2000.0</c:v>
                </c:pt>
                <c:pt idx="101">
                  <c:v>2100.0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'Sheet8 (2)'!$E$1</c:f>
              <c:strCache>
                <c:ptCount val="1"/>
                <c:pt idx="0">
                  <c:v> rsvp_cnt_prediction </c:v>
                </c:pt>
              </c:strCache>
            </c:strRef>
          </c:tx>
          <c:spPr>
            <a:ln>
              <a:solidFill>
                <a:srgbClr val="0055A7"/>
              </a:solidFill>
            </a:ln>
          </c:spPr>
          <c:marker>
            <c:symbol val="none"/>
          </c:marker>
          <c:val>
            <c:numRef>
              <c:f>'Sheet8 (2)'!$E$2:$E$103</c:f>
              <c:numCache>
                <c:formatCode>0</c:formatCode>
                <c:ptCount val="102"/>
                <c:pt idx="0">
                  <c:v>7196.12831256399</c:v>
                </c:pt>
                <c:pt idx="1">
                  <c:v>7465.477989229337</c:v>
                </c:pt>
                <c:pt idx="2">
                  <c:v>7686.98888979293</c:v>
                </c:pt>
                <c:pt idx="3">
                  <c:v>7424.42821435654</c:v>
                </c:pt>
                <c:pt idx="4">
                  <c:v>7329.22431340156</c:v>
                </c:pt>
                <c:pt idx="5">
                  <c:v>7120.02834529981</c:v>
                </c:pt>
                <c:pt idx="6">
                  <c:v>7145.60148233951</c:v>
                </c:pt>
                <c:pt idx="7">
                  <c:v>6523.774677530098</c:v>
                </c:pt>
                <c:pt idx="8">
                  <c:v>6162.79513891857</c:v>
                </c:pt>
                <c:pt idx="9">
                  <c:v>6056.91020453501</c:v>
                </c:pt>
                <c:pt idx="10">
                  <c:v>5728.46916019075</c:v>
                </c:pt>
                <c:pt idx="11">
                  <c:v>5449.2852839638</c:v>
                </c:pt>
                <c:pt idx="12">
                  <c:v>5011.18412081823</c:v>
                </c:pt>
                <c:pt idx="13">
                  <c:v>4347.83028741357</c:v>
                </c:pt>
                <c:pt idx="14">
                  <c:v>3816.24836725704</c:v>
                </c:pt>
                <c:pt idx="15">
                  <c:v>3468.2123180778</c:v>
                </c:pt>
                <c:pt idx="16">
                  <c:v>3098.19329309028</c:v>
                </c:pt>
                <c:pt idx="17">
                  <c:v>3105.38412055266</c:v>
                </c:pt>
                <c:pt idx="18">
                  <c:v>3121.74325302958</c:v>
                </c:pt>
                <c:pt idx="19">
                  <c:v>3506.99183432665</c:v>
                </c:pt>
                <c:pt idx="20">
                  <c:v>4137.26786140436</c:v>
                </c:pt>
                <c:pt idx="21">
                  <c:v>4893.38336907373</c:v>
                </c:pt>
                <c:pt idx="22">
                  <c:v>5834.48291321287</c:v>
                </c:pt>
                <c:pt idx="23">
                  <c:v>6636.0804045818</c:v>
                </c:pt>
                <c:pt idx="24">
                  <c:v>7196.12831256399</c:v>
                </c:pt>
                <c:pt idx="25">
                  <c:v>7465.477989229337</c:v>
                </c:pt>
                <c:pt idx="26">
                  <c:v>7686.98888979293</c:v>
                </c:pt>
                <c:pt idx="27">
                  <c:v>7424.42821435654</c:v>
                </c:pt>
                <c:pt idx="28">
                  <c:v>7329.22431340156</c:v>
                </c:pt>
                <c:pt idx="29">
                  <c:v>7120.02834529981</c:v>
                </c:pt>
                <c:pt idx="30">
                  <c:v>7145.60148233951</c:v>
                </c:pt>
                <c:pt idx="31">
                  <c:v>6523.774677530098</c:v>
                </c:pt>
                <c:pt idx="32">
                  <c:v>6162.79513891857</c:v>
                </c:pt>
                <c:pt idx="33">
                  <c:v>6056.91020453501</c:v>
                </c:pt>
                <c:pt idx="34">
                  <c:v>5728.46916019075</c:v>
                </c:pt>
                <c:pt idx="35">
                  <c:v>5449.2852839638</c:v>
                </c:pt>
                <c:pt idx="36">
                  <c:v>5011.18412081823</c:v>
                </c:pt>
                <c:pt idx="37">
                  <c:v>4347.83028741357</c:v>
                </c:pt>
                <c:pt idx="38">
                  <c:v>3816.24836725704</c:v>
                </c:pt>
                <c:pt idx="39">
                  <c:v>3468.2123180778</c:v>
                </c:pt>
                <c:pt idx="40">
                  <c:v>4989.033318718417</c:v>
                </c:pt>
                <c:pt idx="41">
                  <c:v>4996.2241461808</c:v>
                </c:pt>
                <c:pt idx="42">
                  <c:v>5012.58327865772</c:v>
                </c:pt>
                <c:pt idx="43">
                  <c:v>5397.83185995479</c:v>
                </c:pt>
                <c:pt idx="44">
                  <c:v>6028.107887032497</c:v>
                </c:pt>
                <c:pt idx="45">
                  <c:v>6784.22339470187</c:v>
                </c:pt>
                <c:pt idx="46">
                  <c:v>7725.32293884101</c:v>
                </c:pt>
                <c:pt idx="47">
                  <c:v>8526.92043020994</c:v>
                </c:pt>
                <c:pt idx="48">
                  <c:v>9086.96833819213</c:v>
                </c:pt>
                <c:pt idx="49">
                  <c:v>9356.318014857474</c:v>
                </c:pt>
                <c:pt idx="50">
                  <c:v>9577.828915421065</c:v>
                </c:pt>
                <c:pt idx="51">
                  <c:v>9315.268239984671</c:v>
                </c:pt>
                <c:pt idx="52">
                  <c:v>9220.064339029694</c:v>
                </c:pt>
                <c:pt idx="53">
                  <c:v>9010.868370927928</c:v>
                </c:pt>
                <c:pt idx="54">
                  <c:v>9036.44150796765</c:v>
                </c:pt>
                <c:pt idx="55">
                  <c:v>8414.61470315824</c:v>
                </c:pt>
                <c:pt idx="56">
                  <c:v>8053.63516454671</c:v>
                </c:pt>
                <c:pt idx="57">
                  <c:v>7947.75023016315</c:v>
                </c:pt>
                <c:pt idx="58">
                  <c:v>7619.30918581889</c:v>
                </c:pt>
                <c:pt idx="59">
                  <c:v>7340.12530959194</c:v>
                </c:pt>
                <c:pt idx="60">
                  <c:v>6902.02414644637</c:v>
                </c:pt>
                <c:pt idx="61">
                  <c:v>6238.67031304171</c:v>
                </c:pt>
                <c:pt idx="62">
                  <c:v>5707.088392885177</c:v>
                </c:pt>
                <c:pt idx="63">
                  <c:v>5359.05234370594</c:v>
                </c:pt>
                <c:pt idx="64">
                  <c:v>4989.033318718417</c:v>
                </c:pt>
                <c:pt idx="65">
                  <c:v>4996.2241461808</c:v>
                </c:pt>
                <c:pt idx="66">
                  <c:v>5012.58327865772</c:v>
                </c:pt>
                <c:pt idx="67">
                  <c:v>5397.83185995479</c:v>
                </c:pt>
                <c:pt idx="68">
                  <c:v>6028.107887032497</c:v>
                </c:pt>
                <c:pt idx="69">
                  <c:v>6784.22339470187</c:v>
                </c:pt>
                <c:pt idx="70">
                  <c:v>7725.32293884101</c:v>
                </c:pt>
                <c:pt idx="71">
                  <c:v>8526.92043020994</c:v>
                </c:pt>
                <c:pt idx="72">
                  <c:v>9086.96833819213</c:v>
                </c:pt>
                <c:pt idx="73">
                  <c:v>9356.318014857474</c:v>
                </c:pt>
                <c:pt idx="74">
                  <c:v>9577.828915421065</c:v>
                </c:pt>
                <c:pt idx="75">
                  <c:v>9315.268239984671</c:v>
                </c:pt>
                <c:pt idx="76">
                  <c:v>9220.064339029694</c:v>
                </c:pt>
                <c:pt idx="77">
                  <c:v>9010.868370927928</c:v>
                </c:pt>
                <c:pt idx="78">
                  <c:v>9036.44150796765</c:v>
                </c:pt>
                <c:pt idx="79">
                  <c:v>8414.61470315824</c:v>
                </c:pt>
                <c:pt idx="80">
                  <c:v>8053.63516454671</c:v>
                </c:pt>
                <c:pt idx="81">
                  <c:v>7947.75023016315</c:v>
                </c:pt>
                <c:pt idx="82">
                  <c:v>7619.30918581889</c:v>
                </c:pt>
                <c:pt idx="83">
                  <c:v>7340.12530959194</c:v>
                </c:pt>
                <c:pt idx="84">
                  <c:v>6902.02414644637</c:v>
                </c:pt>
                <c:pt idx="85">
                  <c:v>6238.67031304171</c:v>
                </c:pt>
                <c:pt idx="86">
                  <c:v>5707.088392885177</c:v>
                </c:pt>
                <c:pt idx="87">
                  <c:v>5359.05234370594</c:v>
                </c:pt>
                <c:pt idx="88">
                  <c:v>4989.033318718417</c:v>
                </c:pt>
                <c:pt idx="89">
                  <c:v>4996.2241461808</c:v>
                </c:pt>
                <c:pt idx="90">
                  <c:v>5012.58327865772</c:v>
                </c:pt>
                <c:pt idx="91">
                  <c:v>5397.83185995479</c:v>
                </c:pt>
                <c:pt idx="92">
                  <c:v>6028.107887032497</c:v>
                </c:pt>
                <c:pt idx="93">
                  <c:v>6784.22339470187</c:v>
                </c:pt>
                <c:pt idx="94">
                  <c:v>7725.32293884101</c:v>
                </c:pt>
                <c:pt idx="95">
                  <c:v>8526.92043020994</c:v>
                </c:pt>
                <c:pt idx="96">
                  <c:v>9086.96833819213</c:v>
                </c:pt>
                <c:pt idx="97">
                  <c:v>9356.318014857474</c:v>
                </c:pt>
                <c:pt idx="98">
                  <c:v>9577.828915421065</c:v>
                </c:pt>
                <c:pt idx="99">
                  <c:v>9315.268239984671</c:v>
                </c:pt>
                <c:pt idx="100">
                  <c:v>9220.064339029694</c:v>
                </c:pt>
                <c:pt idx="101">
                  <c:v>9010.868370927928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'Sheet8 (2)'!$F$1</c:f>
              <c:strCache>
                <c:ptCount val="1"/>
                <c:pt idx="0">
                  <c:v> rsvp_cnt </c:v>
                </c:pt>
              </c:strCache>
            </c:strRef>
          </c:tx>
          <c:spPr>
            <a:ln>
              <a:solidFill>
                <a:srgbClr val="FF9700"/>
              </a:solidFill>
            </a:ln>
          </c:spPr>
          <c:marker>
            <c:symbol val="none"/>
          </c:marker>
          <c:val>
            <c:numRef>
              <c:f>'Sheet8 (2)'!$F$2:$F$103</c:f>
              <c:numCache>
                <c:formatCode>General</c:formatCode>
                <c:ptCount val="102"/>
                <c:pt idx="0">
                  <c:v>7012.0</c:v>
                </c:pt>
                <c:pt idx="1">
                  <c:v>7291.0</c:v>
                </c:pt>
                <c:pt idx="2">
                  <c:v>6973.0</c:v>
                </c:pt>
                <c:pt idx="3">
                  <c:v>6348.0</c:v>
                </c:pt>
                <c:pt idx="4">
                  <c:v>6063.0</c:v>
                </c:pt>
                <c:pt idx="5">
                  <c:v>5878.0</c:v>
                </c:pt>
                <c:pt idx="6">
                  <c:v>6191.0</c:v>
                </c:pt>
                <c:pt idx="7">
                  <c:v>5890.0</c:v>
                </c:pt>
                <c:pt idx="8">
                  <c:v>5200.0</c:v>
                </c:pt>
                <c:pt idx="9">
                  <c:v>5315.0</c:v>
                </c:pt>
                <c:pt idx="10">
                  <c:v>4790.0</c:v>
                </c:pt>
                <c:pt idx="11">
                  <c:v>4443.0</c:v>
                </c:pt>
                <c:pt idx="12">
                  <c:v>4094.0</c:v>
                </c:pt>
                <c:pt idx="13">
                  <c:v>3691.0</c:v>
                </c:pt>
                <c:pt idx="14">
                  <c:v>3336.0</c:v>
                </c:pt>
                <c:pt idx="15">
                  <c:v>3024.0</c:v>
                </c:pt>
                <c:pt idx="16">
                  <c:v>2799.0</c:v>
                </c:pt>
                <c:pt idx="17">
                  <c:v>2721.0</c:v>
                </c:pt>
                <c:pt idx="18">
                  <c:v>2940.0</c:v>
                </c:pt>
                <c:pt idx="19">
                  <c:v>3185.0</c:v>
                </c:pt>
                <c:pt idx="20">
                  <c:v>3928.0</c:v>
                </c:pt>
                <c:pt idx="21">
                  <c:v>4830.0</c:v>
                </c:pt>
                <c:pt idx="22">
                  <c:v>5474.0</c:v>
                </c:pt>
                <c:pt idx="23">
                  <c:v>6574.0</c:v>
                </c:pt>
                <c:pt idx="24">
                  <c:v>7486.0</c:v>
                </c:pt>
                <c:pt idx="25">
                  <c:v>7922.0</c:v>
                </c:pt>
                <c:pt idx="26">
                  <c:v>8258.0</c:v>
                </c:pt>
                <c:pt idx="27">
                  <c:v>8172.0</c:v>
                </c:pt>
                <c:pt idx="28">
                  <c:v>7995.0</c:v>
                </c:pt>
                <c:pt idx="29">
                  <c:v>8685.0</c:v>
                </c:pt>
                <c:pt idx="30">
                  <c:v>8026.0</c:v>
                </c:pt>
                <c:pt idx="31">
                  <c:v>7141.0</c:v>
                </c:pt>
                <c:pt idx="32">
                  <c:v>7128.0</c:v>
                </c:pt>
                <c:pt idx="33">
                  <c:v>6723.0</c:v>
                </c:pt>
                <c:pt idx="34">
                  <c:v>7230.0</c:v>
                </c:pt>
                <c:pt idx="35">
                  <c:v>6814.0</c:v>
                </c:pt>
                <c:pt idx="36">
                  <c:v>5957.0</c:v>
                </c:pt>
                <c:pt idx="37">
                  <c:v>5006.0</c:v>
                </c:pt>
                <c:pt idx="38">
                  <c:v>4328.0</c:v>
                </c:pt>
                <c:pt idx="39">
                  <c:v>4011.0</c:v>
                </c:pt>
                <c:pt idx="40">
                  <c:v>4260.0</c:v>
                </c:pt>
                <c:pt idx="41">
                  <c:v>4349.0</c:v>
                </c:pt>
                <c:pt idx="42">
                  <c:v>4122.0</c:v>
                </c:pt>
                <c:pt idx="43">
                  <c:v>4674.0</c:v>
                </c:pt>
                <c:pt idx="44">
                  <c:v>5504.0</c:v>
                </c:pt>
                <c:pt idx="45">
                  <c:v>7005.0</c:v>
                </c:pt>
                <c:pt idx="46">
                  <c:v>8506.0</c:v>
                </c:pt>
                <c:pt idx="47">
                  <c:v>9448.0</c:v>
                </c:pt>
                <c:pt idx="48">
                  <c:v>10130.0</c:v>
                </c:pt>
                <c:pt idx="49">
                  <c:v>10780.0</c:v>
                </c:pt>
                <c:pt idx="50">
                  <c:v>10832.0</c:v>
                </c:pt>
                <c:pt idx="51">
                  <c:v>10773.0</c:v>
                </c:pt>
                <c:pt idx="52">
                  <c:v>10643.0</c:v>
                </c:pt>
                <c:pt idx="53">
                  <c:v>8410.0</c:v>
                </c:pt>
                <c:pt idx="54">
                  <c:v>10524.0</c:v>
                </c:pt>
                <c:pt idx="55">
                  <c:v>9253.0</c:v>
                </c:pt>
                <c:pt idx="56">
                  <c:v>9026.0</c:v>
                </c:pt>
                <c:pt idx="57">
                  <c:v>8874.0</c:v>
                </c:pt>
                <c:pt idx="58">
                  <c:v>7846.0</c:v>
                </c:pt>
                <c:pt idx="59">
                  <c:v>6991.0</c:v>
                </c:pt>
                <c:pt idx="60">
                  <c:v>6571.0</c:v>
                </c:pt>
                <c:pt idx="61">
                  <c:v>5405.0</c:v>
                </c:pt>
                <c:pt idx="62">
                  <c:v>4406.0</c:v>
                </c:pt>
                <c:pt idx="63">
                  <c:v>3664.0</c:v>
                </c:pt>
                <c:pt idx="64">
                  <c:v>3620.0</c:v>
                </c:pt>
                <c:pt idx="65">
                  <c:v>3704.0</c:v>
                </c:pt>
                <c:pt idx="66">
                  <c:v>3749.0</c:v>
                </c:pt>
                <c:pt idx="67">
                  <c:v>3971.0</c:v>
                </c:pt>
                <c:pt idx="68">
                  <c:v>5220.0</c:v>
                </c:pt>
                <c:pt idx="69">
                  <c:v>6124.0</c:v>
                </c:pt>
                <c:pt idx="70">
                  <c:v>7891.0</c:v>
                </c:pt>
                <c:pt idx="71">
                  <c:v>8804.0</c:v>
                </c:pt>
                <c:pt idx="72">
                  <c:v>9803.0</c:v>
                </c:pt>
                <c:pt idx="73">
                  <c:v>10218.0</c:v>
                </c:pt>
                <c:pt idx="74">
                  <c:v>10802.0</c:v>
                </c:pt>
                <c:pt idx="75">
                  <c:v>10296.0</c:v>
                </c:pt>
                <c:pt idx="76">
                  <c:v>10472.0</c:v>
                </c:pt>
                <c:pt idx="77">
                  <c:v>10583.0</c:v>
                </c:pt>
                <c:pt idx="78">
                  <c:v>10586.0</c:v>
                </c:pt>
                <c:pt idx="79">
                  <c:v>9584.0</c:v>
                </c:pt>
                <c:pt idx="80">
                  <c:v>8506.0</c:v>
                </c:pt>
                <c:pt idx="81">
                  <c:v>8359.0</c:v>
                </c:pt>
                <c:pt idx="82">
                  <c:v>7578.0</c:v>
                </c:pt>
                <c:pt idx="83">
                  <c:v>7643.0</c:v>
                </c:pt>
                <c:pt idx="84">
                  <c:v>6832.0</c:v>
                </c:pt>
                <c:pt idx="85">
                  <c:v>5662.0</c:v>
                </c:pt>
                <c:pt idx="86">
                  <c:v>4737.0</c:v>
                </c:pt>
                <c:pt idx="87">
                  <c:v>4172.0</c:v>
                </c:pt>
                <c:pt idx="88">
                  <c:v>3711.0</c:v>
                </c:pt>
                <c:pt idx="89">
                  <c:v>3656.0</c:v>
                </c:pt>
                <c:pt idx="90">
                  <c:v>3710.0</c:v>
                </c:pt>
                <c:pt idx="91">
                  <c:v>4834.0</c:v>
                </c:pt>
                <c:pt idx="92">
                  <c:v>5518.0</c:v>
                </c:pt>
                <c:pt idx="93">
                  <c:v>6417.0</c:v>
                </c:pt>
                <c:pt idx="94">
                  <c:v>7740.0</c:v>
                </c:pt>
                <c:pt idx="95">
                  <c:v>9244.0</c:v>
                </c:pt>
                <c:pt idx="96">
                  <c:v>9699.0</c:v>
                </c:pt>
                <c:pt idx="97">
                  <c:v>9625.0</c:v>
                </c:pt>
                <c:pt idx="98">
                  <c:v>10374.0</c:v>
                </c:pt>
                <c:pt idx="99">
                  <c:v>9987.0</c:v>
                </c:pt>
                <c:pt idx="100">
                  <c:v>9800.0</c:v>
                </c:pt>
                <c:pt idx="101">
                  <c:v>10092.0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7910424"/>
        <c:axId val="-2057687256"/>
      </c:lineChart>
      <c:catAx>
        <c:axId val="-2057910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-2057687256"/>
        <c:crosses val="autoZero"/>
        <c:auto val="1"/>
        <c:lblAlgn val="ctr"/>
        <c:lblOffset val="100"/>
        <c:tickLblSkip val="12"/>
        <c:tickMarkSkip val="8"/>
        <c:noMultiLvlLbl val="0"/>
      </c:catAx>
      <c:valAx>
        <c:axId val="-2057687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defRPr>
            </a:pPr>
            <a:endParaRPr lang="en-US"/>
          </a:p>
        </c:txPr>
        <c:crossAx val="-2057910424"/>
        <c:crossesAt val="1.0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B41BC-5C35-F74E-B4ED-B117AE115CDD}" type="datetimeFigureOut">
              <a:rPr lang="en-US" smtClean="0"/>
              <a:t>2/19/15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21703-53E2-7B49-97C0-D9EABD1A0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31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I add slide with chart of hourly trend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I add slide with chart of hourly trend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I add slide with chart of hourly trend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62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not keep this one….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2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Volume – talk about holiday shift</a:t>
            </a:r>
            <a:r>
              <a:rPr lang="en-US" baseline="0" dirty="0" smtClean="0"/>
              <a:t> impact 5,6 or 11 years back for last time Christmas falls on same day of week and infrequently occurring events (Olympics, World Cup, Tax Incentive)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Velocity – Unplanned events (</a:t>
            </a:r>
            <a:r>
              <a:rPr lang="en-US" baseline="0" dirty="0" err="1" smtClean="0"/>
              <a:t>blizzards,natural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disasters,etc</a:t>
            </a:r>
            <a:r>
              <a:rPr lang="en-US" baseline="0" dirty="0" smtClean="0"/>
              <a:t>) require dynamic model updates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Variety – Promotions, local events,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2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10-50X</a:t>
            </a:r>
            <a:r>
              <a:rPr lang="en-US" baseline="0" dirty="0" smtClean="0"/>
              <a:t> less cost than data warehouse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story of work before having access to Data Warehouse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after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building retail membership acquisition models on client server and taking 24 hours and tax incentive research requiring weeks to get data from over 3 years pulled from tape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2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Wanted to find </a:t>
            </a:r>
            <a:r>
              <a:rPr lang="en-US" dirty="0" err="1" smtClean="0"/>
              <a:t>publicstreaming</a:t>
            </a:r>
            <a:r>
              <a:rPr lang="en-US" dirty="0" smtClean="0"/>
              <a:t> API to work with for streaming predictions</a:t>
            </a:r>
          </a:p>
          <a:p>
            <a:endParaRPr lang="en-US" dirty="0" smtClean="0"/>
          </a:p>
          <a:p>
            <a:r>
              <a:rPr lang="en-US" dirty="0" smtClean="0"/>
              <a:t>There are very few streaming APIs readily</a:t>
            </a:r>
            <a:r>
              <a:rPr lang="en-US" baseline="0" dirty="0" smtClean="0"/>
              <a:t> available for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2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Personalize</a:t>
            </a:r>
            <a:r>
              <a:rPr lang="en-US" baseline="0" dirty="0" smtClean="0"/>
              <a:t> data to give more meaning (created an RSVP then took a look at the data)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Examine fields that may be interesting to predict for presentation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Spark SQL supports nested JSON data!</a:t>
            </a:r>
          </a:p>
          <a:p>
            <a:endParaRPr lang="en-US" dirty="0" smtClean="0"/>
          </a:p>
          <a:p>
            <a:r>
              <a:rPr lang="en-US" dirty="0" smtClean="0"/>
              <a:t>Flatten</a:t>
            </a:r>
            <a:r>
              <a:rPr lang="en-US" baseline="0" dirty="0" smtClean="0"/>
              <a:t> nested columns for Impala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Spark SQL supports nested JSON data!</a:t>
            </a:r>
          </a:p>
          <a:p>
            <a:endParaRPr lang="en-US" dirty="0" smtClean="0"/>
          </a:p>
          <a:p>
            <a:r>
              <a:rPr lang="en-US" dirty="0" smtClean="0"/>
              <a:t>Flatten</a:t>
            </a:r>
            <a:r>
              <a:rPr lang="en-US" baseline="0" dirty="0" smtClean="0"/>
              <a:t> nested columns for Impala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1703-53E2-7B49-97C0-D9EABD1A016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_only.png"/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871365" y="0"/>
            <a:ext cx="5272635" cy="3253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5257" y="3320395"/>
            <a:ext cx="5842943" cy="516758"/>
          </a:xfrm>
        </p:spPr>
        <p:txBody>
          <a:bodyPr anchor="t" anchorCtr="0">
            <a:noAutofit/>
          </a:bodyPr>
          <a:lstStyle>
            <a:lvl1pPr algn="r">
              <a:defRPr sz="24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15256" y="3843866"/>
            <a:ext cx="5842943" cy="113717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26C5E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and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29" y="1683896"/>
            <a:ext cx="7125744" cy="15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86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2015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790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618167" y="444385"/>
            <a:ext cx="3882082" cy="3882082"/>
          </a:xfrm>
          <a:prstGeom prst="ellipse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8167" y="1397000"/>
            <a:ext cx="3882082" cy="783035"/>
          </a:xfrm>
          <a:ln>
            <a:noFill/>
          </a:ln>
        </p:spPr>
        <p:txBody>
          <a:bodyPr anchor="t">
            <a:noAutofit/>
          </a:bodyPr>
          <a:lstStyle>
            <a:lvl1pPr algn="ctr">
              <a:defRPr sz="32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167" y="2180034"/>
            <a:ext cx="3882082" cy="1833165"/>
          </a:xfrm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Your Name</a:t>
            </a:r>
          </a:p>
          <a:p>
            <a:pPr lvl="0"/>
            <a:r>
              <a:rPr lang="en-US" dirty="0" err="1" smtClean="0"/>
              <a:t>email@svds.com</a:t>
            </a:r>
            <a:endParaRPr lang="en-US" dirty="0" smtClean="0"/>
          </a:p>
          <a:p>
            <a:pPr lvl="0"/>
            <a:r>
              <a:rPr lang="en-US" dirty="0" smtClean="0"/>
              <a:t>@</a:t>
            </a:r>
            <a:r>
              <a:rPr lang="en-US" dirty="0" err="1" smtClean="0"/>
              <a:t>YourTwitter</a:t>
            </a:r>
            <a:endParaRPr lang="en-US" dirty="0" smtClean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3919" y="4555310"/>
            <a:ext cx="8588107" cy="371107"/>
            <a:chOff x="273919" y="4555310"/>
            <a:chExt cx="8588107" cy="37110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17440" y="4740864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2222" y="4555310"/>
              <a:ext cx="331494" cy="37110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73919" y="4733668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191294" y="4733668"/>
            <a:ext cx="652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6738" y="4108988"/>
            <a:ext cx="1944687" cy="566199"/>
          </a:xfrm>
        </p:spPr>
        <p:txBody>
          <a:bodyPr/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en-US" dirty="0" smtClean="0"/>
              <a:t>Yes, we’re hiring!</a:t>
            </a:r>
          </a:p>
          <a:p>
            <a:pPr lvl="0"/>
            <a:r>
              <a:rPr lang="en-US" dirty="0" err="1" smtClean="0"/>
              <a:t>info@svds.com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5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618167" y="444385"/>
            <a:ext cx="3882082" cy="3882082"/>
          </a:xfrm>
          <a:prstGeom prst="ellipse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8167" y="1397000"/>
            <a:ext cx="3882082" cy="783035"/>
          </a:xfrm>
          <a:ln>
            <a:noFill/>
          </a:ln>
        </p:spPr>
        <p:txBody>
          <a:bodyPr anchor="t">
            <a:noAutofit/>
          </a:bodyPr>
          <a:lstStyle>
            <a:lvl1pPr algn="ctr"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18167" y="2180034"/>
            <a:ext cx="3882082" cy="1833165"/>
          </a:xfrm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273919" y="4555310"/>
            <a:ext cx="8588107" cy="371107"/>
            <a:chOff x="273919" y="4555310"/>
            <a:chExt cx="8588107" cy="37110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17440" y="4740864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2222" y="4555310"/>
              <a:ext cx="331494" cy="37110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73919" y="4733668"/>
              <a:ext cx="39445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191294" y="4733668"/>
            <a:ext cx="652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83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70933" y="4525137"/>
            <a:ext cx="8655756" cy="454752"/>
            <a:chOff x="270933" y="4525137"/>
            <a:chExt cx="8655756" cy="45475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70933" y="4733668"/>
              <a:ext cx="8011690" cy="1105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478" y="4525137"/>
              <a:ext cx="406211" cy="45475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2015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9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hand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205978"/>
            <a:ext cx="3708400" cy="42580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rgbClr val="677385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rgbClr val="677385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40460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2015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4572000" cy="44640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0933" y="205977"/>
            <a:ext cx="4019968" cy="1321403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3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hand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205978"/>
            <a:ext cx="3708400" cy="42580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Content Placeholder 5" descr="tumblr_n6rz3iGDUA1st5lhmo1_12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321" y="0"/>
            <a:ext cx="4551680" cy="51435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2015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92320" y="0"/>
            <a:ext cx="4551679" cy="17930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501687" y="0"/>
            <a:ext cx="443794" cy="4972096"/>
            <a:chOff x="8501687" y="0"/>
            <a:chExt cx="443794" cy="497209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8717280" y="0"/>
              <a:ext cx="0" cy="42976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29342" y="205977"/>
            <a:ext cx="3777727" cy="1321403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hand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267" y="205978"/>
            <a:ext cx="3708400" cy="425807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Content Placeholder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321" y="0"/>
            <a:ext cx="4551680" cy="51435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91293" y="4733668"/>
            <a:ext cx="4726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accent6"/>
                </a:solidFill>
                <a:latin typeface="+mj-lt"/>
              </a:rPr>
              <a:pPr/>
              <a:t>‹#›</a:t>
            </a:fld>
            <a:r>
              <a:rPr lang="en-US" sz="800" dirty="0" smtClean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2015 SILICON VALLEY DATA SCIENCE LLC. ALL RIGHTS RESERVED.</a:t>
            </a:r>
            <a:endParaRPr lang="en-US" sz="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92320" y="0"/>
            <a:ext cx="4551679" cy="179301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501687" y="0"/>
            <a:ext cx="443794" cy="4972096"/>
            <a:chOff x="8501687" y="0"/>
            <a:chExt cx="443794" cy="497209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8717280" y="0"/>
              <a:ext cx="0" cy="42976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687" y="4517344"/>
              <a:ext cx="443794" cy="454752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29342" y="205977"/>
            <a:ext cx="3777727" cy="1321403"/>
          </a:xfrm>
        </p:spPr>
        <p:txBody>
          <a:bodyPr/>
          <a:lstStyle>
            <a:lvl1pPr marL="0" indent="0">
              <a:buNone/>
              <a:defRPr sz="32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9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76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2015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68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 descr="deYU3EyQP9cN23moYfLw_Dandelion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86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2015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74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865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9977" y="205979"/>
            <a:ext cx="6806823" cy="85725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91294" y="4733668"/>
            <a:ext cx="58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918E-4C06-7E43-8EEC-6B80EEAD3344}" type="slidenum">
              <a:rPr lang="en-US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478" y="4525137"/>
            <a:ext cx="406211" cy="4547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0933" y="4733668"/>
            <a:ext cx="8011690" cy="110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394858" y="4733668"/>
            <a:ext cx="398001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accent6"/>
                </a:solidFill>
                <a:latin typeface="+mj-lt"/>
              </a:rPr>
              <a:t>© 2015 SILICON VALLEY DATA SCIENCE LLC. ALL RIGHTS RESERVED.	</a:t>
            </a:r>
            <a:endParaRPr lang="en-US" sz="1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602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3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78" r:id="rId4"/>
    <p:sldLayoutId id="2147483667" r:id="rId5"/>
    <p:sldLayoutId id="2147483681" r:id="rId6"/>
    <p:sldLayoutId id="2147483669" r:id="rId7"/>
    <p:sldLayoutId id="2147483676" r:id="rId8"/>
    <p:sldLayoutId id="2147483677" r:id="rId9"/>
    <p:sldLayoutId id="2147483682" r:id="rId10"/>
    <p:sldLayoutId id="214748368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blog.cloudera.com/blog/2013/10/how-to-use-madlib-pre-built-analytic-functions-with-impal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ream.meetup.com/2/rsvps" TargetMode="External"/><Relationship Id="rId4" Type="http://schemas.openxmlformats.org/officeDocument/2006/relationships/hyperlink" Target="https://github.com/silicon-valley-data-science/strataca-2015/tree/master/Spark-to-Build-a-Scalable-Prediction-Engin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9021" y="3030840"/>
            <a:ext cx="5842943" cy="717154"/>
          </a:xfrm>
        </p:spPr>
        <p:txBody>
          <a:bodyPr/>
          <a:lstStyle/>
          <a:p>
            <a:r>
              <a:rPr lang="en-US" sz="2000" dirty="0" smtClean="0"/>
              <a:t>USING MULTIPLE PERSISTENCE LAYERS IN SPARK TO BUILD A SCALABLE PREDICTION ENGINE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021" y="3843866"/>
            <a:ext cx="5842943" cy="1137177"/>
          </a:xfrm>
        </p:spPr>
        <p:txBody>
          <a:bodyPr/>
          <a:lstStyle/>
          <a:p>
            <a:r>
              <a:rPr lang="en-US" dirty="0" smtClean="0"/>
              <a:t>Richard Williamson 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 @</a:t>
            </a:r>
            <a:r>
              <a:rPr lang="en-US" dirty="0" err="1" smtClean="0"/>
              <a:t>SuperHadooper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254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ONE TO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Now that we know what one record looks like, let’s capture a large dataset.</a:t>
            </a:r>
          </a:p>
          <a:p>
            <a:pPr marL="0" indent="0">
              <a:buNone/>
            </a:pPr>
            <a:endParaRPr lang="en-US" dirty="0" smtClean="0"/>
          </a:p>
          <a:p>
            <a:pPr marL="285750" indent="-285750"/>
            <a:r>
              <a:rPr lang="en-US" dirty="0"/>
              <a:t>First we </a:t>
            </a:r>
            <a:r>
              <a:rPr lang="en-US" dirty="0" smtClean="0"/>
              <a:t>capture </a:t>
            </a:r>
            <a:r>
              <a:rPr lang="en-US" dirty="0"/>
              <a:t>stream to </a:t>
            </a:r>
            <a:r>
              <a:rPr lang="en-US" dirty="0" smtClean="0"/>
              <a:t>Kafka </a:t>
            </a:r>
            <a:r>
              <a:rPr lang="en-US" dirty="0"/>
              <a:t>by </a:t>
            </a:r>
            <a:r>
              <a:rPr lang="en-US" dirty="0" smtClean="0"/>
              <a:t>curling </a:t>
            </a:r>
            <a:r>
              <a:rPr lang="en-US" dirty="0"/>
              <a:t>to file and tailing file to </a:t>
            </a:r>
            <a:r>
              <a:rPr lang="en-US" dirty="0" smtClean="0"/>
              <a:t>Kafka </a:t>
            </a:r>
            <a:r>
              <a:rPr lang="en-US" dirty="0"/>
              <a:t>consumer </a:t>
            </a:r>
            <a:r>
              <a:rPr lang="en-US" dirty="0" smtClean="0"/>
              <a:t>— </a:t>
            </a:r>
            <a:r>
              <a:rPr lang="en-US" dirty="0"/>
              <a:t>this will build up some history for us to look </a:t>
            </a:r>
            <a:r>
              <a:rPr lang="en-US" dirty="0" smtClean="0"/>
              <a:t>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ONE TO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6806823" cy="835420"/>
          </a:xfrm>
        </p:spPr>
        <p:txBody>
          <a:bodyPr/>
          <a:lstStyle/>
          <a:p>
            <a:pPr marL="285750" indent="-285750"/>
            <a:r>
              <a:rPr lang="en-US" dirty="0" smtClean="0"/>
              <a:t>Then use </a:t>
            </a:r>
            <a:r>
              <a:rPr lang="en-US" dirty="0"/>
              <a:t>Spark to load to </a:t>
            </a:r>
            <a:r>
              <a:rPr lang="en-US" dirty="0" smtClean="0"/>
              <a:t>Parquet </a:t>
            </a:r>
            <a:r>
              <a:rPr lang="en-US" dirty="0"/>
              <a:t>for interactive exploratory analysis in Impala</a:t>
            </a:r>
            <a:r>
              <a:rPr lang="en-US" dirty="0" smtClean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9363" y="2052641"/>
            <a:ext cx="7654637" cy="224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err="1" smtClean="0"/>
              <a:t>val</a:t>
            </a:r>
            <a:r>
              <a:rPr lang="en-US" sz="1200" dirty="0" smtClean="0"/>
              <a:t> </a:t>
            </a:r>
            <a:r>
              <a:rPr lang="en-US" sz="1200" dirty="0" err="1"/>
              <a:t>sqlContext</a:t>
            </a:r>
            <a:r>
              <a:rPr lang="en-US" sz="1200" dirty="0"/>
              <a:t> = new </a:t>
            </a:r>
            <a:r>
              <a:rPr lang="en-US" sz="1200" dirty="0" err="1"/>
              <a:t>org.apache.spark.sql.SQLContext</a:t>
            </a:r>
            <a:r>
              <a:rPr lang="en-US" sz="1200" dirty="0"/>
              <a:t>(</a:t>
            </a:r>
            <a:r>
              <a:rPr lang="en-US" sz="1200" dirty="0" err="1"/>
              <a:t>sc</a:t>
            </a:r>
            <a:r>
              <a:rPr lang="en-US" sz="1200" dirty="0"/>
              <a:t>)</a:t>
            </a:r>
          </a:p>
          <a:p>
            <a:pPr>
              <a:lnSpc>
                <a:spcPct val="130000"/>
              </a:lnSpc>
            </a:pPr>
            <a:r>
              <a:rPr lang="en-US" sz="1200" dirty="0" err="1" smtClean="0"/>
              <a:t>val</a:t>
            </a:r>
            <a:r>
              <a:rPr lang="en-US" sz="1200" dirty="0" smtClean="0"/>
              <a:t> </a:t>
            </a:r>
            <a:r>
              <a:rPr lang="en-US" sz="1200" dirty="0" err="1"/>
              <a:t>meetup</a:t>
            </a:r>
            <a:r>
              <a:rPr lang="en-US" sz="1200" dirty="0"/>
              <a:t> = </a:t>
            </a:r>
            <a:r>
              <a:rPr lang="en-US" sz="1200" dirty="0" err="1"/>
              <a:t>sqlContext.jsonFile</a:t>
            </a:r>
            <a:r>
              <a:rPr lang="en-US" sz="1200" dirty="0" smtClean="0"/>
              <a:t>(</a:t>
            </a:r>
            <a:r>
              <a:rPr lang="en-US" sz="1200" dirty="0"/>
              <a:t>"/home/</a:t>
            </a:r>
            <a:r>
              <a:rPr lang="en-US" sz="1200" dirty="0" err="1"/>
              <a:t>odroid</a:t>
            </a:r>
            <a:r>
              <a:rPr lang="en-US" sz="1200" dirty="0"/>
              <a:t>/</a:t>
            </a:r>
            <a:r>
              <a:rPr lang="en-US" sz="1200" dirty="0" err="1" smtClean="0"/>
              <a:t>meetupstream</a:t>
            </a:r>
            <a:r>
              <a:rPr lang="en-US" sz="1200" dirty="0" smtClean="0"/>
              <a:t>”)</a:t>
            </a:r>
            <a:endParaRPr lang="en-US" sz="1200" dirty="0"/>
          </a:p>
          <a:p>
            <a:pPr>
              <a:lnSpc>
                <a:spcPct val="130000"/>
              </a:lnSpc>
            </a:pPr>
            <a:r>
              <a:rPr lang="en-US" sz="1200" dirty="0" err="1"/>
              <a:t>meetup.registerTempTable</a:t>
            </a:r>
            <a:r>
              <a:rPr lang="en-US" sz="1200" dirty="0"/>
              <a:t>("</a:t>
            </a:r>
            <a:r>
              <a:rPr lang="en-US" sz="1200" dirty="0" err="1"/>
              <a:t>meetup</a:t>
            </a:r>
            <a:r>
              <a:rPr lang="en-US" sz="1200" dirty="0"/>
              <a:t>")</a:t>
            </a:r>
          </a:p>
          <a:p>
            <a:pPr>
              <a:lnSpc>
                <a:spcPct val="130000"/>
              </a:lnSpc>
            </a:pPr>
            <a:r>
              <a:rPr lang="en-US" sz="1200" dirty="0" err="1"/>
              <a:t>val</a:t>
            </a:r>
            <a:r>
              <a:rPr lang="en-US" sz="1200" dirty="0"/>
              <a:t> meetup2 = </a:t>
            </a:r>
            <a:r>
              <a:rPr lang="en-US" sz="1200" dirty="0" err="1"/>
              <a:t>sqlContext.sql</a:t>
            </a:r>
            <a:r>
              <a:rPr lang="en-US" sz="1200" dirty="0"/>
              <a:t>("select </a:t>
            </a:r>
            <a:r>
              <a:rPr lang="en-US" sz="1200" dirty="0" err="1"/>
              <a:t>event.event_id</a:t>
            </a:r>
            <a:r>
              <a:rPr lang="en-US" sz="1200" dirty="0" err="1" smtClean="0"/>
              <a:t>,event.event_name,event.event_url,event.time</a:t>
            </a:r>
            <a:r>
              <a:rPr lang="en-US" sz="1200" dirty="0" smtClean="0"/>
              <a:t>, guests</a:t>
            </a:r>
            <a:r>
              <a:rPr lang="en-US" sz="1200" dirty="0"/>
              <a:t>,member.member_id,member.member_name,member.other_services.facebook.identifier as </a:t>
            </a:r>
            <a:r>
              <a:rPr lang="en-US" sz="1200" dirty="0" err="1"/>
              <a:t>facebook_identifier</a:t>
            </a:r>
            <a:r>
              <a:rPr lang="en-US" sz="1200" dirty="0" smtClean="0"/>
              <a:t>, </a:t>
            </a:r>
            <a:r>
              <a:rPr lang="en-US" sz="1200" dirty="0" err="1" smtClean="0"/>
              <a:t>member.other_services.linkedin.identifier</a:t>
            </a:r>
            <a:r>
              <a:rPr lang="en-US" sz="1200" dirty="0" smtClean="0"/>
              <a:t> </a:t>
            </a:r>
            <a:r>
              <a:rPr lang="en-US" sz="1200" dirty="0"/>
              <a:t>as </a:t>
            </a:r>
            <a:r>
              <a:rPr lang="en-US" sz="1200" dirty="0" err="1"/>
              <a:t>linkedin_identifier</a:t>
            </a:r>
            <a:r>
              <a:rPr lang="en-US" sz="1200" dirty="0" smtClean="0"/>
              <a:t>, </a:t>
            </a:r>
            <a:r>
              <a:rPr lang="en-US" sz="1200" dirty="0" err="1" smtClean="0"/>
              <a:t>member.other_services.twitter.identifier</a:t>
            </a:r>
            <a:r>
              <a:rPr lang="en-US" sz="1200" dirty="0" smtClean="0"/>
              <a:t> </a:t>
            </a:r>
            <a:r>
              <a:rPr lang="en-US" sz="1200" dirty="0"/>
              <a:t>as </a:t>
            </a:r>
            <a:r>
              <a:rPr lang="en-US" sz="1200" dirty="0" err="1"/>
              <a:t>twitter_identifier</a:t>
            </a:r>
            <a:r>
              <a:rPr lang="en-US" sz="1200" dirty="0" smtClean="0"/>
              <a:t>, </a:t>
            </a:r>
            <a:r>
              <a:rPr lang="en-US" sz="1200" dirty="0" err="1" smtClean="0"/>
              <a:t>member.photo</a:t>
            </a:r>
            <a:r>
              <a:rPr lang="en-US" sz="1200" dirty="0" err="1"/>
              <a:t>,mtime,response</a:t>
            </a:r>
            <a:r>
              <a:rPr lang="en-US" sz="1200" dirty="0" smtClean="0"/>
              <a:t>, rsvp_id</a:t>
            </a:r>
            <a:r>
              <a:rPr lang="en-US" sz="1200" dirty="0"/>
              <a:t>,venue.lat,venue.lon,venue.venue_id,venue.venue_name,visibility from </a:t>
            </a:r>
            <a:r>
              <a:rPr lang="en-US" sz="1200" dirty="0" err="1" smtClean="0"/>
              <a:t>meetup</a:t>
            </a:r>
            <a:r>
              <a:rPr lang="en-US" sz="1200" dirty="0" smtClean="0"/>
              <a:t>”)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meetup2</a:t>
            </a:r>
            <a:r>
              <a:rPr lang="en-US" sz="1200" dirty="0"/>
              <a:t>.saveAsParquetFile(</a:t>
            </a:r>
            <a:r>
              <a:rPr lang="en-US" sz="1200" dirty="0" smtClean="0"/>
              <a:t>"</a:t>
            </a:r>
            <a:r>
              <a:rPr lang="en-US" sz="1200" dirty="0"/>
              <a:t>/home/</a:t>
            </a:r>
            <a:r>
              <a:rPr lang="en-US" sz="1200" dirty="0" err="1"/>
              <a:t>odroid</a:t>
            </a:r>
            <a:r>
              <a:rPr lang="en-US" sz="1200" dirty="0"/>
              <a:t>/</a:t>
            </a:r>
            <a:r>
              <a:rPr lang="en-US" sz="1200" dirty="0" err="1" smtClean="0"/>
              <a:t>meetup.parquet</a:t>
            </a:r>
            <a:r>
              <a:rPr lang="en-US" sz="12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59774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INTERACTIVE EXPLORATORY ANALYSIS IN IMPALA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406070"/>
            <a:ext cx="6806823" cy="3057981"/>
          </a:xfrm>
        </p:spPr>
        <p:txBody>
          <a:bodyPr/>
          <a:lstStyle/>
          <a:p>
            <a:pPr marL="285750" indent="-285750"/>
            <a:r>
              <a:rPr lang="en-US" dirty="0"/>
              <a:t>We could have done basic exploratory analysis in Spark SQL, but date logic is not fully </a:t>
            </a:r>
            <a:r>
              <a:rPr lang="en-US" dirty="0" smtClean="0"/>
              <a:t>supported. </a:t>
            </a:r>
          </a:p>
          <a:p>
            <a:pPr marL="285750" indent="-285750"/>
            <a:r>
              <a:rPr lang="en-US" dirty="0" smtClean="0"/>
              <a:t>It’s </a:t>
            </a:r>
            <a:r>
              <a:rPr lang="en-US" dirty="0"/>
              <a:t>very easy to point Impala to the data and do it </a:t>
            </a:r>
            <a:r>
              <a:rPr lang="en-US" dirty="0" smtClean="0"/>
              <a:t>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6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INTERACTIVE EXPLORATORY ANALYSIS IN IMPALA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406070"/>
            <a:ext cx="6806823" cy="3057981"/>
          </a:xfrm>
        </p:spPr>
        <p:txBody>
          <a:bodyPr/>
          <a:lstStyle/>
          <a:p>
            <a:pPr marL="285750" indent="-285750"/>
            <a:r>
              <a:rPr lang="en-US" dirty="0"/>
              <a:t>Create external Impala table pointing to the data we just created in Spark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CREATE </a:t>
            </a:r>
            <a:r>
              <a:rPr lang="en-US" sz="1400" dirty="0"/>
              <a:t>EXTERNAL TABLE </a:t>
            </a:r>
            <a:r>
              <a:rPr lang="en-US" sz="1400" dirty="0" err="1"/>
              <a:t>meetup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LIKE PARQUET '/user/</a:t>
            </a:r>
            <a:r>
              <a:rPr lang="en-US" sz="1400" dirty="0" err="1"/>
              <a:t>odroid</a:t>
            </a:r>
            <a:r>
              <a:rPr lang="en-US" sz="1400" dirty="0"/>
              <a:t>/</a:t>
            </a:r>
            <a:r>
              <a:rPr lang="en-US" sz="1400" dirty="0" err="1"/>
              <a:t>meetup</a:t>
            </a:r>
            <a:r>
              <a:rPr lang="en-US" sz="1400" dirty="0"/>
              <a:t>/_metadata' </a:t>
            </a:r>
          </a:p>
          <a:p>
            <a:pPr marL="0" indent="0">
              <a:buNone/>
            </a:pPr>
            <a:r>
              <a:rPr lang="en-US" sz="1400" dirty="0"/>
              <a:t>STORED AS PARQUET </a:t>
            </a:r>
          </a:p>
          <a:p>
            <a:pPr marL="0" indent="0">
              <a:buNone/>
            </a:pPr>
            <a:r>
              <a:rPr lang="en-US" sz="1400" dirty="0"/>
              <a:t>LOCATION '/user/</a:t>
            </a:r>
            <a:r>
              <a:rPr lang="en-US" sz="1400" dirty="0" err="1"/>
              <a:t>odroid</a:t>
            </a:r>
            <a:r>
              <a:rPr lang="en-US" sz="1400" dirty="0"/>
              <a:t>/</a:t>
            </a:r>
            <a:r>
              <a:rPr lang="en-US" sz="1400" dirty="0" err="1" smtClean="0"/>
              <a:t>meetup</a:t>
            </a:r>
            <a:r>
              <a:rPr lang="en-US" sz="1400" dirty="0" smtClean="0"/>
              <a:t>’;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749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INTERACTIVE EXPLORATORY ANALYSIS IN IMPALA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406070"/>
            <a:ext cx="7127952" cy="3057981"/>
          </a:xfrm>
        </p:spPr>
        <p:txBody>
          <a:bodyPr/>
          <a:lstStyle/>
          <a:p>
            <a:pPr marL="285750" indent="-285750"/>
            <a:r>
              <a:rPr lang="en-US" dirty="0"/>
              <a:t>Now we can query:</a:t>
            </a:r>
          </a:p>
          <a:p>
            <a:pPr marL="285750" indent="-285750"/>
            <a:endParaRPr lang="en-US" dirty="0"/>
          </a:p>
          <a:p>
            <a:pPr marL="0" indent="0">
              <a:buNone/>
            </a:pPr>
            <a:r>
              <a:rPr lang="en-US" sz="1400" dirty="0"/>
              <a:t>select  </a:t>
            </a:r>
            <a:r>
              <a:rPr lang="en-US" sz="1400" dirty="0" err="1"/>
              <a:t>from_unixtime</a:t>
            </a:r>
            <a:r>
              <a:rPr lang="en-US" sz="1400" dirty="0"/>
              <a:t>(cast(</a:t>
            </a:r>
            <a:r>
              <a:rPr lang="en-US" sz="1400" dirty="0" err="1"/>
              <a:t>mtime</a:t>
            </a:r>
            <a:r>
              <a:rPr lang="en-US" sz="1400" dirty="0"/>
              <a:t>/1000 as </a:t>
            </a:r>
            <a:r>
              <a:rPr lang="en-US" sz="1400" dirty="0" err="1"/>
              <a:t>bigint</a:t>
            </a:r>
            <a:r>
              <a:rPr lang="en-US" sz="1400" dirty="0"/>
              <a:t>), "</a:t>
            </a:r>
            <a:r>
              <a:rPr lang="en-US" sz="1400" dirty="0" err="1"/>
              <a:t>yyyy</a:t>
            </a:r>
            <a:r>
              <a:rPr lang="en-US" sz="1400" dirty="0"/>
              <a:t>-MM-</a:t>
            </a:r>
            <a:r>
              <a:rPr lang="en-US" sz="1400" dirty="0" err="1"/>
              <a:t>dd</a:t>
            </a:r>
            <a:r>
              <a:rPr lang="en-US" sz="1400" dirty="0"/>
              <a:t> HH”) as </a:t>
            </a:r>
            <a:r>
              <a:rPr lang="en-US" sz="1400" dirty="0" err="1"/>
              <a:t>data_hr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    ,count(*) as </a:t>
            </a:r>
            <a:r>
              <a:rPr lang="en-US" sz="1400" dirty="0" err="1"/>
              <a:t>rsvp_cnt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from    </a:t>
            </a:r>
            <a:r>
              <a:rPr lang="en-US" sz="1400" dirty="0" err="1"/>
              <a:t>meetup</a:t>
            </a:r>
            <a:r>
              <a:rPr lang="en-US" sz="1400" dirty="0"/>
              <a:t> group by 1 order by 1;</a:t>
            </a:r>
          </a:p>
        </p:txBody>
      </p:sp>
    </p:spTree>
    <p:extLst>
      <p:ext uri="{BB962C8B-B14F-4D97-AF65-F5344CB8AC3E}">
        <p14:creationId xmlns:p14="http://schemas.microsoft.com/office/powerpoint/2010/main" val="371472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981" y="1314274"/>
            <a:ext cx="8939367" cy="323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val</a:t>
            </a:r>
            <a:r>
              <a:rPr lang="en-US" sz="1200" dirty="0" smtClean="0"/>
              <a:t> </a:t>
            </a:r>
            <a:r>
              <a:rPr lang="en-US" sz="1200" dirty="0" err="1"/>
              <a:t>ssc</a:t>
            </a:r>
            <a:r>
              <a:rPr lang="en-US" sz="1200" dirty="0"/>
              <a:t> = new </a:t>
            </a:r>
            <a:r>
              <a:rPr lang="en-US" sz="1200" dirty="0" err="1"/>
              <a:t>StreamingContext</a:t>
            </a:r>
            <a:r>
              <a:rPr lang="en-US" sz="1200" dirty="0"/>
              <a:t>(</a:t>
            </a:r>
            <a:r>
              <a:rPr lang="en-US" sz="1200" dirty="0" err="1"/>
              <a:t>sc</a:t>
            </a:r>
            <a:r>
              <a:rPr lang="en-US" sz="1200" dirty="0"/>
              <a:t>, Seconds(10))</a:t>
            </a:r>
          </a:p>
          <a:p>
            <a:r>
              <a:rPr lang="en-US" sz="1200" dirty="0" err="1" smtClean="0"/>
              <a:t>val</a:t>
            </a:r>
            <a:r>
              <a:rPr lang="en-US" sz="1200" dirty="0" smtClean="0"/>
              <a:t> </a:t>
            </a:r>
            <a:r>
              <a:rPr lang="en-US" sz="1200" dirty="0"/>
              <a:t>lines = </a:t>
            </a:r>
            <a:r>
              <a:rPr lang="en-US" sz="1200" dirty="0" err="1"/>
              <a:t>KafkaUtils.createStream</a:t>
            </a:r>
            <a:r>
              <a:rPr lang="en-US" sz="1200" dirty="0"/>
              <a:t>(</a:t>
            </a:r>
            <a:r>
              <a:rPr lang="en-US" sz="1200" dirty="0" err="1"/>
              <a:t>ssc</a:t>
            </a:r>
            <a:r>
              <a:rPr lang="en-US" sz="1200" dirty="0"/>
              <a:t>, </a:t>
            </a:r>
            <a:r>
              <a:rPr lang="en-US" sz="1200" dirty="0" smtClean="0"/>
              <a:t>”localhost:</a:t>
            </a:r>
            <a:r>
              <a:rPr lang="en-US" sz="1200" dirty="0"/>
              <a:t>2181", "</a:t>
            </a:r>
            <a:r>
              <a:rPr lang="en-US" sz="1200" dirty="0" err="1"/>
              <a:t>meetupstream</a:t>
            </a:r>
            <a:r>
              <a:rPr lang="en-US" sz="1200" dirty="0"/>
              <a:t>", Map("</a:t>
            </a:r>
            <a:r>
              <a:rPr lang="en-US" sz="1200" dirty="0" err="1"/>
              <a:t>meetupstream</a:t>
            </a:r>
            <a:r>
              <a:rPr lang="en-US" sz="1200" dirty="0"/>
              <a:t>" -&gt; 10)).map(_._2)</a:t>
            </a:r>
          </a:p>
          <a:p>
            <a:r>
              <a:rPr lang="en-US" sz="1200" dirty="0" err="1"/>
              <a:t>val</a:t>
            </a:r>
            <a:r>
              <a:rPr lang="en-US" sz="1200" dirty="0"/>
              <a:t> </a:t>
            </a:r>
            <a:r>
              <a:rPr lang="en-US" sz="1200" dirty="0" err="1"/>
              <a:t>sqlContext</a:t>
            </a:r>
            <a:r>
              <a:rPr lang="en-US" sz="1200" dirty="0"/>
              <a:t> = new </a:t>
            </a:r>
            <a:r>
              <a:rPr lang="en-US" sz="1200" dirty="0" err="1"/>
              <a:t>org.apache.spark.sql.SQLContext</a:t>
            </a:r>
            <a:r>
              <a:rPr lang="en-US" sz="1200" dirty="0"/>
              <a:t>(</a:t>
            </a:r>
            <a:r>
              <a:rPr lang="en-US" sz="1200" dirty="0" err="1"/>
              <a:t>sc</a:t>
            </a:r>
            <a:r>
              <a:rPr lang="en-US" sz="1200" dirty="0"/>
              <a:t>)</a:t>
            </a:r>
          </a:p>
          <a:p>
            <a:r>
              <a:rPr lang="en-US" sz="1200" dirty="0" err="1" smtClean="0"/>
              <a:t>lines.foreachRDD</a:t>
            </a:r>
            <a:r>
              <a:rPr lang="en-US" sz="1200" dirty="0"/>
              <a:t>(</a:t>
            </a:r>
            <a:r>
              <a:rPr lang="en-US" sz="1200" dirty="0" err="1"/>
              <a:t>rdd</a:t>
            </a:r>
            <a:r>
              <a:rPr lang="en-US" sz="1200" dirty="0"/>
              <a:t> =&gt; {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val</a:t>
            </a:r>
            <a:r>
              <a:rPr lang="en-US" sz="1200" dirty="0"/>
              <a:t> lines2 = </a:t>
            </a:r>
            <a:r>
              <a:rPr lang="en-US" sz="1200" dirty="0" err="1"/>
              <a:t>sqlContext.jsonRDD</a:t>
            </a:r>
            <a:r>
              <a:rPr lang="en-US" sz="1200" dirty="0"/>
              <a:t>(</a:t>
            </a:r>
            <a:r>
              <a:rPr lang="en-US" sz="1200" dirty="0" err="1"/>
              <a:t>rdd</a:t>
            </a:r>
            <a:r>
              <a:rPr lang="en-US" sz="1200" dirty="0"/>
              <a:t>)</a:t>
            </a:r>
          </a:p>
          <a:p>
            <a:r>
              <a:rPr lang="en-US" sz="1200" dirty="0"/>
              <a:t>  lines2.registerTempTable("lines2")</a:t>
            </a:r>
          </a:p>
          <a:p>
            <a:r>
              <a:rPr lang="en-US" sz="1200" dirty="0" smtClean="0"/>
              <a:t>  </a:t>
            </a:r>
            <a:r>
              <a:rPr lang="en-US" sz="1200" dirty="0" err="1" smtClean="0"/>
              <a:t>val</a:t>
            </a:r>
            <a:r>
              <a:rPr lang="en-US" sz="1200" dirty="0" smtClean="0"/>
              <a:t> lines3 </a:t>
            </a:r>
            <a:r>
              <a:rPr lang="en-US" sz="1200" dirty="0"/>
              <a:t>= </a:t>
            </a:r>
            <a:r>
              <a:rPr lang="en-US" sz="1200" dirty="0" err="1"/>
              <a:t>sqlContext.sql</a:t>
            </a:r>
            <a:r>
              <a:rPr lang="en-US" sz="1200" dirty="0"/>
              <a:t>("select event.event_id,event.event_name,event.event_url,event.time,guests</a:t>
            </a:r>
            <a:r>
              <a:rPr lang="en-US" sz="1200" dirty="0" smtClean="0"/>
              <a:t>, </a:t>
            </a:r>
            <a:r>
              <a:rPr lang="en-US" sz="1200" dirty="0" err="1" smtClean="0"/>
              <a:t>member.member_id</a:t>
            </a:r>
            <a:r>
              <a:rPr lang="en-US" sz="1200" dirty="0" smtClean="0"/>
              <a:t>, </a:t>
            </a:r>
            <a:r>
              <a:rPr lang="en-US" sz="1200" dirty="0" err="1" smtClean="0"/>
              <a:t>member.member_name</a:t>
            </a:r>
            <a:r>
              <a:rPr lang="en-US" sz="1200" dirty="0" err="1"/>
              <a:t>,member.other_services.facebook.identifier</a:t>
            </a:r>
            <a:r>
              <a:rPr lang="en-US" sz="1200" dirty="0"/>
              <a:t> as </a:t>
            </a:r>
            <a:r>
              <a:rPr lang="en-US" sz="1200" dirty="0" err="1"/>
              <a:t>facebook_identifier</a:t>
            </a:r>
            <a:r>
              <a:rPr lang="en-US" sz="1200" dirty="0" smtClean="0"/>
              <a:t>, </a:t>
            </a:r>
            <a:r>
              <a:rPr lang="en-US" sz="1200" dirty="0" err="1" smtClean="0"/>
              <a:t>member.other_services.linkedin.identifier</a:t>
            </a:r>
            <a:r>
              <a:rPr lang="en-US" sz="1200" dirty="0" smtClean="0"/>
              <a:t> </a:t>
            </a:r>
            <a:r>
              <a:rPr lang="en-US" sz="1200" dirty="0"/>
              <a:t>as </a:t>
            </a:r>
            <a:r>
              <a:rPr lang="en-US" sz="1200" dirty="0" err="1"/>
              <a:t>linkedin_identifier,member.other_services.twitter.identifier</a:t>
            </a:r>
            <a:r>
              <a:rPr lang="en-US" sz="1200" dirty="0"/>
              <a:t> as </a:t>
            </a:r>
            <a:r>
              <a:rPr lang="en-US" sz="1200" dirty="0" err="1"/>
              <a:t>twitter_identifier,member.photo</a:t>
            </a:r>
            <a:r>
              <a:rPr lang="en-US" sz="1200" dirty="0" smtClean="0"/>
              <a:t>, </a:t>
            </a:r>
            <a:r>
              <a:rPr lang="en-US" sz="1200" dirty="0" err="1" smtClean="0"/>
              <a:t>mtime</a:t>
            </a:r>
            <a:r>
              <a:rPr lang="en-US" sz="1200" dirty="0" err="1"/>
              <a:t>,response</a:t>
            </a:r>
            <a:r>
              <a:rPr lang="en-US" sz="1200" dirty="0" smtClean="0"/>
              <a:t>, rsvp_id</a:t>
            </a:r>
            <a:r>
              <a:rPr lang="en-US" sz="1200" dirty="0"/>
              <a:t>,venue.lat,venue.lon,venue.venue_id,venue.venue_name,visibility from lines2")</a:t>
            </a:r>
          </a:p>
          <a:p>
            <a:r>
              <a:rPr lang="en-US" sz="1200" dirty="0" err="1" smtClean="0"/>
              <a:t>val</a:t>
            </a:r>
            <a:r>
              <a:rPr lang="en-US" sz="1200" dirty="0" smtClean="0"/>
              <a:t> </a:t>
            </a:r>
            <a:r>
              <a:rPr lang="en-US" sz="1200" dirty="0"/>
              <a:t>lines4 = lines3.map(line =&gt; (line(0), line(5), line(13), line(1), line(2), line(3), line(4), line(6), line(7), line(8), line(9), line(10), line(11), line(12), line(14), line(15), line(16), line(17), line(18) ))</a:t>
            </a:r>
          </a:p>
          <a:p>
            <a:r>
              <a:rPr lang="en-US" sz="1200" dirty="0"/>
              <a:t>  lines4.saveToCassandra("</a:t>
            </a:r>
            <a:r>
              <a:rPr lang="en-US" sz="1200" dirty="0" err="1"/>
              <a:t>meetup</a:t>
            </a:r>
            <a:r>
              <a:rPr lang="en-US" sz="1200" dirty="0"/>
              <a:t>","</a:t>
            </a:r>
            <a:r>
              <a:rPr lang="en-US" sz="1200" dirty="0" err="1"/>
              <a:t>rsvps</a:t>
            </a:r>
            <a:r>
              <a:rPr lang="en-US" sz="1200" dirty="0"/>
              <a:t>", </a:t>
            </a:r>
            <a:r>
              <a:rPr lang="en-US" sz="1200" dirty="0" err="1"/>
              <a:t>SomeColumns</a:t>
            </a:r>
            <a:r>
              <a:rPr lang="en-US" sz="1200" dirty="0"/>
              <a:t>("event_id"</a:t>
            </a:r>
            <a:r>
              <a:rPr lang="en-US" sz="1200" dirty="0" smtClean="0"/>
              <a:t>, "</a:t>
            </a:r>
            <a:r>
              <a:rPr lang="en-US" sz="1200" dirty="0"/>
              <a:t>member_id","rsvp_id","event_name"</a:t>
            </a:r>
            <a:r>
              <a:rPr lang="en-US" sz="1200" dirty="0" smtClean="0"/>
              <a:t>, "</a:t>
            </a:r>
            <a:r>
              <a:rPr lang="en-US" sz="1200" dirty="0"/>
              <a:t>event_url"</a:t>
            </a:r>
            <a:r>
              <a:rPr lang="en-US" sz="1200" dirty="0" smtClean="0"/>
              <a:t>, "</a:t>
            </a:r>
            <a:r>
              <a:rPr lang="en-US" sz="1200" dirty="0"/>
              <a:t>time","guests","member_name","facebook_identifier","linkedin_identifier","twitter_identifier","photo","mtime","response","lat","lon","venue_id","venue_name","visibility")</a:t>
            </a:r>
            <a:r>
              <a:rPr lang="en-US" sz="1200" dirty="0" smtClean="0"/>
              <a:t>)})</a:t>
            </a:r>
          </a:p>
          <a:p>
            <a:r>
              <a:rPr lang="en-US" sz="1200" dirty="0" err="1" smtClean="0"/>
              <a:t>ssc.start</a:t>
            </a:r>
            <a:r>
              <a:rPr lang="en-US" sz="1200" dirty="0" smtClean="0"/>
              <a:t>()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26319" y="3583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SPARK STREAMING: </a:t>
            </a:r>
          </a:p>
          <a:p>
            <a:r>
              <a:rPr lang="en-US" sz="3200" b="1" dirty="0" smtClean="0"/>
              <a:t>Load Cassandra from Kafka</a:t>
            </a:r>
          </a:p>
        </p:txBody>
      </p:sp>
    </p:spTree>
    <p:extLst>
      <p:ext uri="{BB962C8B-B14F-4D97-AF65-F5344CB8AC3E}">
        <p14:creationId xmlns:p14="http://schemas.microsoft.com/office/powerpoint/2010/main" val="282790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QUERIES IN CASSANDRA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234680"/>
            <a:ext cx="6806823" cy="3394472"/>
          </a:xfrm>
        </p:spPr>
        <p:txBody>
          <a:bodyPr/>
          <a:lstStyle/>
          <a:p>
            <a:pPr marL="285750" indent="-285750"/>
            <a:r>
              <a:rPr lang="en-US" dirty="0"/>
              <a:t>When low millisecond queries are </a:t>
            </a:r>
            <a:r>
              <a:rPr lang="en-US" dirty="0" smtClean="0"/>
              <a:t>needed, </a:t>
            </a:r>
            <a:r>
              <a:rPr lang="en-US" dirty="0"/>
              <a:t>Cassandra provides favorable </a:t>
            </a:r>
            <a:r>
              <a:rPr lang="en-US" dirty="0" smtClean="0"/>
              <a:t>storage.</a:t>
            </a:r>
            <a:endParaRPr lang="en-US" dirty="0"/>
          </a:p>
          <a:p>
            <a:pPr marL="285750" indent="-285750"/>
            <a:r>
              <a:rPr lang="en-US" dirty="0"/>
              <a:t>Now we can perform queries like this one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400" dirty="0"/>
              <a:t>select * from </a:t>
            </a:r>
            <a:r>
              <a:rPr lang="en-US" sz="1400" dirty="0" err="1"/>
              <a:t>meetup.rsvps</a:t>
            </a:r>
            <a:r>
              <a:rPr lang="en-US" sz="1400" dirty="0"/>
              <a:t> where </a:t>
            </a:r>
            <a:r>
              <a:rPr lang="en-US" sz="1400" dirty="0" err="1"/>
              <a:t>event_id</a:t>
            </a:r>
            <a:r>
              <a:rPr lang="en-US" sz="1400" dirty="0"/>
              <a:t>=“</a:t>
            </a:r>
            <a:r>
              <a:rPr lang="en-US" sz="1400" dirty="0" err="1"/>
              <a:t>fbtgdlytdbbc</a:t>
            </a:r>
            <a:r>
              <a:rPr lang="en-US" sz="1400" dirty="0"/>
              <a:t>” and </a:t>
            </a:r>
            <a:r>
              <a:rPr lang="en-US" sz="1400" dirty="0" err="1"/>
              <a:t>member_id</a:t>
            </a:r>
            <a:r>
              <a:rPr lang="en-US" sz="1400" dirty="0"/>
              <a:t>=29193652 and </a:t>
            </a:r>
            <a:r>
              <a:rPr lang="en-US" sz="1400" dirty="0" err="1"/>
              <a:t>rsvp_id</a:t>
            </a:r>
            <a:r>
              <a:rPr lang="en-US" sz="1400" dirty="0"/>
              <a:t>=1536654666</a:t>
            </a:r>
            <a:r>
              <a:rPr lang="en-US" sz="1400" dirty="0" smtClean="0"/>
              <a:t>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547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want to store the same data in two places?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879977" y="1234680"/>
            <a:ext cx="7010023" cy="3394472"/>
          </a:xfrm>
        </p:spPr>
        <p:txBody>
          <a:bodyPr/>
          <a:lstStyle/>
          <a:p>
            <a:r>
              <a:rPr lang="en-US" dirty="0"/>
              <a:t>Different access patterns prefer different physical </a:t>
            </a:r>
            <a:r>
              <a:rPr lang="en-US" dirty="0" smtClean="0"/>
              <a:t>storage.</a:t>
            </a:r>
            <a:endParaRPr lang="en-US" dirty="0"/>
          </a:p>
          <a:p>
            <a:r>
              <a:rPr lang="en-US" dirty="0"/>
              <a:t>Large </a:t>
            </a:r>
            <a:r>
              <a:rPr lang="en-US" dirty="0" smtClean="0"/>
              <a:t>table </a:t>
            </a:r>
            <a:r>
              <a:rPr lang="en-US" dirty="0"/>
              <a:t>scans needed for analytical queries require fast sequential access to </a:t>
            </a:r>
            <a:r>
              <a:rPr lang="en-US" dirty="0" smtClean="0"/>
              <a:t>data, </a:t>
            </a:r>
            <a:r>
              <a:rPr lang="en-US" dirty="0"/>
              <a:t>making Parquet format in HDFS a perfect </a:t>
            </a:r>
            <a:r>
              <a:rPr lang="en-US" dirty="0" smtClean="0"/>
              <a:t>fit. It can then </a:t>
            </a:r>
            <a:r>
              <a:rPr lang="en-US" dirty="0"/>
              <a:t>be queried by Impala, </a:t>
            </a:r>
            <a:r>
              <a:rPr lang="en-US" dirty="0" smtClean="0"/>
              <a:t>Spark, </a:t>
            </a:r>
            <a:r>
              <a:rPr lang="en-US" dirty="0"/>
              <a:t>or even </a:t>
            </a:r>
            <a:r>
              <a:rPr lang="en-US" dirty="0" smtClean="0"/>
              <a:t>Hive.</a:t>
            </a:r>
            <a:endParaRPr lang="en-US" dirty="0"/>
          </a:p>
          <a:p>
            <a:r>
              <a:rPr lang="en-US" dirty="0"/>
              <a:t>Fast record lookups require a carefully designed key to allow for direct access to the specific row of </a:t>
            </a:r>
            <a:r>
              <a:rPr lang="en-US" dirty="0" smtClean="0"/>
              <a:t>data, </a:t>
            </a:r>
            <a:r>
              <a:rPr lang="en-US" dirty="0"/>
              <a:t>making Cassandra (or </a:t>
            </a:r>
            <a:r>
              <a:rPr lang="en-US" dirty="0" err="1"/>
              <a:t>HBase</a:t>
            </a:r>
            <a:r>
              <a:rPr lang="en-US" dirty="0"/>
              <a:t>) a very good </a:t>
            </a:r>
            <a:r>
              <a:rPr lang="en-US" dirty="0" smtClean="0"/>
              <a:t>fit.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6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BUILDING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en-US" dirty="0"/>
              <a:t>A quick way to do some exploratory predictions is with </a:t>
            </a:r>
            <a:r>
              <a:rPr lang="en-US" dirty="0" smtClean="0"/>
              <a:t>Impala, </a:t>
            </a:r>
            <a:r>
              <a:rPr lang="en-US" dirty="0" err="1" smtClean="0"/>
              <a:t>MADlib</a:t>
            </a:r>
            <a:r>
              <a:rPr lang="en-US" dirty="0" smtClean="0"/>
              <a:t>, </a:t>
            </a:r>
            <a:r>
              <a:rPr lang="en-US" dirty="0"/>
              <a:t>or Spark </a:t>
            </a:r>
            <a:r>
              <a:rPr lang="en-US" dirty="0" err="1" smtClean="0"/>
              <a:t>Mllib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/>
            <a:r>
              <a:rPr lang="en-US" dirty="0"/>
              <a:t>First we need to build some features from the table we created in </a:t>
            </a:r>
            <a:r>
              <a:rPr lang="en-US" dirty="0" smtClean="0"/>
              <a:t>Impala.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5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BUILDING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9977" y="1069580"/>
            <a:ext cx="7109809" cy="3394472"/>
          </a:xfrm>
        </p:spPr>
        <p:txBody>
          <a:bodyPr/>
          <a:lstStyle/>
          <a:p>
            <a:pPr marL="285750" indent="-285750"/>
            <a:r>
              <a:rPr lang="en-US" dirty="0"/>
              <a:t>A simple way to do this for hourly sales is to create a </a:t>
            </a:r>
            <a:r>
              <a:rPr lang="en-US" dirty="0" err="1"/>
              <a:t>boolean</a:t>
            </a:r>
            <a:r>
              <a:rPr lang="en-US" dirty="0"/>
              <a:t> indicator variable for each </a:t>
            </a:r>
            <a:r>
              <a:rPr lang="en-US" dirty="0" smtClean="0"/>
              <a:t>hour, </a:t>
            </a:r>
            <a:r>
              <a:rPr lang="en-US" dirty="0"/>
              <a:t>and set it to true if the given observation was for the given </a:t>
            </a:r>
            <a:r>
              <a:rPr lang="en-US" dirty="0" smtClean="0"/>
              <a:t>hour.</a:t>
            </a:r>
          </a:p>
          <a:p>
            <a:pPr marL="285750" indent="-285750"/>
            <a:r>
              <a:rPr lang="en-US" dirty="0" smtClean="0"/>
              <a:t>We </a:t>
            </a:r>
            <a:r>
              <a:rPr lang="en-US" dirty="0"/>
              <a:t>can do the same to indicate whether the observation was taken on a weekend or weekday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59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13267" y="205978"/>
            <a:ext cx="4065018" cy="425807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Open Sans"/>
                <a:cs typeface="Open Sans"/>
              </a:rPr>
              <a:t>Some Background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Open Sans"/>
                <a:cs typeface="Open Sans"/>
              </a:rPr>
              <a:t>Model Building/Scoring Use Case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/>
                <a:cs typeface="Open Sans"/>
              </a:rPr>
              <a:t>Spark Persistence to </a:t>
            </a:r>
            <a:r>
              <a:rPr lang="en-US" sz="1800" dirty="0" smtClean="0">
                <a:latin typeface="Open Sans"/>
                <a:cs typeface="Open Sans"/>
              </a:rPr>
              <a:t>Parquet via Kafka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Open Sans"/>
                <a:cs typeface="Open Sans"/>
              </a:rPr>
              <a:t>Exploratory Analysis with Impala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/>
                <a:cs typeface="Open Sans"/>
              </a:rPr>
              <a:t>Spark Persistence to Cassandra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Open Sans"/>
                <a:cs typeface="Open Sans"/>
              </a:rPr>
              <a:t>Operational </a:t>
            </a:r>
            <a:r>
              <a:rPr lang="en-US" sz="1800" dirty="0">
                <a:latin typeface="Open Sans"/>
                <a:cs typeface="Open Sans"/>
              </a:rPr>
              <a:t>queries </a:t>
            </a:r>
            <a:r>
              <a:rPr lang="en-US" sz="1800" dirty="0" smtClean="0">
                <a:latin typeface="Open Sans"/>
                <a:cs typeface="Open Sans"/>
              </a:rPr>
              <a:t>via CQL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Open Sans"/>
                <a:cs typeface="Open Sans"/>
              </a:rPr>
              <a:t>Impala </a:t>
            </a:r>
            <a:r>
              <a:rPr lang="en-US" sz="1800" dirty="0">
                <a:latin typeface="Open Sans"/>
                <a:cs typeface="Open Sans"/>
              </a:rPr>
              <a:t>Model Building/</a:t>
            </a:r>
            <a:r>
              <a:rPr lang="en-US" sz="1800" dirty="0" smtClean="0">
                <a:latin typeface="Open Sans"/>
                <a:cs typeface="Open Sans"/>
              </a:rPr>
              <a:t>Scoring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Open Sans"/>
                <a:cs typeface="Open Sans"/>
              </a:rPr>
              <a:t>Spark Model Building/Scoring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Open Sans"/>
                <a:cs typeface="Open Sans"/>
              </a:rPr>
              <a:t>Questions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0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BUILDING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en-US" dirty="0"/>
              <a:t>The SQL to do this look something like this: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create table </a:t>
            </a:r>
            <a:r>
              <a:rPr lang="en-US" sz="1400" dirty="0" err="1"/>
              <a:t>rsvps_by_hr_training</a:t>
            </a:r>
            <a:r>
              <a:rPr lang="en-US" sz="1400" dirty="0"/>
              <a:t> as (</a:t>
            </a:r>
          </a:p>
          <a:p>
            <a:pPr marL="457200" lvl="1" indent="0">
              <a:buNone/>
            </a:pPr>
            <a:r>
              <a:rPr lang="en-US" sz="1400" dirty="0"/>
              <a:t>select</a:t>
            </a:r>
          </a:p>
          <a:p>
            <a:pPr marL="457200" lvl="1" indent="0">
              <a:buNone/>
            </a:pPr>
            <a:r>
              <a:rPr lang="en-US" sz="1400" dirty="0"/>
              <a:t> case when </a:t>
            </a:r>
            <a:r>
              <a:rPr lang="en-US" sz="1400" dirty="0" err="1"/>
              <a:t>mhour</a:t>
            </a:r>
            <a:r>
              <a:rPr lang="en-US" sz="1400" dirty="0"/>
              <a:t>=0 then 1 else 0 end as hr0</a:t>
            </a:r>
          </a:p>
          <a:p>
            <a:pPr marL="457200" lvl="1" indent="0">
              <a:buNone/>
            </a:pPr>
            <a:r>
              <a:rPr lang="en-US" sz="1400" dirty="0"/>
              <a:t>,case when </a:t>
            </a:r>
            <a:r>
              <a:rPr lang="en-US" sz="1400" dirty="0" err="1"/>
              <a:t>mhour</a:t>
            </a:r>
            <a:r>
              <a:rPr lang="en-US" sz="1400" dirty="0"/>
              <a:t>=1 then 1 else 0 end as hr1</a:t>
            </a:r>
          </a:p>
          <a:p>
            <a:pPr marL="457200" lvl="1" indent="0">
              <a:buNone/>
            </a:pPr>
            <a:r>
              <a:rPr lang="en-US" sz="1400" dirty="0"/>
              <a:t>…</a:t>
            </a:r>
          </a:p>
          <a:p>
            <a:pPr marL="457200" lvl="1" indent="0">
              <a:buNone/>
            </a:pPr>
            <a:r>
              <a:rPr lang="en-US" sz="1400" dirty="0"/>
              <a:t>,case when </a:t>
            </a:r>
            <a:r>
              <a:rPr lang="en-US" sz="1400" dirty="0" err="1"/>
              <a:t>mhour</a:t>
            </a:r>
            <a:r>
              <a:rPr lang="en-US" sz="1400" dirty="0"/>
              <a:t>=22 then 1 else 0 end as hr22</a:t>
            </a:r>
          </a:p>
          <a:p>
            <a:pPr marL="457200" lvl="1" indent="0">
              <a:buNone/>
            </a:pPr>
            <a:r>
              <a:rPr lang="en-US" sz="1400" dirty="0"/>
              <a:t>,case when </a:t>
            </a:r>
            <a:r>
              <a:rPr lang="en-US" sz="1400" dirty="0" err="1"/>
              <a:t>mhour</a:t>
            </a:r>
            <a:r>
              <a:rPr lang="en-US" sz="1400" dirty="0"/>
              <a:t>=23 then 1 else 0 end as hr23</a:t>
            </a:r>
          </a:p>
          <a:p>
            <a:pPr marL="457200" lvl="1" indent="0">
              <a:buNone/>
            </a:pPr>
            <a:r>
              <a:rPr lang="en-US" sz="1400" dirty="0"/>
              <a:t>,case when </a:t>
            </a:r>
            <a:r>
              <a:rPr lang="en-US" sz="1400" dirty="0" err="1"/>
              <a:t>mdate</a:t>
            </a:r>
            <a:r>
              <a:rPr lang="en-US" sz="1400" dirty="0"/>
              <a:t> in ("2015-02-14","2015-02-15") then 1 else 0 end as </a:t>
            </a:r>
            <a:r>
              <a:rPr lang="en-US" sz="1400" dirty="0" err="1"/>
              <a:t>weekend_day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,</a:t>
            </a:r>
            <a:r>
              <a:rPr lang="en-US" sz="1400" dirty="0" err="1"/>
              <a:t>mdate,mhour,rsvp_cnt</a:t>
            </a:r>
            <a:r>
              <a:rPr lang="en-US" sz="1400" dirty="0"/>
              <a:t> from </a:t>
            </a:r>
            <a:r>
              <a:rPr lang="en-US" sz="1400" dirty="0" err="1"/>
              <a:t>rsvps_by_hour</a:t>
            </a:r>
            <a:r>
              <a:rPr lang="en-US" sz="1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2374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981" y="777638"/>
            <a:ext cx="88302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Install </a:t>
            </a:r>
            <a:r>
              <a:rPr lang="en-US" sz="1400" dirty="0" err="1" smtClean="0"/>
              <a:t>MADlib</a:t>
            </a:r>
            <a:r>
              <a:rPr lang="en-US" sz="1400" dirty="0" smtClean="0"/>
              <a:t> </a:t>
            </a:r>
            <a:r>
              <a:rPr lang="en-US" sz="1400" dirty="0"/>
              <a:t>for Impala: </a:t>
            </a:r>
            <a:r>
              <a:rPr lang="en-US" sz="1400" dirty="0">
                <a:hlinkClick r:id="rId3"/>
              </a:rPr>
              <a:t>http://blog.cloudera.com/blog/2013/10/how-to-use-madlib-pre-built-analytic-functions-with-impala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Train regression model in SQL:</a:t>
            </a:r>
          </a:p>
          <a:p>
            <a:pPr lvl="1"/>
            <a:r>
              <a:rPr lang="en-US" sz="1400" dirty="0" smtClean="0"/>
              <a:t>SELECT </a:t>
            </a:r>
            <a:r>
              <a:rPr lang="en-US" sz="1400" dirty="0" err="1" smtClean="0"/>
              <a:t>printarray</a:t>
            </a:r>
            <a:r>
              <a:rPr lang="en-US" sz="1400" dirty="0"/>
              <a:t>(</a:t>
            </a:r>
            <a:r>
              <a:rPr lang="en-US" sz="1400" dirty="0" err="1"/>
              <a:t>linr</a:t>
            </a:r>
            <a:r>
              <a:rPr lang="en-US" sz="1400" dirty="0"/>
              <a:t>(</a:t>
            </a:r>
            <a:r>
              <a:rPr lang="en-US" sz="1400" dirty="0" err="1"/>
              <a:t>toarray</a:t>
            </a:r>
            <a:r>
              <a:rPr lang="en-US" sz="1400" dirty="0"/>
              <a:t>(hr0,hr1,hr2,hr3,hr4,hr5,hr6,hr7,hr8,hr9,hr10,hr11,hr12,hr13,hr14</a:t>
            </a:r>
            <a:r>
              <a:rPr lang="en-US" sz="1400" dirty="0" smtClean="0"/>
              <a:t>, hr15,</a:t>
            </a:r>
            <a:r>
              <a:rPr lang="en-US" sz="1400" dirty="0"/>
              <a:t>hr16,hr17,hr18,hr19,hr20,hr21,hr22,hr23,weekend_day), </a:t>
            </a:r>
            <a:r>
              <a:rPr lang="en-US" sz="1400" dirty="0" err="1"/>
              <a:t>rsvp_cnt</a:t>
            </a:r>
            <a:r>
              <a:rPr lang="en-US" sz="1400" dirty="0"/>
              <a:t>)) </a:t>
            </a:r>
            <a:endParaRPr lang="en-US" sz="1400" dirty="0" smtClean="0"/>
          </a:p>
          <a:p>
            <a:pPr lvl="1"/>
            <a:r>
              <a:rPr lang="en-US" sz="1400" dirty="0" smtClean="0"/>
              <a:t>from </a:t>
            </a:r>
            <a:r>
              <a:rPr lang="en-US" sz="1400" dirty="0" err="1"/>
              <a:t>meetup.rsvps_by_hr_training</a:t>
            </a:r>
            <a:r>
              <a:rPr lang="en-US" sz="1400" dirty="0" smtClean="0"/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Which gives us the regression coefficients:</a:t>
            </a:r>
          </a:p>
          <a:p>
            <a:pPr lvl="1"/>
            <a:r>
              <a:rPr lang="en-US" sz="1400" dirty="0"/>
              <a:t>&lt;8037.43, 7883.93, 7007.68, 6851.91, 6307.91, 5468.24, 4792.58, 4336.91, 4330.24, 4360.91, 4373.24, 4711.58, 5649.91, 6752.24, 8056.24, 9042.58, 9761.37, 10205.9, 10365.6, 10048.6, 9946.12, 9538.87, 9984.37, 9115.12, -2323.73</a:t>
            </a:r>
            <a:r>
              <a:rPr lang="en-US" sz="1400" dirty="0" smtClean="0"/>
              <a:t>&gt;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Which we can then apply to new data:</a:t>
            </a:r>
          </a:p>
          <a:p>
            <a:pPr lvl="1"/>
            <a:r>
              <a:rPr lang="ro-RO" sz="1400" dirty="0"/>
              <a:t>select mdate,mhour,cast(linrpredict(toarray(8037.43, 7883.93, 7007.68, 6851.91, 6307.91, 5468.24, 4792.58, 4336.91, 4330.24, 4360.91, 4373.24, 4711.58, 5649.91, 6752.24, 8056.24, 9042.58, 9761.37, 10205.9, 10365.6, 10048.6, 9946.12, 9538.87, 9984.37, 9115.12, -2323.73), toarray(hr0, hr1, hr2, hr3, hr4, hr5, hr6, hr7, hr8, hr9, hr10, hr11, hr12, hr13, hr14, hr15, hr16, hr17, hr18, hr19, hr20, hr21, hr22, hr23, weekend_day)) as int) as rsvp_cnt_pred, rsvp_cnt from </a:t>
            </a:r>
            <a:r>
              <a:rPr lang="ro-RO" sz="1400" dirty="0" smtClean="0"/>
              <a:t>meetup.rsvps_by_hr_testing</a:t>
            </a:r>
            <a:endParaRPr lang="en-US" sz="1400" dirty="0" smtClean="0"/>
          </a:p>
          <a:p>
            <a:pPr lvl="1"/>
            <a:r>
              <a:rPr lang="en-US" sz="1400" dirty="0"/>
              <a:t>	</a:t>
            </a:r>
            <a:endParaRPr lang="en-US" sz="1400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Train/score regression model in Impala</a:t>
            </a:r>
            <a:endParaRPr lang="en-US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73919" y="154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PREDICTED HOURLY RSVPS FROM IMPALA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38669"/>
              </p:ext>
            </p:extLst>
          </p:nvPr>
        </p:nvGraphicFramePr>
        <p:xfrm>
          <a:off x="273919" y="800100"/>
          <a:ext cx="8870081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47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Prepare data for regression in Spark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981" y="777638"/>
            <a:ext cx="8830229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val</a:t>
            </a:r>
            <a:r>
              <a:rPr lang="en-US" sz="1400" dirty="0"/>
              <a:t> meetup3 = </a:t>
            </a:r>
            <a:r>
              <a:rPr lang="en-US" sz="1400" dirty="0" err="1"/>
              <a:t>sqlContext.sql</a:t>
            </a:r>
            <a:r>
              <a:rPr lang="en-US" sz="1400" dirty="0"/>
              <a:t>("select </a:t>
            </a:r>
            <a:r>
              <a:rPr lang="en-US" sz="1400" dirty="0" err="1"/>
              <a:t>mtime</a:t>
            </a:r>
            <a:r>
              <a:rPr lang="en-US" sz="1400" dirty="0"/>
              <a:t> from meetup2")</a:t>
            </a:r>
          </a:p>
          <a:p>
            <a:r>
              <a:rPr lang="en-US" sz="1400" dirty="0" err="1" smtClean="0"/>
              <a:t>val</a:t>
            </a:r>
            <a:r>
              <a:rPr lang="en-US" sz="1400" dirty="0" smtClean="0"/>
              <a:t> </a:t>
            </a:r>
            <a:r>
              <a:rPr lang="en-US" sz="1400" dirty="0"/>
              <a:t>meetup4 = meetup3.map(x =&gt; new </a:t>
            </a:r>
            <a:r>
              <a:rPr lang="en-US" sz="1400" dirty="0" err="1"/>
              <a:t>DateTime</a:t>
            </a:r>
            <a:r>
              <a:rPr lang="en-US" sz="1400" dirty="0"/>
              <a:t>(x(0).</a:t>
            </a:r>
            <a:r>
              <a:rPr lang="en-US" sz="1400" dirty="0" err="1"/>
              <a:t>toString</a:t>
            </a:r>
            <a:r>
              <a:rPr lang="en-US" sz="1400" dirty="0"/>
              <a:t>().</a:t>
            </a:r>
            <a:r>
              <a:rPr lang="en-US" sz="1400" dirty="0" err="1"/>
              <a:t>toLong</a:t>
            </a:r>
            <a:r>
              <a:rPr lang="en-US" sz="1400" dirty="0"/>
              <a:t>)).map(x =&gt; (</a:t>
            </a:r>
            <a:r>
              <a:rPr lang="en-US" sz="1400" dirty="0" err="1"/>
              <a:t>x.toString</a:t>
            </a:r>
            <a:r>
              <a:rPr lang="en-US" sz="1400" dirty="0"/>
              <a:t>("</a:t>
            </a:r>
            <a:r>
              <a:rPr lang="en-US" sz="1400" dirty="0" err="1"/>
              <a:t>yyyy</a:t>
            </a:r>
            <a:r>
              <a:rPr lang="en-US" sz="1400" dirty="0"/>
              <a:t>-MM-</a:t>
            </a:r>
            <a:r>
              <a:rPr lang="en-US" sz="1400" dirty="0" err="1"/>
              <a:t>dd</a:t>
            </a:r>
            <a:r>
              <a:rPr lang="en-US" sz="1400" dirty="0"/>
              <a:t> HH"),</a:t>
            </a:r>
            <a:r>
              <a:rPr lang="en-US" sz="1400" dirty="0" err="1"/>
              <a:t>x.toString</a:t>
            </a:r>
            <a:r>
              <a:rPr lang="en-US" sz="1400" dirty="0"/>
              <a:t>("</a:t>
            </a:r>
            <a:r>
              <a:rPr lang="en-US" sz="1400" dirty="0" err="1"/>
              <a:t>yyyy</a:t>
            </a:r>
            <a:r>
              <a:rPr lang="en-US" sz="1400" dirty="0"/>
              <a:t>-MM-</a:t>
            </a:r>
            <a:r>
              <a:rPr lang="en-US" sz="1400" dirty="0" err="1"/>
              <a:t>dd</a:t>
            </a:r>
            <a:r>
              <a:rPr lang="en-US" sz="1400" dirty="0"/>
              <a:t>"),</a:t>
            </a:r>
            <a:r>
              <a:rPr lang="en-US" sz="1400" dirty="0" err="1"/>
              <a:t>x.toString</a:t>
            </a:r>
            <a:r>
              <a:rPr lang="en-US" sz="1400" dirty="0"/>
              <a:t>("HH")) )</a:t>
            </a:r>
          </a:p>
          <a:p>
            <a:endParaRPr lang="en-US" sz="1400" dirty="0" smtClean="0"/>
          </a:p>
          <a:p>
            <a:r>
              <a:rPr lang="en-US" sz="1400" dirty="0" smtClean="0"/>
              <a:t>case </a:t>
            </a:r>
            <a:r>
              <a:rPr lang="en-US" sz="1400" dirty="0"/>
              <a:t>class </a:t>
            </a:r>
            <a:r>
              <a:rPr lang="en-US" sz="1400" dirty="0" err="1"/>
              <a:t>Meetup</a:t>
            </a:r>
            <a:r>
              <a:rPr lang="en-US" sz="1400" dirty="0"/>
              <a:t>(</a:t>
            </a:r>
            <a:r>
              <a:rPr lang="en-US" sz="1400" dirty="0" err="1"/>
              <a:t>mdatehr</a:t>
            </a:r>
            <a:r>
              <a:rPr lang="en-US" sz="1400" dirty="0"/>
              <a:t>: String, </a:t>
            </a:r>
            <a:r>
              <a:rPr lang="en-US" sz="1400" dirty="0" err="1"/>
              <a:t>mdate</a:t>
            </a:r>
            <a:r>
              <a:rPr lang="en-US" sz="1400" dirty="0"/>
              <a:t>: String, </a:t>
            </a:r>
            <a:r>
              <a:rPr lang="en-US" sz="1400" dirty="0" err="1"/>
              <a:t>mhour</a:t>
            </a:r>
            <a:r>
              <a:rPr lang="en-US" sz="1400" dirty="0"/>
              <a:t>: String)</a:t>
            </a:r>
          </a:p>
          <a:p>
            <a:r>
              <a:rPr lang="en-US" sz="1400" dirty="0" err="1"/>
              <a:t>val</a:t>
            </a:r>
            <a:r>
              <a:rPr lang="en-US" sz="1400" dirty="0"/>
              <a:t> meetup5 = meetup4.map(p =&gt; </a:t>
            </a:r>
            <a:r>
              <a:rPr lang="en-US" sz="1400" dirty="0" err="1"/>
              <a:t>Meetup</a:t>
            </a:r>
            <a:r>
              <a:rPr lang="en-US" sz="1400" dirty="0"/>
              <a:t>(p._1, p._2, p._3)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meetup5</a:t>
            </a:r>
            <a:r>
              <a:rPr lang="en-US" sz="1400" dirty="0"/>
              <a:t>.registerTempTable("meetup5")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val</a:t>
            </a:r>
            <a:r>
              <a:rPr lang="en-US" sz="1400" dirty="0" smtClean="0"/>
              <a:t> </a:t>
            </a:r>
            <a:r>
              <a:rPr lang="en-US" sz="1400" dirty="0"/>
              <a:t>meetup6 = </a:t>
            </a:r>
            <a:r>
              <a:rPr lang="en-US" sz="1400" dirty="0" err="1"/>
              <a:t>sqlContext.sql</a:t>
            </a:r>
            <a:r>
              <a:rPr lang="en-US" sz="1400" dirty="0"/>
              <a:t>("select </a:t>
            </a:r>
            <a:r>
              <a:rPr lang="en-US" sz="1400" dirty="0" err="1"/>
              <a:t>mdate,mhour,count</a:t>
            </a:r>
            <a:r>
              <a:rPr lang="en-US" sz="1400" dirty="0"/>
              <a:t>(*) as </a:t>
            </a:r>
            <a:r>
              <a:rPr lang="en-US" sz="1400" dirty="0" err="1"/>
              <a:t>rsvp_cnt</a:t>
            </a:r>
            <a:r>
              <a:rPr lang="en-US" sz="1400" dirty="0"/>
              <a:t> from meetup5 where </a:t>
            </a:r>
            <a:r>
              <a:rPr lang="en-US" sz="1400" dirty="0" err="1"/>
              <a:t>mdatehr</a:t>
            </a:r>
            <a:r>
              <a:rPr lang="en-US" sz="1400" dirty="0"/>
              <a:t> &gt;= '2015-02-15 02' group by </a:t>
            </a:r>
            <a:r>
              <a:rPr lang="en-US" sz="1400" dirty="0" err="1"/>
              <a:t>mdatehr,mdate,mhour</a:t>
            </a:r>
            <a:r>
              <a:rPr lang="en-US" sz="1400" dirty="0"/>
              <a:t>")</a:t>
            </a:r>
          </a:p>
          <a:p>
            <a:r>
              <a:rPr lang="en-US" sz="1400" dirty="0" smtClean="0"/>
              <a:t>meetup6</a:t>
            </a:r>
            <a:r>
              <a:rPr lang="en-US" sz="1400" dirty="0"/>
              <a:t>.registerTempTable("meetup6")</a:t>
            </a:r>
          </a:p>
          <a:p>
            <a:r>
              <a:rPr lang="en-US" sz="1400" dirty="0" err="1"/>
              <a:t>sqlContext.sql</a:t>
            </a:r>
            <a:r>
              <a:rPr lang="en-US" sz="1400" dirty="0"/>
              <a:t>("cache table </a:t>
            </a:r>
            <a:r>
              <a:rPr lang="en-US" sz="1400" dirty="0" smtClean="0"/>
              <a:t>meetup6”)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val</a:t>
            </a:r>
            <a:r>
              <a:rPr lang="en-US" sz="1400" dirty="0" smtClean="0"/>
              <a:t> </a:t>
            </a:r>
            <a:r>
              <a:rPr lang="en-US" sz="1400" dirty="0" err="1"/>
              <a:t>trainingData</a:t>
            </a:r>
            <a:r>
              <a:rPr lang="en-US" sz="1400" dirty="0"/>
              <a:t> = meetup7.map { row =&gt;</a:t>
            </a:r>
          </a:p>
          <a:p>
            <a:r>
              <a:rPr lang="en-US" sz="1400" dirty="0" err="1" smtClean="0"/>
              <a:t>val</a:t>
            </a:r>
            <a:r>
              <a:rPr lang="en-US" sz="1400" dirty="0" smtClean="0"/>
              <a:t> </a:t>
            </a:r>
            <a:r>
              <a:rPr lang="en-US" sz="1400" dirty="0"/>
              <a:t>features = Array[Double](row(24).</a:t>
            </a:r>
            <a:r>
              <a:rPr lang="en-US" sz="1400" dirty="0" err="1"/>
              <a:t>toString</a:t>
            </a:r>
            <a:r>
              <a:rPr lang="en-US" sz="1400" dirty="0"/>
              <a:t>().</a:t>
            </a:r>
            <a:r>
              <a:rPr lang="en-US" sz="1400" dirty="0" err="1"/>
              <a:t>toDouble,row</a:t>
            </a:r>
            <a:r>
              <a:rPr lang="en-US" sz="1400" dirty="0"/>
              <a:t>(0).</a:t>
            </a:r>
            <a:r>
              <a:rPr lang="en-US" sz="1400" dirty="0" err="1"/>
              <a:t>toString</a:t>
            </a:r>
            <a:r>
              <a:rPr lang="en-US" sz="1400" dirty="0"/>
              <a:t>().</a:t>
            </a:r>
            <a:r>
              <a:rPr lang="en-US" sz="1400" dirty="0" err="1"/>
              <a:t>toDouble</a:t>
            </a:r>
            <a:r>
              <a:rPr lang="en-US" sz="1400" dirty="0"/>
              <a:t>, </a:t>
            </a:r>
            <a:r>
              <a:rPr lang="en-US" sz="1400" dirty="0" smtClean="0"/>
              <a:t>…  </a:t>
            </a:r>
            <a:r>
              <a:rPr lang="en-US" sz="1400" dirty="0" err="1"/>
              <a:t>LabeledPoint</a:t>
            </a:r>
            <a:r>
              <a:rPr lang="en-US" sz="1400" dirty="0"/>
              <a:t>(row(27).</a:t>
            </a:r>
            <a:r>
              <a:rPr lang="en-US" sz="1400" dirty="0" err="1"/>
              <a:t>toString</a:t>
            </a:r>
            <a:r>
              <a:rPr lang="en-US" sz="1400" dirty="0"/>
              <a:t>().</a:t>
            </a:r>
            <a:r>
              <a:rPr lang="en-US" sz="1400" dirty="0" err="1"/>
              <a:t>toDouble</a:t>
            </a:r>
            <a:r>
              <a:rPr lang="en-US" sz="1400" dirty="0"/>
              <a:t>, </a:t>
            </a:r>
            <a:r>
              <a:rPr lang="en-US" sz="1400" dirty="0" err="1"/>
              <a:t>Vectors.dense</a:t>
            </a:r>
            <a:r>
              <a:rPr lang="en-US" sz="1400" dirty="0"/>
              <a:t>(features)</a:t>
            </a:r>
            <a:r>
              <a:rPr lang="en-US" sz="1400" dirty="0" smtClean="0"/>
              <a:t>)}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584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Train and Score regression model in Spark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981" y="777638"/>
            <a:ext cx="88302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err="1" smtClean="0"/>
              <a:t>val</a:t>
            </a:r>
            <a:r>
              <a:rPr lang="en-US" sz="1400" dirty="0" smtClean="0"/>
              <a:t> </a:t>
            </a:r>
            <a:r>
              <a:rPr lang="en-US" sz="1400" dirty="0" err="1"/>
              <a:t>trainingData</a:t>
            </a:r>
            <a:r>
              <a:rPr lang="en-US" sz="1400" dirty="0"/>
              <a:t> = meetup7.map { row =&gt;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val</a:t>
            </a:r>
            <a:r>
              <a:rPr lang="en-US" sz="1400" dirty="0"/>
              <a:t> features = Array[Double](1.0,row</a:t>
            </a:r>
            <a:r>
              <a:rPr lang="en-US" sz="1400" dirty="0" smtClean="0"/>
              <a:t>(</a:t>
            </a:r>
            <a:r>
              <a:rPr lang="en-US" sz="1400" dirty="0"/>
              <a:t>0</a:t>
            </a:r>
            <a:r>
              <a:rPr lang="en-US" sz="1400" dirty="0" smtClean="0"/>
              <a:t>)</a:t>
            </a:r>
            <a:r>
              <a:rPr lang="en-US" sz="1400" dirty="0"/>
              <a:t>.</a:t>
            </a:r>
            <a:r>
              <a:rPr lang="en-US" sz="1400" dirty="0" err="1"/>
              <a:t>toString</a:t>
            </a:r>
            <a:r>
              <a:rPr lang="en-US" sz="1400" dirty="0"/>
              <a:t>().</a:t>
            </a:r>
            <a:r>
              <a:rPr lang="en-US" sz="1400" dirty="0" err="1"/>
              <a:t>toDouble,row</a:t>
            </a:r>
            <a:r>
              <a:rPr lang="en-US" sz="1400" dirty="0" smtClean="0"/>
              <a:t>(1)</a:t>
            </a:r>
            <a:r>
              <a:rPr lang="en-US" sz="1400" dirty="0"/>
              <a:t>.</a:t>
            </a:r>
            <a:r>
              <a:rPr lang="en-US" sz="1400" dirty="0" err="1"/>
              <a:t>toString</a:t>
            </a:r>
            <a:r>
              <a:rPr lang="en-US" sz="1400" dirty="0"/>
              <a:t>().</a:t>
            </a:r>
            <a:r>
              <a:rPr lang="en-US" sz="1400" dirty="0" err="1"/>
              <a:t>toDouble</a:t>
            </a:r>
            <a:r>
              <a:rPr lang="en-US" sz="1400" dirty="0"/>
              <a:t>, </a:t>
            </a:r>
            <a:r>
              <a:rPr lang="en-US" sz="1400" dirty="0" smtClean="0"/>
              <a:t>…  </a:t>
            </a:r>
            <a:r>
              <a:rPr lang="en-US" sz="1400" dirty="0" err="1"/>
              <a:t>LabeledPoint</a:t>
            </a:r>
            <a:r>
              <a:rPr lang="en-US" sz="1400" dirty="0"/>
              <a:t>(row(27).</a:t>
            </a:r>
            <a:r>
              <a:rPr lang="en-US" sz="1400" dirty="0" err="1"/>
              <a:t>toString</a:t>
            </a:r>
            <a:r>
              <a:rPr lang="en-US" sz="1400" dirty="0"/>
              <a:t>().</a:t>
            </a:r>
            <a:r>
              <a:rPr lang="en-US" sz="1400" dirty="0" err="1"/>
              <a:t>toDouble</a:t>
            </a:r>
            <a:r>
              <a:rPr lang="en-US" sz="1400" dirty="0"/>
              <a:t>, </a:t>
            </a:r>
            <a:r>
              <a:rPr lang="en-US" sz="1400" dirty="0" err="1"/>
              <a:t>Vectors.dense</a:t>
            </a:r>
            <a:r>
              <a:rPr lang="en-US" sz="1400" dirty="0"/>
              <a:t>(features))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 err="1"/>
              <a:t>val</a:t>
            </a:r>
            <a:r>
              <a:rPr lang="en-US" sz="1400" dirty="0"/>
              <a:t> model = new </a:t>
            </a:r>
            <a:r>
              <a:rPr lang="en-US" sz="1400" dirty="0" err="1"/>
              <a:t>RidgeRegressionWithSGD</a:t>
            </a:r>
            <a:r>
              <a:rPr lang="en-US" sz="1400" dirty="0"/>
              <a:t>().run(</a:t>
            </a:r>
            <a:r>
              <a:rPr lang="en-US" sz="1400" dirty="0" err="1"/>
              <a:t>trainingData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err="1" smtClean="0"/>
              <a:t>val</a:t>
            </a:r>
            <a:r>
              <a:rPr lang="en-US" sz="1400" dirty="0" smtClean="0"/>
              <a:t> </a:t>
            </a:r>
            <a:r>
              <a:rPr lang="en-US" sz="1400" dirty="0"/>
              <a:t>scores = meetup7.map { row =&gt;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val</a:t>
            </a:r>
            <a:r>
              <a:rPr lang="en-US" sz="1400" dirty="0"/>
              <a:t> features = </a:t>
            </a:r>
            <a:r>
              <a:rPr lang="en-US" sz="1400" dirty="0" err="1"/>
              <a:t>Vectors.dense</a:t>
            </a:r>
            <a:r>
              <a:rPr lang="en-US" sz="1400" dirty="0"/>
              <a:t>(Array[Double](1.0,row</a:t>
            </a:r>
            <a:r>
              <a:rPr lang="en-US" sz="1400" dirty="0" smtClean="0"/>
              <a:t>(</a:t>
            </a:r>
            <a:r>
              <a:rPr lang="en-US" sz="1400" dirty="0"/>
              <a:t>0</a:t>
            </a:r>
            <a:r>
              <a:rPr lang="en-US" sz="1400" dirty="0" smtClean="0"/>
              <a:t>)</a:t>
            </a:r>
            <a:r>
              <a:rPr lang="en-US" sz="1400" dirty="0"/>
              <a:t>.</a:t>
            </a:r>
            <a:r>
              <a:rPr lang="en-US" sz="1400" dirty="0" err="1"/>
              <a:t>toString</a:t>
            </a:r>
            <a:r>
              <a:rPr lang="en-US" sz="1400" dirty="0"/>
              <a:t>().</a:t>
            </a:r>
            <a:r>
              <a:rPr lang="en-US" sz="1400" dirty="0" err="1"/>
              <a:t>toDouble</a:t>
            </a:r>
            <a:r>
              <a:rPr lang="en-US" sz="1400" dirty="0" smtClean="0"/>
              <a:t>, … </a:t>
            </a:r>
            <a:r>
              <a:rPr lang="en-US" sz="1400" dirty="0"/>
              <a:t>row(23).</a:t>
            </a:r>
            <a:r>
              <a:rPr lang="en-US" sz="1400" dirty="0" err="1"/>
              <a:t>toString</a:t>
            </a:r>
            <a:r>
              <a:rPr lang="en-US" sz="1400" dirty="0"/>
              <a:t>().</a:t>
            </a:r>
            <a:r>
              <a:rPr lang="en-US" sz="1400" dirty="0" err="1"/>
              <a:t>toDouble</a:t>
            </a:r>
            <a:r>
              <a:rPr lang="en-US" sz="1400" dirty="0"/>
              <a:t>))</a:t>
            </a:r>
          </a:p>
          <a:p>
            <a:r>
              <a:rPr lang="en-US" sz="1400" dirty="0"/>
              <a:t>  (row(25),row(26),row(27), </a:t>
            </a:r>
            <a:r>
              <a:rPr lang="en-US" sz="1400" dirty="0" err="1"/>
              <a:t>model.predict</a:t>
            </a:r>
            <a:r>
              <a:rPr lang="en-US" sz="1400" dirty="0"/>
              <a:t>(features))</a:t>
            </a:r>
          </a:p>
          <a:p>
            <a:r>
              <a:rPr lang="en-US" sz="1400" dirty="0" smtClean="0"/>
              <a:t>}</a:t>
            </a:r>
          </a:p>
          <a:p>
            <a:endParaRPr lang="en-US" sz="1400" dirty="0"/>
          </a:p>
          <a:p>
            <a:r>
              <a:rPr lang="en-US" sz="1400" dirty="0" err="1"/>
              <a:t>scores.foreach</a:t>
            </a:r>
            <a:r>
              <a:rPr lang="en-US" sz="1400" dirty="0"/>
              <a:t>(</a:t>
            </a:r>
            <a:r>
              <a:rPr lang="en-US" sz="1400" dirty="0" err="1"/>
              <a:t>println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205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PREDICTED HOURLY RSVPS FROM SPARK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47033"/>
              </p:ext>
            </p:extLst>
          </p:nvPr>
        </p:nvGraphicFramePr>
        <p:xfrm>
          <a:off x="273919" y="749300"/>
          <a:ext cx="8870081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48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dirty="0"/>
              <a:t>additional </a:t>
            </a:r>
            <a:r>
              <a:rPr lang="en-US" dirty="0" smtClean="0"/>
              <a:t>features </a:t>
            </a:r>
            <a:r>
              <a:rPr lang="en-US" dirty="0"/>
              <a:t>(Holidays</a:t>
            </a:r>
            <a:r>
              <a:rPr lang="en-US" dirty="0" smtClean="0"/>
              <a:t>, Growth </a:t>
            </a:r>
            <a:r>
              <a:rPr lang="en-US" dirty="0"/>
              <a:t>Trend</a:t>
            </a:r>
            <a:r>
              <a:rPr lang="en-US" dirty="0" smtClean="0"/>
              <a:t>, etc.)</a:t>
            </a:r>
            <a:endParaRPr lang="en-US" dirty="0"/>
          </a:p>
          <a:p>
            <a:pPr marL="285750" indent="-285750"/>
            <a:r>
              <a:rPr lang="en-US" dirty="0"/>
              <a:t>Predict at lower granularity (Event Level, Topic Level</a:t>
            </a:r>
            <a:r>
              <a:rPr lang="en-US" dirty="0" smtClean="0"/>
              <a:t>, etc.)</a:t>
            </a:r>
            <a:endParaRPr lang="en-US" dirty="0"/>
          </a:p>
          <a:p>
            <a:pPr marL="285750" indent="-285750"/>
            <a:r>
              <a:rPr lang="en-US" dirty="0"/>
              <a:t>Convert Spark </a:t>
            </a:r>
            <a:r>
              <a:rPr lang="en-US" dirty="0" smtClean="0"/>
              <a:t>regression </a:t>
            </a:r>
            <a:r>
              <a:rPr lang="en-US" dirty="0"/>
              <a:t>model to utilize </a:t>
            </a:r>
            <a:r>
              <a:rPr lang="en-US" dirty="0" smtClean="0"/>
              <a:t>streaming regression</a:t>
            </a:r>
            <a:endParaRPr lang="en-US" dirty="0"/>
          </a:p>
          <a:p>
            <a:pPr marL="285750" indent="-285750"/>
            <a:r>
              <a:rPr lang="en-US" dirty="0"/>
              <a:t>Build </a:t>
            </a:r>
            <a:r>
              <a:rPr lang="en-US" dirty="0" smtClean="0"/>
              <a:t>ensemble models </a:t>
            </a:r>
            <a:r>
              <a:rPr lang="en-US" dirty="0"/>
              <a:t>to leverage strengths of multiple </a:t>
            </a:r>
            <a:r>
              <a:rPr lang="en-US" dirty="0" smtClean="0"/>
              <a:t>algorithms</a:t>
            </a:r>
            <a:endParaRPr lang="en-US" dirty="0"/>
          </a:p>
          <a:p>
            <a:pPr marL="285750" indent="-285750"/>
            <a:r>
              <a:rPr lang="en-US" dirty="0"/>
              <a:t>Move to </a:t>
            </a:r>
            <a:r>
              <a:rPr lang="en-US" dirty="0" smtClean="0"/>
              <a:t>pilot, </a:t>
            </a:r>
            <a:r>
              <a:rPr lang="en-US" dirty="0"/>
              <a:t>then </a:t>
            </a:r>
            <a:r>
              <a:rPr lang="en-US" dirty="0" smtClean="0"/>
              <a:t>production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ck_for_ios_upload_102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0" y="82550"/>
            <a:ext cx="6070600" cy="455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9820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Richard Williamson</a:t>
            </a:r>
          </a:p>
          <a:p>
            <a:r>
              <a:rPr lang="en-US" dirty="0" err="1" smtClean="0"/>
              <a:t>richard@svds.com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superhadooper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Yes, we’re hiring!</a:t>
            </a:r>
          </a:p>
          <a:p>
            <a:r>
              <a:rPr lang="en-US" dirty="0" err="1" smtClean="0"/>
              <a:t>info@svds.com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3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nterprise_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738" y="732959"/>
            <a:ext cx="3902538" cy="3859809"/>
          </a:xfrm>
          <a:prstGeom prst="rect">
            <a:avLst/>
          </a:prstGeom>
        </p:spPr>
      </p:pic>
      <p:sp>
        <p:nvSpPr>
          <p:cNvPr id="2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THE EXPERIMENTAL ENTERPRISE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3728" y="1143915"/>
            <a:ext cx="4145008" cy="3236795"/>
            <a:chOff x="691588" y="1160961"/>
            <a:chExt cx="4145008" cy="3236795"/>
          </a:xfrm>
        </p:grpSpPr>
        <p:sp>
          <p:nvSpPr>
            <p:cNvPr id="7" name="Content Placeholder 5"/>
            <p:cNvSpPr txBox="1">
              <a:spLocks/>
            </p:cNvSpPr>
            <p:nvPr/>
          </p:nvSpPr>
          <p:spPr>
            <a:xfrm>
              <a:off x="691588" y="1943196"/>
              <a:ext cx="3708400" cy="745773"/>
            </a:xfrm>
            <a:prstGeom prst="rect">
              <a:avLst/>
            </a:prstGeom>
          </p:spPr>
          <p:txBody>
            <a:bodyPr anchor="ctr" anchorCtr="0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dirty="0" smtClean="0"/>
                <a:t>We need to both support investigative work and build a solid layer for production.</a:t>
              </a:r>
            </a:p>
          </p:txBody>
        </p:sp>
        <p:sp>
          <p:nvSpPr>
            <p:cNvPr id="8" name="Content Placeholder 5"/>
            <p:cNvSpPr txBox="1">
              <a:spLocks/>
            </p:cNvSpPr>
            <p:nvPr/>
          </p:nvSpPr>
          <p:spPr>
            <a:xfrm>
              <a:off x="691588" y="1160961"/>
              <a:ext cx="3708400" cy="722579"/>
            </a:xfrm>
            <a:prstGeom prst="rect">
              <a:avLst/>
            </a:prstGeom>
          </p:spPr>
          <p:txBody>
            <a:bodyPr anchor="b" anchorCtr="0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dirty="0" smtClean="0"/>
                <a:t>Data science allows us to </a:t>
              </a:r>
              <a:r>
                <a:rPr lang="en-US" dirty="0"/>
                <a:t>observe our experiments and respond to the changing </a:t>
              </a:r>
              <a:r>
                <a:rPr lang="en-US" dirty="0" smtClean="0"/>
                <a:t>environment.</a:t>
              </a:r>
              <a:endParaRPr lang="en-US" dirty="0"/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691588" y="3138568"/>
              <a:ext cx="3708400" cy="986462"/>
            </a:xfrm>
            <a:prstGeom prst="rect">
              <a:avLst/>
            </a:prstGeom>
          </p:spPr>
          <p:txBody>
            <a:bodyPr anchor="ctr" anchorCtr="0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dirty="0" smtClean="0"/>
                <a:t>The foundation of the experimental enterprise focuses on making infrastructure readily accessible.</a:t>
              </a:r>
              <a:endParaRPr lang="en-US" dirty="0"/>
            </a:p>
          </p:txBody>
        </p:sp>
        <p:sp>
          <p:nvSpPr>
            <p:cNvPr id="10" name="Left Bracket 9"/>
            <p:cNvSpPr/>
            <p:nvPr/>
          </p:nvSpPr>
          <p:spPr>
            <a:xfrm>
              <a:off x="4717262" y="1286942"/>
              <a:ext cx="119334" cy="468753"/>
            </a:xfrm>
            <a:prstGeom prst="leftBracke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Left Bracket 10"/>
            <p:cNvSpPr/>
            <p:nvPr/>
          </p:nvSpPr>
          <p:spPr>
            <a:xfrm>
              <a:off x="4717262" y="1862233"/>
              <a:ext cx="119334" cy="899149"/>
            </a:xfrm>
            <a:prstGeom prst="leftBracke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4717262" y="2863724"/>
              <a:ext cx="119334" cy="1534032"/>
            </a:xfrm>
            <a:prstGeom prst="leftBracke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>
              <a:stCxn id="10" idx="1"/>
              <a:endCxn id="8" idx="3"/>
            </p:cNvCxnSpPr>
            <p:nvPr/>
          </p:nvCxnSpPr>
          <p:spPr>
            <a:xfrm flipH="1">
              <a:off x="4399988" y="1521319"/>
              <a:ext cx="317274" cy="93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1"/>
              <a:endCxn id="7" idx="3"/>
            </p:cNvCxnSpPr>
            <p:nvPr/>
          </p:nvCxnSpPr>
          <p:spPr>
            <a:xfrm flipH="1">
              <a:off x="4399988" y="2311808"/>
              <a:ext cx="317274" cy="4275"/>
            </a:xfrm>
            <a:prstGeom prst="line">
              <a:avLst/>
            </a:prstGeom>
            <a:ln>
              <a:solidFill>
                <a:srgbClr val="67738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1"/>
              <a:endCxn id="9" idx="3"/>
            </p:cNvCxnSpPr>
            <p:nvPr/>
          </p:nvCxnSpPr>
          <p:spPr>
            <a:xfrm flipH="1">
              <a:off x="4399988" y="3630740"/>
              <a:ext cx="317274" cy="1059"/>
            </a:xfrm>
            <a:prstGeom prst="line">
              <a:avLst/>
            </a:prstGeom>
            <a:ln>
              <a:solidFill>
                <a:srgbClr val="67738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29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0217_123256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0" y="177800"/>
            <a:ext cx="3657600" cy="439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odro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89001" y="177800"/>
            <a:ext cx="3298836" cy="439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246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cs typeface="Century Gothic"/>
              </a:rPr>
              <a:t>VOLUME</a:t>
            </a:r>
            <a:r>
              <a:rPr lang="en-US" b="1" dirty="0">
                <a:solidFill>
                  <a:schemeClr val="accent2"/>
                </a:solidFill>
                <a:cs typeface="Century Gothic"/>
              </a:rPr>
              <a:t>:</a:t>
            </a:r>
            <a:r>
              <a:rPr lang="en-US" dirty="0">
                <a:cs typeface="Century Gothic"/>
              </a:rPr>
              <a:t> Storing longer periods of history</a:t>
            </a:r>
          </a:p>
          <a:p>
            <a:r>
              <a:rPr lang="en-US" b="1" dirty="0">
                <a:solidFill>
                  <a:srgbClr val="FF9700"/>
                </a:solidFill>
                <a:cs typeface="Century Gothic"/>
              </a:rPr>
              <a:t>VELOCITY:</a:t>
            </a:r>
            <a:r>
              <a:rPr lang="en-US" dirty="0">
                <a:cs typeface="Century Gothic"/>
              </a:rPr>
              <a:t> Stream processing allows for on the fly forecast adjustments</a:t>
            </a:r>
          </a:p>
          <a:p>
            <a:r>
              <a:rPr lang="en-US" b="1" dirty="0">
                <a:solidFill>
                  <a:srgbClr val="FF9700"/>
                </a:solidFill>
                <a:cs typeface="Century Gothic"/>
              </a:rPr>
              <a:t>VARIETY:</a:t>
            </a:r>
            <a:r>
              <a:rPr lang="en-US" dirty="0">
                <a:cs typeface="Century Gothic"/>
              </a:rPr>
              <a:t> Data Scientists can use additional features to improve model </a:t>
            </a:r>
            <a:r>
              <a:rPr lang="en-US" dirty="0" smtClean="0">
                <a:cs typeface="Century Gothic"/>
              </a:rPr>
              <a:t>accuracy</a:t>
            </a:r>
            <a:endParaRPr lang="en-US" dirty="0">
              <a:cs typeface="Century Gothic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has </a:t>
            </a:r>
            <a:endParaRPr lang="en-US" dirty="0" smtClean="0"/>
          </a:p>
          <a:p>
            <a:r>
              <a:rPr lang="en-US" dirty="0" smtClean="0">
                <a:solidFill>
                  <a:srgbClr val="FF9700"/>
                </a:solidFill>
              </a:rPr>
              <a:t>“</a:t>
            </a:r>
            <a:r>
              <a:rPr lang="en-US" dirty="0">
                <a:solidFill>
                  <a:srgbClr val="FF9700"/>
                </a:solidFill>
              </a:rPr>
              <a:t>big data” </a:t>
            </a:r>
            <a:endParaRPr lang="en-US" dirty="0" smtClean="0">
              <a:solidFill>
                <a:srgbClr val="FF9700"/>
              </a:solidFill>
            </a:endParaRPr>
          </a:p>
          <a:p>
            <a:r>
              <a:rPr lang="en-US" dirty="0" smtClean="0"/>
              <a:t>changed </a:t>
            </a:r>
            <a:r>
              <a:rPr lang="en-US" dirty="0"/>
              <a:t>our ability to better predict the future?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cs typeface="Century Gothic"/>
              </a:rPr>
              <a:t>Lowered Cost of Storing and Processing Data</a:t>
            </a:r>
          </a:p>
          <a:p>
            <a:r>
              <a:rPr lang="en-US" dirty="0">
                <a:cs typeface="Century Gothic"/>
              </a:rPr>
              <a:t>Improved data scientist efficiency by having common repository</a:t>
            </a:r>
          </a:p>
          <a:p>
            <a:r>
              <a:rPr lang="en-US" dirty="0">
                <a:cs typeface="Century Gothic"/>
              </a:rPr>
              <a:t>Improved modeling performance by bringing models to the data </a:t>
            </a:r>
            <a:r>
              <a:rPr lang="en-US" dirty="0" smtClean="0">
                <a:cs typeface="Century Gothic"/>
              </a:rPr>
              <a:t>versus </a:t>
            </a:r>
            <a:r>
              <a:rPr lang="en-US" dirty="0">
                <a:cs typeface="Century Gothic"/>
              </a:rPr>
              <a:t>bringing data to the </a:t>
            </a:r>
            <a:r>
              <a:rPr lang="en-US" dirty="0" smtClean="0">
                <a:cs typeface="Century Gothic"/>
              </a:rPr>
              <a:t>models</a:t>
            </a:r>
            <a:endParaRPr lang="en-US" dirty="0"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has </a:t>
            </a:r>
            <a:endParaRPr lang="en-US" dirty="0" smtClean="0"/>
          </a:p>
          <a:p>
            <a:r>
              <a:rPr lang="en-US" dirty="0" smtClean="0">
                <a:solidFill>
                  <a:srgbClr val="FF9700"/>
                </a:solidFill>
              </a:rPr>
              <a:t>“</a:t>
            </a:r>
            <a:r>
              <a:rPr lang="en-US" dirty="0">
                <a:solidFill>
                  <a:srgbClr val="FF9700"/>
                </a:solidFill>
              </a:rPr>
              <a:t>big data technology</a:t>
            </a:r>
            <a:r>
              <a:rPr lang="en-US" dirty="0" smtClean="0">
                <a:solidFill>
                  <a:srgbClr val="FF9700"/>
                </a:solidFill>
              </a:rPr>
              <a:t>”</a:t>
            </a:r>
          </a:p>
          <a:p>
            <a:r>
              <a:rPr lang="en-US" dirty="0" smtClean="0"/>
              <a:t>changed </a:t>
            </a:r>
            <a:r>
              <a:rPr lang="en-US" dirty="0"/>
              <a:t>our ability to better predict the future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5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entury Gothic"/>
              </a:rPr>
              <a:t>Can</a:t>
            </a:r>
            <a:r>
              <a:rPr lang="en-US" dirty="0"/>
              <a:t> we predict future RSVPs by consuming </a:t>
            </a:r>
            <a:r>
              <a:rPr lang="en-US" dirty="0" err="1"/>
              <a:t>Meetup.com</a:t>
            </a:r>
            <a:r>
              <a:rPr lang="en-US" dirty="0"/>
              <a:t> streaming API data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hlinkClick r:id="rId3"/>
              </a:rPr>
              <a:t>http://stream.meetup.com/2/</a:t>
            </a:r>
            <a:r>
              <a:rPr lang="en-US" b="1" dirty="0" smtClean="0">
                <a:hlinkClick r:id="rId3"/>
              </a:rPr>
              <a:t>rsvps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4"/>
              </a:rPr>
              <a:t>https://github.com/silicon-valley-data-science/strataca-2015/tree/master/Spark-to-Build-a-Scalable-Prediction-</a:t>
            </a:r>
            <a:r>
              <a:rPr lang="en-US" b="1" dirty="0" smtClean="0">
                <a:hlinkClick r:id="rId4"/>
              </a:rPr>
              <a:t>Engine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 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8167" y="1942719"/>
            <a:ext cx="3882082" cy="783035"/>
          </a:xfrm>
        </p:spPr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5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73919" y="205979"/>
            <a:ext cx="8412881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BY TAKING A LOOK AT THE DATA…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178209"/>
            <a:ext cx="8229600" cy="323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{"</a:t>
            </a:r>
            <a:r>
              <a:rPr lang="en-US" sz="1200" dirty="0" err="1"/>
              <a:t>response":"yes","member</a:t>
            </a:r>
            <a:r>
              <a:rPr lang="en-US" sz="1200" dirty="0"/>
              <a:t>":{"</a:t>
            </a:r>
            <a:r>
              <a:rPr lang="en-US" sz="1200" dirty="0" err="1"/>
              <a:t>member_name":"Richard</a:t>
            </a:r>
            <a:r>
              <a:rPr lang="en-US" sz="1200" dirty="0"/>
              <a:t> </a:t>
            </a:r>
            <a:r>
              <a:rPr lang="en-US" sz="1200" dirty="0" err="1"/>
              <a:t>Williamson","photo":"http</a:t>
            </a:r>
            <a:r>
              <a:rPr lang="en-US" sz="1200" dirty="0"/>
              <a:t>:\/\/photos3.meetupstatic.com\/photos\/member\/d\/a\/4\/0\/thumb_231595872.jpeg","member_id":29193652},"</a:t>
            </a:r>
            <a:r>
              <a:rPr lang="en-US" sz="1200" dirty="0" err="1"/>
              <a:t>visibility":"public","event</a:t>
            </a:r>
            <a:r>
              <a:rPr lang="en-US" sz="1200" dirty="0"/>
              <a:t>":{"time":1424223000000,"event_url":"http:\/\/</a:t>
            </a:r>
            <a:r>
              <a:rPr lang="en-US" sz="1200" dirty="0" err="1"/>
              <a:t>www.meetup.com</a:t>
            </a:r>
            <a:r>
              <a:rPr lang="en-US" sz="1200" dirty="0"/>
              <a:t>\/Big-Data-Science\/events\/217322312\/","event_id":"</a:t>
            </a:r>
            <a:r>
              <a:rPr lang="en-US" sz="1200" dirty="0" err="1"/>
              <a:t>fbtgdlytdbbc</a:t>
            </a:r>
            <a:r>
              <a:rPr lang="en-US" sz="1200" dirty="0"/>
              <a:t>","</a:t>
            </a:r>
            <a:r>
              <a:rPr lang="en-US" sz="1200" dirty="0" err="1"/>
              <a:t>event_name":"Big</a:t>
            </a:r>
            <a:r>
              <a:rPr lang="en-US" sz="1200" dirty="0"/>
              <a:t> Data Science @Strata Conference, 2015"},"guests":0,"mtime":1424020205391,"rsvp_id":1536654666,"group":{"</a:t>
            </a:r>
            <a:r>
              <a:rPr lang="en-US" sz="1200" dirty="0" err="1"/>
              <a:t>group_name":"Big</a:t>
            </a:r>
            <a:r>
              <a:rPr lang="en-US" sz="1200" dirty="0"/>
              <a:t> Data Science","group_state":"CA","group_city":"Fremont","group_lat":37.52,"group_urlname":"Big-Data-Science","group_id":3168962,"group_country":"us","group_topics":[{"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data-visualization","topic_name":"Data</a:t>
            </a:r>
            <a:r>
              <a:rPr lang="en-US" sz="1200" dirty="0"/>
              <a:t> Visualization"},{"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data-mining","topic_name":"Data</a:t>
            </a:r>
            <a:r>
              <a:rPr lang="en-US" sz="1200" dirty="0"/>
              <a:t> Mining"},{"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businessintell</a:t>
            </a:r>
            <a:r>
              <a:rPr lang="en-US" sz="1200" dirty="0"/>
              <a:t>","</a:t>
            </a:r>
            <a:r>
              <a:rPr lang="en-US" sz="1200" dirty="0" err="1"/>
              <a:t>topic_name":"Business</a:t>
            </a:r>
            <a:r>
              <a:rPr lang="en-US" sz="1200" dirty="0"/>
              <a:t> Intelligence"},{"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mapreduce</a:t>
            </a:r>
            <a:r>
              <a:rPr lang="en-US" sz="1200" dirty="0"/>
              <a:t>","topic_name":"</a:t>
            </a:r>
            <a:r>
              <a:rPr lang="en-US" sz="1200" dirty="0" err="1"/>
              <a:t>MapReduce</a:t>
            </a:r>
            <a:r>
              <a:rPr lang="en-US" sz="1200" dirty="0"/>
              <a:t>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hadoop</a:t>
            </a:r>
            <a:r>
              <a:rPr lang="en-US" sz="1200" dirty="0"/>
              <a:t>","topic_name":"</a:t>
            </a:r>
            <a:r>
              <a:rPr lang="en-US" sz="1200" dirty="0" err="1"/>
              <a:t>Hadoop</a:t>
            </a:r>
            <a:r>
              <a:rPr lang="en-US" sz="1200" dirty="0"/>
              <a:t>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opensource</a:t>
            </a:r>
            <a:r>
              <a:rPr lang="en-US" sz="1200" dirty="0"/>
              <a:t>","</a:t>
            </a:r>
            <a:r>
              <a:rPr lang="en-US" sz="1200" dirty="0" err="1"/>
              <a:t>topic_name":"Open</a:t>
            </a:r>
            <a:r>
              <a:rPr lang="en-US" sz="1200" dirty="0"/>
              <a:t> Source"},{"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r-project-for-statistical-computing","topic_name":"R</a:t>
            </a:r>
            <a:r>
              <a:rPr lang="en-US" sz="1200" dirty="0"/>
              <a:t> Project for Statistical Computing"},{"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predictive-analytics","topic_name":"Predictive</a:t>
            </a:r>
            <a:r>
              <a:rPr lang="en-US" sz="1200" dirty="0"/>
              <a:t> Analytics"},{"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cloud-computing","topic_name":"Cloud</a:t>
            </a:r>
            <a:r>
              <a:rPr lang="en-US" sz="1200" dirty="0"/>
              <a:t> Computing"},{"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big-data","topic_name":"Big</a:t>
            </a:r>
            <a:r>
              <a:rPr lang="en-US" sz="1200" dirty="0"/>
              <a:t> Data"},{"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data-science","topic_name":"Data</a:t>
            </a:r>
            <a:r>
              <a:rPr lang="en-US" sz="1200" dirty="0"/>
              <a:t> Science"},{"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data-analytics","topic_name":"Data</a:t>
            </a:r>
            <a:r>
              <a:rPr lang="en-US" sz="1200" dirty="0"/>
              <a:t> Analytics"},{"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hbase</a:t>
            </a:r>
            <a:r>
              <a:rPr lang="en-US" sz="1200" dirty="0"/>
              <a:t>","topic_name":"</a:t>
            </a:r>
            <a:r>
              <a:rPr lang="en-US" sz="1200" dirty="0" err="1"/>
              <a:t>HBase</a:t>
            </a:r>
            <a:r>
              <a:rPr lang="en-US" sz="1200" dirty="0"/>
              <a:t>"},{"</a:t>
            </a:r>
            <a:r>
              <a:rPr lang="en-US" sz="1200" dirty="0" err="1"/>
              <a:t>urlkey</a:t>
            </a:r>
            <a:r>
              <a:rPr lang="en-US" sz="1200" dirty="0"/>
              <a:t>":"</a:t>
            </a:r>
            <a:r>
              <a:rPr lang="en-US" sz="1200" dirty="0" err="1"/>
              <a:t>hive","topic_name":"Hive</a:t>
            </a:r>
            <a:r>
              <a:rPr lang="en-US" sz="1200" dirty="0"/>
              <a:t>"}],"</a:t>
            </a:r>
            <a:r>
              <a:rPr lang="en-US" sz="1200" dirty="0" err="1"/>
              <a:t>group_lon</a:t>
            </a:r>
            <a:r>
              <a:rPr lang="en-US" sz="1200" dirty="0"/>
              <a:t>":-121.93},"venue":{"</a:t>
            </a:r>
            <a:r>
              <a:rPr lang="en-US" sz="1200" dirty="0" err="1"/>
              <a:t>lon</a:t>
            </a:r>
            <a:r>
              <a:rPr lang="en-US" sz="1200" dirty="0"/>
              <a:t>":-121.889122,"venue_name":"San Jose Convention Center, Room 210AE","venue_id":21805972,"lat":37.330341}}</a:t>
            </a:r>
          </a:p>
        </p:txBody>
      </p:sp>
    </p:spTree>
    <p:extLst>
      <p:ext uri="{BB962C8B-B14F-4D97-AF65-F5344CB8AC3E}">
        <p14:creationId xmlns:p14="http://schemas.microsoft.com/office/powerpoint/2010/main" val="157428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91D32"/>
      </a:dk1>
      <a:lt1>
        <a:sysClr val="window" lastClr="FFFFFF"/>
      </a:lt1>
      <a:dk2>
        <a:srgbClr val="677385"/>
      </a:dk2>
      <a:lt2>
        <a:srgbClr val="ECEFF0"/>
      </a:lt2>
      <a:accent1>
        <a:srgbClr val="0055A7"/>
      </a:accent1>
      <a:accent2>
        <a:srgbClr val="FF9700"/>
      </a:accent2>
      <a:accent3>
        <a:srgbClr val="26C5ED"/>
      </a:accent3>
      <a:accent4>
        <a:srgbClr val="D34100"/>
      </a:accent4>
      <a:accent5>
        <a:srgbClr val="00B35D"/>
      </a:accent5>
      <a:accent6>
        <a:srgbClr val="A7AFBB"/>
      </a:accent6>
      <a:hlink>
        <a:srgbClr val="0055A7"/>
      </a:hlink>
      <a:folHlink>
        <a:srgbClr val="26C5ED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15072</TotalTime>
  <Words>2837</Words>
  <Application>Microsoft Macintosh PowerPoint</Application>
  <PresentationFormat>On-screen Show (16:9)</PresentationFormat>
  <Paragraphs>204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USING MULTIPLE PERSISTENCE LAYERS IN SPARK TO BUILD A SCALABLE PREDICTION ENGINE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WE START?</vt:lpstr>
      <vt:lpstr>PowerPoint Presentation</vt:lpstr>
      <vt:lpstr>FROM ONE TO MANY</vt:lpstr>
      <vt:lpstr>FROM ONE TO MANY</vt:lpstr>
      <vt:lpstr>INTERACTIVE EXPLORATORY ANALYSIS IN IMPALA</vt:lpstr>
      <vt:lpstr>INTERACTIVE EXPLORATORY ANALYSIS IN IMPALA</vt:lpstr>
      <vt:lpstr>INTERACTIVE EXPLORATORY ANALYSIS IN IMPALA</vt:lpstr>
      <vt:lpstr>PowerPoint Presentation</vt:lpstr>
      <vt:lpstr>OPERATIONAL QUERIES IN CASSANDRA</vt:lpstr>
      <vt:lpstr>Why do we want to store the same data in two places?</vt:lpstr>
      <vt:lpstr>START BUILDING MODELS</vt:lpstr>
      <vt:lpstr>START BUILDING MODELS</vt:lpstr>
      <vt:lpstr>START BUILDING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PowerPoint Presentation</vt:lpstr>
    </vt:vector>
  </TitlesOfParts>
  <Company>SVDS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Steele</dc:creator>
  <cp:lastModifiedBy>Richard</cp:lastModifiedBy>
  <cp:revision>252</cp:revision>
  <dcterms:created xsi:type="dcterms:W3CDTF">2014-08-11T19:12:04Z</dcterms:created>
  <dcterms:modified xsi:type="dcterms:W3CDTF">2015-02-19T18:17:19Z</dcterms:modified>
</cp:coreProperties>
</file>