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0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49200" y="2858400"/>
            <a:ext cx="6094800" cy="2149200"/>
          </a:xfrm>
          <a:prstGeom prst="rect">
            <a:avLst/>
          </a:prstGeom>
          <a:solidFill>
            <a:srgbClr val="A2A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286800" y="3369600"/>
            <a:ext cx="5572800" cy="39960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5" y="3789040"/>
            <a:ext cx="5610969" cy="478904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title="Color logo Credit Suiss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800" y="252000"/>
            <a:ext cx="2201692" cy="52340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75856" y="2996952"/>
            <a:ext cx="5610969" cy="2160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38162" indent="0">
              <a:buNone/>
              <a:defRPr/>
            </a:lvl3pPr>
            <a:lvl4pPr marL="806450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049200" y="5000400"/>
            <a:ext cx="60948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3049200" y="5950800"/>
            <a:ext cx="5842800" cy="216000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de-DE" smtClean="0"/>
              <a:t>Month Day, Year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049200" y="5662800"/>
            <a:ext cx="5842800" cy="21602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LEGAL ENTITY, department or author (Click Insert | Header &amp; Footer)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0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Day, Year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LEGAL ENTITY, department or author (Click Insert | Header &amp; Footer)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7A9-EA06-4C60-9B5B-EF8399C2A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3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Day, Year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LEGAL ENTITY, department or author (Click Insert | Header &amp; Footer)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7A9-EA06-4C60-9B5B-EF8399C2A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9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Day, Year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LEGAL ENTITY, department or author (Click Insert | Header &amp; Footer)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7A9-EA06-4C60-9B5B-EF8399C2A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9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 title="Click icon to add picture"/>
          <p:cNvSpPr>
            <a:spLocks noGrp="1"/>
          </p:cNvSpPr>
          <p:nvPr>
            <p:ph type="pic" sz="quarter" idx="13"/>
          </p:nvPr>
        </p:nvSpPr>
        <p:spPr>
          <a:xfrm>
            <a:off x="3049200" y="2858400"/>
            <a:ext cx="6094800" cy="21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049200" y="1920304"/>
            <a:ext cx="5822398" cy="39960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9200" y="2331000"/>
            <a:ext cx="5833343" cy="478904"/>
          </a:xfr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rgbClr val="91867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title="Color logo Credit Suiss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800" y="252000"/>
            <a:ext cx="2201692" cy="52340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9200" y="1644478"/>
            <a:ext cx="5833342" cy="22811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rgbClr val="91867E"/>
                </a:solidFill>
              </a:defRPr>
            </a:lvl1pPr>
            <a:lvl2pPr marL="266700" indent="0">
              <a:buNone/>
              <a:defRPr/>
            </a:lvl2pPr>
            <a:lvl3pPr marL="538162" indent="0">
              <a:buNone/>
              <a:defRPr/>
            </a:lvl3pPr>
            <a:lvl4pPr marL="806450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3049199" y="5949280"/>
            <a:ext cx="5843975" cy="216024"/>
          </a:xfrm>
        </p:spPr>
        <p:txBody>
          <a:bodyPr/>
          <a:lstStyle>
            <a:lvl1pPr>
              <a:defRPr sz="1600"/>
            </a:lvl1pPr>
          </a:lstStyle>
          <a:p>
            <a:pPr algn="l"/>
            <a:r>
              <a:rPr lang="de-DE" smtClean="0"/>
              <a:t>Month Day, Year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049199" y="5661248"/>
            <a:ext cx="5843975" cy="21602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LEGAL ENTITY, department or author (Click Insert | Header &amp; Footer)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049200" y="5000400"/>
            <a:ext cx="6094800" cy="144000"/>
          </a:xfrm>
          <a:prstGeom prst="rect">
            <a:avLst/>
          </a:prstGeom>
          <a:solidFill>
            <a:srgbClr val="9D0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3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9200" y="3423600"/>
            <a:ext cx="6094800" cy="1720800"/>
          </a:xfrm>
          <a:prstGeom prst="rect">
            <a:avLst/>
          </a:prstGeom>
          <a:solidFill>
            <a:srgbClr val="A2A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049200" y="5000400"/>
            <a:ext cx="60948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5855" y="3636000"/>
            <a:ext cx="5617320" cy="76187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title="Color logo Credit Suiss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800" y="252000"/>
            <a:ext cx="2201692" cy="52340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4800" y="7137432"/>
            <a:ext cx="2133600" cy="180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Month Day, Year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2800" y="7137432"/>
            <a:ext cx="4572000" cy="180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LEGAL ENTITY, department or author (Click Insert | Header &amp; Footer)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48400" y="7137432"/>
            <a:ext cx="511200" cy="180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E4E17A9-EA06-4C60-9B5B-EF8399C2A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2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246" y="1427162"/>
            <a:ext cx="4212000" cy="4932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246" y="1436688"/>
            <a:ext cx="4212000" cy="4932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Day,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LEGAL ENTITY, department or author (Click Insert | Header &amp; Footer)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7A9-EA06-4C60-9B5B-EF8399C2A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8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101" y="1425600"/>
            <a:ext cx="4212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01" y="2160000"/>
            <a:ext cx="4212000" cy="41798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5657" y="1440000"/>
            <a:ext cx="4212000" cy="648000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4633" y="2160000"/>
            <a:ext cx="4212000" cy="41798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Day, Year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LEGAL ENTITY, department or author (Click Insert | Header &amp; Footer)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7A9-EA06-4C60-9B5B-EF8399C2A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0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Day, Year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LEGAL ENTITY, department or author (Click Insert | Header &amp; Footer)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7A9-EA06-4C60-9B5B-EF8399C2A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5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16344"/>
            <a:ext cx="6096000" cy="2286000"/>
          </a:xfrm>
          <a:prstGeom prst="rect">
            <a:avLst/>
          </a:prstGeom>
        </p:spPr>
      </p:pic>
      <p:pic>
        <p:nvPicPr>
          <p:cNvPr id="7" name="Picture 6" title="Color logo Credit Suiss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800" y="252000"/>
            <a:ext cx="2201692" cy="523403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049200" y="5000400"/>
            <a:ext cx="6094800" cy="144000"/>
          </a:xfrm>
          <a:prstGeom prst="rect">
            <a:avLst/>
          </a:prstGeom>
          <a:solidFill>
            <a:srgbClr val="9D0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6094800" y="7137432"/>
            <a:ext cx="2133600" cy="180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Month Day, Year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1522800" y="7137432"/>
            <a:ext cx="4572000" cy="180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LEGAL ENTITY, department or author (Click Insert | Header &amp; Footer)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348400" y="7137432"/>
            <a:ext cx="511200" cy="180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E4E17A9-EA06-4C60-9B5B-EF8399C2A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71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Day, Year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LEGAL ENTITY, department or author (Click Insert | Header &amp; Footer)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7A9-EA06-4C60-9B5B-EF8399C2A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4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4" y="404813"/>
            <a:ext cx="8640000" cy="72072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1412875"/>
            <a:ext cx="8640000" cy="4895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6000" y="6588000"/>
            <a:ext cx="21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Month Day, Year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000" y="6588000"/>
            <a:ext cx="468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LEGAL ENTITY, department or author (Click Insert |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3175" y="6586020"/>
            <a:ext cx="54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E4E17A9-EA06-4C60-9B5B-EF8399C2A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6555935"/>
            <a:ext cx="792783" cy="18846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52000" y="6480000"/>
            <a:ext cx="86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49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61" r:id="rId8"/>
    <p:sldLayoutId id="2147483655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003868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91867E"/>
        </a:buClr>
        <a:buFont typeface="Credit Suisse Type Light" pitchFamily="34" charset="0"/>
        <a:buChar char="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spcBef>
          <a:spcPct val="20000"/>
        </a:spcBef>
        <a:buFont typeface="Credit Suisse Type Light" pitchFamily="34" charset="0"/>
        <a:buChar char="−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8288" algn="l" defTabSz="914400" rtl="0" eaLnBrk="1" latinLnBrk="0" hangingPunct="1">
        <a:spcBef>
          <a:spcPct val="20000"/>
        </a:spcBef>
        <a:buClr>
          <a:srgbClr val="91867E"/>
        </a:buClr>
        <a:buFont typeface="Credit Suisse Type Light" pitchFamily="34" charset="0"/>
        <a:buChar char="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9875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8288" algn="l" defTabSz="914400" rtl="0" eaLnBrk="1" latinLnBrk="0" hangingPunct="1">
        <a:spcBef>
          <a:spcPct val="20000"/>
        </a:spcBef>
        <a:buClr>
          <a:srgbClr val="91867E"/>
        </a:buClr>
        <a:buFont typeface="Credit Suisse Type Light" pitchFamily="34" charset="0"/>
        <a:buChar char="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When 1s and 0s </a:t>
            </a:r>
            <a:r>
              <a:rPr lang="en-US" dirty="0"/>
              <a:t>M</a:t>
            </a:r>
            <a:r>
              <a:rPr lang="en-US" dirty="0" smtClean="0"/>
              <a:t>ean Billions of Dollars at Risk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Credit Suisse Investment Risk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 smtClean="0"/>
              <a:t>February 18,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1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this Document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133600"/>
            <a:ext cx="45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2667000"/>
            <a:ext cx="45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3200400"/>
            <a:ext cx="45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3733800"/>
            <a:ext cx="45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2133600"/>
            <a:ext cx="75438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Investment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Risk is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Strategic Advantage for Credit Suisse and our Clients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7A9-EA06-4C60-9B5B-EF8399C2AF8E}" type="slidenum">
              <a:rPr lang="en-US" smtClean="0"/>
              <a:t>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" y="2667000"/>
            <a:ext cx="75438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All About the Data – Risk Analysis 100% Dependent on Good Data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4874" y="3200400"/>
            <a:ext cx="7553325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People, Processes, Changing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cosystems and the Problem with Optimizing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ocally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399" y="3733800"/>
            <a:ext cx="7543799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Solutions:  the Big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icture, Empowering the User, Aligning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ncentives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1600200"/>
            <a:ext cx="45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4400" y="1600200"/>
            <a:ext cx="75438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My Background and My Role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8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Best-in-Breed Investment Risk for our Clients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7A9-EA06-4C60-9B5B-EF8399C2AF8E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3" b="5521"/>
          <a:stretch/>
        </p:blipFill>
        <p:spPr>
          <a:xfrm>
            <a:off x="6400800" y="3267153"/>
            <a:ext cx="2312319" cy="1412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1" y="1533652"/>
            <a:ext cx="2402507" cy="136461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1" t="44825" r="29802" b="28222"/>
          <a:stretch/>
        </p:blipFill>
        <p:spPr bwMode="auto">
          <a:xfrm>
            <a:off x="468970" y="5103530"/>
            <a:ext cx="2350429" cy="13052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971801" y="1499761"/>
            <a:ext cx="5741318" cy="1398510"/>
          </a:xfrm>
          <a:prstGeom prst="rect">
            <a:avLst/>
          </a:prstGeom>
          <a:solidFill>
            <a:srgbClr val="E9E6B9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91440" rIns="91440" bIns="0" rtlCol="0">
            <a:noAutofit/>
          </a:bodyPr>
          <a:lstStyle/>
          <a:p>
            <a:pPr marL="285750" indent="-171450">
              <a:spcAft>
                <a:spcPts val="8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1100" dirty="0" smtClean="0"/>
              <a:t>The market goes up and the market goes down - every investor is painfully aware of </a:t>
            </a:r>
            <a:r>
              <a:rPr lang="en-US" sz="1100" b="1" dirty="0" smtClean="0"/>
              <a:t>the new reality of market cycles </a:t>
            </a:r>
          </a:p>
          <a:p>
            <a:pPr marL="285750" indent="-171450">
              <a:spcAft>
                <a:spcPts val="8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1100" dirty="0" smtClean="0"/>
              <a:t>Investors are keen to know the risks of their portfolios and </a:t>
            </a:r>
            <a:r>
              <a:rPr lang="en-US" sz="1100" b="1" dirty="0" smtClean="0"/>
              <a:t>minimize the potential losses </a:t>
            </a:r>
            <a:r>
              <a:rPr lang="en-US" sz="1100" dirty="0" smtClean="0"/>
              <a:t>in case of a future downturn</a:t>
            </a:r>
            <a:endParaRPr lang="en-US" sz="1100" dirty="0"/>
          </a:p>
          <a:p>
            <a:pPr marL="285750" indent="-171450">
              <a:spcAft>
                <a:spcPts val="8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1100" dirty="0"/>
              <a:t>Success in asset management and private banking requires the </a:t>
            </a:r>
            <a:r>
              <a:rPr lang="en-US" sz="1100" b="1" dirty="0"/>
              <a:t>management and transparency of financial risk </a:t>
            </a:r>
            <a:r>
              <a:rPr lang="en-US" sz="1100" dirty="0"/>
              <a:t>using the very</a:t>
            </a:r>
            <a:r>
              <a:rPr lang="en-US" sz="1100" b="1" dirty="0"/>
              <a:t> latest models and analytics</a:t>
            </a:r>
          </a:p>
          <a:p>
            <a:pPr marL="114300">
              <a:spcAft>
                <a:spcPts val="800"/>
              </a:spcAft>
              <a:buClr>
                <a:srgbClr val="91867E"/>
              </a:buClr>
            </a:pPr>
            <a:endParaRPr lang="en-US" sz="1100" b="1" dirty="0"/>
          </a:p>
          <a:p>
            <a:pPr marL="742950" lvl="1" indent="-171450">
              <a:spcAft>
                <a:spcPts val="800"/>
              </a:spcAft>
              <a:buClr>
                <a:srgbClr val="91867E"/>
              </a:buClr>
              <a:buFont typeface="Credit Suisse Type Light" panose="020B0303040503020204" pitchFamily="34" charset="0"/>
              <a:buChar char="−"/>
            </a:pPr>
            <a:endParaRPr lang="en-US" sz="1050" b="1" dirty="0" smtClean="0"/>
          </a:p>
          <a:p>
            <a:pPr marL="114300">
              <a:spcAft>
                <a:spcPts val="800"/>
              </a:spcAft>
              <a:buClr>
                <a:srgbClr val="91867E"/>
              </a:buClr>
            </a:pPr>
            <a:endParaRPr lang="en-US" sz="1050" b="1" dirty="0" smtClean="0"/>
          </a:p>
          <a:p>
            <a:pPr marL="342900" indent="-342900">
              <a:spcAft>
                <a:spcPts val="5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1050" b="1" dirty="0"/>
          </a:p>
          <a:p>
            <a:pPr marL="342900" indent="-342900">
              <a:spcAft>
                <a:spcPts val="5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1050" b="1" dirty="0" smtClean="0"/>
          </a:p>
          <a:p>
            <a:pPr marL="342900" indent="-342900">
              <a:spcAft>
                <a:spcPts val="5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1050" b="1" dirty="0"/>
          </a:p>
        </p:txBody>
      </p:sp>
      <p:sp>
        <p:nvSpPr>
          <p:cNvPr id="12" name="Rectangle 11"/>
          <p:cNvSpPr/>
          <p:nvPr/>
        </p:nvSpPr>
        <p:spPr>
          <a:xfrm>
            <a:off x="381000" y="1188815"/>
            <a:ext cx="3429000" cy="2375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/>
              <a:t>Managing the Inevitable Swings of the Market 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6418" y="3312878"/>
            <a:ext cx="5821982" cy="1367051"/>
          </a:xfrm>
          <a:prstGeom prst="rect">
            <a:avLst/>
          </a:prstGeom>
          <a:solidFill>
            <a:srgbClr val="E9E6B9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91440" rIns="91440" bIns="0" rtlCol="0">
            <a:noAutofit/>
          </a:bodyPr>
          <a:lstStyle/>
          <a:p>
            <a:pPr marL="463550" indent="-177800">
              <a:spcAft>
                <a:spcPts val="7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1100" b="1" dirty="0" smtClean="0"/>
              <a:t>Leading models and analytics:</a:t>
            </a:r>
            <a:r>
              <a:rPr lang="en-US" sz="1100" dirty="0" smtClean="0"/>
              <a:t>  leverage the best models available on the market plus proprietary and predictive analytics for further insights</a:t>
            </a:r>
          </a:p>
          <a:p>
            <a:pPr marL="463550" indent="-177800">
              <a:spcAft>
                <a:spcPts val="7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1100" b="1" dirty="0" smtClean="0"/>
              <a:t>Insights to effectively interpret data:  </a:t>
            </a:r>
            <a:r>
              <a:rPr lang="en-US" sz="1100" dirty="0" smtClean="0"/>
              <a:t>advanced visualization and charting </a:t>
            </a:r>
          </a:p>
          <a:p>
            <a:pPr marL="463550" indent="-177800">
              <a:spcAft>
                <a:spcPts val="7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1100" b="1" dirty="0" smtClean="0"/>
              <a:t>Real-time, multi-channel distribution:  </a:t>
            </a:r>
            <a:r>
              <a:rPr lang="en-US" sz="1100" dirty="0" smtClean="0"/>
              <a:t>real-time data and insights readily available through every platform, including web services, online and mobile devices (e.g., iPad</a:t>
            </a:r>
            <a:r>
              <a:rPr lang="en-US" sz="1200" dirty="0" smtClean="0"/>
              <a:t>)</a:t>
            </a:r>
            <a:endParaRPr lang="en-US" sz="1050" b="1" dirty="0" smtClean="0"/>
          </a:p>
          <a:p>
            <a:pPr marL="342900" indent="-342900">
              <a:spcAft>
                <a:spcPts val="5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1050" b="1" dirty="0"/>
          </a:p>
        </p:txBody>
      </p:sp>
      <p:sp>
        <p:nvSpPr>
          <p:cNvPr id="44" name="Rectangle 43"/>
          <p:cNvSpPr/>
          <p:nvPr/>
        </p:nvSpPr>
        <p:spPr>
          <a:xfrm>
            <a:off x="381000" y="3002787"/>
            <a:ext cx="3535982" cy="2375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/>
              <a:t>What it Takes to be the Best at Risk Management</a:t>
            </a:r>
            <a:endParaRPr lang="en-US" sz="11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971801" y="5064318"/>
            <a:ext cx="5741318" cy="1288544"/>
          </a:xfrm>
          <a:prstGeom prst="rect">
            <a:avLst/>
          </a:prstGeom>
          <a:solidFill>
            <a:srgbClr val="E9E6B9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91440" rIns="91440" bIns="0" rtlCol="0">
            <a:noAutofit/>
          </a:bodyPr>
          <a:lstStyle/>
          <a:p>
            <a:pPr marL="285750" indent="-171450">
              <a:spcAft>
                <a:spcPts val="800"/>
              </a:spcAft>
              <a:buClr>
                <a:srgbClr val="91867E"/>
              </a:buClr>
              <a:buFont typeface="Credit Suisse Type Light" panose="020B0303040503020204" pitchFamily="34" charset="0"/>
              <a:buChar char=""/>
            </a:pPr>
            <a:r>
              <a:rPr lang="en-US" sz="1100" b="1" dirty="0" smtClean="0"/>
              <a:t>Market-leading funds </a:t>
            </a:r>
            <a:r>
              <a:rPr lang="en-US" sz="1100" dirty="0"/>
              <a:t>maximizing performance while minimizing risk</a:t>
            </a:r>
          </a:p>
          <a:p>
            <a:pPr marL="285750" indent="-171450">
              <a:spcAft>
                <a:spcPts val="800"/>
              </a:spcAft>
              <a:buClr>
                <a:srgbClr val="91867E"/>
              </a:buClr>
              <a:buFont typeface="Credit Suisse Type Light" panose="020B0303040503020204" pitchFamily="34" charset="0"/>
              <a:buChar char=""/>
            </a:pPr>
            <a:r>
              <a:rPr lang="en-US" sz="1100" b="1" dirty="0"/>
              <a:t>Transparency and Security for our Clients: </a:t>
            </a:r>
            <a:r>
              <a:rPr lang="en-US" sz="1100" dirty="0"/>
              <a:t> no matter what the newspaper headlines are for tomorrow, clients know their assets are managed for these risks</a:t>
            </a:r>
            <a:endParaRPr lang="en-US" sz="1100" b="1" dirty="0"/>
          </a:p>
          <a:p>
            <a:pPr marL="285750" indent="-171450">
              <a:spcAft>
                <a:spcPts val="800"/>
              </a:spcAft>
              <a:buClr>
                <a:srgbClr val="91867E"/>
              </a:buClr>
              <a:buFont typeface="Credit Suisse Type Light" panose="020B0303040503020204" pitchFamily="34" charset="0"/>
              <a:buChar char=""/>
            </a:pPr>
            <a:r>
              <a:rPr lang="en-US" sz="1100" b="1" dirty="0" smtClean="0"/>
              <a:t>Attract Assets from Sophisticated Investors :  </a:t>
            </a:r>
            <a:r>
              <a:rPr lang="en-US" sz="1100" dirty="0" smtClean="0"/>
              <a:t>institutional and large private clients are looking for this type of transparency</a:t>
            </a:r>
            <a:endParaRPr lang="en-US" sz="1100" b="1" dirty="0" smtClean="0"/>
          </a:p>
          <a:p>
            <a:pPr marL="342900" indent="-342900">
              <a:spcAft>
                <a:spcPts val="5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1050" b="1" dirty="0" smtClean="0"/>
          </a:p>
          <a:p>
            <a:pPr marL="342900" indent="-342900">
              <a:spcAft>
                <a:spcPts val="5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1050" b="1" dirty="0"/>
          </a:p>
        </p:txBody>
      </p:sp>
      <p:sp>
        <p:nvSpPr>
          <p:cNvPr id="46" name="Rectangle 45"/>
          <p:cNvSpPr/>
          <p:nvPr/>
        </p:nvSpPr>
        <p:spPr>
          <a:xfrm>
            <a:off x="442252" y="4802068"/>
            <a:ext cx="3535982" cy="2375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/>
              <a:t>What it Means for Credit Suisse and our Clients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68419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A Robust Investment Risk Platform is All About the Data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054404" y="1985715"/>
            <a:ext cx="89675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2363" y="1037680"/>
            <a:ext cx="6705600" cy="401427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36999" y="3309736"/>
            <a:ext cx="3876963" cy="80950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defTabSz="998538"/>
            <a:r>
              <a:rPr lang="en-US" sz="1050" b="1" dirty="0" smtClean="0">
                <a:solidFill>
                  <a:schemeClr val="accent6"/>
                </a:solidFill>
                <a:ea typeface="MS PGothic" pitchFamily="34" charset="-128"/>
              </a:rPr>
              <a:t>Risk Models</a:t>
            </a:r>
            <a:endParaRPr lang="en-US" sz="1050" b="1" dirty="0">
              <a:solidFill>
                <a:schemeClr val="accent6"/>
              </a:solidFill>
              <a:ea typeface="MS PGothic" pitchFamily="34" charset="-128"/>
            </a:endParaRPr>
          </a:p>
        </p:txBody>
      </p:sp>
      <p:sp>
        <p:nvSpPr>
          <p:cNvPr id="13" name="Rectangle 3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>
            <a:off x="923155" y="1365452"/>
            <a:ext cx="1497616" cy="1280753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t"/>
          <a:lstStyle/>
          <a:p>
            <a:pPr algn="ctr" defTabSz="998538"/>
            <a:r>
              <a:rPr lang="en-US" sz="1100" b="1" dirty="0" smtClean="0">
                <a:solidFill>
                  <a:schemeClr val="accent6"/>
                </a:solidFill>
                <a:ea typeface="MS PGothic" pitchFamily="34" charset="-128"/>
              </a:rPr>
              <a:t>Data Sources</a:t>
            </a:r>
          </a:p>
          <a:p>
            <a:pPr algn="ctr" defTabSz="998538"/>
            <a:endParaRPr lang="en-US" sz="800" b="1" dirty="0">
              <a:solidFill>
                <a:schemeClr val="accent6"/>
              </a:solidFill>
              <a:ea typeface="MS PGothic" pitchFamily="34" charset="-128"/>
            </a:endParaRPr>
          </a:p>
          <a:p>
            <a:pPr algn="ctr" defTabSz="998538"/>
            <a:endParaRPr lang="en-US" sz="800" dirty="0">
              <a:solidFill>
                <a:schemeClr val="accent6"/>
              </a:solidFill>
              <a:ea typeface="MS PGothic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62067" y="1470559"/>
            <a:ext cx="800100" cy="2802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050" dirty="0" smtClean="0"/>
              <a:t>Portfolios</a:t>
            </a:r>
            <a:endParaRPr lang="en-US" sz="1050" dirty="0"/>
          </a:p>
        </p:txBody>
      </p:sp>
      <p:sp>
        <p:nvSpPr>
          <p:cNvPr id="15" name="Rectangle 14"/>
          <p:cNvSpPr/>
          <p:nvPr/>
        </p:nvSpPr>
        <p:spPr>
          <a:xfrm>
            <a:off x="1362067" y="1833396"/>
            <a:ext cx="800100" cy="2802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050" dirty="0" smtClean="0"/>
              <a:t>Positions</a:t>
            </a:r>
            <a:endParaRPr lang="en-US" sz="1050" dirty="0"/>
          </a:p>
        </p:txBody>
      </p:sp>
      <p:sp>
        <p:nvSpPr>
          <p:cNvPr id="16" name="Rectangle 15"/>
          <p:cNvSpPr/>
          <p:nvPr/>
        </p:nvSpPr>
        <p:spPr>
          <a:xfrm>
            <a:off x="1362067" y="2216231"/>
            <a:ext cx="800100" cy="2802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050" dirty="0" smtClean="0"/>
              <a:t>Market Data</a:t>
            </a:r>
            <a:endParaRPr lang="en-US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1584144" y="2367338"/>
            <a:ext cx="20518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Clr>
                <a:srgbClr val="91867E"/>
              </a:buClr>
            </a:pP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 rot="16200000">
            <a:off x="1947613" y="1819783"/>
            <a:ext cx="1527739" cy="3720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accent6"/>
                </a:solidFill>
              </a:rPr>
              <a:t>Loaders</a:t>
            </a:r>
            <a:endParaRPr lang="en-US" sz="1050" b="1" dirty="0">
              <a:solidFill>
                <a:schemeClr val="accent6"/>
              </a:solidFill>
            </a:endParaRPr>
          </a:p>
        </p:txBody>
      </p:sp>
      <p:cxnSp>
        <p:nvCxnSpPr>
          <p:cNvPr id="19" name="Straight Arrow Connector 18"/>
          <p:cNvCxnSpPr>
            <a:stCxn id="13" idx="2"/>
          </p:cNvCxnSpPr>
          <p:nvPr/>
        </p:nvCxnSpPr>
        <p:spPr>
          <a:xfrm>
            <a:off x="2312340" y="2005828"/>
            <a:ext cx="17977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2"/>
          </p:cNvCxnSpPr>
          <p:nvPr/>
        </p:nvCxnSpPr>
        <p:spPr>
          <a:xfrm>
            <a:off x="2897528" y="2005828"/>
            <a:ext cx="22563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837000" y="3538335"/>
            <a:ext cx="2189841" cy="1056424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defTabSz="998538"/>
            <a:r>
              <a:rPr lang="en-US" sz="1050" b="1" dirty="0" smtClean="0">
                <a:solidFill>
                  <a:schemeClr val="accent6"/>
                </a:solidFill>
                <a:ea typeface="MS PGothic" pitchFamily="34" charset="-128"/>
              </a:rPr>
              <a:t>3</a:t>
            </a:r>
            <a:r>
              <a:rPr lang="en-US" sz="1050" b="1" baseline="30000" dirty="0" smtClean="0">
                <a:solidFill>
                  <a:schemeClr val="accent6"/>
                </a:solidFill>
                <a:ea typeface="MS PGothic" pitchFamily="34" charset="-128"/>
              </a:rPr>
              <a:t>rd</a:t>
            </a:r>
            <a:r>
              <a:rPr lang="en-US" sz="1050" b="1" dirty="0" smtClean="0">
                <a:solidFill>
                  <a:schemeClr val="accent6"/>
                </a:solidFill>
                <a:ea typeface="MS PGothic" pitchFamily="34" charset="-128"/>
              </a:rPr>
              <a:t> Party</a:t>
            </a:r>
            <a:br>
              <a:rPr lang="en-US" sz="1050" b="1" dirty="0" smtClean="0">
                <a:solidFill>
                  <a:schemeClr val="accent6"/>
                </a:solidFill>
                <a:ea typeface="MS PGothic" pitchFamily="34" charset="-128"/>
              </a:rPr>
            </a:br>
            <a:r>
              <a:rPr lang="en-US" sz="1050" b="1" dirty="0" smtClean="0">
                <a:solidFill>
                  <a:schemeClr val="accent6"/>
                </a:solidFill>
                <a:ea typeface="MS PGothic" pitchFamily="34" charset="-128"/>
              </a:rPr>
              <a:t/>
            </a:r>
            <a:br>
              <a:rPr lang="en-US" sz="1050" b="1" dirty="0" smtClean="0">
                <a:solidFill>
                  <a:schemeClr val="accent6"/>
                </a:solidFill>
                <a:ea typeface="MS PGothic" pitchFamily="34" charset="-128"/>
              </a:rPr>
            </a:br>
            <a:r>
              <a:rPr lang="en-US" sz="1050" b="1" dirty="0" smtClean="0">
                <a:solidFill>
                  <a:schemeClr val="accent6"/>
                </a:solidFill>
                <a:ea typeface="MS PGothic" pitchFamily="34" charset="-128"/>
              </a:rPr>
              <a:t> </a:t>
            </a:r>
            <a:endParaRPr lang="en-US" sz="1050" b="1" dirty="0">
              <a:solidFill>
                <a:schemeClr val="accent6"/>
              </a:solidFill>
              <a:ea typeface="MS PGothic" pitchFamily="34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26841" y="3538335"/>
            <a:ext cx="1687122" cy="1056424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defTabSz="998538"/>
            <a:r>
              <a:rPr lang="en-US" sz="1050" b="1" dirty="0" smtClean="0">
                <a:solidFill>
                  <a:schemeClr val="accent6"/>
                </a:solidFill>
                <a:ea typeface="MS PGothic" pitchFamily="34" charset="-128"/>
              </a:rPr>
              <a:t>Proprietary</a:t>
            </a:r>
            <a:br>
              <a:rPr lang="en-US" sz="1050" b="1" dirty="0" smtClean="0">
                <a:solidFill>
                  <a:schemeClr val="accent6"/>
                </a:solidFill>
                <a:ea typeface="MS PGothic" pitchFamily="34" charset="-128"/>
              </a:rPr>
            </a:br>
            <a:r>
              <a:rPr lang="en-US" sz="1050" b="1" dirty="0" smtClean="0">
                <a:solidFill>
                  <a:schemeClr val="accent6"/>
                </a:solidFill>
                <a:ea typeface="MS PGothic" pitchFamily="34" charset="-128"/>
              </a:rPr>
              <a:t/>
            </a:r>
            <a:br>
              <a:rPr lang="en-US" sz="1050" b="1" dirty="0" smtClean="0">
                <a:solidFill>
                  <a:schemeClr val="accent6"/>
                </a:solidFill>
                <a:ea typeface="MS PGothic" pitchFamily="34" charset="-128"/>
              </a:rPr>
            </a:br>
            <a:endParaRPr lang="en-US" sz="1050" b="1" dirty="0">
              <a:solidFill>
                <a:schemeClr val="accent6"/>
              </a:solidFill>
              <a:ea typeface="MS PGothic" pitchFamily="34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26982" y="4103556"/>
            <a:ext cx="761999" cy="1636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050" dirty="0" smtClean="0"/>
              <a:t>Attribution</a:t>
            </a:r>
            <a:endParaRPr lang="en-US" sz="1050" dirty="0"/>
          </a:p>
        </p:txBody>
      </p:sp>
      <p:sp>
        <p:nvSpPr>
          <p:cNvPr id="24" name="Rectangle 23"/>
          <p:cNvSpPr/>
          <p:nvPr/>
        </p:nvSpPr>
        <p:spPr>
          <a:xfrm>
            <a:off x="4951962" y="3852678"/>
            <a:ext cx="761999" cy="170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050" dirty="0" smtClean="0"/>
              <a:t>Contribution</a:t>
            </a:r>
            <a:endParaRPr lang="en-US" sz="1050" dirty="0"/>
          </a:p>
        </p:txBody>
      </p:sp>
      <p:sp>
        <p:nvSpPr>
          <p:cNvPr id="25" name="Rectangle 24"/>
          <p:cNvSpPr/>
          <p:nvPr/>
        </p:nvSpPr>
        <p:spPr>
          <a:xfrm>
            <a:off x="2116246" y="3809998"/>
            <a:ext cx="781281" cy="1751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050" dirty="0" smtClean="0"/>
              <a:t>VaR</a:t>
            </a:r>
            <a:endParaRPr lang="en-US" sz="1050" dirty="0"/>
          </a:p>
        </p:txBody>
      </p:sp>
      <p:sp>
        <p:nvSpPr>
          <p:cNvPr id="26" name="Rectangle 25"/>
          <p:cNvSpPr/>
          <p:nvPr/>
        </p:nvSpPr>
        <p:spPr>
          <a:xfrm>
            <a:off x="2116246" y="4107821"/>
            <a:ext cx="781281" cy="182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050" dirty="0" smtClean="0"/>
              <a:t>Stresses</a:t>
            </a:r>
            <a:endParaRPr lang="en-US" sz="1050" dirty="0"/>
          </a:p>
        </p:txBody>
      </p:sp>
      <p:sp>
        <p:nvSpPr>
          <p:cNvPr id="27" name="Rectangle 26"/>
          <p:cNvSpPr/>
          <p:nvPr/>
        </p:nvSpPr>
        <p:spPr>
          <a:xfrm>
            <a:off x="3123162" y="3809998"/>
            <a:ext cx="781281" cy="1751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050" dirty="0" smtClean="0"/>
              <a:t>Sensitivities</a:t>
            </a:r>
            <a:endParaRPr lang="en-US" sz="1050" dirty="0"/>
          </a:p>
        </p:txBody>
      </p:sp>
      <p:sp>
        <p:nvSpPr>
          <p:cNvPr id="29" name="Rectangle 28"/>
          <p:cNvSpPr/>
          <p:nvPr/>
        </p:nvSpPr>
        <p:spPr>
          <a:xfrm>
            <a:off x="4094689" y="3844278"/>
            <a:ext cx="761999" cy="1636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050" dirty="0" smtClean="0"/>
              <a:t>Exposure</a:t>
            </a:r>
            <a:endParaRPr lang="en-US" sz="1050" dirty="0"/>
          </a:p>
        </p:txBody>
      </p:sp>
      <p:sp>
        <p:nvSpPr>
          <p:cNvPr id="30" name="Rectangle 29"/>
          <p:cNvSpPr/>
          <p:nvPr/>
        </p:nvSpPr>
        <p:spPr>
          <a:xfrm>
            <a:off x="4094689" y="4126317"/>
            <a:ext cx="761999" cy="1636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050" dirty="0" smtClean="0"/>
              <a:t>Volatility</a:t>
            </a:r>
            <a:endParaRPr lang="en-US" sz="1050" dirty="0"/>
          </a:p>
        </p:txBody>
      </p:sp>
      <p:sp>
        <p:nvSpPr>
          <p:cNvPr id="31" name="Rectangle 30"/>
          <p:cNvSpPr/>
          <p:nvPr/>
        </p:nvSpPr>
        <p:spPr>
          <a:xfrm>
            <a:off x="2598544" y="4365965"/>
            <a:ext cx="781281" cy="182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050" dirty="0" smtClean="0"/>
              <a:t>Performance</a:t>
            </a:r>
            <a:endParaRPr lang="en-US" sz="1050" dirty="0"/>
          </a:p>
        </p:txBody>
      </p:sp>
      <p:sp>
        <p:nvSpPr>
          <p:cNvPr id="32" name="Rectangle 31"/>
          <p:cNvSpPr/>
          <p:nvPr/>
        </p:nvSpPr>
        <p:spPr>
          <a:xfrm>
            <a:off x="3123162" y="4114798"/>
            <a:ext cx="781281" cy="1751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050" dirty="0" smtClean="0"/>
              <a:t>Liquidity</a:t>
            </a:r>
            <a:endParaRPr lang="en-US" sz="1050" dirty="0"/>
          </a:p>
        </p:txBody>
      </p:sp>
      <p:cxnSp>
        <p:nvCxnSpPr>
          <p:cNvPr id="33" name="Elbow Connector 32"/>
          <p:cNvCxnSpPr>
            <a:stCxn id="65" idx="1"/>
          </p:cNvCxnSpPr>
          <p:nvPr/>
        </p:nvCxnSpPr>
        <p:spPr>
          <a:xfrm rot="10800000" flipV="1">
            <a:off x="3699283" y="1985714"/>
            <a:ext cx="1355121" cy="1082021"/>
          </a:xfrm>
          <a:prstGeom prst="bentConnector3">
            <a:avLst>
              <a:gd name="adj1" fmla="val 17386"/>
            </a:avLst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333773" y="1985714"/>
            <a:ext cx="107539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123162" y="1257022"/>
            <a:ext cx="1494795" cy="1497613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98538"/>
            <a:r>
              <a:rPr lang="en-US" sz="1050" b="1" dirty="0">
                <a:solidFill>
                  <a:schemeClr val="accent6"/>
                </a:solidFill>
                <a:ea typeface="MS PGothic" pitchFamily="34" charset="-128"/>
              </a:rPr>
              <a:t>Data Warehouse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943990" y="1241959"/>
            <a:ext cx="1141573" cy="361480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defTabSz="998538"/>
            <a:r>
              <a:rPr lang="en-US" sz="1000" b="1" dirty="0" smtClean="0">
                <a:solidFill>
                  <a:schemeClr val="bg1"/>
                </a:solidFill>
                <a:ea typeface="MS PGothic" pitchFamily="34" charset="-128"/>
              </a:rPr>
              <a:t>Multi-Channel</a:t>
            </a:r>
            <a:br>
              <a:rPr lang="en-US" sz="1000" b="1" dirty="0" smtClean="0">
                <a:solidFill>
                  <a:schemeClr val="bg1"/>
                </a:solidFill>
                <a:ea typeface="MS PGothic" pitchFamily="34" charset="-128"/>
              </a:rPr>
            </a:br>
            <a:r>
              <a:rPr lang="en-US" sz="1000" b="1" dirty="0" smtClean="0">
                <a:solidFill>
                  <a:schemeClr val="bg1"/>
                </a:solidFill>
                <a:ea typeface="MS PGothic" pitchFamily="34" charset="-128"/>
              </a:rPr>
              <a:t>Distribution</a:t>
            </a:r>
            <a:endParaRPr lang="en-US" sz="10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3703560" y="2769698"/>
            <a:ext cx="0" cy="5400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109165" y="1695422"/>
            <a:ext cx="800100" cy="1751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900" dirty="0" smtClean="0">
                <a:solidFill>
                  <a:schemeClr val="accent1">
                    <a:lumMod val="50000"/>
                  </a:schemeClr>
                </a:solidFill>
              </a:rPr>
              <a:t>Reporting</a:t>
            </a:r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109165" y="1950577"/>
            <a:ext cx="800100" cy="1751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900" dirty="0" smtClean="0">
                <a:solidFill>
                  <a:schemeClr val="accent1">
                    <a:lumMod val="50000"/>
                  </a:schemeClr>
                </a:solidFill>
              </a:rPr>
              <a:t>Web Portal</a:t>
            </a:r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180563" y="1985716"/>
            <a:ext cx="775717" cy="19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5054403" y="1241960"/>
            <a:ext cx="507159" cy="14875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050" b="1" dirty="0" smtClean="0">
                <a:solidFill>
                  <a:schemeClr val="accent6"/>
                </a:solidFill>
              </a:rPr>
              <a:t>Cubes</a:t>
            </a:r>
            <a:endParaRPr lang="en-US" sz="1050" b="1" dirty="0">
              <a:solidFill>
                <a:schemeClr val="accent6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7" t="12800" r="-7343"/>
          <a:stretch/>
        </p:blipFill>
        <p:spPr>
          <a:xfrm>
            <a:off x="6018763" y="2568818"/>
            <a:ext cx="1112003" cy="610706"/>
          </a:xfrm>
          <a:prstGeom prst="rect">
            <a:avLst/>
          </a:prstGeom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9" t="16027" r="7188" b="11833"/>
          <a:stretch/>
        </p:blipFill>
        <p:spPr bwMode="auto">
          <a:xfrm>
            <a:off x="6003524" y="3254009"/>
            <a:ext cx="998700" cy="65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80" y="3924292"/>
            <a:ext cx="1159484" cy="92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Rectangle 77"/>
          <p:cNvSpPr/>
          <p:nvPr/>
        </p:nvSpPr>
        <p:spPr>
          <a:xfrm>
            <a:off x="6109165" y="2231797"/>
            <a:ext cx="800100" cy="1751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900" dirty="0" smtClean="0">
                <a:solidFill>
                  <a:schemeClr val="accent1">
                    <a:lumMod val="50000"/>
                  </a:schemeClr>
                </a:solidFill>
              </a:rPr>
              <a:t>Mobile Apps</a:t>
            </a:r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 rot="16200000">
            <a:off x="-1497599" y="2790321"/>
            <a:ext cx="4059936" cy="49079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Investment Risk Platform</a:t>
            </a:r>
            <a:endParaRPr lang="en-US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286970" y="5069835"/>
            <a:ext cx="8450311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4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1600" dirty="0" smtClean="0"/>
              <a:t>Oversee and govern the risk of all of Credit Suisse’s funds</a:t>
            </a:r>
          </a:p>
          <a:p>
            <a:pPr marL="342900" indent="-342900">
              <a:spcAft>
                <a:spcPts val="4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1600" dirty="0" smtClean="0"/>
              <a:t>Calculations are complicated, but they are exactly wrong with the wrong inputs, therefore inputs are everything</a:t>
            </a:r>
          </a:p>
          <a:p>
            <a:pPr marL="342900" indent="-342900">
              <a:spcAft>
                <a:spcPts val="4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1600" dirty="0" smtClean="0"/>
              <a:t>System wa</a:t>
            </a:r>
            <a:r>
              <a:rPr lang="en-US" sz="1600" dirty="0" smtClean="0"/>
              <a:t>s put in place with exactly what it needed – but is that still true today?  </a:t>
            </a:r>
            <a:r>
              <a:rPr lang="en-US" sz="1600" dirty="0" smtClean="0"/>
              <a:t>Seems simple relatively straightforward when viewed in isolation here.....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245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96" y="307974"/>
            <a:ext cx="8640000" cy="720726"/>
          </a:xfrm>
        </p:spPr>
        <p:txBody>
          <a:bodyPr anchor="t"/>
          <a:lstStyle/>
          <a:p>
            <a:r>
              <a:rPr lang="en-US" dirty="0" smtClean="0"/>
              <a:t>Zoom Out:  The Whole Ecosystem</a:t>
            </a:r>
            <a:endParaRPr lang="en-US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22300"/>
            <a:ext cx="3484563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76400" y="3739738"/>
            <a:ext cx="9144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Upstream system</a:t>
            </a:r>
            <a:endParaRPr lang="en-US" sz="1100" b="1" dirty="0"/>
          </a:p>
        </p:txBody>
      </p:sp>
      <p:sp>
        <p:nvSpPr>
          <p:cNvPr id="43" name="Rectangle 42"/>
          <p:cNvSpPr/>
          <p:nvPr/>
        </p:nvSpPr>
        <p:spPr>
          <a:xfrm>
            <a:off x="273132" y="3739738"/>
            <a:ext cx="1098468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Fund Administrator</a:t>
            </a:r>
            <a:endParaRPr lang="en-US" sz="1100" b="1" dirty="0"/>
          </a:p>
        </p:txBody>
      </p:sp>
      <p:cxnSp>
        <p:nvCxnSpPr>
          <p:cNvPr id="6" name="Straight Arrow Connector 5"/>
          <p:cNvCxnSpPr>
            <a:stCxn id="43" idx="3"/>
            <a:endCxn id="3" idx="1"/>
          </p:cNvCxnSpPr>
          <p:nvPr/>
        </p:nvCxnSpPr>
        <p:spPr>
          <a:xfrm>
            <a:off x="1371600" y="4158838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</p:cNvCxnSpPr>
          <p:nvPr/>
        </p:nvCxnSpPr>
        <p:spPr>
          <a:xfrm>
            <a:off x="2590800" y="4158838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714005" y="2520538"/>
            <a:ext cx="9144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Upstream system</a:t>
            </a:r>
            <a:endParaRPr lang="en-US" sz="1100" b="1" dirty="0"/>
          </a:p>
        </p:txBody>
      </p:sp>
      <p:sp>
        <p:nvSpPr>
          <p:cNvPr id="53" name="Rectangle 52"/>
          <p:cNvSpPr/>
          <p:nvPr/>
        </p:nvSpPr>
        <p:spPr>
          <a:xfrm>
            <a:off x="310737" y="2520538"/>
            <a:ext cx="1098468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Fund Administrator</a:t>
            </a:r>
            <a:endParaRPr lang="en-US" sz="1100" b="1" dirty="0"/>
          </a:p>
        </p:txBody>
      </p:sp>
      <p:cxnSp>
        <p:nvCxnSpPr>
          <p:cNvPr id="54" name="Straight Arrow Connector 53"/>
          <p:cNvCxnSpPr>
            <a:stCxn id="53" idx="3"/>
            <a:endCxn id="51" idx="1"/>
          </p:cNvCxnSpPr>
          <p:nvPr/>
        </p:nvCxnSpPr>
        <p:spPr>
          <a:xfrm>
            <a:off x="1409205" y="2939638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971800" y="2520538"/>
            <a:ext cx="9144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Upstream system</a:t>
            </a:r>
            <a:endParaRPr lang="en-US" sz="1100" b="1" dirty="0"/>
          </a:p>
        </p:txBody>
      </p:sp>
      <p:cxnSp>
        <p:nvCxnSpPr>
          <p:cNvPr id="12" name="Straight Arrow Connector 11"/>
          <p:cNvCxnSpPr>
            <a:stCxn id="51" idx="3"/>
            <a:endCxn id="56" idx="1"/>
          </p:cNvCxnSpPr>
          <p:nvPr/>
        </p:nvCxnSpPr>
        <p:spPr>
          <a:xfrm>
            <a:off x="2628405" y="2939638"/>
            <a:ext cx="3433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6" idx="2"/>
          </p:cNvCxnSpPr>
          <p:nvPr/>
        </p:nvCxnSpPr>
        <p:spPr>
          <a:xfrm flipH="1">
            <a:off x="3423063" y="3358738"/>
            <a:ext cx="5937" cy="563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260111" y="4982116"/>
            <a:ext cx="1098468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Fund Administrator</a:t>
            </a:r>
            <a:endParaRPr lang="en-US" sz="1100" b="1" dirty="0"/>
          </a:p>
        </p:txBody>
      </p:sp>
      <p:cxnSp>
        <p:nvCxnSpPr>
          <p:cNvPr id="71" name="Straight Arrow Connector 70"/>
          <p:cNvCxnSpPr>
            <a:stCxn id="69" idx="3"/>
          </p:cNvCxnSpPr>
          <p:nvPr/>
        </p:nvCxnSpPr>
        <p:spPr>
          <a:xfrm>
            <a:off x="1358579" y="5401216"/>
            <a:ext cx="162311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581196" y="5571932"/>
            <a:ext cx="9144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Market </a:t>
            </a:r>
          </a:p>
          <a:p>
            <a:pPr algn="ctr"/>
            <a:r>
              <a:rPr lang="en-US" sz="1100" b="1" dirty="0" smtClean="0"/>
              <a:t>Data Proxy</a:t>
            </a:r>
            <a:endParaRPr lang="en-US" sz="1100" b="1" dirty="0"/>
          </a:p>
        </p:txBody>
      </p:sp>
      <p:sp>
        <p:nvSpPr>
          <p:cNvPr id="79" name="Rectangle 78"/>
          <p:cNvSpPr/>
          <p:nvPr/>
        </p:nvSpPr>
        <p:spPr>
          <a:xfrm>
            <a:off x="1708068" y="1377538"/>
            <a:ext cx="9144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Upstream system</a:t>
            </a:r>
            <a:endParaRPr lang="en-US" sz="1100" b="1" dirty="0"/>
          </a:p>
        </p:txBody>
      </p:sp>
      <p:sp>
        <p:nvSpPr>
          <p:cNvPr id="80" name="Rectangle 79"/>
          <p:cNvSpPr/>
          <p:nvPr/>
        </p:nvSpPr>
        <p:spPr>
          <a:xfrm>
            <a:off x="304800" y="1377538"/>
            <a:ext cx="1098468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Fund Administrator</a:t>
            </a:r>
            <a:endParaRPr lang="en-US" sz="1100" b="1" dirty="0"/>
          </a:p>
        </p:txBody>
      </p:sp>
      <p:cxnSp>
        <p:nvCxnSpPr>
          <p:cNvPr id="81" name="Straight Arrow Connector 80"/>
          <p:cNvCxnSpPr>
            <a:stCxn id="80" idx="3"/>
            <a:endCxn id="79" idx="1"/>
          </p:cNvCxnSpPr>
          <p:nvPr/>
        </p:nvCxnSpPr>
        <p:spPr>
          <a:xfrm>
            <a:off x="1403268" y="1796638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965863" y="1377538"/>
            <a:ext cx="9144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Upstream system</a:t>
            </a:r>
            <a:endParaRPr lang="en-US" sz="1100" b="1" dirty="0"/>
          </a:p>
        </p:txBody>
      </p:sp>
      <p:cxnSp>
        <p:nvCxnSpPr>
          <p:cNvPr id="84" name="Straight Arrow Connector 83"/>
          <p:cNvCxnSpPr>
            <a:stCxn id="79" idx="3"/>
            <a:endCxn id="82" idx="1"/>
          </p:cNvCxnSpPr>
          <p:nvPr/>
        </p:nvCxnSpPr>
        <p:spPr>
          <a:xfrm>
            <a:off x="2622468" y="1796638"/>
            <a:ext cx="3433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4191000" y="1371600"/>
            <a:ext cx="9144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Upstream system</a:t>
            </a:r>
            <a:endParaRPr lang="en-US" sz="1100" b="1" dirty="0"/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3847605" y="1790700"/>
            <a:ext cx="3433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85" idx="2"/>
          </p:cNvCxnSpPr>
          <p:nvPr/>
        </p:nvCxnSpPr>
        <p:spPr>
          <a:xfrm>
            <a:off x="4648200" y="2209800"/>
            <a:ext cx="0" cy="1712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7" name="Group 196"/>
          <p:cNvGrpSpPr/>
          <p:nvPr/>
        </p:nvGrpSpPr>
        <p:grpSpPr>
          <a:xfrm>
            <a:off x="1936668" y="2209801"/>
            <a:ext cx="198071" cy="190561"/>
            <a:chOff x="5105400" y="6080760"/>
            <a:chExt cx="228600" cy="373479"/>
          </a:xfrm>
        </p:grpSpPr>
        <p:sp>
          <p:nvSpPr>
            <p:cNvPr id="198" name="Isosceles Triangle 197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2133600" y="2209801"/>
            <a:ext cx="198071" cy="190561"/>
            <a:chOff x="5105400" y="6080760"/>
            <a:chExt cx="228600" cy="373479"/>
          </a:xfrm>
        </p:grpSpPr>
        <p:sp>
          <p:nvSpPr>
            <p:cNvPr id="201" name="Isosceles Triangle 200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2316529" y="2215738"/>
            <a:ext cx="198071" cy="190561"/>
            <a:chOff x="5105400" y="6080760"/>
            <a:chExt cx="228600" cy="373479"/>
          </a:xfrm>
        </p:grpSpPr>
        <p:sp>
          <p:nvSpPr>
            <p:cNvPr id="211" name="Isosceles Triangle 210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1752600" y="2215738"/>
            <a:ext cx="198071" cy="190561"/>
            <a:chOff x="5105400" y="6080760"/>
            <a:chExt cx="228600" cy="373479"/>
          </a:xfrm>
        </p:grpSpPr>
        <p:sp>
          <p:nvSpPr>
            <p:cNvPr id="214" name="Isosceles Triangle 213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641268" y="2215738"/>
            <a:ext cx="198071" cy="190561"/>
            <a:chOff x="5105400" y="6080760"/>
            <a:chExt cx="228600" cy="373479"/>
          </a:xfrm>
        </p:grpSpPr>
        <p:sp>
          <p:nvSpPr>
            <p:cNvPr id="217" name="Isosceles Triangle 216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838200" y="2215738"/>
            <a:ext cx="198071" cy="190561"/>
            <a:chOff x="5105400" y="6080760"/>
            <a:chExt cx="228600" cy="373479"/>
          </a:xfrm>
        </p:grpSpPr>
        <p:sp>
          <p:nvSpPr>
            <p:cNvPr id="220" name="Isosceles Triangle 219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1021129" y="2221675"/>
            <a:ext cx="198071" cy="190561"/>
            <a:chOff x="5105400" y="6080760"/>
            <a:chExt cx="228600" cy="373479"/>
          </a:xfrm>
        </p:grpSpPr>
        <p:sp>
          <p:nvSpPr>
            <p:cNvPr id="223" name="Isosceles Triangle 222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457200" y="2221675"/>
            <a:ext cx="198071" cy="190561"/>
            <a:chOff x="5105400" y="6080760"/>
            <a:chExt cx="228600" cy="373479"/>
          </a:xfrm>
        </p:grpSpPr>
        <p:sp>
          <p:nvSpPr>
            <p:cNvPr id="226" name="Isosceles Triangle 225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637726" y="3430310"/>
            <a:ext cx="198071" cy="190561"/>
            <a:chOff x="5105400" y="6080760"/>
            <a:chExt cx="228600" cy="373479"/>
          </a:xfrm>
        </p:grpSpPr>
        <p:sp>
          <p:nvSpPr>
            <p:cNvPr id="229" name="Isosceles Triangle 228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834658" y="3430310"/>
            <a:ext cx="198071" cy="190561"/>
            <a:chOff x="5105400" y="6080760"/>
            <a:chExt cx="228600" cy="373479"/>
          </a:xfrm>
        </p:grpSpPr>
        <p:sp>
          <p:nvSpPr>
            <p:cNvPr id="232" name="Isosceles Triangle 231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1017587" y="3436247"/>
            <a:ext cx="198071" cy="190561"/>
            <a:chOff x="5105400" y="6080760"/>
            <a:chExt cx="228600" cy="373479"/>
          </a:xfrm>
        </p:grpSpPr>
        <p:sp>
          <p:nvSpPr>
            <p:cNvPr id="235" name="Isosceles Triangle 234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453658" y="3436247"/>
            <a:ext cx="198071" cy="190561"/>
            <a:chOff x="5105400" y="6080760"/>
            <a:chExt cx="228600" cy="373479"/>
          </a:xfrm>
        </p:grpSpPr>
        <p:sp>
          <p:nvSpPr>
            <p:cNvPr id="238" name="Isosceles Triangle 237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1951810" y="3410570"/>
            <a:ext cx="198071" cy="190561"/>
            <a:chOff x="5105400" y="6080760"/>
            <a:chExt cx="228600" cy="373479"/>
          </a:xfrm>
        </p:grpSpPr>
        <p:sp>
          <p:nvSpPr>
            <p:cNvPr id="241" name="Isosceles Triangle 240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2148742" y="3410570"/>
            <a:ext cx="198071" cy="190561"/>
            <a:chOff x="5105400" y="6080760"/>
            <a:chExt cx="228600" cy="373479"/>
          </a:xfrm>
        </p:grpSpPr>
        <p:sp>
          <p:nvSpPr>
            <p:cNvPr id="244" name="Isosceles Triangle 243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2331671" y="3416507"/>
            <a:ext cx="198071" cy="190561"/>
            <a:chOff x="5105400" y="6080760"/>
            <a:chExt cx="228600" cy="373479"/>
          </a:xfrm>
        </p:grpSpPr>
        <p:sp>
          <p:nvSpPr>
            <p:cNvPr id="247" name="Isosceles Triangle 246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1767742" y="3416507"/>
            <a:ext cx="198071" cy="190561"/>
            <a:chOff x="5105400" y="6080760"/>
            <a:chExt cx="228600" cy="373479"/>
          </a:xfrm>
        </p:grpSpPr>
        <p:sp>
          <p:nvSpPr>
            <p:cNvPr id="250" name="Isosceles Triangle 249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3165765" y="2256457"/>
            <a:ext cx="198071" cy="190561"/>
            <a:chOff x="5105400" y="6080760"/>
            <a:chExt cx="228600" cy="373479"/>
          </a:xfrm>
        </p:grpSpPr>
        <p:sp>
          <p:nvSpPr>
            <p:cNvPr id="253" name="Isosceles Triangle 252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3362697" y="2256457"/>
            <a:ext cx="198071" cy="190561"/>
            <a:chOff x="5105400" y="6080760"/>
            <a:chExt cx="228600" cy="373479"/>
          </a:xfrm>
        </p:grpSpPr>
        <p:sp>
          <p:nvSpPr>
            <p:cNvPr id="256" name="Isosceles Triangle 255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3545626" y="2262394"/>
            <a:ext cx="198071" cy="190561"/>
            <a:chOff x="5105400" y="6080760"/>
            <a:chExt cx="228600" cy="373479"/>
          </a:xfrm>
        </p:grpSpPr>
        <p:sp>
          <p:nvSpPr>
            <p:cNvPr id="259" name="Isosceles Triangle 258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2981697" y="2262394"/>
            <a:ext cx="198071" cy="190561"/>
            <a:chOff x="5105400" y="6080760"/>
            <a:chExt cx="228600" cy="373479"/>
          </a:xfrm>
        </p:grpSpPr>
        <p:sp>
          <p:nvSpPr>
            <p:cNvPr id="262" name="Isosceles Triangle 261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4497206" y="2265651"/>
            <a:ext cx="198071" cy="190561"/>
            <a:chOff x="5105400" y="6080760"/>
            <a:chExt cx="228600" cy="373479"/>
          </a:xfrm>
        </p:grpSpPr>
        <p:sp>
          <p:nvSpPr>
            <p:cNvPr id="265" name="Isosceles Triangle 264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4694138" y="2265651"/>
            <a:ext cx="198071" cy="190561"/>
            <a:chOff x="5105400" y="6080760"/>
            <a:chExt cx="228600" cy="373479"/>
          </a:xfrm>
        </p:grpSpPr>
        <p:sp>
          <p:nvSpPr>
            <p:cNvPr id="268" name="Isosceles Triangle 267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4877067" y="2271588"/>
            <a:ext cx="198071" cy="190561"/>
            <a:chOff x="5105400" y="6080760"/>
            <a:chExt cx="228600" cy="373479"/>
          </a:xfrm>
        </p:grpSpPr>
        <p:sp>
          <p:nvSpPr>
            <p:cNvPr id="271" name="Isosceles Triangle 270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4313138" y="2271588"/>
            <a:ext cx="198071" cy="190561"/>
            <a:chOff x="5105400" y="6080760"/>
            <a:chExt cx="228600" cy="373479"/>
          </a:xfrm>
        </p:grpSpPr>
        <p:sp>
          <p:nvSpPr>
            <p:cNvPr id="274" name="Isosceles Triangle 273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3238348" y="3427630"/>
            <a:ext cx="198071" cy="190561"/>
            <a:chOff x="5105400" y="6080760"/>
            <a:chExt cx="228600" cy="373479"/>
          </a:xfrm>
        </p:grpSpPr>
        <p:sp>
          <p:nvSpPr>
            <p:cNvPr id="277" name="Isosceles Triangle 276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3435280" y="3427630"/>
            <a:ext cx="198071" cy="190561"/>
            <a:chOff x="5105400" y="6080760"/>
            <a:chExt cx="228600" cy="373479"/>
          </a:xfrm>
        </p:grpSpPr>
        <p:sp>
          <p:nvSpPr>
            <p:cNvPr id="280" name="Isosceles Triangle 279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3618209" y="3433567"/>
            <a:ext cx="198071" cy="190561"/>
            <a:chOff x="5105400" y="6080760"/>
            <a:chExt cx="228600" cy="373479"/>
          </a:xfrm>
        </p:grpSpPr>
        <p:sp>
          <p:nvSpPr>
            <p:cNvPr id="283" name="Isosceles Triangle 282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3054280" y="3433567"/>
            <a:ext cx="198071" cy="190561"/>
            <a:chOff x="5105400" y="6080760"/>
            <a:chExt cx="228600" cy="373479"/>
          </a:xfrm>
        </p:grpSpPr>
        <p:sp>
          <p:nvSpPr>
            <p:cNvPr id="286" name="Isosceles Triangle 285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Group 287"/>
          <p:cNvGrpSpPr/>
          <p:nvPr/>
        </p:nvGrpSpPr>
        <p:grpSpPr>
          <a:xfrm>
            <a:off x="626416" y="4602537"/>
            <a:ext cx="198071" cy="190561"/>
            <a:chOff x="5105400" y="6080760"/>
            <a:chExt cx="228600" cy="373479"/>
          </a:xfrm>
        </p:grpSpPr>
        <p:sp>
          <p:nvSpPr>
            <p:cNvPr id="289" name="Isosceles Triangle 288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Group 290"/>
          <p:cNvGrpSpPr/>
          <p:nvPr/>
        </p:nvGrpSpPr>
        <p:grpSpPr>
          <a:xfrm>
            <a:off x="823348" y="4602537"/>
            <a:ext cx="198071" cy="190561"/>
            <a:chOff x="5105400" y="6080760"/>
            <a:chExt cx="228600" cy="373479"/>
          </a:xfrm>
        </p:grpSpPr>
        <p:sp>
          <p:nvSpPr>
            <p:cNvPr id="292" name="Isosceles Triangle 291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1006277" y="4608474"/>
            <a:ext cx="198071" cy="190561"/>
            <a:chOff x="5105400" y="6080760"/>
            <a:chExt cx="228600" cy="373479"/>
          </a:xfrm>
        </p:grpSpPr>
        <p:sp>
          <p:nvSpPr>
            <p:cNvPr id="295" name="Isosceles Triangle 294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442348" y="4608474"/>
            <a:ext cx="198071" cy="190561"/>
            <a:chOff x="5105400" y="6080760"/>
            <a:chExt cx="228600" cy="373479"/>
          </a:xfrm>
        </p:grpSpPr>
        <p:sp>
          <p:nvSpPr>
            <p:cNvPr id="298" name="Isosceles Triangle 297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1904271" y="4612434"/>
            <a:ext cx="198071" cy="190561"/>
            <a:chOff x="5105400" y="6080760"/>
            <a:chExt cx="228600" cy="373479"/>
          </a:xfrm>
        </p:grpSpPr>
        <p:sp>
          <p:nvSpPr>
            <p:cNvPr id="301" name="Isosceles Triangle 300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Group 302"/>
          <p:cNvGrpSpPr/>
          <p:nvPr/>
        </p:nvGrpSpPr>
        <p:grpSpPr>
          <a:xfrm>
            <a:off x="2101203" y="4612434"/>
            <a:ext cx="198071" cy="190561"/>
            <a:chOff x="5105400" y="6080760"/>
            <a:chExt cx="228600" cy="373479"/>
          </a:xfrm>
        </p:grpSpPr>
        <p:sp>
          <p:nvSpPr>
            <p:cNvPr id="304" name="Isosceles Triangle 303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2284132" y="4618371"/>
            <a:ext cx="198071" cy="190561"/>
            <a:chOff x="5105400" y="6080760"/>
            <a:chExt cx="228600" cy="373479"/>
          </a:xfrm>
        </p:grpSpPr>
        <p:sp>
          <p:nvSpPr>
            <p:cNvPr id="307" name="Isosceles Triangle 306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1720203" y="4618371"/>
            <a:ext cx="198071" cy="190561"/>
            <a:chOff x="5105400" y="6080760"/>
            <a:chExt cx="228600" cy="373479"/>
          </a:xfrm>
        </p:grpSpPr>
        <p:sp>
          <p:nvSpPr>
            <p:cNvPr id="310" name="Isosceles Triangle 309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Group 317"/>
          <p:cNvGrpSpPr/>
          <p:nvPr/>
        </p:nvGrpSpPr>
        <p:grpSpPr>
          <a:xfrm>
            <a:off x="557374" y="5897721"/>
            <a:ext cx="198071" cy="190561"/>
            <a:chOff x="5105400" y="6080760"/>
            <a:chExt cx="228600" cy="373479"/>
          </a:xfrm>
        </p:grpSpPr>
        <p:sp>
          <p:nvSpPr>
            <p:cNvPr id="319" name="Isosceles Triangle 318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754306" y="5897721"/>
            <a:ext cx="198071" cy="190561"/>
            <a:chOff x="5105400" y="6080760"/>
            <a:chExt cx="228600" cy="373479"/>
          </a:xfrm>
        </p:grpSpPr>
        <p:sp>
          <p:nvSpPr>
            <p:cNvPr id="322" name="Isosceles Triangle 321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937235" y="5903658"/>
            <a:ext cx="198071" cy="190561"/>
            <a:chOff x="5105400" y="6080760"/>
            <a:chExt cx="228600" cy="373479"/>
          </a:xfrm>
        </p:grpSpPr>
        <p:sp>
          <p:nvSpPr>
            <p:cNvPr id="325" name="Isosceles Triangle 324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373306" y="5903658"/>
            <a:ext cx="198071" cy="190561"/>
            <a:chOff x="5105400" y="6080760"/>
            <a:chExt cx="228600" cy="373479"/>
          </a:xfrm>
        </p:grpSpPr>
        <p:sp>
          <p:nvSpPr>
            <p:cNvPr id="328" name="Isosceles Triangle 327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4184712" y="6035109"/>
            <a:ext cx="198071" cy="190561"/>
            <a:chOff x="5105400" y="6080760"/>
            <a:chExt cx="228600" cy="373479"/>
          </a:xfrm>
          <a:solidFill>
            <a:schemeClr val="accent1">
              <a:lumMod val="50000"/>
            </a:schemeClr>
          </a:solidFill>
        </p:grpSpPr>
        <p:sp>
          <p:nvSpPr>
            <p:cNvPr id="345" name="Isosceles Triangle 344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4381644" y="6035109"/>
            <a:ext cx="198071" cy="190561"/>
            <a:chOff x="5105400" y="6080760"/>
            <a:chExt cx="228600" cy="373479"/>
          </a:xfrm>
          <a:solidFill>
            <a:schemeClr val="accent1">
              <a:lumMod val="50000"/>
            </a:schemeClr>
          </a:solidFill>
        </p:grpSpPr>
        <p:sp>
          <p:nvSpPr>
            <p:cNvPr id="348" name="Isosceles Triangle 347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4564573" y="6041046"/>
            <a:ext cx="198071" cy="190561"/>
            <a:chOff x="5105400" y="6080760"/>
            <a:chExt cx="228600" cy="373479"/>
          </a:xfrm>
          <a:solidFill>
            <a:schemeClr val="accent1">
              <a:lumMod val="50000"/>
            </a:schemeClr>
          </a:solidFill>
        </p:grpSpPr>
        <p:sp>
          <p:nvSpPr>
            <p:cNvPr id="351" name="Isosceles Triangle 350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3" name="Group 352"/>
          <p:cNvGrpSpPr/>
          <p:nvPr/>
        </p:nvGrpSpPr>
        <p:grpSpPr>
          <a:xfrm>
            <a:off x="4000644" y="6041046"/>
            <a:ext cx="198071" cy="190561"/>
            <a:chOff x="5105400" y="6080760"/>
            <a:chExt cx="228600" cy="373479"/>
          </a:xfrm>
          <a:solidFill>
            <a:schemeClr val="accent1">
              <a:lumMod val="50000"/>
            </a:schemeClr>
          </a:solidFill>
        </p:grpSpPr>
        <p:sp>
          <p:nvSpPr>
            <p:cNvPr id="354" name="Isosceles Triangle 353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5003966" y="6058436"/>
            <a:ext cx="198071" cy="190561"/>
            <a:chOff x="5105400" y="6080760"/>
            <a:chExt cx="228600" cy="373479"/>
          </a:xfrm>
          <a:solidFill>
            <a:schemeClr val="accent1">
              <a:lumMod val="50000"/>
            </a:schemeClr>
          </a:solidFill>
        </p:grpSpPr>
        <p:sp>
          <p:nvSpPr>
            <p:cNvPr id="357" name="Isosceles Triangle 356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Group 358"/>
          <p:cNvGrpSpPr/>
          <p:nvPr/>
        </p:nvGrpSpPr>
        <p:grpSpPr>
          <a:xfrm>
            <a:off x="5200898" y="6058436"/>
            <a:ext cx="198071" cy="190561"/>
            <a:chOff x="5105400" y="6080760"/>
            <a:chExt cx="228600" cy="373479"/>
          </a:xfrm>
          <a:solidFill>
            <a:schemeClr val="accent1">
              <a:lumMod val="50000"/>
            </a:schemeClr>
          </a:solidFill>
        </p:grpSpPr>
        <p:sp>
          <p:nvSpPr>
            <p:cNvPr id="360" name="Isosceles Triangle 359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2" name="Group 361"/>
          <p:cNvGrpSpPr/>
          <p:nvPr/>
        </p:nvGrpSpPr>
        <p:grpSpPr>
          <a:xfrm>
            <a:off x="5383827" y="6064373"/>
            <a:ext cx="198071" cy="190561"/>
            <a:chOff x="5105400" y="6080760"/>
            <a:chExt cx="228600" cy="373479"/>
          </a:xfrm>
          <a:solidFill>
            <a:schemeClr val="accent1">
              <a:lumMod val="50000"/>
            </a:schemeClr>
          </a:solidFill>
        </p:grpSpPr>
        <p:sp>
          <p:nvSpPr>
            <p:cNvPr id="363" name="Isosceles Triangle 362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5" name="Group 364"/>
          <p:cNvGrpSpPr/>
          <p:nvPr/>
        </p:nvGrpSpPr>
        <p:grpSpPr>
          <a:xfrm>
            <a:off x="4819898" y="6064373"/>
            <a:ext cx="198071" cy="190561"/>
            <a:chOff x="5105400" y="6080760"/>
            <a:chExt cx="228600" cy="373479"/>
          </a:xfrm>
          <a:solidFill>
            <a:schemeClr val="accent1">
              <a:lumMod val="50000"/>
            </a:schemeClr>
          </a:solidFill>
        </p:grpSpPr>
        <p:sp>
          <p:nvSpPr>
            <p:cNvPr id="366" name="Isosceles Triangle 365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8" name="Group 367"/>
          <p:cNvGrpSpPr/>
          <p:nvPr/>
        </p:nvGrpSpPr>
        <p:grpSpPr>
          <a:xfrm>
            <a:off x="6772710" y="4730338"/>
            <a:ext cx="198071" cy="190561"/>
            <a:chOff x="5105400" y="6080760"/>
            <a:chExt cx="228600" cy="373479"/>
          </a:xfrm>
          <a:solidFill>
            <a:schemeClr val="accent1">
              <a:lumMod val="50000"/>
            </a:schemeClr>
          </a:solidFill>
        </p:grpSpPr>
        <p:sp>
          <p:nvSpPr>
            <p:cNvPr id="369" name="Isosceles Triangle 368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Group 370"/>
          <p:cNvGrpSpPr/>
          <p:nvPr/>
        </p:nvGrpSpPr>
        <p:grpSpPr>
          <a:xfrm>
            <a:off x="6969642" y="4730338"/>
            <a:ext cx="198071" cy="190561"/>
            <a:chOff x="5105400" y="6080760"/>
            <a:chExt cx="228600" cy="373479"/>
          </a:xfrm>
          <a:solidFill>
            <a:schemeClr val="accent1">
              <a:lumMod val="50000"/>
            </a:schemeClr>
          </a:solidFill>
        </p:grpSpPr>
        <p:sp>
          <p:nvSpPr>
            <p:cNvPr id="372" name="Isosceles Triangle 371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7152571" y="4736275"/>
            <a:ext cx="198071" cy="190561"/>
            <a:chOff x="5105400" y="6080760"/>
            <a:chExt cx="228600" cy="373479"/>
          </a:xfrm>
          <a:solidFill>
            <a:schemeClr val="accent1">
              <a:lumMod val="50000"/>
            </a:schemeClr>
          </a:solidFill>
        </p:grpSpPr>
        <p:sp>
          <p:nvSpPr>
            <p:cNvPr id="375" name="Isosceles Triangle 374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7" name="Group 376"/>
          <p:cNvGrpSpPr/>
          <p:nvPr/>
        </p:nvGrpSpPr>
        <p:grpSpPr>
          <a:xfrm>
            <a:off x="6588642" y="4736275"/>
            <a:ext cx="198071" cy="190561"/>
            <a:chOff x="5105400" y="6080760"/>
            <a:chExt cx="228600" cy="373479"/>
          </a:xfrm>
          <a:solidFill>
            <a:schemeClr val="accent1">
              <a:lumMod val="50000"/>
            </a:schemeClr>
          </a:solidFill>
        </p:grpSpPr>
        <p:sp>
          <p:nvSpPr>
            <p:cNvPr id="378" name="Isosceles Triangle 377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Group 379"/>
          <p:cNvGrpSpPr/>
          <p:nvPr/>
        </p:nvGrpSpPr>
        <p:grpSpPr>
          <a:xfrm>
            <a:off x="6799679" y="5001346"/>
            <a:ext cx="198071" cy="190561"/>
            <a:chOff x="5105400" y="6080760"/>
            <a:chExt cx="228600" cy="373479"/>
          </a:xfrm>
          <a:solidFill>
            <a:schemeClr val="accent1">
              <a:lumMod val="50000"/>
            </a:schemeClr>
          </a:solidFill>
        </p:grpSpPr>
        <p:sp>
          <p:nvSpPr>
            <p:cNvPr id="381" name="Isosceles Triangle 380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3" name="Group 382"/>
          <p:cNvGrpSpPr/>
          <p:nvPr/>
        </p:nvGrpSpPr>
        <p:grpSpPr>
          <a:xfrm>
            <a:off x="6996611" y="5001346"/>
            <a:ext cx="198071" cy="190561"/>
            <a:chOff x="5105400" y="6080760"/>
            <a:chExt cx="228600" cy="373479"/>
          </a:xfrm>
          <a:solidFill>
            <a:schemeClr val="accent1">
              <a:lumMod val="50000"/>
            </a:schemeClr>
          </a:solidFill>
        </p:grpSpPr>
        <p:sp>
          <p:nvSpPr>
            <p:cNvPr id="384" name="Isosceles Triangle 383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6" name="Group 385"/>
          <p:cNvGrpSpPr/>
          <p:nvPr/>
        </p:nvGrpSpPr>
        <p:grpSpPr>
          <a:xfrm>
            <a:off x="7179540" y="5007283"/>
            <a:ext cx="198071" cy="190561"/>
            <a:chOff x="5105400" y="6080760"/>
            <a:chExt cx="228600" cy="373479"/>
          </a:xfrm>
          <a:solidFill>
            <a:schemeClr val="accent1">
              <a:lumMod val="50000"/>
            </a:schemeClr>
          </a:solidFill>
        </p:grpSpPr>
        <p:sp>
          <p:nvSpPr>
            <p:cNvPr id="387" name="Isosceles Triangle 386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9" name="Group 388"/>
          <p:cNvGrpSpPr/>
          <p:nvPr/>
        </p:nvGrpSpPr>
        <p:grpSpPr>
          <a:xfrm>
            <a:off x="6615611" y="5007283"/>
            <a:ext cx="198071" cy="190561"/>
            <a:chOff x="5105400" y="6080760"/>
            <a:chExt cx="228600" cy="373479"/>
          </a:xfrm>
          <a:solidFill>
            <a:schemeClr val="accent1">
              <a:lumMod val="50000"/>
            </a:schemeClr>
          </a:solidFill>
        </p:grpSpPr>
        <p:sp>
          <p:nvSpPr>
            <p:cNvPr id="390" name="Isosceles Triangle 389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2" name="Group 391"/>
          <p:cNvGrpSpPr/>
          <p:nvPr/>
        </p:nvGrpSpPr>
        <p:grpSpPr>
          <a:xfrm>
            <a:off x="6785872" y="5308479"/>
            <a:ext cx="198071" cy="190561"/>
            <a:chOff x="5105400" y="6080760"/>
            <a:chExt cx="228600" cy="373479"/>
          </a:xfrm>
          <a:solidFill>
            <a:schemeClr val="accent1">
              <a:lumMod val="50000"/>
            </a:schemeClr>
          </a:solidFill>
        </p:grpSpPr>
        <p:sp>
          <p:nvSpPr>
            <p:cNvPr id="393" name="Isosceles Triangle 392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5" name="Group 394"/>
          <p:cNvGrpSpPr/>
          <p:nvPr/>
        </p:nvGrpSpPr>
        <p:grpSpPr>
          <a:xfrm>
            <a:off x="6982804" y="5308479"/>
            <a:ext cx="198071" cy="190561"/>
            <a:chOff x="5105400" y="6080760"/>
            <a:chExt cx="228600" cy="373479"/>
          </a:xfrm>
          <a:solidFill>
            <a:schemeClr val="accent1">
              <a:lumMod val="50000"/>
            </a:schemeClr>
          </a:solidFill>
        </p:grpSpPr>
        <p:sp>
          <p:nvSpPr>
            <p:cNvPr id="396" name="Isosceles Triangle 395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8" name="Group 397"/>
          <p:cNvGrpSpPr/>
          <p:nvPr/>
        </p:nvGrpSpPr>
        <p:grpSpPr>
          <a:xfrm>
            <a:off x="7165733" y="5314416"/>
            <a:ext cx="198071" cy="190561"/>
            <a:chOff x="5105400" y="6080760"/>
            <a:chExt cx="228600" cy="373479"/>
          </a:xfrm>
          <a:solidFill>
            <a:schemeClr val="accent1">
              <a:lumMod val="50000"/>
            </a:schemeClr>
          </a:solidFill>
        </p:grpSpPr>
        <p:sp>
          <p:nvSpPr>
            <p:cNvPr id="399" name="Isosceles Triangle 398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1" name="Group 400"/>
          <p:cNvGrpSpPr/>
          <p:nvPr/>
        </p:nvGrpSpPr>
        <p:grpSpPr>
          <a:xfrm>
            <a:off x="6601804" y="5314416"/>
            <a:ext cx="198071" cy="190561"/>
            <a:chOff x="5105400" y="6080760"/>
            <a:chExt cx="228600" cy="373479"/>
          </a:xfrm>
          <a:solidFill>
            <a:schemeClr val="accent1">
              <a:lumMod val="50000"/>
            </a:schemeClr>
          </a:solidFill>
        </p:grpSpPr>
        <p:sp>
          <p:nvSpPr>
            <p:cNvPr id="402" name="Isosceles Triangle 401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6810033" y="5610196"/>
            <a:ext cx="198071" cy="190561"/>
            <a:chOff x="5105400" y="6080760"/>
            <a:chExt cx="228600" cy="373479"/>
          </a:xfrm>
          <a:solidFill>
            <a:schemeClr val="accent1">
              <a:lumMod val="50000"/>
            </a:schemeClr>
          </a:solidFill>
        </p:grpSpPr>
        <p:sp>
          <p:nvSpPr>
            <p:cNvPr id="405" name="Isosceles Triangle 404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7006965" y="5610196"/>
            <a:ext cx="198071" cy="190561"/>
            <a:chOff x="5105400" y="6080760"/>
            <a:chExt cx="228600" cy="373479"/>
          </a:xfrm>
          <a:solidFill>
            <a:schemeClr val="accent1">
              <a:lumMod val="50000"/>
            </a:schemeClr>
          </a:solidFill>
        </p:grpSpPr>
        <p:sp>
          <p:nvSpPr>
            <p:cNvPr id="408" name="Isosceles Triangle 407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7189894" y="5616133"/>
            <a:ext cx="198071" cy="190561"/>
            <a:chOff x="5105400" y="6080760"/>
            <a:chExt cx="228600" cy="373479"/>
          </a:xfrm>
          <a:solidFill>
            <a:schemeClr val="accent1">
              <a:lumMod val="50000"/>
            </a:schemeClr>
          </a:solidFill>
        </p:grpSpPr>
        <p:sp>
          <p:nvSpPr>
            <p:cNvPr id="411" name="Isosceles Triangle 410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6625965" y="5616133"/>
            <a:ext cx="198071" cy="190561"/>
            <a:chOff x="5105400" y="6080760"/>
            <a:chExt cx="228600" cy="373479"/>
          </a:xfrm>
          <a:solidFill>
            <a:schemeClr val="accent1">
              <a:lumMod val="50000"/>
            </a:schemeClr>
          </a:solidFill>
        </p:grpSpPr>
        <p:sp>
          <p:nvSpPr>
            <p:cNvPr id="414" name="Isosceles Triangle 413"/>
            <p:cNvSpPr/>
            <p:nvPr/>
          </p:nvSpPr>
          <p:spPr>
            <a:xfrm>
              <a:off x="5105400" y="6172200"/>
              <a:ext cx="228600" cy="28203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/>
            <p:cNvSpPr/>
            <p:nvPr/>
          </p:nvSpPr>
          <p:spPr>
            <a:xfrm>
              <a:off x="5120591" y="6080760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5367951" y="1371600"/>
            <a:ext cx="3318850" cy="29649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4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1400" dirty="0" smtClean="0"/>
              <a:t>Data comes from many sources, those sources are ever-changing and evolving.  They have their own users</a:t>
            </a:r>
          </a:p>
          <a:p>
            <a:pPr marL="342900" indent="-342900">
              <a:spcAft>
                <a:spcPts val="4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1400" dirty="0" smtClean="0"/>
              <a:t>The business is focused on new things, launching new funds, landing new customers</a:t>
            </a:r>
          </a:p>
          <a:p>
            <a:pPr marL="342900" indent="-342900">
              <a:spcAft>
                <a:spcPts val="4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1400" dirty="0" smtClean="0"/>
              <a:t>Assumptions change, or were never correct in the first place</a:t>
            </a:r>
            <a:endParaRPr lang="en-US" sz="1400" dirty="0" smtClean="0"/>
          </a:p>
          <a:p>
            <a:pPr marL="342900" indent="-342900">
              <a:spcAft>
                <a:spcPts val="4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1400" dirty="0" smtClean="0"/>
              <a:t> People optimize locally – get it done for their own task, get to the rest later</a:t>
            </a:r>
          </a:p>
          <a:p>
            <a:pPr marL="342900" indent="-342900">
              <a:spcAft>
                <a:spcPts val="4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1400" dirty="0" smtClean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</p:txBody>
      </p:sp>
      <p:cxnSp>
        <p:nvCxnSpPr>
          <p:cNvPr id="1025" name="Straight Arrow Connector 1024"/>
          <p:cNvCxnSpPr/>
          <p:nvPr/>
        </p:nvCxnSpPr>
        <p:spPr>
          <a:xfrm flipV="1">
            <a:off x="2495596" y="5728804"/>
            <a:ext cx="476204" cy="5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Rectangle 1028"/>
          <p:cNvSpPr/>
          <p:nvPr/>
        </p:nvSpPr>
        <p:spPr>
          <a:xfrm>
            <a:off x="260111" y="838200"/>
            <a:ext cx="8426689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Data ecosystem is complex and not static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96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116" y="325437"/>
            <a:ext cx="8640000" cy="720726"/>
          </a:xfrm>
        </p:spPr>
        <p:txBody>
          <a:bodyPr anchor="t"/>
          <a:lstStyle/>
          <a:p>
            <a:r>
              <a:rPr lang="en-US" dirty="0" smtClean="0"/>
              <a:t>Solutions for Data Quality in Complex Data Ecosystems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1450" y="1733551"/>
            <a:ext cx="230505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Solve for The Big Picture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1450" y="2755901"/>
            <a:ext cx="230505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Empower the User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1450" y="3879042"/>
            <a:ext cx="230505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the Correct </a:t>
            </a:r>
            <a:r>
              <a:rPr lang="en-US" dirty="0"/>
              <a:t>P</a:t>
            </a:r>
            <a:r>
              <a:rPr lang="en-US" dirty="0" smtClean="0"/>
              <a:t>rocesses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2135216" cy="124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Rectangle 78"/>
          <p:cNvSpPr/>
          <p:nvPr/>
        </p:nvSpPr>
        <p:spPr>
          <a:xfrm>
            <a:off x="152400" y="5010151"/>
            <a:ext cx="230505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Align Incentives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2667000" y="1793236"/>
            <a:ext cx="6324600" cy="42986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4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1600" dirty="0" smtClean="0"/>
              <a:t>End-to-end data flow.  Stop solving locally.</a:t>
            </a:r>
          </a:p>
          <a:p>
            <a:pPr>
              <a:spcAft>
                <a:spcPts val="400"/>
              </a:spcAft>
              <a:buClr>
                <a:srgbClr val="91867E"/>
              </a:buClr>
            </a:pPr>
            <a:endParaRPr lang="en-US" sz="1600" dirty="0"/>
          </a:p>
          <a:p>
            <a:pPr marL="342900" indent="-342900">
              <a:spcAft>
                <a:spcPts val="4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1600" dirty="0" smtClean="0"/>
          </a:p>
          <a:p>
            <a:pPr marL="342900" indent="-342900">
              <a:spcAft>
                <a:spcPts val="4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1600" dirty="0" smtClean="0"/>
              <a:t>Users are where data issues are identified and corrected.  Empower the users to raise issues, make changes, and react to them quickly</a:t>
            </a:r>
          </a:p>
          <a:p>
            <a:pPr>
              <a:spcAft>
                <a:spcPts val="400"/>
              </a:spcAft>
              <a:buClr>
                <a:srgbClr val="91867E"/>
              </a:buClr>
            </a:pPr>
            <a:endParaRPr lang="en-US" sz="1600" dirty="0"/>
          </a:p>
          <a:p>
            <a:pPr marL="342900" indent="-342900">
              <a:spcAft>
                <a:spcPts val="4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1600" dirty="0" smtClean="0"/>
          </a:p>
          <a:p>
            <a:pPr marL="342900" indent="-342900">
              <a:spcAft>
                <a:spcPts val="4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1600" dirty="0" smtClean="0"/>
              <a:t>Issues must be found, raised and solved within a well-defined and understood process, from end to end</a:t>
            </a:r>
          </a:p>
          <a:p>
            <a:pPr marL="342900" indent="-342900">
              <a:spcAft>
                <a:spcPts val="4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1600" dirty="0"/>
          </a:p>
          <a:p>
            <a:pPr marL="342900" indent="-342900">
              <a:spcAft>
                <a:spcPts val="4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1600" dirty="0" smtClean="0"/>
          </a:p>
          <a:p>
            <a:pPr marL="342900" indent="-342900">
              <a:spcAft>
                <a:spcPts val="400"/>
              </a:spcAft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1600" dirty="0" smtClean="0"/>
              <a:t>Partnership and correct governance.  Everyone has a stake in keeping the ecosystem clean, documented and able to respond to the inevitable changes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03176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39U97KOzUOCzLJ0kDABAw"/>
</p:tagLst>
</file>

<file path=ppt/theme/theme1.xml><?xml version="1.0" encoding="utf-8"?>
<a:theme xmlns:a="http://schemas.openxmlformats.org/drawingml/2006/main" name="Default Theme">
  <a:themeElements>
    <a:clrScheme name="Credit Suisse 1">
      <a:dk1>
        <a:sysClr val="windowText" lastClr="000000"/>
      </a:dk1>
      <a:lt1>
        <a:sysClr val="window" lastClr="FFFFFF"/>
      </a:lt1>
      <a:dk2>
        <a:srgbClr val="166C86"/>
      </a:dk2>
      <a:lt2>
        <a:srgbClr val="EEECE1"/>
      </a:lt2>
      <a:accent1>
        <a:srgbClr val="255B89"/>
      </a:accent1>
      <a:accent2>
        <a:srgbClr val="AAA19A"/>
      </a:accent2>
      <a:accent3>
        <a:srgbClr val="A6CCD6"/>
      </a:accent3>
      <a:accent4>
        <a:srgbClr val="56A2B9"/>
      </a:accent4>
      <a:accent5>
        <a:srgbClr val="C8C1BC"/>
      </a:accent5>
      <a:accent6>
        <a:srgbClr val="003868"/>
      </a:accent6>
      <a:hlink>
        <a:srgbClr val="0000FF"/>
      </a:hlink>
      <a:folHlink>
        <a:srgbClr val="800080"/>
      </a:folHlink>
    </a:clrScheme>
    <a:fontScheme name="CS 1">
      <a:majorFont>
        <a:latin typeface="Credit Suisse Type Light"/>
        <a:ea typeface=""/>
        <a:cs typeface=""/>
        <a:font script="Kore" typeface="Credit Suisse Type Kor Roman"/>
        <a:font script="Arab" typeface="Credit Suisse Type Arabic Light"/>
        <a:font script="Cyrl" typeface="Credit Suisse Type Light"/>
        <a:font script="Deva" typeface="Credit Suisse Type Deva Light"/>
        <a:font script="Grek" typeface="Credit Suisse Type Light"/>
        <a:font script="Hans" typeface="Credit Suisse Type SCh Light"/>
        <a:font script="Hant" typeface="Credit Suisse Type TCh Light"/>
        <a:font script="Jpan" typeface="Credit Suisse Type Jap Light"/>
        <a:font script="Thai" typeface="Credit Suisse Type Thai Light"/>
      </a:majorFont>
      <a:minorFont>
        <a:latin typeface="Credit Suisse Type Light"/>
        <a:ea typeface=""/>
        <a:cs typeface=""/>
        <a:font script="Kore" typeface="Credit Suisse Type Kor Roman"/>
        <a:font script="Arab" typeface="Credit Suisse Type Arabic Light"/>
        <a:font script="Cyrl" typeface="Credit Suisse Type Light"/>
        <a:font script="Deva" typeface="Credit Suisse Type Deva Light"/>
        <a:font script="Grek" typeface="Credit Suisse Type Light"/>
        <a:font script="Hans" typeface="Credit Suisse Type SCh Light"/>
        <a:font script="Hant" typeface="Credit Suisse Type TCh Light"/>
        <a:font script="Jpan" typeface="Credit Suisse Type Jap Light"/>
        <a:font script="Thai" typeface="Credit Suisse Type Thai Light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342900" indent="-342900">
          <a:buClr>
            <a:srgbClr val="91867E"/>
          </a:buClr>
          <a:buFont typeface="Credit Suisse Type Light" pitchFamily="34" charset="0"/>
          <a:buChar char=""/>
          <a:defRPr sz="2200" dirty="0"/>
        </a:defPPr>
      </a:lstStyle>
    </a:txDef>
  </a:objectDefaults>
  <a:extraClrSchemeLst/>
  <a:custClrLst>
    <a:custClr name="Purple 1">
      <a:srgbClr val="92499E"/>
    </a:custClr>
    <a:custClr name="Green 1">
      <a:srgbClr val="898000"/>
    </a:custClr>
    <a:custClr name="Yellow 1">
      <a:srgbClr val="FFC726"/>
    </a:custClr>
    <a:custClr name="Orange 1">
      <a:srgbClr val="F49C3E"/>
    </a:custClr>
    <a:custClr name="Red 1">
      <a:srgbClr val="9D0E2D"/>
    </a:custClr>
    <a:custClr name="Purple 2">
      <a:srgbClr val="A86DB1"/>
    </a:custClr>
    <a:custClr name="Green 2">
      <a:srgbClr val="B1A82F"/>
    </a:custClr>
    <a:custClr name="Yellow 2">
      <a:srgbClr val="FFD251"/>
    </a:custClr>
    <a:custClr name="Orange 2">
      <a:srgbClr val="F6B065"/>
    </a:custClr>
    <a:custClr name="Red 2">
      <a:srgbClr val="C23841"/>
    </a:custClr>
    <a:custClr name="Purple 3">
      <a:srgbClr val="BE92C5"/>
    </a:custClr>
    <a:custClr name="Green 3">
      <a:srgbClr val="D7D17B"/>
    </a:custClr>
    <a:custClr name="Yellow 3">
      <a:srgbClr val="FFDD7D"/>
    </a:custClr>
    <a:custClr name="Orange 3">
      <a:srgbClr val="F8C48B"/>
    </a:custClr>
    <a:custClr name="Red 3">
      <a:srgbClr val="DE7572"/>
    </a:custClr>
    <a:custClr name="Purple 4">
      <a:srgbClr val="D3B6D8"/>
    </a:custClr>
    <a:custClr name="Green 4">
      <a:srgbClr val="E9E6B9"/>
    </a:custClr>
    <a:custClr name="Yellow 4">
      <a:srgbClr val="FFE9A8"/>
    </a:custClr>
    <a:custClr name="Orange 4">
      <a:srgbClr val="FBD7B2"/>
    </a:custClr>
    <a:custClr name="Red 4">
      <a:srgbClr val="EBB7B6"/>
    </a:custClr>
    <a:custClr name="Corporate Gray">
      <a:srgbClr val="91867E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1333</TotalTime>
  <Words>582</Words>
  <Application>Microsoft Office PowerPoint</Application>
  <PresentationFormat>On-screen Show (4:3)</PresentationFormat>
  <Paragraphs>90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Theme</vt:lpstr>
      <vt:lpstr>When 1s and 0s Mean Billions of Dollars at Risk</vt:lpstr>
      <vt:lpstr>Purpose of this Document</vt:lpstr>
      <vt:lpstr>Best-in-Breed Investment Risk for our Clients</vt:lpstr>
      <vt:lpstr>A Robust Investment Risk Platform is All About the Data</vt:lpstr>
      <vt:lpstr>Zoom Out:  The Whole Ecosystem</vt:lpstr>
      <vt:lpstr>Solutions for Data Quality in Complex Data Ecosystems</vt:lpstr>
    </vt:vector>
  </TitlesOfParts>
  <Company>Credit Suisse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1s and 0s mean billions of dollars</dc:title>
  <dc:creator>Johnson Anne M. (KBSN)</dc:creator>
  <cp:lastModifiedBy>Johnson Anne M. (KBSN)</cp:lastModifiedBy>
  <cp:revision>12</cp:revision>
  <dcterms:created xsi:type="dcterms:W3CDTF">2015-02-17T17:04:44Z</dcterms:created>
  <dcterms:modified xsi:type="dcterms:W3CDTF">2015-02-18T15:17:49Z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2120874148</vt:i4>
  </property>
  <property fmtid="{D5CDD505-2E9C-101B-9397-08002B2CF9AE}" pid="3" name="_NewReviewCycle">
    <vt:lpwstr/>
  </property>
  <property fmtid="{D5CDD505-2E9C-101B-9397-08002B2CF9AE}" pid="4" name="_EmailSubject">
    <vt:lpwstr>Anne Johnson - Strata - Feb 18th</vt:lpwstr>
  </property>
  <property fmtid="{D5CDD505-2E9C-101B-9397-08002B2CF9AE}" pid="5" name="_AuthorEmail">
    <vt:lpwstr>anne.johnson@credit-suisse.com</vt:lpwstr>
  </property>
  <property fmtid="{D5CDD505-2E9C-101B-9397-08002B2CF9AE}" pid="6" name="_AuthorEmailDisplayName">
    <vt:lpwstr>Johnson, Anne M. (KGTD 1)</vt:lpwstr>
  </property>
</Properties>
</file>