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303" r:id="rId3"/>
    <p:sldId id="304" r:id="rId4"/>
    <p:sldId id="258" r:id="rId5"/>
    <p:sldId id="257" r:id="rId6"/>
    <p:sldId id="277" r:id="rId7"/>
    <p:sldId id="278" r:id="rId8"/>
    <p:sldId id="279" r:id="rId9"/>
    <p:sldId id="283" r:id="rId10"/>
    <p:sldId id="259" r:id="rId11"/>
    <p:sldId id="281" r:id="rId12"/>
    <p:sldId id="282" r:id="rId13"/>
    <p:sldId id="287" r:id="rId14"/>
    <p:sldId id="296" r:id="rId15"/>
    <p:sldId id="289" r:id="rId16"/>
    <p:sldId id="290" r:id="rId17"/>
    <p:sldId id="291" r:id="rId18"/>
    <p:sldId id="292" r:id="rId19"/>
    <p:sldId id="286" r:id="rId20"/>
    <p:sldId id="297" r:id="rId21"/>
    <p:sldId id="298" r:id="rId22"/>
    <p:sldId id="284" r:id="rId23"/>
    <p:sldId id="295" r:id="rId24"/>
    <p:sldId id="260" r:id="rId25"/>
    <p:sldId id="299" r:id="rId26"/>
    <p:sldId id="300" r:id="rId27"/>
    <p:sldId id="301" r:id="rId28"/>
    <p:sldId id="311" r:id="rId29"/>
    <p:sldId id="302" r:id="rId30"/>
    <p:sldId id="294" r:id="rId31"/>
    <p:sldId id="315" r:id="rId32"/>
    <p:sldId id="293" r:id="rId33"/>
    <p:sldId id="312" r:id="rId34"/>
    <p:sldId id="313" r:id="rId35"/>
    <p:sldId id="314" r:id="rId36"/>
    <p:sldId id="305" r:id="rId37"/>
    <p:sldId id="306" r:id="rId38"/>
  </p:sldIdLst>
  <p:sldSz cx="12188825" cy="6858000"/>
  <p:notesSz cx="6858000" cy="9144000"/>
  <p:defaultTextStyle>
    <a:defPPr>
      <a:defRPr lang="en-US"/>
    </a:defPPr>
    <a:lvl1pPr marL="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683EB7B-6A2A-FD4A-9270-254626D48F17}">
          <p14:sldIdLst>
            <p14:sldId id="256"/>
            <p14:sldId id="303"/>
            <p14:sldId id="304"/>
            <p14:sldId id="258"/>
            <p14:sldId id="257"/>
            <p14:sldId id="277"/>
            <p14:sldId id="278"/>
            <p14:sldId id="279"/>
            <p14:sldId id="283"/>
            <p14:sldId id="259"/>
            <p14:sldId id="281"/>
            <p14:sldId id="282"/>
            <p14:sldId id="287"/>
            <p14:sldId id="296"/>
            <p14:sldId id="289"/>
            <p14:sldId id="290"/>
            <p14:sldId id="291"/>
            <p14:sldId id="292"/>
            <p14:sldId id="286"/>
            <p14:sldId id="297"/>
            <p14:sldId id="298"/>
            <p14:sldId id="284"/>
            <p14:sldId id="295"/>
            <p14:sldId id="260"/>
            <p14:sldId id="299"/>
            <p14:sldId id="300"/>
            <p14:sldId id="301"/>
            <p14:sldId id="311"/>
            <p14:sldId id="302"/>
            <p14:sldId id="294"/>
            <p14:sldId id="315"/>
            <p14:sldId id="293"/>
            <p14:sldId id="312"/>
            <p14:sldId id="313"/>
            <p14:sldId id="314"/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384" y="-104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14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27650-C01E-6346-AE30-72D23D6C6840}" type="datetimeFigureOut">
              <a:rPr lang="en-US" smtClean="0"/>
              <a:t>2/25/15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F334E-75C7-1D40-8A13-4C656CA34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2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12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Distributed Applications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Scale up and down as per requirements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Fast, Easy launch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Managed and Monitored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Secure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Highly Available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Isolated through Containerization</a:t>
            </a:r>
            <a:endParaRPr lang="en-US" sz="900" b="0" i="0" u="none" strike="noStrike" cap="none" baseline="0" dirty="0" smtClean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12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 Center Operating Services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Maximize utilization of compute capacity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Cluster wide scheduling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 Locality Optimized Service Placement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Secure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Multi-tenant – isolation through containers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12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 Services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Shared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Secure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Multi-tenant</a:t>
            </a:r>
          </a:p>
          <a:p>
            <a:pPr marL="736600" marR="0" lvl="1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" sz="9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 Placement Control</a:t>
            </a:r>
          </a:p>
          <a:p>
            <a:pPr marL="279400" marR="0" lvl="0" indent="-285750" algn="l" rtl="0"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–"/>
            </a:pPr>
            <a:endParaRPr lang="en" sz="900" b="0" i="0" u="none" strike="noStrike" cap="none" baseline="0" dirty="0" smtClean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39B91-4C65-EE45-AB3F-B50320BED46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4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emf"/><Relationship Id="rId5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75000"/>
                </a:schemeClr>
              </a:gs>
              <a:gs pos="1000">
                <a:schemeClr val="accent1"/>
              </a:gs>
              <a:gs pos="4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>
              <a:lnSpc>
                <a:spcPct val="95000"/>
              </a:lnSpc>
            </a:pPr>
            <a:endParaRPr lang="en-US" sz="2000" b="1" dirty="0" smtClean="0"/>
          </a:p>
        </p:txBody>
      </p:sp>
      <p:pic>
        <p:nvPicPr>
          <p:cNvPr id="7" name="Picture 6" descr="MapR006_DphIV_app_ppt_logotype_white_noBox_Jan2014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39" y="757859"/>
            <a:ext cx="1755851" cy="448631"/>
          </a:xfrm>
          <a:prstGeom prst="rect">
            <a:avLst/>
          </a:prstGeom>
        </p:spPr>
      </p:pic>
      <p:sp>
        <p:nvSpPr>
          <p:cNvPr id="18" name="Text Placeholder 17"/>
          <p:cNvSpPr>
            <a:spLocks noGrp="1"/>
          </p:cNvSpPr>
          <p:nvPr userDrawn="1">
            <p:ph type="body" sz="quarter" idx="10" hasCustomPrompt="1"/>
          </p:nvPr>
        </p:nvSpPr>
        <p:spPr bwMode="black">
          <a:xfrm>
            <a:off x="559839" y="4066596"/>
            <a:ext cx="11244814" cy="643253"/>
          </a:xfrm>
        </p:spPr>
        <p:txBody>
          <a:bodyPr anchor="b" anchorCtr="0"/>
          <a:lstStyle>
            <a:lvl1pPr marL="0" indent="0">
              <a:buNone/>
              <a:tabLst>
                <a:tab pos="2916116" algn="l"/>
              </a:tabLst>
              <a:defRPr sz="4400">
                <a:gradFill flip="none" rotWithShape="1">
                  <a:gsLst>
                    <a:gs pos="0">
                      <a:schemeClr val="bg1"/>
                    </a:gs>
                    <a:gs pos="75000">
                      <a:schemeClr val="bg1"/>
                    </a:gs>
                    <a:gs pos="100000">
                      <a:schemeClr val="accent2">
                        <a:lumMod val="40000"/>
                        <a:lumOff val="60000"/>
                      </a:schemeClr>
                    </a:gs>
                  </a:gsLst>
                  <a:lin ang="5400000" scaled="1"/>
                  <a:tileRect/>
                </a:gradFill>
                <a:latin typeface="+mn-lt"/>
              </a:defRPr>
            </a:lvl1pPr>
            <a:lvl2pPr marL="0" indent="0">
              <a:buNone/>
              <a:defRPr sz="2400"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accent2"/>
                </a:solidFill>
                <a:latin typeface="+mj-lt"/>
              </a:defRPr>
            </a:lvl3pPr>
            <a:lvl4pPr>
              <a:defRPr>
                <a:solidFill>
                  <a:schemeClr val="accent2"/>
                </a:solidFill>
                <a:latin typeface="+mj-lt"/>
              </a:defRPr>
            </a:lvl4pPr>
            <a:lvl5pPr>
              <a:defRPr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Title goes here</a:t>
            </a:r>
          </a:p>
        </p:txBody>
      </p:sp>
      <p:sp>
        <p:nvSpPr>
          <p:cNvPr id="84" name="TextBox 83" hidden="1"/>
          <p:cNvSpPr txBox="1"/>
          <p:nvPr userDrawn="1"/>
        </p:nvSpPr>
        <p:spPr>
          <a:xfrm>
            <a:off x="11621914" y="6639465"/>
            <a:ext cx="109712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fld id="{342FB9F6-3526-4818-B864-6624DDD159B3}" type="slidenum">
              <a:rPr lang="en-US" sz="700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7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814918" y="893603"/>
            <a:ext cx="9373906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bg1">
                    <a:alpha val="73000"/>
                  </a:schemeClr>
                </a:gs>
                <a:gs pos="50000">
                  <a:schemeClr val="bg1">
                    <a:alpha val="53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59837" y="4959222"/>
            <a:ext cx="11244814" cy="57972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700" baseline="0">
                <a:solidFill>
                  <a:schemeClr val="bg1">
                    <a:alpha val="90000"/>
                  </a:schemeClr>
                </a:solidFill>
              </a:defRPr>
            </a:lvl1pPr>
            <a:lvl2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228591" indent="0"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59837" y="5538945"/>
            <a:ext cx="11244814" cy="476420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400" baseline="0">
                <a:solidFill>
                  <a:schemeClr val="bg1">
                    <a:alpha val="80000"/>
                  </a:schemeClr>
                </a:solidFill>
              </a:defRPr>
            </a:lvl1pPr>
            <a:lvl2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228591" indent="0"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pic>
        <p:nvPicPr>
          <p:cNvPr id="2050" name="Picture 2" descr="C:\Users\Annette.DUARTE\Desktop\MapR\PNG\white_line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57291" y="757857"/>
            <a:ext cx="2230338" cy="2230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MapR006_DphIV_app_ppt_elephant_rgb128-161-182.eps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rgbClr val="3B6E8E">
                <a:tint val="45000"/>
                <a:satMod val="400000"/>
              </a:srgbClr>
            </a:duoton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61" y="6445252"/>
            <a:ext cx="424174" cy="277641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9444592" y="6555189"/>
            <a:ext cx="2360059" cy="1436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schemeClr val="bg1"/>
                </a:solidFill>
                <a:latin typeface="+mn-lt"/>
              </a:rPr>
              <a:t>© 2014 MapR Technologies</a:t>
            </a:r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685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Example with By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609441" y="1198167"/>
            <a:ext cx="10969943" cy="441815"/>
          </a:xfrm>
        </p:spPr>
        <p:txBody>
          <a:bodyPr anchor="b">
            <a:noAutofit/>
          </a:bodyPr>
          <a:lstStyle>
            <a:lvl1pPr marL="0" indent="0">
              <a:buNone/>
              <a:defRPr sz="3000" b="1">
                <a:latin typeface="Courier New"/>
                <a:cs typeface="Courier New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39982"/>
            <a:ext cx="10969943" cy="4486183"/>
          </a:xfrm>
          <a:solidFill>
            <a:schemeClr val="accent4">
              <a:lumMod val="40000"/>
              <a:lumOff val="60000"/>
            </a:schemeClr>
          </a:solidFill>
          <a:ln w="28575" cmpd="sng"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Courier New"/>
                <a:cs typeface="Courier New"/>
              </a:defRPr>
            </a:lvl1pPr>
            <a:lvl2pPr>
              <a:defRPr>
                <a:solidFill>
                  <a:schemeClr val="tx2"/>
                </a:solidFill>
                <a:latin typeface="Georgia"/>
                <a:cs typeface="Georgia"/>
              </a:defRPr>
            </a:lvl2pPr>
            <a:lvl3pPr>
              <a:defRPr>
                <a:solidFill>
                  <a:schemeClr val="tx2"/>
                </a:solidFill>
                <a:latin typeface="Georgia"/>
                <a:cs typeface="Georgia"/>
              </a:defRPr>
            </a:lvl3pPr>
            <a:lvl4pPr>
              <a:defRPr>
                <a:solidFill>
                  <a:schemeClr val="tx2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76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25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y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455008"/>
            <a:ext cx="10969943" cy="467115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609441" y="1012545"/>
            <a:ext cx="10969943" cy="442463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bg2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018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4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198166"/>
            <a:ext cx="5383398" cy="4927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198166"/>
            <a:ext cx="5383398" cy="49279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9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014779"/>
            <a:ext cx="5385514" cy="442157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bg2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1456936"/>
            <a:ext cx="5385514" cy="466922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014779"/>
            <a:ext cx="5387630" cy="442157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bg2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1456936"/>
            <a:ext cx="5387630" cy="4669229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40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(no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1336" y="5751428"/>
            <a:ext cx="12066154" cy="10697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027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gradFill flip="none" rotWithShape="1">
            <a:gsLst>
              <a:gs pos="100000">
                <a:srgbClr val="34617C"/>
              </a:gs>
              <a:gs pos="1250">
                <a:srgbClr val="4887AE"/>
              </a:gs>
              <a:gs pos="32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>
              <a:lnSpc>
                <a:spcPct val="95000"/>
              </a:lnSpc>
            </a:pPr>
            <a:endParaRPr lang="en-US" sz="2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6" t="-14605" r="6836" b="66033"/>
          <a:stretch/>
        </p:blipFill>
        <p:spPr bwMode="auto">
          <a:xfrm>
            <a:off x="-1197" y="1"/>
            <a:ext cx="12188825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" name="TextBox 83" hidden="1"/>
          <p:cNvSpPr txBox="1"/>
          <p:nvPr userDrawn="1"/>
        </p:nvSpPr>
        <p:spPr>
          <a:xfrm>
            <a:off x="11621914" y="6639465"/>
            <a:ext cx="109712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fld id="{342FB9F6-3526-4818-B864-6624DDD159B3}" type="slidenum">
              <a:rPr lang="en-US" sz="700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7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45502" y="3107374"/>
            <a:ext cx="10027298" cy="643253"/>
          </a:xfrm>
        </p:spPr>
        <p:txBody>
          <a:bodyPr anchor="ctr"/>
          <a:lstStyle>
            <a:lvl1pPr marL="0" indent="0" algn="l" defTabSz="914361" rtl="0" eaLnBrk="1" latinLnBrk="0" hangingPunct="1">
              <a:lnSpc>
                <a:spcPct val="95000"/>
              </a:lnSpc>
              <a:spcBef>
                <a:spcPts val="0"/>
              </a:spcBef>
              <a:buNone/>
              <a:defRPr lang="en-US" sz="4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Transition Slide</a:t>
            </a:r>
          </a:p>
        </p:txBody>
      </p:sp>
      <p:pic>
        <p:nvPicPr>
          <p:cNvPr id="13" name="Picture 2" descr="C:\Users\Annette.DUARTE\Desktop\MapR\PNG\white_line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57291" y="757857"/>
            <a:ext cx="2230338" cy="2230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MapR006_DphIV_app_ppt_elephant_rgb128-161-182.eps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rgbClr val="3B6E8E">
                <a:tint val="45000"/>
                <a:satMod val="400000"/>
              </a:srgbClr>
            </a:duoton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61" y="6445252"/>
            <a:ext cx="424174" cy="277641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8462963" y="6540138"/>
            <a:ext cx="2360059" cy="1436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schemeClr val="bg1"/>
                </a:solidFill>
                <a:latin typeface="+mn-lt"/>
              </a:rPr>
              <a:t>© 2014 MapR Technologies</a:t>
            </a:r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 descr="MapR006_DphIV_app_ppt_logotype_rgbRED_noBox.eps"/>
          <p:cNvPicPr>
            <a:picLocks noChangeAspect="1"/>
          </p:cNvPicPr>
          <p:nvPr userDrawn="1"/>
        </p:nvPicPr>
        <p:blipFill>
          <a:blip r:embed="rId5" cstate="print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0" y="6516370"/>
            <a:ext cx="831850" cy="21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53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de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  <a:ln w="28575" cmpd="sng"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Courier New"/>
                <a:cs typeface="Courier New"/>
              </a:defRPr>
            </a:lvl1pPr>
            <a:lvl2pPr>
              <a:defRPr>
                <a:solidFill>
                  <a:schemeClr val="tx2"/>
                </a:solidFill>
                <a:latin typeface="Georgia"/>
                <a:cs typeface="Georgia"/>
              </a:defRPr>
            </a:lvl2pPr>
            <a:lvl3pPr>
              <a:defRPr>
                <a:solidFill>
                  <a:schemeClr val="tx2"/>
                </a:solidFill>
                <a:latin typeface="Georgia"/>
                <a:cs typeface="Georgia"/>
              </a:defRPr>
            </a:lvl3pPr>
            <a:lvl4pPr>
              <a:defRPr>
                <a:solidFill>
                  <a:schemeClr val="tx2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035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923528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198166"/>
            <a:ext cx="10969943" cy="492799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21" name="Picture 20" descr="MapR006_DphIV_app_ppt_logotype_rgbRED_noBox.eps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220" y="6540109"/>
            <a:ext cx="831850" cy="212542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527431" y="6449465"/>
            <a:ext cx="454386" cy="278810"/>
            <a:chOff x="225425" y="2940050"/>
            <a:chExt cx="6351586" cy="3897313"/>
          </a:xfrm>
          <a:solidFill>
            <a:srgbClr val="6A7D91"/>
          </a:solidFill>
        </p:grpSpPr>
        <p:sp>
          <p:nvSpPr>
            <p:cNvPr id="23" name="Freeform 5"/>
            <p:cNvSpPr>
              <a:spLocks/>
            </p:cNvSpPr>
            <p:nvPr userDrawn="1"/>
          </p:nvSpPr>
          <p:spPr bwMode="auto">
            <a:xfrm>
              <a:off x="957262" y="3600450"/>
              <a:ext cx="2392362" cy="3236913"/>
            </a:xfrm>
            <a:custGeom>
              <a:avLst/>
              <a:gdLst>
                <a:gd name="T0" fmla="*/ 84 w 209"/>
                <a:gd name="T1" fmla="*/ 279 h 280"/>
                <a:gd name="T2" fmla="*/ 84 w 209"/>
                <a:gd name="T3" fmla="*/ 279 h 280"/>
                <a:gd name="T4" fmla="*/ 125 w 209"/>
                <a:gd name="T5" fmla="*/ 279 h 280"/>
                <a:gd name="T6" fmla="*/ 124 w 209"/>
                <a:gd name="T7" fmla="*/ 265 h 280"/>
                <a:gd name="T8" fmla="*/ 53 w 209"/>
                <a:gd name="T9" fmla="*/ 159 h 280"/>
                <a:gd name="T10" fmla="*/ 97 w 209"/>
                <a:gd name="T11" fmla="*/ 32 h 280"/>
                <a:gd name="T12" fmla="*/ 205 w 209"/>
                <a:gd name="T13" fmla="*/ 32 h 280"/>
                <a:gd name="T14" fmla="*/ 209 w 209"/>
                <a:gd name="T15" fmla="*/ 6 h 280"/>
                <a:gd name="T16" fmla="*/ 104 w 209"/>
                <a:gd name="T17" fmla="*/ 0 h 280"/>
                <a:gd name="T18" fmla="*/ 3 w 209"/>
                <a:gd name="T19" fmla="*/ 113 h 280"/>
                <a:gd name="T20" fmla="*/ 75 w 209"/>
                <a:gd name="T21" fmla="*/ 271 h 280"/>
                <a:gd name="T22" fmla="*/ 84 w 209"/>
                <a:gd name="T23" fmla="*/ 279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9" h="280">
                  <a:moveTo>
                    <a:pt x="84" y="279"/>
                  </a:moveTo>
                  <a:lnTo>
                    <a:pt x="84" y="279"/>
                  </a:lnTo>
                  <a:cubicBezTo>
                    <a:pt x="86" y="279"/>
                    <a:pt x="121" y="279"/>
                    <a:pt x="125" y="279"/>
                  </a:cubicBezTo>
                  <a:cubicBezTo>
                    <a:pt x="126" y="280"/>
                    <a:pt x="136" y="278"/>
                    <a:pt x="124" y="265"/>
                  </a:cubicBezTo>
                  <a:cubicBezTo>
                    <a:pt x="107" y="244"/>
                    <a:pt x="77" y="210"/>
                    <a:pt x="53" y="159"/>
                  </a:cubicBezTo>
                  <a:cubicBezTo>
                    <a:pt x="35" y="123"/>
                    <a:pt x="30" y="34"/>
                    <a:pt x="97" y="32"/>
                  </a:cubicBezTo>
                  <a:cubicBezTo>
                    <a:pt x="97" y="32"/>
                    <a:pt x="194" y="33"/>
                    <a:pt x="205" y="32"/>
                  </a:cubicBezTo>
                  <a:cubicBezTo>
                    <a:pt x="199" y="18"/>
                    <a:pt x="209" y="6"/>
                    <a:pt x="209" y="6"/>
                  </a:cubicBezTo>
                  <a:lnTo>
                    <a:pt x="104" y="0"/>
                  </a:lnTo>
                  <a:cubicBezTo>
                    <a:pt x="23" y="5"/>
                    <a:pt x="0" y="64"/>
                    <a:pt x="3" y="113"/>
                  </a:cubicBezTo>
                  <a:cubicBezTo>
                    <a:pt x="5" y="158"/>
                    <a:pt x="74" y="267"/>
                    <a:pt x="75" y="271"/>
                  </a:cubicBezTo>
                  <a:cubicBezTo>
                    <a:pt x="77" y="274"/>
                    <a:pt x="79" y="278"/>
                    <a:pt x="84" y="27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6"/>
            <p:cNvSpPr>
              <a:spLocks/>
            </p:cNvSpPr>
            <p:nvPr userDrawn="1"/>
          </p:nvSpPr>
          <p:spPr bwMode="auto">
            <a:xfrm>
              <a:off x="4300537" y="3241675"/>
              <a:ext cx="1830387" cy="1260475"/>
            </a:xfrm>
            <a:custGeom>
              <a:avLst/>
              <a:gdLst>
                <a:gd name="T0" fmla="*/ 3 w 160"/>
                <a:gd name="T1" fmla="*/ 19 h 109"/>
                <a:gd name="T2" fmla="*/ 3 w 160"/>
                <a:gd name="T3" fmla="*/ 19 h 109"/>
                <a:gd name="T4" fmla="*/ 55 w 160"/>
                <a:gd name="T5" fmla="*/ 15 h 109"/>
                <a:gd name="T6" fmla="*/ 131 w 160"/>
                <a:gd name="T7" fmla="*/ 90 h 109"/>
                <a:gd name="T8" fmla="*/ 146 w 160"/>
                <a:gd name="T9" fmla="*/ 69 h 109"/>
                <a:gd name="T10" fmla="*/ 137 w 160"/>
                <a:gd name="T11" fmla="*/ 43 h 109"/>
                <a:gd name="T12" fmla="*/ 151 w 160"/>
                <a:gd name="T13" fmla="*/ 63 h 109"/>
                <a:gd name="T14" fmla="*/ 138 w 160"/>
                <a:gd name="T15" fmla="*/ 98 h 109"/>
                <a:gd name="T16" fmla="*/ 60 w 160"/>
                <a:gd name="T17" fmla="*/ 42 h 109"/>
                <a:gd name="T18" fmla="*/ 11 w 160"/>
                <a:gd name="T19" fmla="*/ 24 h 109"/>
                <a:gd name="T20" fmla="*/ 3 w 160"/>
                <a:gd name="T21" fmla="*/ 1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109">
                  <a:moveTo>
                    <a:pt x="3" y="19"/>
                  </a:moveTo>
                  <a:lnTo>
                    <a:pt x="3" y="19"/>
                  </a:lnTo>
                  <a:cubicBezTo>
                    <a:pt x="0" y="13"/>
                    <a:pt x="30" y="0"/>
                    <a:pt x="55" y="15"/>
                  </a:cubicBezTo>
                  <a:cubicBezTo>
                    <a:pt x="81" y="32"/>
                    <a:pt x="106" y="88"/>
                    <a:pt x="131" y="90"/>
                  </a:cubicBezTo>
                  <a:cubicBezTo>
                    <a:pt x="145" y="90"/>
                    <a:pt x="148" y="78"/>
                    <a:pt x="146" y="69"/>
                  </a:cubicBezTo>
                  <a:cubicBezTo>
                    <a:pt x="144" y="60"/>
                    <a:pt x="135" y="45"/>
                    <a:pt x="137" y="43"/>
                  </a:cubicBezTo>
                  <a:cubicBezTo>
                    <a:pt x="139" y="41"/>
                    <a:pt x="146" y="50"/>
                    <a:pt x="151" y="63"/>
                  </a:cubicBezTo>
                  <a:cubicBezTo>
                    <a:pt x="155" y="72"/>
                    <a:pt x="160" y="95"/>
                    <a:pt x="138" y="98"/>
                  </a:cubicBezTo>
                  <a:cubicBezTo>
                    <a:pt x="134" y="99"/>
                    <a:pt x="108" y="109"/>
                    <a:pt x="60" y="42"/>
                  </a:cubicBezTo>
                  <a:cubicBezTo>
                    <a:pt x="42" y="19"/>
                    <a:pt x="25" y="21"/>
                    <a:pt x="11" y="24"/>
                  </a:cubicBezTo>
                  <a:cubicBezTo>
                    <a:pt x="7" y="24"/>
                    <a:pt x="3" y="19"/>
                    <a:pt x="3" y="1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auto">
            <a:xfrm>
              <a:off x="5203824" y="2940050"/>
              <a:ext cx="1373187" cy="2128838"/>
            </a:xfrm>
            <a:custGeom>
              <a:avLst/>
              <a:gdLst>
                <a:gd name="T0" fmla="*/ 92 w 120"/>
                <a:gd name="T1" fmla="*/ 119 h 184"/>
                <a:gd name="T2" fmla="*/ 92 w 120"/>
                <a:gd name="T3" fmla="*/ 119 h 184"/>
                <a:gd name="T4" fmla="*/ 67 w 120"/>
                <a:gd name="T5" fmla="*/ 56 h 184"/>
                <a:gd name="T6" fmla="*/ 56 w 120"/>
                <a:gd name="T7" fmla="*/ 43 h 184"/>
                <a:gd name="T8" fmla="*/ 46 w 120"/>
                <a:gd name="T9" fmla="*/ 13 h 184"/>
                <a:gd name="T10" fmla="*/ 58 w 120"/>
                <a:gd name="T11" fmla="*/ 1 h 184"/>
                <a:gd name="T12" fmla="*/ 67 w 120"/>
                <a:gd name="T13" fmla="*/ 8 h 184"/>
                <a:gd name="T14" fmla="*/ 66 w 120"/>
                <a:gd name="T15" fmla="*/ 14 h 184"/>
                <a:gd name="T16" fmla="*/ 78 w 120"/>
                <a:gd name="T17" fmla="*/ 52 h 184"/>
                <a:gd name="T18" fmla="*/ 104 w 120"/>
                <a:gd name="T19" fmla="*/ 139 h 184"/>
                <a:gd name="T20" fmla="*/ 0 w 120"/>
                <a:gd name="T21" fmla="*/ 164 h 184"/>
                <a:gd name="T22" fmla="*/ 13 w 120"/>
                <a:gd name="T23" fmla="*/ 161 h 184"/>
                <a:gd name="T24" fmla="*/ 92 w 120"/>
                <a:gd name="T25" fmla="*/ 11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184">
                  <a:moveTo>
                    <a:pt x="92" y="119"/>
                  </a:moveTo>
                  <a:lnTo>
                    <a:pt x="92" y="119"/>
                  </a:lnTo>
                  <a:cubicBezTo>
                    <a:pt x="95" y="110"/>
                    <a:pt x="99" y="89"/>
                    <a:pt x="67" y="56"/>
                  </a:cubicBezTo>
                  <a:cubicBezTo>
                    <a:pt x="65" y="54"/>
                    <a:pt x="62" y="49"/>
                    <a:pt x="56" y="43"/>
                  </a:cubicBezTo>
                  <a:cubicBezTo>
                    <a:pt x="42" y="30"/>
                    <a:pt x="46" y="15"/>
                    <a:pt x="46" y="13"/>
                  </a:cubicBezTo>
                  <a:cubicBezTo>
                    <a:pt x="50" y="3"/>
                    <a:pt x="56" y="0"/>
                    <a:pt x="58" y="1"/>
                  </a:cubicBezTo>
                  <a:cubicBezTo>
                    <a:pt x="60" y="2"/>
                    <a:pt x="65" y="6"/>
                    <a:pt x="67" y="8"/>
                  </a:cubicBezTo>
                  <a:cubicBezTo>
                    <a:pt x="68" y="9"/>
                    <a:pt x="67" y="11"/>
                    <a:pt x="66" y="14"/>
                  </a:cubicBezTo>
                  <a:cubicBezTo>
                    <a:pt x="61" y="24"/>
                    <a:pt x="58" y="33"/>
                    <a:pt x="78" y="52"/>
                  </a:cubicBezTo>
                  <a:cubicBezTo>
                    <a:pt x="95" y="69"/>
                    <a:pt x="120" y="109"/>
                    <a:pt x="104" y="139"/>
                  </a:cubicBezTo>
                  <a:cubicBezTo>
                    <a:pt x="81" y="184"/>
                    <a:pt x="0" y="171"/>
                    <a:pt x="0" y="164"/>
                  </a:cubicBezTo>
                  <a:cubicBezTo>
                    <a:pt x="0" y="159"/>
                    <a:pt x="4" y="160"/>
                    <a:pt x="13" y="161"/>
                  </a:cubicBezTo>
                  <a:cubicBezTo>
                    <a:pt x="47" y="167"/>
                    <a:pt x="85" y="151"/>
                    <a:pt x="92" y="11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auto">
            <a:xfrm>
              <a:off x="4746624" y="3981450"/>
              <a:ext cx="307975" cy="277813"/>
            </a:xfrm>
            <a:custGeom>
              <a:avLst/>
              <a:gdLst>
                <a:gd name="T0" fmla="*/ 6 w 27"/>
                <a:gd name="T1" fmla="*/ 8 h 24"/>
                <a:gd name="T2" fmla="*/ 6 w 27"/>
                <a:gd name="T3" fmla="*/ 8 h 24"/>
                <a:gd name="T4" fmla="*/ 8 w 27"/>
                <a:gd name="T5" fmla="*/ 19 h 24"/>
                <a:gd name="T6" fmla="*/ 25 w 27"/>
                <a:gd name="T7" fmla="*/ 18 h 24"/>
                <a:gd name="T8" fmla="*/ 14 w 27"/>
                <a:gd name="T9" fmla="*/ 1 h 24"/>
                <a:gd name="T10" fmla="*/ 6 w 27"/>
                <a:gd name="T11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" h="24">
                  <a:moveTo>
                    <a:pt x="6" y="8"/>
                  </a:moveTo>
                  <a:lnTo>
                    <a:pt x="6" y="8"/>
                  </a:lnTo>
                  <a:cubicBezTo>
                    <a:pt x="0" y="11"/>
                    <a:pt x="6" y="17"/>
                    <a:pt x="8" y="19"/>
                  </a:cubicBezTo>
                  <a:cubicBezTo>
                    <a:pt x="14" y="24"/>
                    <a:pt x="27" y="23"/>
                    <a:pt x="25" y="18"/>
                  </a:cubicBezTo>
                  <a:cubicBezTo>
                    <a:pt x="23" y="12"/>
                    <a:pt x="21" y="2"/>
                    <a:pt x="14" y="1"/>
                  </a:cubicBezTo>
                  <a:cubicBezTo>
                    <a:pt x="0" y="0"/>
                    <a:pt x="7" y="7"/>
                    <a:pt x="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auto">
            <a:xfrm>
              <a:off x="2754312" y="3136900"/>
              <a:ext cx="2128837" cy="2336800"/>
            </a:xfrm>
            <a:custGeom>
              <a:avLst/>
              <a:gdLst>
                <a:gd name="T0" fmla="*/ 186 w 186"/>
                <a:gd name="T1" fmla="*/ 141 h 202"/>
                <a:gd name="T2" fmla="*/ 186 w 186"/>
                <a:gd name="T3" fmla="*/ 141 h 202"/>
                <a:gd name="T4" fmla="*/ 171 w 186"/>
                <a:gd name="T5" fmla="*/ 133 h 202"/>
                <a:gd name="T6" fmla="*/ 49 w 186"/>
                <a:gd name="T7" fmla="*/ 61 h 202"/>
                <a:gd name="T8" fmla="*/ 49 w 186"/>
                <a:gd name="T9" fmla="*/ 61 h 202"/>
                <a:gd name="T10" fmla="*/ 95 w 186"/>
                <a:gd name="T11" fmla="*/ 19 h 202"/>
                <a:gd name="T12" fmla="*/ 99 w 186"/>
                <a:gd name="T13" fmla="*/ 18 h 202"/>
                <a:gd name="T14" fmla="*/ 100 w 186"/>
                <a:gd name="T15" fmla="*/ 7 h 202"/>
                <a:gd name="T16" fmla="*/ 91 w 186"/>
                <a:gd name="T17" fmla="*/ 5 h 202"/>
                <a:gd name="T18" fmla="*/ 13 w 186"/>
                <a:gd name="T19" fmla="*/ 53 h 202"/>
                <a:gd name="T20" fmla="*/ 101 w 186"/>
                <a:gd name="T21" fmla="*/ 160 h 202"/>
                <a:gd name="T22" fmla="*/ 185 w 186"/>
                <a:gd name="T23" fmla="*/ 143 h 202"/>
                <a:gd name="T24" fmla="*/ 186 w 186"/>
                <a:gd name="T25" fmla="*/ 141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6" h="202">
                  <a:moveTo>
                    <a:pt x="186" y="141"/>
                  </a:moveTo>
                  <a:lnTo>
                    <a:pt x="186" y="141"/>
                  </a:lnTo>
                  <a:cubicBezTo>
                    <a:pt x="184" y="139"/>
                    <a:pt x="172" y="134"/>
                    <a:pt x="171" y="133"/>
                  </a:cubicBezTo>
                  <a:cubicBezTo>
                    <a:pt x="99" y="202"/>
                    <a:pt x="47" y="103"/>
                    <a:pt x="49" y="61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54" y="14"/>
                    <a:pt x="89" y="19"/>
                    <a:pt x="95" y="19"/>
                  </a:cubicBezTo>
                  <a:cubicBezTo>
                    <a:pt x="99" y="18"/>
                    <a:pt x="98" y="18"/>
                    <a:pt x="99" y="18"/>
                  </a:cubicBezTo>
                  <a:cubicBezTo>
                    <a:pt x="106" y="18"/>
                    <a:pt x="108" y="8"/>
                    <a:pt x="100" y="7"/>
                  </a:cubicBezTo>
                  <a:cubicBezTo>
                    <a:pt x="99" y="6"/>
                    <a:pt x="92" y="5"/>
                    <a:pt x="91" y="5"/>
                  </a:cubicBezTo>
                  <a:cubicBezTo>
                    <a:pt x="47" y="3"/>
                    <a:pt x="24" y="0"/>
                    <a:pt x="13" y="53"/>
                  </a:cubicBezTo>
                  <a:cubicBezTo>
                    <a:pt x="0" y="120"/>
                    <a:pt x="83" y="154"/>
                    <a:pt x="101" y="160"/>
                  </a:cubicBezTo>
                  <a:cubicBezTo>
                    <a:pt x="149" y="173"/>
                    <a:pt x="181" y="157"/>
                    <a:pt x="185" y="143"/>
                  </a:cubicBezTo>
                  <a:cubicBezTo>
                    <a:pt x="186" y="142"/>
                    <a:pt x="186" y="141"/>
                    <a:pt x="186" y="14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0"/>
            <p:cNvSpPr>
              <a:spLocks/>
            </p:cNvSpPr>
            <p:nvPr userDrawn="1"/>
          </p:nvSpPr>
          <p:spPr bwMode="auto">
            <a:xfrm>
              <a:off x="225425" y="5449888"/>
              <a:ext cx="1006475" cy="1376363"/>
            </a:xfrm>
            <a:custGeom>
              <a:avLst/>
              <a:gdLst>
                <a:gd name="T0" fmla="*/ 84 w 88"/>
                <a:gd name="T1" fmla="*/ 70 h 119"/>
                <a:gd name="T2" fmla="*/ 84 w 88"/>
                <a:gd name="T3" fmla="*/ 70 h 119"/>
                <a:gd name="T4" fmla="*/ 88 w 88"/>
                <a:gd name="T5" fmla="*/ 57 h 119"/>
                <a:gd name="T6" fmla="*/ 68 w 88"/>
                <a:gd name="T7" fmla="*/ 25 h 119"/>
                <a:gd name="T8" fmla="*/ 68 w 88"/>
                <a:gd name="T9" fmla="*/ 25 h 119"/>
                <a:gd name="T10" fmla="*/ 21 w 88"/>
                <a:gd name="T11" fmla="*/ 91 h 119"/>
                <a:gd name="T12" fmla="*/ 40 w 88"/>
                <a:gd name="T13" fmla="*/ 119 h 119"/>
                <a:gd name="T14" fmla="*/ 53 w 88"/>
                <a:gd name="T15" fmla="*/ 112 h 119"/>
                <a:gd name="T16" fmla="*/ 84 w 88"/>
                <a:gd name="T17" fmla="*/ 7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8" h="119">
                  <a:moveTo>
                    <a:pt x="84" y="70"/>
                  </a:moveTo>
                  <a:lnTo>
                    <a:pt x="84" y="70"/>
                  </a:lnTo>
                  <a:cubicBezTo>
                    <a:pt x="87" y="66"/>
                    <a:pt x="88" y="61"/>
                    <a:pt x="88" y="57"/>
                  </a:cubicBezTo>
                  <a:cubicBezTo>
                    <a:pt x="87" y="46"/>
                    <a:pt x="83" y="0"/>
                    <a:pt x="68" y="25"/>
                  </a:cubicBezTo>
                  <a:lnTo>
                    <a:pt x="68" y="25"/>
                  </a:lnTo>
                  <a:lnTo>
                    <a:pt x="21" y="91"/>
                  </a:lnTo>
                  <a:cubicBezTo>
                    <a:pt x="0" y="119"/>
                    <a:pt x="30" y="118"/>
                    <a:pt x="40" y="119"/>
                  </a:cubicBezTo>
                  <a:cubicBezTo>
                    <a:pt x="49" y="119"/>
                    <a:pt x="51" y="116"/>
                    <a:pt x="53" y="112"/>
                  </a:cubicBezTo>
                  <a:cubicBezTo>
                    <a:pt x="56" y="108"/>
                    <a:pt x="84" y="70"/>
                    <a:pt x="84" y="7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1"/>
            <p:cNvSpPr>
              <a:spLocks/>
            </p:cNvSpPr>
            <p:nvPr userDrawn="1"/>
          </p:nvSpPr>
          <p:spPr bwMode="auto">
            <a:xfrm>
              <a:off x="3074987" y="5218113"/>
              <a:ext cx="2541587" cy="1619250"/>
            </a:xfrm>
            <a:custGeom>
              <a:avLst/>
              <a:gdLst>
                <a:gd name="T0" fmla="*/ 107 w 222"/>
                <a:gd name="T1" fmla="*/ 57 h 140"/>
                <a:gd name="T2" fmla="*/ 107 w 222"/>
                <a:gd name="T3" fmla="*/ 57 h 140"/>
                <a:gd name="T4" fmla="*/ 107 w 222"/>
                <a:gd name="T5" fmla="*/ 57 h 140"/>
                <a:gd name="T6" fmla="*/ 163 w 222"/>
                <a:gd name="T7" fmla="*/ 131 h 140"/>
                <a:gd name="T8" fmla="*/ 175 w 222"/>
                <a:gd name="T9" fmla="*/ 139 h 140"/>
                <a:gd name="T10" fmla="*/ 208 w 222"/>
                <a:gd name="T11" fmla="*/ 139 h 140"/>
                <a:gd name="T12" fmla="*/ 208 w 222"/>
                <a:gd name="T13" fmla="*/ 124 h 140"/>
                <a:gd name="T14" fmla="*/ 147 w 222"/>
                <a:gd name="T15" fmla="*/ 54 h 140"/>
                <a:gd name="T16" fmla="*/ 87 w 222"/>
                <a:gd name="T17" fmla="*/ 27 h 140"/>
                <a:gd name="T18" fmla="*/ 72 w 222"/>
                <a:gd name="T19" fmla="*/ 46 h 140"/>
                <a:gd name="T20" fmla="*/ 23 w 222"/>
                <a:gd name="T21" fmla="*/ 111 h 140"/>
                <a:gd name="T22" fmla="*/ 41 w 222"/>
                <a:gd name="T23" fmla="*/ 139 h 140"/>
                <a:gd name="T24" fmla="*/ 55 w 222"/>
                <a:gd name="T25" fmla="*/ 13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2" h="140">
                  <a:moveTo>
                    <a:pt x="107" y="57"/>
                  </a:moveTo>
                  <a:lnTo>
                    <a:pt x="107" y="57"/>
                  </a:lnTo>
                  <a:lnTo>
                    <a:pt x="107" y="57"/>
                  </a:lnTo>
                  <a:cubicBezTo>
                    <a:pt x="128" y="88"/>
                    <a:pt x="162" y="128"/>
                    <a:pt x="163" y="131"/>
                  </a:cubicBezTo>
                  <a:cubicBezTo>
                    <a:pt x="166" y="134"/>
                    <a:pt x="170" y="138"/>
                    <a:pt x="175" y="139"/>
                  </a:cubicBezTo>
                  <a:cubicBezTo>
                    <a:pt x="177" y="140"/>
                    <a:pt x="205" y="139"/>
                    <a:pt x="208" y="139"/>
                  </a:cubicBezTo>
                  <a:cubicBezTo>
                    <a:pt x="209" y="139"/>
                    <a:pt x="222" y="139"/>
                    <a:pt x="208" y="124"/>
                  </a:cubicBezTo>
                  <a:cubicBezTo>
                    <a:pt x="192" y="107"/>
                    <a:pt x="163" y="71"/>
                    <a:pt x="147" y="54"/>
                  </a:cubicBezTo>
                  <a:cubicBezTo>
                    <a:pt x="118" y="21"/>
                    <a:pt x="109" y="0"/>
                    <a:pt x="87" y="27"/>
                  </a:cubicBezTo>
                  <a:lnTo>
                    <a:pt x="72" y="46"/>
                  </a:lnTo>
                  <a:lnTo>
                    <a:pt x="23" y="111"/>
                  </a:lnTo>
                  <a:cubicBezTo>
                    <a:pt x="0" y="139"/>
                    <a:pt x="31" y="138"/>
                    <a:pt x="41" y="139"/>
                  </a:cubicBezTo>
                  <a:cubicBezTo>
                    <a:pt x="51" y="139"/>
                    <a:pt x="52" y="136"/>
                    <a:pt x="55" y="132"/>
                  </a:cubicBezTo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354723" y="6584364"/>
            <a:ext cx="236005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© 2014 MapR Technologies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11757025" y="6507319"/>
            <a:ext cx="863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C6DA7C-23A0-49B4-BC54-16041AFD646B}" type="slidenum">
              <a:rPr lang="en-US" sz="1200" smtClean="0">
                <a:solidFill>
                  <a:schemeClr val="accent4"/>
                </a:solidFill>
              </a:rPr>
              <a:pPr/>
              <a:t>‹#›</a:t>
            </a:fld>
            <a:endParaRPr lang="en-US" sz="1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33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0" r:id="rId2"/>
    <p:sldLayoutId id="2147483666" r:id="rId3"/>
    <p:sldLayoutId id="2147483671" r:id="rId4"/>
    <p:sldLayoutId id="2147483652" r:id="rId5"/>
    <p:sldLayoutId id="2147483653" r:id="rId6"/>
    <p:sldLayoutId id="2147483654" r:id="rId7"/>
    <p:sldLayoutId id="2147483673" r:id="rId8"/>
    <p:sldLayoutId id="2147483664" r:id="rId9"/>
    <p:sldLayoutId id="2147483665" r:id="rId10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609493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457120" indent="-457120" algn="l" defTabSz="609493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Arial"/>
          <a:ea typeface="+mn-ea"/>
          <a:cs typeface="Arial"/>
        </a:defRPr>
      </a:lvl1pPr>
      <a:lvl2pPr marL="990427" indent="-380933" algn="l" defTabSz="609493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2"/>
          </a:solidFill>
          <a:latin typeface="Arial"/>
          <a:ea typeface="+mn-ea"/>
          <a:cs typeface="Arial"/>
        </a:defRPr>
      </a:lvl2pPr>
      <a:lvl3pPr marL="1523733" indent="-304747" algn="l" defTabSz="60949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2"/>
          </a:solidFill>
          <a:latin typeface="Arial"/>
          <a:ea typeface="+mn-ea"/>
          <a:cs typeface="Arial"/>
        </a:defRPr>
      </a:lvl3pPr>
      <a:lvl4pPr marL="2133227" indent="-304747" algn="l" defTabSz="609493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2"/>
          </a:solidFill>
          <a:latin typeface="Arial"/>
          <a:ea typeface="+mn-ea"/>
          <a:cs typeface="Arial"/>
        </a:defRPr>
      </a:lvl4pPr>
      <a:lvl5pPr marL="2742720" indent="-304747" algn="l" defTabSz="609493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2"/>
          </a:solidFill>
          <a:latin typeface="Arial"/>
          <a:ea typeface="+mn-ea"/>
          <a:cs typeface="Arial"/>
        </a:defRPr>
      </a:lvl5pPr>
      <a:lvl6pPr marL="3352213" indent="-304747" algn="l" defTabSz="60949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60949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60949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60949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60949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tdunning@apache.org" TargetMode="External"/><Relationship Id="rId3" Type="http://schemas.openxmlformats.org/officeDocument/2006/relationships/hyperlink" Target="mailto:tdunning@maprtech.com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apache.org/incubator/MyriadProposal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apache.org/incubator/MyriadProposal" TargetMode="External"/><Relationship Id="rId3" Type="http://schemas.openxmlformats.org/officeDocument/2006/relationships/hyperlink" Target="https://www.youtube.com/watch?v=vnvMcX95G20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myriad-asf-proposal" TargetMode="External"/><Relationship Id="rId4" Type="http://schemas.openxmlformats.org/officeDocument/2006/relationships/hyperlink" Target="http://bit.ly/github-myriad" TargetMode="External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2" Type="http://schemas.openxmlformats.org/officeDocument/2006/relationships/hyperlink" Target="http://bit.ly/myriad-mapr-blog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tdunning@maprtech.com" TargetMode="External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2" Type="http://schemas.openxmlformats.org/officeDocument/2006/relationships/hyperlink" Target="mailto:tdunning@apache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Project Myriad: </a:t>
            </a:r>
            <a:r>
              <a:rPr lang="en-US" dirty="0" err="1" smtClean="0"/>
              <a:t>Mesos</a:t>
            </a:r>
            <a:r>
              <a:rPr lang="en-US" dirty="0" smtClean="0"/>
              <a:t> and Yarn together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Ted Dunning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February 20,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36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- Yarn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Resource Manager, </a:t>
            </a:r>
            <a:r>
              <a:rPr lang="en-US" dirty="0" err="1" smtClean="0"/>
              <a:t>NodeManager</a:t>
            </a:r>
            <a:r>
              <a:rPr lang="en-US" dirty="0" smtClean="0"/>
              <a:t>, heartbeat</a:t>
            </a:r>
          </a:p>
          <a:p>
            <a:pPr lvl="1"/>
            <a:r>
              <a:rPr lang="en-US" dirty="0" smtClean="0"/>
              <a:t>Direct lineage from </a:t>
            </a:r>
            <a:r>
              <a:rPr lang="en-US" dirty="0" err="1" smtClean="0"/>
              <a:t>JobTracker</a:t>
            </a:r>
            <a:r>
              <a:rPr lang="en-US" dirty="0" smtClean="0"/>
              <a:t>, </a:t>
            </a:r>
            <a:r>
              <a:rPr lang="en-US" dirty="0" err="1" smtClean="0"/>
              <a:t>TaskTracker</a:t>
            </a:r>
            <a:endParaRPr lang="en-US" dirty="0" smtClean="0"/>
          </a:p>
          <a:p>
            <a:r>
              <a:rPr lang="en-US" dirty="0" smtClean="0"/>
              <a:t>Application Master, Task containers</a:t>
            </a:r>
          </a:p>
          <a:p>
            <a:pPr lvl="1"/>
            <a:r>
              <a:rPr lang="en-US" dirty="0" smtClean="0"/>
              <a:t>The other half of the </a:t>
            </a:r>
            <a:r>
              <a:rPr lang="en-US" dirty="0" err="1" smtClean="0"/>
              <a:t>JobTracker</a:t>
            </a:r>
            <a:r>
              <a:rPr lang="en-US" dirty="0" smtClean="0"/>
              <a:t> and </a:t>
            </a:r>
            <a:r>
              <a:rPr lang="en-US" dirty="0" err="1" smtClean="0"/>
              <a:t>TaskTracker</a:t>
            </a:r>
            <a:endParaRPr lang="en-US" dirty="0" smtClean="0"/>
          </a:p>
          <a:p>
            <a:r>
              <a:rPr lang="en-US" dirty="0" smtClean="0"/>
              <a:t>Monolithic scheduling</a:t>
            </a:r>
          </a:p>
          <a:p>
            <a:r>
              <a:rPr lang="en-US" dirty="0" smtClean="0"/>
              <a:t>Pre-emption</a:t>
            </a:r>
          </a:p>
          <a:p>
            <a:r>
              <a:rPr lang="en-US" dirty="0" smtClean="0"/>
              <a:t>Hadoop standard</a:t>
            </a:r>
          </a:p>
          <a:p>
            <a:r>
              <a:rPr lang="en-US" dirty="0" smtClean="0"/>
              <a:t>Pre-defined resources</a:t>
            </a:r>
          </a:p>
          <a:p>
            <a:r>
              <a:rPr lang="en-US" dirty="0" smtClean="0"/>
              <a:t>Good Hadoop eco support</a:t>
            </a:r>
          </a:p>
          <a:p>
            <a:pPr lvl="1"/>
            <a:r>
              <a:rPr lang="en-US" dirty="0" smtClean="0"/>
              <a:t>MapReduce2, </a:t>
            </a:r>
            <a:r>
              <a:rPr lang="en-US" dirty="0" err="1" smtClean="0"/>
              <a:t>Tez</a:t>
            </a:r>
            <a:r>
              <a:rPr lang="en-US" dirty="0" smtClean="0"/>
              <a:t>, Impala, Drill, Spark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9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- </a:t>
            </a:r>
            <a:r>
              <a:rPr lang="en-US" dirty="0" err="1" smtClean="0"/>
              <a:t>Mesos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level </a:t>
            </a:r>
            <a:r>
              <a:rPr lang="en-US" dirty="0" smtClean="0"/>
              <a:t>scheduling</a:t>
            </a:r>
          </a:p>
          <a:p>
            <a:pPr lvl="1"/>
            <a:r>
              <a:rPr lang="en-US" dirty="0" smtClean="0"/>
              <a:t>Bottom level is application specific</a:t>
            </a:r>
          </a:p>
          <a:p>
            <a:pPr lvl="1"/>
            <a:r>
              <a:rPr lang="en-US" dirty="0" smtClean="0"/>
              <a:t>Frameworks to ease complexity</a:t>
            </a:r>
            <a:endParaRPr lang="en-US" dirty="0"/>
          </a:p>
          <a:p>
            <a:pPr lvl="1"/>
            <a:r>
              <a:rPr lang="en-US" dirty="0" smtClean="0"/>
              <a:t>Offers, Returns</a:t>
            </a:r>
            <a:endParaRPr lang="en-US" dirty="0"/>
          </a:p>
          <a:p>
            <a:r>
              <a:rPr lang="en-US" dirty="0"/>
              <a:t>Actor-based, </a:t>
            </a:r>
            <a:r>
              <a:rPr lang="en-US" dirty="0" err="1"/>
              <a:t>bidi</a:t>
            </a:r>
            <a:r>
              <a:rPr lang="en-US" dirty="0"/>
              <a:t> RPC</a:t>
            </a:r>
          </a:p>
          <a:p>
            <a:pPr lvl="1"/>
            <a:r>
              <a:rPr lang="en-US" dirty="0" smtClean="0"/>
              <a:t>Super fast </a:t>
            </a:r>
            <a:r>
              <a:rPr lang="en-US" dirty="0"/>
              <a:t>process launch</a:t>
            </a:r>
          </a:p>
          <a:p>
            <a:r>
              <a:rPr lang="en-US" dirty="0"/>
              <a:t>Marathon, </a:t>
            </a:r>
            <a:r>
              <a:rPr lang="en-US" dirty="0" err="1" smtClean="0"/>
              <a:t>Chronos</a:t>
            </a:r>
            <a:endParaRPr lang="en-US" dirty="0" smtClean="0"/>
          </a:p>
          <a:p>
            <a:pPr lvl="1"/>
            <a:r>
              <a:rPr lang="en-US" dirty="0" smtClean="0"/>
              <a:t>ISO8601, </a:t>
            </a:r>
            <a:r>
              <a:rPr lang="en-US" dirty="0" err="1" smtClean="0"/>
              <a:t>jboss</a:t>
            </a:r>
            <a:r>
              <a:rPr lang="en-US" dirty="0" smtClean="0"/>
              <a:t>, jetty, </a:t>
            </a:r>
            <a:r>
              <a:rPr lang="en-US" dirty="0" err="1" smtClean="0"/>
              <a:t>sinatra</a:t>
            </a:r>
            <a:r>
              <a:rPr lang="en-US" dirty="0" smtClean="0"/>
              <a:t>, rails</a:t>
            </a:r>
          </a:p>
          <a:p>
            <a:r>
              <a:rPr lang="en-US" dirty="0" smtClean="0"/>
              <a:t>User </a:t>
            </a:r>
            <a:r>
              <a:rPr lang="en-US" dirty="0"/>
              <a:t>defined resources, attributes</a:t>
            </a:r>
          </a:p>
          <a:p>
            <a:r>
              <a:rPr lang="en-US" dirty="0" smtClean="0"/>
              <a:t>Some Hadoop (Spark native!)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04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2094956"/>
            <a:ext cx="82963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Courier"/>
                <a:cs typeface="Courier"/>
              </a:rPr>
              <a:t>Sound the same</a:t>
            </a:r>
          </a:p>
          <a:p>
            <a:pPr algn="ctr"/>
            <a:r>
              <a:rPr lang="en-US" sz="4400" dirty="0" smtClean="0">
                <a:solidFill>
                  <a:schemeClr val="tx2"/>
                </a:solidFill>
                <a:latin typeface="Courier"/>
                <a:cs typeface="Courier"/>
              </a:rPr>
              <a:t>Very much not</a:t>
            </a:r>
          </a:p>
        </p:txBody>
      </p:sp>
    </p:spTree>
    <p:extLst>
      <p:ext uri="{BB962C8B-B14F-4D97-AF65-F5344CB8AC3E}">
        <p14:creationId xmlns:p14="http://schemas.microsoft.com/office/powerpoint/2010/main" val="3177440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2688776"/>
            <a:ext cx="82963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Myriad integrates</a:t>
            </a:r>
          </a:p>
          <a:p>
            <a:pPr algn="ctr"/>
            <a:r>
              <a:rPr lang="en-US" sz="4400" dirty="0" err="1" smtClean="0">
                <a:solidFill>
                  <a:srgbClr val="CF0004"/>
                </a:solidFill>
                <a:latin typeface="Courier"/>
                <a:cs typeface="Courier"/>
              </a:rPr>
              <a:t>Mesos</a:t>
            </a:r>
            <a:r>
              <a:rPr lang="en-US" sz="4400" dirty="0">
                <a:solidFill>
                  <a:srgbClr val="CF0004"/>
                </a:solidFill>
                <a:latin typeface="Courier"/>
                <a:cs typeface="Courier"/>
              </a:rPr>
              <a:t> </a:t>
            </a:r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and Yarn</a:t>
            </a:r>
          </a:p>
        </p:txBody>
      </p:sp>
    </p:spTree>
    <p:extLst>
      <p:ext uri="{BB962C8B-B14F-4D97-AF65-F5344CB8AC3E}">
        <p14:creationId xmlns:p14="http://schemas.microsoft.com/office/powerpoint/2010/main" val="1483840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441" y="1966126"/>
            <a:ext cx="436269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/>
              <a:t>Mesos</a:t>
            </a:r>
            <a:r>
              <a:rPr lang="en-US" dirty="0"/>
              <a:t> creates virtual clusters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YARN uses resources provided by </a:t>
            </a:r>
            <a:r>
              <a:rPr lang="en-US" dirty="0" err="1"/>
              <a:t>Mesos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Myriad can </a:t>
            </a:r>
            <a:r>
              <a:rPr lang="en-US" dirty="0"/>
              <a:t>ask YARN to release some resources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Or give it more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90526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92126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89916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91516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91846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8966" y="2615899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  <a:latin typeface="Arial"/>
                <a:cs typeface="Arial"/>
              </a:rPr>
              <a:t>Mesos</a:t>
            </a:r>
            <a:endParaRPr lang="en-US" dirty="0" smtClean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65126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14656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61646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10541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6" name="Isosceles Triangle 15"/>
          <p:cNvSpPr/>
          <p:nvPr/>
        </p:nvSpPr>
        <p:spPr bwMode="auto">
          <a:xfrm>
            <a:off x="793726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7" name="Isosceles Triangle 16"/>
          <p:cNvSpPr/>
          <p:nvPr/>
        </p:nvSpPr>
        <p:spPr bwMode="auto">
          <a:xfrm>
            <a:off x="836906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8" name="Isosceles Triangle 17"/>
          <p:cNvSpPr/>
          <p:nvPr/>
        </p:nvSpPr>
        <p:spPr bwMode="auto">
          <a:xfrm>
            <a:off x="880086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066937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0418608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770279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1121950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9715266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H="1">
            <a:off x="6616466" y="3077564"/>
            <a:ext cx="1168400" cy="616892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cxnSp>
        <p:nvCxnSpPr>
          <p:cNvPr id="25" name="Straight Arrow Connector 24"/>
          <p:cNvCxnSpPr>
            <a:stCxn id="11" idx="2"/>
          </p:cNvCxnSpPr>
          <p:nvPr/>
        </p:nvCxnSpPr>
        <p:spPr bwMode="auto">
          <a:xfrm>
            <a:off x="8114949" y="3077564"/>
            <a:ext cx="438267" cy="797868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8660932" y="3077564"/>
            <a:ext cx="1406005" cy="480368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sp>
        <p:nvSpPr>
          <p:cNvPr id="27" name="TextBox 26"/>
          <p:cNvSpPr txBox="1"/>
          <p:nvPr/>
        </p:nvSpPr>
        <p:spPr>
          <a:xfrm>
            <a:off x="5442558" y="4421532"/>
            <a:ext cx="2010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  <a:t>YARN cluster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14949" y="4643782"/>
            <a:ext cx="10919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  <a:t>YARN</a:t>
            </a:r>
            <a:b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  <a:t>cluster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11121950" y="3694456"/>
            <a:ext cx="330200" cy="384175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30" name="Isosceles Triangle 29"/>
          <p:cNvSpPr/>
          <p:nvPr/>
        </p:nvSpPr>
        <p:spPr bwMode="auto">
          <a:xfrm>
            <a:off x="9207266" y="3943693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918466" y="4433861"/>
            <a:ext cx="195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  <a:t>Web Servers</a:t>
            </a:r>
          </a:p>
        </p:txBody>
      </p:sp>
    </p:spTree>
    <p:extLst>
      <p:ext uri="{BB962C8B-B14F-4D97-AF65-F5344CB8AC3E}">
        <p14:creationId xmlns:p14="http://schemas.microsoft.com/office/powerpoint/2010/main" val="2079730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87" y="2400300"/>
            <a:ext cx="28829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26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87" y="2400300"/>
            <a:ext cx="2882900" cy="204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300" y="2433290"/>
            <a:ext cx="2667000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32384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87" y="2400300"/>
            <a:ext cx="2882900" cy="204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300" y="2433290"/>
            <a:ext cx="2667000" cy="1701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666" y="2693423"/>
            <a:ext cx="24638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079780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87" y="2400300"/>
            <a:ext cx="2882900" cy="204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300" y="2433290"/>
            <a:ext cx="2667000" cy="1701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666" y="2693423"/>
            <a:ext cx="2463800" cy="201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7328" y="2367310"/>
            <a:ext cx="16764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925364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Myriad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Mesos</a:t>
            </a:r>
            <a:r>
              <a:rPr lang="en-US" dirty="0" smtClean="0"/>
              <a:t> </a:t>
            </a:r>
            <a:r>
              <a:rPr lang="en-US" dirty="0"/>
              <a:t>runs </a:t>
            </a:r>
            <a:r>
              <a:rPr lang="en-US" dirty="0" smtClean="0"/>
              <a:t>Yarn</a:t>
            </a:r>
          </a:p>
          <a:p>
            <a:pPr lvl="1"/>
            <a:r>
              <a:rPr lang="en-US" dirty="0" smtClean="0"/>
              <a:t>Yarn runs Yarn programs</a:t>
            </a:r>
          </a:p>
          <a:p>
            <a:pPr lvl="1"/>
            <a:r>
              <a:rPr lang="en-US" dirty="0" smtClean="0"/>
              <a:t>Multiple Yarns supported</a:t>
            </a:r>
          </a:p>
          <a:p>
            <a:pPr lvl="1"/>
            <a:r>
              <a:rPr lang="en-US" dirty="0" smtClean="0"/>
              <a:t>Multiple Yarn versions easy</a:t>
            </a:r>
            <a:endParaRPr lang="en-US" dirty="0"/>
          </a:p>
          <a:p>
            <a:r>
              <a:rPr lang="en-US" dirty="0" err="1"/>
              <a:t>Mesos</a:t>
            </a:r>
            <a:r>
              <a:rPr lang="en-US" dirty="0"/>
              <a:t> runs program + </a:t>
            </a:r>
            <a:r>
              <a:rPr lang="en-US" dirty="0" smtClean="0"/>
              <a:t>Yarn </a:t>
            </a:r>
            <a:r>
              <a:rPr lang="en-US" dirty="0" err="1" smtClean="0"/>
              <a:t>fakeout</a:t>
            </a:r>
            <a:endParaRPr lang="en-US" dirty="0" smtClean="0"/>
          </a:p>
          <a:p>
            <a:pPr lvl="1"/>
            <a:r>
              <a:rPr lang="en-US" dirty="0" smtClean="0"/>
              <a:t>Gets resources back from Yarn quickly</a:t>
            </a:r>
          </a:p>
          <a:p>
            <a:pPr lvl="1"/>
            <a:r>
              <a:rPr lang="en-US" dirty="0" smtClean="0"/>
              <a:t>High priority “Yarn” program</a:t>
            </a:r>
          </a:p>
          <a:p>
            <a:pPr lvl="1"/>
            <a:r>
              <a:rPr lang="en-US" dirty="0" smtClean="0"/>
              <a:t>As Yarn executes “tasks”, resources given back to </a:t>
            </a:r>
            <a:r>
              <a:rPr lang="en-US" dirty="0" err="1" smtClean="0"/>
              <a:t>Mesos</a:t>
            </a:r>
            <a:endParaRPr lang="en-US" dirty="0" smtClean="0"/>
          </a:p>
          <a:p>
            <a:pPr lvl="1"/>
            <a:r>
              <a:rPr lang="en-US" dirty="0" smtClean="0"/>
              <a:t>Allows fast </a:t>
            </a:r>
            <a:r>
              <a:rPr lang="en-US" dirty="0" err="1" smtClean="0"/>
              <a:t>spinup</a:t>
            </a:r>
            <a:r>
              <a:rPr lang="en-US" dirty="0" smtClean="0"/>
              <a:t>/</a:t>
            </a:r>
            <a:r>
              <a:rPr lang="en-US" dirty="0" err="1" smtClean="0"/>
              <a:t>spindown</a:t>
            </a:r>
            <a:r>
              <a:rPr lang="en-US" dirty="0" smtClean="0"/>
              <a:t> of Yarn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25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017213"/>
            <a:ext cx="10969943" cy="92352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Contact Information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34841" y="1513663"/>
            <a:ext cx="10969943" cy="46711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Ted Dunning</a:t>
            </a:r>
          </a:p>
          <a:p>
            <a:pPr marL="0" indent="0">
              <a:buNone/>
            </a:pPr>
            <a:r>
              <a:rPr lang="en-US" dirty="0" smtClean="0"/>
              <a:t>	Chief Applications Architect, MapR Technologies	</a:t>
            </a:r>
          </a:p>
          <a:p>
            <a:pPr marL="0" indent="0">
              <a:buNone/>
            </a:pPr>
            <a:r>
              <a:rPr lang="en-US" dirty="0" smtClean="0"/>
              <a:t> 	Committer &amp; PMC for Apache’s Drill, Zookeeper &amp; Mahout</a:t>
            </a:r>
          </a:p>
          <a:p>
            <a:pPr marL="0" indent="0">
              <a:buNone/>
            </a:pPr>
            <a:r>
              <a:rPr lang="en-US" dirty="0" smtClean="0"/>
              <a:t>	Mentor for </a:t>
            </a:r>
            <a:r>
              <a:rPr lang="en-US" dirty="0" smtClean="0">
                <a:solidFill>
                  <a:srgbClr val="FF0000"/>
                </a:solidFill>
              </a:rPr>
              <a:t>Myriad</a:t>
            </a:r>
            <a:r>
              <a:rPr lang="en-US" dirty="0" smtClean="0"/>
              <a:t> &amp; Apache’s Storm, </a:t>
            </a:r>
            <a:r>
              <a:rPr lang="en-US" dirty="0" err="1" smtClean="0"/>
              <a:t>Flink</a:t>
            </a:r>
            <a:r>
              <a:rPr lang="en-US" dirty="0" smtClean="0"/>
              <a:t>, </a:t>
            </a:r>
            <a:r>
              <a:rPr lang="en-US" dirty="0" err="1" smtClean="0"/>
              <a:t>Datafu</a:t>
            </a:r>
            <a:r>
              <a:rPr lang="en-US" dirty="0" smtClean="0"/>
              <a:t>, </a:t>
            </a:r>
            <a:r>
              <a:rPr lang="en-US" dirty="0" err="1" smtClean="0"/>
              <a:t>Optiq</a:t>
            </a:r>
            <a:r>
              <a:rPr lang="en-US" dirty="0" smtClean="0"/>
              <a:t>, Drill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Email  			</a:t>
            </a:r>
            <a:r>
              <a:rPr lang="en-US" dirty="0" smtClean="0">
                <a:hlinkClick r:id="rId2"/>
              </a:rPr>
              <a:t>tdunning@apache.org</a:t>
            </a:r>
            <a:r>
              <a:rPr lang="en-US" dirty="0"/>
              <a:t>	</a:t>
            </a:r>
            <a:r>
              <a:rPr lang="en-US" dirty="0" smtClean="0">
                <a:hlinkClick r:id="rId3"/>
              </a:rPr>
              <a:t>tdunning@maprtech.com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Twitter 			@</a:t>
            </a:r>
            <a:r>
              <a:rPr lang="en-US" dirty="0" err="1" smtClean="0"/>
              <a:t>ted_dunning</a:t>
            </a:r>
            <a:r>
              <a:rPr lang="en-US" dirty="0" smtClean="0"/>
              <a:t>			@MapR		@</a:t>
            </a:r>
            <a:r>
              <a:rPr lang="en-US" dirty="0" err="1" smtClean="0"/>
              <a:t>ApacheMyriad</a:t>
            </a:r>
            <a:r>
              <a:rPr lang="en-US" dirty="0" smtClean="0"/>
              <a:t>				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dirty="0" err="1" smtClean="0"/>
              <a:t>Hashtag</a:t>
            </a:r>
            <a:r>
              <a:rPr lang="en-US" dirty="0" smtClean="0"/>
              <a:t> today:  			#</a:t>
            </a:r>
            <a:r>
              <a:rPr lang="en-US" dirty="0" err="1" smtClean="0"/>
              <a:t>StrataHadoop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28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Myriad Works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31259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419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1198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1358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1391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9696" y="2615899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  <a:latin typeface="Arial"/>
                <a:cs typeface="Arial"/>
              </a:rPr>
              <a:t>Mesos</a:t>
            </a:r>
            <a:endParaRPr lang="en-US" dirty="0" smtClean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87199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36729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83719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32614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1" name="Isosceles Triangle 20"/>
          <p:cNvSpPr/>
          <p:nvPr/>
        </p:nvSpPr>
        <p:spPr bwMode="auto">
          <a:xfrm>
            <a:off x="515799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2" name="Isosceles Triangle 21"/>
          <p:cNvSpPr/>
          <p:nvPr/>
        </p:nvSpPr>
        <p:spPr bwMode="auto">
          <a:xfrm>
            <a:off x="558979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3" name="Isosceles Triangle 22"/>
          <p:cNvSpPr/>
          <p:nvPr/>
        </p:nvSpPr>
        <p:spPr bwMode="auto">
          <a:xfrm>
            <a:off x="602159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287667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639338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991009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342680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935996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flipH="1">
            <a:off x="3837196" y="3077564"/>
            <a:ext cx="1168400" cy="616892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cxnSp>
        <p:nvCxnSpPr>
          <p:cNvPr id="30" name="Straight Arrow Connector 29"/>
          <p:cNvCxnSpPr>
            <a:stCxn id="16" idx="2"/>
          </p:cNvCxnSpPr>
          <p:nvPr/>
        </p:nvCxnSpPr>
        <p:spPr bwMode="auto">
          <a:xfrm>
            <a:off x="5335679" y="3077564"/>
            <a:ext cx="438267" cy="797868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5881662" y="3077564"/>
            <a:ext cx="1406005" cy="480368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sp>
        <p:nvSpPr>
          <p:cNvPr id="34" name="Oval 33"/>
          <p:cNvSpPr/>
          <p:nvPr/>
        </p:nvSpPr>
        <p:spPr bwMode="auto">
          <a:xfrm>
            <a:off x="8342680" y="3694456"/>
            <a:ext cx="330200" cy="384175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35" name="Isosceles Triangle 34"/>
          <p:cNvSpPr/>
          <p:nvPr/>
        </p:nvSpPr>
        <p:spPr bwMode="auto">
          <a:xfrm>
            <a:off x="6427996" y="3943693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67296" y="5031129"/>
            <a:ext cx="4071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Persistence Layer</a:t>
            </a:r>
          </a:p>
        </p:txBody>
      </p:sp>
    </p:spTree>
    <p:extLst>
      <p:ext uri="{BB962C8B-B14F-4D97-AF65-F5344CB8AC3E}">
        <p14:creationId xmlns:p14="http://schemas.microsoft.com/office/powerpoint/2010/main" val="916053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Myriad Works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31259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419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1198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1358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139196" y="1589637"/>
            <a:ext cx="863600" cy="617930"/>
          </a:xfrm>
          <a:prstGeom prst="rect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9696" y="2615899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  <a:latin typeface="Arial"/>
                <a:cs typeface="Arial"/>
              </a:rPr>
              <a:t>Mesos</a:t>
            </a:r>
            <a:endParaRPr lang="en-US" dirty="0" smtClean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87199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36729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83719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326146" y="3875432"/>
            <a:ext cx="342900" cy="342900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1" name="Isosceles Triangle 20"/>
          <p:cNvSpPr/>
          <p:nvPr/>
        </p:nvSpPr>
        <p:spPr bwMode="auto">
          <a:xfrm>
            <a:off x="515799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2" name="Isosceles Triangle 21"/>
          <p:cNvSpPr/>
          <p:nvPr/>
        </p:nvSpPr>
        <p:spPr bwMode="auto">
          <a:xfrm>
            <a:off x="558979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3" name="Isosceles Triangle 22"/>
          <p:cNvSpPr/>
          <p:nvPr/>
        </p:nvSpPr>
        <p:spPr bwMode="auto">
          <a:xfrm>
            <a:off x="6021596" y="3929407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287667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639338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991009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342680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935996" y="3694456"/>
            <a:ext cx="330200" cy="384175"/>
          </a:xfrm>
          <a:prstGeom prst="ellipse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flipH="1">
            <a:off x="3837196" y="3077564"/>
            <a:ext cx="1168400" cy="616892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cxnSp>
        <p:nvCxnSpPr>
          <p:cNvPr id="30" name="Straight Arrow Connector 29"/>
          <p:cNvCxnSpPr>
            <a:stCxn id="16" idx="2"/>
          </p:cNvCxnSpPr>
          <p:nvPr/>
        </p:nvCxnSpPr>
        <p:spPr bwMode="auto">
          <a:xfrm>
            <a:off x="5335679" y="3077564"/>
            <a:ext cx="438267" cy="797868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5881662" y="3077564"/>
            <a:ext cx="1406005" cy="480368"/>
          </a:xfrm>
          <a:prstGeom prst="straightConnector1">
            <a:avLst/>
          </a:prstGeom>
          <a:noFill/>
          <a:ln w="25400" algn="ctr">
            <a:solidFill>
              <a:schemeClr val="bg2"/>
            </a:solidFill>
            <a:round/>
            <a:headEnd/>
            <a:tailEnd type="arrow"/>
          </a:ln>
        </p:spPr>
      </p:cxnSp>
      <p:sp>
        <p:nvSpPr>
          <p:cNvPr id="34" name="Oval 33"/>
          <p:cNvSpPr/>
          <p:nvPr/>
        </p:nvSpPr>
        <p:spPr bwMode="auto">
          <a:xfrm>
            <a:off x="8342680" y="3694456"/>
            <a:ext cx="330200" cy="384175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35" name="Isosceles Triangle 34"/>
          <p:cNvSpPr/>
          <p:nvPr/>
        </p:nvSpPr>
        <p:spPr bwMode="auto">
          <a:xfrm>
            <a:off x="6427996" y="3943693"/>
            <a:ext cx="368300" cy="374650"/>
          </a:xfrm>
          <a:prstGeom prst="triangle">
            <a:avLst/>
          </a:prstGeom>
          <a:solidFill>
            <a:srgbClr val="00B050"/>
          </a:solidFill>
          <a:ln w="9525" algn="ctr">
            <a:noFill/>
            <a:round/>
            <a:headEnd/>
            <a:tailEnd/>
          </a:ln>
        </p:spPr>
        <p:txBody>
          <a:bodyPr rtlCol="0" anchor="ctr"/>
          <a:lstStyle/>
          <a:p>
            <a:pPr algn="ctr" eaLnBrk="0" hangingPunct="0"/>
            <a:endParaRPr lang="en-US" dirty="0" smtClean="0">
              <a:solidFill>
                <a:srgbClr val="FFFFFF"/>
              </a:solidFill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532" y="4967749"/>
            <a:ext cx="8742528" cy="549056"/>
          </a:xfrm>
          <a:prstGeom prst="rect">
            <a:avLst/>
          </a:prstGeom>
          <a:effectLst>
            <a:outerShdw blurRad="76200" dist="127000" dir="354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9" name="TextBox 38"/>
          <p:cNvSpPr txBox="1"/>
          <p:nvPr/>
        </p:nvSpPr>
        <p:spPr>
          <a:xfrm>
            <a:off x="3367296" y="5031129"/>
            <a:ext cx="4071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Persistence Layer</a:t>
            </a:r>
          </a:p>
        </p:txBody>
      </p:sp>
    </p:spTree>
    <p:extLst>
      <p:ext uri="{BB962C8B-B14F-4D97-AF65-F5344CB8AC3E}">
        <p14:creationId xmlns:p14="http://schemas.microsoft.com/office/powerpoint/2010/main" val="43004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2408361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Let’s see some examples</a:t>
            </a:r>
          </a:p>
        </p:txBody>
      </p:sp>
    </p:spTree>
    <p:extLst>
      <p:ext uri="{BB962C8B-B14F-4D97-AF65-F5344CB8AC3E}">
        <p14:creationId xmlns:p14="http://schemas.microsoft.com/office/powerpoint/2010/main" val="2069036387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3002181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#1 – I </a:t>
            </a:r>
            <a:r>
              <a:rPr lang="en-US" sz="4400" dirty="0" err="1" smtClean="0">
                <a:solidFill>
                  <a:srgbClr val="CF0004"/>
                </a:solidFill>
                <a:latin typeface="Courier"/>
                <a:cs typeface="Courier"/>
              </a:rPr>
              <a:t>wanna</a:t>
            </a:r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 cluster</a:t>
            </a:r>
          </a:p>
        </p:txBody>
      </p:sp>
    </p:spTree>
    <p:extLst>
      <p:ext uri="{BB962C8B-B14F-4D97-AF65-F5344CB8AC3E}">
        <p14:creationId xmlns:p14="http://schemas.microsoft.com/office/powerpoint/2010/main" val="1751533496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a Cluster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Very</a:t>
            </a:r>
            <a:r>
              <a:rPr lang="en-US" dirty="0" smtClean="0"/>
              <a:t> common need</a:t>
            </a:r>
          </a:p>
          <a:p>
            <a:pPr lvl="1"/>
            <a:r>
              <a:rPr lang="en-US" dirty="0" smtClean="0"/>
              <a:t>Ephemeral clusters for multi-tenancy</a:t>
            </a:r>
          </a:p>
          <a:p>
            <a:pPr lvl="1"/>
            <a:r>
              <a:rPr lang="en-US" dirty="0" smtClean="0"/>
              <a:t>Quick </a:t>
            </a:r>
            <a:r>
              <a:rPr lang="en-US" dirty="0" err="1" smtClean="0"/>
              <a:t>dev</a:t>
            </a:r>
            <a:r>
              <a:rPr lang="en-US" dirty="0" smtClean="0"/>
              <a:t> or QA clusters</a:t>
            </a:r>
          </a:p>
          <a:p>
            <a:pPr lvl="1"/>
            <a:r>
              <a:rPr lang="en-US" dirty="0" smtClean="0"/>
              <a:t>Compatibility testing</a:t>
            </a:r>
          </a:p>
          <a:p>
            <a:r>
              <a:rPr lang="en-US" dirty="0" smtClean="0"/>
              <a:t>Yarn doesn’t run Yarn well</a:t>
            </a:r>
          </a:p>
          <a:p>
            <a:pPr lvl="1"/>
            <a:r>
              <a:rPr lang="en-US" dirty="0" smtClean="0"/>
              <a:t>Especially across incompatible versions</a:t>
            </a:r>
          </a:p>
          <a:p>
            <a:pPr lvl="1"/>
            <a:r>
              <a:rPr lang="en-US" dirty="0" smtClean="0"/>
              <a:t>Encapsulation can’t be unrolled</a:t>
            </a:r>
          </a:p>
          <a:p>
            <a:pPr lvl="1"/>
            <a:endParaRPr lang="en-US" dirty="0"/>
          </a:p>
          <a:p>
            <a:r>
              <a:rPr lang="en-US" dirty="0" smtClean="0"/>
              <a:t>Myriad does this trivially, but</a:t>
            </a:r>
          </a:p>
          <a:p>
            <a:pPr lvl="1"/>
            <a:r>
              <a:rPr lang="en-US" dirty="0" smtClean="0"/>
              <a:t>Must have data localization, universal name space</a:t>
            </a:r>
          </a:p>
          <a:p>
            <a:pPr marL="609494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936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3002181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#2 – Version upgrade</a:t>
            </a:r>
          </a:p>
        </p:txBody>
      </p:sp>
    </p:spTree>
    <p:extLst>
      <p:ext uri="{BB962C8B-B14F-4D97-AF65-F5344CB8AC3E}">
        <p14:creationId xmlns:p14="http://schemas.microsoft.com/office/powerpoint/2010/main" val="2117119495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YARN Version Upgrade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Another </a:t>
            </a:r>
            <a:r>
              <a:rPr lang="en-US" dirty="0" smtClean="0"/>
              <a:t>very common need</a:t>
            </a:r>
          </a:p>
          <a:p>
            <a:pPr lvl="1"/>
            <a:r>
              <a:rPr lang="en-US" dirty="0" smtClean="0"/>
              <a:t>Need to test first</a:t>
            </a:r>
          </a:p>
          <a:p>
            <a:pPr lvl="1"/>
            <a:r>
              <a:rPr lang="en-US" dirty="0" smtClean="0"/>
              <a:t>Applications roll over to new cluster</a:t>
            </a:r>
          </a:p>
          <a:p>
            <a:pPr lvl="1"/>
            <a:r>
              <a:rPr lang="en-US" dirty="0" smtClean="0"/>
              <a:t>Resources follow applications</a:t>
            </a:r>
          </a:p>
          <a:p>
            <a:pPr lvl="1"/>
            <a:r>
              <a:rPr lang="en-US" dirty="0" smtClean="0"/>
              <a:t>Data layer must remain inter-operable</a:t>
            </a:r>
          </a:p>
          <a:p>
            <a:r>
              <a:rPr lang="en-US" dirty="0" smtClean="0"/>
              <a:t>Yarn doesn’t run Yarn well (again)</a:t>
            </a:r>
          </a:p>
          <a:p>
            <a:pPr lvl="1"/>
            <a:r>
              <a:rPr lang="en-US" dirty="0" smtClean="0"/>
              <a:t>Especially across incompatible versions</a:t>
            </a:r>
          </a:p>
          <a:p>
            <a:pPr lvl="1"/>
            <a:r>
              <a:rPr lang="en-US" dirty="0" smtClean="0"/>
              <a:t>Encapsulation can’t be unrolled</a:t>
            </a:r>
          </a:p>
          <a:p>
            <a:pPr lvl="1"/>
            <a:endParaRPr lang="en-US" dirty="0"/>
          </a:p>
          <a:p>
            <a:r>
              <a:rPr lang="en-US" dirty="0" smtClean="0"/>
              <a:t>Myriad does this trivially, but</a:t>
            </a:r>
          </a:p>
          <a:p>
            <a:pPr lvl="1"/>
            <a:r>
              <a:rPr lang="en-US" dirty="0" smtClean="0"/>
              <a:t>Must have data localization, universal name space</a:t>
            </a:r>
          </a:p>
          <a:p>
            <a:pPr marL="609494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701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3002181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F0004"/>
                </a:solidFill>
                <a:latin typeface="Courier"/>
                <a:cs typeface="Courier"/>
              </a:rPr>
              <a:t>#3 – Resource slosh</a:t>
            </a:r>
          </a:p>
        </p:txBody>
      </p:sp>
    </p:spTree>
    <p:extLst>
      <p:ext uri="{BB962C8B-B14F-4D97-AF65-F5344CB8AC3E}">
        <p14:creationId xmlns:p14="http://schemas.microsoft.com/office/powerpoint/2010/main" val="1788697193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Slosh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 slosh</a:t>
            </a:r>
          </a:p>
          <a:p>
            <a:pPr lvl="1"/>
            <a:r>
              <a:rPr lang="en-US" dirty="0" smtClean="0"/>
              <a:t>Data ingestion pulse requires many web-servers</a:t>
            </a:r>
          </a:p>
          <a:p>
            <a:pPr lvl="1"/>
            <a:r>
              <a:rPr lang="en-US" i="1" dirty="0" smtClean="0"/>
              <a:t>After</a:t>
            </a:r>
            <a:r>
              <a:rPr lang="en-US" dirty="0" smtClean="0"/>
              <a:t> ingestion, analytics pulse requires many Hadoop nodes</a:t>
            </a:r>
            <a:endParaRPr lang="en-US" i="1" dirty="0" smtClean="0"/>
          </a:p>
          <a:p>
            <a:pPr lvl="1"/>
            <a:r>
              <a:rPr lang="en-US" dirty="0" smtClean="0"/>
              <a:t>Data layer must remain inter-operable</a:t>
            </a:r>
          </a:p>
          <a:p>
            <a:r>
              <a:rPr lang="en-US" dirty="0" smtClean="0"/>
              <a:t>Conflict between Sysop/Hadoop viewpoints</a:t>
            </a:r>
          </a:p>
          <a:p>
            <a:pPr lvl="1"/>
            <a:endParaRPr lang="en-US" dirty="0"/>
          </a:p>
          <a:p>
            <a:r>
              <a:rPr lang="en-US" dirty="0" smtClean="0"/>
              <a:t>Myriad does this trivially, but</a:t>
            </a:r>
          </a:p>
          <a:p>
            <a:pPr lvl="1"/>
            <a:r>
              <a:rPr lang="en-US" dirty="0" smtClean="0"/>
              <a:t>Must have data localization, universal name space</a:t>
            </a:r>
          </a:p>
          <a:p>
            <a:pPr marL="609494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633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Slosh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 slosh</a:t>
            </a:r>
          </a:p>
          <a:p>
            <a:pPr lvl="1"/>
            <a:r>
              <a:rPr lang="en-US" dirty="0" smtClean="0"/>
              <a:t>Data ingestion pulse requires many web-servers</a:t>
            </a:r>
          </a:p>
          <a:p>
            <a:pPr lvl="1"/>
            <a:r>
              <a:rPr lang="en-US" i="1" dirty="0" smtClean="0"/>
              <a:t>After</a:t>
            </a:r>
            <a:r>
              <a:rPr lang="en-US" dirty="0" smtClean="0"/>
              <a:t> ingestion, analytics pulse requires many Hadoop nodes</a:t>
            </a:r>
            <a:endParaRPr lang="en-US" i="1" dirty="0" smtClean="0"/>
          </a:p>
          <a:p>
            <a:pPr lvl="1"/>
            <a:r>
              <a:rPr lang="en-US" dirty="0" smtClean="0"/>
              <a:t>Data layer must remain inter-operable</a:t>
            </a:r>
          </a:p>
          <a:p>
            <a:r>
              <a:rPr lang="en-US" dirty="0" smtClean="0"/>
              <a:t>Conflict between Sysop/Hadoop viewpoints</a:t>
            </a:r>
          </a:p>
          <a:p>
            <a:pPr lvl="1"/>
            <a:endParaRPr lang="en-US" dirty="0"/>
          </a:p>
          <a:p>
            <a:r>
              <a:rPr lang="en-US" dirty="0" smtClean="0"/>
              <a:t>Myriad does this trivially, but</a:t>
            </a:r>
          </a:p>
          <a:p>
            <a:pPr lvl="1"/>
            <a:r>
              <a:rPr lang="en-US" dirty="0" smtClean="0"/>
              <a:t>Must have data localization, universal name space</a:t>
            </a:r>
          </a:p>
          <a:p>
            <a:pPr marL="609494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4986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Myriad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new open source / open community project</a:t>
            </a:r>
          </a:p>
          <a:p>
            <a:endParaRPr lang="en-US" dirty="0" smtClean="0"/>
          </a:p>
          <a:p>
            <a:r>
              <a:rPr lang="en-US" dirty="0" smtClean="0"/>
              <a:t>Started as collaboration between Mesosphere, MapR &amp; eBay</a:t>
            </a:r>
          </a:p>
          <a:p>
            <a:endParaRPr lang="en-US" dirty="0" smtClean="0"/>
          </a:p>
          <a:p>
            <a:r>
              <a:rPr lang="en-US" dirty="0" smtClean="0"/>
              <a:t>Proposal to be an incubator project of the Apache Foundation submitted 12 February 2015</a:t>
            </a:r>
          </a:p>
          <a:p>
            <a:endParaRPr lang="en-US" dirty="0"/>
          </a:p>
          <a:p>
            <a:r>
              <a:rPr lang="en-US" dirty="0" smtClean="0"/>
              <a:t>Goal: global resource management for multiple data centers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154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Omega </a:t>
            </a:r>
            <a:r>
              <a:rPr lang="en-US" dirty="0"/>
              <a:t>paper </a:t>
            </a:r>
            <a:endParaRPr lang="en-US" dirty="0" smtClean="0"/>
          </a:p>
          <a:p>
            <a:pPr lvl="1"/>
            <a:r>
              <a:rPr lang="en-US" dirty="0" smtClean="0"/>
              <a:t>Not news</a:t>
            </a:r>
          </a:p>
          <a:p>
            <a:pPr lvl="1"/>
            <a:r>
              <a:rPr lang="en-US" dirty="0" smtClean="0"/>
              <a:t>Single </a:t>
            </a:r>
            <a:r>
              <a:rPr lang="en-US" dirty="0"/>
              <a:t>scheduler framework not </a:t>
            </a:r>
            <a:r>
              <a:rPr lang="en-US" dirty="0" smtClean="0"/>
              <a:t>viable</a:t>
            </a:r>
          </a:p>
          <a:p>
            <a:r>
              <a:rPr lang="en-US" dirty="0" smtClean="0"/>
              <a:t>Multi-cultural software is actually pretty cool</a:t>
            </a:r>
          </a:p>
          <a:p>
            <a:pPr lvl="1"/>
            <a:r>
              <a:rPr lang="en-US" dirty="0" smtClean="0"/>
              <a:t>But you have to value both cultures</a:t>
            </a:r>
          </a:p>
          <a:p>
            <a:r>
              <a:rPr lang="en-US" dirty="0" smtClean="0"/>
              <a:t>One </a:t>
            </a:r>
            <a:r>
              <a:rPr lang="en-US" dirty="0"/>
              <a:t>incubator project (Slider) doesn’t change </a:t>
            </a:r>
            <a:r>
              <a:rPr lang="en-US" dirty="0" smtClean="0"/>
              <a:t>that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33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Incubator</a:t>
            </a:r>
          </a:p>
          <a:p>
            <a:pPr lvl="1"/>
            <a:r>
              <a:rPr lang="en-US" dirty="0"/>
              <a:t>Proposal at </a:t>
            </a:r>
            <a:r>
              <a:rPr lang="en-US" dirty="0">
                <a:hlinkClick r:id="rId2"/>
              </a:rPr>
              <a:t>http://wiki.apache.org/incubator/</a:t>
            </a:r>
            <a:r>
              <a:rPr lang="en-US" dirty="0" smtClean="0">
                <a:hlinkClick r:id="rId2"/>
              </a:rPr>
              <a:t>MyriadProposal</a:t>
            </a:r>
            <a:endParaRPr lang="en-US" dirty="0" smtClean="0"/>
          </a:p>
          <a:p>
            <a:pPr lvl="1"/>
            <a:r>
              <a:rPr lang="en-US" dirty="0" smtClean="0"/>
              <a:t>Initial team from Mesosphere, </a:t>
            </a:r>
            <a:r>
              <a:rPr lang="en-US" dirty="0" err="1" smtClean="0"/>
              <a:t>Ebay</a:t>
            </a:r>
            <a:r>
              <a:rPr lang="en-US" dirty="0" smtClean="0"/>
              <a:t>, MapR</a:t>
            </a:r>
          </a:p>
          <a:p>
            <a:r>
              <a:rPr lang="en-US" dirty="0" smtClean="0"/>
              <a:t>Community building</a:t>
            </a:r>
          </a:p>
          <a:p>
            <a:pPr lvl="1"/>
            <a:r>
              <a:rPr lang="en-US" dirty="0" smtClean="0"/>
              <a:t>Diversity is good already</a:t>
            </a:r>
          </a:p>
          <a:p>
            <a:pPr lvl="1"/>
            <a:r>
              <a:rPr lang="en-US" dirty="0" smtClean="0"/>
              <a:t>Starting with very lean team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3792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Incubator</a:t>
            </a:r>
          </a:p>
          <a:p>
            <a:pPr lvl="1"/>
            <a:r>
              <a:rPr lang="en-US" dirty="0"/>
              <a:t>Proposal at </a:t>
            </a:r>
            <a:r>
              <a:rPr lang="en-US" dirty="0">
                <a:hlinkClick r:id="rId2"/>
              </a:rPr>
              <a:t>http://wiki.apache.org/incubator/</a:t>
            </a:r>
            <a:r>
              <a:rPr lang="en-US" dirty="0" smtClean="0">
                <a:hlinkClick r:id="rId2"/>
              </a:rPr>
              <a:t>MyriadProposal</a:t>
            </a:r>
            <a:endParaRPr lang="en-US" dirty="0" smtClean="0"/>
          </a:p>
          <a:p>
            <a:pPr lvl="1"/>
            <a:r>
              <a:rPr lang="en-US" dirty="0" smtClean="0"/>
              <a:t>Initial team from Mesosphere, </a:t>
            </a:r>
            <a:r>
              <a:rPr lang="en-US" dirty="0" err="1" smtClean="0"/>
              <a:t>Ebay</a:t>
            </a:r>
            <a:r>
              <a:rPr lang="en-US" dirty="0" smtClean="0"/>
              <a:t>, MapR</a:t>
            </a:r>
          </a:p>
          <a:p>
            <a:r>
              <a:rPr lang="en-US" dirty="0" smtClean="0"/>
              <a:t>Community building</a:t>
            </a:r>
          </a:p>
          <a:p>
            <a:pPr lvl="1"/>
            <a:r>
              <a:rPr lang="en-US" dirty="0" smtClean="0"/>
              <a:t>Diversity is good already</a:t>
            </a:r>
          </a:p>
          <a:p>
            <a:pPr lvl="1"/>
            <a:r>
              <a:rPr lang="en-US" dirty="0" smtClean="0"/>
              <a:t>Starting with very lean team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Older whisky, faster horses, more features</a:t>
            </a:r>
          </a:p>
          <a:p>
            <a:pPr lvl="1"/>
            <a:r>
              <a:rPr lang="en-US" dirty="0" smtClean="0"/>
              <a:t>Apologies to the cowboy and the poet</a:t>
            </a:r>
          </a:p>
          <a:p>
            <a:pPr lvl="1"/>
            <a:r>
              <a:rPr lang="en-US" dirty="0" smtClean="0"/>
              <a:t>And </a:t>
            </a:r>
            <a:r>
              <a:rPr lang="en-US" dirty="0" smtClean="0">
                <a:hlinkClick r:id="rId3"/>
              </a:rPr>
              <a:t>Tom T 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90573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2443392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4400" dirty="0" smtClean="0">
                <a:latin typeface="Courier"/>
                <a:cs typeface="Courier"/>
              </a:rPr>
              <a:t>World </a:t>
            </a:r>
            <a:r>
              <a:rPr lang="en-US" sz="4400" dirty="0">
                <a:latin typeface="Courier"/>
                <a:cs typeface="Courier"/>
              </a:rPr>
              <a:t>domination </a:t>
            </a:r>
            <a:endParaRPr lang="en-US" sz="44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306990341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2443392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4400" strike="sngStrike" dirty="0" smtClean="0">
                <a:latin typeface="Courier"/>
                <a:cs typeface="Courier"/>
              </a:rPr>
              <a:t>World domination</a:t>
            </a:r>
            <a:endParaRPr lang="en-US" sz="4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25020934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2443392"/>
            <a:ext cx="829631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4400" strike="sngStrike" dirty="0" smtClean="0">
                <a:latin typeface="Courier"/>
                <a:cs typeface="Courier"/>
              </a:rPr>
              <a:t>World </a:t>
            </a:r>
            <a:r>
              <a:rPr lang="en-US" sz="4400" strike="sngStrike" dirty="0">
                <a:latin typeface="Courier"/>
                <a:cs typeface="Courier"/>
              </a:rPr>
              <a:t>domination</a:t>
            </a:r>
            <a:r>
              <a:rPr lang="en-US" sz="4400" dirty="0">
                <a:latin typeface="Courier"/>
                <a:cs typeface="Courier"/>
              </a:rPr>
              <a:t> Peaceful coexistence via </a:t>
            </a:r>
            <a:r>
              <a:rPr lang="en-US" sz="4400" dirty="0" smtClean="0">
                <a:latin typeface="Courier"/>
                <a:cs typeface="Courier"/>
              </a:rPr>
              <a:t>specialization</a:t>
            </a:r>
            <a:endParaRPr lang="en-US" sz="4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858986345"/>
      </p:ext>
    </p:extLst>
  </p:cSld>
  <p:clrMapOvr>
    <a:masterClrMapping/>
  </p:clrMapOvr>
  <p:transition xmlns:p14="http://schemas.microsoft.com/office/powerpoint/2010/main" spd="slow" advClick="0" advTm="2000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Myriad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Blog “Project Myriad: No Hadoop is an Island” </a:t>
            </a:r>
            <a:r>
              <a:rPr lang="en-US" u="sng" dirty="0">
                <a:hlinkClick r:id="rId2"/>
              </a:rPr>
              <a:t>http://bit.ly/myriad-mapr-blog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Proposal to be an incubator project of the Apache Foundation submitted 12 February 2015  </a:t>
            </a:r>
            <a:r>
              <a:rPr lang="en-US" u="sng" dirty="0">
                <a:hlinkClick r:id="rId3"/>
              </a:rPr>
              <a:t>http://bit.ly/myriad-asf-</a:t>
            </a:r>
            <a:r>
              <a:rPr lang="en-US" u="sng" dirty="0" smtClean="0">
                <a:hlinkClick r:id="rId3"/>
              </a:rPr>
              <a:t>proposal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Initial code on </a:t>
            </a:r>
            <a:r>
              <a:rPr lang="en-US" dirty="0" err="1" smtClean="0"/>
              <a:t>github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http://bit.ly/github-</a:t>
            </a:r>
            <a:r>
              <a:rPr lang="en-US" dirty="0" smtClean="0">
                <a:hlinkClick r:id="rId4"/>
              </a:rPr>
              <a:t>myriad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Join us!   Twitter for Myriad community @</a:t>
            </a:r>
            <a:r>
              <a:rPr lang="en-US" dirty="0" err="1" smtClean="0"/>
              <a:t>ApacheMyriad</a:t>
            </a:r>
            <a:endParaRPr lang="en-US" dirty="0" smtClean="0"/>
          </a:p>
          <a:p>
            <a:pPr marL="2437973" lvl="4" indent="0">
              <a:buNone/>
            </a:pPr>
            <a:r>
              <a:rPr lang="en-US" sz="1800" dirty="0" smtClean="0"/>
              <a:t>								</a:t>
            </a:r>
            <a:r>
              <a:rPr lang="en-US" sz="2000" dirty="0" smtClean="0"/>
              <a:t>[no, it’s not an official project logo]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9033" y="4825360"/>
            <a:ext cx="887730" cy="67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858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017213"/>
            <a:ext cx="10969943" cy="92352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Contact Information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34841" y="1513663"/>
            <a:ext cx="10969943" cy="46711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Ted Dunning</a:t>
            </a:r>
          </a:p>
          <a:p>
            <a:pPr marL="0" indent="0">
              <a:buNone/>
            </a:pPr>
            <a:r>
              <a:rPr lang="en-US" dirty="0" smtClean="0"/>
              <a:t>	Chief Applications Architect, MapR Technologies	</a:t>
            </a:r>
          </a:p>
          <a:p>
            <a:pPr marL="0" indent="0">
              <a:buNone/>
            </a:pPr>
            <a:r>
              <a:rPr lang="en-US" dirty="0" smtClean="0"/>
              <a:t> 	Committer &amp; PMC for Apache’s Drill, Zookeeper &amp; Mahout</a:t>
            </a:r>
          </a:p>
          <a:p>
            <a:pPr marL="0" indent="0">
              <a:buNone/>
            </a:pPr>
            <a:r>
              <a:rPr lang="en-US" dirty="0" smtClean="0"/>
              <a:t>	Mentor for </a:t>
            </a:r>
            <a:r>
              <a:rPr lang="en-US" dirty="0" smtClean="0">
                <a:solidFill>
                  <a:srgbClr val="FF0000"/>
                </a:solidFill>
              </a:rPr>
              <a:t>Myriad</a:t>
            </a:r>
            <a:r>
              <a:rPr lang="en-US" dirty="0" smtClean="0"/>
              <a:t> &amp; Apache’s Storm, </a:t>
            </a:r>
            <a:r>
              <a:rPr lang="en-US" dirty="0" err="1" smtClean="0"/>
              <a:t>Flink</a:t>
            </a:r>
            <a:r>
              <a:rPr lang="en-US" dirty="0" smtClean="0"/>
              <a:t>, </a:t>
            </a:r>
            <a:r>
              <a:rPr lang="en-US" dirty="0" err="1" smtClean="0"/>
              <a:t>Datafu</a:t>
            </a:r>
            <a:r>
              <a:rPr lang="en-US" dirty="0" smtClean="0"/>
              <a:t>, </a:t>
            </a:r>
            <a:r>
              <a:rPr lang="en-US" dirty="0" err="1" smtClean="0"/>
              <a:t>Optiq</a:t>
            </a:r>
            <a:r>
              <a:rPr lang="en-US" dirty="0" smtClean="0"/>
              <a:t>, Drill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Email  			</a:t>
            </a:r>
            <a:r>
              <a:rPr lang="en-US" dirty="0" smtClean="0">
                <a:hlinkClick r:id="rId2"/>
              </a:rPr>
              <a:t>tdunning@apache.org</a:t>
            </a:r>
            <a:r>
              <a:rPr lang="en-US" dirty="0"/>
              <a:t>	</a:t>
            </a:r>
            <a:r>
              <a:rPr lang="en-US" dirty="0" smtClean="0">
                <a:hlinkClick r:id="rId3"/>
              </a:rPr>
              <a:t>tdunning@maprtech.com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Twitter 			@</a:t>
            </a:r>
            <a:r>
              <a:rPr lang="en-US" dirty="0" err="1" smtClean="0"/>
              <a:t>ted_dunning</a:t>
            </a:r>
            <a:r>
              <a:rPr lang="en-US" dirty="0" smtClean="0"/>
              <a:t>				@</a:t>
            </a:r>
            <a:r>
              <a:rPr lang="en-US" dirty="0" err="1" smtClean="0"/>
              <a:t>ApacheMyriad</a:t>
            </a:r>
            <a:r>
              <a:rPr lang="en-US" dirty="0" smtClean="0"/>
              <a:t>				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dirty="0" err="1" smtClean="0"/>
              <a:t>Hashtag</a:t>
            </a:r>
            <a:r>
              <a:rPr lang="en-US" dirty="0" smtClean="0"/>
              <a:t> today:  			#</a:t>
            </a:r>
            <a:r>
              <a:rPr lang="en-US" dirty="0" err="1" smtClean="0"/>
              <a:t>StrataHadoop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0112" y="4313766"/>
            <a:ext cx="1538732" cy="116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50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917">
        <p:fade/>
      </p:transition>
    </mc:Choice>
    <mc:Fallback xmlns="">
      <p:transition xmlns:p14="http://schemas.microsoft.com/office/powerpoint/2010/main" spd="med" advTm="4917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need</a:t>
            </a:r>
          </a:p>
          <a:p>
            <a:r>
              <a:rPr lang="en-US" dirty="0" smtClean="0"/>
              <a:t>Recap</a:t>
            </a:r>
          </a:p>
          <a:p>
            <a:r>
              <a:rPr lang="en-US" dirty="0" smtClean="0"/>
              <a:t>How it works</a:t>
            </a:r>
          </a:p>
          <a:p>
            <a:r>
              <a:rPr lang="en-US" dirty="0" smtClean="0"/>
              <a:t>Use Cases</a:t>
            </a:r>
          </a:p>
          <a:p>
            <a:r>
              <a:rPr lang="en-US" dirty="0" smtClean="0"/>
              <a:t>Lessons Learned</a:t>
            </a:r>
          </a:p>
          <a:p>
            <a:r>
              <a:rPr lang="en-US" dirty="0" smtClean="0"/>
              <a:t>The Future</a:t>
            </a:r>
          </a:p>
        </p:txBody>
      </p:sp>
    </p:spTree>
    <p:extLst>
      <p:ext uri="{BB962C8B-B14F-4D97-AF65-F5344CB8AC3E}">
        <p14:creationId xmlns:p14="http://schemas.microsoft.com/office/powerpoint/2010/main" val="1570462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Tight integration of resources and programming models</a:t>
            </a:r>
          </a:p>
          <a:p>
            <a:r>
              <a:rPr lang="en-US" dirty="0"/>
              <a:t>User specified resources and allocation models</a:t>
            </a:r>
          </a:p>
          <a:p>
            <a:r>
              <a:rPr lang="en-US" dirty="0" smtClean="0"/>
              <a:t>Lightweight executive</a:t>
            </a:r>
          </a:p>
          <a:p>
            <a:r>
              <a:rPr lang="en-US" dirty="0" smtClean="0"/>
              <a:t>Strong isolation</a:t>
            </a:r>
          </a:p>
          <a:p>
            <a:r>
              <a:rPr lang="en-US" dirty="0" smtClean="0"/>
              <a:t>Fast task launch</a:t>
            </a:r>
          </a:p>
        </p:txBody>
      </p:sp>
    </p:spTree>
    <p:extLst>
      <p:ext uri="{BB962C8B-B14F-4D97-AF65-F5344CB8AC3E}">
        <p14:creationId xmlns:p14="http://schemas.microsoft.com/office/powerpoint/2010/main" val="2536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fast scheduling</a:t>
            </a:r>
          </a:p>
          <a:p>
            <a:r>
              <a:rPr lang="en-US" dirty="0"/>
              <a:t>Very careful (slow) scheduling</a:t>
            </a:r>
          </a:p>
          <a:p>
            <a:r>
              <a:rPr lang="en-US" dirty="0"/>
              <a:t>Long-lived system tasks</a:t>
            </a:r>
          </a:p>
          <a:p>
            <a:r>
              <a:rPr lang="en-US" dirty="0"/>
              <a:t>Short-lived tasks</a:t>
            </a:r>
          </a:p>
          <a:p>
            <a:r>
              <a:rPr lang="en-US" dirty="0"/>
              <a:t>Long-lived ephemeral tasks</a:t>
            </a:r>
          </a:p>
          <a:p>
            <a:r>
              <a:rPr lang="en-US" dirty="0"/>
              <a:t>Pre-emption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26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Very good support of entire Hadoop eco-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Tight integration of MapReduce2</a:t>
            </a:r>
          </a:p>
          <a:p>
            <a:pPr lvl="1"/>
            <a:r>
              <a:rPr lang="en-US" dirty="0" err="1" smtClean="0"/>
              <a:t>Tez</a:t>
            </a:r>
            <a:endParaRPr lang="en-US" dirty="0" smtClean="0"/>
          </a:p>
          <a:p>
            <a:pPr lvl="1"/>
            <a:r>
              <a:rPr lang="en-US" dirty="0" smtClean="0"/>
              <a:t>Impala</a:t>
            </a:r>
          </a:p>
          <a:p>
            <a:pPr lvl="1"/>
            <a:r>
              <a:rPr lang="en-US" dirty="0" smtClean="0"/>
              <a:t>Drill</a:t>
            </a:r>
          </a:p>
          <a:p>
            <a:pPr lvl="1"/>
            <a:r>
              <a:rPr lang="en-US" dirty="0" smtClean="0"/>
              <a:t>Spark</a:t>
            </a:r>
            <a:endParaRPr lang="en-US" dirty="0"/>
          </a:p>
          <a:p>
            <a:r>
              <a:rPr lang="en-US" dirty="0"/>
              <a:t>Very good support of everything </a:t>
            </a:r>
            <a:r>
              <a:rPr lang="en-US" dirty="0" smtClean="0"/>
              <a:t>else</a:t>
            </a:r>
          </a:p>
          <a:p>
            <a:pPr lvl="1"/>
            <a:r>
              <a:rPr lang="en-US" dirty="0" smtClean="0"/>
              <a:t>Arbitrary containers</a:t>
            </a:r>
          </a:p>
          <a:p>
            <a:pPr lvl="1"/>
            <a:r>
              <a:rPr lang="en-US" dirty="0" smtClean="0"/>
              <a:t>Web servers</a:t>
            </a:r>
          </a:p>
          <a:p>
            <a:pPr lvl="1"/>
            <a:r>
              <a:rPr lang="en-US" dirty="0" smtClean="0"/>
              <a:t>Systems processes without containers</a:t>
            </a:r>
          </a:p>
          <a:p>
            <a:pPr lvl="1"/>
            <a:r>
              <a:rPr lang="en-US" dirty="0" smtClean="0"/>
              <a:t>User defined containers</a:t>
            </a:r>
          </a:p>
          <a:p>
            <a:pPr lvl="1"/>
            <a:r>
              <a:rPr lang="en-US" dirty="0" smtClean="0"/>
              <a:t>Licensing constraints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497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3051666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Courier"/>
                <a:cs typeface="Courier"/>
              </a:rPr>
              <a:t>This is a problem</a:t>
            </a:r>
          </a:p>
        </p:txBody>
      </p:sp>
    </p:spTree>
    <p:extLst>
      <p:ext uri="{BB962C8B-B14F-4D97-AF65-F5344CB8AC3E}">
        <p14:creationId xmlns:p14="http://schemas.microsoft.com/office/powerpoint/2010/main" val="333108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3392" y="3051666"/>
            <a:ext cx="8296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Courier"/>
                <a:cs typeface="Courier"/>
              </a:rPr>
              <a:t>And an opportunity</a:t>
            </a:r>
          </a:p>
        </p:txBody>
      </p:sp>
    </p:spTree>
    <p:extLst>
      <p:ext uri="{BB962C8B-B14F-4D97-AF65-F5344CB8AC3E}">
        <p14:creationId xmlns:p14="http://schemas.microsoft.com/office/powerpoint/2010/main" val="2368569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6">
      <a:dk1>
        <a:sysClr val="windowText" lastClr="000000"/>
      </a:dk1>
      <a:lt1>
        <a:sysClr val="window" lastClr="FFFFFF"/>
      </a:lt1>
      <a:dk2>
        <a:srgbClr val="4D4F53"/>
      </a:dk2>
      <a:lt2>
        <a:srgbClr val="00274C"/>
      </a:lt2>
      <a:accent1>
        <a:srgbClr val="C60C30"/>
      </a:accent1>
      <a:accent2>
        <a:srgbClr val="3B6E8E"/>
      </a:accent2>
      <a:accent3>
        <a:srgbClr val="627D77"/>
      </a:accent3>
      <a:accent4>
        <a:srgbClr val="747678"/>
      </a:accent4>
      <a:accent5>
        <a:srgbClr val="592226"/>
      </a:accent5>
      <a:accent6>
        <a:srgbClr val="FDC82F"/>
      </a:accent6>
      <a:hlink>
        <a:srgbClr val="0098DB"/>
      </a:hlink>
      <a:folHlink>
        <a:srgbClr val="5922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 w="9525" algn="ctr">
          <a:noFill/>
          <a:round/>
          <a:headEnd/>
          <a:tailEnd/>
        </a:ln>
      </a:spPr>
      <a:bodyPr rtlCol="0" anchor="ctr"/>
      <a:lstStyle>
        <a:defPPr algn="ctr" eaLnBrk="0" hangingPunct="0">
          <a:defRPr dirty="0" smtClean="0">
            <a:solidFill>
              <a:srgbClr val="FFFFFF"/>
            </a:solidFill>
          </a:defRPr>
        </a:defPPr>
      </a:lstStyle>
    </a:spDef>
    <a:lnDef>
      <a:spPr bwMode="auto">
        <a:noFill/>
        <a:ln w="25400" algn="ctr">
          <a:solidFill>
            <a:schemeClr val="bg2"/>
          </a:solidFill>
          <a:round/>
          <a:headEnd/>
          <a:tailEnd/>
        </a:ln>
      </a:spPr>
      <a:bodyPr/>
      <a:lstStyle/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chemeClr val="tx2"/>
            </a:solidFill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3066</TotalTime>
  <Words>869</Words>
  <Application>Microsoft Macintosh PowerPoint</Application>
  <PresentationFormat>Custom</PresentationFormat>
  <Paragraphs>222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Default Theme</vt:lpstr>
      <vt:lpstr>PowerPoint Presentation</vt:lpstr>
      <vt:lpstr>Contact Information  </vt:lpstr>
      <vt:lpstr>Myriad Project</vt:lpstr>
      <vt:lpstr>Agenda</vt:lpstr>
      <vt:lpstr>What We Need</vt:lpstr>
      <vt:lpstr>What We Need</vt:lpstr>
      <vt:lpstr>What We Need</vt:lpstr>
      <vt:lpstr>PowerPoint Presentation</vt:lpstr>
      <vt:lpstr>PowerPoint Presentation</vt:lpstr>
      <vt:lpstr>What We Have - Yarn</vt:lpstr>
      <vt:lpstr>What We Have - Mesos</vt:lpstr>
      <vt:lpstr>PowerPoint Presentation</vt:lpstr>
      <vt:lpstr>PowerPoint Presentation</vt:lpstr>
      <vt:lpstr>How It Works</vt:lpstr>
      <vt:lpstr>PowerPoint Presentation</vt:lpstr>
      <vt:lpstr>PowerPoint Presentation</vt:lpstr>
      <vt:lpstr>PowerPoint Presentation</vt:lpstr>
      <vt:lpstr>PowerPoint Presentation</vt:lpstr>
      <vt:lpstr>How Myriad Works</vt:lpstr>
      <vt:lpstr>How Myriad Works</vt:lpstr>
      <vt:lpstr>How Myriad Works</vt:lpstr>
      <vt:lpstr>PowerPoint Presentation</vt:lpstr>
      <vt:lpstr>PowerPoint Presentation</vt:lpstr>
      <vt:lpstr>I Want a Cluster</vt:lpstr>
      <vt:lpstr>PowerPoint Presentation</vt:lpstr>
      <vt:lpstr>YARN Version Upgrade</vt:lpstr>
      <vt:lpstr>PowerPoint Presentation</vt:lpstr>
      <vt:lpstr>Resource Slosh</vt:lpstr>
      <vt:lpstr>Resource Slosh</vt:lpstr>
      <vt:lpstr>Some Lessons Learned</vt:lpstr>
      <vt:lpstr>The Future</vt:lpstr>
      <vt:lpstr>The Future</vt:lpstr>
      <vt:lpstr>PowerPoint Presentation</vt:lpstr>
      <vt:lpstr>PowerPoint Presentation</vt:lpstr>
      <vt:lpstr>PowerPoint Presentation</vt:lpstr>
      <vt:lpstr>Myriad Project</vt:lpstr>
      <vt:lpstr>Contact Information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 Dunning</dc:creator>
  <cp:lastModifiedBy>Sophia DeMartini</cp:lastModifiedBy>
  <cp:revision>17</cp:revision>
  <dcterms:created xsi:type="dcterms:W3CDTF">2015-02-18T00:22:18Z</dcterms:created>
  <dcterms:modified xsi:type="dcterms:W3CDTF">2015-02-25T19:52:48Z</dcterms:modified>
</cp:coreProperties>
</file>