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</p:sldMasterIdLst>
  <p:notesMasterIdLst>
    <p:notesMasterId r:id="rId40"/>
  </p:notesMasterIdLst>
  <p:sldIdLst>
    <p:sldId id="256" r:id="rId2"/>
    <p:sldId id="258" r:id="rId3"/>
    <p:sldId id="259" r:id="rId4"/>
    <p:sldId id="257" r:id="rId5"/>
    <p:sldId id="301" r:id="rId6"/>
    <p:sldId id="263" r:id="rId7"/>
    <p:sldId id="302" r:id="rId8"/>
    <p:sldId id="260" r:id="rId9"/>
    <p:sldId id="261" r:id="rId10"/>
    <p:sldId id="264" r:id="rId11"/>
    <p:sldId id="262" r:id="rId12"/>
    <p:sldId id="265" r:id="rId13"/>
    <p:sldId id="266" r:id="rId14"/>
    <p:sldId id="303" r:id="rId15"/>
    <p:sldId id="267" r:id="rId16"/>
    <p:sldId id="268" r:id="rId17"/>
    <p:sldId id="299" r:id="rId18"/>
    <p:sldId id="269" r:id="rId19"/>
    <p:sldId id="270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80" r:id="rId28"/>
    <p:sldId id="282" r:id="rId29"/>
    <p:sldId id="284" r:id="rId30"/>
    <p:sldId id="286" r:id="rId31"/>
    <p:sldId id="271" r:id="rId32"/>
    <p:sldId id="287" r:id="rId33"/>
    <p:sldId id="289" r:id="rId34"/>
    <p:sldId id="304" r:id="rId35"/>
    <p:sldId id="291" r:id="rId36"/>
    <p:sldId id="294" r:id="rId37"/>
    <p:sldId id="295" r:id="rId38"/>
    <p:sldId id="296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le Russell" initials="DR" lastIdx="4" clrIdx="0"/>
  <p:cmAuthor id="1" name="Brian Knox" initials="BK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83BB"/>
    <a:srgbClr val="3D3E42"/>
    <a:srgbClr val="C6DAE3"/>
    <a:srgbClr val="417FC4"/>
    <a:srgbClr val="83A5C6"/>
    <a:srgbClr val="C6D8DF"/>
    <a:srgbClr val="E7EEF0"/>
    <a:srgbClr val="C9DAE1"/>
    <a:srgbClr val="1187AB"/>
    <a:srgbClr val="3E76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573" autoAdjust="0"/>
    <p:restoredTop sz="99819" autoAdjust="0"/>
  </p:normalViewPr>
  <p:slideViewPr>
    <p:cSldViewPr snapToGrid="0" snapToObjects="1">
      <p:cViewPr varScale="1">
        <p:scale>
          <a:sx n="83" d="100"/>
          <a:sy n="83" d="100"/>
        </p:scale>
        <p:origin x="89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C618D-CEB2-4F49-87B1-415A5CC09FE4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ACB0E-545F-C341-9F28-3473F4818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53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ACB0E-545F-C341-9F28-3473F4818B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44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ACB0E-545F-C341-9F28-3473F4818B2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308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7CDF8-B897-438C-88A9-88B530B0A6A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18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ACB0E-545F-C341-9F28-3473F4818B2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42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ACB0E-545F-C341-9F28-3473F4818B2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25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ACB0E-545F-C341-9F28-3473F4818B2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548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7CDF8-B897-438C-88A9-88B530B0A6A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943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7CDF8-B897-438C-88A9-88B530B0A6A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66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 than “Hi,</a:t>
            </a:r>
            <a:r>
              <a:rPr lang="en-US" baseline="0" dirty="0" smtClean="0"/>
              <a:t> </a:t>
            </a:r>
            <a:r>
              <a:rPr lang="en-US" dirty="0" smtClean="0"/>
              <a:t>I am Dale”</a:t>
            </a:r>
            <a:r>
              <a:rPr lang="en-US" baseline="0" dirty="0" smtClean="0"/>
              <a:t> and throw up on the stage…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7CDF8-B897-438C-88A9-88B530B0A6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31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 than “Hi,</a:t>
            </a:r>
            <a:r>
              <a:rPr lang="en-US" baseline="0" dirty="0" smtClean="0"/>
              <a:t> </a:t>
            </a:r>
            <a:r>
              <a:rPr lang="en-US" dirty="0" smtClean="0"/>
              <a:t>I am Dale”</a:t>
            </a:r>
            <a:r>
              <a:rPr lang="en-US" baseline="0" dirty="0" smtClean="0"/>
              <a:t> and throw up on the stage…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7CDF8-B897-438C-88A9-88B530B0A6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03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ACB0E-545F-C341-9F28-3473F4818B2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89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</a:t>
            </a:r>
            <a:r>
              <a:rPr lang="en-US" baseline="0" dirty="0" smtClean="0"/>
              <a:t> quick introduction – detail can be covered on following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ACB0E-545F-C341-9F28-3473F4818B2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88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ACB0E-545F-C341-9F28-3473F4818B2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79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Introduce the router to the world, don’t stutter</a:t>
            </a:r>
            <a:r>
              <a:rPr lang="en-US" baseline="0" dirty="0" smtClean="0"/>
              <a:t> and “uh </a:t>
            </a:r>
            <a:r>
              <a:rPr lang="en-US" baseline="0" dirty="0" err="1" smtClean="0"/>
              <a:t>uh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uh</a:t>
            </a:r>
            <a:r>
              <a:rPr lang="en-US" baseline="0" dirty="0" smtClean="0"/>
              <a:t>”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7CDF8-B897-438C-88A9-88B530B0A6A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71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7CDF8-B897-438C-88A9-88B530B0A6A3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470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7CDF8-B897-438C-88A9-88B530B0A6A3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803" y="-102621"/>
            <a:ext cx="9365302" cy="69993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86" y="536521"/>
            <a:ext cx="2057928" cy="517256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 bwMode="auto">
          <a:xfrm>
            <a:off x="2453013" y="2539833"/>
            <a:ext cx="670869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" y="0"/>
            <a:ext cx="9153409" cy="68967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86" y="536521"/>
            <a:ext cx="2057928" cy="517256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 bwMode="auto">
          <a:xfrm>
            <a:off x="2453013" y="2539833"/>
            <a:ext cx="670869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438070" y="880958"/>
            <a:ext cx="6451929" cy="1565517"/>
          </a:xfrm>
        </p:spPr>
        <p:txBody>
          <a:bodyPr tIns="0" bIns="0" anchor="b" anchorCtr="0"/>
          <a:lstStyle>
            <a:lvl1pPr>
              <a:defRPr sz="3600" b="0">
                <a:solidFill>
                  <a:srgbClr val="0E78BA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147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453013" y="2813312"/>
            <a:ext cx="5680689" cy="496230"/>
          </a:xfrm>
        </p:spPr>
        <p:txBody>
          <a:bodyPr tIns="0"/>
          <a:lstStyle>
            <a:lvl1pPr>
              <a:buFontTx/>
              <a:buNone/>
              <a:defRPr sz="2400" b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453013" y="2539833"/>
            <a:ext cx="670869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1027"/>
          <p:cNvSpPr txBox="1">
            <a:spLocks noChangeArrowheads="1"/>
          </p:cNvSpPr>
          <p:nvPr/>
        </p:nvSpPr>
        <p:spPr bwMode="auto">
          <a:xfrm>
            <a:off x="5593524" y="6022098"/>
            <a:ext cx="3130320" cy="496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E78BA"/>
              </a:buClr>
              <a:buFontTx/>
              <a:buNone/>
              <a:defRPr sz="1800" b="0">
                <a:solidFill>
                  <a:schemeClr val="bg1"/>
                </a:solidFill>
                <a:latin typeface="Calibri"/>
                <a:ea typeface="ＭＳ Ｐゴシック" pitchFamily="-108" charset="-128"/>
                <a:cs typeface="Calibri"/>
              </a:defRPr>
            </a:lvl1pPr>
            <a:lvl2pPr marL="688975" indent="-350838" algn="l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rgbClr val="0E78BA"/>
              </a:buClr>
              <a:buFont typeface="Calibri" pitchFamily="34" charset="0"/>
              <a:buChar char="—"/>
              <a:defRPr sz="2000" b="0">
                <a:solidFill>
                  <a:srgbClr val="4E5054"/>
                </a:solidFill>
                <a:latin typeface="Calibri"/>
                <a:ea typeface="ＭＳ Ｐゴシック" pitchFamily="-108" charset="-128"/>
                <a:cs typeface="Calibri"/>
              </a:defRPr>
            </a:lvl2pPr>
            <a:lvl3pPr marL="847725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E78BA"/>
              </a:buClr>
              <a:buFont typeface="Courier New" pitchFamily="49" charset="0"/>
              <a:buChar char="o"/>
              <a:tabLst/>
              <a:defRPr sz="1600" b="0">
                <a:solidFill>
                  <a:srgbClr val="4E5054"/>
                </a:solidFill>
                <a:latin typeface="Calibri"/>
                <a:ea typeface="ＭＳ Ｐゴシック" pitchFamily="-108" charset="-128"/>
                <a:cs typeface="Calibri"/>
              </a:defRPr>
            </a:lvl3pPr>
            <a:lvl4pPr marL="1081088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E78BA"/>
              </a:buClr>
              <a:buFont typeface="Arial" pitchFamily="34" charset="0"/>
              <a:buChar char="•"/>
              <a:tabLst/>
              <a:defRPr sz="1400" b="0">
                <a:solidFill>
                  <a:srgbClr val="4E5054"/>
                </a:solidFill>
                <a:latin typeface="Calibri"/>
                <a:ea typeface="ＭＳ Ｐゴシック" pitchFamily="-108" charset="-128"/>
                <a:cs typeface="Calibri"/>
              </a:defRPr>
            </a:lvl4pPr>
            <a:lvl5pPr marL="1309688" indent="-165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E78BA"/>
              </a:buClr>
              <a:buFont typeface="Symbol" pitchFamily="18" charset="2"/>
              <a:buChar char=""/>
              <a:tabLst/>
              <a:defRPr sz="1400" b="0">
                <a:solidFill>
                  <a:srgbClr val="4E5054"/>
                </a:solidFill>
                <a:latin typeface="Calibri"/>
                <a:ea typeface="ＭＳ Ｐゴシック" pitchFamily="-108" charset="-128"/>
                <a:cs typeface="Calibri"/>
              </a:defRPr>
            </a:lvl5pPr>
            <a:lvl6pPr marL="1711325" indent="-165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Symbol" pitchFamily="48" charset="2"/>
              <a:buChar char=""/>
              <a:defRPr sz="1400">
                <a:solidFill>
                  <a:schemeClr val="tx1"/>
                </a:solidFill>
                <a:latin typeface="+mn-lt"/>
              </a:defRPr>
            </a:lvl6pPr>
            <a:lvl7pPr marL="2168525" indent="-165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Symbol" pitchFamily="48" charset="2"/>
              <a:buChar char=""/>
              <a:defRPr sz="1400">
                <a:solidFill>
                  <a:schemeClr val="tx1"/>
                </a:solidFill>
                <a:latin typeface="+mn-lt"/>
              </a:defRPr>
            </a:lvl7pPr>
            <a:lvl8pPr marL="2625725" indent="-165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Symbol" pitchFamily="48" charset="2"/>
              <a:buChar char=""/>
              <a:defRPr sz="1400">
                <a:solidFill>
                  <a:schemeClr val="tx1"/>
                </a:solidFill>
                <a:latin typeface="+mn-lt"/>
              </a:defRPr>
            </a:lvl8pPr>
            <a:lvl9pPr marL="3082925" indent="-165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Symbol" pitchFamily="48" charset="2"/>
              <a:buChar char="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Real Time for Big Data™</a:t>
            </a:r>
            <a:endParaRPr lang="en-US" sz="2000" dirty="0"/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2453013" y="2539833"/>
            <a:ext cx="670869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ectangle 1027"/>
          <p:cNvSpPr txBox="1">
            <a:spLocks noChangeArrowheads="1"/>
          </p:cNvSpPr>
          <p:nvPr userDrawn="1"/>
        </p:nvSpPr>
        <p:spPr bwMode="auto">
          <a:xfrm>
            <a:off x="5593524" y="6022098"/>
            <a:ext cx="3130320" cy="496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E78BA"/>
              </a:buClr>
              <a:buFontTx/>
              <a:buNone/>
              <a:defRPr sz="1800" b="0">
                <a:solidFill>
                  <a:schemeClr val="bg1"/>
                </a:solidFill>
                <a:latin typeface="Calibri"/>
                <a:ea typeface="ＭＳ Ｐゴシック" pitchFamily="-108" charset="-128"/>
                <a:cs typeface="Calibri"/>
              </a:defRPr>
            </a:lvl1pPr>
            <a:lvl2pPr marL="688975" indent="-350838" algn="l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rgbClr val="0E78BA"/>
              </a:buClr>
              <a:buFont typeface="Calibri" pitchFamily="34" charset="0"/>
              <a:buChar char="—"/>
              <a:defRPr sz="2000" b="0">
                <a:solidFill>
                  <a:srgbClr val="4E5054"/>
                </a:solidFill>
                <a:latin typeface="Calibri"/>
                <a:ea typeface="ＭＳ Ｐゴシック" pitchFamily="-108" charset="-128"/>
                <a:cs typeface="Calibri"/>
              </a:defRPr>
            </a:lvl2pPr>
            <a:lvl3pPr marL="847725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E78BA"/>
              </a:buClr>
              <a:buFont typeface="Courier New" pitchFamily="49" charset="0"/>
              <a:buChar char="o"/>
              <a:tabLst/>
              <a:defRPr sz="1600" b="0">
                <a:solidFill>
                  <a:srgbClr val="4E5054"/>
                </a:solidFill>
                <a:latin typeface="Calibri"/>
                <a:ea typeface="ＭＳ Ｐゴシック" pitchFamily="-108" charset="-128"/>
                <a:cs typeface="Calibri"/>
              </a:defRPr>
            </a:lvl3pPr>
            <a:lvl4pPr marL="1081088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E78BA"/>
              </a:buClr>
              <a:buFont typeface="Arial" pitchFamily="34" charset="0"/>
              <a:buChar char="•"/>
              <a:tabLst/>
              <a:defRPr sz="1400" b="0">
                <a:solidFill>
                  <a:srgbClr val="4E5054"/>
                </a:solidFill>
                <a:latin typeface="Calibri"/>
                <a:ea typeface="ＭＳ Ｐゴシック" pitchFamily="-108" charset="-128"/>
                <a:cs typeface="Calibri"/>
              </a:defRPr>
            </a:lvl4pPr>
            <a:lvl5pPr marL="1309688" indent="-165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E78BA"/>
              </a:buClr>
              <a:buFont typeface="Symbol" pitchFamily="18" charset="2"/>
              <a:buChar char=""/>
              <a:tabLst/>
              <a:defRPr sz="1400" b="0">
                <a:solidFill>
                  <a:srgbClr val="4E5054"/>
                </a:solidFill>
                <a:latin typeface="Calibri"/>
                <a:ea typeface="ＭＳ Ｐゴシック" pitchFamily="-108" charset="-128"/>
                <a:cs typeface="Calibri"/>
              </a:defRPr>
            </a:lvl5pPr>
            <a:lvl6pPr marL="1711325" indent="-165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Symbol" pitchFamily="48" charset="2"/>
              <a:buChar char=""/>
              <a:defRPr sz="1400">
                <a:solidFill>
                  <a:schemeClr val="tx1"/>
                </a:solidFill>
                <a:latin typeface="+mn-lt"/>
              </a:defRPr>
            </a:lvl6pPr>
            <a:lvl7pPr marL="2168525" indent="-165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Symbol" pitchFamily="48" charset="2"/>
              <a:buChar char=""/>
              <a:defRPr sz="1400">
                <a:solidFill>
                  <a:schemeClr val="tx1"/>
                </a:solidFill>
                <a:latin typeface="+mn-lt"/>
              </a:defRPr>
            </a:lvl7pPr>
            <a:lvl8pPr marL="2625725" indent="-165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Symbol" pitchFamily="48" charset="2"/>
              <a:buChar char=""/>
              <a:defRPr sz="1400">
                <a:solidFill>
                  <a:schemeClr val="tx1"/>
                </a:solidFill>
                <a:latin typeface="+mn-lt"/>
              </a:defRPr>
            </a:lvl8pPr>
            <a:lvl9pPr marL="3082925" indent="-165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Symbol" pitchFamily="48" charset="2"/>
              <a:buChar char="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Real Time for Big Data™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4551759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/>
              <a:buChar char="•"/>
              <a:defRPr sz="2400"/>
            </a:lvl1pPr>
            <a:lvl2pPr marL="512763" indent="-280988">
              <a:buFont typeface="Lucida Grande"/>
              <a:buChar char="-"/>
              <a:defRPr sz="2200"/>
            </a:lvl2pPr>
            <a:lvl3pPr marL="742950" indent="-231775">
              <a:buClr>
                <a:srgbClr val="0E78BA"/>
              </a:buClr>
              <a:defRPr sz="1800"/>
            </a:lvl3pPr>
            <a:lvl4pPr>
              <a:buClr>
                <a:srgbClr val="0E78BA"/>
              </a:buClr>
              <a:defRPr sz="1800"/>
            </a:lvl4pPr>
            <a:lvl5pPr>
              <a:buClr>
                <a:srgbClr val="0E78BA"/>
              </a:buCl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1015" y="0"/>
            <a:ext cx="7338186" cy="92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 Text with Product 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54480"/>
            <a:ext cx="3657600" cy="4617720"/>
          </a:xfrm>
        </p:spPr>
        <p:txBody>
          <a:bodyPr/>
          <a:lstStyle>
            <a:lvl1pPr marL="173038" indent="-173038">
              <a:buClr>
                <a:srgbClr val="0E78BA"/>
              </a:buClr>
              <a:buFont typeface="Arial"/>
              <a:buChar char="•"/>
              <a:defRPr sz="2200" b="0"/>
            </a:lvl1pPr>
            <a:lvl2pPr marL="396875" indent="-220663">
              <a:buClr>
                <a:srgbClr val="0E78BA"/>
              </a:buClr>
              <a:buFont typeface="Symbol" pitchFamily="18" charset="2"/>
              <a:buChar char=""/>
              <a:defRPr sz="1800"/>
            </a:lvl2pPr>
            <a:lvl3pPr marL="563563" indent="-174625">
              <a:buClr>
                <a:srgbClr val="0E78BA"/>
              </a:buClr>
              <a:buFont typeface="Courier New"/>
              <a:buChar char="o"/>
              <a:defRPr sz="1800"/>
            </a:lvl3pPr>
            <a:lvl4pPr>
              <a:buClr>
                <a:schemeClr val="accent1"/>
              </a:buClr>
              <a:buNone/>
              <a:defRPr sz="1200"/>
            </a:lvl4pPr>
            <a:lvl5pPr>
              <a:buClr>
                <a:schemeClr val="accent1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304800" y="1046480"/>
            <a:ext cx="8554720" cy="4619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4E505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1015" y="0"/>
            <a:ext cx="7338186" cy="92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slide/content area lef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1015" y="0"/>
            <a:ext cx="7338186" cy="92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area for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95400"/>
            <a:ext cx="8507046" cy="4876800"/>
          </a:xfrm>
        </p:spPr>
        <p:txBody>
          <a:bodyPr/>
          <a:lstStyle>
            <a:lvl1pPr marL="233363" indent="-233363">
              <a:buClr>
                <a:srgbClr val="0E78BA"/>
              </a:buClr>
              <a:buFont typeface="Arial"/>
              <a:buChar char="•"/>
              <a:tabLst/>
              <a:defRPr b="0"/>
            </a:lvl1pPr>
            <a:lvl2pPr>
              <a:buFont typeface="Symbol" pitchFamily="18" charset="2"/>
              <a:buChar char=""/>
              <a:defRPr sz="2200"/>
            </a:lvl2pPr>
            <a:lvl3pPr>
              <a:buFont typeface="Wingdings" pitchFamily="2" charset="2"/>
              <a:buChar char="§"/>
              <a:defRPr sz="1800"/>
            </a:lvl3pPr>
            <a:lvl4pPr>
              <a:buFont typeface="Symbol" pitchFamily="18" charset="2"/>
              <a:buChar char=""/>
              <a:defRPr sz="18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1015" y="0"/>
            <a:ext cx="7338186" cy="92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, Text and area for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95400"/>
            <a:ext cx="4230796" cy="4876800"/>
          </a:xfrm>
        </p:spPr>
        <p:txBody>
          <a:bodyPr/>
          <a:lstStyle>
            <a:lvl1pPr marL="233363" indent="-233363">
              <a:buClr>
                <a:srgbClr val="0E78BA"/>
              </a:buClr>
              <a:buFont typeface="Arial"/>
              <a:buChar char="•"/>
              <a:tabLst/>
              <a:defRPr b="0"/>
            </a:lvl1pPr>
            <a:lvl2pPr>
              <a:buClr>
                <a:srgbClr val="0E78BA"/>
              </a:buClr>
              <a:buFont typeface="Symbol" pitchFamily="18" charset="2"/>
              <a:buChar char=""/>
              <a:defRPr sz="2200"/>
            </a:lvl2pPr>
            <a:lvl3pPr marL="847725" indent="-174625">
              <a:buClr>
                <a:srgbClr val="0E78BA"/>
              </a:buClr>
              <a:buFont typeface="Arial"/>
              <a:buChar char="•"/>
              <a:defRPr sz="1800"/>
            </a:lvl3pPr>
            <a:lvl4pPr>
              <a:buClr>
                <a:srgbClr val="0E78BA"/>
              </a:buClr>
              <a:buFont typeface="Symbol" pitchFamily="18" charset="2"/>
              <a:buChar char=""/>
              <a:defRPr sz="18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1015" y="0"/>
            <a:ext cx="7338186" cy="92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3999" cy="99695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latin typeface="Calibri"/>
              <a:ea typeface="ＭＳ Ｐゴシック" pitchFamily="48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334497"/>
            <a:ext cx="1391801" cy="87140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2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25730" y="2567797"/>
            <a:ext cx="5218269" cy="1192214"/>
          </a:xfrm>
          <a:prstGeom prst="rect">
            <a:avLst/>
          </a:prstGeom>
        </p:spPr>
        <p:txBody>
          <a:bodyPr anchor="b" anchorCtr="0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053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0800000">
            <a:off x="0" y="6241606"/>
            <a:ext cx="9144000" cy="616392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1015" y="0"/>
            <a:ext cx="7338186" cy="92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458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82718" name="Line 30"/>
          <p:cNvSpPr>
            <a:spLocks noChangeShapeType="1"/>
          </p:cNvSpPr>
          <p:nvPr/>
        </p:nvSpPr>
        <p:spPr bwMode="auto">
          <a:xfrm>
            <a:off x="385763" y="6534150"/>
            <a:ext cx="0" cy="32385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buClr>
                <a:schemeClr val="bg1"/>
              </a:buClr>
              <a:buFont typeface="Wingdings" pitchFamily="48" charset="2"/>
              <a:buNone/>
              <a:defRPr/>
            </a:pPr>
            <a:endParaRPr lang="en-US" sz="1800">
              <a:latin typeface="Calibri"/>
              <a:ea typeface="+mn-ea"/>
              <a:cs typeface="Calibri"/>
            </a:endParaRP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71195" y="6543675"/>
            <a:ext cx="335448" cy="220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buClr>
                <a:schemeClr val="bg1"/>
              </a:buClr>
              <a:buFont typeface="Wingdings" charset="2"/>
              <a:buNone/>
              <a:defRPr/>
            </a:pPr>
            <a:fld id="{3C672641-4DD5-45F6-8297-A0EC0896DDFA}" type="slidenum">
              <a:rPr lang="en-US" sz="1000">
                <a:solidFill>
                  <a:schemeClr val="tx2"/>
                </a:solidFill>
                <a:latin typeface="Calibri"/>
                <a:ea typeface="ＭＳ Ｐゴシック" charset="-128"/>
                <a:cs typeface="Calibri"/>
              </a:rPr>
              <a:pPr algn="ctr">
                <a:lnSpc>
                  <a:spcPct val="80000"/>
                </a:lnSpc>
                <a:buClr>
                  <a:schemeClr val="bg1"/>
                </a:buClr>
                <a:buFont typeface="Wingdings" charset="2"/>
                <a:buNone/>
                <a:defRPr/>
              </a:pPr>
              <a:t>‹#›</a:t>
            </a:fld>
            <a:endParaRPr lang="en-US" sz="1000" dirty="0">
              <a:solidFill>
                <a:schemeClr val="tx2"/>
              </a:solidFill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395703" y="6517209"/>
            <a:ext cx="231089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000" dirty="0">
                <a:solidFill>
                  <a:srgbClr val="5F5F5F"/>
                </a:solidFill>
                <a:latin typeface="Calibri"/>
                <a:ea typeface="ＭＳ Ｐゴシック" pitchFamily="-107" charset="-128"/>
                <a:cs typeface="Calibri"/>
              </a:rPr>
              <a:t>Confidential Information of </a:t>
            </a:r>
            <a:r>
              <a:rPr lang="en-US" sz="1000" dirty="0" smtClean="0">
                <a:solidFill>
                  <a:srgbClr val="5F5F5F"/>
                </a:solidFill>
                <a:latin typeface="Calibri"/>
                <a:ea typeface="ＭＳ Ｐゴシック" pitchFamily="-107" charset="-128"/>
                <a:cs typeface="Calibri"/>
              </a:rPr>
              <a:t>Talksum, </a:t>
            </a:r>
            <a:r>
              <a:rPr lang="en-US" sz="1000" dirty="0">
                <a:solidFill>
                  <a:srgbClr val="5F5F5F"/>
                </a:solidFill>
                <a:latin typeface="Calibri"/>
                <a:ea typeface="ＭＳ Ｐゴシック" pitchFamily="-107" charset="-128"/>
                <a:cs typeface="Calibri"/>
              </a:rPr>
              <a:t>Inc.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0" y="925790"/>
            <a:ext cx="9144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0" y="925790"/>
            <a:ext cx="9144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7658"/>
            <a:ext cx="876260" cy="5486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2" r:id="rId9"/>
    <p:sldLayoutId id="2147483696" r:id="rId10"/>
    <p:sldLayoutId id="2147483697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0">
          <a:solidFill>
            <a:srgbClr val="4E5054"/>
          </a:solidFill>
          <a:latin typeface="Calibri"/>
          <a:ea typeface="ＭＳ Ｐゴシック" pitchFamily="-108" charset="-128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ＭＳ Ｐゴシック" pitchFamily="-108" charset="-128"/>
          <a:cs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ＭＳ Ｐゴシック" pitchFamily="-108" charset="-128"/>
          <a:cs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ＭＳ Ｐゴシック" pitchFamily="-108" charset="-128"/>
          <a:cs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ＭＳ Ｐゴシック" pitchFamily="-108" charset="-128"/>
          <a:cs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4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4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4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48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rgbClr val="0E78BA"/>
        </a:buClr>
        <a:buFont typeface="Arial"/>
        <a:buChar char="•"/>
        <a:defRPr sz="2400" b="0">
          <a:solidFill>
            <a:srgbClr val="4E5054"/>
          </a:solidFill>
          <a:latin typeface="Calibri"/>
          <a:ea typeface="ＭＳ Ｐゴシック" pitchFamily="-108" charset="-128"/>
          <a:cs typeface="Calibri"/>
        </a:defRPr>
      </a:lvl1pPr>
      <a:lvl2pPr marL="688975" indent="-350838" algn="l" rtl="0" eaLnBrk="1" fontAlgn="base" hangingPunct="1">
        <a:spcBef>
          <a:spcPct val="20000"/>
        </a:spcBef>
        <a:spcAft>
          <a:spcPts val="600"/>
        </a:spcAft>
        <a:buClr>
          <a:srgbClr val="0E78BA"/>
        </a:buClr>
        <a:buFont typeface="Calibri" pitchFamily="34" charset="0"/>
        <a:buChar char="—"/>
        <a:defRPr sz="2200" b="0">
          <a:solidFill>
            <a:srgbClr val="4E5054"/>
          </a:solidFill>
          <a:latin typeface="Calibri"/>
          <a:ea typeface="ＭＳ Ｐゴシック" pitchFamily="-108" charset="-128"/>
          <a:cs typeface="Calibri"/>
        </a:defRPr>
      </a:lvl2pPr>
      <a:lvl3pPr marL="847725" indent="-174625" algn="l" rtl="0" eaLnBrk="1" fontAlgn="base" hangingPunct="1">
        <a:spcBef>
          <a:spcPct val="20000"/>
        </a:spcBef>
        <a:spcAft>
          <a:spcPct val="0"/>
        </a:spcAft>
        <a:buClr>
          <a:srgbClr val="0E78BA"/>
        </a:buClr>
        <a:buFont typeface="Courier New" pitchFamily="49" charset="0"/>
        <a:buChar char="o"/>
        <a:tabLst/>
        <a:defRPr sz="1800" b="0">
          <a:solidFill>
            <a:srgbClr val="4E5054"/>
          </a:solidFill>
          <a:latin typeface="Calibri"/>
          <a:ea typeface="ＭＳ Ｐゴシック" pitchFamily="-108" charset="-128"/>
          <a:cs typeface="Calibri"/>
        </a:defRPr>
      </a:lvl3pPr>
      <a:lvl4pPr marL="1081088" indent="-173038" algn="l" rtl="0" eaLnBrk="1" fontAlgn="base" hangingPunct="1">
        <a:spcBef>
          <a:spcPct val="20000"/>
        </a:spcBef>
        <a:spcAft>
          <a:spcPct val="0"/>
        </a:spcAft>
        <a:buClr>
          <a:srgbClr val="0E78BA"/>
        </a:buClr>
        <a:buFont typeface="Arial" pitchFamily="34" charset="0"/>
        <a:buChar char="•"/>
        <a:tabLst/>
        <a:defRPr sz="1800" b="0">
          <a:solidFill>
            <a:srgbClr val="4E5054"/>
          </a:solidFill>
          <a:latin typeface="Calibri"/>
          <a:ea typeface="ＭＳ Ｐゴシック" pitchFamily="-108" charset="-128"/>
          <a:cs typeface="Calibri"/>
        </a:defRPr>
      </a:lvl4pPr>
      <a:lvl5pPr marL="1309688" indent="-165100" algn="l" rtl="0" eaLnBrk="1" fontAlgn="base" hangingPunct="1">
        <a:spcBef>
          <a:spcPct val="20000"/>
        </a:spcBef>
        <a:spcAft>
          <a:spcPct val="0"/>
        </a:spcAft>
        <a:buClr>
          <a:srgbClr val="0E78BA"/>
        </a:buClr>
        <a:buFont typeface="Symbol" pitchFamily="18" charset="2"/>
        <a:buChar char=""/>
        <a:tabLst/>
        <a:defRPr sz="1800" b="0">
          <a:solidFill>
            <a:srgbClr val="4E5054"/>
          </a:solidFill>
          <a:latin typeface="Calibri"/>
          <a:ea typeface="ＭＳ Ｐゴシック" pitchFamily="-108" charset="-128"/>
          <a:cs typeface="Calibri"/>
        </a:defRPr>
      </a:lvl5pPr>
      <a:lvl6pPr marL="1711325" indent="-165100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Font typeface="Symbol" pitchFamily="48" charset="2"/>
        <a:buChar char=""/>
        <a:defRPr sz="1400">
          <a:solidFill>
            <a:schemeClr val="tx1"/>
          </a:solidFill>
          <a:latin typeface="+mn-lt"/>
        </a:defRPr>
      </a:lvl6pPr>
      <a:lvl7pPr marL="2168525" indent="-165100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Font typeface="Symbol" pitchFamily="48" charset="2"/>
        <a:buChar char=""/>
        <a:defRPr sz="1400">
          <a:solidFill>
            <a:schemeClr val="tx1"/>
          </a:solidFill>
          <a:latin typeface="+mn-lt"/>
        </a:defRPr>
      </a:lvl7pPr>
      <a:lvl8pPr marL="2625725" indent="-165100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Font typeface="Symbol" pitchFamily="48" charset="2"/>
        <a:buChar char=""/>
        <a:defRPr sz="1400">
          <a:solidFill>
            <a:schemeClr val="tx1"/>
          </a:solidFill>
          <a:latin typeface="+mn-lt"/>
        </a:defRPr>
      </a:lvl8pPr>
      <a:lvl9pPr marL="3082925" indent="-165100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Font typeface="Symbol" pitchFamily="48" charset="2"/>
        <a:buChar char="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mailto:briank@talksum.com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436004" y="1616288"/>
            <a:ext cx="6451600" cy="830050"/>
          </a:xfrm>
        </p:spPr>
        <p:txBody>
          <a:bodyPr anchor="b"/>
          <a:lstStyle/>
          <a:p>
            <a:r>
              <a:rPr lang="en-US" dirty="0" smtClean="0">
                <a:solidFill>
                  <a:schemeClr val="bg1"/>
                </a:solidFill>
              </a:rPr>
              <a:t>Talksum Data Stream Router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436004" y="2607807"/>
            <a:ext cx="5681662" cy="49688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rgbClr val="FFFFFF"/>
                </a:solidFill>
              </a:rPr>
              <a:t>Next Age of Data Management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8204" y="5888890"/>
            <a:ext cx="38617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November 2013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4888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158" y="3976375"/>
            <a:ext cx="2998822" cy="206754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Systems that…</a:t>
            </a:r>
          </a:p>
          <a:p>
            <a:r>
              <a:rPr lang="en-US" dirty="0" smtClean="0"/>
              <a:t>Operate in “real-time” – keep pace with velocity</a:t>
            </a:r>
          </a:p>
          <a:p>
            <a:r>
              <a:rPr lang="en-US" dirty="0" smtClean="0"/>
              <a:t>Are adaptive – meet changing requirements</a:t>
            </a:r>
          </a:p>
          <a:p>
            <a:r>
              <a:rPr lang="en-US" dirty="0" smtClean="0"/>
              <a:t>Simple to use – avoid specialized skills and custom code</a:t>
            </a:r>
          </a:p>
          <a:p>
            <a:r>
              <a:rPr lang="en-US" dirty="0" smtClean="0"/>
              <a:t>Low overhead – people, time, infrastructure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2291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547" y="3348025"/>
            <a:ext cx="3978435" cy="307383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Much of the delay between the creation of data and the derivation of </a:t>
            </a:r>
            <a:r>
              <a:rPr lang="en-US" dirty="0" smtClean="0"/>
              <a:t>useful</a:t>
            </a:r>
            <a:r>
              <a:rPr lang="en-US" dirty="0" smtClean="0"/>
              <a:t> information is </a:t>
            </a:r>
            <a:r>
              <a:rPr lang="en-US" dirty="0" smtClean="0"/>
              <a:t>due to having to collect data to centralized repositories in order to convert it to standardized comparable formats so that we can even start to apply logic to it.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Can’t We Have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0317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How do we reasonably ingest, transform, route, and analyze data in “real-time”?</a:t>
            </a:r>
          </a:p>
          <a:p>
            <a:r>
              <a:rPr lang="en-US" dirty="0" smtClean="0"/>
              <a:t>How can we apply more logic, earlier in the pipeline, while minimizing ingest performance impact?</a:t>
            </a:r>
          </a:p>
          <a:p>
            <a:r>
              <a:rPr lang="en-US" dirty="0" smtClean="0"/>
              <a:t>How can we begin to create a holistic view of the information in our data, so that we</a:t>
            </a:r>
            <a:r>
              <a:rPr lang="en-US" dirty="0"/>
              <a:t> </a:t>
            </a:r>
            <a:r>
              <a:rPr lang="en-US" dirty="0" smtClean="0"/>
              <a:t>can correlate events from multiple domains?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Get There?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767551" y="1414904"/>
            <a:ext cx="4071649" cy="4888479"/>
            <a:chOff x="4767551" y="1414904"/>
            <a:chExt cx="4071649" cy="4888479"/>
          </a:xfrm>
        </p:grpSpPr>
        <p:pic>
          <p:nvPicPr>
            <p:cNvPr id="7" name="Picture 6" descr="notepad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51" y="1414904"/>
              <a:ext cx="4071649" cy="488847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401763" y="5587792"/>
              <a:ext cx="21998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 </a:t>
              </a:r>
              <a:r>
                <a:rPr lang="en-US" i="1" dirty="0" smtClean="0"/>
                <a:t>Marcia Conner Blog</a:t>
              </a:r>
              <a:endParaRPr lang="en-US" i="1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172570" y="1563992"/>
              <a:ext cx="3487024" cy="38164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i="1" dirty="0"/>
                <a:t>Every day, more than </a:t>
              </a:r>
              <a:r>
                <a:rPr lang="en-US" sz="2200" b="1" i="1" dirty="0"/>
                <a:t>2.5 quintillion bytes of data</a:t>
              </a:r>
              <a:br>
                <a:rPr lang="en-US" sz="2200" b="1" i="1" dirty="0"/>
              </a:br>
              <a:r>
                <a:rPr lang="en-US" sz="2200" i="1" dirty="0"/>
                <a:t>(1 followed by 18 zeros) </a:t>
              </a:r>
              <a:br>
                <a:rPr lang="en-US" sz="2200" i="1" dirty="0"/>
              </a:br>
              <a:r>
                <a:rPr lang="en-US" sz="2200" i="1" dirty="0"/>
                <a:t>are created, with 90% of the world’s data created in the last two years alone. As a society, we’re producing and capturing more data each day than was seen by everyone since the beginning of the earth</a:t>
              </a:r>
              <a:endParaRPr lang="en-US" sz="2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431136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endParaRPr lang="en-US" sz="16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Taxonomy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05819" y="1714612"/>
            <a:ext cx="7984694" cy="2903354"/>
            <a:chOff x="472584" y="2881931"/>
            <a:chExt cx="7984694" cy="2903354"/>
          </a:xfrm>
        </p:grpSpPr>
        <p:pic>
          <p:nvPicPr>
            <p:cNvPr id="4" name="Picture 3" descr="pape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452" y="2881931"/>
              <a:ext cx="7748826" cy="290335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72584" y="3046896"/>
              <a:ext cx="7984694" cy="14773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"</a:t>
              </a:r>
              <a:r>
                <a:rPr lang="en-US" sz="2400" i="1" dirty="0"/>
                <a:t>If multiple systems observe the same event, their </a:t>
              </a:r>
              <a:r>
                <a:rPr lang="en-US" sz="2400" i="1" dirty="0" smtClean="0"/>
                <a:t/>
              </a:r>
              <a:br>
                <a:rPr lang="en-US" sz="2400" i="1" dirty="0" smtClean="0"/>
              </a:br>
              <a:r>
                <a:rPr lang="en-US" sz="2400" i="1" dirty="0" smtClean="0"/>
                <a:t>taxonomy </a:t>
              </a:r>
              <a:r>
                <a:rPr lang="en-US" sz="2400" i="1" dirty="0"/>
                <a:t>description of the event should be </a:t>
              </a:r>
              <a:r>
                <a:rPr lang="en-US" sz="2400" i="1" dirty="0" smtClean="0"/>
                <a:t>identical.</a:t>
              </a:r>
              <a:r>
                <a:rPr lang="en-US" sz="2400" dirty="0" smtClean="0"/>
                <a:t>”</a:t>
              </a:r>
              <a:br>
                <a:rPr lang="en-US" sz="2400" dirty="0" smtClean="0"/>
              </a:br>
              <a:endParaRPr lang="en-US" sz="2400" dirty="0"/>
            </a:p>
            <a:p>
              <a:pPr algn="ctr"/>
              <a:r>
                <a:rPr lang="en-US" dirty="0"/>
                <a:t> </a:t>
              </a:r>
              <a:r>
                <a:rPr lang="en-US" dirty="0" smtClean="0"/>
                <a:t>– MITRE, </a:t>
              </a:r>
              <a:r>
                <a:rPr lang="en-US" dirty="0"/>
                <a:t>Common Event Expression</a:t>
              </a:r>
              <a:r>
                <a:rPr lang="en-US" dirty="0" smtClean="0"/>
                <a:t>, 2008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768982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endParaRPr lang="en-US" sz="16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Taxonomy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05819" y="1714612"/>
            <a:ext cx="7984694" cy="2903354"/>
            <a:chOff x="472584" y="2881931"/>
            <a:chExt cx="7984694" cy="2903354"/>
          </a:xfrm>
        </p:grpSpPr>
        <p:pic>
          <p:nvPicPr>
            <p:cNvPr id="4" name="Picture 3" descr="pape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452" y="2881931"/>
              <a:ext cx="7748826" cy="290335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72584" y="3046896"/>
              <a:ext cx="7984694" cy="14773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“If we speak the same language we can actually have a conversation</a:t>
              </a:r>
              <a:r>
                <a:rPr lang="en-US" sz="2400" i="1" dirty="0" smtClean="0"/>
                <a:t>.</a:t>
              </a:r>
              <a:r>
                <a:rPr lang="en-US" sz="2400" dirty="0" smtClean="0"/>
                <a:t>”</a:t>
              </a:r>
              <a:r>
                <a:rPr lang="en-US" sz="2400" dirty="0" smtClean="0"/>
                <a:t/>
              </a:r>
              <a:br>
                <a:rPr lang="en-US" sz="2400" dirty="0" smtClean="0"/>
              </a:br>
              <a:endParaRPr lang="en-US" sz="2400" dirty="0"/>
            </a:p>
            <a:p>
              <a:pPr algn="ctr"/>
              <a:r>
                <a:rPr lang="en-US" dirty="0"/>
                <a:t> </a:t>
              </a:r>
              <a:r>
                <a:rPr lang="en-US" dirty="0" smtClean="0"/>
                <a:t>– </a:t>
              </a:r>
              <a:r>
                <a:rPr lang="en-US" dirty="0" smtClean="0"/>
                <a:t>Me, a couple of hours ago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382188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Speaking the same language allows us to focus on the actual problems we are trying to solve</a:t>
            </a:r>
          </a:p>
          <a:p>
            <a:r>
              <a:rPr lang="en-US" dirty="0" smtClean="0"/>
              <a:t>Having a common taxonomy while still allowing flexibility in expression and transport…  </a:t>
            </a:r>
          </a:p>
          <a:p>
            <a:pPr lvl="1"/>
            <a:r>
              <a:rPr lang="en-US" dirty="0" smtClean="0"/>
              <a:t>Reduces processing costs by allowing code reuse and reducing the complexity of processing systems</a:t>
            </a:r>
          </a:p>
          <a:p>
            <a:pPr lvl="1"/>
            <a:r>
              <a:rPr lang="en-US" dirty="0" smtClean="0"/>
              <a:t>Increases processing ability reduces cost of compliancy efforts</a:t>
            </a:r>
          </a:p>
          <a:p>
            <a:pPr lvl="1"/>
            <a:r>
              <a:rPr lang="en-US" dirty="0" smtClean="0"/>
              <a:t>Removes vendor dependencies allowing easier integration of new </a:t>
            </a:r>
            <a:r>
              <a:rPr lang="en-US" dirty="0" smtClean="0"/>
              <a:t>technology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Common Standards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3562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an ideal world, we would have an agreed-upon standard for event representation across all domains</a:t>
            </a:r>
          </a:p>
          <a:p>
            <a:r>
              <a:rPr lang="en-US" dirty="0" smtClean="0"/>
              <a:t>There have been numerous attempts, and within specific domains there are successful standards</a:t>
            </a:r>
          </a:p>
          <a:p>
            <a:r>
              <a:rPr lang="en-US" dirty="0" smtClean="0"/>
              <a:t>However, the specific needs of supporting existing systems combined with the specific taxonomies within various domains, along with inertia, has kept a </a:t>
            </a:r>
            <a:br>
              <a:rPr lang="en-US" dirty="0" smtClean="0"/>
            </a:br>
            <a:r>
              <a:rPr lang="en-US" dirty="0" smtClean="0"/>
              <a:t>common, cooperative </a:t>
            </a:r>
            <a:br>
              <a:rPr lang="en-US" dirty="0" smtClean="0"/>
            </a:br>
            <a:r>
              <a:rPr lang="en-US" dirty="0" smtClean="0"/>
              <a:t>standard from emerging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 Perfect World 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627" y="4129951"/>
            <a:ext cx="3676920" cy="226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4719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95400"/>
            <a:ext cx="2424723" cy="4876800"/>
          </a:xfrm>
        </p:spPr>
        <p:txBody>
          <a:bodyPr/>
          <a:lstStyle/>
          <a:p>
            <a:r>
              <a:rPr lang="en-US" dirty="0" smtClean="0"/>
              <a:t>2013-11-10 </a:t>
            </a:r>
          </a:p>
          <a:p>
            <a:r>
              <a:rPr lang="en-US" dirty="0" smtClean="0"/>
              <a:t>11-10-2013</a:t>
            </a:r>
          </a:p>
          <a:p>
            <a:r>
              <a:rPr lang="en-US" dirty="0" smtClean="0"/>
              <a:t>10/11/2013</a:t>
            </a:r>
          </a:p>
          <a:p>
            <a:r>
              <a:rPr lang="en-US" dirty="0" smtClean="0"/>
              <a:t>2013/11/10</a:t>
            </a:r>
          </a:p>
          <a:p>
            <a:r>
              <a:rPr lang="en-US" dirty="0" smtClean="0"/>
              <a:t>11/10/2013</a:t>
            </a:r>
          </a:p>
          <a:p>
            <a:r>
              <a:rPr lang="en-US" dirty="0"/>
              <a:t>1384128000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Actual World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48225" y="1352550"/>
            <a:ext cx="187642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Protobuf</a:t>
            </a:r>
          </a:p>
          <a:p>
            <a:r>
              <a:rPr lang="en-US" sz="3200" dirty="0" smtClean="0"/>
              <a:t>JSON</a:t>
            </a:r>
          </a:p>
          <a:p>
            <a:r>
              <a:rPr lang="en-US" sz="3200" dirty="0" smtClean="0"/>
              <a:t>ASN.1</a:t>
            </a:r>
          </a:p>
          <a:p>
            <a:r>
              <a:rPr lang="en-US" sz="3200" dirty="0" smtClean="0"/>
              <a:t>XML</a:t>
            </a:r>
          </a:p>
          <a:p>
            <a:r>
              <a:rPr lang="en-US" sz="3200" dirty="0" smtClean="0"/>
              <a:t>RFC3164</a:t>
            </a:r>
          </a:p>
          <a:p>
            <a:r>
              <a:rPr lang="en-US" sz="3200" dirty="0" smtClean="0"/>
              <a:t>CSV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7164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quickly we can draw meaningful correlation between observed events originating from multiple domains determines how intelligent our “intelligent systems” can be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Meaning.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479" y="2965868"/>
            <a:ext cx="61468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302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5F5F5F"/>
                </a:solidFill>
              </a:rPr>
              <a:t>Introducing …</a:t>
            </a:r>
            <a:endParaRPr lang="en-US" sz="3200" dirty="0">
              <a:solidFill>
                <a:srgbClr val="5F5F5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53013" y="2723518"/>
            <a:ext cx="6436986" cy="496230"/>
          </a:xfrm>
        </p:spPr>
        <p:txBody>
          <a:bodyPr/>
          <a:lstStyle/>
          <a:p>
            <a:pPr marL="0" indent="0"/>
            <a:r>
              <a:rPr lang="en-US" sz="3200" b="1" dirty="0" smtClean="0">
                <a:solidFill>
                  <a:schemeClr val="tx2"/>
                </a:solidFill>
              </a:rPr>
              <a:t>Talksum Data Stream Router™ (TDSR™)</a:t>
            </a:r>
            <a:endParaRPr lang="en-US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249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790"/>
            <a:ext cx="9144000" cy="514502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Principal Architect at Talksum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Focus on real-time data routing and analytics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Open Source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Contributor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ZeroMQ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Rsyslog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Who I Am and Where I’m 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31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The Talksum Data Stream Router takes a new approach </a:t>
            </a:r>
            <a:r>
              <a:rPr lang="en-US" dirty="0" smtClean="0"/>
              <a:t>to data management and analytics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Translates incoming data in </a:t>
            </a:r>
            <a:r>
              <a:rPr lang="en-US" dirty="0"/>
              <a:t>real </a:t>
            </a:r>
            <a:r>
              <a:rPr lang="en-US" dirty="0" smtClean="0"/>
              <a:t>time…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…converting it into flexibly managed data streams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…enabling filtering and routing by content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…and the correlation of events from multiple domains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…while still supporting current storage and analytics systems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Talksum</a:t>
            </a:r>
            <a:r>
              <a:rPr lang="en-US" baseline="0" smtClean="0"/>
              <a:t> Data Stream Router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2850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Multiple transport protocols (TCP, UDP, PGM)</a:t>
            </a:r>
          </a:p>
          <a:p>
            <a:r>
              <a:rPr lang="en-US" dirty="0" smtClean="0"/>
              <a:t>Multiple application protocols (HTTP, RFC3164, SNMP, ZeroMQ)</a:t>
            </a:r>
          </a:p>
          <a:p>
            <a:r>
              <a:rPr lang="en-US" dirty="0" smtClean="0"/>
              <a:t>Multiple serialization formats (JSON, BSON, ASN.1, </a:t>
            </a:r>
            <a:r>
              <a:rPr lang="en-US" dirty="0" err="1" smtClean="0"/>
              <a:t>Protobuf</a:t>
            </a:r>
            <a:r>
              <a:rPr lang="en-US" dirty="0" smtClean="0"/>
              <a:t>, </a:t>
            </a:r>
            <a:r>
              <a:rPr lang="en-US" dirty="0" err="1" smtClean="0"/>
              <a:t>MessagePack</a:t>
            </a:r>
            <a:r>
              <a:rPr lang="en-US" dirty="0" smtClean="0"/>
              <a:t>)</a:t>
            </a:r>
          </a:p>
          <a:p>
            <a:r>
              <a:rPr lang="en-US" dirty="0" smtClean="0"/>
              <a:t>Goal</a:t>
            </a:r>
            <a:r>
              <a:rPr lang="en-US" dirty="0" smtClean="0"/>
              <a:t>: convert incoming data in multiple formats on multiple transports </a:t>
            </a:r>
            <a:r>
              <a:rPr lang="en-US" dirty="0" smtClean="0"/>
              <a:t>into meaningful data streams.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Input – Protocol Transport Logic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27759" y="4874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6237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p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80" y="1714611"/>
            <a:ext cx="8502020" cy="318556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3058" y="2007434"/>
            <a:ext cx="8159366" cy="1706278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“A </a:t>
            </a:r>
            <a:r>
              <a:rPr lang="en-US" i="1" dirty="0"/>
              <a:t>sequence of digitally encoded coherent signals (packets of data or data packets) used to transmit or receive </a:t>
            </a:r>
            <a:r>
              <a:rPr lang="en-US" i="1" dirty="0" smtClean="0"/>
              <a:t>information” </a:t>
            </a:r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i="1" dirty="0" smtClean="0"/>
              <a:t>				</a:t>
            </a:r>
            <a:r>
              <a:rPr lang="en-US" dirty="0" smtClean="0"/>
              <a:t>– Federal Standard 1037C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Streams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0949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 establishment and encoding </a:t>
            </a:r>
            <a:r>
              <a:rPr lang="en-US" dirty="0"/>
              <a:t>of </a:t>
            </a:r>
            <a:r>
              <a:rPr lang="en-US" dirty="0" smtClean="0"/>
              <a:t>context</a:t>
            </a:r>
            <a:r>
              <a:rPr lang="en-US" i="1" dirty="0" smtClean="0"/>
              <a:t> </a:t>
            </a:r>
            <a:r>
              <a:rPr lang="en-US" dirty="0" smtClean="0"/>
              <a:t>and intent provides meaning, which </a:t>
            </a:r>
            <a:r>
              <a:rPr lang="en-US" dirty="0" smtClean="0"/>
              <a:t>supports</a:t>
            </a:r>
            <a:r>
              <a:rPr lang="en-US" dirty="0" smtClean="0"/>
              <a:t> </a:t>
            </a:r>
            <a:r>
              <a:rPr lang="en-US" dirty="0" smtClean="0"/>
              <a:t>the ability to </a:t>
            </a:r>
            <a:r>
              <a:rPr lang="en-US" dirty="0"/>
              <a:t>deliver critical </a:t>
            </a:r>
            <a:r>
              <a:rPr lang="en-US" dirty="0" smtClean="0"/>
              <a:t>information in </a:t>
            </a:r>
            <a:r>
              <a:rPr lang="en-US" dirty="0"/>
              <a:t>near </a:t>
            </a:r>
            <a:r>
              <a:rPr lang="en-US" dirty="0" smtClean="0"/>
              <a:t>real-time to interested systems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Streams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1420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time did an event occur?</a:t>
            </a:r>
          </a:p>
          <a:p>
            <a:r>
              <a:rPr lang="en-US" dirty="0" smtClean="0"/>
              <a:t>Where did the event occur</a:t>
            </a:r>
            <a:r>
              <a:rPr lang="en-US" dirty="0" smtClean="0"/>
              <a:t>?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64465" y="2180710"/>
            <a:ext cx="137314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dirty="0" smtClean="0">
                <a:solidFill>
                  <a:srgbClr val="5F5F5F"/>
                </a:solidFill>
              </a:rPr>
              <a:t>?</a:t>
            </a:r>
            <a:endParaRPr lang="en-US" sz="20000" dirty="0">
              <a:solidFill>
                <a:srgbClr val="5F5F5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177782">
            <a:off x="6959328" y="3043164"/>
            <a:ext cx="137314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dirty="0" smtClean="0">
                <a:solidFill>
                  <a:srgbClr val="5F5F5F"/>
                </a:solidFill>
              </a:rPr>
              <a:t>?</a:t>
            </a:r>
            <a:endParaRPr lang="en-US" sz="20000" dirty="0">
              <a:solidFill>
                <a:srgbClr val="5F5F5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679612">
            <a:off x="3596049" y="3335201"/>
            <a:ext cx="137314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dirty="0" smtClean="0">
                <a:solidFill>
                  <a:srgbClr val="5F5F5F"/>
                </a:solidFill>
              </a:rPr>
              <a:t>?</a:t>
            </a:r>
            <a:endParaRPr lang="en-US" sz="20000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0351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are we generating information about this event? </a:t>
            </a:r>
          </a:p>
          <a:p>
            <a:r>
              <a:rPr lang="en-US" dirty="0" smtClean="0"/>
              <a:t>Who needs to know?</a:t>
            </a:r>
          </a:p>
          <a:p>
            <a:r>
              <a:rPr lang="en-US" dirty="0" smtClean="0"/>
              <a:t>What’s Going To Happen Next</a:t>
            </a:r>
            <a:r>
              <a:rPr lang="en-US" dirty="0" smtClean="0"/>
              <a:t>?</a:t>
            </a:r>
            <a:endParaRPr lang="en-US" dirty="0" smtClean="0"/>
          </a:p>
          <a:p>
            <a:r>
              <a:rPr lang="en-US" dirty="0" smtClean="0"/>
              <a:t>How important is it that they know?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64465" y="2180710"/>
            <a:ext cx="137314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dirty="0" smtClean="0">
                <a:solidFill>
                  <a:srgbClr val="5F5F5F"/>
                </a:solidFill>
              </a:rPr>
              <a:t>?</a:t>
            </a:r>
            <a:endParaRPr lang="en-US" sz="20000" dirty="0">
              <a:solidFill>
                <a:srgbClr val="5F5F5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177782">
            <a:off x="6959328" y="3043164"/>
            <a:ext cx="137314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dirty="0" smtClean="0">
                <a:solidFill>
                  <a:srgbClr val="5F5F5F"/>
                </a:solidFill>
              </a:rPr>
              <a:t>?</a:t>
            </a:r>
            <a:endParaRPr lang="en-US" sz="20000" dirty="0">
              <a:solidFill>
                <a:srgbClr val="5F5F5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0679612">
            <a:off x="3596049" y="3335201"/>
            <a:ext cx="137314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dirty="0" smtClean="0">
                <a:solidFill>
                  <a:srgbClr val="5F5F5F"/>
                </a:solidFill>
              </a:rPr>
              <a:t>?</a:t>
            </a:r>
            <a:endParaRPr lang="en-US" sz="20000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8749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Context and intent is encoded into a standard taxonomy and syntax at the head of a Talksum </a:t>
            </a:r>
            <a:r>
              <a:rPr lang="en-US" dirty="0" smtClean="0"/>
              <a:t>Protocol </a:t>
            </a:r>
            <a:r>
              <a:rPr lang="en-US" dirty="0" smtClean="0"/>
              <a:t>message created from the original event</a:t>
            </a:r>
          </a:p>
          <a:p>
            <a:r>
              <a:rPr lang="en-US" dirty="0" smtClean="0"/>
              <a:t>The original unaltered event message may be routed to storage in cases where it is </a:t>
            </a:r>
            <a:r>
              <a:rPr lang="en-US" dirty="0" smtClean="0"/>
              <a:t>necessary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encoded message continues in parallel on the Talksum Datastream Router backplane, now ready for efficient filtering, routing, and aggregation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Transformation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716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Valuable meta information</a:t>
            </a:r>
          </a:p>
          <a:p>
            <a:r>
              <a:rPr lang="en-US" dirty="0" smtClean="0"/>
              <a:t>How many events from each source within a time window</a:t>
            </a:r>
          </a:p>
          <a:p>
            <a:r>
              <a:rPr lang="en-US" dirty="0" smtClean="0"/>
              <a:t>How many events of each type within a time window</a:t>
            </a:r>
          </a:p>
          <a:p>
            <a:r>
              <a:rPr lang="en-US" dirty="0" smtClean="0"/>
              <a:t>How many events meet a specific criteria within a time window</a:t>
            </a:r>
          </a:p>
          <a:p>
            <a:r>
              <a:rPr lang="en-US" dirty="0" smtClean="0"/>
              <a:t>Cardinality approximation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Real-time Insights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2087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154294"/>
            <a:ext cx="8458200" cy="5041475"/>
          </a:xfrm>
        </p:spPr>
        <p:txBody>
          <a:bodyPr/>
          <a:lstStyle/>
          <a:p>
            <a:r>
              <a:rPr lang="en-US" dirty="0" smtClean="0"/>
              <a:t>Persistent data streams can involve normal operational mode events </a:t>
            </a:r>
          </a:p>
          <a:p>
            <a:pPr lvl="1"/>
            <a:r>
              <a:rPr lang="en-US" dirty="0" smtClean="0"/>
              <a:t>Normal systems and security logs from network devices and service delivery daemons</a:t>
            </a:r>
          </a:p>
          <a:p>
            <a:pPr lvl="1"/>
            <a:r>
              <a:rPr lang="en-US" dirty="0" smtClean="0"/>
              <a:t>Standard basic safety messages being periodically emitted by vehicles on the highway</a:t>
            </a:r>
          </a:p>
          <a:p>
            <a:pPr lvl="1"/>
            <a:r>
              <a:rPr lang="en-US" dirty="0" smtClean="0"/>
              <a:t>Standard logging data concerning energy usage of a house by a smart meter</a:t>
            </a:r>
          </a:p>
          <a:p>
            <a:pPr lvl="1"/>
            <a:r>
              <a:rPr lang="en-US" dirty="0" smtClean="0"/>
              <a:t>Notification that a particular vehicle in a fleet has broken </a:t>
            </a:r>
            <a:r>
              <a:rPr lang="en-US" dirty="0" smtClean="0"/>
              <a:t>down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Persistent Streams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0640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Dynamic Streams are streams that are derived from the interaction of persistent streams with rules</a:t>
            </a:r>
          </a:p>
          <a:p>
            <a:r>
              <a:rPr lang="en-US" dirty="0" smtClean="0"/>
              <a:t>Heuristics information and aggregates can be the basis of new data streams produced from the original data stream</a:t>
            </a:r>
          </a:p>
          <a:p>
            <a:r>
              <a:rPr lang="en-US" dirty="0" smtClean="0"/>
              <a:t>Streams can be created that contain alerts or API calls to trigger actions based on message content</a:t>
            </a:r>
          </a:p>
          <a:p>
            <a:r>
              <a:rPr lang="en-US" dirty="0" smtClean="0"/>
              <a:t>These new, derived streams can also be inputs into additional routing and filter rules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Streams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498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25789"/>
            <a:ext cx="9150069" cy="514843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304800" y="1911324"/>
            <a:ext cx="8507046" cy="426087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20 Years in “The Industry”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Network engineer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Web application developer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Database administrator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Data architect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Distributed systems architect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Where I’ve Been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493363" y="1563745"/>
            <a:ext cx="2891658" cy="3970134"/>
            <a:chOff x="4751482" y="767203"/>
            <a:chExt cx="3856795" cy="5295230"/>
          </a:xfrm>
        </p:grpSpPr>
        <p:sp>
          <p:nvSpPr>
            <p:cNvPr id="6" name="TextBox 5"/>
            <p:cNvSpPr txBox="1"/>
            <p:nvPr/>
          </p:nvSpPr>
          <p:spPr>
            <a:xfrm>
              <a:off x="4751482" y="767203"/>
              <a:ext cx="3713919" cy="422817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20000" dirty="0" smtClean="0">
                  <a:solidFill>
                    <a:schemeClr val="bg1">
                      <a:lumMod val="50000"/>
                      <a:alpha val="40000"/>
                    </a:schemeClr>
                  </a:solidFill>
                </a:rPr>
                <a:t>20</a:t>
              </a:r>
              <a:endParaRPr lang="en-US" sz="20000" dirty="0">
                <a:solidFill>
                  <a:schemeClr val="bg1">
                    <a:lumMod val="50000"/>
                    <a:alpha val="40000"/>
                  </a:schemeClr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80251" y="4297275"/>
              <a:ext cx="3528026" cy="1765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 smtClean="0">
                  <a:solidFill>
                    <a:srgbClr val="7F7F7F">
                      <a:alpha val="40000"/>
                    </a:srgbClr>
                  </a:solidFill>
                </a:rPr>
                <a:t>years</a:t>
              </a:r>
              <a:endParaRPr lang="en-US" sz="8000" dirty="0">
                <a:solidFill>
                  <a:srgbClr val="7F7F7F">
                    <a:alpha val="40000"/>
                  </a:srgb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286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half" idx="1"/>
          </p:nvPr>
        </p:nvSpPr>
        <p:spPr>
          <a:xfrm>
            <a:off x="638359" y="1487815"/>
            <a:ext cx="2694783" cy="4340629"/>
          </a:xfrm>
        </p:spPr>
        <p:txBody>
          <a:bodyPr/>
          <a:lstStyle/>
          <a:p>
            <a:r>
              <a:rPr lang="en-US" dirty="0" err="1" smtClean="0"/>
              <a:t>Hadoop</a:t>
            </a:r>
            <a:endParaRPr lang="en-US" dirty="0" smtClean="0"/>
          </a:p>
          <a:p>
            <a:r>
              <a:rPr lang="en-US" dirty="0" err="1" smtClean="0"/>
              <a:t>Elasticsearch</a:t>
            </a:r>
            <a:endParaRPr lang="en-US" dirty="0" smtClean="0"/>
          </a:p>
          <a:p>
            <a:r>
              <a:rPr lang="en-US" dirty="0" smtClean="0"/>
              <a:t>MongoDB</a:t>
            </a:r>
            <a:endParaRPr lang="en-US" dirty="0" smtClean="0"/>
          </a:p>
          <a:p>
            <a:r>
              <a:rPr lang="en-US" dirty="0" err="1" smtClean="0"/>
              <a:t>PostgreSQL</a:t>
            </a:r>
            <a:endParaRPr lang="en-US" dirty="0" smtClean="0"/>
          </a:p>
          <a:p>
            <a:r>
              <a:rPr lang="en-US" dirty="0" smtClean="0"/>
              <a:t>MySQL</a:t>
            </a:r>
          </a:p>
          <a:p>
            <a:r>
              <a:rPr lang="en-US" dirty="0" smtClean="0"/>
              <a:t>Remote</a:t>
            </a:r>
            <a:r>
              <a:rPr lang="en-US" dirty="0" smtClean="0"/>
              <a:t> API Call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609061" y="1561744"/>
            <a:ext cx="5101712" cy="441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3363" indent="-23336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E78BA"/>
              </a:buClr>
              <a:buFont typeface="Arial"/>
              <a:buChar char="•"/>
              <a:tabLst/>
              <a:defRPr sz="2400" b="0">
                <a:solidFill>
                  <a:srgbClr val="4E5054"/>
                </a:solidFill>
                <a:latin typeface="Calibri"/>
                <a:ea typeface="ＭＳ Ｐゴシック" pitchFamily="-108" charset="-128"/>
                <a:cs typeface="Calibri"/>
              </a:defRPr>
            </a:lvl1pPr>
            <a:lvl2pPr marL="688975" indent="-350838" algn="l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rgbClr val="0E78BA"/>
              </a:buClr>
              <a:buFont typeface="Symbol" pitchFamily="18" charset="2"/>
              <a:buChar char=""/>
              <a:defRPr sz="2200" b="0">
                <a:solidFill>
                  <a:srgbClr val="4E5054"/>
                </a:solidFill>
                <a:latin typeface="Calibri"/>
                <a:ea typeface="ＭＳ Ｐゴシック" pitchFamily="-108" charset="-128"/>
                <a:cs typeface="Calibri"/>
              </a:defRPr>
            </a:lvl2pPr>
            <a:lvl3pPr marL="847725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E78BA"/>
              </a:buClr>
              <a:buFont typeface="Wingdings" pitchFamily="2" charset="2"/>
              <a:buChar char="§"/>
              <a:tabLst/>
              <a:defRPr sz="1800" b="0">
                <a:solidFill>
                  <a:srgbClr val="4E5054"/>
                </a:solidFill>
                <a:latin typeface="Calibri"/>
                <a:ea typeface="ＭＳ Ｐゴシック" pitchFamily="-108" charset="-128"/>
                <a:cs typeface="Calibri"/>
              </a:defRPr>
            </a:lvl3pPr>
            <a:lvl4pPr marL="1081088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E78BA"/>
              </a:buClr>
              <a:buFont typeface="Symbol" pitchFamily="18" charset="2"/>
              <a:buChar char=""/>
              <a:tabLst/>
              <a:defRPr sz="1800" b="0">
                <a:solidFill>
                  <a:srgbClr val="4E5054"/>
                </a:solidFill>
                <a:latin typeface="Calibri"/>
                <a:ea typeface="ＭＳ Ｐゴシック" pitchFamily="-108" charset="-128"/>
                <a:cs typeface="Calibri"/>
              </a:defRPr>
            </a:lvl4pPr>
            <a:lvl5pPr marL="1309688" indent="-165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E78BA"/>
              </a:buClr>
              <a:buFont typeface="Symbol" pitchFamily="18" charset="2"/>
              <a:buChar char=""/>
              <a:tabLst/>
              <a:defRPr sz="1800" b="0">
                <a:solidFill>
                  <a:srgbClr val="4E5054"/>
                </a:solidFill>
                <a:latin typeface="Calibri"/>
                <a:ea typeface="ＭＳ Ｐゴシック" pitchFamily="-108" charset="-128"/>
                <a:cs typeface="Calibri"/>
              </a:defRPr>
            </a:lvl5pPr>
            <a:lvl6pPr marL="1711325" indent="-165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Symbol" pitchFamily="48" charset="2"/>
              <a:buChar char=""/>
              <a:defRPr sz="1400">
                <a:solidFill>
                  <a:schemeClr val="tx1"/>
                </a:solidFill>
                <a:latin typeface="+mn-lt"/>
              </a:defRPr>
            </a:lvl6pPr>
            <a:lvl7pPr marL="2168525" indent="-165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Symbol" pitchFamily="48" charset="2"/>
              <a:buChar char=""/>
              <a:defRPr sz="1400">
                <a:solidFill>
                  <a:schemeClr val="tx1"/>
                </a:solidFill>
                <a:latin typeface="+mn-lt"/>
              </a:defRPr>
            </a:lvl7pPr>
            <a:lvl8pPr marL="2625725" indent="-165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Symbol" pitchFamily="48" charset="2"/>
              <a:buChar char=""/>
              <a:defRPr sz="1400">
                <a:solidFill>
                  <a:schemeClr val="tx1"/>
                </a:solidFill>
                <a:latin typeface="+mn-lt"/>
              </a:defRPr>
            </a:lvl8pPr>
            <a:lvl9pPr marL="3082925" indent="-165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Symbol" pitchFamily="48" charset="2"/>
              <a:buChar char="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Route through parallel channels  to maximize </a:t>
            </a:r>
            <a:r>
              <a:rPr lang="en-US" dirty="0" smtClean="0"/>
              <a:t>throughput</a:t>
            </a:r>
            <a:endParaRPr lang="en-US" dirty="0"/>
          </a:p>
          <a:p>
            <a:r>
              <a:rPr lang="en-US" dirty="0"/>
              <a:t>Construct messages from any available message properties</a:t>
            </a:r>
          </a:p>
          <a:p>
            <a:r>
              <a:rPr lang="en-US" dirty="0"/>
              <a:t>Detailed metrics for each path through the </a:t>
            </a:r>
            <a:r>
              <a:rPr lang="en-US" dirty="0" smtClean="0"/>
              <a:t>router</a:t>
            </a:r>
            <a:endParaRPr lang="en-US" dirty="0"/>
          </a:p>
          <a:p>
            <a:r>
              <a:rPr lang="en-US" dirty="0"/>
              <a:t>Metrics are also routable to any supported </a:t>
            </a:r>
            <a:r>
              <a:rPr lang="en-US" dirty="0" smtClean="0"/>
              <a:t>back-end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8344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Notched Right Arrow 89"/>
          <p:cNvSpPr/>
          <p:nvPr/>
        </p:nvSpPr>
        <p:spPr bwMode="auto">
          <a:xfrm>
            <a:off x="1066089" y="2206339"/>
            <a:ext cx="3615107" cy="982500"/>
          </a:xfrm>
          <a:prstGeom prst="notchedRightArrow">
            <a:avLst/>
          </a:prstGeom>
          <a:solidFill>
            <a:srgbClr val="417FC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91" name="Notched Right Arrow 90"/>
          <p:cNvSpPr/>
          <p:nvPr/>
        </p:nvSpPr>
        <p:spPr bwMode="auto">
          <a:xfrm>
            <a:off x="1066089" y="2950154"/>
            <a:ext cx="3615107" cy="982500"/>
          </a:xfrm>
          <a:prstGeom prst="notchedRightArrow">
            <a:avLst/>
          </a:prstGeom>
          <a:solidFill>
            <a:srgbClr val="417FC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92" name="Notched Right Arrow 91"/>
          <p:cNvSpPr/>
          <p:nvPr/>
        </p:nvSpPr>
        <p:spPr bwMode="auto">
          <a:xfrm>
            <a:off x="1066089" y="3693969"/>
            <a:ext cx="3615107" cy="982500"/>
          </a:xfrm>
          <a:prstGeom prst="notchedRightArrow">
            <a:avLst/>
          </a:prstGeom>
          <a:solidFill>
            <a:srgbClr val="417FC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93" name="Notched Right Arrow 92"/>
          <p:cNvSpPr/>
          <p:nvPr/>
        </p:nvSpPr>
        <p:spPr bwMode="auto">
          <a:xfrm>
            <a:off x="1066089" y="4437784"/>
            <a:ext cx="3615107" cy="982500"/>
          </a:xfrm>
          <a:prstGeom prst="notchedRightArrow">
            <a:avLst/>
          </a:prstGeom>
          <a:solidFill>
            <a:srgbClr val="417FC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94" name="Notched Right Arrow 93"/>
          <p:cNvSpPr/>
          <p:nvPr/>
        </p:nvSpPr>
        <p:spPr bwMode="auto">
          <a:xfrm>
            <a:off x="1066089" y="5181600"/>
            <a:ext cx="3615107" cy="982500"/>
          </a:xfrm>
          <a:prstGeom prst="notchedRightArrow">
            <a:avLst/>
          </a:prstGeom>
          <a:solidFill>
            <a:srgbClr val="417FC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9" name="Notched Right Arrow 8"/>
          <p:cNvSpPr/>
          <p:nvPr/>
        </p:nvSpPr>
        <p:spPr bwMode="auto">
          <a:xfrm>
            <a:off x="1066089" y="1462524"/>
            <a:ext cx="3615107" cy="982500"/>
          </a:xfrm>
          <a:prstGeom prst="notchedRightArrow">
            <a:avLst/>
          </a:prstGeom>
          <a:solidFill>
            <a:srgbClr val="417FC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Talksum Datastream Router</a:t>
            </a:r>
            <a:endParaRPr lang="en-US" dirty="0"/>
          </a:p>
        </p:txBody>
      </p:sp>
      <p:sp>
        <p:nvSpPr>
          <p:cNvPr id="37" name="Notched Right Arrow 36"/>
          <p:cNvSpPr/>
          <p:nvPr/>
        </p:nvSpPr>
        <p:spPr bwMode="auto">
          <a:xfrm>
            <a:off x="4896880" y="1443288"/>
            <a:ext cx="2220994" cy="450734"/>
          </a:xfrm>
          <a:prstGeom prst="notchedRightArrow">
            <a:avLst>
              <a:gd name="adj1" fmla="val 50000"/>
              <a:gd name="adj2" fmla="val 37477"/>
            </a:avLst>
          </a:prstGeom>
          <a:solidFill>
            <a:srgbClr val="417FC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265437" y="1700214"/>
            <a:ext cx="2198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Apache Common Logging – Files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SNMP - UDP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50915" y="2452817"/>
            <a:ext cx="2195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Unix Logs – RFC3164 UDP/TCP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Netflow – UDP – NG v.5, 8, 9, 10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208084" y="3189740"/>
            <a:ext cx="2281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Patient Records (HL7) XML/ASN.1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Transportation (BSM) SAE J2735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548846" y="4036423"/>
            <a:ext cx="1599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I2C, CAN, SNMP, Serial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406869" y="4777423"/>
            <a:ext cx="1883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XML, JSON, File, HTTP REST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591643" y="5419644"/>
            <a:ext cx="1514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Twitter, RSS, 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CAP (Weather Alerts)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8" name="Down Arrow 77"/>
          <p:cNvSpPr/>
          <p:nvPr/>
        </p:nvSpPr>
        <p:spPr bwMode="auto">
          <a:xfrm>
            <a:off x="2566756" y="3003416"/>
            <a:ext cx="3402274" cy="3748840"/>
          </a:xfrm>
          <a:prstGeom prst="downArrow">
            <a:avLst>
              <a:gd name="adj1" fmla="val 50000"/>
              <a:gd name="adj2" fmla="val 12834"/>
            </a:avLst>
          </a:prstGeom>
          <a:solidFill>
            <a:srgbClr val="417FC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79" name="Notched Right Arrow 78"/>
          <p:cNvSpPr/>
          <p:nvPr/>
        </p:nvSpPr>
        <p:spPr bwMode="auto">
          <a:xfrm>
            <a:off x="4816916" y="1906906"/>
            <a:ext cx="2332328" cy="587889"/>
          </a:xfrm>
          <a:prstGeom prst="notchedRightArrow">
            <a:avLst>
              <a:gd name="adj1" fmla="val 50000"/>
              <a:gd name="adj2" fmla="val 33198"/>
            </a:avLst>
          </a:prstGeom>
          <a:solidFill>
            <a:srgbClr val="417FC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80" name="Notched Right Arrow 79"/>
          <p:cNvSpPr/>
          <p:nvPr/>
        </p:nvSpPr>
        <p:spPr bwMode="auto">
          <a:xfrm>
            <a:off x="4787126" y="2552079"/>
            <a:ext cx="2459568" cy="768096"/>
          </a:xfrm>
          <a:prstGeom prst="notchedRightArrow">
            <a:avLst>
              <a:gd name="adj1" fmla="val 50000"/>
              <a:gd name="adj2" fmla="val 38977"/>
            </a:avLst>
          </a:prstGeom>
          <a:solidFill>
            <a:srgbClr val="417FC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81" name="Notched Right Arrow 80"/>
          <p:cNvSpPr/>
          <p:nvPr/>
        </p:nvSpPr>
        <p:spPr bwMode="auto">
          <a:xfrm>
            <a:off x="4303358" y="3416643"/>
            <a:ext cx="2963080" cy="1289304"/>
          </a:xfrm>
          <a:prstGeom prst="notchedRightArrow">
            <a:avLst>
              <a:gd name="adj1" fmla="val 50000"/>
              <a:gd name="adj2" fmla="val 25870"/>
            </a:avLst>
          </a:prstGeom>
          <a:solidFill>
            <a:srgbClr val="417FC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82" name="Notched Right Arrow 81"/>
          <p:cNvSpPr/>
          <p:nvPr/>
        </p:nvSpPr>
        <p:spPr bwMode="auto">
          <a:xfrm>
            <a:off x="3974124" y="4722727"/>
            <a:ext cx="3511802" cy="1828800"/>
          </a:xfrm>
          <a:prstGeom prst="notchedRightArrow">
            <a:avLst>
              <a:gd name="adj1" fmla="val 50000"/>
              <a:gd name="adj2" fmla="val 29881"/>
            </a:avLst>
          </a:prstGeom>
          <a:solidFill>
            <a:srgbClr val="417FC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347691" y="1511763"/>
            <a:ext cx="1476862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Refined Data Stream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347691" y="2046740"/>
            <a:ext cx="1476862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Refined Data Stream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5" name="Down Arrow 84"/>
          <p:cNvSpPr/>
          <p:nvPr/>
        </p:nvSpPr>
        <p:spPr bwMode="auto">
          <a:xfrm rot="10800000">
            <a:off x="2562375" y="1004249"/>
            <a:ext cx="3402274" cy="3748840"/>
          </a:xfrm>
          <a:prstGeom prst="downArrow">
            <a:avLst>
              <a:gd name="adj1" fmla="val 50000"/>
              <a:gd name="adj2" fmla="val 12834"/>
            </a:avLst>
          </a:prstGeom>
          <a:solidFill>
            <a:srgbClr val="417FC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347691" y="2786180"/>
            <a:ext cx="1476862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Refined Data Stream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079446" y="3782296"/>
            <a:ext cx="206979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Indexed, Mapped, Reduced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Ordered, Sorted Data Streams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422607" y="5284385"/>
            <a:ext cx="132703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Bulk Data Streams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(Lightly Ordered 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and Filtered)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595144" y="1443288"/>
            <a:ext cx="1333241" cy="4720812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705002" y="2493695"/>
            <a:ext cx="11139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Talksum</a:t>
            </a:r>
          </a:p>
          <a:p>
            <a:pPr algn="ctr"/>
            <a:r>
              <a:rPr lang="en-US" sz="1400" b="1" dirty="0" smtClean="0"/>
              <a:t>Data Stream</a:t>
            </a:r>
          </a:p>
          <a:p>
            <a:pPr algn="ctr"/>
            <a:r>
              <a:rPr lang="en-US" sz="1400" b="1" dirty="0" smtClean="0"/>
              <a:t>Router</a:t>
            </a:r>
          </a:p>
          <a:p>
            <a:pPr algn="ctr"/>
            <a:r>
              <a:rPr lang="en-US" sz="1400" b="1" dirty="0" smtClean="0"/>
              <a:t>(TDSR)</a:t>
            </a:r>
            <a:endParaRPr lang="en-US" sz="14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3664065" y="3529961"/>
            <a:ext cx="118494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9538" indent="-109538">
              <a:buFont typeface="Arial"/>
              <a:buChar char="•"/>
            </a:pPr>
            <a:r>
              <a:rPr lang="en-US" sz="1200" dirty="0" smtClean="0"/>
              <a:t>Data </a:t>
            </a:r>
            <a:br>
              <a:rPr lang="en-US" sz="1200" dirty="0" smtClean="0"/>
            </a:br>
            <a:r>
              <a:rPr lang="en-US" sz="1200" dirty="0" smtClean="0"/>
              <a:t>Normalization</a:t>
            </a:r>
          </a:p>
          <a:p>
            <a:pPr marL="109538" indent="-109538">
              <a:buFont typeface="Arial"/>
              <a:buChar char="•"/>
            </a:pPr>
            <a:r>
              <a:rPr lang="en-US" sz="1200" dirty="0" smtClean="0"/>
              <a:t>Parsers</a:t>
            </a:r>
          </a:p>
          <a:p>
            <a:pPr marL="109538" indent="-109538">
              <a:buFont typeface="Arial"/>
              <a:buChar char="•"/>
            </a:pPr>
            <a:r>
              <a:rPr lang="en-US" sz="1200" dirty="0" smtClean="0"/>
              <a:t>Filters</a:t>
            </a:r>
          </a:p>
          <a:p>
            <a:pPr marL="109538" indent="-109538">
              <a:buFont typeface="Arial"/>
              <a:buChar char="•"/>
            </a:pPr>
            <a:r>
              <a:rPr lang="en-US" sz="1200" dirty="0" smtClean="0"/>
              <a:t>Metrics and </a:t>
            </a:r>
            <a:br>
              <a:rPr lang="en-US" sz="1200" dirty="0" smtClean="0"/>
            </a:br>
            <a:r>
              <a:rPr lang="en-US" sz="1200" dirty="0" smtClean="0"/>
              <a:t>Counts</a:t>
            </a:r>
          </a:p>
          <a:p>
            <a:pPr marL="109538" indent="-109538">
              <a:buFont typeface="Arial"/>
              <a:buChar char="•"/>
            </a:pPr>
            <a:r>
              <a:rPr lang="en-US" sz="1200" dirty="0" smtClean="0"/>
              <a:t>Inline ETL/PTL</a:t>
            </a:r>
          </a:p>
          <a:p>
            <a:pPr marL="109538" indent="-109538">
              <a:buFont typeface="Arial"/>
              <a:buChar char="•"/>
            </a:pPr>
            <a:r>
              <a:rPr lang="en-US" sz="1200" dirty="0" smtClean="0"/>
              <a:t>Asynchronous</a:t>
            </a:r>
            <a:br>
              <a:rPr lang="en-US" sz="1200" dirty="0" smtClean="0"/>
            </a:br>
            <a:r>
              <a:rPr lang="en-US" sz="1200" dirty="0" smtClean="0"/>
              <a:t>Outputs</a:t>
            </a:r>
          </a:p>
          <a:p>
            <a:pPr marL="109538" indent="-109538">
              <a:buFont typeface="Arial"/>
              <a:buChar char="•"/>
            </a:pPr>
            <a:r>
              <a:rPr lang="en-US" sz="1200" dirty="0" smtClean="0"/>
              <a:t>Protocol </a:t>
            </a:r>
            <a:br>
              <a:rPr lang="en-US" sz="1200" dirty="0" smtClean="0"/>
            </a:br>
            <a:r>
              <a:rPr lang="en-US" sz="1200" dirty="0" smtClean="0"/>
              <a:t>Verification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7390135" y="1427650"/>
            <a:ext cx="1317112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200" b="1" dirty="0" smtClean="0"/>
              <a:t>Customer A:</a:t>
            </a:r>
          </a:p>
          <a:p>
            <a:pPr algn="ctr"/>
            <a:r>
              <a:rPr lang="en-US" sz="1200" b="1" dirty="0" smtClean="0"/>
              <a:t>Summarized Data</a:t>
            </a:r>
            <a:endParaRPr lang="en-US" sz="1200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489152" y="2454080"/>
            <a:ext cx="6463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1200" b="1" dirty="0" smtClean="0"/>
              <a:t>System</a:t>
            </a:r>
          </a:p>
          <a:p>
            <a:pPr algn="r"/>
            <a:r>
              <a:rPr lang="en-US" sz="1200" b="1" dirty="0" smtClean="0"/>
              <a:t>Logs</a:t>
            </a:r>
            <a:endParaRPr lang="en-US" sz="1200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221050" y="3200400"/>
            <a:ext cx="91443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1200" b="1" dirty="0" smtClean="0"/>
              <a:t>Application</a:t>
            </a:r>
          </a:p>
          <a:p>
            <a:pPr algn="r"/>
            <a:r>
              <a:rPr lang="en-US" sz="1200" b="1" dirty="0" smtClean="0"/>
              <a:t>Data</a:t>
            </a:r>
            <a:endParaRPr lang="en-US" sz="1200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232672" y="3854387"/>
            <a:ext cx="90281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1200" b="1" dirty="0" smtClean="0"/>
              <a:t>Sensor and</a:t>
            </a:r>
          </a:p>
          <a:p>
            <a:pPr algn="r"/>
            <a:r>
              <a:rPr lang="en-US" sz="1200" b="1" dirty="0" smtClean="0"/>
              <a:t>Industrial</a:t>
            </a:r>
          </a:p>
          <a:p>
            <a:pPr algn="r"/>
            <a:r>
              <a:rPr lang="en-US" sz="1200" b="1" dirty="0" smtClean="0"/>
              <a:t>Data</a:t>
            </a:r>
            <a:endParaRPr lang="en-US" sz="1200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69165" y="4680013"/>
            <a:ext cx="1066318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1200" b="1" dirty="0" smtClean="0"/>
              <a:t>3</a:t>
            </a:r>
            <a:r>
              <a:rPr lang="en-US" sz="1200" b="1" baseline="30000" dirty="0" smtClean="0"/>
              <a:t>rd</a:t>
            </a:r>
            <a:r>
              <a:rPr lang="en-US" sz="1200" b="1" dirty="0" smtClean="0"/>
              <a:t> Party</a:t>
            </a:r>
            <a:r>
              <a:rPr lang="en-US" sz="1200" b="1" dirty="0"/>
              <a:t> </a:t>
            </a:r>
            <a:r>
              <a:rPr lang="en-US" sz="1200" b="1" dirty="0" smtClean="0"/>
              <a:t>Data</a:t>
            </a:r>
          </a:p>
          <a:p>
            <a:pPr algn="r"/>
            <a:r>
              <a:rPr lang="en-US" sz="1200" b="1" dirty="0" smtClean="0"/>
              <a:t>B2B/M2M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226535" y="5425880"/>
            <a:ext cx="908948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1200" b="1" dirty="0" smtClean="0"/>
              <a:t>Social and</a:t>
            </a:r>
          </a:p>
          <a:p>
            <a:pPr algn="r"/>
            <a:r>
              <a:rPr lang="en-US" sz="1200" b="1" dirty="0" smtClean="0"/>
              <a:t>Public Data</a:t>
            </a:r>
          </a:p>
        </p:txBody>
      </p:sp>
      <p:pic>
        <p:nvPicPr>
          <p:cNvPr id="11" name="Picture 10" descr="logo_mark_talksum_c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715" y="1870893"/>
            <a:ext cx="563051" cy="470835"/>
          </a:xfrm>
          <a:prstGeom prst="rect">
            <a:avLst/>
          </a:prstGeom>
        </p:spPr>
      </p:pic>
      <p:sp>
        <p:nvSpPr>
          <p:cNvPr id="101" name="TextBox 100"/>
          <p:cNvSpPr txBox="1"/>
          <p:nvPr/>
        </p:nvSpPr>
        <p:spPr>
          <a:xfrm>
            <a:off x="7420980" y="1962382"/>
            <a:ext cx="1255422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200" b="1" dirty="0" smtClean="0"/>
              <a:t>Customer B:</a:t>
            </a:r>
          </a:p>
          <a:p>
            <a:pPr algn="ctr"/>
            <a:r>
              <a:rPr lang="en-US" sz="1200" b="1" dirty="0" smtClean="0"/>
              <a:t>Aggregated Data</a:t>
            </a:r>
            <a:endParaRPr lang="en-US" sz="1200" b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7431350" y="2667000"/>
            <a:ext cx="1234683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200" b="1" dirty="0" smtClean="0"/>
              <a:t>Customer C:</a:t>
            </a:r>
          </a:p>
          <a:p>
            <a:pPr algn="ctr"/>
            <a:r>
              <a:rPr lang="en-US" sz="1200" b="1" dirty="0" smtClean="0"/>
              <a:t>Dynamic Stream</a:t>
            </a:r>
            <a:endParaRPr lang="en-US" sz="1200" b="1" dirty="0"/>
          </a:p>
        </p:txBody>
      </p:sp>
      <p:sp>
        <p:nvSpPr>
          <p:cNvPr id="104" name="TextBox 103"/>
          <p:cNvSpPr txBox="1"/>
          <p:nvPr/>
        </p:nvSpPr>
        <p:spPr>
          <a:xfrm>
            <a:off x="219823" y="1705560"/>
            <a:ext cx="91566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1200" b="1" dirty="0" smtClean="0"/>
              <a:t>Application</a:t>
            </a:r>
          </a:p>
          <a:p>
            <a:pPr algn="r"/>
            <a:r>
              <a:rPr lang="en-US" sz="1200" b="1" dirty="0" smtClean="0"/>
              <a:t>Logs</a:t>
            </a:r>
            <a:endParaRPr lang="en-US" sz="12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7531956" y="4924965"/>
            <a:ext cx="1349163" cy="1365171"/>
            <a:chOff x="7647978" y="4924965"/>
            <a:chExt cx="1349163" cy="1365171"/>
          </a:xfrm>
          <a:solidFill>
            <a:srgbClr val="83A5C6"/>
          </a:solidFill>
        </p:grpSpPr>
        <p:sp>
          <p:nvSpPr>
            <p:cNvPr id="12" name="Can 11"/>
            <p:cNvSpPr/>
            <p:nvPr/>
          </p:nvSpPr>
          <p:spPr bwMode="auto">
            <a:xfrm>
              <a:off x="7650698" y="4924965"/>
              <a:ext cx="1346443" cy="1365171"/>
            </a:xfrm>
            <a:prstGeom prst="can">
              <a:avLst/>
            </a:prstGeom>
            <a:solidFill>
              <a:srgbClr val="FFFFFF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647978" y="5376188"/>
              <a:ext cx="1338828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marL="109538" indent="-109538">
                <a:buFont typeface="Arial"/>
                <a:buChar char="•"/>
              </a:pPr>
              <a:r>
                <a:rPr lang="en-US" sz="1200" b="1" dirty="0" smtClean="0"/>
                <a:t>SQL Warehouse</a:t>
              </a:r>
            </a:p>
            <a:p>
              <a:pPr marL="109538" indent="-109538">
                <a:buFont typeface="Arial"/>
                <a:buChar char="•"/>
              </a:pPr>
              <a:r>
                <a:rPr lang="en-US" sz="1200" b="1" dirty="0" smtClean="0"/>
                <a:t>Bulk Data Stores</a:t>
              </a:r>
            </a:p>
            <a:p>
              <a:pPr marL="109538" indent="-109538">
                <a:buFont typeface="Arial"/>
                <a:buChar char="•"/>
              </a:pPr>
              <a:r>
                <a:rPr lang="en-US" sz="1200" b="1" dirty="0" smtClean="0"/>
                <a:t>File Storage</a:t>
              </a:r>
              <a:endParaRPr lang="en-US" sz="12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326793" y="3560794"/>
            <a:ext cx="1672253" cy="923036"/>
            <a:chOff x="7326793" y="3560794"/>
            <a:chExt cx="1672253" cy="923036"/>
          </a:xfrm>
        </p:grpSpPr>
        <p:sp>
          <p:nvSpPr>
            <p:cNvPr id="14" name="Rectangle 13"/>
            <p:cNvSpPr/>
            <p:nvPr/>
          </p:nvSpPr>
          <p:spPr bwMode="auto">
            <a:xfrm>
              <a:off x="7344983" y="3560794"/>
              <a:ext cx="1581604" cy="923036"/>
            </a:xfrm>
            <a:prstGeom prst="rect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326793" y="3595798"/>
              <a:ext cx="1672253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marL="109538" indent="-109538">
                <a:buFont typeface="Arial"/>
                <a:buChar char="•"/>
              </a:pPr>
              <a:r>
                <a:rPr lang="en-US" sz="1200" b="1" dirty="0" smtClean="0"/>
                <a:t>Object Data Stores</a:t>
              </a:r>
            </a:p>
            <a:p>
              <a:pPr marL="109538" indent="-109538">
                <a:buFont typeface="Arial"/>
                <a:buChar char="•"/>
              </a:pPr>
              <a:r>
                <a:rPr lang="en-US" sz="1200" b="1" dirty="0" smtClean="0"/>
                <a:t>Indexed Data Caches</a:t>
              </a:r>
            </a:p>
            <a:p>
              <a:pPr marL="109538" indent="-109538">
                <a:buFont typeface="Arial"/>
                <a:buChar char="•"/>
              </a:pPr>
              <a:r>
                <a:rPr lang="en-US" sz="1200" b="1" dirty="0" smtClean="0"/>
                <a:t>NoSQL Data </a:t>
              </a:r>
              <a:br>
                <a:rPr lang="en-US" sz="1200" b="1" dirty="0" smtClean="0"/>
              </a:br>
              <a:r>
                <a:rPr lang="en-US" sz="1200" b="1" dirty="0" smtClean="0"/>
                <a:t>Warehouses</a:t>
              </a:r>
              <a:endParaRPr lang="en-US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338790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 Service delivery network monitoring</a:t>
            </a:r>
          </a:p>
          <a:p>
            <a:r>
              <a:rPr lang="en-US" dirty="0" smtClean="0"/>
              <a:t>Automotive and Transportation</a:t>
            </a:r>
            <a:endParaRPr lang="en-US" dirty="0"/>
          </a:p>
          <a:p>
            <a:r>
              <a:rPr lang="en-US" dirty="0" smtClean="0"/>
              <a:t>Financial </a:t>
            </a:r>
            <a:r>
              <a:rPr lang="en-US" dirty="0" smtClean="0"/>
              <a:t>tracking and analytics</a:t>
            </a:r>
          </a:p>
          <a:p>
            <a:r>
              <a:rPr lang="en-US" dirty="0" smtClean="0"/>
              <a:t>Scientific </a:t>
            </a:r>
            <a:r>
              <a:rPr lang="en-US" dirty="0" smtClean="0"/>
              <a:t>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 Cases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089409" y="3322053"/>
            <a:ext cx="3274060" cy="2611088"/>
            <a:chOff x="4735146" y="2681941"/>
            <a:chExt cx="4076700" cy="32512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35146" y="2681941"/>
              <a:ext cx="4076700" cy="32512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514354" y="2779061"/>
              <a:ext cx="12952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>
                  <a:solidFill>
                    <a:srgbClr val="3E76B7"/>
                  </a:solidFill>
                </a:rPr>
                <a:t>Use Cases</a:t>
              </a:r>
              <a:endParaRPr lang="en-US" sz="2000" b="1" i="1" dirty="0">
                <a:solidFill>
                  <a:srgbClr val="3E76B7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73262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Notched Right Arrow 89"/>
          <p:cNvSpPr/>
          <p:nvPr/>
        </p:nvSpPr>
        <p:spPr bwMode="auto">
          <a:xfrm>
            <a:off x="701041" y="2693466"/>
            <a:ext cx="3896596" cy="2220456"/>
          </a:xfrm>
          <a:prstGeom prst="notchedRightArrow">
            <a:avLst/>
          </a:prstGeom>
          <a:solidFill>
            <a:srgbClr val="417FC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Network Monitoring &amp; Optimization</a:t>
            </a:r>
            <a:endParaRPr lang="en-US" dirty="0"/>
          </a:p>
        </p:txBody>
      </p:sp>
      <p:sp>
        <p:nvSpPr>
          <p:cNvPr id="37" name="Notched Right Arrow 36"/>
          <p:cNvSpPr/>
          <p:nvPr/>
        </p:nvSpPr>
        <p:spPr bwMode="auto">
          <a:xfrm>
            <a:off x="4896880" y="1443288"/>
            <a:ext cx="2220994" cy="450734"/>
          </a:xfrm>
          <a:prstGeom prst="notchedRightArrow">
            <a:avLst>
              <a:gd name="adj1" fmla="val 50000"/>
              <a:gd name="adj2" fmla="val 37477"/>
            </a:avLst>
          </a:prstGeom>
          <a:solidFill>
            <a:srgbClr val="417FC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300951" y="3567444"/>
            <a:ext cx="2195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Unix Logs – RFC3164 UDP/TCP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Netflow – UDP – NG v.5, 8, 9, 10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8" name="Down Arrow 77"/>
          <p:cNvSpPr/>
          <p:nvPr/>
        </p:nvSpPr>
        <p:spPr bwMode="auto">
          <a:xfrm>
            <a:off x="2566756" y="3003416"/>
            <a:ext cx="3402274" cy="3748840"/>
          </a:xfrm>
          <a:prstGeom prst="downArrow">
            <a:avLst>
              <a:gd name="adj1" fmla="val 50000"/>
              <a:gd name="adj2" fmla="val 12834"/>
            </a:avLst>
          </a:prstGeom>
          <a:solidFill>
            <a:srgbClr val="417FC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79" name="Notched Right Arrow 78"/>
          <p:cNvSpPr/>
          <p:nvPr/>
        </p:nvSpPr>
        <p:spPr bwMode="auto">
          <a:xfrm>
            <a:off x="4785546" y="2341728"/>
            <a:ext cx="2332328" cy="587889"/>
          </a:xfrm>
          <a:prstGeom prst="notchedRightArrow">
            <a:avLst>
              <a:gd name="adj1" fmla="val 50000"/>
              <a:gd name="adj2" fmla="val 33198"/>
            </a:avLst>
          </a:prstGeom>
          <a:solidFill>
            <a:srgbClr val="417FC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81" name="Notched Right Arrow 80"/>
          <p:cNvSpPr/>
          <p:nvPr/>
        </p:nvSpPr>
        <p:spPr bwMode="auto">
          <a:xfrm>
            <a:off x="4303358" y="3217759"/>
            <a:ext cx="2963080" cy="1289304"/>
          </a:xfrm>
          <a:prstGeom prst="notchedRightArrow">
            <a:avLst>
              <a:gd name="adj1" fmla="val 50000"/>
              <a:gd name="adj2" fmla="val 25870"/>
            </a:avLst>
          </a:prstGeom>
          <a:solidFill>
            <a:srgbClr val="417FC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82" name="Notched Right Arrow 81"/>
          <p:cNvSpPr/>
          <p:nvPr/>
        </p:nvSpPr>
        <p:spPr bwMode="auto">
          <a:xfrm>
            <a:off x="3974124" y="4722727"/>
            <a:ext cx="3511802" cy="1828800"/>
          </a:xfrm>
          <a:prstGeom prst="notchedRightArrow">
            <a:avLst>
              <a:gd name="adj1" fmla="val 50000"/>
              <a:gd name="adj2" fmla="val 29881"/>
            </a:avLst>
          </a:prstGeom>
          <a:solidFill>
            <a:srgbClr val="417FC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347691" y="1511763"/>
            <a:ext cx="1476862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Refined Data Stream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316321" y="2481562"/>
            <a:ext cx="1476862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Refined Data Stream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5" name="Down Arrow 84"/>
          <p:cNvSpPr/>
          <p:nvPr/>
        </p:nvSpPr>
        <p:spPr bwMode="auto">
          <a:xfrm rot="10800000">
            <a:off x="2562375" y="1004249"/>
            <a:ext cx="3402274" cy="3748840"/>
          </a:xfrm>
          <a:prstGeom prst="downArrow">
            <a:avLst>
              <a:gd name="adj1" fmla="val 50000"/>
              <a:gd name="adj2" fmla="val 12834"/>
            </a:avLst>
          </a:prstGeom>
          <a:solidFill>
            <a:srgbClr val="417FC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079446" y="3583412"/>
            <a:ext cx="206979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Indexed, Mapped, Reduced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Ordered, Sorted Data Streams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422607" y="5284385"/>
            <a:ext cx="132703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Bulk Data Streams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(Lightly Ordered 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and Filtered)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609761" y="1502005"/>
            <a:ext cx="1333241" cy="4720812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705002" y="2493695"/>
            <a:ext cx="11139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Talksum</a:t>
            </a:r>
          </a:p>
          <a:p>
            <a:pPr algn="ctr"/>
            <a:r>
              <a:rPr lang="en-US" sz="1400" b="1" dirty="0" smtClean="0"/>
              <a:t>Data Stream</a:t>
            </a:r>
          </a:p>
          <a:p>
            <a:pPr algn="ctr"/>
            <a:r>
              <a:rPr lang="en-US" sz="1400" b="1" dirty="0" smtClean="0"/>
              <a:t>Router</a:t>
            </a:r>
          </a:p>
          <a:p>
            <a:pPr algn="ctr"/>
            <a:r>
              <a:rPr lang="en-US" sz="1400" b="1" dirty="0" smtClean="0"/>
              <a:t>(TDSR)</a:t>
            </a:r>
            <a:endParaRPr lang="en-US" sz="14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3664065" y="3529961"/>
            <a:ext cx="118494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9538" indent="-109538">
              <a:buFont typeface="Arial"/>
              <a:buChar char="•"/>
            </a:pPr>
            <a:r>
              <a:rPr lang="en-US" sz="1200" dirty="0" smtClean="0"/>
              <a:t>Data </a:t>
            </a:r>
            <a:br>
              <a:rPr lang="en-US" sz="1200" dirty="0" smtClean="0"/>
            </a:br>
            <a:r>
              <a:rPr lang="en-US" sz="1200" dirty="0" smtClean="0"/>
              <a:t>Normalization</a:t>
            </a:r>
          </a:p>
          <a:p>
            <a:pPr marL="109538" indent="-109538">
              <a:buFont typeface="Arial"/>
              <a:buChar char="•"/>
            </a:pPr>
            <a:r>
              <a:rPr lang="en-US" sz="1200" dirty="0" smtClean="0"/>
              <a:t>Parsers</a:t>
            </a:r>
          </a:p>
          <a:p>
            <a:pPr marL="109538" indent="-109538">
              <a:buFont typeface="Arial"/>
              <a:buChar char="•"/>
            </a:pPr>
            <a:r>
              <a:rPr lang="en-US" sz="1200" dirty="0" smtClean="0"/>
              <a:t>Filters</a:t>
            </a:r>
          </a:p>
          <a:p>
            <a:pPr marL="109538" indent="-109538">
              <a:buFont typeface="Arial"/>
              <a:buChar char="•"/>
            </a:pPr>
            <a:r>
              <a:rPr lang="en-US" sz="1200" dirty="0" smtClean="0"/>
              <a:t>Metrics and </a:t>
            </a:r>
            <a:br>
              <a:rPr lang="en-US" sz="1200" dirty="0" smtClean="0"/>
            </a:br>
            <a:r>
              <a:rPr lang="en-US" sz="1200" dirty="0" smtClean="0"/>
              <a:t>Counts</a:t>
            </a:r>
          </a:p>
          <a:p>
            <a:pPr marL="109538" indent="-109538">
              <a:buFont typeface="Arial"/>
              <a:buChar char="•"/>
            </a:pPr>
            <a:r>
              <a:rPr lang="en-US" sz="1200" dirty="0" smtClean="0"/>
              <a:t>Inline ETL/PTL</a:t>
            </a:r>
          </a:p>
          <a:p>
            <a:pPr marL="109538" indent="-109538">
              <a:buFont typeface="Arial"/>
              <a:buChar char="•"/>
            </a:pPr>
            <a:r>
              <a:rPr lang="en-US" sz="1200" dirty="0" smtClean="0"/>
              <a:t>Asynchronous</a:t>
            </a:r>
            <a:br>
              <a:rPr lang="en-US" sz="1200" dirty="0" smtClean="0"/>
            </a:br>
            <a:r>
              <a:rPr lang="en-US" sz="1200" dirty="0" smtClean="0"/>
              <a:t>Outputs</a:t>
            </a:r>
          </a:p>
          <a:p>
            <a:pPr marL="109538" indent="-109538">
              <a:buFont typeface="Arial"/>
              <a:buChar char="•"/>
            </a:pPr>
            <a:r>
              <a:rPr lang="en-US" sz="1200" dirty="0" smtClean="0"/>
              <a:t>Protocol </a:t>
            </a:r>
            <a:br>
              <a:rPr lang="en-US" sz="1200" dirty="0" smtClean="0"/>
            </a:br>
            <a:r>
              <a:rPr lang="en-US" sz="1200" dirty="0" smtClean="0"/>
              <a:t>Verification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7446092" y="1519983"/>
            <a:ext cx="1205203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200" b="1" dirty="0" smtClean="0"/>
              <a:t>Existing BI Tools</a:t>
            </a:r>
            <a:endParaRPr lang="en-US" sz="1200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329264" y="3577842"/>
            <a:ext cx="6463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1200" b="1" dirty="0" smtClean="0"/>
              <a:t>System</a:t>
            </a:r>
          </a:p>
          <a:p>
            <a:pPr algn="r"/>
            <a:r>
              <a:rPr lang="en-US" sz="1200" b="1" dirty="0" smtClean="0"/>
              <a:t>Logs</a:t>
            </a:r>
            <a:endParaRPr lang="en-US" sz="1200" b="1" dirty="0"/>
          </a:p>
        </p:txBody>
      </p:sp>
      <p:pic>
        <p:nvPicPr>
          <p:cNvPr id="11" name="Picture 10" descr="logo_mark_talksum_c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715" y="1870893"/>
            <a:ext cx="563051" cy="470835"/>
          </a:xfrm>
          <a:prstGeom prst="rect">
            <a:avLst/>
          </a:prstGeom>
        </p:spPr>
      </p:pic>
      <p:sp>
        <p:nvSpPr>
          <p:cNvPr id="101" name="TextBox 100"/>
          <p:cNvSpPr txBox="1"/>
          <p:nvPr/>
        </p:nvSpPr>
        <p:spPr>
          <a:xfrm>
            <a:off x="7508209" y="2489537"/>
            <a:ext cx="1018227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200" b="1" dirty="0" smtClean="0"/>
              <a:t>NOC Alerting</a:t>
            </a:r>
            <a:endParaRPr lang="en-US" sz="12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7531956" y="4924965"/>
            <a:ext cx="1349163" cy="1365171"/>
            <a:chOff x="7647978" y="4924965"/>
            <a:chExt cx="1349163" cy="1365171"/>
          </a:xfrm>
          <a:solidFill>
            <a:srgbClr val="83A5C6"/>
          </a:solidFill>
        </p:grpSpPr>
        <p:sp>
          <p:nvSpPr>
            <p:cNvPr id="12" name="Can 11"/>
            <p:cNvSpPr/>
            <p:nvPr/>
          </p:nvSpPr>
          <p:spPr bwMode="auto">
            <a:xfrm>
              <a:off x="7650698" y="4924965"/>
              <a:ext cx="1346443" cy="1365171"/>
            </a:xfrm>
            <a:prstGeom prst="can">
              <a:avLst/>
            </a:prstGeom>
            <a:solidFill>
              <a:srgbClr val="FFFFFF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647978" y="5376188"/>
              <a:ext cx="1338828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marL="109538" indent="-109538">
                <a:buFont typeface="Arial"/>
                <a:buChar char="•"/>
              </a:pPr>
              <a:r>
                <a:rPr lang="en-US" sz="1200" b="1" dirty="0" smtClean="0"/>
                <a:t>SQL Warehouse</a:t>
              </a:r>
            </a:p>
            <a:p>
              <a:pPr marL="109538" indent="-109538">
                <a:buFont typeface="Arial"/>
                <a:buChar char="•"/>
              </a:pPr>
              <a:r>
                <a:rPr lang="en-US" sz="1200" b="1" dirty="0" smtClean="0"/>
                <a:t>Bulk Data Stores</a:t>
              </a:r>
            </a:p>
            <a:p>
              <a:pPr marL="109538" indent="-109538">
                <a:buFont typeface="Arial"/>
                <a:buChar char="•"/>
              </a:pPr>
              <a:r>
                <a:rPr lang="en-US" sz="1200" b="1" dirty="0" smtClean="0"/>
                <a:t>File Storage</a:t>
              </a:r>
              <a:endParaRPr lang="en-US" sz="12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326793" y="3361910"/>
            <a:ext cx="1672253" cy="923036"/>
            <a:chOff x="7326793" y="3560794"/>
            <a:chExt cx="1672253" cy="923036"/>
          </a:xfrm>
        </p:grpSpPr>
        <p:sp>
          <p:nvSpPr>
            <p:cNvPr id="14" name="Rectangle 13"/>
            <p:cNvSpPr/>
            <p:nvPr/>
          </p:nvSpPr>
          <p:spPr bwMode="auto">
            <a:xfrm>
              <a:off x="7344983" y="3560794"/>
              <a:ext cx="1581604" cy="923036"/>
            </a:xfrm>
            <a:prstGeom prst="rect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326793" y="3595798"/>
              <a:ext cx="1672253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marL="109538" indent="-109538">
                <a:buFont typeface="Arial"/>
                <a:buChar char="•"/>
              </a:pPr>
              <a:r>
                <a:rPr lang="en-US" sz="1200" b="1" dirty="0" smtClean="0"/>
                <a:t>Object Data Stores</a:t>
              </a:r>
            </a:p>
            <a:p>
              <a:pPr marL="109538" indent="-109538">
                <a:buFont typeface="Arial"/>
                <a:buChar char="•"/>
              </a:pPr>
              <a:r>
                <a:rPr lang="en-US" sz="1200" b="1" dirty="0" smtClean="0"/>
                <a:t>Indexed Data Caches</a:t>
              </a:r>
            </a:p>
            <a:p>
              <a:pPr marL="109538" indent="-109538">
                <a:buFont typeface="Arial"/>
                <a:buChar char="•"/>
              </a:pPr>
              <a:r>
                <a:rPr lang="en-US" sz="1200" b="1" dirty="0" smtClean="0"/>
                <a:t>NoSQL Data </a:t>
              </a:r>
              <a:br>
                <a:rPr lang="en-US" sz="1200" b="1" dirty="0" smtClean="0"/>
              </a:br>
              <a:r>
                <a:rPr lang="en-US" sz="1200" b="1" dirty="0" smtClean="0"/>
                <a:t>Warehouses</a:t>
              </a:r>
              <a:endParaRPr lang="en-US" sz="1200" b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55346" y="1612828"/>
            <a:ext cx="3026601" cy="1455225"/>
            <a:chOff x="188506" y="1612828"/>
            <a:chExt cx="3026601" cy="1455225"/>
          </a:xfrm>
        </p:grpSpPr>
        <p:pic>
          <p:nvPicPr>
            <p:cNvPr id="4" name="Picture 3" descr="not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506" y="1612828"/>
              <a:ext cx="3026601" cy="1455225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249054" y="1612828"/>
              <a:ext cx="289252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/>
                <a:t>Customer: </a:t>
              </a:r>
              <a:r>
                <a:rPr lang="en-US" sz="1200" dirty="0"/>
                <a:t>Large European ISP/Email Communications Provider</a:t>
              </a:r>
            </a:p>
            <a:p>
              <a:r>
                <a:rPr lang="en-US" sz="1200" b="1" dirty="0"/>
                <a:t>Use Case: </a:t>
              </a:r>
              <a:r>
                <a:rPr lang="en-US" sz="1200" dirty="0"/>
                <a:t>Ingest Netflow data, parse </a:t>
              </a:r>
              <a:r>
                <a:rPr lang="en-US" sz="1200" dirty="0" smtClean="0"/>
                <a:t>and aggregate </a:t>
              </a:r>
              <a:r>
                <a:rPr lang="en-US" sz="1200" dirty="0"/>
                <a:t>in real time, monitors </a:t>
              </a:r>
              <a:r>
                <a:rPr lang="en-US" sz="1200" dirty="0" smtClean="0"/>
                <a:t>and </a:t>
              </a:r>
              <a:r>
                <a:rPr lang="en-US" sz="1200" dirty="0"/>
                <a:t>alerts, optimize network topology </a:t>
              </a:r>
            </a:p>
            <a:p>
              <a:r>
                <a:rPr lang="en-US" sz="1200" b="1" dirty="0"/>
                <a:t>Status: </a:t>
              </a:r>
              <a:r>
                <a:rPr lang="en-US" sz="1200" dirty="0"/>
                <a:t>Deploying beta appliance</a:t>
              </a: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1739" y="2431055"/>
              <a:ext cx="516556" cy="524821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8909616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Notched Right Arrow 92"/>
          <p:cNvSpPr/>
          <p:nvPr/>
        </p:nvSpPr>
        <p:spPr bwMode="auto">
          <a:xfrm>
            <a:off x="883800" y="2717215"/>
            <a:ext cx="3615107" cy="2153655"/>
          </a:xfrm>
          <a:prstGeom prst="notchedRightArrow">
            <a:avLst/>
          </a:prstGeom>
          <a:solidFill>
            <a:srgbClr val="417FC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1015" y="76026"/>
            <a:ext cx="7338186" cy="925790"/>
          </a:xfrm>
        </p:spPr>
        <p:txBody>
          <a:bodyPr>
            <a:normAutofit/>
          </a:bodyPr>
          <a:lstStyle/>
          <a:p>
            <a:r>
              <a:rPr lang="en-US" dirty="0" smtClean="0"/>
              <a:t>Automotive and Transportation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1938019" y="3661101"/>
            <a:ext cx="5613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ASN.1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8" name="Down Arrow 77"/>
          <p:cNvSpPr/>
          <p:nvPr/>
        </p:nvSpPr>
        <p:spPr bwMode="auto">
          <a:xfrm>
            <a:off x="2566756" y="3003416"/>
            <a:ext cx="3402274" cy="3748840"/>
          </a:xfrm>
          <a:prstGeom prst="downArrow">
            <a:avLst>
              <a:gd name="adj1" fmla="val 50000"/>
              <a:gd name="adj2" fmla="val 12834"/>
            </a:avLst>
          </a:prstGeom>
          <a:solidFill>
            <a:srgbClr val="417FC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79" name="Notched Right Arrow 78"/>
          <p:cNvSpPr/>
          <p:nvPr/>
        </p:nvSpPr>
        <p:spPr bwMode="auto">
          <a:xfrm>
            <a:off x="4807248" y="1992013"/>
            <a:ext cx="2332328" cy="587889"/>
          </a:xfrm>
          <a:prstGeom prst="notchedRightArrow">
            <a:avLst>
              <a:gd name="adj1" fmla="val 50000"/>
              <a:gd name="adj2" fmla="val 33198"/>
            </a:avLst>
          </a:prstGeom>
          <a:solidFill>
            <a:srgbClr val="417FC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81" name="Notched Right Arrow 80"/>
          <p:cNvSpPr/>
          <p:nvPr/>
        </p:nvSpPr>
        <p:spPr bwMode="auto">
          <a:xfrm>
            <a:off x="4293690" y="3034209"/>
            <a:ext cx="2963080" cy="1289304"/>
          </a:xfrm>
          <a:prstGeom prst="notchedRightArrow">
            <a:avLst>
              <a:gd name="adj1" fmla="val 50000"/>
              <a:gd name="adj2" fmla="val 25870"/>
            </a:avLst>
          </a:prstGeom>
          <a:solidFill>
            <a:srgbClr val="417FC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82" name="Notched Right Arrow 81"/>
          <p:cNvSpPr/>
          <p:nvPr/>
        </p:nvSpPr>
        <p:spPr bwMode="auto">
          <a:xfrm>
            <a:off x="3953683" y="4373504"/>
            <a:ext cx="3511802" cy="1828800"/>
          </a:xfrm>
          <a:prstGeom prst="notchedRightArrow">
            <a:avLst>
              <a:gd name="adj1" fmla="val 50000"/>
              <a:gd name="adj2" fmla="val 29881"/>
            </a:avLst>
          </a:prstGeom>
          <a:solidFill>
            <a:srgbClr val="417FC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338023" y="2131847"/>
            <a:ext cx="1476862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Refined Data Stream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5" name="Down Arrow 84"/>
          <p:cNvSpPr/>
          <p:nvPr/>
        </p:nvSpPr>
        <p:spPr bwMode="auto">
          <a:xfrm rot="10800000">
            <a:off x="2562375" y="1004249"/>
            <a:ext cx="3402274" cy="3748840"/>
          </a:xfrm>
          <a:prstGeom prst="downArrow">
            <a:avLst>
              <a:gd name="adj1" fmla="val 50000"/>
              <a:gd name="adj2" fmla="val 12834"/>
            </a:avLst>
          </a:prstGeom>
          <a:solidFill>
            <a:srgbClr val="417FC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069778" y="3399862"/>
            <a:ext cx="206979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Indexed, Mapped, Reduced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Ordered, Sorted Data Streams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412939" y="4901951"/>
            <a:ext cx="132703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Bulk Data Streams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(Lightly Ordered 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and Filtered)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595144" y="1443288"/>
            <a:ext cx="1333241" cy="4720812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705002" y="2493695"/>
            <a:ext cx="11139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Talksum</a:t>
            </a:r>
          </a:p>
          <a:p>
            <a:pPr algn="ctr"/>
            <a:r>
              <a:rPr lang="en-US" sz="1400" b="1" dirty="0" smtClean="0"/>
              <a:t>Data Stream</a:t>
            </a:r>
          </a:p>
          <a:p>
            <a:pPr algn="ctr"/>
            <a:r>
              <a:rPr lang="en-US" sz="1400" b="1" dirty="0" smtClean="0"/>
              <a:t>Router</a:t>
            </a:r>
          </a:p>
          <a:p>
            <a:pPr algn="ctr"/>
            <a:r>
              <a:rPr lang="en-US" sz="1400" b="1" dirty="0" smtClean="0"/>
              <a:t>(TDSR)</a:t>
            </a:r>
            <a:endParaRPr lang="en-US" sz="14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3664065" y="3529961"/>
            <a:ext cx="118494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9538" indent="-109538">
              <a:buFont typeface="Arial"/>
              <a:buChar char="•"/>
            </a:pPr>
            <a:r>
              <a:rPr lang="en-US" sz="1200" dirty="0" smtClean="0"/>
              <a:t>Data </a:t>
            </a:r>
            <a:br>
              <a:rPr lang="en-US" sz="1200" dirty="0" smtClean="0"/>
            </a:br>
            <a:r>
              <a:rPr lang="en-US" sz="1200" dirty="0" smtClean="0"/>
              <a:t>Normalization</a:t>
            </a:r>
          </a:p>
          <a:p>
            <a:pPr marL="109538" indent="-109538">
              <a:buFont typeface="Arial"/>
              <a:buChar char="•"/>
            </a:pPr>
            <a:r>
              <a:rPr lang="en-US" sz="1200" dirty="0" smtClean="0"/>
              <a:t>Parsers</a:t>
            </a:r>
          </a:p>
          <a:p>
            <a:pPr marL="109538" indent="-109538">
              <a:buFont typeface="Arial"/>
              <a:buChar char="•"/>
            </a:pPr>
            <a:r>
              <a:rPr lang="en-US" sz="1200" dirty="0" smtClean="0"/>
              <a:t>Filters</a:t>
            </a:r>
          </a:p>
          <a:p>
            <a:pPr marL="109538" indent="-109538">
              <a:buFont typeface="Arial"/>
              <a:buChar char="•"/>
            </a:pPr>
            <a:r>
              <a:rPr lang="en-US" sz="1200" dirty="0" smtClean="0"/>
              <a:t>Metrics and </a:t>
            </a:r>
            <a:br>
              <a:rPr lang="en-US" sz="1200" dirty="0" smtClean="0"/>
            </a:br>
            <a:r>
              <a:rPr lang="en-US" sz="1200" dirty="0" smtClean="0"/>
              <a:t>Counts</a:t>
            </a:r>
          </a:p>
          <a:p>
            <a:pPr marL="109538" indent="-109538">
              <a:buFont typeface="Arial"/>
              <a:buChar char="•"/>
            </a:pPr>
            <a:r>
              <a:rPr lang="en-US" sz="1200" dirty="0" smtClean="0"/>
              <a:t>Inline ETL/PTL</a:t>
            </a:r>
          </a:p>
          <a:p>
            <a:pPr marL="109538" indent="-109538">
              <a:buFont typeface="Arial"/>
              <a:buChar char="•"/>
            </a:pPr>
            <a:r>
              <a:rPr lang="en-US" sz="1200" dirty="0" smtClean="0"/>
              <a:t>Asynchronous</a:t>
            </a:r>
            <a:br>
              <a:rPr lang="en-US" sz="1200" dirty="0" smtClean="0"/>
            </a:br>
            <a:r>
              <a:rPr lang="en-US" sz="1200" dirty="0" smtClean="0"/>
              <a:t>Outputs</a:t>
            </a:r>
          </a:p>
          <a:p>
            <a:pPr marL="109538" indent="-109538">
              <a:buFont typeface="Arial"/>
              <a:buChar char="•"/>
            </a:pPr>
            <a:r>
              <a:rPr lang="en-US" sz="1200" dirty="0" smtClean="0"/>
              <a:t>Protocol </a:t>
            </a:r>
            <a:br>
              <a:rPr lang="en-US" sz="1200" dirty="0" smtClean="0"/>
            </a:br>
            <a:r>
              <a:rPr lang="en-US" sz="1200" dirty="0" smtClean="0"/>
              <a:t>Verification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-13327" y="3476436"/>
            <a:ext cx="128496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b="1" dirty="0" smtClean="0"/>
              <a:t>Vehicle and Road</a:t>
            </a:r>
          </a:p>
          <a:p>
            <a:pPr algn="ctr"/>
            <a:r>
              <a:rPr lang="en-US" sz="1200" b="1" dirty="0" smtClean="0"/>
              <a:t>Infrastructure</a:t>
            </a:r>
          </a:p>
          <a:p>
            <a:pPr algn="ctr"/>
            <a:r>
              <a:rPr lang="en-US" sz="1200" b="1" dirty="0" smtClean="0"/>
              <a:t>Data</a:t>
            </a:r>
            <a:endParaRPr lang="en-US" sz="1200" b="1" dirty="0" smtClean="0"/>
          </a:p>
        </p:txBody>
      </p:sp>
      <p:pic>
        <p:nvPicPr>
          <p:cNvPr id="11" name="Picture 10" descr="logo_mark_talksum_c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715" y="1870893"/>
            <a:ext cx="563051" cy="470835"/>
          </a:xfrm>
          <a:prstGeom prst="rect">
            <a:avLst/>
          </a:prstGeom>
        </p:spPr>
      </p:pic>
      <p:sp>
        <p:nvSpPr>
          <p:cNvPr id="101" name="TextBox 100"/>
          <p:cNvSpPr txBox="1"/>
          <p:nvPr/>
        </p:nvSpPr>
        <p:spPr>
          <a:xfrm>
            <a:off x="7222488" y="2139822"/>
            <a:ext cx="1633076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200" b="1" dirty="0" smtClean="0"/>
              <a:t>Alerting &amp; Notification</a:t>
            </a:r>
            <a:endParaRPr lang="en-US" sz="12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7522288" y="4542531"/>
            <a:ext cx="1349163" cy="1365171"/>
            <a:chOff x="7647978" y="4924965"/>
            <a:chExt cx="1349163" cy="1365171"/>
          </a:xfrm>
          <a:solidFill>
            <a:srgbClr val="83A5C6"/>
          </a:solidFill>
        </p:grpSpPr>
        <p:sp>
          <p:nvSpPr>
            <p:cNvPr id="12" name="Can 11"/>
            <p:cNvSpPr/>
            <p:nvPr/>
          </p:nvSpPr>
          <p:spPr bwMode="auto">
            <a:xfrm>
              <a:off x="7650698" y="4924965"/>
              <a:ext cx="1346443" cy="1365171"/>
            </a:xfrm>
            <a:prstGeom prst="can">
              <a:avLst/>
            </a:prstGeom>
            <a:solidFill>
              <a:srgbClr val="FFFFFF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647978" y="5376188"/>
              <a:ext cx="1338828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marL="109538" indent="-109538">
                <a:buFont typeface="Arial"/>
                <a:buChar char="•"/>
              </a:pPr>
              <a:r>
                <a:rPr lang="en-US" sz="1200" b="1" dirty="0" smtClean="0"/>
                <a:t>SQL Warehouse</a:t>
              </a:r>
            </a:p>
            <a:p>
              <a:pPr marL="109538" indent="-109538">
                <a:buFont typeface="Arial"/>
                <a:buChar char="•"/>
              </a:pPr>
              <a:r>
                <a:rPr lang="en-US" sz="1200" b="1" dirty="0" smtClean="0"/>
                <a:t>Bulk Data Stores</a:t>
              </a:r>
            </a:p>
            <a:p>
              <a:pPr marL="109538" indent="-109538">
                <a:buFont typeface="Arial"/>
                <a:buChar char="•"/>
              </a:pPr>
              <a:r>
                <a:rPr lang="en-US" sz="1200" b="1" dirty="0" smtClean="0"/>
                <a:t>File Storage</a:t>
              </a:r>
              <a:endParaRPr lang="en-US" sz="12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371342" y="3169176"/>
            <a:ext cx="1672253" cy="923036"/>
            <a:chOff x="7326793" y="3560794"/>
            <a:chExt cx="1672253" cy="923036"/>
          </a:xfrm>
        </p:grpSpPr>
        <p:sp>
          <p:nvSpPr>
            <p:cNvPr id="14" name="Rectangle 13"/>
            <p:cNvSpPr/>
            <p:nvPr/>
          </p:nvSpPr>
          <p:spPr bwMode="auto">
            <a:xfrm>
              <a:off x="7344983" y="3560794"/>
              <a:ext cx="1581604" cy="923036"/>
            </a:xfrm>
            <a:prstGeom prst="rect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326793" y="3595798"/>
              <a:ext cx="1672253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marL="109538" indent="-109538">
                <a:buFont typeface="Arial"/>
                <a:buChar char="•"/>
              </a:pPr>
              <a:r>
                <a:rPr lang="en-US" sz="1200" b="1" dirty="0" smtClean="0"/>
                <a:t>Object Data Stores</a:t>
              </a:r>
            </a:p>
            <a:p>
              <a:pPr marL="109538" indent="-109538">
                <a:buFont typeface="Arial"/>
                <a:buChar char="•"/>
              </a:pPr>
              <a:r>
                <a:rPr lang="en-US" sz="1200" b="1" dirty="0" smtClean="0"/>
                <a:t>Indexed Data Caches</a:t>
              </a:r>
            </a:p>
            <a:p>
              <a:pPr marL="109538" indent="-109538">
                <a:buFont typeface="Arial"/>
                <a:buChar char="•"/>
              </a:pPr>
              <a:r>
                <a:rPr lang="en-US" sz="1200" b="1" dirty="0" smtClean="0"/>
                <a:t>NoSQL Data </a:t>
              </a:r>
              <a:br>
                <a:rPr lang="en-US" sz="1200" b="1" dirty="0" smtClean="0"/>
              </a:br>
              <a:r>
                <a:rPr lang="en-US" sz="1200" b="1" dirty="0" smtClean="0"/>
                <a:t>Warehouses</a:t>
              </a:r>
              <a:endParaRPr lang="en-US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9935019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Notched Right Arrow 92"/>
          <p:cNvSpPr/>
          <p:nvPr/>
        </p:nvSpPr>
        <p:spPr bwMode="auto">
          <a:xfrm>
            <a:off x="924659" y="2759333"/>
            <a:ext cx="3615107" cy="1842632"/>
          </a:xfrm>
          <a:prstGeom prst="notchedRightArrow">
            <a:avLst/>
          </a:prstGeom>
          <a:solidFill>
            <a:srgbClr val="417FC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94" name="Notched Right Arrow 93"/>
          <p:cNvSpPr/>
          <p:nvPr/>
        </p:nvSpPr>
        <p:spPr bwMode="auto">
          <a:xfrm>
            <a:off x="924659" y="4582546"/>
            <a:ext cx="3615107" cy="982500"/>
          </a:xfrm>
          <a:prstGeom prst="notchedRightArrow">
            <a:avLst/>
          </a:prstGeom>
          <a:solidFill>
            <a:srgbClr val="417FC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Financial</a:t>
            </a:r>
            <a:endParaRPr lang="en-US" dirty="0"/>
          </a:p>
        </p:txBody>
      </p:sp>
      <p:sp>
        <p:nvSpPr>
          <p:cNvPr id="37" name="Notched Right Arrow 36"/>
          <p:cNvSpPr/>
          <p:nvPr/>
        </p:nvSpPr>
        <p:spPr bwMode="auto">
          <a:xfrm>
            <a:off x="4896880" y="1574187"/>
            <a:ext cx="2220994" cy="450734"/>
          </a:xfrm>
          <a:prstGeom prst="notchedRightArrow">
            <a:avLst>
              <a:gd name="adj1" fmla="val 50000"/>
              <a:gd name="adj2" fmla="val 37477"/>
            </a:avLst>
          </a:prstGeom>
          <a:solidFill>
            <a:srgbClr val="417FC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373127" y="3571092"/>
            <a:ext cx="1883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XML, JSON, File, HTTP REST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450213" y="4820590"/>
            <a:ext cx="1514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Twitter, RSS, 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CAP (Weather Alerts)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8" name="Down Arrow 77"/>
          <p:cNvSpPr/>
          <p:nvPr/>
        </p:nvSpPr>
        <p:spPr bwMode="auto">
          <a:xfrm>
            <a:off x="2566756" y="3003416"/>
            <a:ext cx="3402274" cy="3748840"/>
          </a:xfrm>
          <a:prstGeom prst="downArrow">
            <a:avLst>
              <a:gd name="adj1" fmla="val 50000"/>
              <a:gd name="adj2" fmla="val 12834"/>
            </a:avLst>
          </a:prstGeom>
          <a:solidFill>
            <a:srgbClr val="417FC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80" name="Notched Right Arrow 79"/>
          <p:cNvSpPr/>
          <p:nvPr/>
        </p:nvSpPr>
        <p:spPr bwMode="auto">
          <a:xfrm>
            <a:off x="4787126" y="2552079"/>
            <a:ext cx="2459568" cy="768096"/>
          </a:xfrm>
          <a:prstGeom prst="notchedRightArrow">
            <a:avLst>
              <a:gd name="adj1" fmla="val 50000"/>
              <a:gd name="adj2" fmla="val 38977"/>
            </a:avLst>
          </a:prstGeom>
          <a:solidFill>
            <a:srgbClr val="417FC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81" name="Notched Right Arrow 80"/>
          <p:cNvSpPr/>
          <p:nvPr/>
        </p:nvSpPr>
        <p:spPr bwMode="auto">
          <a:xfrm>
            <a:off x="4303358" y="3416643"/>
            <a:ext cx="2963080" cy="1289304"/>
          </a:xfrm>
          <a:prstGeom prst="notchedRightArrow">
            <a:avLst>
              <a:gd name="adj1" fmla="val 50000"/>
              <a:gd name="adj2" fmla="val 25870"/>
            </a:avLst>
          </a:prstGeom>
          <a:solidFill>
            <a:srgbClr val="417FC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82" name="Notched Right Arrow 81"/>
          <p:cNvSpPr/>
          <p:nvPr/>
        </p:nvSpPr>
        <p:spPr bwMode="auto">
          <a:xfrm>
            <a:off x="3974124" y="4722727"/>
            <a:ext cx="3511802" cy="1828800"/>
          </a:xfrm>
          <a:prstGeom prst="notchedRightArrow">
            <a:avLst>
              <a:gd name="adj1" fmla="val 50000"/>
              <a:gd name="adj2" fmla="val 29881"/>
            </a:avLst>
          </a:prstGeom>
          <a:solidFill>
            <a:srgbClr val="417FC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347691" y="1642662"/>
            <a:ext cx="1476862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Refined Data Stream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5" name="Down Arrow 84"/>
          <p:cNvSpPr/>
          <p:nvPr/>
        </p:nvSpPr>
        <p:spPr bwMode="auto">
          <a:xfrm rot="10800000">
            <a:off x="2562375" y="1004249"/>
            <a:ext cx="3402274" cy="3748840"/>
          </a:xfrm>
          <a:prstGeom prst="downArrow">
            <a:avLst>
              <a:gd name="adj1" fmla="val 50000"/>
              <a:gd name="adj2" fmla="val 12834"/>
            </a:avLst>
          </a:prstGeom>
          <a:solidFill>
            <a:srgbClr val="417FC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347691" y="2786180"/>
            <a:ext cx="1476862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Refined Data Stream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079446" y="3782296"/>
            <a:ext cx="206979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Indexed, Mapped, Reduced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Ordered, Sorted Data Streams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422607" y="5284385"/>
            <a:ext cx="132703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Bulk Data Streams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(Lightly Ordered 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and Filtered)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595144" y="1443288"/>
            <a:ext cx="1333241" cy="4720812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705002" y="2493695"/>
            <a:ext cx="11139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Talksum</a:t>
            </a:r>
          </a:p>
          <a:p>
            <a:pPr algn="ctr"/>
            <a:r>
              <a:rPr lang="en-US" sz="1400" b="1" dirty="0" smtClean="0"/>
              <a:t>Data Stream</a:t>
            </a:r>
          </a:p>
          <a:p>
            <a:pPr algn="ctr"/>
            <a:r>
              <a:rPr lang="en-US" sz="1400" b="1" dirty="0" smtClean="0"/>
              <a:t>Router</a:t>
            </a:r>
          </a:p>
          <a:p>
            <a:pPr algn="ctr"/>
            <a:r>
              <a:rPr lang="en-US" sz="1400" b="1" dirty="0" smtClean="0"/>
              <a:t>(TDSR)</a:t>
            </a:r>
            <a:endParaRPr lang="en-US" sz="14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3664065" y="3529961"/>
            <a:ext cx="118494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9538" indent="-109538">
              <a:buFont typeface="Arial"/>
              <a:buChar char="•"/>
            </a:pPr>
            <a:r>
              <a:rPr lang="en-US" sz="1200" dirty="0" smtClean="0"/>
              <a:t>Data </a:t>
            </a:r>
            <a:br>
              <a:rPr lang="en-US" sz="1200" dirty="0" smtClean="0"/>
            </a:br>
            <a:r>
              <a:rPr lang="en-US" sz="1200" dirty="0" smtClean="0"/>
              <a:t>Normalization</a:t>
            </a:r>
          </a:p>
          <a:p>
            <a:pPr marL="109538" indent="-109538">
              <a:buFont typeface="Arial"/>
              <a:buChar char="•"/>
            </a:pPr>
            <a:r>
              <a:rPr lang="en-US" sz="1200" dirty="0" smtClean="0"/>
              <a:t>Parsers</a:t>
            </a:r>
          </a:p>
          <a:p>
            <a:pPr marL="109538" indent="-109538">
              <a:buFont typeface="Arial"/>
              <a:buChar char="•"/>
            </a:pPr>
            <a:r>
              <a:rPr lang="en-US" sz="1200" dirty="0" smtClean="0"/>
              <a:t>Filters</a:t>
            </a:r>
          </a:p>
          <a:p>
            <a:pPr marL="109538" indent="-109538">
              <a:buFont typeface="Arial"/>
              <a:buChar char="•"/>
            </a:pPr>
            <a:r>
              <a:rPr lang="en-US" sz="1200" dirty="0" smtClean="0"/>
              <a:t>Metrics and </a:t>
            </a:r>
            <a:br>
              <a:rPr lang="en-US" sz="1200" dirty="0" smtClean="0"/>
            </a:br>
            <a:r>
              <a:rPr lang="en-US" sz="1200" dirty="0" smtClean="0"/>
              <a:t>Counts</a:t>
            </a:r>
          </a:p>
          <a:p>
            <a:pPr marL="109538" indent="-109538">
              <a:buFont typeface="Arial"/>
              <a:buChar char="•"/>
            </a:pPr>
            <a:r>
              <a:rPr lang="en-US" sz="1200" dirty="0" smtClean="0"/>
              <a:t>Inline ETL/PTL</a:t>
            </a:r>
          </a:p>
          <a:p>
            <a:pPr marL="109538" indent="-109538">
              <a:buFont typeface="Arial"/>
              <a:buChar char="•"/>
            </a:pPr>
            <a:r>
              <a:rPr lang="en-US" sz="1200" dirty="0" smtClean="0"/>
              <a:t>Asynchronous</a:t>
            </a:r>
            <a:br>
              <a:rPr lang="en-US" sz="1200" dirty="0" smtClean="0"/>
            </a:br>
            <a:r>
              <a:rPr lang="en-US" sz="1200" dirty="0" smtClean="0"/>
              <a:t>Outputs</a:t>
            </a:r>
          </a:p>
          <a:p>
            <a:pPr marL="109538" indent="-109538">
              <a:buFont typeface="Arial"/>
              <a:buChar char="•"/>
            </a:pPr>
            <a:r>
              <a:rPr lang="en-US" sz="1200" dirty="0" smtClean="0"/>
              <a:t>Protocol </a:t>
            </a:r>
            <a:br>
              <a:rPr lang="en-US" sz="1200" dirty="0" smtClean="0"/>
            </a:br>
            <a:r>
              <a:rPr lang="en-US" sz="1200" dirty="0" smtClean="0"/>
              <a:t>Verification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7232157" y="1650882"/>
            <a:ext cx="1633076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200" b="1" dirty="0" smtClean="0"/>
              <a:t>Alerting &amp; Notification</a:t>
            </a:r>
            <a:endParaRPr lang="en-US" sz="1200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27666" y="3478758"/>
            <a:ext cx="1066318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1200" b="1" dirty="0" smtClean="0"/>
              <a:t>3</a:t>
            </a:r>
            <a:r>
              <a:rPr lang="en-US" sz="1200" b="1" baseline="30000" dirty="0" smtClean="0"/>
              <a:t>rd</a:t>
            </a:r>
            <a:r>
              <a:rPr lang="en-US" sz="1200" b="1" dirty="0" smtClean="0"/>
              <a:t> Party</a:t>
            </a:r>
            <a:r>
              <a:rPr lang="en-US" sz="1200" b="1" dirty="0"/>
              <a:t> </a:t>
            </a:r>
            <a:r>
              <a:rPr lang="en-US" sz="1200" b="1" dirty="0" smtClean="0"/>
              <a:t>Data</a:t>
            </a:r>
          </a:p>
          <a:p>
            <a:pPr algn="r"/>
            <a:r>
              <a:rPr lang="en-US" sz="1200" b="1" dirty="0" smtClean="0"/>
              <a:t>Trading Desks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85105" y="4826826"/>
            <a:ext cx="908948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1200" b="1" dirty="0" smtClean="0"/>
              <a:t>Social and</a:t>
            </a:r>
          </a:p>
          <a:p>
            <a:pPr algn="r"/>
            <a:r>
              <a:rPr lang="en-US" sz="1200" b="1" dirty="0" smtClean="0"/>
              <a:t>Public Data</a:t>
            </a:r>
          </a:p>
        </p:txBody>
      </p:sp>
      <p:pic>
        <p:nvPicPr>
          <p:cNvPr id="11" name="Picture 10" descr="logo_mark_talksum_c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715" y="1870893"/>
            <a:ext cx="563051" cy="470835"/>
          </a:xfrm>
          <a:prstGeom prst="rect">
            <a:avLst/>
          </a:prstGeom>
        </p:spPr>
      </p:pic>
      <p:sp>
        <p:nvSpPr>
          <p:cNvPr id="102" name="TextBox 101"/>
          <p:cNvSpPr txBox="1"/>
          <p:nvPr/>
        </p:nvSpPr>
        <p:spPr>
          <a:xfrm>
            <a:off x="7359594" y="2759333"/>
            <a:ext cx="1378198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200" b="1" dirty="0" smtClean="0"/>
              <a:t>Market Dashboard</a:t>
            </a:r>
            <a:endParaRPr lang="en-US" sz="12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7531956" y="4924965"/>
            <a:ext cx="1349163" cy="1365171"/>
            <a:chOff x="7647978" y="4924965"/>
            <a:chExt cx="1349163" cy="1365171"/>
          </a:xfrm>
          <a:solidFill>
            <a:srgbClr val="83A5C6"/>
          </a:solidFill>
        </p:grpSpPr>
        <p:sp>
          <p:nvSpPr>
            <p:cNvPr id="12" name="Can 11"/>
            <p:cNvSpPr/>
            <p:nvPr/>
          </p:nvSpPr>
          <p:spPr bwMode="auto">
            <a:xfrm>
              <a:off x="7650698" y="4924965"/>
              <a:ext cx="1346443" cy="1365171"/>
            </a:xfrm>
            <a:prstGeom prst="can">
              <a:avLst/>
            </a:prstGeom>
            <a:solidFill>
              <a:srgbClr val="FFFFFF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647978" y="5376188"/>
              <a:ext cx="1338828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marL="109538" indent="-109538">
                <a:buFont typeface="Arial"/>
                <a:buChar char="•"/>
              </a:pPr>
              <a:r>
                <a:rPr lang="en-US" sz="1200" b="1" dirty="0" smtClean="0"/>
                <a:t>SQL Warehouse</a:t>
              </a:r>
            </a:p>
            <a:p>
              <a:pPr marL="109538" indent="-109538">
                <a:buFont typeface="Arial"/>
                <a:buChar char="•"/>
              </a:pPr>
              <a:r>
                <a:rPr lang="en-US" sz="1200" b="1" dirty="0" smtClean="0"/>
                <a:t>Bulk Data Stores</a:t>
              </a:r>
            </a:p>
            <a:p>
              <a:pPr marL="109538" indent="-109538">
                <a:buFont typeface="Arial"/>
                <a:buChar char="•"/>
              </a:pPr>
              <a:r>
                <a:rPr lang="en-US" sz="1200" b="1" dirty="0" smtClean="0"/>
                <a:t>File Storage</a:t>
              </a:r>
              <a:endParaRPr lang="en-US" sz="12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326793" y="3560794"/>
            <a:ext cx="1672253" cy="923036"/>
            <a:chOff x="7326793" y="3560794"/>
            <a:chExt cx="1672253" cy="923036"/>
          </a:xfrm>
        </p:grpSpPr>
        <p:sp>
          <p:nvSpPr>
            <p:cNvPr id="14" name="Rectangle 13"/>
            <p:cNvSpPr/>
            <p:nvPr/>
          </p:nvSpPr>
          <p:spPr bwMode="auto">
            <a:xfrm>
              <a:off x="7344983" y="3560794"/>
              <a:ext cx="1581604" cy="923036"/>
            </a:xfrm>
            <a:prstGeom prst="rect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326793" y="3595798"/>
              <a:ext cx="1672253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marL="109538" indent="-109538">
                <a:buFont typeface="Arial"/>
                <a:buChar char="•"/>
              </a:pPr>
              <a:r>
                <a:rPr lang="en-US" sz="1200" b="1" dirty="0" smtClean="0"/>
                <a:t>Object Data Stores</a:t>
              </a:r>
            </a:p>
            <a:p>
              <a:pPr marL="109538" indent="-109538">
                <a:buFont typeface="Arial"/>
                <a:buChar char="•"/>
              </a:pPr>
              <a:r>
                <a:rPr lang="en-US" sz="1200" b="1" dirty="0" smtClean="0"/>
                <a:t>Indexed Data Caches</a:t>
              </a:r>
            </a:p>
            <a:p>
              <a:pPr marL="109538" indent="-109538">
                <a:buFont typeface="Arial"/>
                <a:buChar char="•"/>
              </a:pPr>
              <a:r>
                <a:rPr lang="en-US" sz="1200" b="1" dirty="0" smtClean="0"/>
                <a:t>NoSQL Data </a:t>
              </a:r>
              <a:br>
                <a:rPr lang="en-US" sz="1200" b="1" dirty="0" smtClean="0"/>
              </a:br>
              <a:r>
                <a:rPr lang="en-US" sz="1200" b="1" dirty="0" smtClean="0"/>
                <a:t>Warehouses</a:t>
              </a:r>
              <a:endParaRPr lang="en-US" sz="1200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32156" y="1574187"/>
            <a:ext cx="3026601" cy="1455225"/>
            <a:chOff x="165316" y="1574187"/>
            <a:chExt cx="3026601" cy="1455225"/>
          </a:xfrm>
        </p:grpSpPr>
        <p:pic>
          <p:nvPicPr>
            <p:cNvPr id="31" name="Picture 30" descr="not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316" y="1574187"/>
              <a:ext cx="3026601" cy="1455225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299391" y="1574187"/>
              <a:ext cx="2892526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/>
                <a:t>Customer: </a:t>
              </a:r>
              <a:r>
                <a:rPr lang="en-US" sz="1200" dirty="0"/>
                <a:t>Major Financial Stock Exchange</a:t>
              </a:r>
            </a:p>
            <a:p>
              <a:r>
                <a:rPr lang="en-US" sz="1200" b="1" dirty="0"/>
                <a:t>Use Case: </a:t>
              </a:r>
              <a:r>
                <a:rPr lang="en-US" sz="1200" dirty="0"/>
                <a:t>Ingest unstructured financial market </a:t>
              </a:r>
              <a:r>
                <a:rPr lang="en-US" sz="1200" dirty="0" smtClean="0"/>
                <a:t>data</a:t>
              </a:r>
              <a:r>
                <a:rPr lang="en-US" sz="1200" dirty="0"/>
                <a:t>, parse and filter for quality, aggregate, </a:t>
              </a:r>
              <a:r>
                <a:rPr lang="en-US" sz="1200" dirty="0" smtClean="0"/>
                <a:t>integrate </a:t>
              </a:r>
              <a:r>
                <a:rPr lang="en-US" sz="1200" dirty="0"/>
                <a:t>with existing data warehouse</a:t>
              </a:r>
            </a:p>
            <a:p>
              <a:r>
                <a:rPr lang="en-US" sz="1200" b="1" dirty="0"/>
                <a:t>Status: </a:t>
              </a:r>
              <a:r>
                <a:rPr lang="en-US" sz="1200" dirty="0"/>
                <a:t>Acquiring data sample </a:t>
              </a:r>
              <a:r>
                <a:rPr lang="en-US" sz="1200" dirty="0" smtClean="0"/>
                <a:t/>
              </a:r>
              <a:br>
                <a:rPr lang="en-US" sz="1200" dirty="0" smtClean="0"/>
              </a:br>
              <a:r>
                <a:rPr lang="en-US" sz="1200" dirty="0" smtClean="0"/>
                <a:t>for </a:t>
              </a:r>
              <a:r>
                <a:rPr lang="en-US" sz="1200" dirty="0"/>
                <a:t>POC</a:t>
              </a: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0499" y="2406647"/>
              <a:ext cx="461506" cy="461506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30529667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304799" y="1295400"/>
            <a:ext cx="8085927" cy="4876800"/>
          </a:xfrm>
        </p:spPr>
        <p:txBody>
          <a:bodyPr/>
          <a:lstStyle/>
          <a:p>
            <a:r>
              <a:rPr lang="en-US" b="1" dirty="0" smtClean="0"/>
              <a:t>Speed: </a:t>
            </a:r>
            <a:r>
              <a:rPr lang="en-US" dirty="0" smtClean="0"/>
              <a:t>Exceeding the speed necessary </a:t>
            </a:r>
            <a:r>
              <a:rPr lang="en-US" dirty="0"/>
              <a:t>to handle the Big Data initiatives of today, and tomorrow, help optimize any Big Data infrastructure</a:t>
            </a:r>
          </a:p>
          <a:p>
            <a:r>
              <a:rPr lang="en-US" b="1" dirty="0" smtClean="0"/>
              <a:t>Simplicity: </a:t>
            </a:r>
            <a:r>
              <a:rPr lang="en-US" dirty="0" smtClean="0"/>
              <a:t>Making it easy </a:t>
            </a:r>
            <a:r>
              <a:rPr lang="en-US" dirty="0"/>
              <a:t>to monitor and analyze data in real time while reducing the cost of acquisition, ETL, and integration</a:t>
            </a:r>
            <a:endParaRPr lang="en-US" dirty="0" smtClean="0"/>
          </a:p>
          <a:p>
            <a:r>
              <a:rPr lang="en-US" b="1" dirty="0" smtClean="0"/>
              <a:t>Efficiency: </a:t>
            </a:r>
            <a:r>
              <a:rPr lang="en-US" dirty="0" smtClean="0"/>
              <a:t>Requiring less resources, </a:t>
            </a:r>
            <a:r>
              <a:rPr lang="en-US" dirty="0"/>
              <a:t>which translates into less spend and greater </a:t>
            </a:r>
            <a:r>
              <a:rPr lang="en-US" dirty="0" smtClean="0"/>
              <a:t>value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About Speed,  Simplicity, and Efficiency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866" y="4877100"/>
            <a:ext cx="1358496" cy="129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7774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0235"/>
            <a:ext cx="8507046" cy="5006788"/>
          </a:xfrm>
        </p:spPr>
        <p:txBody>
          <a:bodyPr>
            <a:normAutofit/>
          </a:bodyPr>
          <a:lstStyle/>
          <a:p>
            <a:r>
              <a:rPr lang="en-US" dirty="0" smtClean="0"/>
              <a:t>High-performance data management</a:t>
            </a:r>
          </a:p>
          <a:p>
            <a:r>
              <a:rPr lang="en-US" dirty="0" smtClean="0"/>
              <a:t>Simple to use configuration API</a:t>
            </a:r>
          </a:p>
          <a:p>
            <a:r>
              <a:rPr lang="en-US" dirty="0" smtClean="0"/>
              <a:t>Filters and routes to power real-time monitoring, alerts, analytics, and data reduction</a:t>
            </a:r>
          </a:p>
          <a:p>
            <a:r>
              <a:rPr lang="en-US" dirty="0" smtClean="0"/>
              <a:t>Outputs to any storage, including Hadoop, “NoSQL”, Relational Databases, and message queues</a:t>
            </a:r>
          </a:p>
          <a:p>
            <a:r>
              <a:rPr lang="en-US" dirty="0" smtClean="0"/>
              <a:t>Includes foundational components for regulatory compliance, government standards, and policy control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4199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8"/>
          <p:cNvSpPr txBox="1">
            <a:spLocks/>
          </p:cNvSpPr>
          <p:nvPr/>
        </p:nvSpPr>
        <p:spPr bwMode="auto">
          <a:xfrm>
            <a:off x="5257800" y="4469385"/>
            <a:ext cx="3445222" cy="1848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233363" indent="-23336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E78BA"/>
              </a:buClr>
              <a:buFont typeface="Arial"/>
              <a:buChar char="•"/>
              <a:tabLst/>
              <a:defRPr sz="2400" b="0">
                <a:solidFill>
                  <a:srgbClr val="4E5054"/>
                </a:solidFill>
                <a:latin typeface="Calibri"/>
                <a:ea typeface="ＭＳ Ｐゴシック" pitchFamily="-108" charset="-128"/>
                <a:cs typeface="Calibri"/>
              </a:defRPr>
            </a:lvl1pPr>
            <a:lvl2pPr marL="688975" indent="-350838" algn="l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rgbClr val="0E78BA"/>
              </a:buClr>
              <a:buFont typeface="Symbol" pitchFamily="18" charset="2"/>
              <a:buChar char=""/>
              <a:defRPr sz="2200" b="0">
                <a:solidFill>
                  <a:srgbClr val="4E5054"/>
                </a:solidFill>
                <a:latin typeface="Calibri"/>
                <a:ea typeface="ＭＳ Ｐゴシック" pitchFamily="-108" charset="-128"/>
                <a:cs typeface="Calibri"/>
              </a:defRPr>
            </a:lvl2pPr>
            <a:lvl3pPr marL="847725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E78BA"/>
              </a:buClr>
              <a:buFont typeface="Wingdings" pitchFamily="2" charset="2"/>
              <a:buChar char="§"/>
              <a:tabLst/>
              <a:defRPr sz="1800" b="0">
                <a:solidFill>
                  <a:srgbClr val="4E5054"/>
                </a:solidFill>
                <a:latin typeface="Calibri"/>
                <a:ea typeface="ＭＳ Ｐゴシック" pitchFamily="-108" charset="-128"/>
                <a:cs typeface="Calibri"/>
              </a:defRPr>
            </a:lvl3pPr>
            <a:lvl4pPr marL="1081088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E78BA"/>
              </a:buClr>
              <a:buFont typeface="Symbol" pitchFamily="18" charset="2"/>
              <a:buChar char=""/>
              <a:tabLst/>
              <a:defRPr sz="1800" b="0">
                <a:solidFill>
                  <a:srgbClr val="4E5054"/>
                </a:solidFill>
                <a:latin typeface="Calibri"/>
                <a:ea typeface="ＭＳ Ｐゴシック" pitchFamily="-108" charset="-128"/>
                <a:cs typeface="Calibri"/>
              </a:defRPr>
            </a:lvl4pPr>
            <a:lvl5pPr marL="1309688" indent="-165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E78BA"/>
              </a:buClr>
              <a:buFont typeface="Symbol" pitchFamily="18" charset="2"/>
              <a:buChar char=""/>
              <a:tabLst/>
              <a:defRPr sz="1800" b="0">
                <a:solidFill>
                  <a:srgbClr val="4E5054"/>
                </a:solidFill>
                <a:latin typeface="Calibri"/>
                <a:ea typeface="ＭＳ Ｐゴシック" pitchFamily="-108" charset="-128"/>
                <a:cs typeface="Calibri"/>
              </a:defRPr>
            </a:lvl5pPr>
            <a:lvl6pPr marL="1711325" indent="-165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Symbol" pitchFamily="48" charset="2"/>
              <a:buChar char=""/>
              <a:defRPr sz="1400">
                <a:solidFill>
                  <a:schemeClr val="tx1"/>
                </a:solidFill>
                <a:latin typeface="+mn-lt"/>
              </a:defRPr>
            </a:lvl6pPr>
            <a:lvl7pPr marL="2168525" indent="-165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Symbol" pitchFamily="48" charset="2"/>
              <a:buChar char=""/>
              <a:defRPr sz="1400">
                <a:solidFill>
                  <a:schemeClr val="tx1"/>
                </a:solidFill>
                <a:latin typeface="+mn-lt"/>
              </a:defRPr>
            </a:lvl7pPr>
            <a:lvl8pPr marL="2625725" indent="-165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Symbol" pitchFamily="48" charset="2"/>
              <a:buChar char=""/>
              <a:defRPr sz="1400">
                <a:solidFill>
                  <a:schemeClr val="tx1"/>
                </a:solidFill>
                <a:latin typeface="+mn-lt"/>
              </a:defRPr>
            </a:lvl8pPr>
            <a:lvl9pPr marL="3082925" indent="-165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Symbol" pitchFamily="48" charset="2"/>
              <a:buChar char="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r>
              <a:rPr lang="en-US" sz="1800" b="1" dirty="0" smtClean="0"/>
              <a:t>Questions? Contact: </a:t>
            </a:r>
          </a:p>
          <a:p>
            <a:pPr marL="0" indent="0" algn="r">
              <a:buNone/>
            </a:pPr>
            <a:r>
              <a:rPr lang="en-US" sz="1800" dirty="0" smtClean="0"/>
              <a:t>Brian Knox, Principal Architect</a:t>
            </a:r>
          </a:p>
          <a:p>
            <a:pPr marL="0" indent="0" algn="r">
              <a:buNone/>
            </a:pPr>
            <a:r>
              <a:rPr lang="en-US" sz="1800" dirty="0" smtClean="0">
                <a:hlinkClick r:id="rId2"/>
              </a:rPr>
              <a:t>briank@talksum.com</a:t>
            </a:r>
            <a:endParaRPr lang="en-US" sz="1800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268111" y="282222"/>
            <a:ext cx="1636889" cy="124177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pic>
        <p:nvPicPr>
          <p:cNvPr id="5" name="Picture 4" descr="logo_talksum_vertical_ta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112" y="1524000"/>
            <a:ext cx="3637843" cy="272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20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790"/>
            <a:ext cx="9150588" cy="514720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Shouldn’t Be Here 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438896" y="1417458"/>
            <a:ext cx="3528027" cy="1962636"/>
            <a:chOff x="4438896" y="1417458"/>
            <a:chExt cx="3528027" cy="1962636"/>
          </a:xfrm>
        </p:grpSpPr>
        <p:sp>
          <p:nvSpPr>
            <p:cNvPr id="7" name="Oval 6"/>
            <p:cNvSpPr/>
            <p:nvPr/>
          </p:nvSpPr>
          <p:spPr bwMode="auto">
            <a:xfrm>
              <a:off x="5401087" y="1417458"/>
              <a:ext cx="2565836" cy="196263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4438896" y="2251258"/>
              <a:ext cx="1731940" cy="577246"/>
            </a:xfrm>
            <a:custGeom>
              <a:avLst/>
              <a:gdLst>
                <a:gd name="connsiteX0" fmla="*/ 1116139 w 1731940"/>
                <a:gd name="connsiteY0" fmla="*/ 0 h 846627"/>
                <a:gd name="connsiteX1" fmla="*/ 0 w 1731940"/>
                <a:gd name="connsiteY1" fmla="*/ 795316 h 846627"/>
                <a:gd name="connsiteX2" fmla="*/ 1731940 w 1731940"/>
                <a:gd name="connsiteY2" fmla="*/ 846627 h 846627"/>
                <a:gd name="connsiteX3" fmla="*/ 1270090 w 1731940"/>
                <a:gd name="connsiteY3" fmla="*/ 230898 h 846627"/>
                <a:gd name="connsiteX4" fmla="*/ 1270090 w 1731940"/>
                <a:gd name="connsiteY4" fmla="*/ 230898 h 846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1940" h="846627">
                  <a:moveTo>
                    <a:pt x="1116139" y="0"/>
                  </a:moveTo>
                  <a:lnTo>
                    <a:pt x="0" y="795316"/>
                  </a:lnTo>
                  <a:lnTo>
                    <a:pt x="1731940" y="846627"/>
                  </a:lnTo>
                  <a:lnTo>
                    <a:pt x="1270090" y="230898"/>
                  </a:lnTo>
                  <a:lnTo>
                    <a:pt x="1270090" y="230898"/>
                  </a:lnTo>
                </a:path>
              </a:pathLst>
            </a:custGeom>
            <a:solidFill>
              <a:srgbClr val="FFFFFF"/>
            </a:solidFill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5580694" y="1876043"/>
            <a:ext cx="2270766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By all rights, we shouldn’t even be </a:t>
            </a:r>
            <a:r>
              <a:rPr lang="en-US" sz="2400" dirty="0" smtClean="0"/>
              <a:t>here!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2765733" y="5544766"/>
            <a:ext cx="1839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Samwise Gamgee</a:t>
            </a:r>
          </a:p>
        </p:txBody>
      </p:sp>
    </p:spTree>
    <p:extLst>
      <p:ext uri="{BB962C8B-B14F-4D97-AF65-F5344CB8AC3E}">
        <p14:creationId xmlns:p14="http://schemas.microsoft.com/office/powerpoint/2010/main" val="81389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790"/>
            <a:ext cx="9144000" cy="514502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338137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So Why Are We Here?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13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9600" dirty="0" smtClean="0"/>
              <a:t>We want to know who, what, when, where, and why – and we want to </a:t>
            </a:r>
            <a:br>
              <a:rPr lang="en-US" sz="9600" dirty="0" smtClean="0"/>
            </a:br>
            <a:r>
              <a:rPr lang="en-US" sz="9600" b="1" dirty="0" smtClean="0"/>
              <a:t>know it now!</a:t>
            </a:r>
            <a:endParaRPr lang="en-US" sz="96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Want?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 smtClean="0"/>
              <a:t>Because having accurate information in order to make informed decisions in a timely manner is important.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83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790"/>
            <a:ext cx="9144000" cy="515022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304800" y="1102980"/>
            <a:ext cx="8507046" cy="6800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“I’ve seen things you people wouldn’t believe”…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Can’t We Have It?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1636" y="5661441"/>
            <a:ext cx="88882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… except you </a:t>
            </a:r>
            <a:r>
              <a:rPr lang="en-US" dirty="0" smtClean="0">
                <a:solidFill>
                  <a:srgbClr val="FFFFFF"/>
                </a:solidFill>
              </a:rPr>
              <a:t>would; we’re </a:t>
            </a:r>
            <a:r>
              <a:rPr lang="en-US" dirty="0">
                <a:solidFill>
                  <a:srgbClr val="FFFFFF"/>
                </a:solidFill>
              </a:rPr>
              <a:t>all here because we’ve all been dealing with the same problems.</a:t>
            </a:r>
          </a:p>
        </p:txBody>
      </p:sp>
    </p:spTree>
    <p:extLst>
      <p:ext uri="{BB962C8B-B14F-4D97-AF65-F5344CB8AC3E}">
        <p14:creationId xmlns:p14="http://schemas.microsoft.com/office/powerpoint/2010/main" val="113990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process(</a:t>
            </a:r>
            <a:r>
              <a:rPr lang="en-US" dirty="0" err="1" smtClean="0"/>
              <a:t>es</a:t>
            </a:r>
            <a:r>
              <a:rPr lang="en-US" dirty="0" smtClean="0"/>
              <a:t>) of managing generated information according to characteristics of the data to control how the data is stored and used….</a:t>
            </a:r>
          </a:p>
          <a:p>
            <a:r>
              <a:rPr lang="en-US" dirty="0" smtClean="0"/>
              <a:t>… in order to derive useful information from the data to support decisions…</a:t>
            </a:r>
          </a:p>
          <a:p>
            <a:r>
              <a:rPr lang="en-US" dirty="0" smtClean="0"/>
              <a:t>… while being in accordance with </a:t>
            </a:r>
            <a:br>
              <a:rPr lang="en-US" dirty="0" smtClean="0"/>
            </a:br>
            <a:r>
              <a:rPr lang="en-US" dirty="0" smtClean="0"/>
              <a:t>regulations and industry </a:t>
            </a:r>
            <a:br>
              <a:rPr lang="en-US" dirty="0" smtClean="0"/>
            </a:br>
            <a:r>
              <a:rPr lang="en-US" dirty="0" smtClean="0"/>
              <a:t>mandated best practices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Management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491" y="3527612"/>
            <a:ext cx="3328784" cy="249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475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slides">
  <a:themeElements>
    <a:clrScheme name="Custom 2">
      <a:dk1>
        <a:srgbClr val="000000"/>
      </a:dk1>
      <a:lt1>
        <a:srgbClr val="FFFFFF"/>
      </a:lt1>
      <a:dk2>
        <a:srgbClr val="5F5F5F"/>
      </a:dk2>
      <a:lt2>
        <a:srgbClr val="FFFFFF"/>
      </a:lt2>
      <a:accent1>
        <a:srgbClr val="50B848"/>
      </a:accent1>
      <a:accent2>
        <a:srgbClr val="00BBE4"/>
      </a:accent2>
      <a:accent3>
        <a:srgbClr val="FFD200"/>
      </a:accent3>
      <a:accent4>
        <a:srgbClr val="ED1850"/>
      </a:accent4>
      <a:accent5>
        <a:srgbClr val="0085A4"/>
      </a:accent5>
      <a:accent6>
        <a:srgbClr val="367C2B"/>
      </a:accent6>
      <a:hlink>
        <a:srgbClr val="1675A7"/>
      </a:hlink>
      <a:folHlink>
        <a:srgbClr val="50B84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template_slides.potx</Template>
  <TotalTime>12705</TotalTime>
  <Words>1689</Words>
  <Application>Microsoft Office PowerPoint</Application>
  <PresentationFormat>On-screen Show (4:3)</PresentationFormat>
  <Paragraphs>348</Paragraphs>
  <Slides>38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ＭＳ Ｐゴシック</vt:lpstr>
      <vt:lpstr>Arial</vt:lpstr>
      <vt:lpstr>Calibri</vt:lpstr>
      <vt:lpstr>Courier New</vt:lpstr>
      <vt:lpstr>Lucida Grande</vt:lpstr>
      <vt:lpstr>Symbol</vt:lpstr>
      <vt:lpstr>Verdana</vt:lpstr>
      <vt:lpstr>Wingdings</vt:lpstr>
      <vt:lpstr>template_slides</vt:lpstr>
      <vt:lpstr>Talksum Data Stream Router</vt:lpstr>
      <vt:lpstr>Who I Am and Where I’m At</vt:lpstr>
      <vt:lpstr>Where I’ve Been</vt:lpstr>
      <vt:lpstr>I Shouldn’t Be Here </vt:lpstr>
      <vt:lpstr>So Why Are We Here?</vt:lpstr>
      <vt:lpstr>What Do We Want?</vt:lpstr>
      <vt:lpstr>So What?</vt:lpstr>
      <vt:lpstr>Why Can’t We Have It?</vt:lpstr>
      <vt:lpstr>Data Management</vt:lpstr>
      <vt:lpstr>What Do We Need</vt:lpstr>
      <vt:lpstr>Why Can’t We Have It?</vt:lpstr>
      <vt:lpstr>How Do We Get There?</vt:lpstr>
      <vt:lpstr>Common Taxonomy</vt:lpstr>
      <vt:lpstr>Common Taxonomy</vt:lpstr>
      <vt:lpstr>Common Standards</vt:lpstr>
      <vt:lpstr>In A Perfect World …</vt:lpstr>
      <vt:lpstr>In The Actual World</vt:lpstr>
      <vt:lpstr>Meaning.</vt:lpstr>
      <vt:lpstr>Introducing …</vt:lpstr>
      <vt:lpstr>Talksum Data Stream Router</vt:lpstr>
      <vt:lpstr>Input – Protocol Transport Logic</vt:lpstr>
      <vt:lpstr>Data Streams</vt:lpstr>
      <vt:lpstr>Data Streams</vt:lpstr>
      <vt:lpstr>Context</vt:lpstr>
      <vt:lpstr>Intent</vt:lpstr>
      <vt:lpstr>Event Transformation</vt:lpstr>
      <vt:lpstr>Real-time Insights</vt:lpstr>
      <vt:lpstr>Persistent Streams</vt:lpstr>
      <vt:lpstr>Dynamic Streams</vt:lpstr>
      <vt:lpstr>Output</vt:lpstr>
      <vt:lpstr>The Talksum Datastream Router</vt:lpstr>
      <vt:lpstr>Use Cases</vt:lpstr>
      <vt:lpstr>Network Monitoring &amp; Optimization</vt:lpstr>
      <vt:lpstr>Automotive and Transportation</vt:lpstr>
      <vt:lpstr>Financial</vt:lpstr>
      <vt:lpstr>It’s About Speed,  Simplicity, and Efficiency</vt:lpstr>
      <vt:lpstr>What We Do</vt:lpstr>
      <vt:lpstr>PowerPoint Presentation</vt:lpstr>
    </vt:vector>
  </TitlesOfParts>
  <Manager/>
  <Company>Talksum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Talksum Streaming Data Solution</dc:title>
  <dc:subject/>
  <dc:creator>Barry Strauss</dc:creator>
  <cp:keywords/>
  <dc:description/>
  <cp:lastModifiedBy>Brian Knox</cp:lastModifiedBy>
  <cp:revision>382</cp:revision>
  <cp:lastPrinted>2012-10-24T21:41:55Z</cp:lastPrinted>
  <dcterms:created xsi:type="dcterms:W3CDTF">2012-10-24T15:25:56Z</dcterms:created>
  <dcterms:modified xsi:type="dcterms:W3CDTF">2013-11-11T12:36:31Z</dcterms:modified>
  <cp:category/>
</cp:coreProperties>
</file>