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8" r:id="rId3"/>
    <p:sldId id="299" r:id="rId4"/>
    <p:sldId id="300" r:id="rId5"/>
    <p:sldId id="301" r:id="rId6"/>
    <p:sldId id="303" r:id="rId7"/>
    <p:sldId id="302" r:id="rId8"/>
    <p:sldId id="296" r:id="rId9"/>
    <p:sldId id="304" r:id="rId10"/>
    <p:sldId id="305" r:id="rId11"/>
    <p:sldId id="265" r:id="rId12"/>
    <p:sldId id="281" r:id="rId13"/>
    <p:sldId id="293" r:id="rId14"/>
    <p:sldId id="292" r:id="rId15"/>
    <p:sldId id="306" r:id="rId16"/>
    <p:sldId id="289" r:id="rId17"/>
    <p:sldId id="291" r:id="rId18"/>
    <p:sldId id="295" r:id="rId19"/>
    <p:sldId id="297" r:id="rId20"/>
    <p:sldId id="283" r:id="rId21"/>
    <p:sldId id="282" r:id="rId22"/>
    <p:sldId id="280" r:id="rId23"/>
    <p:sldId id="271" r:id="rId24"/>
    <p:sldId id="284" r:id="rId25"/>
    <p:sldId id="287" r:id="rId26"/>
    <p:sldId id="277" r:id="rId27"/>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e Marston" initials="LM" lastIdx="3" clrIdx="0"/>
  <p:cmAuthor id="1" name="Stian"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8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167" autoAdjust="0"/>
  </p:normalViewPr>
  <p:slideViewPr>
    <p:cSldViewPr>
      <p:cViewPr>
        <p:scale>
          <a:sx n="95" d="100"/>
          <a:sy n="95" d="100"/>
        </p:scale>
        <p:origin x="-201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2352" y="-90"/>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8DBF1951-5C0E-47D5-9BB9-B2CFDB660F90}" type="datetimeFigureOut">
              <a:rPr lang="en-GB" smtClean="0"/>
              <a:pPr/>
              <a:t>11/11/2013</a:t>
            </a:fld>
            <a:endParaRPr lang="en-GB"/>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F819240F-C91E-4C8B-ADF0-58915EF22B45}" type="slidenum">
              <a:rPr lang="en-GB" smtClean="0"/>
              <a:pPr/>
              <a:t>‹#›</a:t>
            </a:fld>
            <a:endParaRPr lang="en-GB"/>
          </a:p>
        </p:txBody>
      </p:sp>
    </p:spTree>
    <p:extLst>
      <p:ext uri="{BB962C8B-B14F-4D97-AF65-F5344CB8AC3E}">
        <p14:creationId xmlns:p14="http://schemas.microsoft.com/office/powerpoint/2010/main" val="1521598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C0B23F75-B651-4A11-A861-1463D8AC8CC3}" type="datetimeFigureOut">
              <a:rPr lang="en-GB" smtClean="0"/>
              <a:pPr/>
              <a:t>11/11/2013</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4202C937-CB6B-4927-B43A-E716749EC2EE}" type="slidenum">
              <a:rPr lang="en-GB" smtClean="0"/>
              <a:pPr/>
              <a:t>‹#›</a:t>
            </a:fld>
            <a:endParaRPr lang="en-GB"/>
          </a:p>
        </p:txBody>
      </p:sp>
    </p:spTree>
    <p:extLst>
      <p:ext uri="{BB962C8B-B14F-4D97-AF65-F5344CB8AC3E}">
        <p14:creationId xmlns:p14="http://schemas.microsoft.com/office/powerpoint/2010/main" val="390504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C00000"/>
                </a:solidFill>
              </a:rPr>
              <a:t>STIAN</a:t>
            </a:r>
          </a:p>
          <a:p>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2</a:t>
            </a:fld>
            <a:endParaRPr lang="en-GB"/>
          </a:p>
        </p:txBody>
      </p:sp>
    </p:spTree>
    <p:extLst>
      <p:ext uri="{BB962C8B-B14F-4D97-AF65-F5344CB8AC3E}">
        <p14:creationId xmlns:p14="http://schemas.microsoft.com/office/powerpoint/2010/main" val="31637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HASAN?</a:t>
            </a:r>
            <a:endParaRPr lang="en-GB" b="1"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11</a:t>
            </a:fld>
            <a:endParaRPr lang="en-GB"/>
          </a:p>
        </p:txBody>
      </p:sp>
    </p:spTree>
    <p:extLst>
      <p:ext uri="{BB962C8B-B14F-4D97-AF65-F5344CB8AC3E}">
        <p14:creationId xmlns:p14="http://schemas.microsoft.com/office/powerpoint/2010/main" val="304580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Takes</a:t>
            </a:r>
            <a:r>
              <a:rPr lang="en-GB" b="1" baseline="0" dirty="0" smtClean="0"/>
              <a:t> company data (</a:t>
            </a:r>
            <a:r>
              <a:rPr lang="en-GB" b="1" baseline="0" dirty="0" err="1" smtClean="0"/>
              <a:t>DueDil</a:t>
            </a:r>
            <a:r>
              <a:rPr lang="en-GB" b="1" baseline="0" dirty="0" smtClean="0"/>
              <a:t>), and combines with social data (LinkedIn) to show networks.</a:t>
            </a:r>
            <a:endParaRPr lang="en-GB" b="1" dirty="0" smtClean="0"/>
          </a:p>
          <a:p>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12</a:t>
            </a:fld>
            <a:endParaRPr lang="en-GB"/>
          </a:p>
        </p:txBody>
      </p:sp>
    </p:spTree>
    <p:extLst>
      <p:ext uri="{BB962C8B-B14F-4D97-AF65-F5344CB8AC3E}">
        <p14:creationId xmlns:p14="http://schemas.microsoft.com/office/powerpoint/2010/main" val="2795179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GB" b="1" dirty="0" smtClean="0"/>
              <a:t>LOUISE/HASAN?</a:t>
            </a:r>
          </a:p>
          <a:p>
            <a:pPr eaLnBrk="1" hangingPunct="1">
              <a:lnSpc>
                <a:spcPct val="110000"/>
              </a:lnSpc>
              <a:defRPr/>
            </a:pPr>
            <a:endParaRPr lang="en-GB" sz="1200" dirty="0" smtClean="0">
              <a:ea typeface="ＭＳ Ｐゴシック" pitchFamily="34" charset="-128"/>
            </a:endParaRPr>
          </a:p>
          <a:p>
            <a:pPr eaLnBrk="1" hangingPunct="1">
              <a:lnSpc>
                <a:spcPct val="110000"/>
              </a:lnSpc>
              <a:defRPr/>
            </a:pPr>
            <a:endParaRPr lang="en-GB" sz="1200" dirty="0" smtClean="0">
              <a:ea typeface="ＭＳ Ｐゴシック" pitchFamily="34" charset="-128"/>
            </a:endParaRPr>
          </a:p>
          <a:p>
            <a:pPr eaLnBrk="1" hangingPunct="1">
              <a:lnSpc>
                <a:spcPct val="110000"/>
              </a:lnSpc>
              <a:defRPr/>
            </a:pPr>
            <a:r>
              <a:rPr lang="en-GB" sz="1200" dirty="0" smtClean="0">
                <a:ea typeface="ＭＳ Ｐゴシック" pitchFamily="34" charset="-128"/>
              </a:rPr>
              <a:t>Problem = the digital economy is </a:t>
            </a:r>
            <a:r>
              <a:rPr lang="en-GB" sz="1200" b="1" dirty="0" smtClean="0">
                <a:ea typeface="ＭＳ Ｐゴシック" pitchFamily="34" charset="-128"/>
              </a:rPr>
              <a:t>poorly understood</a:t>
            </a:r>
            <a:r>
              <a:rPr lang="en-GB" sz="1200" dirty="0" smtClean="0">
                <a:ea typeface="ＭＳ Ｐゴシック" pitchFamily="34" charset="-128"/>
              </a:rPr>
              <a:t>, which creates problems for policy design, business investment: </a:t>
            </a:r>
          </a:p>
          <a:p>
            <a:pPr marL="0" indent="0" eaLnBrk="1" hangingPunct="1">
              <a:lnSpc>
                <a:spcPct val="110000"/>
              </a:lnSpc>
              <a:buNone/>
            </a:pPr>
            <a:endParaRPr lang="en-GB" sz="800" dirty="0" smtClean="0">
              <a:ea typeface="ＭＳ Ｐゴシック" pitchFamily="34" charset="-128"/>
            </a:endParaRPr>
          </a:p>
          <a:p>
            <a:pPr eaLnBrk="1" hangingPunct="1">
              <a:lnSpc>
                <a:spcPct val="110000"/>
              </a:lnSpc>
              <a:buFontTx/>
              <a:buChar char="-"/>
            </a:pPr>
            <a:r>
              <a:rPr lang="en-GB" sz="1200" b="1" dirty="0" smtClean="0">
                <a:ea typeface="ＭＳ Ｐゴシック" pitchFamily="34" charset="-128"/>
              </a:rPr>
              <a:t>Official definitions </a:t>
            </a:r>
            <a:r>
              <a:rPr lang="en-GB" sz="1200" dirty="0" smtClean="0">
                <a:ea typeface="ＭＳ Ｐゴシック" pitchFamily="34" charset="-128"/>
              </a:rPr>
              <a:t>– aren’t perfect</a:t>
            </a:r>
          </a:p>
          <a:p>
            <a:pPr eaLnBrk="1" hangingPunct="1">
              <a:lnSpc>
                <a:spcPct val="110000"/>
              </a:lnSpc>
              <a:buFontTx/>
              <a:buChar char="-"/>
            </a:pPr>
            <a:r>
              <a:rPr lang="en-GB" sz="1200" b="1" dirty="0" smtClean="0">
                <a:ea typeface="ＭＳ Ｐゴシック" pitchFamily="34" charset="-128"/>
              </a:rPr>
              <a:t>Data coverage </a:t>
            </a:r>
            <a:r>
              <a:rPr lang="en-GB" sz="1200" dirty="0" smtClean="0">
                <a:ea typeface="ＭＳ Ｐゴシック" pitchFamily="34" charset="-128"/>
              </a:rPr>
              <a:t>– public datasets can miss smaller firms</a:t>
            </a:r>
          </a:p>
          <a:p>
            <a:pPr eaLnBrk="1" hangingPunct="1">
              <a:lnSpc>
                <a:spcPct val="110000"/>
              </a:lnSpc>
              <a:buFontTx/>
              <a:buChar char="-"/>
            </a:pPr>
            <a:r>
              <a:rPr lang="en-GB" sz="1200" b="1" dirty="0" smtClean="0">
                <a:ea typeface="ＭＳ Ｐゴシック" pitchFamily="34" charset="-128"/>
              </a:rPr>
              <a:t>SIC code problems </a:t>
            </a:r>
            <a:r>
              <a:rPr lang="en-GB" sz="1200" dirty="0" smtClean="0">
                <a:ea typeface="ＭＳ Ｐゴシック" pitchFamily="34" charset="-128"/>
              </a:rPr>
              <a:t>– companies often don’t provide these </a:t>
            </a:r>
          </a:p>
          <a:p>
            <a:endParaRPr lang="en-GB" dirty="0" smtClean="0"/>
          </a:p>
          <a:p>
            <a:r>
              <a:rPr lang="en-GB" dirty="0" smtClean="0"/>
              <a:t>From report:</a:t>
            </a:r>
          </a:p>
          <a:p>
            <a:r>
              <a:rPr lang="en-GB" dirty="0" smtClean="0"/>
              <a:t>“One in ten companies in the UK</a:t>
            </a:r>
            <a:r>
              <a:rPr lang="en-GB" baseline="0" dirty="0" smtClean="0"/>
              <a:t> are now classified vaguely as ‘other’. One in five have no classification at all.”</a:t>
            </a:r>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13</a:t>
            </a:fld>
            <a:endParaRPr lang="en-GB"/>
          </a:p>
        </p:txBody>
      </p:sp>
    </p:spTree>
    <p:extLst>
      <p:ext uri="{BB962C8B-B14F-4D97-AF65-F5344CB8AC3E}">
        <p14:creationId xmlns:p14="http://schemas.microsoft.com/office/powerpoint/2010/main" val="3424672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LOUISE</a:t>
            </a:r>
          </a:p>
          <a:p>
            <a:endParaRPr lang="en-US" i="1" dirty="0" smtClean="0">
              <a:solidFill>
                <a:schemeClr val="tx2"/>
              </a:solidFill>
            </a:endParaRPr>
          </a:p>
          <a:p>
            <a:endParaRPr lang="en-US" i="1" dirty="0" smtClean="0">
              <a:solidFill>
                <a:schemeClr val="tx2"/>
              </a:solidFill>
            </a:endParaRPr>
          </a:p>
          <a:p>
            <a:r>
              <a:rPr lang="en-US" i="1" dirty="0" smtClean="0">
                <a:solidFill>
                  <a:schemeClr val="tx2"/>
                </a:solidFill>
              </a:rPr>
              <a:t>Data Source: Primarily Company Websites</a:t>
            </a:r>
          </a:p>
          <a:p>
            <a:r>
              <a:rPr lang="en-US" dirty="0" smtClean="0"/>
              <a:t>Many of these measures, for small non-public firms, are not available in patent, publication, and company datasets</a:t>
            </a:r>
          </a:p>
          <a:p>
            <a:pPr lvl="1"/>
            <a:r>
              <a:rPr lang="en-US" dirty="0" smtClean="0"/>
              <a:t>US GGCs with Publications:* 10%</a:t>
            </a:r>
          </a:p>
          <a:p>
            <a:pPr lvl="1"/>
            <a:r>
              <a:rPr lang="en-US" dirty="0" smtClean="0"/>
              <a:t>US GGCs with Patents:* 19%</a:t>
            </a:r>
          </a:p>
          <a:p>
            <a:pPr lvl="1"/>
            <a:r>
              <a:rPr lang="en-US" dirty="0" smtClean="0"/>
              <a:t>Web indicator of R&amp;D* 66%</a:t>
            </a:r>
          </a:p>
          <a:p>
            <a:pPr lvl="2"/>
            <a:r>
              <a:rPr lang="en-US" dirty="0" smtClean="0"/>
              <a:t>Not highly correlated with Publications, Patents (r=&lt;0.15)</a:t>
            </a:r>
          </a:p>
          <a:p>
            <a:r>
              <a:rPr lang="en-US" dirty="0" smtClean="0"/>
              <a:t>Surveys are difficult to administer and get a good, representative response rate</a:t>
            </a:r>
          </a:p>
          <a:p>
            <a:r>
              <a:rPr lang="en-US" dirty="0" smtClean="0"/>
              <a:t>We use a combination of business datasets + websites (archived)</a:t>
            </a:r>
          </a:p>
          <a:p>
            <a:pPr>
              <a:buNone/>
            </a:pPr>
            <a:r>
              <a:rPr lang="en-US" sz="1900" dirty="0" smtClean="0"/>
              <a:t>*Target years of analysis (2008-10)</a:t>
            </a:r>
          </a:p>
          <a:p>
            <a:endParaRPr lang="en-GB" dirty="0" smtClean="0"/>
          </a:p>
          <a:p>
            <a:r>
              <a:rPr lang="en-US" dirty="0" smtClean="0"/>
              <a:t>We can learn a lot from Web data</a:t>
            </a:r>
          </a:p>
          <a:p>
            <a:pPr lvl="1"/>
            <a:r>
              <a:rPr lang="en-US" dirty="0" smtClean="0"/>
              <a:t>Web variables are useful in being able to tease out patterns</a:t>
            </a:r>
          </a:p>
          <a:p>
            <a:r>
              <a:rPr lang="en-US" dirty="0" smtClean="0"/>
              <a:t>Micro-level analyses of GGC do suggest growth patterns</a:t>
            </a:r>
          </a:p>
          <a:p>
            <a:pPr lvl="1"/>
            <a:r>
              <a:rPr lang="en-US" dirty="0" smtClean="0"/>
              <a:t>Some financial coordination between government and industry important to GGC growth (but not too much coordination)</a:t>
            </a:r>
          </a:p>
          <a:p>
            <a:pPr lvl="1"/>
            <a:r>
              <a:rPr lang="en-US" dirty="0" smtClean="0"/>
              <a:t>Company R&amp;D important to be able to leverage university research into growth</a:t>
            </a:r>
          </a:p>
          <a:p>
            <a:endParaRPr lang="en-GB" dirty="0" smtClean="0"/>
          </a:p>
          <a:p>
            <a:r>
              <a:rPr lang="en-US" dirty="0" smtClean="0"/>
              <a:t>Limits in how far back in time Web variables are useful in </a:t>
            </a:r>
            <a:r>
              <a:rPr lang="en-US" dirty="0" err="1" smtClean="0"/>
              <a:t>Wayback</a:t>
            </a:r>
            <a:endParaRPr lang="en-US" dirty="0" smtClean="0"/>
          </a:p>
          <a:p>
            <a:r>
              <a:rPr lang="en-US" dirty="0" smtClean="0"/>
              <a:t>Not a quick process</a:t>
            </a:r>
          </a:p>
          <a:p>
            <a:pPr lvl="1"/>
            <a:r>
              <a:rPr lang="en-US" dirty="0" smtClean="0"/>
              <a:t>Data cleaning and integrity at each phase critical for accurate estimation results</a:t>
            </a:r>
          </a:p>
          <a:p>
            <a:pPr marL="742950" lvl="2" indent="-342900"/>
            <a:r>
              <a:rPr lang="en-US" sz="2400" dirty="0" smtClean="0"/>
              <a:t>Messy results for people, </a:t>
            </a:r>
            <a:r>
              <a:rPr lang="en-US" sz="2400" b="1" dirty="0" smtClean="0">
                <a:solidFill>
                  <a:srgbClr val="FF0000"/>
                </a:solidFill>
              </a:rPr>
              <a:t>places</a:t>
            </a:r>
            <a:r>
              <a:rPr lang="en-US" sz="2400" dirty="0" smtClean="0"/>
              <a:t>, organizations capability – needs a lot of cleaning</a:t>
            </a:r>
          </a:p>
          <a:p>
            <a:pPr lvl="1"/>
            <a:r>
              <a:rPr lang="en-US" dirty="0" smtClean="0"/>
              <a:t>More useful with theory v. exploration</a:t>
            </a:r>
          </a:p>
          <a:p>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14</a:t>
            </a:fld>
            <a:endParaRPr lang="en-GB"/>
          </a:p>
        </p:txBody>
      </p:sp>
    </p:spTree>
    <p:extLst>
      <p:ext uri="{BB962C8B-B14F-4D97-AF65-F5344CB8AC3E}">
        <p14:creationId xmlns:p14="http://schemas.microsoft.com/office/powerpoint/2010/main" val="2472992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LOUISE</a:t>
            </a:r>
          </a:p>
          <a:p>
            <a:endParaRPr lang="en-US" i="1" dirty="0" smtClean="0">
              <a:solidFill>
                <a:schemeClr val="tx2"/>
              </a:solidFill>
            </a:endParaRPr>
          </a:p>
          <a:p>
            <a:endParaRPr lang="en-US" i="1" dirty="0" smtClean="0">
              <a:solidFill>
                <a:schemeClr val="tx2"/>
              </a:solidFill>
            </a:endParaRPr>
          </a:p>
          <a:p>
            <a:r>
              <a:rPr lang="en-US" i="1" dirty="0" smtClean="0">
                <a:solidFill>
                  <a:schemeClr val="tx2"/>
                </a:solidFill>
              </a:rPr>
              <a:t>Data Source: Primarily Company Websites</a:t>
            </a:r>
          </a:p>
          <a:p>
            <a:r>
              <a:rPr lang="en-US" dirty="0" smtClean="0"/>
              <a:t>Many of these measures, for small non-public firms, are not available in patent, publication, and company datasets</a:t>
            </a:r>
          </a:p>
          <a:p>
            <a:pPr lvl="1"/>
            <a:r>
              <a:rPr lang="en-US" dirty="0" smtClean="0"/>
              <a:t>US GGCs with Publications:* 10%</a:t>
            </a:r>
          </a:p>
          <a:p>
            <a:pPr lvl="1"/>
            <a:r>
              <a:rPr lang="en-US" dirty="0" smtClean="0"/>
              <a:t>US GGCs with Patents:* 19%</a:t>
            </a:r>
          </a:p>
          <a:p>
            <a:pPr lvl="1"/>
            <a:r>
              <a:rPr lang="en-US" dirty="0" smtClean="0"/>
              <a:t>Web indicator of R&amp;D* 66%</a:t>
            </a:r>
          </a:p>
          <a:p>
            <a:pPr lvl="2"/>
            <a:r>
              <a:rPr lang="en-US" dirty="0" smtClean="0"/>
              <a:t>Not highly correlated with Publications, Patents (r=&lt;0.15)</a:t>
            </a:r>
          </a:p>
          <a:p>
            <a:r>
              <a:rPr lang="en-US" dirty="0" smtClean="0"/>
              <a:t>Surveys are difficult to administer and get a good, representative response rate</a:t>
            </a:r>
          </a:p>
          <a:p>
            <a:r>
              <a:rPr lang="en-US" dirty="0" smtClean="0"/>
              <a:t>We use a combination of business datasets + websites (archived)</a:t>
            </a:r>
          </a:p>
          <a:p>
            <a:pPr>
              <a:buNone/>
            </a:pPr>
            <a:r>
              <a:rPr lang="en-US" sz="1900" dirty="0" smtClean="0"/>
              <a:t>*Target years of analysis (2008-10)</a:t>
            </a:r>
          </a:p>
          <a:p>
            <a:endParaRPr lang="en-GB" dirty="0" smtClean="0"/>
          </a:p>
          <a:p>
            <a:r>
              <a:rPr lang="en-US" dirty="0" smtClean="0"/>
              <a:t>We can learn a lot from Web data</a:t>
            </a:r>
          </a:p>
          <a:p>
            <a:pPr lvl="1"/>
            <a:r>
              <a:rPr lang="en-US" dirty="0" smtClean="0"/>
              <a:t>Web variables are useful in being able to tease out patterns</a:t>
            </a:r>
          </a:p>
          <a:p>
            <a:r>
              <a:rPr lang="en-US" dirty="0" smtClean="0"/>
              <a:t>Micro-level analyses of GGC do suggest growth patterns</a:t>
            </a:r>
          </a:p>
          <a:p>
            <a:pPr lvl="1"/>
            <a:r>
              <a:rPr lang="en-US" dirty="0" smtClean="0"/>
              <a:t>Some financial coordination between government and industry important to GGC growth (but not too much coordination)</a:t>
            </a:r>
          </a:p>
          <a:p>
            <a:pPr lvl="1"/>
            <a:r>
              <a:rPr lang="en-US" dirty="0" smtClean="0"/>
              <a:t>Company R&amp;D important to be able to leverage university research into growth</a:t>
            </a:r>
          </a:p>
          <a:p>
            <a:endParaRPr lang="en-GB" dirty="0" smtClean="0"/>
          </a:p>
          <a:p>
            <a:r>
              <a:rPr lang="en-US" dirty="0" smtClean="0"/>
              <a:t>Limits in how far back in time Web variables are useful in </a:t>
            </a:r>
            <a:r>
              <a:rPr lang="en-US" dirty="0" err="1" smtClean="0"/>
              <a:t>Wayback</a:t>
            </a:r>
            <a:endParaRPr lang="en-US" dirty="0" smtClean="0"/>
          </a:p>
          <a:p>
            <a:r>
              <a:rPr lang="en-US" dirty="0" smtClean="0"/>
              <a:t>Not a quick process</a:t>
            </a:r>
          </a:p>
          <a:p>
            <a:pPr lvl="1"/>
            <a:r>
              <a:rPr lang="en-US" dirty="0" smtClean="0"/>
              <a:t>Data cleaning and integrity at each phase critical for accurate estimation results</a:t>
            </a:r>
          </a:p>
          <a:p>
            <a:pPr marL="742950" lvl="2" indent="-342900"/>
            <a:r>
              <a:rPr lang="en-US" sz="2400" dirty="0" smtClean="0"/>
              <a:t>Messy results for people, </a:t>
            </a:r>
            <a:r>
              <a:rPr lang="en-US" sz="2400" b="1" dirty="0" smtClean="0">
                <a:solidFill>
                  <a:srgbClr val="FF0000"/>
                </a:solidFill>
              </a:rPr>
              <a:t>places</a:t>
            </a:r>
            <a:r>
              <a:rPr lang="en-US" sz="2400" dirty="0" smtClean="0"/>
              <a:t>, organizations capability – needs a lot of cleaning</a:t>
            </a:r>
          </a:p>
          <a:p>
            <a:pPr lvl="1"/>
            <a:r>
              <a:rPr lang="en-US" dirty="0" smtClean="0"/>
              <a:t>More useful with theory v. exploration</a:t>
            </a:r>
          </a:p>
          <a:p>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15</a:t>
            </a:fld>
            <a:endParaRPr lang="en-GB"/>
          </a:p>
        </p:txBody>
      </p:sp>
    </p:spTree>
    <p:extLst>
      <p:ext uri="{BB962C8B-B14F-4D97-AF65-F5344CB8AC3E}">
        <p14:creationId xmlns:p14="http://schemas.microsoft.com/office/powerpoint/2010/main" val="2472992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HASAN</a:t>
            </a:r>
          </a:p>
          <a:p>
            <a:endParaRPr lang="en-GB" sz="1600" b="1" dirty="0" smtClean="0"/>
          </a:p>
          <a:p>
            <a:endParaRPr lang="en-GB" sz="1600" b="1" dirty="0" smtClean="0"/>
          </a:p>
          <a:p>
            <a:r>
              <a:rPr lang="en-GB" sz="1600" b="1" dirty="0" smtClean="0"/>
              <a:t>Dark Blue lines</a:t>
            </a:r>
            <a:r>
              <a:rPr lang="en-GB" sz="1600" dirty="0" smtClean="0"/>
              <a:t>:</a:t>
            </a:r>
            <a:br>
              <a:rPr lang="en-GB" sz="1600" dirty="0" smtClean="0"/>
            </a:br>
            <a:r>
              <a:rPr lang="en-GB" sz="1600" dirty="0" smtClean="0"/>
              <a:t>speaker following</a:t>
            </a:r>
          </a:p>
          <a:p>
            <a:r>
              <a:rPr lang="en-GB" sz="1600" dirty="0" smtClean="0"/>
              <a:t> speaker</a:t>
            </a:r>
            <a:br>
              <a:rPr lang="en-GB" sz="1600" dirty="0" smtClean="0"/>
            </a:br>
            <a:r>
              <a:rPr lang="en-GB" sz="1600" b="1" dirty="0" smtClean="0"/>
              <a:t>Yellow lines:</a:t>
            </a:r>
            <a:r>
              <a:rPr lang="en-GB" sz="1600" dirty="0" smtClean="0"/>
              <a:t/>
            </a:r>
            <a:br>
              <a:rPr lang="en-GB" sz="1600" dirty="0" smtClean="0"/>
            </a:br>
            <a:r>
              <a:rPr lang="en-GB" sz="1600" dirty="0" smtClean="0"/>
              <a:t>audience following</a:t>
            </a:r>
          </a:p>
          <a:p>
            <a:r>
              <a:rPr lang="en-GB" sz="1600" dirty="0" smtClean="0"/>
              <a:t>audience</a:t>
            </a:r>
            <a:br>
              <a:rPr lang="en-GB" sz="1600" dirty="0" smtClean="0"/>
            </a:br>
            <a:r>
              <a:rPr lang="en-GB" sz="1600" b="1" dirty="0" smtClean="0"/>
              <a:t>Blue lines</a:t>
            </a:r>
            <a:r>
              <a:rPr lang="en-GB" sz="1600" dirty="0" smtClean="0"/>
              <a:t>:</a:t>
            </a:r>
            <a:br>
              <a:rPr lang="en-GB" sz="1600" dirty="0" smtClean="0"/>
            </a:br>
            <a:r>
              <a:rPr lang="en-GB" sz="1600" dirty="0" smtClean="0"/>
              <a:t>audience following </a:t>
            </a:r>
          </a:p>
          <a:p>
            <a:r>
              <a:rPr lang="en-GB" sz="1600" dirty="0" smtClean="0"/>
              <a:t>speaker</a:t>
            </a:r>
            <a:br>
              <a:rPr lang="en-GB" sz="1600" dirty="0" smtClean="0"/>
            </a:br>
            <a:r>
              <a:rPr lang="en-GB" sz="1600" dirty="0" smtClean="0"/>
              <a:t>(&amp; vice versa, but </a:t>
            </a:r>
          </a:p>
          <a:p>
            <a:r>
              <a:rPr lang="en-GB" sz="1600" dirty="0" smtClean="0"/>
              <a:t>mostly</a:t>
            </a:r>
          </a:p>
          <a:p>
            <a:r>
              <a:rPr lang="en-GB" sz="1600" dirty="0" smtClean="0"/>
              <a:t>the former)</a:t>
            </a:r>
            <a:br>
              <a:rPr lang="en-GB" sz="1600" dirty="0" smtClean="0"/>
            </a:br>
            <a:r>
              <a:rPr lang="en-GB" sz="1600" dirty="0" smtClean="0"/>
              <a:t/>
            </a:r>
            <a:br>
              <a:rPr lang="en-GB" sz="1600"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1487F5C4-9451-40AF-9FD0-BA5F77F852ED}" type="slidenum">
              <a:rPr lang="en-GB" smtClean="0"/>
              <a:pPr/>
              <a:t>16</a:t>
            </a:fld>
            <a:endParaRPr lang="en-GB" dirty="0"/>
          </a:p>
        </p:txBody>
      </p:sp>
    </p:spTree>
    <p:extLst>
      <p:ext uri="{BB962C8B-B14F-4D97-AF65-F5344CB8AC3E}">
        <p14:creationId xmlns:p14="http://schemas.microsoft.com/office/powerpoint/2010/main" val="3012858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HASAN</a:t>
            </a:r>
            <a:endParaRPr lang="en-GB" dirty="0"/>
          </a:p>
        </p:txBody>
      </p:sp>
      <p:sp>
        <p:nvSpPr>
          <p:cNvPr id="4" name="Slide Number Placeholder 3"/>
          <p:cNvSpPr>
            <a:spLocks noGrp="1"/>
          </p:cNvSpPr>
          <p:nvPr>
            <p:ph type="sldNum" sz="quarter" idx="10"/>
          </p:nvPr>
        </p:nvSpPr>
        <p:spPr/>
        <p:txBody>
          <a:bodyPr/>
          <a:lstStyle/>
          <a:p>
            <a:fld id="{1487F5C4-9451-40AF-9FD0-BA5F77F852ED}" type="slidenum">
              <a:rPr lang="en-GB" smtClean="0"/>
              <a:pPr/>
              <a:t>17</a:t>
            </a:fld>
            <a:endParaRPr lang="en-GB"/>
          </a:p>
        </p:txBody>
      </p:sp>
    </p:spTree>
    <p:extLst>
      <p:ext uri="{BB962C8B-B14F-4D97-AF65-F5344CB8AC3E}">
        <p14:creationId xmlns:p14="http://schemas.microsoft.com/office/powerpoint/2010/main" val="221085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Advantages</a:t>
            </a:r>
            <a:r>
              <a:rPr lang="en-GB" baseline="0" dirty="0" smtClean="0"/>
              <a:t> of job ads:</a:t>
            </a:r>
          </a:p>
          <a:p>
            <a:pPr marL="171450" indent="-171450">
              <a:buFontTx/>
              <a:buChar char="-"/>
            </a:pPr>
            <a:r>
              <a:rPr lang="en-GB" baseline="0" dirty="0" smtClean="0"/>
              <a:t>Publicly available, with real-updating</a:t>
            </a:r>
          </a:p>
          <a:p>
            <a:pPr marL="171450" indent="-171450">
              <a:buFontTx/>
              <a:buChar char="-"/>
            </a:pPr>
            <a:r>
              <a:rPr lang="en-GB" baseline="0" dirty="0" smtClean="0"/>
              <a:t>Contain information on job locations and skills required</a:t>
            </a:r>
          </a:p>
          <a:p>
            <a:pPr marL="171450" indent="-171450">
              <a:buFontTx/>
              <a:buChar char="-"/>
            </a:pPr>
            <a:r>
              <a:rPr lang="en-GB" baseline="0" dirty="0" smtClean="0"/>
              <a:t>Are available as universe counts (not samples)</a:t>
            </a:r>
          </a:p>
          <a:p>
            <a:pPr marL="171450" indent="-171450">
              <a:buFontTx/>
              <a:buChar char="-"/>
            </a:pPr>
            <a:r>
              <a:rPr lang="en-GB" baseline="0" dirty="0" smtClean="0"/>
              <a:t>Are available as very detailed geographies and occupation definitions</a:t>
            </a:r>
          </a:p>
          <a:p>
            <a:pPr marL="171450" indent="-171450">
              <a:buFontTx/>
              <a:buChar char="-"/>
            </a:pPr>
            <a:endParaRPr lang="en-GB" baseline="0" dirty="0" smtClean="0"/>
          </a:p>
          <a:p>
            <a:pPr marL="0" indent="0">
              <a:buFontTx/>
              <a:buNone/>
            </a:pPr>
            <a:r>
              <a:rPr lang="en-GB" baseline="0" dirty="0" smtClean="0"/>
              <a:t>Disadvantages:</a:t>
            </a:r>
          </a:p>
          <a:p>
            <a:pPr marL="342900" indent="-342900">
              <a:buFont typeface="Arial"/>
              <a:buChar char="•"/>
            </a:pPr>
            <a:r>
              <a:rPr lang="en-US" sz="1200" kern="1200" dirty="0" smtClean="0">
                <a:solidFill>
                  <a:srgbClr val="FF0000"/>
                </a:solidFill>
                <a:latin typeface="+mn-lt"/>
                <a:ea typeface="+mn-ea"/>
                <a:cs typeface="+mn-cs"/>
              </a:rPr>
              <a:t>Do not have a one-to-one relationship between want ads and job openings. One job opening may generate multiple ads. Conversely, one ad may correspond to multiple job openings. </a:t>
            </a:r>
          </a:p>
          <a:p>
            <a:pPr marL="342900" indent="-342900">
              <a:buFont typeface="Arial"/>
              <a:buChar char="•"/>
            </a:pPr>
            <a:r>
              <a:rPr lang="en-US" sz="1200" kern="1200" dirty="0" smtClean="0">
                <a:solidFill>
                  <a:srgbClr val="FF0000"/>
                </a:solidFill>
                <a:latin typeface="+mn-lt"/>
                <a:ea typeface="+mn-ea"/>
                <a:cs typeface="+mn-cs"/>
              </a:rPr>
              <a:t>Are not used in the same way in different occupations</a:t>
            </a:r>
          </a:p>
          <a:p>
            <a:pPr marL="342900" indent="-342900">
              <a:buFont typeface="Arial"/>
              <a:buChar char="•"/>
            </a:pPr>
            <a:r>
              <a:rPr lang="en-US" sz="1200" kern="1200" dirty="0" smtClean="0">
                <a:solidFill>
                  <a:srgbClr val="FF0000"/>
                </a:solidFill>
                <a:latin typeface="+mn-lt"/>
                <a:ea typeface="+mn-ea"/>
                <a:cs typeface="+mn-cs"/>
              </a:rPr>
              <a:t>Don’t necessarily have a stable relationship with hiring and employment (i.e. job boards may open and close)</a:t>
            </a:r>
          </a:p>
          <a:p>
            <a:pPr marL="342900" indent="-342900">
              <a:buFont typeface="Arial"/>
              <a:buChar char="•"/>
            </a:pPr>
            <a:r>
              <a:rPr lang="en-US" sz="1200" kern="1200" dirty="0" smtClean="0">
                <a:solidFill>
                  <a:srgbClr val="FF0000"/>
                </a:solidFill>
                <a:latin typeface="+mn-lt"/>
                <a:ea typeface="+mn-ea"/>
                <a:cs typeface="+mn-cs"/>
              </a:rPr>
              <a:t>Are not always available with historical data</a:t>
            </a:r>
            <a:endParaRPr lang="en-US"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18</a:t>
            </a:fld>
            <a:endParaRPr lang="en-GB"/>
          </a:p>
        </p:txBody>
      </p:sp>
    </p:spTree>
    <p:extLst>
      <p:ext uri="{BB962C8B-B14F-4D97-AF65-F5344CB8AC3E}">
        <p14:creationId xmlns:p14="http://schemas.microsoft.com/office/powerpoint/2010/main" val="238203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19</a:t>
            </a:fld>
            <a:endParaRPr lang="en-GB"/>
          </a:p>
        </p:txBody>
      </p:sp>
    </p:spTree>
    <p:extLst>
      <p:ext uri="{BB962C8B-B14F-4D97-AF65-F5344CB8AC3E}">
        <p14:creationId xmlns:p14="http://schemas.microsoft.com/office/powerpoint/2010/main" val="190142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HASAN</a:t>
            </a:r>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20</a:t>
            </a:fld>
            <a:endParaRPr lang="en-GB"/>
          </a:p>
        </p:txBody>
      </p:sp>
    </p:spTree>
    <p:extLst>
      <p:ext uri="{BB962C8B-B14F-4D97-AF65-F5344CB8AC3E}">
        <p14:creationId xmlns:p14="http://schemas.microsoft.com/office/powerpoint/2010/main" val="105414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C00000"/>
                </a:solidFill>
              </a:rPr>
              <a:t>STIAN</a:t>
            </a:r>
          </a:p>
          <a:p>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3</a:t>
            </a:fld>
            <a:endParaRPr lang="en-GB"/>
          </a:p>
        </p:txBody>
      </p:sp>
    </p:spTree>
    <p:extLst>
      <p:ext uri="{BB962C8B-B14F-4D97-AF65-F5344CB8AC3E}">
        <p14:creationId xmlns:p14="http://schemas.microsoft.com/office/powerpoint/2010/main" val="316375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LOUISE</a:t>
            </a:r>
          </a:p>
          <a:p>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21</a:t>
            </a:fld>
            <a:endParaRPr lang="en-GB"/>
          </a:p>
        </p:txBody>
      </p:sp>
    </p:spTree>
    <p:extLst>
      <p:ext uri="{BB962C8B-B14F-4D97-AF65-F5344CB8AC3E}">
        <p14:creationId xmlns:p14="http://schemas.microsoft.com/office/powerpoint/2010/main" val="541275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LOUISE</a:t>
            </a:r>
          </a:p>
          <a:p>
            <a:endParaRPr lang="en-GB" dirty="0" smtClean="0"/>
          </a:p>
          <a:p>
            <a:endParaRPr lang="en-GB" dirty="0" smtClean="0"/>
          </a:p>
          <a:p>
            <a:r>
              <a:rPr lang="en-GB" dirty="0" smtClean="0"/>
              <a:t>Street teams in 25+ global</a:t>
            </a:r>
            <a:r>
              <a:rPr lang="en-GB" baseline="0" dirty="0" smtClean="0"/>
              <a:t> cities</a:t>
            </a:r>
          </a:p>
          <a:p>
            <a:r>
              <a:rPr lang="en-GB" baseline="0" dirty="0" smtClean="0"/>
              <a:t>Online shoppers in 30 countries</a:t>
            </a:r>
          </a:p>
          <a:p>
            <a:r>
              <a:rPr lang="en-GB" baseline="0" dirty="0" smtClean="0"/>
              <a:t>Photos as the basis of the information</a:t>
            </a:r>
          </a:p>
          <a:p>
            <a:r>
              <a:rPr lang="en-GB" baseline="0" dirty="0" smtClean="0"/>
              <a:t>Create a map of local or country-wide economic activity</a:t>
            </a:r>
          </a:p>
          <a:p>
            <a:endParaRPr lang="en-GB" baseline="0" dirty="0" smtClean="0"/>
          </a:p>
          <a:p>
            <a:r>
              <a:rPr lang="en-GB" baseline="0" dirty="0" smtClean="0"/>
              <a:t>--- what this illustrates ----</a:t>
            </a:r>
          </a:p>
          <a:p>
            <a:r>
              <a:rPr lang="en-GB" dirty="0" smtClean="0"/>
              <a:t>Real-time</a:t>
            </a:r>
            <a:r>
              <a:rPr lang="en-GB" baseline="0" dirty="0" smtClean="0"/>
              <a:t> data as compared to months old data – especially when prices are so volatile.</a:t>
            </a:r>
          </a:p>
          <a:p>
            <a:r>
              <a:rPr lang="en-GB" baseline="0" dirty="0" smtClean="0"/>
              <a:t>Also ability to build custom indices for different citizen experiences e.g. in Mumbai versus Kerala, or for different demographics.</a:t>
            </a:r>
          </a:p>
          <a:p>
            <a:r>
              <a:rPr lang="en-GB" baseline="0" dirty="0" smtClean="0"/>
              <a:t>“Government data is a blunter instrument than people need”</a:t>
            </a:r>
          </a:p>
          <a:p>
            <a:endParaRPr lang="en-GB" baseline="0" dirty="0" smtClean="0"/>
          </a:p>
          <a:p>
            <a:r>
              <a:rPr lang="en-GB" dirty="0" smtClean="0"/>
              <a:t>http://www.theatlantic.com/business/archive/2013/10/the-price-network/280553/</a:t>
            </a:r>
          </a:p>
          <a:p>
            <a:r>
              <a:rPr lang="en-GB" dirty="0" smtClean="0"/>
              <a:t>http://www.premise.com/</a:t>
            </a:r>
          </a:p>
          <a:p>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22</a:t>
            </a:fld>
            <a:endParaRPr lang="en-GB"/>
          </a:p>
        </p:txBody>
      </p:sp>
    </p:spTree>
    <p:extLst>
      <p:ext uri="{BB962C8B-B14F-4D97-AF65-F5344CB8AC3E}">
        <p14:creationId xmlns:p14="http://schemas.microsoft.com/office/powerpoint/2010/main" val="3167498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LOUISE</a:t>
            </a:r>
          </a:p>
          <a:p>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23</a:t>
            </a:fld>
            <a:endParaRPr lang="en-GB"/>
          </a:p>
        </p:txBody>
      </p:sp>
    </p:spTree>
    <p:extLst>
      <p:ext uri="{BB962C8B-B14F-4D97-AF65-F5344CB8AC3E}">
        <p14:creationId xmlns:p14="http://schemas.microsoft.com/office/powerpoint/2010/main" val="2645110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HASAN</a:t>
            </a:r>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24</a:t>
            </a:fld>
            <a:endParaRPr lang="en-GB"/>
          </a:p>
        </p:txBody>
      </p:sp>
    </p:spTree>
    <p:extLst>
      <p:ext uri="{BB962C8B-B14F-4D97-AF65-F5344CB8AC3E}">
        <p14:creationId xmlns:p14="http://schemas.microsoft.com/office/powerpoint/2010/main" val="2577729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HASAN</a:t>
            </a:r>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25</a:t>
            </a:fld>
            <a:endParaRPr lang="en-GB"/>
          </a:p>
        </p:txBody>
      </p:sp>
    </p:spTree>
    <p:extLst>
      <p:ext uri="{BB962C8B-B14F-4D97-AF65-F5344CB8AC3E}">
        <p14:creationId xmlns:p14="http://schemas.microsoft.com/office/powerpoint/2010/main" val="3827976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Gill Sans" charset="0"/>
                <a:ea typeface="+mn-ea"/>
                <a:cs typeface="+mn-cs"/>
              </a:rPr>
              <a:t>What can you do? If you know of an interesting set of data that you use or that your company has, that might be useful for research, come and talk to us. And if you can think of a good question about innovation that we could be using this data to answer, tell me that too. </a:t>
            </a:r>
          </a:p>
        </p:txBody>
      </p:sp>
    </p:spTree>
    <p:extLst>
      <p:ext uri="{BB962C8B-B14F-4D97-AF65-F5344CB8AC3E}">
        <p14:creationId xmlns:p14="http://schemas.microsoft.com/office/powerpoint/2010/main" val="68377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C00000"/>
                </a:solidFill>
              </a:rPr>
              <a:t>It’s a revival</a:t>
            </a:r>
            <a:r>
              <a:rPr lang="en-GB" b="1" baseline="0" dirty="0" smtClean="0">
                <a:solidFill>
                  <a:srgbClr val="C00000"/>
                </a:solidFill>
              </a:rPr>
              <a:t> of what might once have been called “industrial policy” – but with a greater recognition that it can’t be planned centrally.</a:t>
            </a:r>
            <a:endParaRPr lang="en-GB" b="1" dirty="0" smtClean="0">
              <a:solidFill>
                <a:srgbClr val="C00000"/>
              </a:solidFill>
            </a:endParaRPr>
          </a:p>
          <a:p>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4</a:t>
            </a:fld>
            <a:endParaRPr lang="en-GB"/>
          </a:p>
        </p:txBody>
      </p:sp>
    </p:spTree>
    <p:extLst>
      <p:ext uri="{BB962C8B-B14F-4D97-AF65-F5344CB8AC3E}">
        <p14:creationId xmlns:p14="http://schemas.microsoft.com/office/powerpoint/2010/main" val="31637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C00000"/>
                </a:solidFill>
              </a:rPr>
              <a:t>Collecting the figures</a:t>
            </a:r>
            <a:r>
              <a:rPr lang="en-GB" b="1" baseline="0" dirty="0" smtClean="0">
                <a:solidFill>
                  <a:srgbClr val="C00000"/>
                </a:solidFill>
              </a:rPr>
              <a:t> that fill our news bulletins and make the political weather</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GB" b="1" baseline="0" dirty="0" smtClean="0">
                <a:solidFill>
                  <a:srgbClr val="C00000"/>
                </a:solidFill>
              </a:rPr>
              <a:t>Is no mean feat: for the US and the UK it costs somewhere between £50 and $200m a year to produce</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GB" b="1" baseline="0" dirty="0" smtClean="0">
                <a:solidFill>
                  <a:srgbClr val="C00000"/>
                </a:solidFill>
              </a:rPr>
              <a:t>Relies on decades of intellectual effort: GDP in the 1930s, inflation surveys</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endParaRPr lang="en-GB" b="1" baseline="0" dirty="0" smtClean="0">
              <a:solidFill>
                <a:srgbClr val="C00000"/>
              </a:solidFill>
            </a:endParaRPr>
          </a:p>
          <a:p>
            <a:r>
              <a:rPr lang="en-GB" dirty="0" smtClean="0">
                <a:solidFill>
                  <a:srgbClr val="FF0000"/>
                </a:solidFill>
              </a:rPr>
              <a:t>Official data is bad at:</a:t>
            </a:r>
          </a:p>
          <a:p>
            <a:pPr marL="285750" indent="-285750">
              <a:buFontTx/>
              <a:buChar char="-"/>
            </a:pPr>
            <a:r>
              <a:rPr lang="en-GB" dirty="0" smtClean="0">
                <a:solidFill>
                  <a:srgbClr val="FF0000"/>
                </a:solidFill>
              </a:rPr>
              <a:t>Emerging industries and technologies</a:t>
            </a:r>
          </a:p>
          <a:p>
            <a:pPr marL="285750" indent="-285750">
              <a:buFontTx/>
              <a:buChar char="-"/>
            </a:pPr>
            <a:r>
              <a:rPr lang="en-GB" dirty="0" smtClean="0">
                <a:solidFill>
                  <a:srgbClr val="FF0000"/>
                </a:solidFill>
              </a:rPr>
              <a:t>Networks and relationships between firms and individuals</a:t>
            </a:r>
          </a:p>
          <a:p>
            <a:pPr marL="285750" indent="-285750">
              <a:buFontTx/>
              <a:buChar char="-"/>
            </a:pPr>
            <a:r>
              <a:rPr lang="en-GB" dirty="0" smtClean="0">
                <a:solidFill>
                  <a:srgbClr val="FF0000"/>
                </a:solidFill>
              </a:rPr>
              <a:t>Knowledge flows</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endParaRPr lang="en-GB" b="1" dirty="0" smtClean="0">
              <a:solidFill>
                <a:srgbClr val="C00000"/>
              </a:solidFill>
            </a:endParaRPr>
          </a:p>
          <a:p>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5</a:t>
            </a:fld>
            <a:endParaRPr lang="en-GB"/>
          </a:p>
        </p:txBody>
      </p:sp>
    </p:spTree>
    <p:extLst>
      <p:ext uri="{BB962C8B-B14F-4D97-AF65-F5344CB8AC3E}">
        <p14:creationId xmlns:p14="http://schemas.microsoft.com/office/powerpoint/2010/main" val="31637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C00000"/>
                </a:solidFill>
              </a:rPr>
              <a:t>Let’s suppose you want to know about an interesting emerging cluster.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202C937-CB6B-4927-B43A-E716749EC2EE}" type="slidenum">
              <a:rPr lang="en-GB" smtClean="0"/>
              <a:pPr/>
              <a:t>6</a:t>
            </a:fld>
            <a:endParaRPr lang="en-GB"/>
          </a:p>
        </p:txBody>
      </p:sp>
    </p:spTree>
    <p:extLst>
      <p:ext uri="{BB962C8B-B14F-4D97-AF65-F5344CB8AC3E}">
        <p14:creationId xmlns:p14="http://schemas.microsoft.com/office/powerpoint/2010/main" val="31637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C00000"/>
                </a:solidFill>
              </a:rPr>
              <a:t>First of all,</a:t>
            </a:r>
            <a:r>
              <a:rPr lang="en-GB" b="1" baseline="0" dirty="0" smtClean="0">
                <a:solidFill>
                  <a:srgbClr val="C00000"/>
                </a:solidFill>
              </a:rPr>
              <a:t> when it comes to new and interesting bits of the economy, the official statistics aren’t much use.</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rgbClr val="C00000"/>
                </a:solidFill>
              </a:rPr>
              <a:t>If you’re interested in something like the manufacture of margarine, you’re in luck. All the companies that make it are registered in SIC 10.42.</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rgbClr val="C00000"/>
                </a:solidFill>
              </a:rPr>
              <a:t>But if you’re interested in something a little more cutting-edge, you’re in trouble. Some research by the University of Brighton FUSE project found games companies in eight different sectors. Until recently, </a:t>
            </a:r>
            <a:r>
              <a:rPr lang="en-GB" b="1" baseline="0" dirty="0" err="1" smtClean="0">
                <a:solidFill>
                  <a:srgbClr val="C00000"/>
                </a:solidFill>
              </a:rPr>
              <a:t>Rockstar</a:t>
            </a:r>
            <a:r>
              <a:rPr lang="en-GB" b="1" baseline="0" dirty="0" smtClean="0">
                <a:solidFill>
                  <a:srgbClr val="C00000"/>
                </a:solidFill>
              </a:rPr>
              <a:t> Games, makers of the world-dominating GTA franchise, were classed as miscellaneous toymakers. So looking at the data you would have been forgiven for thinking the UK had an amazing, world-class toymaker in our midst.</a:t>
            </a:r>
          </a:p>
        </p:txBody>
      </p:sp>
      <p:sp>
        <p:nvSpPr>
          <p:cNvPr id="4" name="Slide Number Placeholder 3"/>
          <p:cNvSpPr>
            <a:spLocks noGrp="1"/>
          </p:cNvSpPr>
          <p:nvPr>
            <p:ph type="sldNum" sz="quarter" idx="10"/>
          </p:nvPr>
        </p:nvSpPr>
        <p:spPr/>
        <p:txBody>
          <a:bodyPr/>
          <a:lstStyle/>
          <a:p>
            <a:fld id="{4202C937-CB6B-4927-B43A-E716749EC2EE}" type="slidenum">
              <a:rPr lang="en-GB" smtClean="0"/>
              <a:pPr/>
              <a:t>7</a:t>
            </a:fld>
            <a:endParaRPr lang="en-GB"/>
          </a:p>
        </p:txBody>
      </p:sp>
    </p:spTree>
    <p:extLst>
      <p:ext uri="{BB962C8B-B14F-4D97-AF65-F5344CB8AC3E}">
        <p14:creationId xmlns:p14="http://schemas.microsoft.com/office/powerpoint/2010/main" val="31637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LOUISE?</a:t>
            </a:r>
          </a:p>
          <a:p>
            <a:endParaRPr lang="en-GB" dirty="0" smtClean="0"/>
          </a:p>
          <a:p>
            <a:r>
              <a:rPr lang="en-GB" dirty="0" smtClean="0"/>
              <a:t>Worth</a:t>
            </a:r>
            <a:r>
              <a:rPr lang="en-GB" baseline="0" dirty="0" smtClean="0"/>
              <a:t> noting that our data for “what companies do” is based on a small box in their first annual return.</a:t>
            </a:r>
          </a:p>
          <a:p>
            <a:endParaRPr lang="en-GB" baseline="0" dirty="0" smtClean="0"/>
          </a:p>
          <a:p>
            <a:r>
              <a:rPr lang="en-GB" baseline="0" dirty="0" smtClean="0"/>
              <a:t>Anyone in the audience who’s started a business can probably confirm that you have many things going on in your mind in your first year of business, but the integrity of national economic statistics is not high on that list.</a:t>
            </a:r>
          </a:p>
          <a:p>
            <a:endParaRPr lang="en-GB" baseline="0" dirty="0" smtClean="0"/>
          </a:p>
          <a:p>
            <a:r>
              <a:rPr lang="en-GB" baseline="0" dirty="0" smtClean="0"/>
              <a:t>One in ten companies is classed as “other”</a:t>
            </a:r>
            <a:endParaRPr lang="en-GB" dirty="0" smtClean="0"/>
          </a:p>
        </p:txBody>
      </p:sp>
      <p:sp>
        <p:nvSpPr>
          <p:cNvPr id="4" name="Slide Number Placeholder 3"/>
          <p:cNvSpPr>
            <a:spLocks noGrp="1"/>
          </p:cNvSpPr>
          <p:nvPr>
            <p:ph type="sldNum" sz="quarter" idx="10"/>
          </p:nvPr>
        </p:nvSpPr>
        <p:spPr/>
        <p:txBody>
          <a:bodyPr/>
          <a:lstStyle/>
          <a:p>
            <a:fld id="{4202C937-CB6B-4927-B43A-E716749EC2EE}" type="slidenum">
              <a:rPr lang="en-GB" smtClean="0"/>
              <a:pPr/>
              <a:t>8</a:t>
            </a:fld>
            <a:endParaRPr lang="en-GB"/>
          </a:p>
        </p:txBody>
      </p:sp>
    </p:spTree>
    <p:extLst>
      <p:ext uri="{BB962C8B-B14F-4D97-AF65-F5344CB8AC3E}">
        <p14:creationId xmlns:p14="http://schemas.microsoft.com/office/powerpoint/2010/main" val="318636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LOUISE?</a:t>
            </a:r>
          </a:p>
          <a:p>
            <a:r>
              <a:rPr lang="en-GB" dirty="0" smtClean="0"/>
              <a:t>In the past we’ve had to rely on:</a:t>
            </a:r>
          </a:p>
          <a:p>
            <a:r>
              <a:rPr lang="en-GB" dirty="0" smtClean="0"/>
              <a:t>Surveys (one-off, and pretty expensive – </a:t>
            </a:r>
            <a:r>
              <a:rPr lang="en-GB" dirty="0" err="1" smtClean="0"/>
              <a:t>eg</a:t>
            </a:r>
            <a:r>
              <a:rPr lang="en-GB" dirty="0" smtClean="0"/>
              <a:t> Next Gen)</a:t>
            </a:r>
          </a:p>
          <a:p>
            <a:r>
              <a:rPr lang="en-GB" dirty="0" smtClean="0"/>
              <a:t>Proprietary vendors of business data (</a:t>
            </a:r>
            <a:r>
              <a:rPr lang="en-GB" dirty="0" err="1" smtClean="0"/>
              <a:t>eg</a:t>
            </a:r>
            <a:r>
              <a:rPr lang="en-GB" dirty="0" smtClean="0"/>
              <a:t> Experian, Bureau Van Dyke)</a:t>
            </a:r>
            <a:r>
              <a:rPr lang="en-GB" baseline="0" dirty="0" smtClean="0"/>
              <a:t> – expensive, prone to transcription errors when interpreting </a:t>
            </a:r>
          </a:p>
          <a:p>
            <a:r>
              <a:rPr lang="en-GB" baseline="0" dirty="0" smtClean="0"/>
              <a:t>Very little of the data are linked or in some cases linkable.</a:t>
            </a:r>
          </a:p>
          <a:p>
            <a:endParaRPr lang="en-GB" baseline="0" dirty="0" smtClean="0"/>
          </a:p>
          <a:p>
            <a:r>
              <a:rPr lang="en-GB" baseline="0" dirty="0" err="1" smtClean="0"/>
              <a:t>Nesta’s</a:t>
            </a:r>
            <a:r>
              <a:rPr lang="en-GB" baseline="0" dirty="0" smtClean="0"/>
              <a:t> work in the past has relied on closed governmental databases (such as the IDBR) – but these aren’t timely or easy to use.</a:t>
            </a:r>
            <a:endParaRPr lang="en-GB" dirty="0" smtClean="0"/>
          </a:p>
        </p:txBody>
      </p:sp>
      <p:sp>
        <p:nvSpPr>
          <p:cNvPr id="4" name="Slide Number Placeholder 3"/>
          <p:cNvSpPr>
            <a:spLocks noGrp="1"/>
          </p:cNvSpPr>
          <p:nvPr>
            <p:ph type="sldNum" sz="quarter" idx="10"/>
          </p:nvPr>
        </p:nvSpPr>
        <p:spPr/>
        <p:txBody>
          <a:bodyPr/>
          <a:lstStyle/>
          <a:p>
            <a:fld id="{4202C937-CB6B-4927-B43A-E716749EC2EE}" type="slidenum">
              <a:rPr lang="en-GB" smtClean="0"/>
              <a:pPr/>
              <a:t>9</a:t>
            </a:fld>
            <a:endParaRPr lang="en-GB"/>
          </a:p>
        </p:txBody>
      </p:sp>
    </p:spTree>
    <p:extLst>
      <p:ext uri="{BB962C8B-B14F-4D97-AF65-F5344CB8AC3E}">
        <p14:creationId xmlns:p14="http://schemas.microsoft.com/office/powerpoint/2010/main" val="318636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LOUISE?</a:t>
            </a:r>
          </a:p>
          <a:p>
            <a:pPr marL="96838" lvl="1"/>
            <a:r>
              <a:rPr lang="en-GB" sz="2000" dirty="0" smtClean="0">
                <a:solidFill>
                  <a:srgbClr val="FF0000"/>
                </a:solidFill>
                <a:latin typeface="Gill Sans MT" pitchFamily="34" charset="0"/>
              </a:rPr>
              <a:t>More Open Data:</a:t>
            </a:r>
          </a:p>
          <a:p>
            <a:pPr marL="96838" lvl="1"/>
            <a:r>
              <a:rPr lang="en-GB" sz="2000" dirty="0" smtClean="0">
                <a:solidFill>
                  <a:srgbClr val="FF0000"/>
                </a:solidFill>
                <a:latin typeface="Gill Sans MT" pitchFamily="34" charset="0"/>
              </a:rPr>
              <a:t>Open financial accounts and beneficial ownership</a:t>
            </a:r>
          </a:p>
          <a:p>
            <a:pPr marL="96838" lvl="1"/>
            <a:r>
              <a:rPr lang="en-GB" sz="2000" dirty="0" smtClean="0">
                <a:solidFill>
                  <a:srgbClr val="FF0000"/>
                </a:solidFill>
                <a:latin typeface="Gill Sans MT" pitchFamily="34" charset="0"/>
              </a:rPr>
              <a:t>Platforms making information accessible</a:t>
            </a:r>
          </a:p>
          <a:p>
            <a:pPr marL="96838" lvl="1"/>
            <a:endParaRPr lang="en-GB" sz="2000" dirty="0" smtClean="0">
              <a:solidFill>
                <a:srgbClr val="FF0000"/>
              </a:solidFill>
              <a:latin typeface="Gill Sans MT" pitchFamily="34" charset="0"/>
            </a:endParaRPr>
          </a:p>
          <a:p>
            <a:pPr marL="96838" lvl="1"/>
            <a:r>
              <a:rPr lang="en-GB" sz="2000" dirty="0" smtClean="0">
                <a:solidFill>
                  <a:srgbClr val="FF0000"/>
                </a:solidFill>
                <a:latin typeface="Gill Sans MT" pitchFamily="34" charset="0"/>
              </a:rPr>
              <a:t>Better</a:t>
            </a:r>
            <a:r>
              <a:rPr lang="en-GB" sz="2000" baseline="0" dirty="0" smtClean="0">
                <a:solidFill>
                  <a:srgbClr val="FF0000"/>
                </a:solidFill>
                <a:latin typeface="Gill Sans MT" pitchFamily="34" charset="0"/>
              </a:rPr>
              <a:t> analysis</a:t>
            </a:r>
            <a:endParaRPr lang="en-GB" sz="2000" dirty="0" smtClean="0">
              <a:solidFill>
                <a:srgbClr val="FF0000"/>
              </a:solidFill>
              <a:latin typeface="Gill Sans MT" pitchFamily="34" charset="0"/>
            </a:endParaRPr>
          </a:p>
        </p:txBody>
      </p:sp>
      <p:sp>
        <p:nvSpPr>
          <p:cNvPr id="4" name="Slide Number Placeholder 3"/>
          <p:cNvSpPr>
            <a:spLocks noGrp="1"/>
          </p:cNvSpPr>
          <p:nvPr>
            <p:ph type="sldNum" sz="quarter" idx="10"/>
          </p:nvPr>
        </p:nvSpPr>
        <p:spPr/>
        <p:txBody>
          <a:bodyPr/>
          <a:lstStyle/>
          <a:p>
            <a:fld id="{4202C937-CB6B-4927-B43A-E716749EC2EE}" type="slidenum">
              <a:rPr lang="en-GB" smtClean="0"/>
              <a:pPr/>
              <a:t>10</a:t>
            </a:fld>
            <a:endParaRPr lang="en-GB"/>
          </a:p>
        </p:txBody>
      </p:sp>
    </p:spTree>
    <p:extLst>
      <p:ext uri="{BB962C8B-B14F-4D97-AF65-F5344CB8AC3E}">
        <p14:creationId xmlns:p14="http://schemas.microsoft.com/office/powerpoint/2010/main" val="318636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E9B709-5F57-42E3-B946-691D5632823D}" type="datetimeFigureOut">
              <a:rPr lang="en-GB" smtClean="0"/>
              <a:pPr/>
              <a:t>11/11/2013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75D6B-822F-4D9D-8CEC-CAAFCBD8F1E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E9B709-5F57-42E3-B946-691D5632823D}" type="datetimeFigureOut">
              <a:rPr lang="en-GB" smtClean="0"/>
              <a:pPr/>
              <a:t>11/11/2013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75D6B-822F-4D9D-8CEC-CAAFCBD8F1E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E9B709-5F57-42E3-B946-691D5632823D}" type="datetimeFigureOut">
              <a:rPr lang="en-GB" smtClean="0"/>
              <a:pPr/>
              <a:t>11/11/2013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75D6B-822F-4D9D-8CEC-CAAFCBD8F1E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2" name="Title 1"/>
          <p:cNvSpPr>
            <a:spLocks noGrp="1"/>
          </p:cNvSpPr>
          <p:nvPr>
            <p:ph type="title"/>
          </p:nvPr>
        </p:nvSpPr>
        <p:spPr/>
        <p:txBody>
          <a:bodyPr>
            <a:normAutofit/>
          </a:bodyPr>
          <a:lstStyle>
            <a:lvl1pPr algn="l">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E9B709-5F57-42E3-B946-691D5632823D}" type="datetimeFigureOut">
              <a:rPr lang="en-GB" smtClean="0"/>
              <a:pPr/>
              <a:t>11/11/2013</a:t>
            </a:fld>
            <a:endParaRPr lang="en-GB"/>
          </a:p>
        </p:txBody>
      </p:sp>
      <p:sp>
        <p:nvSpPr>
          <p:cNvPr id="6" name="Slide Number Placeholder 5"/>
          <p:cNvSpPr>
            <a:spLocks noGrp="1"/>
          </p:cNvSpPr>
          <p:nvPr>
            <p:ph type="sldNum" sz="quarter" idx="12"/>
          </p:nvPr>
        </p:nvSpPr>
        <p:spPr/>
        <p:txBody>
          <a:bodyPr/>
          <a:lstStyle/>
          <a:p>
            <a:fld id="{E6E75D6B-822F-4D9D-8CEC-CAAFCBD8F1E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9B709-5F57-42E3-B946-691D5632823D}" type="datetimeFigureOut">
              <a:rPr lang="en-GB" smtClean="0"/>
              <a:pPr/>
              <a:t>11/11/2013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75D6B-822F-4D9D-8CEC-CAAFCBD8F1E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E9B709-5F57-42E3-B946-691D5632823D}" type="datetimeFigureOut">
              <a:rPr lang="en-GB" smtClean="0"/>
              <a:pPr/>
              <a:t>11/11/2013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75D6B-822F-4D9D-8CEC-CAAFCBD8F1E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E9B709-5F57-42E3-B946-691D5632823D}" type="datetimeFigureOut">
              <a:rPr lang="en-GB" smtClean="0"/>
              <a:pPr/>
              <a:t>11/11/2013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E75D6B-822F-4D9D-8CEC-CAAFCBD8F1E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E9B709-5F57-42E3-B946-691D5632823D}" type="datetimeFigureOut">
              <a:rPr lang="en-GB" smtClean="0"/>
              <a:pPr/>
              <a:t>11/11/2013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E75D6B-822F-4D9D-8CEC-CAAFCBD8F1E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9B709-5F57-42E3-B946-691D5632823D}" type="datetimeFigureOut">
              <a:rPr lang="en-GB" smtClean="0"/>
              <a:pPr/>
              <a:t>11/11/2013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E75D6B-822F-4D9D-8CEC-CAAFCBD8F1E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9B709-5F57-42E3-B946-691D5632823D}" type="datetimeFigureOut">
              <a:rPr lang="en-GB" smtClean="0"/>
              <a:pPr/>
              <a:t>11/11/2013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75D6B-822F-4D9D-8CEC-CAAFCBD8F1E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9B709-5F57-42E3-B946-691D5632823D}" type="datetimeFigureOut">
              <a:rPr lang="en-GB" smtClean="0"/>
              <a:pPr/>
              <a:t>11/11/2013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75D6B-822F-4D9D-8CEC-CAAFCBD8F1E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9B709-5F57-42E3-B946-691D5632823D}" type="datetimeFigureOut">
              <a:rPr lang="en-GB" smtClean="0"/>
              <a:pPr/>
              <a:t>11/11/2013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75D6B-822F-4D9D-8CEC-CAAFCBD8F1EC}" type="slidenum">
              <a:rPr lang="en-GB" smtClean="0"/>
              <a:pPr/>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60370" y="6381328"/>
            <a:ext cx="1251990" cy="2898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papers.ssrn.com/sol3/papers.cfm?abstract_id=229407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3.wdp"/><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hyperlink" Target="mailto:hasan.bakhshi@nesta.org.u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stian.westlake@nesta.org.uk" TargetMode="External"/><Relationship Id="rId4" Type="http://schemas.openxmlformats.org/officeDocument/2006/relationships/hyperlink" Target="mailto:louise.marston@nesta.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publicdomainpictures.net/pictures/10000/nahled/33-1239554885qswY.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36512" y="0"/>
            <a:ext cx="9148957" cy="6858000"/>
          </a:xfrm>
          <a:prstGeom prst="rect">
            <a:avLst/>
          </a:prstGeom>
          <a:noFill/>
        </p:spPr>
      </p:pic>
      <p:sp>
        <p:nvSpPr>
          <p:cNvPr id="2" name="Title 1"/>
          <p:cNvSpPr>
            <a:spLocks noGrp="1"/>
          </p:cNvSpPr>
          <p:nvPr>
            <p:ph type="ctrTitle"/>
          </p:nvPr>
        </p:nvSpPr>
        <p:spPr>
          <a:xfrm>
            <a:off x="323528" y="1022871"/>
            <a:ext cx="4824536" cy="1470025"/>
          </a:xfrm>
        </p:spPr>
        <p:txBody>
          <a:bodyPr>
            <a:noAutofit/>
          </a:bodyPr>
          <a:lstStyle/>
          <a:p>
            <a:pPr algn="l"/>
            <a:r>
              <a:rPr lang="en-GB" sz="4800" b="1" dirty="0" smtClean="0">
                <a:solidFill>
                  <a:schemeClr val="tx2">
                    <a:lumMod val="75000"/>
                  </a:schemeClr>
                </a:solidFill>
                <a:latin typeface="Gill Sans MT" pitchFamily="34" charset="0"/>
              </a:rPr>
              <a:t>Fixing the economy through data science</a:t>
            </a:r>
            <a:endParaRPr lang="en-GB" sz="4800" b="1" dirty="0">
              <a:solidFill>
                <a:schemeClr val="tx2">
                  <a:lumMod val="75000"/>
                </a:schemeClr>
              </a:solidFill>
              <a:latin typeface="Gill Sans MT" pitchFamily="34" charset="0"/>
            </a:endParaRPr>
          </a:p>
        </p:txBody>
      </p:sp>
      <p:sp>
        <p:nvSpPr>
          <p:cNvPr id="4" name="Subtitle 2"/>
          <p:cNvSpPr txBox="1">
            <a:spLocks/>
          </p:cNvSpPr>
          <p:nvPr/>
        </p:nvSpPr>
        <p:spPr>
          <a:xfrm>
            <a:off x="0" y="5370984"/>
            <a:ext cx="2736304" cy="1487016"/>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err="1" smtClean="0">
                <a:ln>
                  <a:noFill/>
                </a:ln>
                <a:solidFill>
                  <a:schemeClr val="tx1">
                    <a:tint val="75000"/>
                  </a:schemeClr>
                </a:solidFill>
                <a:effectLst/>
                <a:uLnTx/>
                <a:uFillTx/>
                <a:latin typeface="Gill Sans MT" pitchFamily="34" charset="0"/>
                <a:ea typeface="+mn-ea"/>
                <a:cs typeface="+mn-cs"/>
              </a:rPr>
              <a:t>Stian</a:t>
            </a:r>
            <a:r>
              <a:rPr kumimoji="0" lang="en-GB" sz="3200" b="0" i="0" u="none" strike="noStrike" kern="1200" cap="none" spc="0" normalizeH="0" baseline="0" noProof="0" dirty="0" smtClean="0">
                <a:ln>
                  <a:noFill/>
                </a:ln>
                <a:solidFill>
                  <a:schemeClr val="tx1">
                    <a:tint val="75000"/>
                  </a:schemeClr>
                </a:solidFill>
                <a:effectLst/>
                <a:uLnTx/>
                <a:uFillTx/>
                <a:latin typeface="Gill Sans MT" pitchFamily="34" charset="0"/>
                <a:ea typeface="+mn-ea"/>
                <a:cs typeface="+mn-cs"/>
              </a:rPr>
              <a:t> Westlake</a:t>
            </a:r>
            <a:endParaRPr lang="en-GB" sz="3200" dirty="0" smtClean="0">
              <a:solidFill>
                <a:schemeClr val="tx1">
                  <a:tint val="75000"/>
                </a:schemeClr>
              </a:solidFill>
              <a:latin typeface="Gill Sans MT"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err="1" smtClean="0">
                <a:ln>
                  <a:noFill/>
                </a:ln>
                <a:solidFill>
                  <a:schemeClr val="tx1">
                    <a:tint val="75000"/>
                  </a:schemeClr>
                </a:solidFill>
                <a:effectLst/>
                <a:uLnTx/>
                <a:uFillTx/>
                <a:latin typeface="Gill Sans MT" pitchFamily="34" charset="0"/>
                <a:ea typeface="+mn-ea"/>
                <a:cs typeface="+mn-cs"/>
              </a:rPr>
              <a:t>Hasan</a:t>
            </a:r>
            <a:r>
              <a:rPr kumimoji="0" lang="en-GB" sz="3200" b="0" i="0" u="none" strike="noStrike" kern="1200" cap="none" spc="0" normalizeH="0" noProof="0" dirty="0" smtClean="0">
                <a:ln>
                  <a:noFill/>
                </a:ln>
                <a:solidFill>
                  <a:schemeClr val="tx1">
                    <a:tint val="75000"/>
                  </a:schemeClr>
                </a:solidFill>
                <a:effectLst/>
                <a:uLnTx/>
                <a:uFillTx/>
                <a:latin typeface="Gill Sans MT" pitchFamily="34" charset="0"/>
                <a:ea typeface="+mn-ea"/>
                <a:cs typeface="+mn-cs"/>
              </a:rPr>
              <a:t> </a:t>
            </a:r>
            <a:r>
              <a:rPr kumimoji="0" lang="en-GB" sz="3200" b="0" i="0" u="none" strike="noStrike" kern="1200" cap="none" spc="0" normalizeH="0" noProof="0" dirty="0" err="1" smtClean="0">
                <a:ln>
                  <a:noFill/>
                </a:ln>
                <a:solidFill>
                  <a:schemeClr val="tx1">
                    <a:tint val="75000"/>
                  </a:schemeClr>
                </a:solidFill>
                <a:effectLst/>
                <a:uLnTx/>
                <a:uFillTx/>
                <a:latin typeface="Gill Sans MT" pitchFamily="34" charset="0"/>
                <a:ea typeface="+mn-ea"/>
                <a:cs typeface="+mn-cs"/>
              </a:rPr>
              <a:t>Bakhshi</a:t>
            </a:r>
            <a:endParaRPr kumimoji="0" lang="en-GB" sz="3200" b="0" i="0" u="none" strike="noStrike" kern="1200" cap="none" spc="0" normalizeH="0" noProof="0" dirty="0" smtClean="0">
              <a:ln>
                <a:noFill/>
              </a:ln>
              <a:solidFill>
                <a:schemeClr val="tx1">
                  <a:tint val="75000"/>
                </a:schemeClr>
              </a:solidFill>
              <a:effectLst/>
              <a:uLnTx/>
              <a:uFillTx/>
              <a:latin typeface="Gill Sans MT" pitchFamily="34" charset="0"/>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GB" sz="3200" baseline="0" dirty="0" smtClean="0">
                <a:solidFill>
                  <a:schemeClr val="tx1">
                    <a:tint val="75000"/>
                  </a:schemeClr>
                </a:solidFill>
                <a:latin typeface="Gill Sans MT" pitchFamily="34" charset="0"/>
              </a:rPr>
              <a:t>Louise</a:t>
            </a:r>
            <a:r>
              <a:rPr lang="en-GB" sz="3200" dirty="0" smtClean="0">
                <a:solidFill>
                  <a:schemeClr val="tx1">
                    <a:tint val="75000"/>
                  </a:schemeClr>
                </a:solidFill>
                <a:latin typeface="Gill Sans MT" pitchFamily="34" charset="0"/>
              </a:rPr>
              <a:t> Marston</a:t>
            </a:r>
            <a:endParaRPr kumimoji="0" lang="en-GB" sz="3200" b="0" i="0" u="none" strike="noStrike" kern="1200" cap="none" spc="0" normalizeH="0" baseline="0" noProof="0" dirty="0" smtClean="0">
              <a:ln>
                <a:noFill/>
              </a:ln>
              <a:solidFill>
                <a:schemeClr val="tx1">
                  <a:tint val="75000"/>
                </a:schemeClr>
              </a:solidFill>
              <a:effectLst/>
              <a:uLnTx/>
              <a:uFillTx/>
              <a:latin typeface="Gill Sans MT" pitchFamily="34" charset="0"/>
              <a:ea typeface="+mn-ea"/>
              <a:cs typeface="+mn-cs"/>
            </a:endParaRPr>
          </a:p>
        </p:txBody>
      </p:sp>
      <p:sp>
        <p:nvSpPr>
          <p:cNvPr id="5" name="Subtitle 2"/>
          <p:cNvSpPr txBox="1">
            <a:spLocks/>
          </p:cNvSpPr>
          <p:nvPr/>
        </p:nvSpPr>
        <p:spPr>
          <a:xfrm>
            <a:off x="2736304" y="5301208"/>
            <a:ext cx="3312368" cy="1487016"/>
          </a:xfrm>
          <a:prstGeom prst="rect">
            <a:avLst/>
          </a:prstGeom>
        </p:spPr>
        <p:txBody>
          <a:bodyPr vert="horz" lIns="91440" tIns="45720" rIns="91440" bIns="45720" rtlCol="0">
            <a:noAutofit/>
          </a:bodyPr>
          <a:lstStyle/>
          <a:p>
            <a:r>
              <a:rPr lang="en-GB" sz="3000" dirty="0" smtClean="0">
                <a:solidFill>
                  <a:schemeClr val="tx1">
                    <a:tint val="75000"/>
                  </a:schemeClr>
                </a:solidFill>
                <a:latin typeface="Gill Sans MT" pitchFamily="34" charset="0"/>
              </a:rPr>
              <a:t>@</a:t>
            </a:r>
            <a:r>
              <a:rPr lang="en-GB" sz="3000" dirty="0" err="1" smtClean="0">
                <a:solidFill>
                  <a:schemeClr val="tx1">
                    <a:tint val="75000"/>
                  </a:schemeClr>
                </a:solidFill>
                <a:latin typeface="Gill Sans MT" pitchFamily="34" charset="0"/>
              </a:rPr>
              <a:t>stianwestlake</a:t>
            </a:r>
            <a:endParaRPr lang="en-GB" sz="3000" dirty="0" smtClean="0">
              <a:solidFill>
                <a:schemeClr val="tx1">
                  <a:tint val="75000"/>
                </a:schemeClr>
              </a:solidFill>
              <a:latin typeface="Gill Sans MT" pitchFamily="34" charset="0"/>
            </a:endParaRPr>
          </a:p>
          <a:p>
            <a:r>
              <a:rPr lang="en-GB" sz="3000" dirty="0" smtClean="0">
                <a:solidFill>
                  <a:schemeClr val="tx1">
                    <a:tint val="75000"/>
                  </a:schemeClr>
                </a:solidFill>
                <a:latin typeface="Gill Sans MT" pitchFamily="34" charset="0"/>
              </a:rPr>
              <a:t>@</a:t>
            </a:r>
            <a:r>
              <a:rPr lang="en-GB" sz="3000" dirty="0" err="1" smtClean="0">
                <a:solidFill>
                  <a:schemeClr val="tx1">
                    <a:tint val="75000"/>
                  </a:schemeClr>
                </a:solidFill>
                <a:latin typeface="Gill Sans MT" pitchFamily="34" charset="0"/>
              </a:rPr>
              <a:t>hasanbakhshi</a:t>
            </a:r>
            <a:endParaRPr lang="en-GB" sz="3000" dirty="0" smtClean="0">
              <a:solidFill>
                <a:schemeClr val="tx1">
                  <a:tint val="75000"/>
                </a:schemeClr>
              </a:solidFill>
              <a:latin typeface="Gill Sans MT" pitchFamily="34" charset="0"/>
            </a:endParaRPr>
          </a:p>
          <a:p>
            <a:r>
              <a:rPr lang="en-GB" sz="3000" dirty="0" smtClean="0">
                <a:solidFill>
                  <a:schemeClr val="tx1">
                    <a:tint val="75000"/>
                  </a:schemeClr>
                </a:solidFill>
                <a:latin typeface="Gill Sans MT" pitchFamily="34" charset="0"/>
              </a:rPr>
              <a:t>@</a:t>
            </a:r>
            <a:r>
              <a:rPr lang="en-GB" sz="3000" dirty="0" err="1" smtClean="0">
                <a:solidFill>
                  <a:schemeClr val="tx1">
                    <a:tint val="75000"/>
                  </a:schemeClr>
                </a:solidFill>
                <a:latin typeface="Gill Sans MT" pitchFamily="34" charset="0"/>
              </a:rPr>
              <a:t>louisemarston</a:t>
            </a:r>
            <a:endParaRPr lang="en-GB" sz="3000" dirty="0" smtClean="0">
              <a:solidFill>
                <a:schemeClr val="tx1">
                  <a:tint val="75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51520" y="1196752"/>
            <a:ext cx="8640960" cy="1512168"/>
          </a:xfrm>
          <a:prstGeom prst="rect">
            <a:avLst/>
          </a:prstGeom>
          <a:solidFill>
            <a:srgbClr val="FF8989"/>
          </a:solidFill>
          <a:ln>
            <a:solidFill>
              <a:srgbClr val="FF8989">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51520" y="2996952"/>
            <a:ext cx="8640960" cy="1512168"/>
          </a:xfrm>
          <a:prstGeom prst="rect">
            <a:avLst/>
          </a:prstGeom>
          <a:solidFill>
            <a:srgbClr val="FF8989"/>
          </a:solidFill>
          <a:ln>
            <a:solidFill>
              <a:srgbClr val="FF8989">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51520" y="4797152"/>
            <a:ext cx="8640960" cy="1512168"/>
          </a:xfrm>
          <a:prstGeom prst="rect">
            <a:avLst/>
          </a:prstGeom>
          <a:solidFill>
            <a:srgbClr val="FF8989"/>
          </a:solidFill>
          <a:ln>
            <a:solidFill>
              <a:srgbClr val="FF8989">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108520" y="116632"/>
            <a:ext cx="9144000" cy="792088"/>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000" b="1" dirty="0" smtClean="0">
                <a:latin typeface="Gill Sans MT" pitchFamily="34" charset="0"/>
                <a:ea typeface="+mj-ea"/>
                <a:cs typeface="+mj-cs"/>
              </a:rPr>
              <a:t>A quiet data revolution is underway</a:t>
            </a:r>
            <a:r>
              <a:rPr kumimoji="0" lang="en-GB" sz="4000" b="1" i="0" u="none" strike="noStrike" kern="1200" cap="none" spc="0" normalizeH="0" baseline="0" noProof="0" dirty="0" smtClean="0">
                <a:ln>
                  <a:noFill/>
                </a:ln>
                <a:uLnTx/>
                <a:uFillTx/>
                <a:latin typeface="Gill Sans MT" pitchFamily="34" charset="0"/>
                <a:ea typeface="+mj-ea"/>
                <a:cs typeface="+mj-cs"/>
              </a:rPr>
              <a:t> </a:t>
            </a:r>
            <a:endParaRPr kumimoji="0" lang="en-GB" sz="4000" b="1" i="0" u="none" strike="noStrike" kern="1200" cap="none" spc="0" normalizeH="0" baseline="0" noProof="0" dirty="0">
              <a:ln>
                <a:noFill/>
              </a:ln>
              <a:uLnTx/>
              <a:uFillTx/>
              <a:latin typeface="Gill Sans MT" pitchFamily="34" charset="0"/>
              <a:ea typeface="+mj-ea"/>
              <a:cs typeface="+mj-cs"/>
            </a:endParaRPr>
          </a:p>
        </p:txBody>
      </p:sp>
      <p:sp>
        <p:nvSpPr>
          <p:cNvPr id="5" name="Title 1"/>
          <p:cNvSpPr txBox="1">
            <a:spLocks/>
          </p:cNvSpPr>
          <p:nvPr/>
        </p:nvSpPr>
        <p:spPr>
          <a:xfrm>
            <a:off x="323528" y="1268760"/>
            <a:ext cx="2160240" cy="1368152"/>
          </a:xfrm>
          <a:prstGeom prst="rect">
            <a:avLst/>
          </a:prstGeom>
          <a:solidFill>
            <a:schemeClr val="bg1"/>
          </a:solidFill>
          <a:ln>
            <a:solidFill>
              <a:srgbClr val="C00000"/>
            </a:solidFill>
          </a:ln>
        </p:spPr>
        <p:txBody>
          <a:bodyPr vert="horz" lIns="91440" tIns="45720" rIns="91440" bIns="45720" rtlCol="0" anchor="ctr" anchorCtr="0">
            <a:noAutofit/>
          </a:bodyPr>
          <a:lstStyle/>
          <a:p>
            <a:pPr marL="96838" lvl="1"/>
            <a:r>
              <a:rPr lang="en-GB" sz="2000" b="1" dirty="0" smtClean="0">
                <a:solidFill>
                  <a:srgbClr val="FF0000"/>
                </a:solidFill>
                <a:latin typeface="Gill Sans MT" pitchFamily="34" charset="0"/>
              </a:rPr>
              <a:t>More open data</a:t>
            </a:r>
          </a:p>
        </p:txBody>
      </p:sp>
      <p:sp>
        <p:nvSpPr>
          <p:cNvPr id="8" name="Title 1"/>
          <p:cNvSpPr txBox="1">
            <a:spLocks/>
          </p:cNvSpPr>
          <p:nvPr/>
        </p:nvSpPr>
        <p:spPr>
          <a:xfrm>
            <a:off x="5112568" y="6597352"/>
            <a:ext cx="3995936" cy="332656"/>
          </a:xfrm>
          <a:prstGeom prst="rect">
            <a:avLst/>
          </a:prstGeom>
          <a:noFill/>
          <a:ln>
            <a:noFill/>
          </a:ln>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1050" b="1" i="0" u="none" strike="noStrike" kern="1200" cap="none" spc="0" normalizeH="0" baseline="0" noProof="0" dirty="0" smtClean="0">
                <a:ln>
                  <a:noFill/>
                </a:ln>
                <a:solidFill>
                  <a:schemeClr val="bg1"/>
                </a:solidFill>
                <a:effectLst/>
                <a:uLnTx/>
                <a:uFillTx/>
                <a:latin typeface="Gill Sans MT" pitchFamily="34" charset="0"/>
                <a:ea typeface="+mj-ea"/>
                <a:cs typeface="+mj-cs"/>
              </a:rPr>
              <a:t>Image:  The Guardian</a:t>
            </a:r>
            <a:endParaRPr kumimoji="0" lang="en-GB" sz="1050" b="1" i="0" u="none" strike="noStrike" kern="1200" cap="none" spc="0" normalizeH="0" baseline="0" noProof="0" dirty="0">
              <a:ln>
                <a:noFill/>
              </a:ln>
              <a:solidFill>
                <a:schemeClr val="bg1"/>
              </a:solidFill>
              <a:effectLst/>
              <a:uLnTx/>
              <a:uFillTx/>
              <a:latin typeface="Gill Sans MT" pitchFamily="34" charset="0"/>
              <a:ea typeface="+mj-ea"/>
              <a:cs typeface="+mj-cs"/>
            </a:endParaRPr>
          </a:p>
        </p:txBody>
      </p:sp>
      <p:sp>
        <p:nvSpPr>
          <p:cNvPr id="6" name="Title 1"/>
          <p:cNvSpPr txBox="1">
            <a:spLocks/>
          </p:cNvSpPr>
          <p:nvPr/>
        </p:nvSpPr>
        <p:spPr>
          <a:xfrm>
            <a:off x="323528" y="3068960"/>
            <a:ext cx="2160240" cy="1368152"/>
          </a:xfrm>
          <a:prstGeom prst="rect">
            <a:avLst/>
          </a:prstGeom>
          <a:solidFill>
            <a:schemeClr val="bg1"/>
          </a:solidFill>
          <a:ln>
            <a:solidFill>
              <a:srgbClr val="C00000"/>
            </a:solidFill>
          </a:ln>
        </p:spPr>
        <p:txBody>
          <a:bodyPr vert="horz" lIns="91440" tIns="45720" rIns="91440" bIns="45720" rtlCol="0" anchor="ctr" anchorCtr="0">
            <a:noAutofit/>
          </a:bodyPr>
          <a:lstStyle/>
          <a:p>
            <a:pPr marL="96838" lvl="1"/>
            <a:r>
              <a:rPr lang="en-GB" sz="2000" b="1" dirty="0" smtClean="0">
                <a:solidFill>
                  <a:srgbClr val="FF0000"/>
                </a:solidFill>
                <a:latin typeface="Gill Sans MT" pitchFamily="34" charset="0"/>
              </a:rPr>
              <a:t>Better analysis of social and unstructured data</a:t>
            </a:r>
          </a:p>
        </p:txBody>
      </p:sp>
      <p:sp>
        <p:nvSpPr>
          <p:cNvPr id="9" name="Title 1"/>
          <p:cNvSpPr txBox="1">
            <a:spLocks/>
          </p:cNvSpPr>
          <p:nvPr/>
        </p:nvSpPr>
        <p:spPr>
          <a:xfrm>
            <a:off x="323528" y="4869160"/>
            <a:ext cx="2160240" cy="1368152"/>
          </a:xfrm>
          <a:prstGeom prst="rect">
            <a:avLst/>
          </a:prstGeom>
          <a:solidFill>
            <a:schemeClr val="bg1"/>
          </a:solidFill>
          <a:ln>
            <a:solidFill>
              <a:srgbClr val="C00000"/>
            </a:solidFill>
          </a:ln>
        </p:spPr>
        <p:txBody>
          <a:bodyPr vert="horz" lIns="91440" tIns="45720" rIns="91440" bIns="45720" rtlCol="0" anchor="ctr" anchorCtr="0">
            <a:noAutofit/>
          </a:bodyPr>
          <a:lstStyle/>
          <a:p>
            <a:pPr marL="96838" lvl="1"/>
            <a:r>
              <a:rPr lang="en-GB" sz="2000" b="1" dirty="0" smtClean="0">
                <a:solidFill>
                  <a:srgbClr val="FF0000"/>
                </a:solidFill>
                <a:latin typeface="Gill Sans MT" pitchFamily="34" charset="0"/>
              </a:rPr>
              <a:t>More linking of data sets</a:t>
            </a:r>
          </a:p>
        </p:txBody>
      </p:sp>
      <p:sp>
        <p:nvSpPr>
          <p:cNvPr id="13" name="Title 1"/>
          <p:cNvSpPr txBox="1">
            <a:spLocks/>
          </p:cNvSpPr>
          <p:nvPr/>
        </p:nvSpPr>
        <p:spPr>
          <a:xfrm>
            <a:off x="5436096" y="4869160"/>
            <a:ext cx="2952328" cy="1368152"/>
          </a:xfrm>
          <a:prstGeom prst="rect">
            <a:avLst/>
          </a:prstGeom>
          <a:noFill/>
          <a:ln>
            <a:noFill/>
          </a:ln>
        </p:spPr>
        <p:txBody>
          <a:bodyPr vert="horz" lIns="91440" tIns="45720" rIns="91440" bIns="45720" rtlCol="0" anchor="ctr" anchorCtr="0">
            <a:noAutofit/>
          </a:bodyPr>
          <a:lstStyle/>
          <a:p>
            <a:pPr marL="96838" lvl="1"/>
            <a:r>
              <a:rPr lang="en-GB" sz="2000" b="1" i="1" dirty="0" smtClean="0">
                <a:solidFill>
                  <a:srgbClr val="FF0000"/>
                </a:solidFill>
                <a:latin typeface="Gill Sans MT" pitchFamily="34" charset="0"/>
              </a:rPr>
              <a:t>Administrative Data Research Network</a:t>
            </a:r>
          </a:p>
        </p:txBody>
      </p:sp>
      <p:sp>
        <p:nvSpPr>
          <p:cNvPr id="109570" name="AutoShape 2" descr="data:image/jpeg;base64,/9j/4AAQSkZJRgABAQAAAQABAAD/2wCEAAkGBhISERIQEhIUFRUWFRQUFRQUFRQVFBcUFBUVFBcXFxUXHCYeFxkmGRQWHy8gIycpLCwsFR4xNTAqNSYrLCkBCQoKDgwOGg8PGiwkHyQqKSwsLS0qLCwsLCwpLCksLCwsLCwsLCksKSwsLCwpKSksLCwpLCwsLCwsLCwpKSwsKf/AABEIANMA7wMBIgACEQEDEQH/xAAcAAEAAQUBAQAAAAAAAAAAAAAABgMEBQcIAQL/xABREAABAwIDBAQHCgoJAgcAAAABAAIDBBEFEiEGBzFBE1FhcRQiMlKBkaEjM0Jyc5KxssHRCBc0Q1NigoOTwhUkVGN0osPT4RbSJSY1RLTw8f/EABkBAAIDAQAAAAAAAAAAAAAAAAACAQMEBf/EAC4RAAICAgIBAwIEBgMAAAAAAAABAhEDMRIhBBMyQSJRFEKRoTNxgbHB0VJhYv/aAAwDAQACEQMRAD8A3iiIgAiIgAiJdABFQq62OJpfI9rGji5xACheK70ogSylYZT57vFZ6Obk8YSlpCuSWyd3VjU41CzQyC/UNT6gtcuxiqqT7pIcp+A3xW+ocVmsJwnhorPSrbF53okrMaLzaOM97jb2C5V0xshF3PA7GtA9puvikpA0XKtsRxIDQegcz3Dmq6vQxSr6rL8Nx/at9Ci2J4yRfx3fOP3rLSYTUTcBkHW/T2cV6zd8x2sszndjAGj16lXRcY7EdvRrvE8bfr47vnFRTEtpJBe0zx3SOH2rfcOwFC3jAH/HJd9Kv4dmqRnk00I/dt+5WryIL4K3ik/k5iZtlVtN21sw/fPI9RKyNHvUxKPhWud2PyO+y66VbhcI4RR/Mb9yOwuE8Yoz3sb9yh+TB7iSsLWmaKw/fxXN8tkE3rYfWL/QpVhO/wApnWFTTyRHm5h6VnsAd7FPqnZKik8ulhP7tv3LCV+6PC5f/b5D1xucz6DZI54ZbjRPHItMy2C7a0NV7xUxuPml2V3zTqs4tQ4t+D7G7xqerc08Q2ZgkA7nNLSParSHDNocL97PhUQ+Dcy6dzvGHoJSvFCXsl+o3OS9yN0otabOb7KeR3Q1sZpZRoc1yy/aSA5npC2NT1LHtD2ODmnUOaQQe4hVThKDqSHUk9FVERIMEREAEREAEREAERY/G8chpInTzvDGN5niTyAHMnqUpX0gL5z7C5IAGpJ4WWuNr98cMJMFG0Ty8C+/uTDw4jyyOoeta9213l1GIl0Md4abh0YPjvH94R9Uad6xeFYVw0W3H4yXc/0Mk81uoGSqa2orZBLUyGQ8m/Ab8VvAfSpBhOFcNEwnCuGimeE4Vw0Vk5pLoIQGE4Tw0UqpqdsbcztAvmGERgC13Hg0cT9w7VdRU+uZ+ruXU3saPtWKc7NKVFJzXyfqN/zn0fBVaCjYzUDXm46uPpKroq7GCIigAiIgAiIgAiIgAvLL1EAYvGtmKWrblqIWSdpAzDudxCgh3bVmHvdNhNUcp1dSz6sd2B3r1OuvFbPSysjklHr4FcUyE7N7ymSyeCVsRo6oadHIfEf2xvPEKagrGY/s3TVkZiqImyN5XHjDta7iCotEa3CdHl9ZQj4Vr1NO3tH51g7NdOamoz9vT+3+iLa2T1FbYfiMc8bZoXtexwu1zTcEK5VQ4REQARFaYpicdPE+eVwaxjS5xPUEbAtNptpYaGB1RM7QeS0eU93JrR1rnHanaqfEp+llNgNI4wfEYD1dZ6yqm2G1cuJ1PTPBaxtxFH5jT1/rHmvcKwrgunhwrGrezDkyObpaGFYVw0UywrCuGiYVhXDRTPCcK4aIyZBoQGE4Vw0UohgEbQbXJ0A6yvujpAwXKq04zHpD3MHU3r7z9ywznZqSo+6eC2p1ceJ+wdQCroiqGCIiACIiACIiACIiACIiACIiACIiAC8K9RAEUrdnpKWR1VQAeMc09JwZN1ujPCOXt4O4HrGewnFY6iMSxnS9iCLOa4cWuHJw6leWWGxHDHRyGrpx7pYCWPgJmj6JByPoPY98umLVaM0it6KsbKwSMNwfQQeYI5EHSyuEgwK0Zvl2tNROKCI+5xG8tvhy8m9zfpPYtr7ZY/4HRzT/AAg3KwdcjtGj1rn3DcNLjmdcuJu5x4kk3JPpWzxofnZmzyftR5hWFqY4VhXDRMKwrhopnhOFcNFfkyCQgMJwnhopZR0YaLpR0YaLlUMRxEAWCxSk5OkaUqKs8vSOEQ4HV3xRx9fD0rIALFYA3M10p+EbD4rf+b+pZZVy6dDIIiwO1+2EOHwGaU3cdI4x5T3cgOzt5KEm3SBujNzTNaC5xDQNSSbAekqF43vgw6nJaJDM4coRmF+13ALSm1u3VViDj0z8sd/FhYfEHf557So6t0PFX5mZZ+R/xNv1v4QTr+40Qt1yS2Pqa0/SrH8f9V/ZIf4j/wDtWr0Wj0Mf2KvXmbcpPwgX391ohbrZLc+pzR9Klmze92lq39EGSRvyl1ngWsCB5Q04uC52V3huJvgeXx2uW5fGFxYlrvpaEkvHg9IaOeV9nW0UocA4cCvtc2Qb2MSYA1srABwHRhff438U/TM/hhZvwsi/14nSCLT2wW8iqmLvCXh93hjbNDQPFBPfxW3YZLtB6xdUZMbg6ZbGSloqIoDvd2pqaGngkpnhrnzZHXaHDL0bnc+0Bat/HBin6Zn8MKyHjymuSElljF0zpBFzf+N/FP0zP4YWY2V3qV0k9p5A5gY5xAaG3NwBr6Uz8WaFWeLN8IrHCK7po2v61fLM1XReF4QvUUAYyaPoZDK0eI8jpRyB4CT7CskCvHtBFjw5q1ovEvEfg6sPWw8PSDp6lOyDXm9yqMklPTDg0Old3nxW+zMsBhWFcNFndooDLXTO6iGDuaPvWWwnCeGi3J8YJGfjcmxhOE8NFLKKjDRdKKjDRcqhiOIgCyzSk5MuSoYjiIaLBRDFMUTFcV46qORVfSVEEfnSxj1uCuhCiuUjb+GwZIo2dTR67aq5XgXqxl5SqqhsbHSONmtaXE9QAuVy7tptQ+vq31Dj4vkxN5NjHD0nie/sW7t8mJGLC5Wg6ylsX7Lj43suudF0PEh1yMnkS/KERVqSmMj2xji4gd3b6lsMh9UdA+UkMGg4uOjR3u+zisxT7Jl35wn4kZI9ZIUz2Q2U8ILWgWib5I6+tx63HjdbXw7ZWCJoAaD6FmyZ1Ho0ww2c/P2GdbR7x8aPT2OKwuK4S+nc1riDmBIIvyNjcHguqjhcXmD1LRe++mbHWxNaLDor273f8KMWfnKicmJRjZrpERajKTLYHl8t/I1dF0Xvbe4LnTYHl8t/I1dFUR9zb3Bc/wArZuwaNafhAfklL/iP9J60ct4b/wD8kpf8R/pPWj1p8b+GijP7wsxsv7675N31mrDrM7Le/O+Td9Zqulopjs6Q2R/JmdyzawmyP5MzuWbXHn7mdSOgiIkJCozwklpBsRex46EWI/8AvUqyIAhcWH5ppHdcjz/mKktHRBouvKKmAzH9Z/1iqWI4gGiwVrbl0hUqGI4iALBRDFcV46pimK8dVD8TxPjqtGPGVSke4nifHVY/ZeuzYlRtvxnb7Ln7FgsSxNU9ja22JULz/aYh85wZ/MtXH6WZudyR1GF6gRcg6Bq/f2T4HB1dNr80rRa6D32UJfhrnge9vY8917H2Fc+rqeN/DMHkL6jxZHAB/WG/Flt39E9Y5XWGVQjmjkPBrtfikFp9hK0MpWzo/d/RhtO0gcVK1EN3tc10IYCDbh2jkfUpeuPl9zOnDQWhd/H5dF8j/MVvpaF38fl0XyP8xVvi+8rz+w1qiIumc8uKXEZY7iORzL6nKbaq4/6iq/7VP/Fk+9Y9EUibZd1eKzyjLLNLIAbgPe5wB6wCVaIiCAszst7875N31mrDLM7Le/O+Td9ZqiWiY7OkNkfyZncs2sJsj+TM7lm1x5+5nUjoIiJCQiIgDEV9X0Ze3rIcO4i30gqJYrivHVSTbCE9D0o+Bx+KfuNlqzFMTWvDG1ZTOVDE8T46qJ4liSYniXFR+aYuK3RjRjnO+kJpsxX3h0+SaGTzJYn/ADJGu+xW6EJxF0zsGKQOaHDgQD6xdfajW7rGRU4bTS3u4M6N/Y+PxHD2KSriSXFtHUTtWY7H8MbUU8sLhcPY5pHeLLljFsMfTzSQPHjMcR3jkfSF1wVq7ensB4QPCIgBIBx5Eea77+S1eNk4umU5oclaNGIqtTTujcWPaWuHFp4//naqS6JgJNslt3NQuAAzxg+STYj4p6uwra2G78KFzR0vSRu5gsJ9rbhaDRVTwwnstjllE6Dqd92GtHiuleepsbh7StS7wtsGYjUtnZG6MNZks4gk63vpwUWRRDBCDtBLLKSphERXFRlsJwdszC4ueDnyANDT8EOvqe1ZcbCn+++a371U2CF7X/T/AMjV0JR0LMjfFHAclmy5nA048akjmjHNmPB4ukJf5bW2c0AG4ceR/V9qwK3bv6p2tpKbKAL1FtPk3rSStxT5x5FWWPGVBZnZb353ybvrNWGWZ2W9+d8m76zU8tCR2dIbI/kzO5ZtYTZH8mZ3LNrjz9zOpHQRESEhEVrM/M8MBOgzOt23DRf1n0IArTwB7XMcLhwII7Doud9taV9HUPp3X01YfOYeBXRihG9HYfw+mzxj+sQguj/XHF0Z77adq0YMnCXeinNByj0c7zTFxVJekEaEEEaEEWII4gjkV4uoc8IiIA25uF2gDXT0Lj5R6eO55gBrwPQGn0rdAXJGDYq+lniqY/KieHjtA4t9LSR6V1PgeMx1UEdREbse0Edh5g9oNx6FzvKhUuX3N2CdxoyC+JYg4EEXBX2iyGg19tdu4jnBcGh3PqI+K4aharxXd7JETlcR2PafrN09gXStlbVFBG/RzQVph5Eo9MpniUjleXZuoabZA74r2fQSD7FT/oGo/Qu/y29d10pVbFU7/gqwdu4p+r2LQvKiU/hzn2PZ6Y8Q1vxnt+hpJVLEcLdDkzOBzAnxb2FjY8QujYd31O3kolvA3bskcyRhkAa3KGMygam5JJaU0fIi3RDwNI0kim34vD5s/wA6P/bT8Xh8yf50f+2rucSr02U9geXy38jV0XRe9t7gtKbMbJyRPa1rJLZ85LyDrYNsLNHUt2UrbMaOwLD5LTZrwqkay/CA/JKX/Ef6T1o5dJbzNlRXU8bC546N/SDJa5OUttqDpqtSO3dkG2Wf5zP9tX+PNKFFWaDcrIQszst7875N31mrOfi9PmT/ADo/9tXmGbFPifmayW5GXxi0ixIPAMHUr3NUVLG0zdGyP5MzuWbWJ2apyyBrXcbLLLkT9zOgtBEVKoqGxtc97g1rQS5x0AASknzV1QY3NxPBo5uceAHpXlHAWt8bVzjmcf1j9gFh6FZ4cHTO8IeC0fmmHQhp+G4cnHq5BZSyl9dEBeFeooJNSb2d2hkzV9K3xwCZomjy7fDaB8IDiOa0suwyFqreRukExdV0QtJYl8AsGydrPNd9K3YM9fTIy5cN9o0ii+5YnNcWuaWuBsWuBa4HqIOoXwtxjC2Dum2+8Cm8FmNqeZ2jidIpTYX+KdL9uvWtfIQlnFTVMaEnF2jsNrgdQvVpDdhvW6DJRVrvc+EU7vgdTJD5vU7lzW7WSAgEG4OoI1BC5OTG8bpnRhNSVo+kRFWOEREAF8vjB4hfSIApeCt80epeeCs80epVkU2BSbTtHABVURQB4W3VPwVnmj1KqiAKXgrPNHqQUrfNHqVVFNsDwBery6we0m19PRgNeS+V9+ip4xmmkPU1g5dp0Qk26QGUr6+OGN0sr2sY0Xc5xsAAsHQxSVr2zzNLKdpDoYHCzpCNRLKDw/VZy4nXQW+F4BPUvbV4jlu0h0NI03iiPEOefzkvadByHNSyyZ1HWxdgL1ESDBERABeWXqIAiG227amxAZz7lOB4szQLnsePhD2rRG1OxVVh78s8ZyfBmaCYj6fgnsK6mVKppmSNLHtDmkWLXC4I7QVoxeRKHT7RTPEpHICLeW1O42CUulo3mBx/NGxhJ7ObPQbdi1TtBsXW0TiJ4HhvKRgL4j+2OHpst8M0J6ZklilEwamuw+9Gow/LC4dNTg+9k+Owf3bjy/VOnaFCkVkoqSpiRk4u0dVbN7YUtczPTytcR5TDpI34zDqFmlyBTVL43tkje5j2m7XsJa4dxC2Hs9vxrIbMqWNqGcM3vc3rHiuPoHesE/Fa9prhnT2b8RQrB97+GzgZp+gd5s4ya9WfyT61LqWsjlaHxyMe08HMcHNPcQVllCUdo0Jp6K6IiUkIiIAIiIAIrSvxaGBueaaOJvXI9rB63EKH4zvmw2AHJI6d3IQi4P7Zs0etNGEpaRDklsnSx+MbQU9IzpKiZkTeWdwBJ6mji49y1czb7GsTcWUFKKeP9M8E6HgelcA2/Y0O71msC3PR9J4TiMz6ybqeT0Y9B1I7OHYrfSUfe/6fInK/aeHbiuxJxiwqExQ8HVtQ0ga/omcz3+oKS7LbDw0ZdKXOnqH6yVEpzSOPUPNb1AKQQwNY0Na0NaBYACwA7lUSSn8RVIZR+4REVYwREQAREQAREQAREQAXy+MEEEAg8QdQvpEAQ7H91GHVV3GLonn85CQw37Rax9IUCxfcHM25pqhsg5NlGR3zm6exbuRXRzzjplcscZbRy7im73Eqe/SUkpA+FEOlb/l19iwEsLmaPa5h6ntLT6nBdgWVCooI5NHxsd8ZoP0q9eW/lFT8dfDOQ7qpS1D4jmje+N3nRucx3raQun6vd9h0ur6OEnrDAD7FiKjczhT/AMw9vxJZG+y6tXlw+UxPw8lpml6PeNicVg2slIHJ2V49JcCfastHvpxQfnIXfGhH2ELY7txeGcvCB++v9IXyNxOHedUfxR/2pXlwv4/YlQyr5IC3flifVSn9y/7JEdvyxPqpR+5f9si2LDuRwtvFkzvjTP8AssspS7r8Lj4UkZI5vu8/5ikeXD8R/Yfhl+5p1++TFZNBLGD1RwjN6NSV7BUbQV2jXVhaedugaP2rNP0rf1JgsEXvcMbPisaPsV5ZL68V7Yon029s0bhe4iqld0lXUNYTxsTNJ893/Kn+z26XD6WzujMzx8OYh2vY0ANHoCmiKqWecvkdY4o+Y2BoAAAA4AaBfSIqSwIiIAIiIAIiIA8uqPhsd8udmbqzC/qutUbw9oqusxFmC0UhjGgle0kG5bndmcNQxrLGwtcuAurtn4PlB0eV01QX/pAYhr2NyWt33ParvTiknN1YnJvRtIFeqP41tLS4ZTx+ES2AaGMHGR5Y0A2aNTyueAuo9h2+qhkkbHI2enzeS+ZlmHtzAmw7SkWOTVpE8kjYKLA7V7YwYfFHNPmLXv6NuQZtS0uHos06qOVu+ugje1oEz2E2MzGXjB5gG93W/VB4FCxyl2kDkls2CigOLb5qCF+VvSzt0zSQtzRtJF7F5IBNjwGqkM+2FO2h/pIOL4Mgfdou6xcG+T1gnUdiHjktoOSM6i15Vb7aBrGuY2eW7Q5wjZfowSQOkJIDTpe178FKtmtqqevh6enfmaCWuaRZ7HDWzm8tPWh45RVtApJmZRa8rd9VGx7mtgqpGtcWukZF4jS0kOuSRoCFKcF2sp6umNXA4ujAdcWIcCzi0tPA/eEPHJK2ibRml4Vr8766AxdIwTPcSQImR3ksADmI4BuvErP7IbcU2Ise6AuDmWzxvFntvwPMEGx1HUepDxyStohST6MlQ7QU00j4Yp4pJI7iRjHtc5ljlOYA3GuiyC19sO/Df6RrhSNmFRd/TmQuLD7qb5bnzr8OSu9od7FHSzOpg2aolZo9lOzPktxBN7XHMclLxvlUUw5ddk2RR/ZXbWmxBjnwPN2e+RvGV7L3tdp5aHXhoepR+u30UTJXRRR1FRlJa58MeZoINidSCRodR1KFjk3VByRsBfLnWVpg2KMqYIqhgcGyND2hws6x6xyKhe/Ef+Ev+Wg+uiMeUlElulZPw5OkHC4UZ3auH9E0Go94YoFswB/1XWH9Wb6kCZY7cu9EXo3KEUW2s3i0eHuEcrnPlIuIom5n2PC/Jt+V+NlbbM70qOtlEA6SGY+THO3I53OwPAmwvbil9OVXXRPJXRMkUdxrbinpauCikD+knyhha27fGdkFzy1VTa7bGDDomTVGfK9/RjIMxzZXP17LNKjjLrrYWjPIo5tFt3S0UMU87iOlF442jNI7QE2aOQzC54C4VlstvKhrpugZBUxOyueOmjytLW2vY37Qp4Sq66DkromCKG7S70qSjmNPaWeYAF0cDM5bfWxOgBtY27Qshsnt1S4gH9CXB7LZ4pG5ZG3525jtCHCSXKug5LRrRla2i2plfUHKyW4a9xAAErGBriTwGaMtW6weaje2e7+mxJjRNma9gIZLHYPAPFpBBDmnqI9SijN0da0dEzF52w8A0Zg4DqBz6dwVsnHIk26aVCK4mI2+tJtHQRVGsPuGUO0aS5zzbtvI1gPXoFJd9lJCcMc5zW5myRCI2FwS4AhvZlJv2LKbVbt4K+CCOSR7ZYWhrJ2Wz6AA5geIJF7dfNYD8Tks7meH4jNURxm7Y/JuOokk8Rpca2J1CaM4/S7qiHF9r7kV28qJHbOYU+QnNnbqeJAgmyk+iylO8nDo49n2MY0AM8Fy2HC7m39dypJtxsCzEaaKl6ToWxPDm5Wg6Bjow2xOgs72K52n2QFZQihMpYPcvHDQT7kQeBPOyPVX0/zbBxff8iHHD2M2UOVo8akExNtekdZ5d33PFYzCz/5Rm7Om/wDlFbCk2NBwv+i+lNugEHS5RewsM2W/HTrUa2j2YGH7O1VIJDIGguzluUnPO1/Ad6IzT6/9WDX9ituaoof6IacrSZHz9PexuRI5oDuzow3TqUS3TYoylkxiXXwaFpkFtQWsfNly9ZLGtHqVTYvd1NU4bFNTV0tN04kE8QuY3ZJHx5hYgtJa0A68lP8AZzdtTUlFNRXdIJw4TPdYOcHNyWFvJAHC3emnKMeSb2/8kRTaRFsB2ixivgfNS09BBSEva1sokc4htw6+VwB1uCbDUHirPc07+o4pYgjpHWy+T7z8Hs6ll8O3QSxB1OMTnFG43dC0Na5wJuWl44A87AX9KzeyW7xtBFVQsmLmzkkXaBku0tAGuthbj1KJThTS/wCiUnfZFfwfaFngs82UF5kazMQL5BG05b9VyT6Vb7s4wzHsTjYLNAl0Gg0mbb6x9anWwOxAwyB8DZjKHPz3LQ23ihtrA9io7PbvxS4hU4gJy8zh4MZaAG53tfob3Pk+1LLInKfe9BxdIhW7VxGMYwRxtJbv6Z9lhN28+KB1XJQQ0cj3S+7uqM/SBxubDK9viXLj33W0Nl9gBR1tVWCYvNRe7C0ANu8v0IOvFYzFd1BFTJWUFZJSSSEl7WgOjJJuSB2m5sbi5NrJ/VjbX3S/Yji9mK2N2OxFmJz1lVFDEyoikZK2B/i5nBli1huR4zCdSdXHrWFZhOK7PCaaFsM9KXNMjiCXZR4oc4AhzNLAkZgONrLYmyuxc1M6aaeumqZZWBhL7BjACTdjeR19ij9XuorJW+Dy4tM+nv5BYC7Q3FzfX03ULInLtquvhkuPXRM9kNoWVtHFVMbkDwbsvfK4Gzm35i4OqjG/D/0p/wAtB9dTDAMDjo6eKlivkjblBcQXOPNziALknU6Kw212UGIUppTIYwXsfmDQ4+Ib2sSqYySyJ/FjNNxo1tsnuXpKuipqp9RUtdLG17msMOUE8heMm3eVabu8HbSbRT0rHOc2KOZrXPtmIywuubAC+vUtwbOYL4JSwUodnETAwOIsTbnZYLDd3rYcUmxTpiTIHgxZQAMwYPKv+oPWrfXb5JvruheCVNIg+79rZdocRdUAGVrpzGHcfFlDAQD1Rhtj1FU9/YbHU0EsOlRaV12jxiWPhMJsOJzl1vSpptXuvjqqgVsE76Wptq+Pg8gWBcNDmsLXB1HEFW+A7pwypbW1tVJVzMsWZwAwOHB1tSbchoAdeKlZI8lO/jRHF1RH95D7Y7hJdprBfqv09vpKuPwh52+BU0dxmM7nBvMtbDIHG3UC9o/aCk+327mPEuif0roZorhj2i4LSQ6zhx0cAQQQRqsBX7lDUxg1OITSzaNEjgC1kdjdrGX5kgkk/BCMc4fS29A4vuvkqbdbATYhBQT0z2iWCJtmPuGuDhG4a2NiCwcRrdebIbw6w1wwzEoGMnIOR8YtchpfYi5BBa0kOaQNLWUh2j2PqZm03g1dJTPgjMd2tu19wwXc29tMmnxirLZXdkKaqNfU1L6mosQHOADW3FiQON7adQudNUilHhUv6fcanfRrrYapxPwvEJKKKlkmMr+mNSX52+6P0YGvBtcEegKU7MbL4q3FxiFTDTxB7HslEDzlPiaODDcklzW31WYx3dbnqnV1FVyUkz/LyAFjnedbt5jUaXssjspsZPTTOqamulqpHMyAOADGi9yQ3r9XBPPKmm1Wvt2Qov5JYiIshaEREAEREAFY41hsVRC+CZgfG8AOaSRcXB4gg8QERBDPMDwqKmgZBAwMjZmytBJAu4uOpJPEk+lX6IgFoIiIJCIiACIiACIiACIiACIiACIiACIiACIiACI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9572" name="AutoShape 4" descr="data:image/jpeg;base64,/9j/4AAQSkZJRgABAQAAAQABAAD/2wCEAAkGBhISERIQEhIUFRUWFRQUFRQUFRQVFBcUFBUVFBcXFxUXHCYeFxkmGRQWHy8gIycpLCwsFR4xNTAqNSYrLCkBCQoKDgwOGg8PGiwkHyQqKSwsLS0qLCwsLCwpLCksLCwsLCwsLCksKSwsLCwpKSksLCwpLCwsLCwsLCwpKSwsKf/AABEIANMA7wMBIgACEQEDEQH/xAAcAAEAAQUBAQAAAAAAAAAAAAAABgMEBQcIAQL/xABREAABAwIDBAQHCgoJAgcAAAABAAIDBBEFEiEGBzFBE1FhcRQiMlKBkaEjM0Jyc5KxssHRCBc0Q1NigoOTwhUkVGN0osPT4RbSJSY1RLTw8f/EABkBAAIDAQAAAAAAAAAAAAAAAAACAQMEBf/EAC4RAAICAgIBAwIEBgMAAAAAAAABAhEDMRIhBBMyQSJRFEKRoTNxgbHB0VJhYv/aAAwDAQACEQMRAD8A3iiIgAiIgAiJdABFQq62OJpfI9rGji5xACheK70ogSylYZT57vFZ6Obk8YSlpCuSWyd3VjU41CzQyC/UNT6gtcuxiqqT7pIcp+A3xW+ocVmsJwnhorPSrbF53okrMaLzaOM97jb2C5V0xshF3PA7GtA9puvikpA0XKtsRxIDQegcz3Dmq6vQxSr6rL8Nx/at9Ci2J4yRfx3fOP3rLSYTUTcBkHW/T2cV6zd8x2sszndjAGj16lXRcY7EdvRrvE8bfr47vnFRTEtpJBe0zx3SOH2rfcOwFC3jAH/HJd9Kv4dmqRnk00I/dt+5WryIL4K3ik/k5iZtlVtN21sw/fPI9RKyNHvUxKPhWud2PyO+y66VbhcI4RR/Mb9yOwuE8Yoz3sb9yh+TB7iSsLWmaKw/fxXN8tkE3rYfWL/QpVhO/wApnWFTTyRHm5h6VnsAd7FPqnZKik8ulhP7tv3LCV+6PC5f/b5D1xucz6DZI54ZbjRPHItMy2C7a0NV7xUxuPml2V3zTqs4tQ4t+D7G7xqerc08Q2ZgkA7nNLSParSHDNocL97PhUQ+Dcy6dzvGHoJSvFCXsl+o3OS9yN0otabOb7KeR3Q1sZpZRoc1yy/aSA5npC2NT1LHtD2ODmnUOaQQe4hVThKDqSHUk9FVERIMEREAEREAEREAERY/G8chpInTzvDGN5niTyAHMnqUpX0gL5z7C5IAGpJ4WWuNr98cMJMFG0Ty8C+/uTDw4jyyOoeta9213l1GIl0Md4abh0YPjvH94R9Uad6xeFYVw0W3H4yXc/0Mk81uoGSqa2orZBLUyGQ8m/Ab8VvAfSpBhOFcNEwnCuGimeE4Vw0Vk5pLoIQGE4Tw0UqpqdsbcztAvmGERgC13Hg0cT9w7VdRU+uZ+ruXU3saPtWKc7NKVFJzXyfqN/zn0fBVaCjYzUDXm46uPpKroq7GCIigAiIgAiIgAiIgAvLL1EAYvGtmKWrblqIWSdpAzDudxCgh3bVmHvdNhNUcp1dSz6sd2B3r1OuvFbPSysjklHr4FcUyE7N7ymSyeCVsRo6oadHIfEf2xvPEKagrGY/s3TVkZiqImyN5XHjDta7iCotEa3CdHl9ZQj4Vr1NO3tH51g7NdOamoz9vT+3+iLa2T1FbYfiMc8bZoXtexwu1zTcEK5VQ4REQARFaYpicdPE+eVwaxjS5xPUEbAtNptpYaGB1RM7QeS0eU93JrR1rnHanaqfEp+llNgNI4wfEYD1dZ6yqm2G1cuJ1PTPBaxtxFH5jT1/rHmvcKwrgunhwrGrezDkyObpaGFYVw0UywrCuGiYVhXDRTPCcK4aIyZBoQGE4Vw0UohgEbQbXJ0A6yvujpAwXKq04zHpD3MHU3r7z9ywznZqSo+6eC2p1ceJ+wdQCroiqGCIiACIiACIiACIiACIiACIiACIiAC8K9RAEUrdnpKWR1VQAeMc09JwZN1ujPCOXt4O4HrGewnFY6iMSxnS9iCLOa4cWuHJw6leWWGxHDHRyGrpx7pYCWPgJmj6JByPoPY98umLVaM0it6KsbKwSMNwfQQeYI5EHSyuEgwK0Zvl2tNROKCI+5xG8tvhy8m9zfpPYtr7ZY/4HRzT/AAg3KwdcjtGj1rn3DcNLjmdcuJu5x4kk3JPpWzxofnZmzyftR5hWFqY4VhXDRMKwrhopnhOFcNFfkyCQgMJwnhopZR0YaLpR0YaLlUMRxEAWCxSk5OkaUqKs8vSOEQ4HV3xRx9fD0rIALFYA3M10p+EbD4rf+b+pZZVy6dDIIiwO1+2EOHwGaU3cdI4x5T3cgOzt5KEm3SBujNzTNaC5xDQNSSbAekqF43vgw6nJaJDM4coRmF+13ALSm1u3VViDj0z8sd/FhYfEHf557So6t0PFX5mZZ+R/xNv1v4QTr+40Qt1yS2Pqa0/SrH8f9V/ZIf4j/wDtWr0Wj0Mf2KvXmbcpPwgX391ohbrZLc+pzR9Klmze92lq39EGSRvyl1ngWsCB5Q04uC52V3huJvgeXx2uW5fGFxYlrvpaEkvHg9IaOeV9nW0UocA4cCvtc2Qb2MSYA1srABwHRhff438U/TM/hhZvwsi/14nSCLT2wW8iqmLvCXh93hjbNDQPFBPfxW3YZLtB6xdUZMbg6ZbGSloqIoDvd2pqaGngkpnhrnzZHXaHDL0bnc+0Bat/HBin6Zn8MKyHjymuSElljF0zpBFzf+N/FP0zP4YWY2V3qV0k9p5A5gY5xAaG3NwBr6Uz8WaFWeLN8IrHCK7po2v61fLM1XReF4QvUUAYyaPoZDK0eI8jpRyB4CT7CskCvHtBFjw5q1ovEvEfg6sPWw8PSDp6lOyDXm9yqMklPTDg0Old3nxW+zMsBhWFcNFndooDLXTO6iGDuaPvWWwnCeGi3J8YJGfjcmxhOE8NFLKKjDRdKKjDRcqhiOIgCyzSk5MuSoYjiIaLBRDFMUTFcV46qORVfSVEEfnSxj1uCuhCiuUjb+GwZIo2dTR67aq5XgXqxl5SqqhsbHSONmtaXE9QAuVy7tptQ+vq31Dj4vkxN5NjHD0nie/sW7t8mJGLC5Wg6ylsX7Lj43suudF0PEh1yMnkS/KERVqSmMj2xji4gd3b6lsMh9UdA+UkMGg4uOjR3u+zisxT7Jl35wn4kZI9ZIUz2Q2U8ILWgWib5I6+tx63HjdbXw7ZWCJoAaD6FmyZ1Ho0ww2c/P2GdbR7x8aPT2OKwuK4S+nc1riDmBIIvyNjcHguqjhcXmD1LRe++mbHWxNaLDor273f8KMWfnKicmJRjZrpERajKTLYHl8t/I1dF0Xvbe4LnTYHl8t/I1dFUR9zb3Bc/wArZuwaNafhAfklL/iP9J60ct4b/wD8kpf8R/pPWj1p8b+GijP7wsxsv7675N31mrDrM7Le/O+Td9Zqulopjs6Q2R/JmdyzawmyP5MzuWbXHn7mdSOgiIkJCozwklpBsRex46EWI/8AvUqyIAhcWH5ppHdcjz/mKktHRBouvKKmAzH9Z/1iqWI4gGiwVrbl0hUqGI4iALBRDFcV46pimK8dVD8TxPjqtGPGVSke4nifHVY/ZeuzYlRtvxnb7Ln7FgsSxNU9ja22JULz/aYh85wZ/MtXH6WZudyR1GF6gRcg6Bq/f2T4HB1dNr80rRa6D32UJfhrnge9vY8917H2Fc+rqeN/DMHkL6jxZHAB/WG/Flt39E9Y5XWGVQjmjkPBrtfikFp9hK0MpWzo/d/RhtO0gcVK1EN3tc10IYCDbh2jkfUpeuPl9zOnDQWhd/H5dF8j/MVvpaF38fl0XyP8xVvi+8rz+w1qiIumc8uKXEZY7iORzL6nKbaq4/6iq/7VP/Fk+9Y9EUibZd1eKzyjLLNLIAbgPe5wB6wCVaIiCAszst7875N31mrDLM7Le/O+Td9ZqiWiY7OkNkfyZncs2sJsj+TM7lm1x5+5nUjoIiJCQiIgDEV9X0Ze3rIcO4i30gqJYrivHVSTbCE9D0o+Bx+KfuNlqzFMTWvDG1ZTOVDE8T46qJ4liSYniXFR+aYuK3RjRjnO+kJpsxX3h0+SaGTzJYn/ADJGu+xW6EJxF0zsGKQOaHDgQD6xdfajW7rGRU4bTS3u4M6N/Y+PxHD2KSriSXFtHUTtWY7H8MbUU8sLhcPY5pHeLLljFsMfTzSQPHjMcR3jkfSF1wVq7ensB4QPCIgBIBx5Eea77+S1eNk4umU5oclaNGIqtTTujcWPaWuHFp4//naqS6JgJNslt3NQuAAzxg+STYj4p6uwra2G78KFzR0vSRu5gsJ9rbhaDRVTwwnstjllE6Dqd92GtHiuleepsbh7StS7wtsGYjUtnZG6MNZks4gk63vpwUWRRDBCDtBLLKSphERXFRlsJwdszC4ueDnyANDT8EOvqe1ZcbCn+++a371U2CF7X/T/AMjV0JR0LMjfFHAclmy5nA048akjmjHNmPB4ukJf5bW2c0AG4ceR/V9qwK3bv6p2tpKbKAL1FtPk3rSStxT5x5FWWPGVBZnZb353ybvrNWGWZ2W9+d8m76zU8tCR2dIbI/kzO5ZtYTZH8mZ3LNrjz9zOpHQRESEhEVrM/M8MBOgzOt23DRf1n0IArTwB7XMcLhwII7Doud9taV9HUPp3X01YfOYeBXRihG9HYfw+mzxj+sQguj/XHF0Z77adq0YMnCXeinNByj0c7zTFxVJekEaEEEaEEWII4gjkV4uoc8IiIA25uF2gDXT0Lj5R6eO55gBrwPQGn0rdAXJGDYq+lniqY/KieHjtA4t9LSR6V1PgeMx1UEdREbse0Edh5g9oNx6FzvKhUuX3N2CdxoyC+JYg4EEXBX2iyGg19tdu4jnBcGh3PqI+K4aharxXd7JETlcR2PafrN09gXStlbVFBG/RzQVph5Eo9MpniUjleXZuoabZA74r2fQSD7FT/oGo/Qu/y29d10pVbFU7/gqwdu4p+r2LQvKiU/hzn2PZ6Y8Q1vxnt+hpJVLEcLdDkzOBzAnxb2FjY8QujYd31O3kolvA3bskcyRhkAa3KGMygam5JJaU0fIi3RDwNI0kim34vD5s/wA6P/bT8Xh8yf50f+2rucSr02U9geXy38jV0XRe9t7gtKbMbJyRPa1rJLZ85LyDrYNsLNHUt2UrbMaOwLD5LTZrwqkay/CA/JKX/Ef6T1o5dJbzNlRXU8bC546N/SDJa5OUttqDpqtSO3dkG2Wf5zP9tX+PNKFFWaDcrIQszst7875N31mrOfi9PmT/ADo/9tXmGbFPifmayW5GXxi0ixIPAMHUr3NUVLG0zdGyP5MzuWbWJ2apyyBrXcbLLLkT9zOgtBEVKoqGxtc97g1rQS5x0AASknzV1QY3NxPBo5uceAHpXlHAWt8bVzjmcf1j9gFh6FZ4cHTO8IeC0fmmHQhp+G4cnHq5BZSyl9dEBeFeooJNSb2d2hkzV9K3xwCZomjy7fDaB8IDiOa0suwyFqreRukExdV0QtJYl8AsGydrPNd9K3YM9fTIy5cN9o0ii+5YnNcWuaWuBsWuBa4HqIOoXwtxjC2Dum2+8Cm8FmNqeZ2jidIpTYX+KdL9uvWtfIQlnFTVMaEnF2jsNrgdQvVpDdhvW6DJRVrvc+EU7vgdTJD5vU7lzW7WSAgEG4OoI1BC5OTG8bpnRhNSVo+kRFWOEREAF8vjB4hfSIApeCt80epeeCs80epVkU2BSbTtHABVURQB4W3VPwVnmj1KqiAKXgrPNHqQUrfNHqVVFNsDwBery6we0m19PRgNeS+V9+ip4xmmkPU1g5dp0Qk26QGUr6+OGN0sr2sY0Xc5xsAAsHQxSVr2zzNLKdpDoYHCzpCNRLKDw/VZy4nXQW+F4BPUvbV4jlu0h0NI03iiPEOefzkvadByHNSyyZ1HWxdgL1ESDBERABeWXqIAiG227amxAZz7lOB4szQLnsePhD2rRG1OxVVh78s8ZyfBmaCYj6fgnsK6mVKppmSNLHtDmkWLXC4I7QVoxeRKHT7RTPEpHICLeW1O42CUulo3mBx/NGxhJ7ObPQbdi1TtBsXW0TiJ4HhvKRgL4j+2OHpst8M0J6ZklilEwamuw+9Gow/LC4dNTg+9k+Owf3bjy/VOnaFCkVkoqSpiRk4u0dVbN7YUtczPTytcR5TDpI34zDqFmlyBTVL43tkje5j2m7XsJa4dxC2Hs9vxrIbMqWNqGcM3vc3rHiuPoHesE/Fa9prhnT2b8RQrB97+GzgZp+gd5s4ya9WfyT61LqWsjlaHxyMe08HMcHNPcQVllCUdo0Jp6K6IiUkIiIAIiIAIrSvxaGBueaaOJvXI9rB63EKH4zvmw2AHJI6d3IQi4P7Zs0etNGEpaRDklsnSx+MbQU9IzpKiZkTeWdwBJ6mji49y1czb7GsTcWUFKKeP9M8E6HgelcA2/Y0O71msC3PR9J4TiMz6ybqeT0Y9B1I7OHYrfSUfe/6fInK/aeHbiuxJxiwqExQ8HVtQ0ga/omcz3+oKS7LbDw0ZdKXOnqH6yVEpzSOPUPNb1AKQQwNY0Na0NaBYACwA7lUSSn8RVIZR+4REVYwREQAREQAREQAREQAXy+MEEEAg8QdQvpEAQ7H91GHVV3GLonn85CQw37Rax9IUCxfcHM25pqhsg5NlGR3zm6exbuRXRzzjplcscZbRy7im73Eqe/SUkpA+FEOlb/l19iwEsLmaPa5h6ntLT6nBdgWVCooI5NHxsd8ZoP0q9eW/lFT8dfDOQ7qpS1D4jmje+N3nRucx3raQun6vd9h0ur6OEnrDAD7FiKjczhT/AMw9vxJZG+y6tXlw+UxPw8lpml6PeNicVg2slIHJ2V49JcCfastHvpxQfnIXfGhH2ELY7txeGcvCB++v9IXyNxOHedUfxR/2pXlwv4/YlQyr5IC3flifVSn9y/7JEdvyxPqpR+5f9si2LDuRwtvFkzvjTP8AssspS7r8Lj4UkZI5vu8/5ikeXD8R/Yfhl+5p1++TFZNBLGD1RwjN6NSV7BUbQV2jXVhaedugaP2rNP0rf1JgsEXvcMbPisaPsV5ZL68V7Yon029s0bhe4iqld0lXUNYTxsTNJ893/Kn+z26XD6WzujMzx8OYh2vY0ANHoCmiKqWecvkdY4o+Y2BoAAAA4AaBfSIqSwIiIAIiIAIiIA8uqPhsd8udmbqzC/qutUbw9oqusxFmC0UhjGgle0kG5bndmcNQxrLGwtcuAurtn4PlB0eV01QX/pAYhr2NyWt33ParvTiknN1YnJvRtIFeqP41tLS4ZTx+ES2AaGMHGR5Y0A2aNTyueAuo9h2+qhkkbHI2enzeS+ZlmHtzAmw7SkWOTVpE8kjYKLA7V7YwYfFHNPmLXv6NuQZtS0uHos06qOVu+ugje1oEz2E2MzGXjB5gG93W/VB4FCxyl2kDkls2CigOLb5qCF+VvSzt0zSQtzRtJF7F5IBNjwGqkM+2FO2h/pIOL4Mgfdou6xcG+T1gnUdiHjktoOSM6i15Vb7aBrGuY2eW7Q5wjZfowSQOkJIDTpe178FKtmtqqevh6enfmaCWuaRZ7HDWzm8tPWh45RVtApJmZRa8rd9VGx7mtgqpGtcWukZF4jS0kOuSRoCFKcF2sp6umNXA4ujAdcWIcCzi0tPA/eEPHJK2ibRml4Vr8766AxdIwTPcSQImR3ksADmI4BuvErP7IbcU2Ise6AuDmWzxvFntvwPMEGx1HUepDxyStohST6MlQ7QU00j4Yp4pJI7iRjHtc5ljlOYA3GuiyC19sO/Df6RrhSNmFRd/TmQuLD7qb5bnzr8OSu9od7FHSzOpg2aolZo9lOzPktxBN7XHMclLxvlUUw5ddk2RR/ZXbWmxBjnwPN2e+RvGV7L3tdp5aHXhoepR+u30UTJXRRR1FRlJa58MeZoINidSCRodR1KFjk3VByRsBfLnWVpg2KMqYIqhgcGyND2hws6x6xyKhe/Ef+Ev+Wg+uiMeUlElulZPw5OkHC4UZ3auH9E0Go94YoFswB/1XWH9Wb6kCZY7cu9EXo3KEUW2s3i0eHuEcrnPlIuIom5n2PC/Jt+V+NlbbM70qOtlEA6SGY+THO3I53OwPAmwvbil9OVXXRPJXRMkUdxrbinpauCikD+knyhha27fGdkFzy1VTa7bGDDomTVGfK9/RjIMxzZXP17LNKjjLrrYWjPIo5tFt3S0UMU87iOlF442jNI7QE2aOQzC54C4VlstvKhrpugZBUxOyueOmjytLW2vY37Qp4Sq66DkromCKG7S70qSjmNPaWeYAF0cDM5bfWxOgBtY27Qshsnt1S4gH9CXB7LZ4pG5ZG3525jtCHCSXKug5LRrRla2i2plfUHKyW4a9xAAErGBriTwGaMtW6weaje2e7+mxJjRNma9gIZLHYPAPFpBBDmnqI9SijN0da0dEzF52w8A0Zg4DqBz6dwVsnHIk26aVCK4mI2+tJtHQRVGsPuGUO0aS5zzbtvI1gPXoFJd9lJCcMc5zW5myRCI2FwS4AhvZlJv2LKbVbt4K+CCOSR7ZYWhrJ2Wz6AA5geIJF7dfNYD8Tks7meH4jNURxm7Y/JuOokk8Rpca2J1CaM4/S7qiHF9r7kV28qJHbOYU+QnNnbqeJAgmyk+iylO8nDo49n2MY0AM8Fy2HC7m39dypJtxsCzEaaKl6ToWxPDm5Wg6Bjow2xOgs72K52n2QFZQihMpYPcvHDQT7kQeBPOyPVX0/zbBxff8iHHD2M2UOVo8akExNtekdZ5d33PFYzCz/5Rm7Om/wDlFbCk2NBwv+i+lNugEHS5RewsM2W/HTrUa2j2YGH7O1VIJDIGguzluUnPO1/Ad6IzT6/9WDX9ituaoof6IacrSZHz9PexuRI5oDuzow3TqUS3TYoylkxiXXwaFpkFtQWsfNly9ZLGtHqVTYvd1NU4bFNTV0tN04kE8QuY3ZJHx5hYgtJa0A68lP8AZzdtTUlFNRXdIJw4TPdYOcHNyWFvJAHC3emnKMeSb2/8kRTaRFsB2ixivgfNS09BBSEva1sokc4htw6+VwB1uCbDUHirPc07+o4pYgjpHWy+T7z8Hs6ll8O3QSxB1OMTnFG43dC0Na5wJuWl44A87AX9KzeyW7xtBFVQsmLmzkkXaBku0tAGuthbj1KJThTS/wCiUnfZFfwfaFngs82UF5kazMQL5BG05b9VyT6Vb7s4wzHsTjYLNAl0Gg0mbb6x9anWwOxAwyB8DZjKHPz3LQ23ihtrA9io7PbvxS4hU4gJy8zh4MZaAG53tfob3Pk+1LLInKfe9BxdIhW7VxGMYwRxtJbv6Z9lhN28+KB1XJQQ0cj3S+7uqM/SBxubDK9viXLj33W0Nl9gBR1tVWCYvNRe7C0ANu8v0IOvFYzFd1BFTJWUFZJSSSEl7WgOjJJuSB2m5sbi5NrJ/VjbX3S/Yji9mK2N2OxFmJz1lVFDEyoikZK2B/i5nBli1huR4zCdSdXHrWFZhOK7PCaaFsM9KXNMjiCXZR4oc4AhzNLAkZgONrLYmyuxc1M6aaeumqZZWBhL7BjACTdjeR19ij9XuorJW+Dy4tM+nv5BYC7Q3FzfX03ULInLtquvhkuPXRM9kNoWVtHFVMbkDwbsvfK4Gzm35i4OqjG/D/0p/wAtB9dTDAMDjo6eKlivkjblBcQXOPNziALknU6Kw212UGIUppTIYwXsfmDQ4+Ib2sSqYySyJ/FjNNxo1tsnuXpKuipqp9RUtdLG17msMOUE8heMm3eVabu8HbSbRT0rHOc2KOZrXPtmIywuubAC+vUtwbOYL4JSwUodnETAwOIsTbnZYLDd3rYcUmxTpiTIHgxZQAMwYPKv+oPWrfXb5JvruheCVNIg+79rZdocRdUAGVrpzGHcfFlDAQD1Rhtj1FU9/YbHU0EsOlRaV12jxiWPhMJsOJzl1vSpptXuvjqqgVsE76Wptq+Pg8gWBcNDmsLXB1HEFW+A7pwypbW1tVJVzMsWZwAwOHB1tSbchoAdeKlZI8lO/jRHF1RH95D7Y7hJdprBfqv09vpKuPwh52+BU0dxmM7nBvMtbDIHG3UC9o/aCk+327mPEuif0roZorhj2i4LSQ6zhx0cAQQQRqsBX7lDUxg1OITSzaNEjgC1kdjdrGX5kgkk/BCMc4fS29A4vuvkqbdbATYhBQT0z2iWCJtmPuGuDhG4a2NiCwcRrdebIbw6w1wwzEoGMnIOR8YtchpfYi5BBa0kOaQNLWUh2j2PqZm03g1dJTPgjMd2tu19wwXc29tMmnxirLZXdkKaqNfU1L6mosQHOADW3FiQON7adQudNUilHhUv6fcanfRrrYapxPwvEJKKKlkmMr+mNSX52+6P0YGvBtcEegKU7MbL4q3FxiFTDTxB7HslEDzlPiaODDcklzW31WYx3dbnqnV1FVyUkz/LyAFjnedbt5jUaXssjspsZPTTOqamulqpHMyAOADGi9yQ3r9XBPPKmm1Wvt2Qov5JYiIshaEREAEREAFY41hsVRC+CZgfG8AOaSRcXB4gg8QERBDPMDwqKmgZBAwMjZmytBJAu4uOpJPEk+lX6IgFoIiIJCIiACIiACIiACIiACIiACIiACIiACIiACIiAP/Z"/>
          <p:cNvSpPr>
            <a:spLocks noChangeAspect="1" noChangeArrowheads="1"/>
          </p:cNvSpPr>
          <p:nvPr/>
        </p:nvSpPr>
        <p:spPr bwMode="auto">
          <a:xfrm>
            <a:off x="155575" y="-1203325"/>
            <a:ext cx="2857500" cy="251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9574" name="AutoShape 6" descr="data:image/jpeg;base64,/9j/4AAQSkZJRgABAQAAAQABAAD/2wCEAAkGBhISERIQEhIUFRUWFRQUFRQUFRQVFBcUFBUVFBcXFxUXHCYeFxkmGRQWHy8gIycpLCwsFR4xNTAqNSYrLCkBCQoKDgwOGg8PGiwkHyQqKSwsLS0qLCwsLCwpLCksLCwsLCwsLCksKSwsLCwpKSksLCwpLCwsLCwsLCwpKSwsKf/AABEIANMA7wMBIgACEQEDEQH/xAAcAAEAAQUBAQAAAAAAAAAAAAAABgMEBQcIAQL/xABREAABAwIDBAQHCgoJAgcAAAABAAIDBBEFEiEGBzFBE1FhcRQiMlKBkaEjM0Jyc5KxssHRCBc0Q1NigoOTwhUkVGN0osPT4RbSJSY1RLTw8f/EABkBAAIDAQAAAAAAAAAAAAAAAAACAQMEBf/EAC4RAAICAgIBAwIEBgMAAAAAAAABAhEDMRIhBBMyQSJRFEKRoTNxgbHB0VJhYv/aAAwDAQACEQMRAD8A3iiIgAiIgAiJdABFQq62OJpfI9rGji5xACheK70ogSylYZT57vFZ6Obk8YSlpCuSWyd3VjU41CzQyC/UNT6gtcuxiqqT7pIcp+A3xW+ocVmsJwnhorPSrbF53okrMaLzaOM97jb2C5V0xshF3PA7GtA9puvikpA0XKtsRxIDQegcz3Dmq6vQxSr6rL8Nx/at9Ci2J4yRfx3fOP3rLSYTUTcBkHW/T2cV6zd8x2sszndjAGj16lXRcY7EdvRrvE8bfr47vnFRTEtpJBe0zx3SOH2rfcOwFC3jAH/HJd9Kv4dmqRnk00I/dt+5WryIL4K3ik/k5iZtlVtN21sw/fPI9RKyNHvUxKPhWud2PyO+y66VbhcI4RR/Mb9yOwuE8Yoz3sb9yh+TB7iSsLWmaKw/fxXN8tkE3rYfWL/QpVhO/wApnWFTTyRHm5h6VnsAd7FPqnZKik8ulhP7tv3LCV+6PC5f/b5D1xucz6DZI54ZbjRPHItMy2C7a0NV7xUxuPml2V3zTqs4tQ4t+D7G7xqerc08Q2ZgkA7nNLSParSHDNocL97PhUQ+Dcy6dzvGHoJSvFCXsl+o3OS9yN0otabOb7KeR3Q1sZpZRoc1yy/aSA5npC2NT1LHtD2ODmnUOaQQe4hVThKDqSHUk9FVERIMEREAEREAEREAERY/G8chpInTzvDGN5niTyAHMnqUpX0gL5z7C5IAGpJ4WWuNr98cMJMFG0Ty8C+/uTDw4jyyOoeta9213l1GIl0Md4abh0YPjvH94R9Uad6xeFYVw0W3H4yXc/0Mk81uoGSqa2orZBLUyGQ8m/Ab8VvAfSpBhOFcNEwnCuGimeE4Vw0Vk5pLoIQGE4Tw0UqpqdsbcztAvmGERgC13Hg0cT9w7VdRU+uZ+ruXU3saPtWKc7NKVFJzXyfqN/zn0fBVaCjYzUDXm46uPpKroq7GCIigAiIgAiIgAiIgAvLL1EAYvGtmKWrblqIWSdpAzDudxCgh3bVmHvdNhNUcp1dSz6sd2B3r1OuvFbPSysjklHr4FcUyE7N7ymSyeCVsRo6oadHIfEf2xvPEKagrGY/s3TVkZiqImyN5XHjDta7iCotEa3CdHl9ZQj4Vr1NO3tH51g7NdOamoz9vT+3+iLa2T1FbYfiMc8bZoXtexwu1zTcEK5VQ4REQARFaYpicdPE+eVwaxjS5xPUEbAtNptpYaGB1RM7QeS0eU93JrR1rnHanaqfEp+llNgNI4wfEYD1dZ6yqm2G1cuJ1PTPBaxtxFH5jT1/rHmvcKwrgunhwrGrezDkyObpaGFYVw0UywrCuGiYVhXDRTPCcK4aIyZBoQGE4Vw0UohgEbQbXJ0A6yvujpAwXKq04zHpD3MHU3r7z9ywznZqSo+6eC2p1ceJ+wdQCroiqGCIiACIiACIiACIiACIiACIiACIiAC8K9RAEUrdnpKWR1VQAeMc09JwZN1ujPCOXt4O4HrGewnFY6iMSxnS9iCLOa4cWuHJw6leWWGxHDHRyGrpx7pYCWPgJmj6JByPoPY98umLVaM0it6KsbKwSMNwfQQeYI5EHSyuEgwK0Zvl2tNROKCI+5xG8tvhy8m9zfpPYtr7ZY/4HRzT/AAg3KwdcjtGj1rn3DcNLjmdcuJu5x4kk3JPpWzxofnZmzyftR5hWFqY4VhXDRMKwrhopnhOFcNFfkyCQgMJwnhopZR0YaLpR0YaLlUMRxEAWCxSk5OkaUqKs8vSOEQ4HV3xRx9fD0rIALFYA3M10p+EbD4rf+b+pZZVy6dDIIiwO1+2EOHwGaU3cdI4x5T3cgOzt5KEm3SBujNzTNaC5xDQNSSbAekqF43vgw6nJaJDM4coRmF+13ALSm1u3VViDj0z8sd/FhYfEHf557So6t0PFX5mZZ+R/xNv1v4QTr+40Qt1yS2Pqa0/SrH8f9V/ZIf4j/wDtWr0Wj0Mf2KvXmbcpPwgX391ohbrZLc+pzR9Klmze92lq39EGSRvyl1ngWsCB5Q04uC52V3huJvgeXx2uW5fGFxYlrvpaEkvHg9IaOeV9nW0UocA4cCvtc2Qb2MSYA1srABwHRhff438U/TM/hhZvwsi/14nSCLT2wW8iqmLvCXh93hjbNDQPFBPfxW3YZLtB6xdUZMbg6ZbGSloqIoDvd2pqaGngkpnhrnzZHXaHDL0bnc+0Bat/HBin6Zn8MKyHjymuSElljF0zpBFzf+N/FP0zP4YWY2V3qV0k9p5A5gY5xAaG3NwBr6Uz8WaFWeLN8IrHCK7po2v61fLM1XReF4QvUUAYyaPoZDK0eI8jpRyB4CT7CskCvHtBFjw5q1ovEvEfg6sPWw8PSDp6lOyDXm9yqMklPTDg0Old3nxW+zMsBhWFcNFndooDLXTO6iGDuaPvWWwnCeGi3J8YJGfjcmxhOE8NFLKKjDRdKKjDRcqhiOIgCyzSk5MuSoYjiIaLBRDFMUTFcV46qORVfSVEEfnSxj1uCuhCiuUjb+GwZIo2dTR67aq5XgXqxl5SqqhsbHSONmtaXE9QAuVy7tptQ+vq31Dj4vkxN5NjHD0nie/sW7t8mJGLC5Wg6ylsX7Lj43suudF0PEh1yMnkS/KERVqSmMj2xji4gd3b6lsMh9UdA+UkMGg4uOjR3u+zisxT7Jl35wn4kZI9ZIUz2Q2U8ILWgWib5I6+tx63HjdbXw7ZWCJoAaD6FmyZ1Ho0ww2c/P2GdbR7x8aPT2OKwuK4S+nc1riDmBIIvyNjcHguqjhcXmD1LRe++mbHWxNaLDor273f8KMWfnKicmJRjZrpERajKTLYHl8t/I1dF0Xvbe4LnTYHl8t/I1dFUR9zb3Bc/wArZuwaNafhAfklL/iP9J60ct4b/wD8kpf8R/pPWj1p8b+GijP7wsxsv7675N31mrDrM7Le/O+Td9Zqulopjs6Q2R/JmdyzawmyP5MzuWbXHn7mdSOgiIkJCozwklpBsRex46EWI/8AvUqyIAhcWH5ppHdcjz/mKktHRBouvKKmAzH9Z/1iqWI4gGiwVrbl0hUqGI4iALBRDFcV46pimK8dVD8TxPjqtGPGVSke4nifHVY/ZeuzYlRtvxnb7Ln7FgsSxNU9ja22JULz/aYh85wZ/MtXH6WZudyR1GF6gRcg6Bq/f2T4HB1dNr80rRa6D32UJfhrnge9vY8917H2Fc+rqeN/DMHkL6jxZHAB/WG/Flt39E9Y5XWGVQjmjkPBrtfikFp9hK0MpWzo/d/RhtO0gcVK1EN3tc10IYCDbh2jkfUpeuPl9zOnDQWhd/H5dF8j/MVvpaF38fl0XyP8xVvi+8rz+w1qiIumc8uKXEZY7iORzL6nKbaq4/6iq/7VP/Fk+9Y9EUibZd1eKzyjLLNLIAbgPe5wB6wCVaIiCAszst7875N31mrDLM7Le/O+Td9ZqiWiY7OkNkfyZncs2sJsj+TM7lm1x5+5nUjoIiJCQiIgDEV9X0Ze3rIcO4i30gqJYrivHVSTbCE9D0o+Bx+KfuNlqzFMTWvDG1ZTOVDE8T46qJ4liSYniXFR+aYuK3RjRjnO+kJpsxX3h0+SaGTzJYn/ADJGu+xW6EJxF0zsGKQOaHDgQD6xdfajW7rGRU4bTS3u4M6N/Y+PxHD2KSriSXFtHUTtWY7H8MbUU8sLhcPY5pHeLLljFsMfTzSQPHjMcR3jkfSF1wVq7ensB4QPCIgBIBx5Eea77+S1eNk4umU5oclaNGIqtTTujcWPaWuHFp4//naqS6JgJNslt3NQuAAzxg+STYj4p6uwra2G78KFzR0vSRu5gsJ9rbhaDRVTwwnstjllE6Dqd92GtHiuleepsbh7StS7wtsGYjUtnZG6MNZks4gk63vpwUWRRDBCDtBLLKSphERXFRlsJwdszC4ueDnyANDT8EOvqe1ZcbCn+++a371U2CF7X/T/AMjV0JR0LMjfFHAclmy5nA048akjmjHNmPB4ukJf5bW2c0AG4ceR/V9qwK3bv6p2tpKbKAL1FtPk3rSStxT5x5FWWPGVBZnZb353ybvrNWGWZ2W9+d8m76zU8tCR2dIbI/kzO5ZtYTZH8mZ3LNrjz9zOpHQRESEhEVrM/M8MBOgzOt23DRf1n0IArTwB7XMcLhwII7Doud9taV9HUPp3X01YfOYeBXRihG9HYfw+mzxj+sQguj/XHF0Z77adq0YMnCXeinNByj0c7zTFxVJekEaEEEaEEWII4gjkV4uoc8IiIA25uF2gDXT0Lj5R6eO55gBrwPQGn0rdAXJGDYq+lniqY/KieHjtA4t9LSR6V1PgeMx1UEdREbse0Edh5g9oNx6FzvKhUuX3N2CdxoyC+JYg4EEXBX2iyGg19tdu4jnBcGh3PqI+K4aharxXd7JETlcR2PafrN09gXStlbVFBG/RzQVph5Eo9MpniUjleXZuoabZA74r2fQSD7FT/oGo/Qu/y29d10pVbFU7/gqwdu4p+r2LQvKiU/hzn2PZ6Y8Q1vxnt+hpJVLEcLdDkzOBzAnxb2FjY8QujYd31O3kolvA3bskcyRhkAa3KGMygam5JJaU0fIi3RDwNI0kim34vD5s/wA6P/bT8Xh8yf50f+2rucSr02U9geXy38jV0XRe9t7gtKbMbJyRPa1rJLZ85LyDrYNsLNHUt2UrbMaOwLD5LTZrwqkay/CA/JKX/Ef6T1o5dJbzNlRXU8bC546N/SDJa5OUttqDpqtSO3dkG2Wf5zP9tX+PNKFFWaDcrIQszst7875N31mrOfi9PmT/ADo/9tXmGbFPifmayW5GXxi0ixIPAMHUr3NUVLG0zdGyP5MzuWbWJ2apyyBrXcbLLLkT9zOgtBEVKoqGxtc97g1rQS5x0AASknzV1QY3NxPBo5uceAHpXlHAWt8bVzjmcf1j9gFh6FZ4cHTO8IeC0fmmHQhp+G4cnHq5BZSyl9dEBeFeooJNSb2d2hkzV9K3xwCZomjy7fDaB8IDiOa0suwyFqreRukExdV0QtJYl8AsGydrPNd9K3YM9fTIy5cN9o0ii+5YnNcWuaWuBsWuBa4HqIOoXwtxjC2Dum2+8Cm8FmNqeZ2jidIpTYX+KdL9uvWtfIQlnFTVMaEnF2jsNrgdQvVpDdhvW6DJRVrvc+EU7vgdTJD5vU7lzW7WSAgEG4OoI1BC5OTG8bpnRhNSVo+kRFWOEREAF8vjB4hfSIApeCt80epeeCs80epVkU2BSbTtHABVURQB4W3VPwVnmj1KqiAKXgrPNHqQUrfNHqVVFNsDwBery6we0m19PRgNeS+V9+ip4xmmkPU1g5dp0Qk26QGUr6+OGN0sr2sY0Xc5xsAAsHQxSVr2zzNLKdpDoYHCzpCNRLKDw/VZy4nXQW+F4BPUvbV4jlu0h0NI03iiPEOefzkvadByHNSyyZ1HWxdgL1ESDBERABeWXqIAiG227amxAZz7lOB4szQLnsePhD2rRG1OxVVh78s8ZyfBmaCYj6fgnsK6mVKppmSNLHtDmkWLXC4I7QVoxeRKHT7RTPEpHICLeW1O42CUulo3mBx/NGxhJ7ObPQbdi1TtBsXW0TiJ4HhvKRgL4j+2OHpst8M0J6ZklilEwamuw+9Gow/LC4dNTg+9k+Owf3bjy/VOnaFCkVkoqSpiRk4u0dVbN7YUtczPTytcR5TDpI34zDqFmlyBTVL43tkje5j2m7XsJa4dxC2Hs9vxrIbMqWNqGcM3vc3rHiuPoHesE/Fa9prhnT2b8RQrB97+GzgZp+gd5s4ya9WfyT61LqWsjlaHxyMe08HMcHNPcQVllCUdo0Jp6K6IiUkIiIAIiIAIrSvxaGBueaaOJvXI9rB63EKH4zvmw2AHJI6d3IQi4P7Zs0etNGEpaRDklsnSx+MbQU9IzpKiZkTeWdwBJ6mji49y1czb7GsTcWUFKKeP9M8E6HgelcA2/Y0O71msC3PR9J4TiMz6ybqeT0Y9B1I7OHYrfSUfe/6fInK/aeHbiuxJxiwqExQ8HVtQ0ga/omcz3+oKS7LbDw0ZdKXOnqH6yVEpzSOPUPNb1AKQQwNY0Na0NaBYACwA7lUSSn8RVIZR+4REVYwREQAREQAREQAREQAXy+MEEEAg8QdQvpEAQ7H91GHVV3GLonn85CQw37Rax9IUCxfcHM25pqhsg5NlGR3zm6exbuRXRzzjplcscZbRy7im73Eqe/SUkpA+FEOlb/l19iwEsLmaPa5h6ntLT6nBdgWVCooI5NHxsd8ZoP0q9eW/lFT8dfDOQ7qpS1D4jmje+N3nRucx3raQun6vd9h0ur6OEnrDAD7FiKjczhT/AMw9vxJZG+y6tXlw+UxPw8lpml6PeNicVg2slIHJ2V49JcCfastHvpxQfnIXfGhH2ELY7txeGcvCB++v9IXyNxOHedUfxR/2pXlwv4/YlQyr5IC3flifVSn9y/7JEdvyxPqpR+5f9si2LDuRwtvFkzvjTP8AssspS7r8Lj4UkZI5vu8/5ikeXD8R/Yfhl+5p1++TFZNBLGD1RwjN6NSV7BUbQV2jXVhaedugaP2rNP0rf1JgsEXvcMbPisaPsV5ZL68V7Yon029s0bhe4iqld0lXUNYTxsTNJ893/Kn+z26XD6WzujMzx8OYh2vY0ANHoCmiKqWecvkdY4o+Y2BoAAAA4AaBfSIqSwIiIAIiIAIiIA8uqPhsd8udmbqzC/qutUbw9oqusxFmC0UhjGgle0kG5bndmcNQxrLGwtcuAurtn4PlB0eV01QX/pAYhr2NyWt33ParvTiknN1YnJvRtIFeqP41tLS4ZTx+ES2AaGMHGR5Y0A2aNTyueAuo9h2+qhkkbHI2enzeS+ZlmHtzAmw7SkWOTVpE8kjYKLA7V7YwYfFHNPmLXv6NuQZtS0uHos06qOVu+ugje1oEz2E2MzGXjB5gG93W/VB4FCxyl2kDkls2CigOLb5qCF+VvSzt0zSQtzRtJF7F5IBNjwGqkM+2FO2h/pIOL4Mgfdou6xcG+T1gnUdiHjktoOSM6i15Vb7aBrGuY2eW7Q5wjZfowSQOkJIDTpe178FKtmtqqevh6enfmaCWuaRZ7HDWzm8tPWh45RVtApJmZRa8rd9VGx7mtgqpGtcWukZF4jS0kOuSRoCFKcF2sp6umNXA4ujAdcWIcCzi0tPA/eEPHJK2ibRml4Vr8766AxdIwTPcSQImR3ksADmI4BuvErP7IbcU2Ise6AuDmWzxvFntvwPMEGx1HUepDxyStohST6MlQ7QU00j4Yp4pJI7iRjHtc5ljlOYA3GuiyC19sO/Df6RrhSNmFRd/TmQuLD7qb5bnzr8OSu9od7FHSzOpg2aolZo9lOzPktxBN7XHMclLxvlUUw5ddk2RR/ZXbWmxBjnwPN2e+RvGV7L3tdp5aHXhoepR+u30UTJXRRR1FRlJa58MeZoINidSCRodR1KFjk3VByRsBfLnWVpg2KMqYIqhgcGyND2hws6x6xyKhe/Ef+Ev+Wg+uiMeUlElulZPw5OkHC4UZ3auH9E0Go94YoFswB/1XWH9Wb6kCZY7cu9EXo3KEUW2s3i0eHuEcrnPlIuIom5n2PC/Jt+V+NlbbM70qOtlEA6SGY+THO3I53OwPAmwvbil9OVXXRPJXRMkUdxrbinpauCikD+knyhha27fGdkFzy1VTa7bGDDomTVGfK9/RjIMxzZXP17LNKjjLrrYWjPIo5tFt3S0UMU87iOlF442jNI7QE2aOQzC54C4VlstvKhrpugZBUxOyueOmjytLW2vY37Qp4Sq66DkromCKG7S70qSjmNPaWeYAF0cDM5bfWxOgBtY27Qshsnt1S4gH9CXB7LZ4pG5ZG3525jtCHCSXKug5LRrRla2i2plfUHKyW4a9xAAErGBriTwGaMtW6weaje2e7+mxJjRNma9gIZLHYPAPFpBBDmnqI9SijN0da0dEzF52w8A0Zg4DqBz6dwVsnHIk26aVCK4mI2+tJtHQRVGsPuGUO0aS5zzbtvI1gPXoFJd9lJCcMc5zW5myRCI2FwS4AhvZlJv2LKbVbt4K+CCOSR7ZYWhrJ2Wz6AA5geIJF7dfNYD8Tks7meH4jNURxm7Y/JuOokk8Rpca2J1CaM4/S7qiHF9r7kV28qJHbOYU+QnNnbqeJAgmyk+iylO8nDo49n2MY0AM8Fy2HC7m39dypJtxsCzEaaKl6ToWxPDm5Wg6Bjow2xOgs72K52n2QFZQihMpYPcvHDQT7kQeBPOyPVX0/zbBxff8iHHD2M2UOVo8akExNtekdZ5d33PFYzCz/5Rm7Om/wDlFbCk2NBwv+i+lNugEHS5RewsM2W/HTrUa2j2YGH7O1VIJDIGguzluUnPO1/Ad6IzT6/9WDX9ituaoof6IacrSZHz9PexuRI5oDuzow3TqUS3TYoylkxiXXwaFpkFtQWsfNly9ZLGtHqVTYvd1NU4bFNTV0tN04kE8QuY3ZJHx5hYgtJa0A68lP8AZzdtTUlFNRXdIJw4TPdYOcHNyWFvJAHC3emnKMeSb2/8kRTaRFsB2ixivgfNS09BBSEva1sokc4htw6+VwB1uCbDUHirPc07+o4pYgjpHWy+T7z8Hs6ll8O3QSxB1OMTnFG43dC0Na5wJuWl44A87AX9KzeyW7xtBFVQsmLmzkkXaBku0tAGuthbj1KJThTS/wCiUnfZFfwfaFngs82UF5kazMQL5BG05b9VyT6Vb7s4wzHsTjYLNAl0Gg0mbb6x9anWwOxAwyB8DZjKHPz3LQ23ihtrA9io7PbvxS4hU4gJy8zh4MZaAG53tfob3Pk+1LLInKfe9BxdIhW7VxGMYwRxtJbv6Z9lhN28+KB1XJQQ0cj3S+7uqM/SBxubDK9viXLj33W0Nl9gBR1tVWCYvNRe7C0ANu8v0IOvFYzFd1BFTJWUFZJSSSEl7WgOjJJuSB2m5sbi5NrJ/VjbX3S/Yji9mK2N2OxFmJz1lVFDEyoikZK2B/i5nBli1huR4zCdSdXHrWFZhOK7PCaaFsM9KXNMjiCXZR4oc4AhzNLAkZgONrLYmyuxc1M6aaeumqZZWBhL7BjACTdjeR19ij9XuorJW+Dy4tM+nv5BYC7Q3FzfX03ULInLtquvhkuPXRM9kNoWVtHFVMbkDwbsvfK4Gzm35i4OqjG/D/0p/wAtB9dTDAMDjo6eKlivkjblBcQXOPNziALknU6Kw212UGIUppTIYwXsfmDQ4+Ib2sSqYySyJ/FjNNxo1tsnuXpKuipqp9RUtdLG17msMOUE8heMm3eVabu8HbSbRT0rHOc2KOZrXPtmIywuubAC+vUtwbOYL4JSwUodnETAwOIsTbnZYLDd3rYcUmxTpiTIHgxZQAMwYPKv+oPWrfXb5JvruheCVNIg+79rZdocRdUAGVrpzGHcfFlDAQD1Rhtj1FU9/YbHU0EsOlRaV12jxiWPhMJsOJzl1vSpptXuvjqqgVsE76Wptq+Pg8gWBcNDmsLXB1HEFW+A7pwypbW1tVJVzMsWZwAwOHB1tSbchoAdeKlZI8lO/jRHF1RH95D7Y7hJdprBfqv09vpKuPwh52+BU0dxmM7nBvMtbDIHG3UC9o/aCk+327mPEuif0roZorhj2i4LSQ6zhx0cAQQQRqsBX7lDUxg1OITSzaNEjgC1kdjdrGX5kgkk/BCMc4fS29A4vuvkqbdbATYhBQT0z2iWCJtmPuGuDhG4a2NiCwcRrdebIbw6w1wwzEoGMnIOR8YtchpfYi5BBa0kOaQNLWUh2j2PqZm03g1dJTPgjMd2tu19wwXc29tMmnxirLZXdkKaqNfU1L6mosQHOADW3FiQON7adQudNUilHhUv6fcanfRrrYapxPwvEJKKKlkmMr+mNSX52+6P0YGvBtcEegKU7MbL4q3FxiFTDTxB7HslEDzlPiaODDcklzW31WYx3dbnqnV1FVyUkz/LyAFjnedbt5jUaXssjspsZPTTOqamulqpHMyAOADGi9yQ3r9XBPPKmm1Wvt2Qov5JYiIshaEREAEREAFY41hsVRC+CZgfG8AOaSRcXB4gg8QERBDPMDwqKmgZBAwMjZmytBJAu4uOpJPEk+lX6IgFoIiIJCIiACIiACIiACIiACIiACIiACIiACIiACIiAP/Z"/>
          <p:cNvSpPr>
            <a:spLocks noChangeAspect="1" noChangeArrowheads="1"/>
          </p:cNvSpPr>
          <p:nvPr/>
        </p:nvSpPr>
        <p:spPr bwMode="auto">
          <a:xfrm>
            <a:off x="155575" y="-1203325"/>
            <a:ext cx="2857500" cy="251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9576" name="Picture 8" descr="http://economia.icaew.com/News/%7E/media/Images/Article%20images/Advertising%20images/CompaniesHouseLOGO.ashx"/>
          <p:cNvPicPr>
            <a:picLocks noChangeAspect="1" noChangeArrowheads="1"/>
          </p:cNvPicPr>
          <p:nvPr/>
        </p:nvPicPr>
        <p:blipFill>
          <a:blip r:embed="rId3" cstate="print"/>
          <a:srcRect/>
          <a:stretch>
            <a:fillRect/>
          </a:stretch>
        </p:blipFill>
        <p:spPr bwMode="auto">
          <a:xfrm>
            <a:off x="3635896" y="1412776"/>
            <a:ext cx="981927" cy="864096"/>
          </a:xfrm>
          <a:prstGeom prst="rect">
            <a:avLst/>
          </a:prstGeom>
          <a:noFill/>
        </p:spPr>
      </p:pic>
      <p:pic>
        <p:nvPicPr>
          <p:cNvPr id="109578" name="Picture 10" descr="https://frankl.in/wp-content/uploads/2013/10/OpenCorporates-logo-feature.png"/>
          <p:cNvPicPr>
            <a:picLocks noChangeAspect="1" noChangeArrowheads="1"/>
          </p:cNvPicPr>
          <p:nvPr/>
        </p:nvPicPr>
        <p:blipFill>
          <a:blip r:embed="rId4" cstate="print">
            <a:clrChange>
              <a:clrFrom>
                <a:srgbClr val="FFFFFF"/>
              </a:clrFrom>
              <a:clrTo>
                <a:srgbClr val="FFFFFF">
                  <a:alpha val="0"/>
                </a:srgbClr>
              </a:clrTo>
            </a:clrChange>
          </a:blip>
          <a:srcRect l="14573" t="29341" r="14383" b="19313"/>
          <a:stretch>
            <a:fillRect/>
          </a:stretch>
        </p:blipFill>
        <p:spPr bwMode="auto">
          <a:xfrm>
            <a:off x="4716016" y="1348153"/>
            <a:ext cx="2664296" cy="478207"/>
          </a:xfrm>
          <a:prstGeom prst="rect">
            <a:avLst/>
          </a:prstGeom>
          <a:noFill/>
          <a:ln>
            <a:noFill/>
          </a:ln>
        </p:spPr>
      </p:pic>
      <p:pic>
        <p:nvPicPr>
          <p:cNvPr id="109580" name="Picture 12" descr="https://www.duedil.com/sites/default/themes/duedil_web/images/duedil_logo@2x.png"/>
          <p:cNvPicPr>
            <a:picLocks noChangeAspect="1" noChangeArrowheads="1"/>
          </p:cNvPicPr>
          <p:nvPr/>
        </p:nvPicPr>
        <p:blipFill>
          <a:blip r:embed="rId5" cstate="print"/>
          <a:srcRect/>
          <a:stretch>
            <a:fillRect/>
          </a:stretch>
        </p:blipFill>
        <p:spPr bwMode="auto">
          <a:xfrm>
            <a:off x="4932039" y="2048956"/>
            <a:ext cx="1728193" cy="443940"/>
          </a:xfrm>
          <a:prstGeom prst="rect">
            <a:avLst/>
          </a:prstGeom>
          <a:noFill/>
        </p:spPr>
      </p:pic>
      <p:pic>
        <p:nvPicPr>
          <p:cNvPr id="109582" name="Picture 14" descr="Orgpedia-Logo thumbnail"/>
          <p:cNvPicPr>
            <a:picLocks noChangeAspect="1" noChangeArrowheads="1"/>
          </p:cNvPicPr>
          <p:nvPr/>
        </p:nvPicPr>
        <p:blipFill>
          <a:blip r:embed="rId6" cstate="print"/>
          <a:srcRect t="10968" b="19531"/>
          <a:stretch>
            <a:fillRect/>
          </a:stretch>
        </p:blipFill>
        <p:spPr bwMode="auto">
          <a:xfrm>
            <a:off x="6948264" y="1916343"/>
            <a:ext cx="1763688" cy="360529"/>
          </a:xfrm>
          <a:prstGeom prst="rect">
            <a:avLst/>
          </a:prstGeom>
          <a:noFill/>
        </p:spPr>
      </p:pic>
      <p:pic>
        <p:nvPicPr>
          <p:cNvPr id="109584" name="Picture 16" descr="https://consortium.gephi.org/img/logos/quid.png"/>
          <p:cNvPicPr>
            <a:picLocks noChangeAspect="1" noChangeArrowheads="1"/>
          </p:cNvPicPr>
          <p:nvPr/>
        </p:nvPicPr>
        <p:blipFill>
          <a:blip r:embed="rId7" cstate="print"/>
          <a:srcRect/>
          <a:stretch>
            <a:fillRect/>
          </a:stretch>
        </p:blipFill>
        <p:spPr bwMode="auto">
          <a:xfrm>
            <a:off x="4067944" y="3356993"/>
            <a:ext cx="1152128" cy="608518"/>
          </a:xfrm>
          <a:prstGeom prst="rect">
            <a:avLst/>
          </a:prstGeom>
          <a:noFill/>
        </p:spPr>
      </p:pic>
      <p:pic>
        <p:nvPicPr>
          <p:cNvPr id="20" name="Picture 12" descr="https://www.duedil.com/sites/default/themes/duedil_web/images/duedil_logo@2x.png"/>
          <p:cNvPicPr>
            <a:picLocks noChangeAspect="1" noChangeArrowheads="1"/>
          </p:cNvPicPr>
          <p:nvPr/>
        </p:nvPicPr>
        <p:blipFill>
          <a:blip r:embed="rId5" cstate="print"/>
          <a:srcRect/>
          <a:stretch>
            <a:fillRect/>
          </a:stretch>
        </p:blipFill>
        <p:spPr bwMode="auto">
          <a:xfrm>
            <a:off x="5364088" y="3849156"/>
            <a:ext cx="1728193" cy="443940"/>
          </a:xfrm>
          <a:prstGeom prst="rect">
            <a:avLst/>
          </a:prstGeom>
          <a:noFill/>
        </p:spPr>
      </p:pic>
      <p:sp>
        <p:nvSpPr>
          <p:cNvPr id="109586" name="AutoShape 18" descr="data:image/jpeg;base64,/9j/4AAQSkZJRgABAQAAAQABAAD/2wCEAAkGBxQSEBUUExITFhUWFx0bFxcYGBoVGBkZFh0YGhgfGBoYHSggGBoxGx0YIjEiKCkrLi4wFx8zODcsNygtLisBCgoKDg0OGhAQFzclHiQ2Ny43MjcuNTQwNzcsLzUvNjc3LTctNS4rLTcvLCwtNDcsKzc1LCsvMDcxLCw3LC83LP/AABEIAIUBegMBIgACEQEDEQH/xAAcAAEBAAMBAQEBAAAAAAAAAAAABgQFBwMCAQj/xABOEAABAwIDBAYFBgoIBQUBAAABAAIDBBEFEiEGMUFRBxMiYXGBFDJCkaFicnOCsbIjMzQ1UlSSwcPRFRYkg5OiwvA2U7PS4UNEY3TTJf/EABoBAQADAQEBAAAAAAAAAAAAAAADBAUCAQb/xAAoEQEAAgIBBAEDBAMAAAAAAAAAAQIDEQQSITFRQQUTcWHB0fEUobH/2gAMAwEAAhEDEQA/AO4oiICIiAiIgIiICIiAiIgIiICIiAiIgIiICIiAiIgIiICIiAiIgIiICIiAiIgIiICIiAiIgIiICIiAiIgIiICIiAiIgIsbEK+OCMySvDGDeT8AOJPcNVMDpHos1rygfpdWbe4HN8FxbJWvmU2Pj5ckbpWZWCLxo6tkrA+N7Xsduc03BXsu0UxMTqRERHgiIgIiICIiAiIgIiICIiAiIgIiICIiAiIgIiICIiAiIgIiICIiAiIgIiICIiAiIgIi5ptR0ivEjo6TLlabGVwzZiN+Qbrd5vf4mPJkrjjdljj8bJnt00h0tFyjB8fxd7etY188fyomAG2/LlDXO8rqwwPbKOoZ+Le2UHK6PeQ7x008uBXFeRS36Jc3Ay4/mJ16nx+fSK6Va9z6wRXOSJgIHDM+5J8bWHkea3fRxs7TSUnXSRMle9zgc4DwwNJAAB0Btrff2libc7L1MzjUtjzOtZ0bTmdYbrD2jbSw1KjsLr6qncWQOmY529jWkkn5hB18rqpNunLNr1bFKfe4lceK+pjz+/8ALpWz0baXFZ6SI/gXxCYMvcRvuGkDlcEH9lWai+j3Z2WEyVNTm66XSzjmcG7yXn9Im2nANHgLRXcMT0940xebNZy6id6iImfcwIiKVUfhNtSour2tlqZ/R8PY1xHrTP8AUA3Egcu83vwBXz0oYwYoGwMNjNfMfkNtceZIHgCFsOjzChDRMdbtzAPce4+oPDLbzJQelPs7MRebEKpzuPVlsTfJoaV5YlSV1OwyU9QZw0XMUzWlxA35XsDST3H/AMKoRBP7K4w+upXSG0bs7mgs1tYCx7dwTrxFlMbaYpXUUjA2rL2SAlpMcQcC21wbMsd4171b4NhYpxKGnsvldIBa2XPa494Khul71qbwk/hoKahw2eSCN/p9QHPY13qQloLgDu6u9vNaebaWpoKhsVbllif6szW5XW3E5RobaXbv13lVuB/ksH0TPuhSPS2W9RB+l1ht83Kc3xyoLqN4cAQQQRcEagg7rLCxrF4qWIySusNwA1c48mjiVhbEZv6Pp82/Jp825yf5bKHq5v6SxhsbtYY3loHDJHcv/aItfkRyQVOHzVta0SZxSQO1YGtD5nt5kvFmA7xp8NTkTbLvOra+tDuZkDm+bcoCogF+oIGrxuuw54FVaogcbCQANd4aaB1rmx3896pxUGrgbJS1JjBv2sjX68nNcLgjlcLMxXD2VEL4pBdrxbwPAjvBsfJcz6Pq99NXOpnnR7nMcOAkZexHuI77jkg+sW2kxGmqTBJUMBBHb6tmUtdud6u7n4FdFFFL1Rb6S8yE3EmSO43aBoba3jrrvUl0rYVmiZUAasOR/wA13qk+DtPrre7DYt6TRMJN3s7D/FtrHzblPmUEjtPjmI0UoY6oa4OF2OETBcbjcW0Pdc7wthj+K1VPTU8jKsySz5bN6qOxDm37PZvvLR9ZbPpIwrrqMvA7cJzj5u5493a+qpPYCB9VVRGQ3jpGdkd5JLPiSb/IaEHRMGpJ2NBqKgyOLe00MY1gJsdMrcxtu3633ctVtpVy00D52VTmnM0MjLI3NuSLgXbm3ZjqTuVQoTaL+24pDSDWKD8JLyvobHyyt/vCg3ODvqW0npFTOXO6pz+ryMa1umYXs3Nmt321Omi1WD0eKvgY41cbLtBAewPfYjTMcu/3qwrqVssT43XyvaWutobOBBseGhXsAghNoJcSpIDM6ricAQLCJoPaNuLV8bO1GJVkPWtq4mjMW2MTSdLcmrbdJf5uf89n3gvLov8AyD+8f+5B44nQ4q2F5bVxvIaey2NrXEccpy+tyWfXTTvoG1MNQWOFOJC0sY9rrNzG923BO7fbuVKtRilK2LD5o2XytgkAvyyOsgldicWrK58mepLWRht8sceYl+a2paQB2TwXQVzjoh31XhF/FXR0GvxOjmfrDUuiNtBkY9t+ZzDN8eCgtn8frqisFO6pDbF2ZwjjPqXvlu3n/vgumrlGxH54f4zfaUHU4Iy1oBcXke0bAnxygD3BeiIgIiICIiAiIg1G107mUFQ5ujhE6xHC4tf964KRov6Mq6dskbo3i7XtLXDmHCx+C4VtJs/LRSlsgJZfsSW7Lhw13B3Nv7tVQ5lZ7W+G99Gy0iLU+fLuOHSxvhY6Ijqy0ZLbsttAOXJQ2Gzxu2gk6qxaYyHkbs7Q3Mffp43XOKetla0sZLI1rt7WvcAb82g2K6d0Y7NOgYaiUWfI3KxvFrL3JPIkgacABz09rlnNasRHju5y8SvEpe9r76o1EflbVNQ2NjnvcGtaLucTYAd6moukGhc/L1jgP03McGeZIuB3kALC6Wi/0NmW+Trhn8LOy37s1vOy02xm1FHT0LopmnPdxc3IXdaHXtqBbdZvaI3KW+aYydO9flWwcOtsH3dTaZnWo/qXT2uuLjUHcV+qP2JxZseGxmdxYGB1s1/xYc4syn2gG2HkobaHbapqXkRvfFHezWMJDyOGZzdS48hprbXefbcmtaxPtxi+nZMmS1I8ROtu0ouZ4ZsxisbBKyqyv39U+Rz79zg4Fl/93CrdkNofS43B7ck8TsszOR1FxfcCQdOBBGtrnqmXc6mNSizcXoibUvFojzr4RPSwD6XHy6kW8c77/uXR8DcDSwFu4xMI8MospnpPwcywNmYLuhvmA/QdbMfIgHwuvvo0xkS03Uk/hIdLc2E9kjw9XyHNTKiwJWkq9rKaK3WuljvuzwzNv4XZqt4p3pBjBw6a4BtlI7jnbqP98UH3SbY0krwyOR73Hg2KUn4M0Hepbpe9am8JP4azuiVo9HmNhcy2vxsGtt9p96wOl71qbwk/hoKTDayrbSxZKWJ9omW/D2uMotoY9D3X81IYRMMUrrVji3ID1cLRlabHttJOoOlzxNjqLWXRsD/JYPomfdCgukPBnU87a2Ds3cC+3syDc7wO49/zkHSWMAAAAAAsANAAN1lyLo1flxAB3rFjx9bQn7CumbO4u2rp2St0J0e39F49YfvHcQuabTUb8PxETMHYL+sj4A3N3svw3keDgg68ixsOrmTxNljN2PFwftB5EHQjuWSgLkVRHfHbN/WWn3ZXO/1LqtfWMhifJIbNYLk+HLmeAHeoLo8wt81RJXStsC55j73PJzEdwBLfM8kF5iVE2eF8T/Ve0tPdfiO/j5LmnR5Wupa59NJpnJYRwEkd7eRGYd92rqi5d0l4e6Cqjqo9M9jflLHax8xl/ZKC42vxMU1HK/S5GVgOt3P0GnHifAFcy2Tqn0NfGJAWh4a14P6MoBYfI5SeViFv66vGK1dJCz8U1olmHAHTM0+Gjb//ACFevSvhN2x1LRu/Bv8AA3LD77j6wQXGKVzYIXyv9VjS499twHeTYeamOjihd1UlVJrJUPJv8kE+67s3kGqfxDHHV9NSUjHHrZHATHl1egJ531k+qumUsDY2NYwWaxoa0cg0WCD1REQS3SX+bn/PZ94Ly6L/AMg/vH/uXr0l/m5/z2feC8ui/wDIP7x/7kFctftF+R1H0Mn3HLYLX7RfkdR9DJ9xyDmfR9HVuM3oj4W6Mz9YCb+vly2B+VfxCsfRsW/51H+y/wD7Vo+iHfVeEX8VdHQSno2Lf86j/Zf/ANqkNgg7+lTmILvwuYjdmub27rrrS5RsR+eH+M32lB1dERAREQEREBERAXzIwOBDgCDvBFwfJfSINdJgVOQcsMbCfaYxrSPMBYNJtBBFGGzSsjcwZe0bXy6AjmsHb/ag0kYjit10gNjvyN3F1ufAeZ4WPHpZC4lziSTvJNz5kqlmzxjtqsd2xw+BbkY+rJPb49u3u2hoKhpidPA5r9C1xsD+1a6wYejuiD8+WRw3hheSz+ZHiSo3CujmpmjD3uZFcXDXXLrfKA9XwvfwWTh+IVeDzNiqBngfus4loA3mMkXbbi23Hvun3N6nLTt7df48V3Ti5u/rfn8Sr+kVlsMmDRYDq9ANw6xgNuQt8Fx7D6nqpo5LX6uRr7c8jg63wXaahj66EtsGQu0NzmL/AAtw/kuX4/sdU0rj+DdLHwkYC7T5QGrT8O9R8ms2tF6x2T/S8lK0nDee+3V4tqaN0XW+kxBtr6uAcO4s9a/da6jthMQ9IxaqlYCI5GONvB0YYT3kZj5lQ1Dg08zsscEjj80gDxcbBvmV17YjZn0KE5iHTSWMhG4W3NbzAudeJJ7lJjvfLaNx2hDyMODiY7xFt2t20pCFE4psOWzdfQy9TIDfIfUud+UgGw+SQR4BVtdXxwjNLI1gPFxsPeV5U2MQSNc5k0bw31i0hwHjZXWI0tNimIsGWWgbIR7cc0bAfqvNwvjFqatrYjCYoaeN9sxdJ1r7Ag6BgDRqBxW9ocYgmcWxTxvcBchrgTbdew4LOQaPZ3ARQwPZGXSOJLjms0F1gABYdkaDmpra3Aa6uewmKFjWAho6zMe1a5JyjkOCrpdoaVjsrqiJruRcAde4r5l2kpGOLXVMTXC1w5wadQCN/cQgxMANZGyOKaCIhgDesbLrZugJYW6m3et1W0rJY3RyNDmPFnDuP2HvWu/rRR/rcH+I3+a+odpKR7mtZUwuc4gNa1wcSToNAgmMNwCsw6dxpwKiB+9hc1j+49qzQ4brg68hpaursPjqoMk0ejgCWm2Zjrc2kgOG64PvC8qjaClY4tfURNcN4c8AjyK8v600X63B/iN/mgn6bZmsoXk0UzJIybmKXS/mNM3eMvDetpHi9fuOG2PP0iPL/O3ktvVYtBG1rnzRta4AtcXAAg7iDuXzSY1Tym0c0bze3ZcHa+SDTS4BPVuBrZGiNpuKeG+UnnI82Lj4W7rKlijDWhrQGtAsABYADcABuC/ZJA0Ek2A1JWsG0lJe3pMN72tnF78rc0G1Wm2vwj0qkfGBd47UfDtt1AudBcXb9ZbaGUPaHNNwdxWJXYxBCbSzRxk7g5wbfwugnejzZ19LHI+ZmWV5ta4dZjd2rSRqSTv4BUmL0DaiCSF257SL8j7J8jY+S9qSrZK3PG9r2nc5puD4FY1djMELgx8rQ87mC7nn6jQXfBBI9H2ystPM+WojyuAyxjM12/1ndkm2gAHiVerXRY5TucG9a1rjubJeJxtybIASvetxGKFodJIxjTuLjYe9BlL5eSAbC5toN1z48FqjtRR/rcH+I3+ayaLGIJg4xTRvDBd2VwdlGu+3gfcgmtq6KurI+qbDDGy4Lry5nOtqPZAAv47l87JYfX0bDG6GGSMuzC0uVzSbX9kgjRU1JjVPK/JHPE5+vZDgXab9N6z0HxE4loLhYkC4vex4i/HxWm2lbUyRSRQRRkPaW53SWsHCzrNy77d6yqnHqaNxbJURMcODnBp00496z4ZQ5oc0gtOoI3EIIPZDAq6he89VC9sgAcOsykZb2IOU8zor2MkgXFjbUXvY8r8VrHbRU+YtEmcjQ9W181jyJjaQCvSkxynldlZNGXbshOV9+9rrO+CD4xOpqgXCCnjd+i58uUbuLQ2+/vCiMF2Xr6eqFQGwuddxcC+wdnvm3N033V3WY3TxOyyTxsdyc4NPxWP/AFpov1un/wARv80Gyo5HuYDIwMdxaHZx77D7F7LypalkjA+NzXtduc03B4aEd69UBERAREQEREBERBxHpCqC/Ep7+zla3uAa0/aXHzWt2eLBWU/Wep1rL33esN/de11Q9KOFmKs663YmAN/lsAa4e4NPmeSjisfLuMk79vseN0341Yj1r/Wn9IKL6Vyz0Fua2brW5Od7OzeWW/wUfhXSDVwxhh6uUAWaZAcwHC5BGbz171pcYxietlDpTmd6rGNFmjMRoxvMm3MnTuVrLya2pqPMsvi/TMuPNFrTGode2CnL8OpyeDS39hzmj4BUC12zuHej0sUPFjAHW3Zjq631iVsVcpExWIlj57RbLaa+Jmf+iIi6RNXtSP7DU/Qv+6Vr+jof/wA2Hxf/ANR62G1H5DU/QyfdK1/R3+bYfr/9R6CSmwaV89XU0ziJ4Kl1mj2m2ubDidTpxBIVrsptGytiuLNlbpIzkeY+Sf8AwsTY/wDHV/8A9p32Ba3azA5KeX0+j0e3WVg3OHtG3EH2h5jUINljUY/pWgNhfLP/AJWi32n3rdUWGsjzktaXPe57nWFzc9kHwblHkpSmxyOsrsPkZocs4ezix2Ruh5jkeKuEELUxN/p+IZRbqd1hb1ZFWV+GMla0ZWgtex7TYXDo3Bw+y3gSpap/4gi+g/0yK3QQvSQ0ddQ6D8bbyzRqwq4YhG8yMZkDSXXaCMoGt9OSjukxmaSiFyLykXBsRcxjQjce9bXE9kmvhe1s9UXW7IfUSPaXDUBwcSCLoM6vpBHh0kROYMpnNvbfkjIvbyWu6NfzdH85/wB9y3WPH+yVH0Un3CtN0a/m6P5z/vuQVCho2j+sLtP/AEf9AVyodn/ELvof9IQXCi+lcf2Fv0rfuvVoozpX/IW/St+69Bl7Y44aOiaY7CR4DGfJ0uXW7gNO8hZ2y2BtpYRcXmeM0sh1c5x1NydbA6fHeSpnpRhd6NTSAXDHWPi5oIv3dm3mrulnbIxr2m7XtDge5wuEGJj2FMqqd8TwDmByk+y72XDkQV9yRWpi11jaKx4jRtj5LUbW4xUUcXXNEL2ZgCCHNcL7tQ6ztfBZtBUSyUhkl6sF8eYBl7AObcXLjqf96oND0WRNNCbtB/Cu3i/ssVNBSRiofIzKHZAx4AtuOZpPfYn3hRXR1gzZqMuMtQz8IRaOaSNugZ7LSBfvVdgeEimMoD3uEjw4F7i9/qNBBcdT6vuQReLYHJUV1bJA4tmgMLo7aXuzUX4O7Isd3A77in2O2mFWwseMlRHpIzde2mYA8L6EcD5X+MA/OeI/3H3HLD2w2dfnFZSXbUM1c1vtgbyBxdbQj2hp4hm7UxA1VASASJz9wn7QD5LB2kqnVVdHQNcWx2zVBabFwtmyX4C1v2xyWLHtEytfQOFmyNnIkZyPVu1HNp4HyXnm6jaEl+gnaA0n5TGgf52FvuQXlNTtjYGMaGtaLBoFgB4LV47gLKh8MlmiWKVjw7m1rgXNPMWvbvt3rcr8c4AEkgAaknQABBG9KzR6C021ErbfsvVTSU7erZ2W+qOA5BS/Sqf7CPpW/des9myzHxAGorO0wf8AuJCNRyJtbu3INrglOyOBojIMZLnssLDLI5z2gDkA63ks5YeD05ip4Y3WzRxMa63NrQD5XBWYgIiICIiAiIgIiIMLGMKjqoXRStu0+RaRuLTwK5ZjHR3VROPUhs7OFiGPt3tcbe4nyXYEUWTDXJ5W+NzcvH7Vnt6lw6n2Lrnm3ozm97nNaB8b+66v9j9hm0rhLM4STD1beoy+/LfVzvlG3grJFxj41KTvymz/AFPNmr0+I/QREVhnCIiDWbRwSyU0kUTWudIxzbudlDcwtfcb7ysHZOinpqUQyRsJZmylr7h2ZxdrdotvPuVCiCY2coaqGad0kUWWeUyXbISWX0tYtGbS3LcqdEQScOyIhxJlTDlEfbzs3ZXOa4XZ8kk7uHhoKqUkAkC54C9r+a+kQRc2E1pxFtWIoLNGUM603LbOG/Jv1J3d3erCJzi25bY8r3+K9EQRu1mEVdW+BzI4m9S7N2pCbm7TuDdB2efFbU1Vf+rU3+O7/wDJb1EEz6JV+hyRlkTppuszuzlrG9YXAW7JJszL7ljbOUVdSU7YRBTvDSSHdc5vrEnd1Z5qvRBoqeKqfL1k7ImtjF44mPLszzcZnuLRuFwBb2ieAWndhNaMRNYIoNW5Qwyu3WA1cGb+O7+atUQT9RNiLmlrYaaMnTP1rpMt95DerGYjldYW1+ATT0zKaBrMrCCXvebmwcP0Tckm5J/eq1EGu9D6+mMVTG0Zm5XNDsw0tq02BGuo8FpcJw6soR1ceSpgv2AXdXKy+ttRlcPMeW5VaIJjaDD6iuh6kxsgaXAuc9+dwy8AxgsfNwWymgljp2wxMbJliDA5z8guBl1AB8VtUQRey+GV1FCYhDTyAuLrmZzTqALfizfctpHHWSVEb5Y4WRxBzg1khe5zy1zW3JYLCzne9UCIJfCqKqjrKiZ0URZOWaCQ5miMFrfYsdDqqhEQSdbsiBiENVDlaM95WbtbHtN7yd48+a2e02zsdYwBxLJGaxyN3tP7xu07uC3KIJ+hnrogGTQxz20EscgYT85jwBfwK+6ulqah7GvEUUAcDIwOL5JANQ0nKGtaTa4BNxfXgt6iCU20wuprIRDHHG0B+bM6TeACBYBvfffwWXBPXta1ppqY2AF+vcL2HLqtFQIg1OAwTgyvqerD3vGUMJc1rGtAaLkDjmPmtsiICIiAiIgIiICIiAiIgIiICIiAiIgIiICIiAiIgIiICIiAiIgIiICIiAiIgIiICIiAiIgIiICIiAiIgIiICIiAiIgIiICIiAiIgIiICIiAiIgIiICIiAiIgIiICI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9588" name="AutoShape 20" descr="data:image/jpeg;base64,/9j/4AAQSkZJRgABAQAAAQABAAD/2wCEAAkGBxQSEBUUExITFhUWFx0bFxcYGBoVGBkZFh0YGhgfGBoYHSggGBoxGx0YIjEiKCkrLi4wFx8zODcsNygtLisBCgoKDg0OGhAQFzclHiQ2Ny43MjcuNTQwNzcsLzUvNjc3LTctNS4rLTcvLCwtNDcsKzc1LCsvMDcxLCw3LC83LP/AABEIAIUBegMBIgACEQEDEQH/xAAcAAEBAAMBAQEBAAAAAAAAAAAABgQFBwMCAQj/xABOEAABAwIDBAYFBgoIBQUBAAABAAIDBBEFEiEGMUFRBxMiYXGBFDJCkaFicnOCsbIjMzQ1UlSSwcPRFRYkg5OiwvA2U7PS4UNEY3TTJf/EABoBAQADAQEBAAAAAAAAAAAAAAADBAUCAQb/xAAoEQEAAgIBBAEDBAMAAAAAAAAAAQIDEQQSITFRQQUTcWHB0fEUobH/2gAMAwEAAhEDEQA/AO4oiICIiAiIgIiICIiAiIgIiICIiAiIgIiICIiAiIgIiICIiAiIgIiICIiAiIgIiICIiAiIgIiICIiAiIgIiICIiAiIgIsbEK+OCMySvDGDeT8AOJPcNVMDpHos1rygfpdWbe4HN8FxbJWvmU2Pj5ckbpWZWCLxo6tkrA+N7Xsduc03BXsu0UxMTqRERHgiIgIiICIiAiIgIiICIiAiIgIiICIiAiIgIiICIiAiIgIiICIiAiIgIiICIiAiIgIi5ptR0ivEjo6TLlabGVwzZiN+Qbrd5vf4mPJkrjjdljj8bJnt00h0tFyjB8fxd7etY188fyomAG2/LlDXO8rqwwPbKOoZ+Le2UHK6PeQ7x008uBXFeRS36Jc3Ay4/mJ16nx+fSK6Va9z6wRXOSJgIHDM+5J8bWHkea3fRxs7TSUnXSRMle9zgc4DwwNJAAB0Btrff2libc7L1MzjUtjzOtZ0bTmdYbrD2jbSw1KjsLr6qncWQOmY529jWkkn5hB18rqpNunLNr1bFKfe4lceK+pjz+/8ALpWz0baXFZ6SI/gXxCYMvcRvuGkDlcEH9lWai+j3Z2WEyVNTm66XSzjmcG7yXn9Im2nANHgLRXcMT0940xebNZy6id6iImfcwIiKVUfhNtSour2tlqZ/R8PY1xHrTP8AUA3Egcu83vwBXz0oYwYoGwMNjNfMfkNtceZIHgCFsOjzChDRMdbtzAPce4+oPDLbzJQelPs7MRebEKpzuPVlsTfJoaV5YlSV1OwyU9QZw0XMUzWlxA35XsDST3H/AMKoRBP7K4w+upXSG0bs7mgs1tYCx7dwTrxFlMbaYpXUUjA2rL2SAlpMcQcC21wbMsd4171b4NhYpxKGnsvldIBa2XPa494Khul71qbwk/hoKahw2eSCN/p9QHPY13qQloLgDu6u9vNaebaWpoKhsVbllif6szW5XW3E5RobaXbv13lVuB/ksH0TPuhSPS2W9RB+l1ht83Kc3xyoLqN4cAQQQRcEagg7rLCxrF4qWIySusNwA1c48mjiVhbEZv6Pp82/Jp825yf5bKHq5v6SxhsbtYY3loHDJHcv/aItfkRyQVOHzVta0SZxSQO1YGtD5nt5kvFmA7xp8NTkTbLvOra+tDuZkDm+bcoCogF+oIGrxuuw54FVaogcbCQANd4aaB1rmx3896pxUGrgbJS1JjBv2sjX68nNcLgjlcLMxXD2VEL4pBdrxbwPAjvBsfJcz6Pq99NXOpnnR7nMcOAkZexHuI77jkg+sW2kxGmqTBJUMBBHb6tmUtdud6u7n4FdFFFL1Rb6S8yE3EmSO43aBoba3jrrvUl0rYVmiZUAasOR/wA13qk+DtPrre7DYt6TRMJN3s7D/FtrHzblPmUEjtPjmI0UoY6oa4OF2OETBcbjcW0Pdc7wthj+K1VPTU8jKsySz5bN6qOxDm37PZvvLR9ZbPpIwrrqMvA7cJzj5u5493a+qpPYCB9VVRGQ3jpGdkd5JLPiSb/IaEHRMGpJ2NBqKgyOLe00MY1gJsdMrcxtu3633ctVtpVy00D52VTmnM0MjLI3NuSLgXbm3ZjqTuVQoTaL+24pDSDWKD8JLyvobHyyt/vCg3ODvqW0npFTOXO6pz+ryMa1umYXs3Nmt321Omi1WD0eKvgY41cbLtBAewPfYjTMcu/3qwrqVssT43XyvaWutobOBBseGhXsAghNoJcSpIDM6ricAQLCJoPaNuLV8bO1GJVkPWtq4mjMW2MTSdLcmrbdJf5uf89n3gvLov8AyD+8f+5B44nQ4q2F5bVxvIaey2NrXEccpy+tyWfXTTvoG1MNQWOFOJC0sY9rrNzG923BO7fbuVKtRilK2LD5o2XytgkAvyyOsgldicWrK58mepLWRht8sceYl+a2paQB2TwXQVzjoh31XhF/FXR0GvxOjmfrDUuiNtBkY9t+ZzDN8eCgtn8frqisFO6pDbF2ZwjjPqXvlu3n/vgumrlGxH54f4zfaUHU4Iy1oBcXke0bAnxygD3BeiIgIiICIiAiIg1G107mUFQ5ujhE6xHC4tf964KRov6Mq6dskbo3i7XtLXDmHCx+C4VtJs/LRSlsgJZfsSW7Lhw13B3Nv7tVQ5lZ7W+G99Gy0iLU+fLuOHSxvhY6Ijqy0ZLbsttAOXJQ2Gzxu2gk6qxaYyHkbs7Q3Mffp43XOKetla0sZLI1rt7WvcAb82g2K6d0Y7NOgYaiUWfI3KxvFrL3JPIkgacABz09rlnNasRHju5y8SvEpe9r76o1EflbVNQ2NjnvcGtaLucTYAd6moukGhc/L1jgP03McGeZIuB3kALC6Wi/0NmW+Trhn8LOy37s1vOy02xm1FHT0LopmnPdxc3IXdaHXtqBbdZvaI3KW+aYydO9flWwcOtsH3dTaZnWo/qXT2uuLjUHcV+qP2JxZseGxmdxYGB1s1/xYc4syn2gG2HkobaHbapqXkRvfFHezWMJDyOGZzdS48hprbXefbcmtaxPtxi+nZMmS1I8ROtu0ouZ4ZsxisbBKyqyv39U+Rz79zg4Fl/93CrdkNofS43B7ck8TsszOR1FxfcCQdOBBGtrnqmXc6mNSizcXoibUvFojzr4RPSwD6XHy6kW8c77/uXR8DcDSwFu4xMI8MospnpPwcywNmYLuhvmA/QdbMfIgHwuvvo0xkS03Uk/hIdLc2E9kjw9XyHNTKiwJWkq9rKaK3WuljvuzwzNv4XZqt4p3pBjBw6a4BtlI7jnbqP98UH3SbY0krwyOR73Hg2KUn4M0Hepbpe9am8JP4azuiVo9HmNhcy2vxsGtt9p96wOl71qbwk/hoKTDayrbSxZKWJ9omW/D2uMotoY9D3X81IYRMMUrrVji3ID1cLRlabHttJOoOlzxNjqLWXRsD/JYPomfdCgukPBnU87a2Ds3cC+3syDc7wO49/zkHSWMAAAAAAsANAAN1lyLo1flxAB3rFjx9bQn7CumbO4u2rp2St0J0e39F49YfvHcQuabTUb8PxETMHYL+sj4A3N3svw3keDgg68ixsOrmTxNljN2PFwftB5EHQjuWSgLkVRHfHbN/WWn3ZXO/1LqtfWMhifJIbNYLk+HLmeAHeoLo8wt81RJXStsC55j73PJzEdwBLfM8kF5iVE2eF8T/Ve0tPdfiO/j5LmnR5Wupa59NJpnJYRwEkd7eRGYd92rqi5d0l4e6Cqjqo9M9jflLHax8xl/ZKC42vxMU1HK/S5GVgOt3P0GnHifAFcy2Tqn0NfGJAWh4a14P6MoBYfI5SeViFv66vGK1dJCz8U1olmHAHTM0+Gjb//ACFevSvhN2x1LRu/Bv8AA3LD77j6wQXGKVzYIXyv9VjS499twHeTYeamOjihd1UlVJrJUPJv8kE+67s3kGqfxDHHV9NSUjHHrZHATHl1egJ531k+qumUsDY2NYwWaxoa0cg0WCD1REQS3SX+bn/PZ94Ly6L/AMg/vH/uXr0l/m5/z2feC8ui/wDIP7x/7kFctftF+R1H0Mn3HLYLX7RfkdR9DJ9xyDmfR9HVuM3oj4W6Mz9YCb+vly2B+VfxCsfRsW/51H+y/wD7Vo+iHfVeEX8VdHQSno2Lf86j/Zf/ANqkNgg7+lTmILvwuYjdmub27rrrS5RsR+eH+M32lB1dERAREQEREBERAXzIwOBDgCDvBFwfJfSINdJgVOQcsMbCfaYxrSPMBYNJtBBFGGzSsjcwZe0bXy6AjmsHb/ag0kYjit10gNjvyN3F1ufAeZ4WPHpZC4lziSTvJNz5kqlmzxjtqsd2xw+BbkY+rJPb49u3u2hoKhpidPA5r9C1xsD+1a6wYejuiD8+WRw3hheSz+ZHiSo3CujmpmjD3uZFcXDXXLrfKA9XwvfwWTh+IVeDzNiqBngfus4loA3mMkXbbi23Hvun3N6nLTt7df48V3Ti5u/rfn8Sr+kVlsMmDRYDq9ANw6xgNuQt8Fx7D6nqpo5LX6uRr7c8jg63wXaahj66EtsGQu0NzmL/AAtw/kuX4/sdU0rj+DdLHwkYC7T5QGrT8O9R8ms2tF6x2T/S8lK0nDee+3V4tqaN0XW+kxBtr6uAcO4s9a/da6jthMQ9IxaqlYCI5GONvB0YYT3kZj5lQ1Dg08zsscEjj80gDxcbBvmV17YjZn0KE5iHTSWMhG4W3NbzAudeJJ7lJjvfLaNx2hDyMODiY7xFt2t20pCFE4psOWzdfQy9TIDfIfUud+UgGw+SQR4BVtdXxwjNLI1gPFxsPeV5U2MQSNc5k0bw31i0hwHjZXWI0tNimIsGWWgbIR7cc0bAfqvNwvjFqatrYjCYoaeN9sxdJ1r7Ag6BgDRqBxW9ocYgmcWxTxvcBchrgTbdew4LOQaPZ3ARQwPZGXSOJLjms0F1gABYdkaDmpra3Aa6uewmKFjWAho6zMe1a5JyjkOCrpdoaVjsrqiJruRcAde4r5l2kpGOLXVMTXC1w5wadQCN/cQgxMANZGyOKaCIhgDesbLrZugJYW6m3et1W0rJY3RyNDmPFnDuP2HvWu/rRR/rcH+I3+a+odpKR7mtZUwuc4gNa1wcSToNAgmMNwCsw6dxpwKiB+9hc1j+49qzQ4brg68hpaursPjqoMk0ejgCWm2Zjrc2kgOG64PvC8qjaClY4tfURNcN4c8AjyK8v600X63B/iN/mgn6bZmsoXk0UzJIybmKXS/mNM3eMvDetpHi9fuOG2PP0iPL/O3ktvVYtBG1rnzRta4AtcXAAg7iDuXzSY1Tym0c0bze3ZcHa+SDTS4BPVuBrZGiNpuKeG+UnnI82Lj4W7rKlijDWhrQGtAsABYADcABuC/ZJA0Ek2A1JWsG0lJe3pMN72tnF78rc0G1Wm2vwj0qkfGBd47UfDtt1AudBcXb9ZbaGUPaHNNwdxWJXYxBCbSzRxk7g5wbfwugnejzZ19LHI+ZmWV5ta4dZjd2rSRqSTv4BUmL0DaiCSF257SL8j7J8jY+S9qSrZK3PG9r2nc5puD4FY1djMELgx8rQ87mC7nn6jQXfBBI9H2ystPM+WojyuAyxjM12/1ndkm2gAHiVerXRY5TucG9a1rjubJeJxtybIASvetxGKFodJIxjTuLjYe9BlL5eSAbC5toN1z48FqjtRR/rcH+I3+ayaLGIJg4xTRvDBd2VwdlGu+3gfcgmtq6KurI+qbDDGy4Lry5nOtqPZAAv47l87JYfX0bDG6GGSMuzC0uVzSbX9kgjRU1JjVPK/JHPE5+vZDgXab9N6z0HxE4loLhYkC4vex4i/HxWm2lbUyRSRQRRkPaW53SWsHCzrNy77d6yqnHqaNxbJURMcODnBp00496z4ZQ5oc0gtOoI3EIIPZDAq6he89VC9sgAcOsykZb2IOU8zor2MkgXFjbUXvY8r8VrHbRU+YtEmcjQ9W181jyJjaQCvSkxynldlZNGXbshOV9+9rrO+CD4xOpqgXCCnjd+i58uUbuLQ2+/vCiMF2Xr6eqFQGwuddxcC+wdnvm3N033V3WY3TxOyyTxsdyc4NPxWP/AFpov1un/wARv80Gyo5HuYDIwMdxaHZx77D7F7LypalkjA+NzXtduc03B4aEd69UBERAREQEREBERBxHpCqC/Ep7+zla3uAa0/aXHzWt2eLBWU/Wep1rL33esN/de11Q9KOFmKs663YmAN/lsAa4e4NPmeSjisfLuMk79vseN0341Yj1r/Wn9IKL6Vyz0Fua2brW5Od7OzeWW/wUfhXSDVwxhh6uUAWaZAcwHC5BGbz171pcYxietlDpTmd6rGNFmjMRoxvMm3MnTuVrLya2pqPMsvi/TMuPNFrTGode2CnL8OpyeDS39hzmj4BUC12zuHej0sUPFjAHW3Zjq631iVsVcpExWIlj57RbLaa+Jmf+iIi6RNXtSP7DU/Qv+6Vr+jof/wA2Hxf/ANR62G1H5DU/QyfdK1/R3+bYfr/9R6CSmwaV89XU0ziJ4Kl1mj2m2ubDidTpxBIVrsptGytiuLNlbpIzkeY+Sf8AwsTY/wDHV/8A9p32Ba3azA5KeX0+j0e3WVg3OHtG3EH2h5jUINljUY/pWgNhfLP/AJWi32n3rdUWGsjzktaXPe57nWFzc9kHwblHkpSmxyOsrsPkZocs4ezix2Ruh5jkeKuEELUxN/p+IZRbqd1hb1ZFWV+GMla0ZWgtex7TYXDo3Bw+y3gSpap/4gi+g/0yK3QQvSQ0ddQ6D8bbyzRqwq4YhG8yMZkDSXXaCMoGt9OSjukxmaSiFyLykXBsRcxjQjce9bXE9kmvhe1s9UXW7IfUSPaXDUBwcSCLoM6vpBHh0kROYMpnNvbfkjIvbyWu6NfzdH85/wB9y3WPH+yVH0Un3CtN0a/m6P5z/vuQVCho2j+sLtP/AEf9AVyodn/ELvof9IQXCi+lcf2Fv0rfuvVoozpX/IW/St+69Bl7Y44aOiaY7CR4DGfJ0uXW7gNO8hZ2y2BtpYRcXmeM0sh1c5x1NydbA6fHeSpnpRhd6NTSAXDHWPi5oIv3dm3mrulnbIxr2m7XtDge5wuEGJj2FMqqd8TwDmByk+y72XDkQV9yRWpi11jaKx4jRtj5LUbW4xUUcXXNEL2ZgCCHNcL7tQ6ztfBZtBUSyUhkl6sF8eYBl7AObcXLjqf96oND0WRNNCbtB/Cu3i/ssVNBSRiofIzKHZAx4AtuOZpPfYn3hRXR1gzZqMuMtQz8IRaOaSNugZ7LSBfvVdgeEimMoD3uEjw4F7i9/qNBBcdT6vuQReLYHJUV1bJA4tmgMLo7aXuzUX4O7Isd3A77in2O2mFWwseMlRHpIzde2mYA8L6EcD5X+MA/OeI/3H3HLD2w2dfnFZSXbUM1c1vtgbyBxdbQj2hp4hm7UxA1VASASJz9wn7QD5LB2kqnVVdHQNcWx2zVBabFwtmyX4C1v2xyWLHtEytfQOFmyNnIkZyPVu1HNp4HyXnm6jaEl+gnaA0n5TGgf52FvuQXlNTtjYGMaGtaLBoFgB4LV47gLKh8MlmiWKVjw7m1rgXNPMWvbvt3rcr8c4AEkgAaknQABBG9KzR6C021ErbfsvVTSU7erZ2W+qOA5BS/Sqf7CPpW/des9myzHxAGorO0wf8AuJCNRyJtbu3INrglOyOBojIMZLnssLDLI5z2gDkA63ks5YeD05ip4Y3WzRxMa63NrQD5XBWYgIiICIiAiIgIiIMLGMKjqoXRStu0+RaRuLTwK5ZjHR3VROPUhs7OFiGPt3tcbe4nyXYEUWTDXJ5W+NzcvH7Vnt6lw6n2Lrnm3ozm97nNaB8b+66v9j9hm0rhLM4STD1beoy+/LfVzvlG3grJFxj41KTvymz/AFPNmr0+I/QREVhnCIiDWbRwSyU0kUTWudIxzbudlDcwtfcb7ysHZOinpqUQyRsJZmylr7h2ZxdrdotvPuVCiCY2coaqGad0kUWWeUyXbISWX0tYtGbS3LcqdEQScOyIhxJlTDlEfbzs3ZXOa4XZ8kk7uHhoKqUkAkC54C9r+a+kQRc2E1pxFtWIoLNGUM603LbOG/Jv1J3d3erCJzi25bY8r3+K9EQRu1mEVdW+BzI4m9S7N2pCbm7TuDdB2efFbU1Vf+rU3+O7/wDJb1EEz6JV+hyRlkTppuszuzlrG9YXAW7JJszL7ljbOUVdSU7YRBTvDSSHdc5vrEnd1Z5qvRBoqeKqfL1k7ImtjF44mPLszzcZnuLRuFwBb2ieAWndhNaMRNYIoNW5Qwyu3WA1cGb+O7+atUQT9RNiLmlrYaaMnTP1rpMt95DerGYjldYW1+ATT0zKaBrMrCCXvebmwcP0Tckm5J/eq1EGu9D6+mMVTG0Zm5XNDsw0tq02BGuo8FpcJw6soR1ceSpgv2AXdXKy+ttRlcPMeW5VaIJjaDD6iuh6kxsgaXAuc9+dwy8AxgsfNwWymgljp2wxMbJliDA5z8guBl1AB8VtUQRey+GV1FCYhDTyAuLrmZzTqALfizfctpHHWSVEb5Y4WRxBzg1khe5zy1zW3JYLCzne9UCIJfCqKqjrKiZ0URZOWaCQ5miMFrfYsdDqqhEQSdbsiBiENVDlaM95WbtbHtN7yd48+a2e02zsdYwBxLJGaxyN3tP7xu07uC3KIJ+hnrogGTQxz20EscgYT85jwBfwK+6ulqah7GvEUUAcDIwOL5JANQ0nKGtaTa4BNxfXgt6iCU20wuprIRDHHG0B+bM6TeACBYBvfffwWXBPXta1ppqY2AF+vcL2HLqtFQIg1OAwTgyvqerD3vGUMJc1rGtAaLkDjmPmtsiICIiAiIgIiICIiAiIgIiICIiAiIgIiICIiAiIgIiICIiAiIgIiICIiAiIgIiICIiAiIgIiICIiAiIgIiICIiAiIgIiICIiAiIgIiICIiAiIgIiICIiAiIgIiICI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9590" name="AutoShape 22" descr="data:image/jpeg;base64,/9j/4AAQSkZJRgABAQAAAQABAAD/2wCEAAkGBxQSEBUUExITFhUWFx0bFxcYGBoVGBkZFh0YGhgfGBoYHSggGBoxGx0YIjEiKCkrLi4wFx8zODcsNygtLisBCgoKDg0OGhAQFzclHiQ2Ny43MjcuNTQwNzcsLzUvNjc3LTctNS4rLTcvLCwtNDcsKzc1LCsvMDcxLCw3LC83LP/AABEIAIUBegMBIgACEQEDEQH/xAAcAAEBAAMBAQEBAAAAAAAAAAAABgQFBwMCAQj/xABOEAABAwIDBAYFBgoIBQUBAAABAAIDBBEFEiEGMUFRBxMiYXGBFDJCkaFicnOCsbIjMzQ1UlSSwcPRFRYkg5OiwvA2U7PS4UNEY3TTJf/EABoBAQADAQEBAAAAAAAAAAAAAAADBAUCAQb/xAAoEQEAAgIBBAEDBAMAAAAAAAAAAQIDEQQSITFRQQUTcWHB0fEUobH/2gAMAwEAAhEDEQA/AO4oiICIiAiIgIiICIiAiIgIiICIiAiIgIiICIiAiIgIiICIiAiIgIiICIiAiIgIiICIiAiIgIiICIiAiIgIiICIiAiIgIsbEK+OCMySvDGDeT8AOJPcNVMDpHos1rygfpdWbe4HN8FxbJWvmU2Pj5ckbpWZWCLxo6tkrA+N7Xsduc03BXsu0UxMTqRERHgiIgIiICIiAiIgIiICIiAiIgIiICIiAiIgIiICIiAiIgIiICIiAiIgIiICIiAiIgIi5ptR0ivEjo6TLlabGVwzZiN+Qbrd5vf4mPJkrjjdljj8bJnt00h0tFyjB8fxd7etY188fyomAG2/LlDXO8rqwwPbKOoZ+Le2UHK6PeQ7x008uBXFeRS36Jc3Ay4/mJ16nx+fSK6Va9z6wRXOSJgIHDM+5J8bWHkea3fRxs7TSUnXSRMle9zgc4DwwNJAAB0Btrff2libc7L1MzjUtjzOtZ0bTmdYbrD2jbSw1KjsLr6qncWQOmY529jWkkn5hB18rqpNunLNr1bFKfe4lceK+pjz+/8ALpWz0baXFZ6SI/gXxCYMvcRvuGkDlcEH9lWai+j3Z2WEyVNTm66XSzjmcG7yXn9Im2nANHgLRXcMT0940xebNZy6id6iImfcwIiKVUfhNtSour2tlqZ/R8PY1xHrTP8AUA3Egcu83vwBXz0oYwYoGwMNjNfMfkNtceZIHgCFsOjzChDRMdbtzAPce4+oPDLbzJQelPs7MRebEKpzuPVlsTfJoaV5YlSV1OwyU9QZw0XMUzWlxA35XsDST3H/AMKoRBP7K4w+upXSG0bs7mgs1tYCx7dwTrxFlMbaYpXUUjA2rL2SAlpMcQcC21wbMsd4171b4NhYpxKGnsvldIBa2XPa494Khul71qbwk/hoKahw2eSCN/p9QHPY13qQloLgDu6u9vNaebaWpoKhsVbllif6szW5XW3E5RobaXbv13lVuB/ksH0TPuhSPS2W9RB+l1ht83Kc3xyoLqN4cAQQQRcEagg7rLCxrF4qWIySusNwA1c48mjiVhbEZv6Pp82/Jp825yf5bKHq5v6SxhsbtYY3loHDJHcv/aItfkRyQVOHzVta0SZxSQO1YGtD5nt5kvFmA7xp8NTkTbLvOra+tDuZkDm+bcoCogF+oIGrxuuw54FVaogcbCQANd4aaB1rmx3896pxUGrgbJS1JjBv2sjX68nNcLgjlcLMxXD2VEL4pBdrxbwPAjvBsfJcz6Pq99NXOpnnR7nMcOAkZexHuI77jkg+sW2kxGmqTBJUMBBHb6tmUtdud6u7n4FdFFFL1Rb6S8yE3EmSO43aBoba3jrrvUl0rYVmiZUAasOR/wA13qk+DtPrre7DYt6TRMJN3s7D/FtrHzblPmUEjtPjmI0UoY6oa4OF2OETBcbjcW0Pdc7wthj+K1VPTU8jKsySz5bN6qOxDm37PZvvLR9ZbPpIwrrqMvA7cJzj5u5493a+qpPYCB9VVRGQ3jpGdkd5JLPiSb/IaEHRMGpJ2NBqKgyOLe00MY1gJsdMrcxtu3633ctVtpVy00D52VTmnM0MjLI3NuSLgXbm3ZjqTuVQoTaL+24pDSDWKD8JLyvobHyyt/vCg3ODvqW0npFTOXO6pz+ryMa1umYXs3Nmt321Omi1WD0eKvgY41cbLtBAewPfYjTMcu/3qwrqVssT43XyvaWutobOBBseGhXsAghNoJcSpIDM6ricAQLCJoPaNuLV8bO1GJVkPWtq4mjMW2MTSdLcmrbdJf5uf89n3gvLov8AyD+8f+5B44nQ4q2F5bVxvIaey2NrXEccpy+tyWfXTTvoG1MNQWOFOJC0sY9rrNzG923BO7fbuVKtRilK2LD5o2XytgkAvyyOsgldicWrK58mepLWRht8sceYl+a2paQB2TwXQVzjoh31XhF/FXR0GvxOjmfrDUuiNtBkY9t+ZzDN8eCgtn8frqisFO6pDbF2ZwjjPqXvlu3n/vgumrlGxH54f4zfaUHU4Iy1oBcXke0bAnxygD3BeiIgIiICIiAiIg1G107mUFQ5ujhE6xHC4tf964KRov6Mq6dskbo3i7XtLXDmHCx+C4VtJs/LRSlsgJZfsSW7Lhw13B3Nv7tVQ5lZ7W+G99Gy0iLU+fLuOHSxvhY6Ijqy0ZLbsttAOXJQ2Gzxu2gk6qxaYyHkbs7Q3Mffp43XOKetla0sZLI1rt7WvcAb82g2K6d0Y7NOgYaiUWfI3KxvFrL3JPIkgacABz09rlnNasRHju5y8SvEpe9r76o1EflbVNQ2NjnvcGtaLucTYAd6moukGhc/L1jgP03McGeZIuB3kALC6Wi/0NmW+Trhn8LOy37s1vOy02xm1FHT0LopmnPdxc3IXdaHXtqBbdZvaI3KW+aYydO9flWwcOtsH3dTaZnWo/qXT2uuLjUHcV+qP2JxZseGxmdxYGB1s1/xYc4syn2gG2HkobaHbapqXkRvfFHezWMJDyOGZzdS48hprbXefbcmtaxPtxi+nZMmS1I8ROtu0ouZ4ZsxisbBKyqyv39U+Rz79zg4Fl/93CrdkNofS43B7ck8TsszOR1FxfcCQdOBBGtrnqmXc6mNSizcXoibUvFojzr4RPSwD6XHy6kW8c77/uXR8DcDSwFu4xMI8MospnpPwcywNmYLuhvmA/QdbMfIgHwuvvo0xkS03Uk/hIdLc2E9kjw9XyHNTKiwJWkq9rKaK3WuljvuzwzNv4XZqt4p3pBjBw6a4BtlI7jnbqP98UH3SbY0krwyOR73Hg2KUn4M0Hepbpe9am8JP4azuiVo9HmNhcy2vxsGtt9p96wOl71qbwk/hoKTDayrbSxZKWJ9omW/D2uMotoY9D3X81IYRMMUrrVji3ID1cLRlabHttJOoOlzxNjqLWXRsD/JYPomfdCgukPBnU87a2Ds3cC+3syDc7wO49/zkHSWMAAAAAAsANAAN1lyLo1flxAB3rFjx9bQn7CumbO4u2rp2St0J0e39F49YfvHcQuabTUb8PxETMHYL+sj4A3N3svw3keDgg68ixsOrmTxNljN2PFwftB5EHQjuWSgLkVRHfHbN/WWn3ZXO/1LqtfWMhifJIbNYLk+HLmeAHeoLo8wt81RJXStsC55j73PJzEdwBLfM8kF5iVE2eF8T/Ve0tPdfiO/j5LmnR5Wupa59NJpnJYRwEkd7eRGYd92rqi5d0l4e6Cqjqo9M9jflLHax8xl/ZKC42vxMU1HK/S5GVgOt3P0GnHifAFcy2Tqn0NfGJAWh4a14P6MoBYfI5SeViFv66vGK1dJCz8U1olmHAHTM0+Gjb//ACFevSvhN2x1LRu/Bv8AA3LD77j6wQXGKVzYIXyv9VjS499twHeTYeamOjihd1UlVJrJUPJv8kE+67s3kGqfxDHHV9NSUjHHrZHATHl1egJ531k+qumUsDY2NYwWaxoa0cg0WCD1REQS3SX+bn/PZ94Ly6L/AMg/vH/uXr0l/m5/z2feC8ui/wDIP7x/7kFctftF+R1H0Mn3HLYLX7RfkdR9DJ9xyDmfR9HVuM3oj4W6Mz9YCb+vly2B+VfxCsfRsW/51H+y/wD7Vo+iHfVeEX8VdHQSno2Lf86j/Zf/ANqkNgg7+lTmILvwuYjdmub27rrrS5RsR+eH+M32lB1dERAREQEREBERAXzIwOBDgCDvBFwfJfSINdJgVOQcsMbCfaYxrSPMBYNJtBBFGGzSsjcwZe0bXy6AjmsHb/ag0kYjit10gNjvyN3F1ufAeZ4WPHpZC4lziSTvJNz5kqlmzxjtqsd2xw+BbkY+rJPb49u3u2hoKhpidPA5r9C1xsD+1a6wYejuiD8+WRw3hheSz+ZHiSo3CujmpmjD3uZFcXDXXLrfKA9XwvfwWTh+IVeDzNiqBngfus4loA3mMkXbbi23Hvun3N6nLTt7df48V3Ti5u/rfn8Sr+kVlsMmDRYDq9ANw6xgNuQt8Fx7D6nqpo5LX6uRr7c8jg63wXaahj66EtsGQu0NzmL/AAtw/kuX4/sdU0rj+DdLHwkYC7T5QGrT8O9R8ms2tF6x2T/S8lK0nDee+3V4tqaN0XW+kxBtr6uAcO4s9a/da6jthMQ9IxaqlYCI5GONvB0YYT3kZj5lQ1Dg08zsscEjj80gDxcbBvmV17YjZn0KE5iHTSWMhG4W3NbzAudeJJ7lJjvfLaNx2hDyMODiY7xFt2t20pCFE4psOWzdfQy9TIDfIfUud+UgGw+SQR4BVtdXxwjNLI1gPFxsPeV5U2MQSNc5k0bw31i0hwHjZXWI0tNimIsGWWgbIR7cc0bAfqvNwvjFqatrYjCYoaeN9sxdJ1r7Ag6BgDRqBxW9ocYgmcWxTxvcBchrgTbdew4LOQaPZ3ARQwPZGXSOJLjms0F1gABYdkaDmpra3Aa6uewmKFjWAho6zMe1a5JyjkOCrpdoaVjsrqiJruRcAde4r5l2kpGOLXVMTXC1w5wadQCN/cQgxMANZGyOKaCIhgDesbLrZugJYW6m3et1W0rJY3RyNDmPFnDuP2HvWu/rRR/rcH+I3+a+odpKR7mtZUwuc4gNa1wcSToNAgmMNwCsw6dxpwKiB+9hc1j+49qzQ4brg68hpaursPjqoMk0ejgCWm2Zjrc2kgOG64PvC8qjaClY4tfURNcN4c8AjyK8v600X63B/iN/mgn6bZmsoXk0UzJIybmKXS/mNM3eMvDetpHi9fuOG2PP0iPL/O3ktvVYtBG1rnzRta4AtcXAAg7iDuXzSY1Tym0c0bze3ZcHa+SDTS4BPVuBrZGiNpuKeG+UnnI82Lj4W7rKlijDWhrQGtAsABYADcABuC/ZJA0Ek2A1JWsG0lJe3pMN72tnF78rc0G1Wm2vwj0qkfGBd47UfDtt1AudBcXb9ZbaGUPaHNNwdxWJXYxBCbSzRxk7g5wbfwugnejzZ19LHI+ZmWV5ta4dZjd2rSRqSTv4BUmL0DaiCSF257SL8j7J8jY+S9qSrZK3PG9r2nc5puD4FY1djMELgx8rQ87mC7nn6jQXfBBI9H2ystPM+WojyuAyxjM12/1ndkm2gAHiVerXRY5TucG9a1rjubJeJxtybIASvetxGKFodJIxjTuLjYe9BlL5eSAbC5toN1z48FqjtRR/rcH+I3+ayaLGIJg4xTRvDBd2VwdlGu+3gfcgmtq6KurI+qbDDGy4Lry5nOtqPZAAv47l87JYfX0bDG6GGSMuzC0uVzSbX9kgjRU1JjVPK/JHPE5+vZDgXab9N6z0HxE4loLhYkC4vex4i/HxWm2lbUyRSRQRRkPaW53SWsHCzrNy77d6yqnHqaNxbJURMcODnBp00496z4ZQ5oc0gtOoI3EIIPZDAq6he89VC9sgAcOsykZb2IOU8zor2MkgXFjbUXvY8r8VrHbRU+YtEmcjQ9W181jyJjaQCvSkxynldlZNGXbshOV9+9rrO+CD4xOpqgXCCnjd+i58uUbuLQ2+/vCiMF2Xr6eqFQGwuddxcC+wdnvm3N033V3WY3TxOyyTxsdyc4NPxWP/AFpov1un/wARv80Gyo5HuYDIwMdxaHZx77D7F7LypalkjA+NzXtduc03B4aEd69UBERAREQEREBERBxHpCqC/Ep7+zla3uAa0/aXHzWt2eLBWU/Wep1rL33esN/de11Q9KOFmKs663YmAN/lsAa4e4NPmeSjisfLuMk79vseN0341Yj1r/Wn9IKL6Vyz0Fua2brW5Od7OzeWW/wUfhXSDVwxhh6uUAWaZAcwHC5BGbz171pcYxietlDpTmd6rGNFmjMRoxvMm3MnTuVrLya2pqPMsvi/TMuPNFrTGode2CnL8OpyeDS39hzmj4BUC12zuHej0sUPFjAHW3Zjq631iVsVcpExWIlj57RbLaa+Jmf+iIi6RNXtSP7DU/Qv+6Vr+jof/wA2Hxf/ANR62G1H5DU/QyfdK1/R3+bYfr/9R6CSmwaV89XU0ziJ4Kl1mj2m2ubDidTpxBIVrsptGytiuLNlbpIzkeY+Sf8AwsTY/wDHV/8A9p32Ba3azA5KeX0+j0e3WVg3OHtG3EH2h5jUINljUY/pWgNhfLP/AJWi32n3rdUWGsjzktaXPe57nWFzc9kHwblHkpSmxyOsrsPkZocs4ezix2Ruh5jkeKuEELUxN/p+IZRbqd1hb1ZFWV+GMla0ZWgtex7TYXDo3Bw+y3gSpap/4gi+g/0yK3QQvSQ0ddQ6D8bbyzRqwq4YhG8yMZkDSXXaCMoGt9OSjukxmaSiFyLykXBsRcxjQjce9bXE9kmvhe1s9UXW7IfUSPaXDUBwcSCLoM6vpBHh0kROYMpnNvbfkjIvbyWu6NfzdH85/wB9y3WPH+yVH0Un3CtN0a/m6P5z/vuQVCho2j+sLtP/AEf9AVyodn/ELvof9IQXCi+lcf2Fv0rfuvVoozpX/IW/St+69Bl7Y44aOiaY7CR4DGfJ0uXW7gNO8hZ2y2BtpYRcXmeM0sh1c5x1NydbA6fHeSpnpRhd6NTSAXDHWPi5oIv3dm3mrulnbIxr2m7XtDge5wuEGJj2FMqqd8TwDmByk+y72XDkQV9yRWpi11jaKx4jRtj5LUbW4xUUcXXNEL2ZgCCHNcL7tQ6ztfBZtBUSyUhkl6sF8eYBl7AObcXLjqf96oND0WRNNCbtB/Cu3i/ssVNBSRiofIzKHZAx4AtuOZpPfYn3hRXR1gzZqMuMtQz8IRaOaSNugZ7LSBfvVdgeEimMoD3uEjw4F7i9/qNBBcdT6vuQReLYHJUV1bJA4tmgMLo7aXuzUX4O7Isd3A77in2O2mFWwseMlRHpIzde2mYA8L6EcD5X+MA/OeI/3H3HLD2w2dfnFZSXbUM1c1vtgbyBxdbQj2hp4hm7UxA1VASASJz9wn7QD5LB2kqnVVdHQNcWx2zVBabFwtmyX4C1v2xyWLHtEytfQOFmyNnIkZyPVu1HNp4HyXnm6jaEl+gnaA0n5TGgf52FvuQXlNTtjYGMaGtaLBoFgB4LV47gLKh8MlmiWKVjw7m1rgXNPMWvbvt3rcr8c4AEkgAaknQABBG9KzR6C021ErbfsvVTSU7erZ2W+qOA5BS/Sqf7CPpW/des9myzHxAGorO0wf8AuJCNRyJtbu3INrglOyOBojIMZLnssLDLI5z2gDkA63ks5YeD05ip4Y3WzRxMa63NrQD5XBWYgIiICIiAiIgIiIMLGMKjqoXRStu0+RaRuLTwK5ZjHR3VROPUhs7OFiGPt3tcbe4nyXYEUWTDXJ5W+NzcvH7Vnt6lw6n2Lrnm3ozm97nNaB8b+66v9j9hm0rhLM4STD1beoy+/LfVzvlG3grJFxj41KTvymz/AFPNmr0+I/QREVhnCIiDWbRwSyU0kUTWudIxzbudlDcwtfcb7ysHZOinpqUQyRsJZmylr7h2ZxdrdotvPuVCiCY2coaqGad0kUWWeUyXbISWX0tYtGbS3LcqdEQScOyIhxJlTDlEfbzs3ZXOa4XZ8kk7uHhoKqUkAkC54C9r+a+kQRc2E1pxFtWIoLNGUM603LbOG/Jv1J3d3erCJzi25bY8r3+K9EQRu1mEVdW+BzI4m9S7N2pCbm7TuDdB2efFbU1Vf+rU3+O7/wDJb1EEz6JV+hyRlkTppuszuzlrG9YXAW7JJszL7ljbOUVdSU7YRBTvDSSHdc5vrEnd1Z5qvRBoqeKqfL1k7ImtjF44mPLszzcZnuLRuFwBb2ieAWndhNaMRNYIoNW5Qwyu3WA1cGb+O7+atUQT9RNiLmlrYaaMnTP1rpMt95DerGYjldYW1+ATT0zKaBrMrCCXvebmwcP0Tckm5J/eq1EGu9D6+mMVTG0Zm5XNDsw0tq02BGuo8FpcJw6soR1ceSpgv2AXdXKy+ttRlcPMeW5VaIJjaDD6iuh6kxsgaXAuc9+dwy8AxgsfNwWymgljp2wxMbJliDA5z8guBl1AB8VtUQRey+GV1FCYhDTyAuLrmZzTqALfizfctpHHWSVEb5Y4WRxBzg1khe5zy1zW3JYLCzne9UCIJfCqKqjrKiZ0URZOWaCQ5miMFrfYsdDqqhEQSdbsiBiENVDlaM95WbtbHtN7yd48+a2e02zsdYwBxLJGaxyN3tP7xu07uC3KIJ+hnrogGTQxz20EscgYT85jwBfwK+6ulqah7GvEUUAcDIwOL5JANQ0nKGtaTa4BNxfXgt6iCU20wuprIRDHHG0B+bM6TeACBYBvfffwWXBPXta1ppqY2AF+vcL2HLqtFQIg1OAwTgyvqerD3vGUMJc1rGtAaLkDjmPmtsiICIiAiIgIiICIiAiIgIiICIiAiIgIiICIiAiIgIiICIiAiIgIiICIiAiIgIiICIiAiIgIiICIiAiIgIiICIiAiIgIiICIiAiIgIiICIiAiIgIiICIiAiIgIiICI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9592" name="Picture 24" descr="http://growthintel.com/wp-content/uploads/2013/07/Growth-Intelligence-Press-Logo.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436096" y="3140968"/>
            <a:ext cx="1752675" cy="620788"/>
          </a:xfrm>
          <a:prstGeom prst="rect">
            <a:avLst/>
          </a:prstGeom>
          <a:noFill/>
        </p:spPr>
      </p:pic>
      <p:sp>
        <p:nvSpPr>
          <p:cNvPr id="109594" name="AutoShape 26" descr="data:image/jpeg;base64,/9j/4AAQSkZJRgABAQAAAQABAAD/2wCEAAkGBhQSERUSExQWFRUVFh0XGBUYGBcYHRseGiAaGxoYGhYZHCgfGhwkGhgXIC8hIycpLCwsHCAxNTAqNSgtLCkBCQoKDgwOGg8PGiwkHyQsLCw0LCwvLCwsLCwsLCksLCwsLCwpLCwsLCwsLCwsLCwsLCwsLCwsLCwsLCwsKSwsLP/AABEIAOEA4QMBIgACEQEDEQH/xAAcAAEAAgMBAQEAAAAAAAAAAAAABAcFBggDAQL/xABKEAACAQMDAQYEAwQFCAgHAAABAhEAAyEEEjFBBQYHIlFhEzJxgUKRoRQjUrEIcoLB4RUzNENTYtHwFxgkNZKys/EWJWNzdIPC/8QAGQEBAAMBAQAAAAAAAAAAAAAAAAECAwQF/8QAKBEAAgIBAwMEAgMBAAAAAAAAAAECEQMSITEEE0EiMlFhFHFCgcEj/9oADAMBAAIRAxEAPwC8aUpQClKUApSlAKUpQClKUApSlAKUpQClKUApSlAKUpQClKUApSlAKUpQClKUApSlAKUpQClKUApSlAKUpQClR9dr7dlDcuuttF5ZiAB9zVO95/HZi4XQpMAyXEyTABj0GY5marKSRpDHKfBdVK5o1vin2owh9Sbe6PlFtT7RA3AZzUQ+JPadsqV1l1jEkHa4mSIgrjpg1TuI2/Gl8nTup1aW13XGVFHLMQB+ZquO3fHTSWbyW7Sm8s/vHXgDpt9Tz+nrimO3+9+s1zTfuF4HyKNoOAD5V5MAT9Kw1t2XgbZIiccZ5OPT9Khzb4NIdOl7i3NT45al7pNm1bFsNgE8qOAWjBPU49B61jf+nHtDMrYG75TGAJiQCZ6ESxI9qrRb3mk4nJNe1u/OSFxAj6eg655HFZ3I2WOHwWna8dtWVIFuwxHXzhj6SolQcZ81bJpvHWzsQvpb/m5K/DInrA3zVErd8piI/h9CZyDGAM4Ffu1cIUHcIiACZzIny9MR68VOqSKvDB+DqXsfvzo9SoKXlUnGxyEafTaTk/Saz1ciW+1mXh4wRuXJjoCpPEms72J4gazSx8K+5QT+7bKiRIGZzGcAVZZX5RlLpl/FnT1KqTsHxuYn/tVj93mLtvERM71ZoGB61ZHY/eOzqVVrbfMJAOJ+nQ8jitFOLOaWKUeUZOlKVczFKUoBSlKAUpSgFKUoBSlKAUpSgFeOr1S2rbXHMKilmPoAJJqP2123Z0llr99wlteSf0AHUn0Fc99/fFq/2hvsWh8HTExt/E/pvPp12j9arKVGuPG5sx3f3vvc7S1LNJGnB22kO6AJjcR1Y/N7cCsAtsfKvPENEHiSc8f4VGA3AA4VceueSB61NXSbgDOSzSDzEAxI5gCuaTPRiklSJ9y1buXG+IxSQsFUhQ3ptAyqgx0PNe63d1l7RbcqGFbCB5n+JwRnmJ9ccVBvo28AkkBQYYyFGZZ8ZwRmOvtUi5bI2AFtu0dfKVnO2Y3GJ4+tZlyBqE8gIJbPwwdsbc9ADJJEn+VQtVpIJ29APvIyekf4isnfQCMqq8iBJn1I6Rmc1DfVlRH8QGAZBjGTzxHWrpvwQyLb00EbuImB/wC0elfEthjiOvJ2jMxGazfZdnR/BJ1LXTcMbFtnCCfNuLDLE9BNeei0mndxue5Z67yu/nCjasQP96T9KnUQRrVqQFZTiJz+EH6Ho1fEskArz5oiBk5kLHOIz0k1N1INq/ctu28oSm4SAAOCAVkfSh8zL8KSVVicz8sHcQfX7enSq2SQXUKd08iQSB6/wnMR9a80IIG7JJB69CRA+oIr312FWeYPoff8iTPtRF4kT8SYJWfxQSI9AZj1qQff250lRhWgkEQFPQwCYgyfzr07C7wXbBOxyOvldlyJyIwDBwf51A1ECQfQQemBBx+VfgWoCuOAY+/r7TU0qIL87m+MFtglnXOqu3yXR8pBJjeI8pgfNwfarOt3AwBBBByCDIPuDXIS6rdMEKRA2z8w4Jzjia3juL4jXdDcW357mnd9vwjkp13W2+kEjgz96vHI1tI5snTp7xOh6VH0GvS/bW7aYOjiQw6/8PpUiug4RSlKAUpSgFKUoBSlKAUpSgKG8fu1Ljayzp4PwrdsXI6FnYiSfoI+9VrqtrOeApGAo5OQMY6+lWz/AEhOwXmxrEnYB8K5E4zuQn2JkfUCqfe7EGZPpPrH6VzyW56WFrQj5af5QGK5En85MziBFS7G5GPxACu6GAyev5c/yqAlxpj88CcZqZbSGZRMgeYmPLHJgxNUZsibacu7CCwZSAAIPIOIMg+br9DxXhqnefMhVkG3btA6eXyqPmyCTXp8AKm5eq4VQJBPHPIJXpx718/ZHKtun4uFCztM9cGOMCB/FVSSNeYkqONoiSw6yeIngnnNQr90seSRWc03Yp+a7JRiuQRuJJgEzkKJz9RNZPtvsJVM2VHwyQkcv/F1OPTGfKPepUkmQzU9PanBMf8AJ/WpdqzK5HVeIMzImfQkD2mvg0ThMyJJABkEGQMYzgT9qn9naUFjZbzPuGAf4S0gH16kegqWwh2grOtu8Cx2qqXJ9VwCpPzciQeD7VGXUStsAYVWEyev9U4+5rY+zNJusvYdSULE7j+Dyyr5yMgA+x9q1RXhVAIlpDZnHBx0n+Q6VVOwel8mOMwo6zGcAA8c++PWvl27CKy4ja0TMnrPvPr6VJsNvbeJG0qBHU5HTAO3+VeLIwUiMCJMDoAVInnHT6+1SCE0kBSODMZnpgDgTXycDbuBJOCRHA494n9K9N0CDBk5H0gdDn1r3+JtDKYliDkcESNpE/yqxBFDEQxLZyDPXPr/ADqRpA3OIURkx6xGZ/Kv0l/eOBjHBECCTwfr0+lRmGQNwgieDzxGajkksXw18QTotSlm4Z014Dcc+V/9pnj0YD69M9Cg1yH3e7PS9qrVm60LdbYY5UthT6DJB+xrofwm7YuXdE1m8Zu6W61hp5hfln7Y+1a43Wxx9RBe5G7UpStjjFKUoBSlKAUpSgFKUoDXfENgOy9YSqtFhzDCRxgx7HNcosJAweYBgcfbrM12D29oRe0160Y/eWnXPGVIE/euPTb8p5wY9v8AnFZT5OzpuGfWQqemcYM8c1K8obORt2tmYnJImJI9KiWwSRzgdM/8isnorMsWLQVgjdMAkx5iMD1yRNZPY60T7muCAqgVSqAC8GWSIEA7VhsYjnIknmsr3f0wKm/dl43MlvFzcyqcuOibdwGInnionZ3dn4tpbm8XHeT8NSQ52zBLbTCx1iPetksaG6AttLsFlChXQIQGBiGXyuu4EBsQR05rFtEmtdq6v8AQA7Nik+XEAwYwcZx7+tT9D2mHtWECglwCxEypTyFpiASsxHrULtvspihu5U232xESYUbd05gT1PJzWI7A1oVvhOxtq5BL5nEFRM4BPUfyqUriGbe2ktXkDY3NAMk4iUtwTgQysx9STUa52SAtx0UP50I2YbLQVJzG5IkrzIxUuxqBbUKi71SJuASG8pII59uPevBLr23hNwc2vKoyN09I+XzHGMbQJNUBK7rXBb1AuEkLbLM8xtCoW3GDyMbQTnPvWhWLDM25QFAuT0UiTjnHtWb716s/6PbctatQHZYO5iAWkjDAMGzMSaxunB228jZ+Ijb6mMEzOOlaR2VkeQincQPmCxjGBncSecD/ABrze5nLEsZUbdvWMRPp+mKylqd3KkwS3mmJyDB6eZcR0NRdABuC7QegaDAfJMnA5/L6UssR2EkhRMKd5yBnOZ4yAKgXAQIM5zHTgfnj+YrMfB52/KE56zJ6mMTu5msK96WJ9T78fmemOtXiQyfpmJsvwNu3a0RM+/HB596hXrfmjkAfXA+5AHTFStNZPwHKg88nAgZIE845jP8Af+RaIKgkAcniAMcgzQg89ASLyNMMHBziCCIzXSvdwfB7V1towBqEt6lBjONlw/nt/nXOnYmmNy/ZQCQ95Fk/VQftmPyrpXvX2cBqdBqlgNb1AtE8TbvAqV/8W01pH5OfNWy/ZtNKUrc4BSlKAUpSgFKVB7S7csacTevW7eJ8zAGBzA5NCUrJ1K0btXxa06eWxbu6hpCyB8NJOQC7wciCCAQZxWr6jv52rqjts2006z+FTcfMx8/0GQs54rN5YryaxwTZbOv1SW7bPcZUUAyzEAD7muOmaWOREn7c5xzVudod27jKLvaGrFmMbr9zex91sgwDJAj06Ctcua/sbSgG1p72tcGPiXSUtk88R+kVi8urhHVjho82a72X2XqNWVt6ezduBRtEcAHLS5ECfrW32vDxNMs9pa1LKnmxbYbj7E/c9DWM1XiHrdSDatPb0tlVErZi2FExzO6ekDmsHpuxGv3VtLvuXrphSSOT8zNz5YkzPp71Rm27Nm1+h02q1CL2Sjr8Gyz3bm5gq7MqQzCZwciJJHpX41LMxW6rE3Gs2rhViI3SSUgfh2jjmTNTX7TtaO1/krQsLly6dmq1cSCSDKJHQDdngZ9yMf2lrbZa7YVjuMEOuRbW2AII9hvPqSF9aoxEwXb/AGu94svxFcKWZmUMASQilvN1OwZ65rEpoxJJYFAC0gHMcL6icfnWT7a0g/CyhBAVQDIWJBOMkjbn1JrFWWJBADbT5cHAn+eFOPatI8bFiTpNS1ttqgCRwRMg5kjgxz68V6HW3bhgnqBtUbR64UYzXy6CQxO2QoWFIOT9OMfl7VIWzuW4qmFkEsROMR5lOD1+1HQPDVachVxwDiOvqc/aT/Olllhl4MYzwFyM8ZbqIyPzkNYKoy7t6hpxIOcEE9ck/l7159rLsuQfMSNxIBiCMSCeRMdDioTvYEm/qVgcGVDKR7YiTnqcn+GvPQH5ZYkLkZ4iRBHTyjpOIry0aEpcba0oQdwBlQpEjA4G7r6V+DY2E5BDiZB2wBO5cn3iDziorwSfdXqF+HtUD5p3DBiSIjrIn2wOJrGfDJaFnP2kVMtsGGVMFpBETAxiecgfrXrotNBNxS5FsDMbfOfw+wyautiOSXp7X7so58qMpncYPTgDEkA+uBULWWwrKFYz/ujjiRHUz71ktZbJb4bJsT5pk4AHGOODHtUMaF9r3Jw/AJ8zZxHQw0T/AIYqgZvws0Au9q6dBB2vvPURbBaZk5mPTirh8RO9aWr+k04DO6301FxUElbaHGOpLEY9Aa0LwC0Cvrr13/ZWAIycu2TP9k/nW/8AfHunc1PaFm6qkhbJUMflU7gc5/5itt1G0ck2nkp/BvSMCARwRNfqvyiQAPQRX6rc4hSlKA+GtO1nertB2Kafs51ho333RR9Qqtkf2utblXwioastFpcoqvtTtDUT/wBu7Ut2AMtY03zf1Sy+YfUkViNAukdj+zWL2obrcYPcZiAQMW4AxIzcAIOatOx3N0SMXXS2AxMlvhqTPrJFZe3bCiAAB6AR+lYvE3yb95Lhf4V12X3a1bpHwEsCAALjKogdPhacTHszmvHvfct9m6ffqNU8ti1pdMF04Y+krL7fVi361v8A212l8Cy9wI1xgIS2glnY4VR9T16c1pnd3w7e7qD2h2mRd1BylkZt2QMqoH4iPy+pzTtx4CyN7vg0G33DZ9Bc1+qVdPbVLl0JtLXGxFsTcJgT65M8Zqt9Eitm4fKAQASQOP4un99X14+9r/C7PSyOb90Aj/dTzGfvtqkbdydlvhTxuQ8iBIj264qslp2R04pOa1Mn6K8FtjZbDZUKjIJuFsFcGSOPf6Vn+xOx7ty4dFpWB1F9T+0aknCIP9Uh5CTgkZY8YE1jewuydVqdR8GyNxQAG4JYIrmNxK54MfxEDHU1fvcvuVZ7Os7E81x83LpEFj9OiiYA9KrCGpjLkUF9lC9xu7Df5VtaLUB7Th3DASDtCOWUHja4ESOhr27/AHZf+S9a9tIZHHxE3SSUeRtJ6lTIk+xrpM2F3bto3DAaBP581RH9Ihx+16cdfg/f525Pp/jWsoKjLHmc5/0aOvaS3QG2SwgFQRO0HlZ4EE8dawF9SDxHpXpYUqSQSCPlbgTz19RNeurvC4ofAIgH1Y8sY9KzSp7HVyelzcT8pVlyZ6T1B9/517WwRCkCZgTJHAMEdMk9OvNQ7uoDtIAX2PEAY/l+tStLebb5slgSmJk4ncZ4x9fSoaJMnudlCBkgkggdZ+Q8fQVG7ftMu0NkEAwIIkQGg/n+npXy1q3RRLRAyAJK5+XpGAa8tcjM+VOYZ2jI3AKR6DJ+5NUS3JPNe0SI3ASBtAXEz+JuhyFweYr8pauXlwBjj6Hd+mCPvX1NTAhUGJJiTxI456/Q18v6lwkztVsErgzjdgdCYxxj1q36IPVNPcLKoKoz4OZOQRJjiRIj/jWR1jbEt7RAmX3HzM3XAxlsY4gViXtMqm55ufcxgTuaBM7hj3FT7CpsF3cAY6hjDA5YHiDkxjmoYPSXnafK0b3ZSYAgAAiMyBH51jLus5C7QoyozK9MH6f3dam3u0EiCd0Z3BTB/wB2MEQD+sda8ezxuubiAApzxiOB6c/30QLX8BNIVu6oxhbdpZExLF2jPpP86uSqr8CrhdNZc2lVa6gUkRO1TJ+uR+Yq1K6sftPNz+9ilKVcxFKUoBSlKAUpSgFKUoCi/wCkJrN2p0tknyrbZyB6sY//AJFaCl4WpfJbYCAx3Ag+kcCYEVufj4jDtC2RMHTqRjjazTnnrWn6IhhZXdP7xS6DbsiVgSGBLHIIMRXLk5PTw7QRf3hl3RXR6S25n415A93JglvMMeqgxitxqPoL++0jyDuUGV4yOmTj7mpFdMVS2POk23bFc6+N2qFztQqD/m1ROJAgFz7/AIhiK6Gu6hVEsyr9SB/OuWvEK5u7V1ZIMi8+QeVEKAPTAOapk4N+mXqbNaDS0wADnPA+n/Cp5AUh3Hl2ny8E7pEL7fWoqJ5guWEeU5z7iePvWSGiBTc5gSzEgmTAgNBGZMnHQH1msGzvI2nt7kDM0KuGURkYgCBifWvb9q3IZBIHGThpgAenIGI9M1j7b4IzuJ3DjP8AzJrYdL2eGTbiEM7gAQxXaeevlJ69OnFVe3IPxYsgI7CZZWzjhcxJzInE8gHrisp2f2Ru0ut1BMFGs2xnrLFpj1Kr+f3rG6/TNbvtbJPkAPpJIw4YHgjIjoaszuN2D+0dh6wLlrt12SD1t7SqgxIggrSKspOWlX+im/jBsGTAVZBg8GVIHIx+gqVpNL8Z1UAhJMHk5JjceSK9bIQWRvSJLebAIPJmMxyAay/dax57hJlknaUMQW+W5IHmWSAROA09MQ3RoZnup3aTVai7pQJ3aO4xMmN0oEcSf4wOKr0oyu9t/K6jYVMg7lMRHU4jNW74FWidXq2uf5xbSLyDyzFuOkqKi+OndgWLydoWlH707bkiQHA8remR+qitVH02c/c/6aSrLVwyDt3bZEHiTwCPrn/2qX2dK3NzgndjIHuSTX50qWtxuMxwywyjy7jOSGXgRPvmst2R2elxm2MQQpKgDo0EfSAHHPI96zbNy6PBPQ7Oy1fP712cAndAEIAPQQnFb9VY+BerI0+o0zc2robOMXFzCngSpM+pNWdXXDhHl5VU2KUpVjMUpSgFKUoBSlKAUpSgKf8A6QvYjNa0+rUf5sm05jgPlT+YI+9VJpD5WQESJJkCJGZBMEEexrq/tfsq3qbL2Lq7rdxSrD+8ehByD7VzN347i6ns24d4Ny0Sfh3gDBB/iM+VxjH1isMkTu6fIq0suXwr77W9RprdhyFuqNoUmSYzHJg8kTyAcCK3vVapbaNcdgqKJZiYAA5JNcjaXtTzKyylwSTcViCesGfmwPWsrru9+o1dkWr+ruNbUCbUQCBgbiMseDJmM0jkpUxPp9UrTJXa+qftHWvfCE/tGpW3a3EiATCCJEnaAcTyc1hu+AjXaoSMXrgkZBhj16mYqzvCXutf1GoTXX0KWbSj4SkbQ7quxXVP4VTG7qc/StO8mmJ1upMSBqLhOfRzjGRP0qtNbs1TTlpXgj9iICwxPPQkiIMQD9qynbcEiwgBuXCqBfLiT0MTk7Rz61D7PtKHBmQD0HU5I5+0TmPet78LO7Yvasa68wWxp2K2y5jfc/tH8M8/Ss0rkXlLTGyH4jdw/wBlbRpagN+zqrN/E6N5j+bjJ9q0Xsu8y7mJIznMCeII68xV3eOGn+JpLOqtFW+DcIJBkQwkiV91WqD/AGowRAO7nGZ+v91aSW7RTFK4ps3qy6XVtrdkXIKG4vBVlPwzP4SG46fTNWd4EE/5MZD+DUXF/wDKcj71RWjYsyebZsKAS2ZAwc8Z9uBVmeHPf5dFZvreR2QOrtcyIkhSoB+ZgkNAzCmq43pe5GaLlHY1rxE7NXS67UWkXavxBeQxMB1nbkRt3Hisf3fum0Fd22tdLAyCfKZUgpHrBMD5XNZTv329Z7R7RN+y37lLaKSwKl4JJgH09/StZ1/kZnUsfOSFk4EAE4HEGPp6VWVXRpC9Kstfwo1W3tPUWyFHxbAcMIIYo3TA6NJMZ5rd/EzsA6zs2/aXLhfiIPVk8wH3gj71T/hx2o47R0rQNxb4RBMttZGBwPTaDP8AjXQwcHAIPqK3xbxo48/pmpI40QY/tCASDnrjms12PrBaubpEcRIbgxgdJBaAZ5NRu3NIi6zUW7QLReuKsD0cwcHGJGBXnqtA1sgNBJ9IeDiZMZhffnNZS32O1FveEerjtG+v4b2nV0PHyEYA5GGHNXFXPHhWz29fprj53n4KnE7djmCJkZjPWuh62xP00cHUKp2KUpWpzilKUApSlAKUpQClK89RqFRS7GFUSSegFAeled+yrqVdQynBVgCD9QarLvL44W7FwJYstcWJNxw9sDIBhCoJ65x0qve8PizqblwtZ1FxA/Rd6Bc8KpuHP6e1ZvIjoj083vwXD2j4RdmXmLnTBSf9mzIPrtUx+le3ZXhb2bp3DpplLDguWf7wxI/SufT4kdoT/pmoIH/1P1kDPWsj2R4ray0265fv3IyoNwR1wVKEGfXpVXJfBp2snGo6adwqkmAFEn0AFcs69vjXLt2IR773FIHILSuQZnjpW5d6PFZtbo/g27qWfiAi8SrBgABKLEzuJicYB4mtE0ilVtllxdbykciPKNuSQOMRn3is8k9XBrhxOF2She3Mzi38rdIEcHAj3JMn1rcu5nda9qtKTaClFvMpBI67TgHoCSY6zWqam8u0uwZWtt5oK52mBPmBMyDNWH4K94NPasXFu3rdtr14fDtsdpICqsiehII+xrOEVLZmmWTjG4kHt/u3qNPp7gNtdjW33HYibdsMrAgmSSCMCR1xVTJZNoyV3FW4aI9hH5/pXSviL2zZHZ2pK3bbOts7QrqWBMLIAPI3VzOqviNx3ZIBPXH6ir6FDZFcc3NWyVoLU4cddwnHov3GRxWc1Ny7ctXLKOArBLzE43ED4ZJJypLRI6kmsd2fZcCGsjj8QC++PQzHpW491de/Z2r0964q/CuD9nuFWDCHMq0RMgqs/Sqcs0eyNRsPqbNhy1ljaYbA+yANpyu7bwC3Eipuuvam/wDCNjR39q2+PhsVJIAlYUArwfc5NdP27KgbQoA9AAB+VfsCt+yuWcn5P0co61dZprqvdsvYKgJuZGEmMjOCzCp+l8StVbXcqKLjIyi6FG7iJkDpXTGp0YcjcFZRBCsoMMDhs9RWI0vcXRW77agadPivyxEgcDyofKuABgUeLcn8hVujnFjbAZkS8yhYtHa3nZgPiMzRBIYDAxg1O03Yep1VxUsafUXUCcsrqpY8yzEALOOa6Y0+gt28JbRP6qqv8hXvFFh+WQ+q+EVd4d+Fl/TX01WsuKWtj93ZTIUkEbmeMkAkAD15q0aUrWMVHg5pzc3bFKUqxQUpSgFKUoBSlKAV537CupRgGVhBB6g16UoCtu0PBDT3Di9cAzhgGwem4meevsKw13+jpakbdW8RmUBz9jxVxUrPtxNu/P5KR7Q/o9bLZa1fa644Q7bc+wYyJ+ta8vgX2gx+REE8NdRj9cV0fSnbRZdRMoTSf0etR/rL1vj8JPP3Wtl0ngJaGz4mqunZGVwREfKSTAkenSrWpTtojvzKwu+AulO799eJJJBaCR9xE/etF7zeBWs06tcsMupVfwqCtyPZMgx7H7V0TSp0LwFnn5OQdFoblskXbVwKSUPk8wMHEHPSY9qzuhCRfJS4FS3FhrincW+XcI2gL125zHOa6c/ZU3b9q7v4oE/nzXoRWbxWa/k/RzH2X2hdey4RLrXgV+Ha+E77hmZYD/hVj9y+5d/UBX1doWLQZX+GR5nZTu+X/VqTzOY+tWqBX2iwq9ysupbVIUpStzlFKUoBSlKAUpSgFKUoBSlKAUpQ0BobeNPZwum0zXVIfYWNs7QQYJJnj3rekcEAgggiQRkEeoNch9rqTqbwAkm88Af1jW+9x/GF9FpLmnuqbpRf+zH0P+zc/wAA5HsCPSOmeHb0mEcu9MtnvT4j6Ps+4tq+7b2G7ai7iB0LZxOY+lZLuz3ms6+x8exu2bivmXaZWJx965U7S19y/ce/dYu9xiWc9T6fYRgcCKvXwe14sdi3LzAlbT3rhA5IQBiBPWBUTxKMfsQyamWZSqbueMPaN9Wu6Ts+bInzlLt3A5lk2r+U1mfDrxeOvv8A7LftLbuMpKMhO1tokqVOVMAnk8fnm8UkrNFki3RZdKq3v74yNpNS2k0tlblxCFd33EbjHlVFgkiRmecRUrud4ja29rLek1ui+AboYq+25b+UFvleZ4jBp25VY1q6LFvXlRSzEKqgksTAAGSSTwIr86XVLdRbiEMjqGVhwQRII+1UP4veId3UXG0doPasKfMWBU3SDEwf9WCMDrEnoBmu4PiTrGfR6M6QCzCWvi7bvyhYDT8vQe1T2npsjuK6LjpVcd//ABgTQ3TprNsXryxvLGESchcZZo5GI9elanY8etYjKb+ltFGyABctkj1VmLA/lULFJqw8kU6LzpWC7I76afUaI65W22lVi+7lCvzKwHUe3MiOaq7V+PGqu3tmk0qFZ8qsHuXGA6whEY6CY9aiOOTJc0jfe8HirotHqG0143fiJtnbbkeYBhmfQitwVpE+tcod7e8Da3WPqXt/DZ9gZJJgoqoeRP4Zg8V0N307+WezNOjuC9y4It2gY3QBJJ/CokZzyMVeeOqS5KxyXdm1UqiT4864zcGms/DBgnbdMexubon7VYnh94lWu0wybPhX0EtbncCONyN1ExIIkSOearLHKKtllki3RuVKpm/48Xbeqe1c09v4SXWRipbftUkSATE4+lQb/j9qxcB/ZbS2zkK3xNxX13yB9wsVPZkR3Yl6UrGd2u301ultam2CFuLO08qQSGU/RgRUvtDVi1auXTxbRnP0UEn+VZ14L2Y7vH3w0uhUHU3QhPyplmb6IsmPfitQ/wCnrs/dG3UR/F8NI/L4m79KpYvqO1dcJO69qLkCSYWensir+gq5+zfAfQpbAutduvGXD7BP+6q8D6zW7hCC9Ripyk/Sbb3b776TXyNNd3solkKsrAcSQw4n0rO1o/cvwyXs3V3b1q6XtXLewI48yncD8wwwgegP1reKxlV7GsbrcUpSqlhQ0pQHKvZn/e9v/wDOX/1hVh9+fBh7mtS5owq2r7/vBgCyeWYDqpzAHXHBEZTTeBoTVrqv2snbfF7Z8IdH37Z3/aYq066J5d04mEcezUigPGbsG1ok0OnsiES3c+rElJZj1YnNbX4W621a7AvXL43WVa98RYncsAFY6zMfes/4heGw7Ue0xvm18JWEbN87iD/EI4qT3e8Pren7Oudn3LhupcL7m27DDxwJOREzUOacEmSoNSbNF7F769pdr3W0+h+DorFtRLABiinCgGInBgKBEcitN8JRHbOnE9bmf/1vW+aHwFNu4Y19xbbDawRNjMvVSweI+x+lfj/q+J8UsNY6258qi2N4Hpv3RMYmPtWmuCTSZTTJ02fPEDwtOr1N3U6C7ba6CDesFgCHgQVb8JIgw0es5rGeHPibq11lvQ6sm6rXPhAvBuW3yo834hODMnPPStp7zeDC6m+2otaq5ZdwoI2hh5VVcFSpGFGM16dyvBm1ob66m5eN+4mUG3YqnjdEkkwcZxVNcdNN2W0y1WjSPH9f/mFk+umEf+N6tDud3o0o0GjU6i1ua1atBN67i8KuzZMzuxxXzv74dWu01Qs5tXbchbgAbB5VlMSJE8iPvWsd2/ApdNqLV+5qi5tXFuBVthZKkESSxxIqNUZQSb4JqSk2ise1Yt9tXDqfkXXFrs5lfiSSR1G3P0qzvHTtPTvoLSq9t7jXVa3tKsdsNuYEcLBA98Vn++/hVp+0X+NuazfiDcUAhgON6HkjiQQfritT0X9HhQ03dWSs8JaCk/2ixA/I1fXF02+CuiStLyav3as3f/h7tIidhu2v0KfE/QpNZPwC11i3qdQLjKt17ai2WIEgFjcUE9fkMe3tVy9n93LFnTDSJbUWdpUoc7g3zbp5JkyarPtL+j3ba4TZ1TJbJ+R7e8gegbcJ+4/Oo7kZJp7WToapo0LxW1SXO19Q1tldZtjcpBEhEDZGMEEfWs949W2/bNOxnYdMAvpIZt33yv6Vn7/9Hq3ulNW6rAw1sMZAEmQw5MmIxxmrB709zdP2hYFm+D5cpcXDIeJB9+oOD+VT3IpqvBHbk07NV7u9r6Md3gGe2EXTMlxCRO8g7lK87i2R6yDVb+CVtz2tbKzC27hf+rtjP9spW0v/AEd/NjWeX3s+b898VYXcvuFp+zUYWpZ3jfdeNzRwBGFX2H3mquUUnTuyVGTavwUJ2TpEu9uLbuKGRtawZTkEfEbBHUVYP9ISwvwNI0CRcdQfYqDH0kCsn2f4MC1r11v7UTtvm98P4QHLFtu7f78xWf8AEHuGO1Ldq2bxtfCctOzfMiI+YRUvItSYUHpaIHgp/wB02v69z/zmtx7V0fxrF21MfEtsk+m5SJ/WsZ3L7sf5P0i6YXPibWY79u2dxJ4k+vrWdrCTuTaNYramcndhdoP2br7d10O/T3SHtnBxKuvsYJg/SuiND4n9nXbYuDVW0xJW4djD2Knr9JFR++Xhdpe0W+I02r0R8W3EtHG9Tho9cH3rSf8Aq7nd/pvl/wDs5/8AUit5ShPd7MyUZw4LB7v+IOl1upfT6Ytc+Hb3tcgqvIWFnJ55iK2atP7jeGljsxmuI9y5cddrM0ARIMBBxkDkmtwrCVX6TWN1uKUpVSwpSlAKUpQClKUApSlAKUpQClKUApSlAKUpQClKUApSlAKUpQClKUApSlAKUpQClKUApSlAKUpQClKUApSlAKUpQClKUApSlAKUpQClKUApSlAKUpQClKUApSlAKUpQClKUB//Z"/>
          <p:cNvSpPr>
            <a:spLocks noChangeAspect="1" noChangeArrowheads="1"/>
          </p:cNvSpPr>
          <p:nvPr/>
        </p:nvSpPr>
        <p:spPr bwMode="auto">
          <a:xfrm>
            <a:off x="155575" y="-1584325"/>
            <a:ext cx="3314700" cy="33147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9596" name="Picture 28" descr="http://datasciencehackathon.com/wp-content/uploads/2012/04/mastodon-blue-logo-e1335339139172.png"/>
          <p:cNvPicPr>
            <a:picLocks noChangeAspect="1" noChangeArrowheads="1"/>
          </p:cNvPicPr>
          <p:nvPr/>
        </p:nvPicPr>
        <p:blipFill>
          <a:blip r:embed="rId9" cstate="print"/>
          <a:srcRect/>
          <a:stretch>
            <a:fillRect/>
          </a:stretch>
        </p:blipFill>
        <p:spPr bwMode="auto">
          <a:xfrm>
            <a:off x="7380312" y="3068960"/>
            <a:ext cx="1298476" cy="1298476"/>
          </a:xfrm>
          <a:prstGeom prst="rect">
            <a:avLst/>
          </a:prstGeom>
          <a:noFill/>
        </p:spPr>
      </p:pic>
      <p:pic>
        <p:nvPicPr>
          <p:cNvPr id="109598" name="Picture 30" descr="http://www.surrey.ac.uk/sites/default/files/ESRC-Logo.jpg"/>
          <p:cNvPicPr>
            <a:picLocks noChangeAspect="1" noChangeArrowheads="1"/>
          </p:cNvPicPr>
          <p:nvPr/>
        </p:nvPicPr>
        <p:blipFill>
          <a:blip r:embed="rId10" cstate="print"/>
          <a:srcRect/>
          <a:stretch>
            <a:fillRect/>
          </a:stretch>
        </p:blipFill>
        <p:spPr bwMode="auto">
          <a:xfrm>
            <a:off x="4283968" y="5085184"/>
            <a:ext cx="1204285" cy="1008112"/>
          </a:xfrm>
          <a:prstGeom prst="rect">
            <a:avLst/>
          </a:prstGeom>
          <a:noFill/>
        </p:spPr>
      </p:pic>
    </p:spTree>
    <p:extLst>
      <p:ext uri="{BB962C8B-B14F-4D97-AF65-F5344CB8AC3E}">
        <p14:creationId xmlns:p14="http://schemas.microsoft.com/office/powerpoint/2010/main" val="161407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5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95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5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5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9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628800"/>
            <a:ext cx="7344816" cy="4031873"/>
          </a:xfrm>
          <a:prstGeom prst="rect">
            <a:avLst/>
          </a:prstGeom>
          <a:noFill/>
        </p:spPr>
        <p:txBody>
          <a:bodyPr wrap="square" rtlCol="0">
            <a:spAutoFit/>
          </a:bodyPr>
          <a:lstStyle/>
          <a:p>
            <a:r>
              <a:rPr lang="en-GB" sz="3200" b="1" dirty="0" smtClean="0">
                <a:solidFill>
                  <a:srgbClr val="FF0000"/>
                </a:solidFill>
                <a:latin typeface="Gill Sans MT" pitchFamily="34" charset="0"/>
              </a:rPr>
              <a:t>Analysing clusters</a:t>
            </a:r>
          </a:p>
          <a:p>
            <a:endParaRPr lang="en-GB" sz="3200" b="1" dirty="0" smtClean="0">
              <a:solidFill>
                <a:srgbClr val="FF0000"/>
              </a:solidFill>
              <a:latin typeface="Gill Sans MT" pitchFamily="34" charset="0"/>
            </a:endParaRPr>
          </a:p>
          <a:p>
            <a:r>
              <a:rPr lang="en-GB" sz="3200" b="1" dirty="0" smtClean="0">
                <a:solidFill>
                  <a:srgbClr val="FF0000"/>
                </a:solidFill>
                <a:latin typeface="Gill Sans MT" pitchFamily="34" charset="0"/>
              </a:rPr>
              <a:t>Identifying emerging sectors</a:t>
            </a:r>
          </a:p>
          <a:p>
            <a:endParaRPr lang="en-GB" sz="3200" b="1" dirty="0" smtClean="0">
              <a:solidFill>
                <a:srgbClr val="FF0000"/>
              </a:solidFill>
              <a:latin typeface="Gill Sans MT" pitchFamily="34" charset="0"/>
            </a:endParaRPr>
          </a:p>
          <a:p>
            <a:r>
              <a:rPr lang="en-GB" sz="3200" b="1" dirty="0" smtClean="0">
                <a:solidFill>
                  <a:srgbClr val="FF0000"/>
                </a:solidFill>
                <a:latin typeface="Gill Sans MT" pitchFamily="34" charset="0"/>
              </a:rPr>
              <a:t>Looking at links and networks within industries</a:t>
            </a:r>
          </a:p>
          <a:p>
            <a:endParaRPr lang="en-GB" sz="3200" b="1" dirty="0" smtClean="0">
              <a:solidFill>
                <a:srgbClr val="FF0000"/>
              </a:solidFill>
              <a:latin typeface="Gill Sans MT" pitchFamily="34" charset="0"/>
            </a:endParaRPr>
          </a:p>
          <a:p>
            <a:r>
              <a:rPr lang="en-GB" sz="3200" b="1" dirty="0" smtClean="0">
                <a:solidFill>
                  <a:srgbClr val="FF0000"/>
                </a:solidFill>
                <a:latin typeface="Gill Sans MT" pitchFamily="34" charset="0"/>
              </a:rPr>
              <a:t>Understanding skills needs rapidly</a:t>
            </a:r>
            <a:endParaRPr lang="en-GB" sz="3200" dirty="0" smtClean="0">
              <a:solidFill>
                <a:srgbClr val="FF0000"/>
              </a:solidFill>
              <a:latin typeface="Gill Sans MT" pitchFamily="34" charset="0"/>
            </a:endParaRPr>
          </a:p>
        </p:txBody>
      </p:sp>
      <p:sp>
        <p:nvSpPr>
          <p:cNvPr id="3" name="Title 1"/>
          <p:cNvSpPr txBox="1">
            <a:spLocks/>
          </p:cNvSpPr>
          <p:nvPr/>
        </p:nvSpPr>
        <p:spPr>
          <a:xfrm>
            <a:off x="108520" y="116632"/>
            <a:ext cx="9144000" cy="792088"/>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000" b="1" dirty="0" smtClean="0">
                <a:latin typeface="Gill Sans MT" pitchFamily="34" charset="0"/>
                <a:ea typeface="+mj-ea"/>
                <a:cs typeface="+mj-cs"/>
              </a:rPr>
              <a:t>Some examples of what can be done</a:t>
            </a:r>
            <a:endParaRPr kumimoji="0" lang="en-GB" sz="4000" b="1" i="0" u="none" strike="noStrike" kern="1200" cap="none" spc="0" normalizeH="0" baseline="0" noProof="0" dirty="0">
              <a:ln>
                <a:noFill/>
              </a:ln>
              <a:uLnTx/>
              <a:uFillTx/>
              <a:latin typeface="Gill Sans MT" pitchFamily="34"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Cambridge Cluster Map /Tech City Map</a:t>
            </a:r>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7384"/>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108520" y="1916832"/>
            <a:ext cx="3743400" cy="3384376"/>
          </a:xfrm>
          <a:prstGeom prst="rect">
            <a:avLst/>
          </a:prstGeom>
          <a:solidFill>
            <a:schemeClr val="bg1"/>
          </a:solidFill>
          <a:ln>
            <a:solidFill>
              <a:schemeClr val="tx1"/>
            </a:solidFill>
          </a:ln>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000" b="1" dirty="0" smtClean="0">
                <a:latin typeface="Gill Sans MT" pitchFamily="34" charset="0"/>
                <a:ea typeface="+mj-ea"/>
                <a:cs typeface="+mj-cs"/>
              </a:rPr>
              <a:t>The first generation: The Cambridge Cluster Map</a:t>
            </a:r>
            <a:endParaRPr kumimoji="0" lang="en-GB" sz="4000" b="1" i="0" u="none" strike="noStrike" kern="1200" cap="none" spc="0" normalizeH="0" baseline="0" noProof="0" dirty="0">
              <a:ln>
                <a:noFill/>
              </a:ln>
              <a:uLnTx/>
              <a:uFillTx/>
              <a:latin typeface="Gill Sans MT" pitchFamily="34" charset="0"/>
              <a:ea typeface="+mj-ea"/>
              <a:cs typeface="+mj-cs"/>
            </a:endParaRPr>
          </a:p>
        </p:txBody>
      </p:sp>
    </p:spTree>
    <p:extLst>
      <p:ext uri="{BB962C8B-B14F-4D97-AF65-F5344CB8AC3E}">
        <p14:creationId xmlns:p14="http://schemas.microsoft.com/office/powerpoint/2010/main" val="2972067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5760"/>
            <a:ext cx="8229600" cy="1143000"/>
          </a:xfrm>
        </p:spPr>
        <p:txBody>
          <a:bodyPr>
            <a:noAutofit/>
          </a:bodyPr>
          <a:lstStyle/>
          <a:p>
            <a:r>
              <a:rPr lang="en-GB" sz="4000" dirty="0" smtClean="0">
                <a:latin typeface="Gill Sans MT" pitchFamily="34" charset="0"/>
              </a:rPr>
              <a:t>Growth Intelligence/NIESR digital economy map</a:t>
            </a:r>
            <a:endParaRPr lang="en-GB" sz="4000" dirty="0">
              <a:latin typeface="Gill Sans MT" pitchFamily="34" charset="0"/>
            </a:endParaRPr>
          </a:p>
        </p:txBody>
      </p:sp>
      <p:pic>
        <p:nvPicPr>
          <p:cNvPr id="4" name="Picture 2"/>
          <p:cNvPicPr>
            <a:picLocks noChangeAspect="1" noChangeArrowheads="1"/>
          </p:cNvPicPr>
          <p:nvPr/>
        </p:nvPicPr>
        <p:blipFill>
          <a:blip r:embed="rId3" cstate="print"/>
          <a:srcRect t="10835"/>
          <a:stretch>
            <a:fillRect/>
          </a:stretch>
        </p:blipFill>
        <p:spPr bwMode="auto">
          <a:xfrm>
            <a:off x="4355976" y="619269"/>
            <a:ext cx="4104456" cy="5585885"/>
          </a:xfrm>
          <a:prstGeom prst="rect">
            <a:avLst/>
          </a:prstGeom>
          <a:noFill/>
          <a:ln w="9525">
            <a:noFill/>
            <a:miter lim="800000"/>
            <a:headEnd/>
            <a:tailEnd/>
          </a:ln>
        </p:spPr>
      </p:pic>
      <p:sp>
        <p:nvSpPr>
          <p:cNvPr id="5" name="TextBox 4"/>
          <p:cNvSpPr txBox="1"/>
          <p:nvPr/>
        </p:nvSpPr>
        <p:spPr>
          <a:xfrm>
            <a:off x="683568" y="2056780"/>
            <a:ext cx="3528392" cy="3539430"/>
          </a:xfrm>
          <a:prstGeom prst="rect">
            <a:avLst/>
          </a:prstGeom>
          <a:noFill/>
          <a:ln>
            <a:solidFill>
              <a:schemeClr val="tx1"/>
            </a:solidFill>
          </a:ln>
        </p:spPr>
        <p:txBody>
          <a:bodyPr wrap="square" rtlCol="0">
            <a:spAutoFit/>
          </a:bodyPr>
          <a:lstStyle/>
          <a:p>
            <a:r>
              <a:rPr lang="en-GB" sz="3200" dirty="0" smtClean="0">
                <a:latin typeface="Gill Sans MT" pitchFamily="34" charset="0"/>
              </a:rPr>
              <a:t>Where is the UK’s digital economy?</a:t>
            </a:r>
          </a:p>
          <a:p>
            <a:endParaRPr lang="en-GB" sz="3200" dirty="0">
              <a:latin typeface="Gill Sans MT" pitchFamily="34" charset="0"/>
            </a:endParaRPr>
          </a:p>
          <a:p>
            <a:r>
              <a:rPr lang="en-GB" sz="3200" dirty="0" smtClean="0">
                <a:latin typeface="Gill Sans MT" pitchFamily="34" charset="0"/>
              </a:rPr>
              <a:t>Businesses classified based on online information and links, not SIC codes</a:t>
            </a:r>
          </a:p>
        </p:txBody>
      </p:sp>
      <p:sp>
        <p:nvSpPr>
          <p:cNvPr id="6" name="TextBox 5"/>
          <p:cNvSpPr txBox="1"/>
          <p:nvPr/>
        </p:nvSpPr>
        <p:spPr>
          <a:xfrm>
            <a:off x="34261" y="6253551"/>
            <a:ext cx="5257819" cy="461665"/>
          </a:xfrm>
          <a:prstGeom prst="rect">
            <a:avLst/>
          </a:prstGeom>
          <a:noFill/>
        </p:spPr>
        <p:txBody>
          <a:bodyPr wrap="square" rtlCol="0">
            <a:spAutoFit/>
          </a:bodyPr>
          <a:lstStyle/>
          <a:p>
            <a:r>
              <a:rPr lang="en-GB" sz="1200" dirty="0" smtClean="0"/>
              <a:t>Nathan, M. and </a:t>
            </a:r>
            <a:r>
              <a:rPr lang="en-GB" sz="1200" dirty="0" err="1" smtClean="0"/>
              <a:t>Rosso</a:t>
            </a:r>
            <a:r>
              <a:rPr lang="en-GB" sz="1200" dirty="0" smtClean="0"/>
              <a:t>, A. (NIESR) with </a:t>
            </a:r>
            <a:r>
              <a:rPr lang="en-GB" sz="1200" dirty="0" err="1" smtClean="0"/>
              <a:t>Gatten</a:t>
            </a:r>
            <a:r>
              <a:rPr lang="en-GB" sz="1200" dirty="0" smtClean="0"/>
              <a:t>, T., </a:t>
            </a:r>
            <a:r>
              <a:rPr lang="en-GB" sz="1200" dirty="0" err="1" smtClean="0"/>
              <a:t>Majmudar</a:t>
            </a:r>
            <a:r>
              <a:rPr lang="en-GB" sz="1200" dirty="0" smtClean="0"/>
              <a:t>, P. and Mitchell, A. (Growth Intelligence). (2013) ‘Measuring the UK’s Digital Economy with Big Data’</a:t>
            </a:r>
            <a:endParaRPr lang="en-GB" sz="1200" dirty="0"/>
          </a:p>
        </p:txBody>
      </p:sp>
    </p:spTree>
    <p:extLst>
      <p:ext uri="{BB962C8B-B14F-4D97-AF65-F5344CB8AC3E}">
        <p14:creationId xmlns:p14="http://schemas.microsoft.com/office/powerpoint/2010/main" val="230544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bwMode="auto">
          <a:xfrm>
            <a:off x="844736" y="1600200"/>
            <a:ext cx="7454527" cy="4525963"/>
          </a:xfrm>
          <a:prstGeom prst="rect">
            <a:avLst/>
          </a:prstGeom>
          <a:noFill/>
          <a:ln w="9525">
            <a:noFill/>
            <a:miter lim="800000"/>
            <a:headEnd/>
            <a:tailEnd/>
          </a:ln>
          <a:effectLst/>
        </p:spPr>
      </p:pic>
      <p:sp>
        <p:nvSpPr>
          <p:cNvPr id="6" name="TextBox 5"/>
          <p:cNvSpPr txBox="1"/>
          <p:nvPr/>
        </p:nvSpPr>
        <p:spPr>
          <a:xfrm>
            <a:off x="34261" y="6021288"/>
            <a:ext cx="5257819" cy="830997"/>
          </a:xfrm>
          <a:prstGeom prst="rect">
            <a:avLst/>
          </a:prstGeom>
          <a:noFill/>
        </p:spPr>
        <p:txBody>
          <a:bodyPr wrap="square" rtlCol="0">
            <a:spAutoFit/>
          </a:bodyPr>
          <a:lstStyle/>
          <a:p>
            <a:r>
              <a:rPr lang="en-GB" sz="1200" dirty="0" smtClean="0"/>
              <a:t>Work by Sanjay Arora, Jan </a:t>
            </a:r>
            <a:r>
              <a:rPr lang="en-GB" sz="1200" dirty="0" err="1" smtClean="0"/>
              <a:t>Youtie</a:t>
            </a:r>
            <a:r>
              <a:rPr lang="en-GB" sz="1200" dirty="0" smtClean="0"/>
              <a:t>, Yin Lie – Georgia Institute of Technology – US Green Goods Companies: What can we learn about their growth from web data?</a:t>
            </a:r>
          </a:p>
          <a:p>
            <a:r>
              <a:rPr lang="en-GB" sz="1200" dirty="0" smtClean="0"/>
              <a:t>Working with Philip </a:t>
            </a:r>
            <a:r>
              <a:rPr lang="en-GB" sz="1200" dirty="0" err="1" smtClean="0"/>
              <a:t>Shapira</a:t>
            </a:r>
            <a:r>
              <a:rPr lang="en-GB" sz="1200" dirty="0" smtClean="0"/>
              <a:t>, Abdullah </a:t>
            </a:r>
            <a:r>
              <a:rPr lang="en-GB" sz="1200" dirty="0" err="1" smtClean="0"/>
              <a:t>Gok</a:t>
            </a:r>
            <a:r>
              <a:rPr lang="en-GB" sz="1200" dirty="0" smtClean="0"/>
              <a:t>, </a:t>
            </a:r>
            <a:r>
              <a:rPr lang="en-GB" sz="1200" dirty="0" err="1" smtClean="0"/>
              <a:t>Evgeny</a:t>
            </a:r>
            <a:r>
              <a:rPr lang="en-GB" sz="1200" dirty="0" smtClean="0"/>
              <a:t> </a:t>
            </a:r>
            <a:r>
              <a:rPr lang="en-GB" sz="1200" dirty="0" err="1" smtClean="0"/>
              <a:t>Klochikin</a:t>
            </a:r>
            <a:r>
              <a:rPr lang="en-GB" sz="1200" dirty="0" smtClean="0"/>
              <a:t> - University of Manchester</a:t>
            </a:r>
            <a:endParaRPr lang="en-GB" sz="1200" dirty="0"/>
          </a:p>
        </p:txBody>
      </p:sp>
      <p:sp>
        <p:nvSpPr>
          <p:cNvPr id="7" name="Title 1"/>
          <p:cNvSpPr txBox="1">
            <a:spLocks/>
          </p:cNvSpPr>
          <p:nvPr/>
        </p:nvSpPr>
        <p:spPr>
          <a:xfrm>
            <a:off x="107504" y="12576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Gill Sans MT" pitchFamily="34" charset="0"/>
                <a:ea typeface="+mj-ea"/>
                <a:cs typeface="+mj-cs"/>
              </a:rPr>
              <a:t>University</a:t>
            </a:r>
            <a:r>
              <a:rPr kumimoji="0" lang="en-GB" sz="4000" b="1" i="0" u="none" strike="noStrike" kern="1200" cap="none" spc="0" normalizeH="0" noProof="0" dirty="0" smtClean="0">
                <a:ln>
                  <a:noFill/>
                </a:ln>
                <a:solidFill>
                  <a:schemeClr val="tx1"/>
                </a:solidFill>
                <a:effectLst/>
                <a:uLnTx/>
                <a:uFillTx/>
                <a:latin typeface="Gill Sans MT" pitchFamily="34" charset="0"/>
                <a:ea typeface="+mj-ea"/>
                <a:cs typeface="+mj-cs"/>
              </a:rPr>
              <a:t> of Manchester/Georgia Tech: identifying green tech firms</a:t>
            </a:r>
            <a:endParaRPr kumimoji="0" lang="en-GB" sz="4000" b="1"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spTree>
    <p:extLst>
      <p:ext uri="{BB962C8B-B14F-4D97-AF65-F5344CB8AC3E}">
        <p14:creationId xmlns:p14="http://schemas.microsoft.com/office/powerpoint/2010/main" val="2807064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dw.de/image/0,,16785228_303,00.jpg"/>
          <p:cNvPicPr>
            <a:picLocks noChangeAspect="1" noChangeArrowheads="1"/>
          </p:cNvPicPr>
          <p:nvPr/>
        </p:nvPicPr>
        <p:blipFill>
          <a:blip r:embed="rId3" cstate="print">
            <a:grayscl/>
          </a:blip>
          <a:srcRect l="24653"/>
          <a:stretch>
            <a:fillRect/>
          </a:stretch>
        </p:blipFill>
        <p:spPr bwMode="auto">
          <a:xfrm>
            <a:off x="0" y="0"/>
            <a:ext cx="9180512" cy="6858000"/>
          </a:xfrm>
          <a:prstGeom prst="rect">
            <a:avLst/>
          </a:prstGeom>
          <a:noFill/>
        </p:spPr>
      </p:pic>
      <p:sp>
        <p:nvSpPr>
          <p:cNvPr id="9" name="Rectangle 8"/>
          <p:cNvSpPr/>
          <p:nvPr/>
        </p:nvSpPr>
        <p:spPr>
          <a:xfrm>
            <a:off x="2483768" y="5478323"/>
            <a:ext cx="3816424" cy="830997"/>
          </a:xfrm>
          <a:prstGeom prst="rect">
            <a:avLst/>
          </a:prstGeom>
          <a:solidFill>
            <a:schemeClr val="bg1"/>
          </a:solidFill>
        </p:spPr>
        <p:txBody>
          <a:bodyPr wrap="square">
            <a:spAutoFit/>
          </a:bodyPr>
          <a:lstStyle/>
          <a:p>
            <a:pPr algn="ctr"/>
            <a:r>
              <a:rPr lang="en-GB" sz="2400" b="1" dirty="0" smtClean="0">
                <a:solidFill>
                  <a:schemeClr val="tx2"/>
                </a:solidFill>
                <a:latin typeface="Gill Sans MT" pitchFamily="34" charset="0"/>
              </a:rPr>
              <a:t>3. Social </a:t>
            </a:r>
            <a:r>
              <a:rPr lang="en-GB" sz="2400" b="1" dirty="0">
                <a:solidFill>
                  <a:schemeClr val="tx2"/>
                </a:solidFill>
                <a:latin typeface="Gill Sans MT" pitchFamily="34" charset="0"/>
              </a:rPr>
              <a:t>media </a:t>
            </a:r>
            <a:r>
              <a:rPr lang="en-GB" sz="2400" b="1" dirty="0" smtClean="0">
                <a:solidFill>
                  <a:schemeClr val="tx2"/>
                </a:solidFill>
                <a:latin typeface="Gill Sans MT" pitchFamily="34" charset="0"/>
              </a:rPr>
              <a:t>data can help</a:t>
            </a:r>
            <a:endParaRPr lang="en-GB" sz="2800" dirty="0" smtClean="0">
              <a:solidFill>
                <a:schemeClr val="tx2"/>
              </a:solidFill>
              <a:latin typeface="Gill Sans MT" pitchFamily="34" charset="0"/>
            </a:endParaRPr>
          </a:p>
        </p:txBody>
      </p:sp>
      <p:sp>
        <p:nvSpPr>
          <p:cNvPr id="10" name="TextBox 9"/>
          <p:cNvSpPr txBox="1"/>
          <p:nvPr/>
        </p:nvSpPr>
        <p:spPr>
          <a:xfrm>
            <a:off x="117815" y="1457831"/>
            <a:ext cx="2448272" cy="2308324"/>
          </a:xfrm>
          <a:prstGeom prst="rect">
            <a:avLst/>
          </a:prstGeom>
          <a:solidFill>
            <a:schemeClr val="bg1"/>
          </a:solidFill>
        </p:spPr>
        <p:txBody>
          <a:bodyPr wrap="square" rtlCol="0">
            <a:spAutoFit/>
          </a:bodyPr>
          <a:lstStyle/>
          <a:p>
            <a:r>
              <a:rPr lang="en-GB" sz="2400" b="1" dirty="0" smtClean="0">
                <a:solidFill>
                  <a:schemeClr val="tx2"/>
                </a:solidFill>
                <a:latin typeface="Gill Sans MT" pitchFamily="34" charset="0"/>
              </a:rPr>
              <a:t>1. Attendees and funders want to understand the impact  </a:t>
            </a:r>
          </a:p>
          <a:p>
            <a:r>
              <a:rPr lang="en-GB" sz="2400" b="1" dirty="0" smtClean="0">
                <a:solidFill>
                  <a:schemeClr val="tx2"/>
                </a:solidFill>
                <a:latin typeface="Gill Sans MT" pitchFamily="34" charset="0"/>
              </a:rPr>
              <a:t>of events</a:t>
            </a:r>
            <a:endParaRPr lang="en-GB" sz="2400" b="1" dirty="0">
              <a:solidFill>
                <a:schemeClr val="tx2"/>
              </a:solidFill>
              <a:latin typeface="Gill Sans MT" pitchFamily="34" charset="0"/>
            </a:endParaRPr>
          </a:p>
        </p:txBody>
      </p:sp>
      <p:sp>
        <p:nvSpPr>
          <p:cNvPr id="11" name="TextBox 10"/>
          <p:cNvSpPr txBox="1"/>
          <p:nvPr/>
        </p:nvSpPr>
        <p:spPr>
          <a:xfrm>
            <a:off x="6624227" y="1487695"/>
            <a:ext cx="2411760" cy="2308324"/>
          </a:xfrm>
          <a:prstGeom prst="rect">
            <a:avLst/>
          </a:prstGeom>
          <a:solidFill>
            <a:schemeClr val="bg1"/>
          </a:solidFill>
        </p:spPr>
        <p:txBody>
          <a:bodyPr wrap="square" rtlCol="0">
            <a:spAutoFit/>
          </a:bodyPr>
          <a:lstStyle/>
          <a:p>
            <a:pPr marL="57150"/>
            <a:r>
              <a:rPr lang="en-GB" sz="2400" b="1" dirty="0" smtClean="0">
                <a:solidFill>
                  <a:schemeClr val="tx2"/>
                </a:solidFill>
                <a:latin typeface="Gill Sans MT" pitchFamily="34" charset="0"/>
              </a:rPr>
              <a:t>2. Event organisers want to demonstrate impact </a:t>
            </a:r>
          </a:p>
          <a:p>
            <a:pPr marL="57150"/>
            <a:r>
              <a:rPr lang="en-GB" sz="2400" b="1" dirty="0" smtClean="0">
                <a:solidFill>
                  <a:schemeClr val="tx2"/>
                </a:solidFill>
                <a:latin typeface="Gill Sans MT" pitchFamily="34" charset="0"/>
              </a:rPr>
              <a:t>of events</a:t>
            </a:r>
            <a:endParaRPr lang="en-GB" sz="2400" b="1" dirty="0">
              <a:solidFill>
                <a:schemeClr val="tx2"/>
              </a:solidFill>
              <a:latin typeface="Gill Sans MT" pitchFamily="34" charset="0"/>
            </a:endParaRPr>
          </a:p>
        </p:txBody>
      </p:sp>
      <p:grpSp>
        <p:nvGrpSpPr>
          <p:cNvPr id="12" name="Group 11"/>
          <p:cNvGrpSpPr/>
          <p:nvPr/>
        </p:nvGrpSpPr>
        <p:grpSpPr>
          <a:xfrm>
            <a:off x="2231739" y="1988840"/>
            <a:ext cx="4392488" cy="3422456"/>
            <a:chOff x="1954168" y="1950760"/>
            <a:chExt cx="4392488" cy="3422456"/>
          </a:xfrm>
          <a:solidFill>
            <a:schemeClr val="accent2"/>
          </a:solidFill>
        </p:grpSpPr>
        <p:sp>
          <p:nvSpPr>
            <p:cNvPr id="13" name="Isosceles Triangle 12"/>
            <p:cNvSpPr/>
            <p:nvPr/>
          </p:nvSpPr>
          <p:spPr>
            <a:xfrm rot="10800000">
              <a:off x="1954168" y="1988840"/>
              <a:ext cx="4392488" cy="3384376"/>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943100" lvl="3" indent="-514350">
                <a:buFont typeface="+mj-lt"/>
                <a:buAutoNum type="arabicPeriod"/>
              </a:pPr>
              <a:endParaRPr lang="en-GB" dirty="0">
                <a:latin typeface="Gill Sans MT" pitchFamily="34" charset="0"/>
              </a:endParaRPr>
            </a:p>
          </p:txBody>
        </p:sp>
        <p:sp>
          <p:nvSpPr>
            <p:cNvPr id="14" name="TextBox 13"/>
            <p:cNvSpPr txBox="1"/>
            <p:nvPr/>
          </p:nvSpPr>
          <p:spPr>
            <a:xfrm>
              <a:off x="2530231" y="1950760"/>
              <a:ext cx="3240360" cy="2308324"/>
            </a:xfrm>
            <a:prstGeom prst="rect">
              <a:avLst/>
            </a:prstGeom>
            <a:noFill/>
          </p:spPr>
          <p:txBody>
            <a:bodyPr wrap="square" rtlCol="0">
              <a:spAutoFit/>
            </a:bodyPr>
            <a:lstStyle/>
            <a:p>
              <a:pPr algn="ctr"/>
              <a:r>
                <a:rPr lang="en-GB" sz="2400" b="1" dirty="0" smtClean="0">
                  <a:solidFill>
                    <a:schemeClr val="bg1"/>
                  </a:solidFill>
                  <a:latin typeface="Gill Sans MT" pitchFamily="34" charset="0"/>
                </a:rPr>
                <a:t>The question of additionality:</a:t>
              </a:r>
            </a:p>
            <a:p>
              <a:pPr algn="ctr"/>
              <a:r>
                <a:rPr lang="en-GB" sz="2400" b="1" dirty="0" smtClean="0">
                  <a:solidFill>
                    <a:schemeClr val="bg1"/>
                  </a:solidFill>
                  <a:latin typeface="Gill Sans MT" pitchFamily="34" charset="0"/>
                </a:rPr>
                <a:t> What would have </a:t>
              </a:r>
            </a:p>
            <a:p>
              <a:pPr algn="ctr"/>
              <a:r>
                <a:rPr lang="en-GB" sz="2400" b="1" dirty="0" smtClean="0">
                  <a:solidFill>
                    <a:schemeClr val="bg1"/>
                  </a:solidFill>
                  <a:latin typeface="Gill Sans MT" pitchFamily="34" charset="0"/>
                </a:rPr>
                <a:t>happened without</a:t>
              </a:r>
            </a:p>
            <a:p>
              <a:pPr algn="ctr"/>
              <a:r>
                <a:rPr lang="en-GB" sz="2400" b="1" dirty="0" smtClean="0">
                  <a:solidFill>
                    <a:schemeClr val="bg1"/>
                  </a:solidFill>
                  <a:latin typeface="Gill Sans MT" pitchFamily="34" charset="0"/>
                </a:rPr>
                <a:t>the </a:t>
              </a:r>
            </a:p>
            <a:p>
              <a:pPr algn="ctr"/>
              <a:r>
                <a:rPr lang="en-GB" sz="2400" b="1" dirty="0" smtClean="0">
                  <a:solidFill>
                    <a:schemeClr val="bg1"/>
                  </a:solidFill>
                  <a:latin typeface="Gill Sans MT" pitchFamily="34" charset="0"/>
                </a:rPr>
                <a:t>event?</a:t>
              </a:r>
              <a:endParaRPr lang="en-GB" sz="2400" b="1" dirty="0">
                <a:solidFill>
                  <a:schemeClr val="bg1"/>
                </a:solidFill>
                <a:latin typeface="Gill Sans MT" pitchFamily="34" charset="0"/>
              </a:endParaRPr>
            </a:p>
          </p:txBody>
        </p:sp>
      </p:grpSp>
      <p:sp>
        <p:nvSpPr>
          <p:cNvPr id="15" name="Title 1"/>
          <p:cNvSpPr txBox="1">
            <a:spLocks/>
          </p:cNvSpPr>
          <p:nvPr/>
        </p:nvSpPr>
        <p:spPr>
          <a:xfrm>
            <a:off x="107504" y="12576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000" b="1" dirty="0" smtClean="0">
                <a:solidFill>
                  <a:schemeClr val="bg1"/>
                </a:solidFill>
                <a:effectLst>
                  <a:outerShdw blurRad="38100" dist="38100" dir="2700000" algn="tl">
                    <a:srgbClr val="000000">
                      <a:alpha val="43137"/>
                    </a:srgbClr>
                  </a:outerShdw>
                </a:effectLst>
                <a:latin typeface="Gill Sans MT" pitchFamily="34" charset="0"/>
                <a:ea typeface="+mj-ea"/>
                <a:cs typeface="+mj-cs"/>
              </a:rPr>
              <a:t>How can you build networks in emerging sectors?</a:t>
            </a:r>
            <a:endParaRPr kumimoji="0" lang="en-GB"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ill Sans MT" pitchFamily="34" charset="0"/>
              <a:ea typeface="+mj-ea"/>
              <a:cs typeface="+mj-cs"/>
            </a:endParaRPr>
          </a:p>
        </p:txBody>
      </p:sp>
    </p:spTree>
    <p:extLst>
      <p:ext uri="{BB962C8B-B14F-4D97-AF65-F5344CB8AC3E}">
        <p14:creationId xmlns:p14="http://schemas.microsoft.com/office/powerpoint/2010/main" val="281691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S:\Policy &amp; Research\Public\Research\Projects\Projects\PR300 - Creative Industries\PR316 - Festival analytics - evaluating network activities\Visualisations folder\New following connection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83968" y="3356992"/>
            <a:ext cx="3168352" cy="3139321"/>
          </a:xfrm>
          <a:prstGeom prst="rect">
            <a:avLst/>
          </a:prstGeom>
          <a:solidFill>
            <a:schemeClr val="bg1"/>
          </a:solidFill>
        </p:spPr>
        <p:txBody>
          <a:bodyPr wrap="square" rtlCol="0">
            <a:spAutoFit/>
          </a:bodyPr>
          <a:lstStyle/>
          <a:p>
            <a:r>
              <a:rPr lang="en-GB" b="1" dirty="0" smtClean="0">
                <a:solidFill>
                  <a:schemeClr val="tx2"/>
                </a:solidFill>
              </a:rPr>
              <a:t>1736</a:t>
            </a:r>
            <a:r>
              <a:rPr lang="en-GB" dirty="0" smtClean="0">
                <a:solidFill>
                  <a:schemeClr val="tx2"/>
                </a:solidFill>
              </a:rPr>
              <a:t> new Twitter follow connections created after LeWeb’12 London</a:t>
            </a:r>
          </a:p>
          <a:p>
            <a:endParaRPr lang="en-GB" dirty="0">
              <a:solidFill>
                <a:schemeClr val="tx2"/>
              </a:solidFill>
            </a:endParaRPr>
          </a:p>
          <a:p>
            <a:r>
              <a:rPr lang="en-GB" b="1" dirty="0" smtClean="0">
                <a:solidFill>
                  <a:schemeClr val="tx2"/>
                </a:solidFill>
              </a:rPr>
              <a:t>15% ↑ </a:t>
            </a:r>
            <a:r>
              <a:rPr lang="en-GB" dirty="0" smtClean="0">
                <a:solidFill>
                  <a:schemeClr val="tx2"/>
                </a:solidFill>
              </a:rPr>
              <a:t>in the total</a:t>
            </a:r>
            <a:endParaRPr lang="en-GB" dirty="0">
              <a:solidFill>
                <a:schemeClr val="tx2"/>
              </a:solidFill>
            </a:endParaRPr>
          </a:p>
          <a:p>
            <a:r>
              <a:rPr lang="en-GB" dirty="0" smtClean="0">
                <a:solidFill>
                  <a:schemeClr val="tx2"/>
                </a:solidFill>
              </a:rPr>
              <a:t>number </a:t>
            </a:r>
            <a:r>
              <a:rPr lang="en-GB" dirty="0">
                <a:solidFill>
                  <a:schemeClr val="tx2"/>
                </a:solidFill>
              </a:rPr>
              <a:t>of </a:t>
            </a:r>
            <a:r>
              <a:rPr lang="en-GB" dirty="0" smtClean="0">
                <a:solidFill>
                  <a:schemeClr val="tx2"/>
                </a:solidFill>
              </a:rPr>
              <a:t>follow connections between attendees</a:t>
            </a:r>
          </a:p>
          <a:p>
            <a:endParaRPr lang="en-GB" dirty="0" smtClean="0">
              <a:solidFill>
                <a:schemeClr val="tx2"/>
              </a:solidFill>
            </a:endParaRPr>
          </a:p>
          <a:p>
            <a:r>
              <a:rPr lang="en-GB" b="1" dirty="0" smtClean="0">
                <a:solidFill>
                  <a:schemeClr val="tx2"/>
                </a:solidFill>
              </a:rPr>
              <a:t>9% ↑ </a:t>
            </a:r>
            <a:r>
              <a:rPr lang="en-GB" dirty="0" smtClean="0">
                <a:solidFill>
                  <a:schemeClr val="tx2"/>
                </a:solidFill>
              </a:rPr>
              <a:t>in</a:t>
            </a:r>
            <a:r>
              <a:rPr lang="en-GB" b="1" dirty="0" smtClean="0">
                <a:solidFill>
                  <a:schemeClr val="tx2"/>
                </a:solidFill>
              </a:rPr>
              <a:t> </a:t>
            </a:r>
            <a:r>
              <a:rPr lang="en-GB" dirty="0" smtClean="0">
                <a:solidFill>
                  <a:schemeClr val="tx2"/>
                </a:solidFill>
              </a:rPr>
              <a:t>total </a:t>
            </a:r>
            <a:r>
              <a:rPr lang="en-GB" dirty="0">
                <a:solidFill>
                  <a:schemeClr val="tx2"/>
                </a:solidFill>
              </a:rPr>
              <a:t>number of </a:t>
            </a:r>
            <a:r>
              <a:rPr lang="en-GB" dirty="0" smtClean="0">
                <a:solidFill>
                  <a:schemeClr val="tx2"/>
                </a:solidFill>
              </a:rPr>
              <a:t>follow connections involving attendees</a:t>
            </a:r>
            <a:endParaRPr lang="en-GB" dirty="0">
              <a:solidFill>
                <a:schemeClr val="tx2"/>
              </a:solidFill>
            </a:endParaRPr>
          </a:p>
        </p:txBody>
      </p:sp>
    </p:spTree>
    <p:extLst>
      <p:ext uri="{BB962C8B-B14F-4D97-AF65-F5344CB8AC3E}">
        <p14:creationId xmlns:p14="http://schemas.microsoft.com/office/powerpoint/2010/main" val="216213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229600" cy="1143000"/>
          </a:xfrm>
        </p:spPr>
        <p:txBody>
          <a:bodyPr>
            <a:normAutofit/>
          </a:bodyPr>
          <a:lstStyle/>
          <a:p>
            <a:r>
              <a:rPr lang="en-GB" dirty="0" smtClean="0">
                <a:solidFill>
                  <a:schemeClr val="tx2"/>
                </a:solidFill>
              </a:rPr>
              <a:t>Undertaking text analysis of tweets </a:t>
            </a:r>
            <a:r>
              <a:rPr lang="en-GB" dirty="0">
                <a:solidFill>
                  <a:schemeClr val="tx2"/>
                </a:solidFill>
              </a:rPr>
              <a:t>between participants who connected at L</a:t>
            </a:r>
            <a:r>
              <a:rPr lang="en-GB" dirty="0" smtClean="0">
                <a:solidFill>
                  <a:schemeClr val="tx2"/>
                </a:solidFill>
              </a:rPr>
              <a:t>eWeb'12 London</a:t>
            </a:r>
            <a:endParaRPr lang="en-GB" dirty="0">
              <a:solidFill>
                <a:schemeClr val="tx2"/>
              </a:solidFill>
            </a:endParaRPr>
          </a:p>
        </p:txBody>
      </p:sp>
      <p:pic>
        <p:nvPicPr>
          <p:cNvPr id="3074" name="Picture 2" descr="http://www-core.nesta.org.uk/library/images/wordconnect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944" y="1922441"/>
            <a:ext cx="7416824" cy="493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54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156469" y="1792884"/>
            <a:ext cx="8736011" cy="3580332"/>
          </a:xfrm>
          <a:prstGeom prst="rect">
            <a:avLst/>
          </a:prstGeom>
        </p:spPr>
      </p:pic>
      <p:sp>
        <p:nvSpPr>
          <p:cNvPr id="5" name="Rectangle 4"/>
          <p:cNvSpPr/>
          <p:nvPr/>
        </p:nvSpPr>
        <p:spPr>
          <a:xfrm>
            <a:off x="179512" y="2924944"/>
            <a:ext cx="85689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4261" y="6253551"/>
            <a:ext cx="5257819" cy="461665"/>
          </a:xfrm>
          <a:prstGeom prst="rect">
            <a:avLst/>
          </a:prstGeom>
          <a:noFill/>
        </p:spPr>
        <p:txBody>
          <a:bodyPr wrap="square" rtlCol="0">
            <a:spAutoFit/>
          </a:bodyPr>
          <a:lstStyle/>
          <a:p>
            <a:r>
              <a:rPr lang="en-GB" sz="1200" dirty="0" err="1" smtClean="0"/>
              <a:t>Ongoing</a:t>
            </a:r>
            <a:r>
              <a:rPr lang="en-GB" sz="1200" dirty="0" smtClean="0"/>
              <a:t> Nesta funded project by Michael Mandel and Judith Scherer, South Mountain Economics</a:t>
            </a:r>
            <a:endParaRPr lang="en-GB" sz="1200" dirty="0"/>
          </a:p>
        </p:txBody>
      </p:sp>
      <p:sp>
        <p:nvSpPr>
          <p:cNvPr id="8" name="Title 1"/>
          <p:cNvSpPr txBox="1">
            <a:spLocks/>
          </p:cNvSpPr>
          <p:nvPr/>
        </p:nvSpPr>
        <p:spPr>
          <a:xfrm>
            <a:off x="107504" y="12576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000" b="1" dirty="0" smtClean="0">
                <a:latin typeface="Gill Sans MT" pitchFamily="34" charset="0"/>
                <a:ea typeface="+mj-ea"/>
                <a:cs typeface="+mj-cs"/>
              </a:rPr>
              <a:t>Real-time skills needs dashboard</a:t>
            </a:r>
            <a:endParaRPr kumimoji="0" lang="en-GB" sz="4000" b="1"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spTree>
    <p:extLst>
      <p:ext uri="{BB962C8B-B14F-4D97-AF65-F5344CB8AC3E}">
        <p14:creationId xmlns:p14="http://schemas.microsoft.com/office/powerpoint/2010/main" val="997765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552" y="4653136"/>
            <a:ext cx="2252936" cy="1143000"/>
          </a:xfrm>
        </p:spPr>
        <p:txBody>
          <a:bodyPr>
            <a:normAutofit fontScale="90000"/>
          </a:bodyPr>
          <a:lstStyle/>
          <a:p>
            <a:r>
              <a:rPr lang="en-GB" sz="2400" dirty="0" err="1" smtClean="0"/>
              <a:t>Prasanna</a:t>
            </a:r>
            <a:r>
              <a:rPr lang="en-GB" sz="2400" dirty="0" smtClean="0"/>
              <a:t> </a:t>
            </a:r>
            <a:r>
              <a:rPr lang="en-GB" sz="2400" dirty="0" err="1" smtClean="0"/>
              <a:t>Tambe</a:t>
            </a:r>
            <a:r>
              <a:rPr lang="en-GB" sz="2400" dirty="0" smtClean="0"/>
              <a:t> – Big Data Investment, Skills and Firm Value </a:t>
            </a:r>
            <a:endParaRPr lang="en-GB" sz="2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15754"/>
            <a:ext cx="6408712" cy="473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61" y="6253551"/>
            <a:ext cx="6121915" cy="646331"/>
          </a:xfrm>
          <a:prstGeom prst="rect">
            <a:avLst/>
          </a:prstGeom>
          <a:noFill/>
        </p:spPr>
        <p:txBody>
          <a:bodyPr wrap="square" rtlCol="0">
            <a:spAutoFit/>
          </a:bodyPr>
          <a:lstStyle/>
          <a:p>
            <a:r>
              <a:rPr lang="en-GB" sz="1200" dirty="0" smtClean="0"/>
              <a:t>Reference: </a:t>
            </a:r>
            <a:r>
              <a:rPr lang="en-GB" sz="1200" dirty="0" err="1" smtClean="0"/>
              <a:t>Tambe</a:t>
            </a:r>
            <a:r>
              <a:rPr lang="en-GB" sz="1200" dirty="0" smtClean="0"/>
              <a:t>, P. (2013) ‘Big Data Investment, Skills and Firm Value’, forthcoming in Management Science. </a:t>
            </a:r>
            <a:r>
              <a:rPr lang="en-GB" sz="1200" dirty="0"/>
              <a:t>Accessed at: </a:t>
            </a:r>
            <a:r>
              <a:rPr lang="en-GB" sz="1200" dirty="0">
                <a:hlinkClick r:id="rId4"/>
              </a:rPr>
              <a:t>http://</a:t>
            </a:r>
            <a:r>
              <a:rPr lang="en-GB" sz="1200" dirty="0" smtClean="0">
                <a:hlinkClick r:id="rId4"/>
              </a:rPr>
              <a:t>papers.ssrn.com/sol3/papers.cfm?abstract_id=2294077</a:t>
            </a:r>
            <a:r>
              <a:rPr lang="en-GB" sz="1200" dirty="0" smtClean="0"/>
              <a:t> </a:t>
            </a:r>
            <a:endParaRPr lang="en-GB" sz="1200" dirty="0"/>
          </a:p>
        </p:txBody>
      </p:sp>
      <p:sp>
        <p:nvSpPr>
          <p:cNvPr id="5" name="Title 1"/>
          <p:cNvSpPr txBox="1">
            <a:spLocks/>
          </p:cNvSpPr>
          <p:nvPr/>
        </p:nvSpPr>
        <p:spPr>
          <a:xfrm>
            <a:off x="107504" y="125760"/>
            <a:ext cx="8856984"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latin typeface="Gill Sans MT" pitchFamily="34" charset="0"/>
                <a:ea typeface="+mj-ea"/>
                <a:cs typeface="+mj-cs"/>
              </a:rPr>
              <a:t>Using Big Data to map Big Data skills</a:t>
            </a:r>
            <a:endParaRPr kumimoji="0" lang="en-GB" sz="3600" b="1"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spTree>
    <p:extLst>
      <p:ext uri="{BB962C8B-B14F-4D97-AF65-F5344CB8AC3E}">
        <p14:creationId xmlns:p14="http://schemas.microsoft.com/office/powerpoint/2010/main" val="1796934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hisislondon.co.uk/news/article6907838.ece/ALTERNATES/w620/Sacked+City+worker"/>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588937" y="3789040"/>
            <a:ext cx="4555062" cy="3068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longorshortcapital.com/wp-content/northern_rock_queue.jpg"/>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22" y="747487"/>
            <a:ext cx="4589359" cy="30415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extranea.files.wordpress.com/2011/03/eurozone-crisis.jpg"/>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23" y="3789040"/>
            <a:ext cx="4589359" cy="3073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i.telegraph.co.uk/multimedia/archive/01538/police-fire_1538655i.jpg"/>
          <p:cNvPicPr>
            <a:picLocks noChangeAspect="1" noChangeArrowheads="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588936" y="762232"/>
            <a:ext cx="4555063" cy="30268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0" y="44624"/>
            <a:ext cx="9108504" cy="792088"/>
          </a:xfrm>
        </p:spPr>
        <p:txBody>
          <a:bodyPr anchor="t" anchorCtr="0">
            <a:noAutofit/>
          </a:bodyPr>
          <a:lstStyle/>
          <a:p>
            <a:pPr algn="l"/>
            <a:r>
              <a:rPr lang="en-GB" sz="4000" b="1" dirty="0" smtClean="0">
                <a:solidFill>
                  <a:schemeClr val="tx2">
                    <a:lumMod val="75000"/>
                  </a:schemeClr>
                </a:solidFill>
                <a:latin typeface="Gill Sans MT" pitchFamily="34" charset="0"/>
              </a:rPr>
              <a:t>The global economy is still in trouble</a:t>
            </a:r>
            <a:endParaRPr lang="en-GB" sz="4000" b="1" dirty="0">
              <a:solidFill>
                <a:schemeClr val="tx2">
                  <a:lumMod val="75000"/>
                </a:schemeClr>
              </a:solidFill>
              <a:latin typeface="Gill Sans MT" pitchFamily="34" charset="0"/>
            </a:endParaRPr>
          </a:p>
        </p:txBody>
      </p:sp>
      <p:sp>
        <p:nvSpPr>
          <p:cNvPr id="9" name="Title 1"/>
          <p:cNvSpPr txBox="1">
            <a:spLocks/>
          </p:cNvSpPr>
          <p:nvPr/>
        </p:nvSpPr>
        <p:spPr>
          <a:xfrm>
            <a:off x="5148064" y="6597352"/>
            <a:ext cx="3995936" cy="332656"/>
          </a:xfrm>
          <a:prstGeom prst="rect">
            <a:avLst/>
          </a:prstGeom>
          <a:noFill/>
          <a:ln>
            <a:noFill/>
          </a:ln>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1050" b="1" i="0" u="none" strike="noStrike" kern="1200" cap="none" spc="0" normalizeH="0" baseline="0" noProof="0" dirty="0" smtClean="0">
                <a:ln>
                  <a:noFill/>
                </a:ln>
                <a:solidFill>
                  <a:schemeClr val="bg1">
                    <a:lumMod val="75000"/>
                  </a:schemeClr>
                </a:solidFill>
                <a:effectLst/>
                <a:uLnTx/>
                <a:uFillTx/>
                <a:latin typeface="Gill Sans MT" pitchFamily="34" charset="0"/>
                <a:ea typeface="+mj-ea"/>
                <a:cs typeface="+mj-cs"/>
              </a:rPr>
              <a:t>Images:  The Telegraph</a:t>
            </a:r>
            <a:endParaRPr kumimoji="0" lang="en-GB" sz="1050" b="1" i="0" u="none" strike="noStrike" kern="1200" cap="none" spc="0" normalizeH="0" baseline="0" noProof="0" dirty="0">
              <a:ln>
                <a:noFill/>
              </a:ln>
              <a:solidFill>
                <a:schemeClr val="bg1">
                  <a:lumMod val="75000"/>
                </a:schemeClr>
              </a:solidFill>
              <a:effectLst/>
              <a:uLnTx/>
              <a:uFillTx/>
              <a:latin typeface="Gill Sans MT" pitchFamily="34"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b="11373"/>
          <a:stretch/>
        </p:blipFill>
        <p:spPr>
          <a:xfrm>
            <a:off x="1307157" y="1090622"/>
            <a:ext cx="6812185" cy="4447140"/>
          </a:xfrm>
          <a:prstGeom prst="rect">
            <a:avLst/>
          </a:prstGeom>
        </p:spPr>
      </p:pic>
      <p:sp>
        <p:nvSpPr>
          <p:cNvPr id="4" name="Slide Number Placeholder 3"/>
          <p:cNvSpPr>
            <a:spLocks noGrp="1"/>
          </p:cNvSpPr>
          <p:nvPr>
            <p:ph type="sldNum" sz="quarter" idx="12"/>
          </p:nvPr>
        </p:nvSpPr>
        <p:spPr/>
        <p:txBody>
          <a:bodyPr/>
          <a:lstStyle/>
          <a:p>
            <a:fld id="{D5A9E99E-A051-9C4D-8CFD-3D4FE5CC141F}" type="slidenum">
              <a:rPr lang="en-US" smtClean="0">
                <a:latin typeface="Baskerville"/>
                <a:cs typeface="Baskerville"/>
              </a:rPr>
              <a:pPr/>
              <a:t>20</a:t>
            </a:fld>
            <a:endParaRPr lang="en-US" dirty="0">
              <a:latin typeface="Baskerville"/>
              <a:cs typeface="Baskerville"/>
            </a:endParaRPr>
          </a:p>
        </p:txBody>
      </p:sp>
      <p:pic>
        <p:nvPicPr>
          <p:cNvPr id="5" name="Picture 4"/>
          <p:cNvPicPr>
            <a:picLocks noChangeAspect="1"/>
          </p:cNvPicPr>
          <p:nvPr/>
        </p:nvPicPr>
        <p:blipFill>
          <a:blip r:embed="rId5" cstate="print"/>
          <a:stretch>
            <a:fillRect/>
          </a:stretch>
        </p:blipFill>
        <p:spPr>
          <a:xfrm>
            <a:off x="929583" y="5537762"/>
            <a:ext cx="1077764" cy="1077764"/>
          </a:xfrm>
          <a:prstGeom prst="rect">
            <a:avLst/>
          </a:prstGeom>
        </p:spPr>
      </p:pic>
      <p:sp>
        <p:nvSpPr>
          <p:cNvPr id="19" name="Title 1"/>
          <p:cNvSpPr txBox="1">
            <a:spLocks/>
          </p:cNvSpPr>
          <p:nvPr/>
        </p:nvSpPr>
        <p:spPr>
          <a:xfrm>
            <a:off x="2087602" y="5504149"/>
            <a:ext cx="5251293" cy="10998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i="1" dirty="0" err="1" smtClean="0">
                <a:solidFill>
                  <a:srgbClr val="1F497D"/>
                </a:solidFill>
                <a:latin typeface="Verdana"/>
                <a:cs typeface="Verdana"/>
              </a:rPr>
              <a:t>Tambe</a:t>
            </a:r>
            <a:r>
              <a:rPr lang="en-US" sz="1600" i="1" dirty="0" smtClean="0">
                <a:solidFill>
                  <a:srgbClr val="1F497D"/>
                </a:solidFill>
                <a:latin typeface="Verdana"/>
                <a:cs typeface="Verdana"/>
              </a:rPr>
              <a:t> (forthcoming) uses data from LinkedIn profiles to measure Big Data clustering, and  spillovers from firm investments in Big Data skills.</a:t>
            </a:r>
            <a:endParaRPr lang="en-US" sz="1600" i="1" dirty="0">
              <a:solidFill>
                <a:srgbClr val="1F497D"/>
              </a:solidFill>
              <a:latin typeface="Verdana"/>
              <a:cs typeface="Verdana"/>
            </a:endParaRPr>
          </a:p>
        </p:txBody>
      </p:sp>
      <p:sp>
        <p:nvSpPr>
          <p:cNvPr id="9" name="Title 1"/>
          <p:cNvSpPr txBox="1">
            <a:spLocks/>
          </p:cNvSpPr>
          <p:nvPr/>
        </p:nvSpPr>
        <p:spPr>
          <a:xfrm>
            <a:off x="107504" y="125760"/>
            <a:ext cx="8856984"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latin typeface="Gill Sans MT" pitchFamily="34" charset="0"/>
                <a:ea typeface="+mj-ea"/>
                <a:cs typeface="+mj-cs"/>
              </a:rPr>
              <a:t>Using Big Data to map Big Data skills</a:t>
            </a:r>
            <a:endParaRPr kumimoji="0" lang="en-GB" sz="3600" b="1"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spTree>
    <p:extLst>
      <p:ext uri="{BB962C8B-B14F-4D97-AF65-F5344CB8AC3E}">
        <p14:creationId xmlns:p14="http://schemas.microsoft.com/office/powerpoint/2010/main" val="1151901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53752"/>
            <a:ext cx="8229600" cy="1143000"/>
          </a:xfrm>
        </p:spPr>
        <p:txBody>
          <a:bodyPr>
            <a:normAutofit/>
          </a:bodyPr>
          <a:lstStyle/>
          <a:p>
            <a:r>
              <a:rPr lang="en-GB" sz="4000" dirty="0" smtClean="0">
                <a:latin typeface="Gill Sans MT" pitchFamily="34" charset="0"/>
              </a:rPr>
              <a:t>Who owns that company?</a:t>
            </a:r>
            <a:endParaRPr lang="en-GB" sz="4000" dirty="0">
              <a:latin typeface="Gill Sans MT"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51" y="1468165"/>
            <a:ext cx="9060253" cy="527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864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24" y="116632"/>
            <a:ext cx="8229600" cy="1143000"/>
          </a:xfrm>
        </p:spPr>
        <p:txBody>
          <a:bodyPr>
            <a:noAutofit/>
          </a:bodyPr>
          <a:lstStyle/>
          <a:p>
            <a:r>
              <a:rPr lang="en-GB" sz="4000" dirty="0" smtClean="0">
                <a:latin typeface="Gill Sans MT" pitchFamily="34" charset="0"/>
              </a:rPr>
              <a:t>Premise – mobile sourcing of inflation and price data</a:t>
            </a:r>
            <a:endParaRPr lang="en-GB" sz="4000" dirty="0">
              <a:latin typeface="Gill Sans MT"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585077"/>
            <a:ext cx="6691693" cy="515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6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westlake\AppData\Local\Microsoft\Windows\Temporary Internet Files\Content.Outlook\HEI9O8J9\photo (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2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2852936"/>
            <a:ext cx="8352928" cy="3785652"/>
          </a:xfrm>
          <a:prstGeom prst="rect">
            <a:avLst/>
          </a:prstGeom>
          <a:solidFill>
            <a:schemeClr val="bg1"/>
          </a:solidFill>
          <a:ln>
            <a:solidFill>
              <a:srgbClr val="FF0000"/>
            </a:solidFill>
          </a:ln>
        </p:spPr>
        <p:txBody>
          <a:bodyPr wrap="square" rtlCol="0">
            <a:spAutoFit/>
          </a:bodyPr>
          <a:lstStyle/>
          <a:p>
            <a:r>
              <a:rPr lang="en-GB" sz="2400" dirty="0" smtClean="0">
                <a:solidFill>
                  <a:srgbClr val="FF0000"/>
                </a:solidFill>
                <a:latin typeface="Gill Sans MT" pitchFamily="34" charset="0"/>
              </a:rPr>
              <a:t>Linking together much more government data (IP,  research, procurement, grants)</a:t>
            </a:r>
          </a:p>
          <a:p>
            <a:endParaRPr lang="en-GB" sz="2400" dirty="0" smtClean="0">
              <a:solidFill>
                <a:srgbClr val="FF0000"/>
              </a:solidFill>
              <a:latin typeface="Gill Sans MT" pitchFamily="34" charset="0"/>
            </a:endParaRPr>
          </a:p>
          <a:p>
            <a:r>
              <a:rPr lang="en-GB" sz="2400" dirty="0" smtClean="0">
                <a:solidFill>
                  <a:srgbClr val="FF0000"/>
                </a:solidFill>
                <a:latin typeface="Gill Sans MT" pitchFamily="34" charset="0"/>
              </a:rPr>
              <a:t>More and better classifications/</a:t>
            </a:r>
            <a:r>
              <a:rPr lang="en-GB" sz="2400" dirty="0" err="1" smtClean="0">
                <a:solidFill>
                  <a:srgbClr val="FF0000"/>
                </a:solidFill>
                <a:latin typeface="Gill Sans MT" pitchFamily="34" charset="0"/>
              </a:rPr>
              <a:t>folksonomies</a:t>
            </a:r>
            <a:endParaRPr lang="en-GB" sz="2400" dirty="0" smtClean="0">
              <a:solidFill>
                <a:srgbClr val="FF0000"/>
              </a:solidFill>
              <a:latin typeface="Gill Sans MT" pitchFamily="34" charset="0"/>
            </a:endParaRPr>
          </a:p>
          <a:p>
            <a:endParaRPr lang="en-GB" sz="2400" dirty="0">
              <a:solidFill>
                <a:srgbClr val="FF0000"/>
              </a:solidFill>
              <a:latin typeface="Gill Sans MT" pitchFamily="34" charset="0"/>
            </a:endParaRPr>
          </a:p>
          <a:p>
            <a:r>
              <a:rPr lang="en-GB" sz="2400" dirty="0" smtClean="0">
                <a:solidFill>
                  <a:srgbClr val="FF0000"/>
                </a:solidFill>
                <a:latin typeface="Gill Sans MT" pitchFamily="34" charset="0"/>
              </a:rPr>
              <a:t>More open data from governments and businesses (broadband speeds? cellular coverage?)</a:t>
            </a:r>
          </a:p>
          <a:p>
            <a:endParaRPr lang="en-GB" sz="2400" dirty="0" smtClean="0">
              <a:solidFill>
                <a:srgbClr val="FF0000"/>
              </a:solidFill>
              <a:latin typeface="Gill Sans MT" pitchFamily="34" charset="0"/>
            </a:endParaRPr>
          </a:p>
          <a:p>
            <a:r>
              <a:rPr lang="en-GB" sz="2400" dirty="0" smtClean="0">
                <a:solidFill>
                  <a:srgbClr val="FF0000"/>
                </a:solidFill>
                <a:latin typeface="Gill Sans MT" pitchFamily="34" charset="0"/>
              </a:rPr>
              <a:t>Better analysis of social media and other online data sources (job ads, media, links)</a:t>
            </a:r>
          </a:p>
        </p:txBody>
      </p:sp>
      <p:sp>
        <p:nvSpPr>
          <p:cNvPr id="5" name="Title 1"/>
          <p:cNvSpPr txBox="1">
            <a:spLocks/>
          </p:cNvSpPr>
          <p:nvPr/>
        </p:nvSpPr>
        <p:spPr>
          <a:xfrm>
            <a:off x="158824" y="116632"/>
            <a:ext cx="8229600" cy="1143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pitchFamily="34" charset="0"/>
                <a:ea typeface="+mj-ea"/>
                <a:cs typeface="+mj-cs"/>
              </a:rPr>
              <a:t>What’s next?</a:t>
            </a:r>
            <a:endParaRPr kumimoji="0" lang="en-GB"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ill Sans MT"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7768"/>
            <a:ext cx="8229600" cy="1143000"/>
          </a:xfrm>
        </p:spPr>
        <p:txBody>
          <a:bodyPr>
            <a:normAutofit/>
          </a:bodyPr>
          <a:lstStyle/>
          <a:p>
            <a:pPr marL="0" indent="0"/>
            <a:r>
              <a:rPr lang="en-US" sz="4000" dirty="0" smtClean="0">
                <a:solidFill>
                  <a:srgbClr val="1F497D"/>
                </a:solidFill>
                <a:latin typeface="Gill Sans MT" panose="020B0502020104020203" pitchFamily="34" charset="0"/>
                <a:ea typeface="Verdana" panose="020B0604030504040204" pitchFamily="34" charset="0"/>
                <a:cs typeface="Verdana" panose="020B0604030504040204" pitchFamily="34" charset="0"/>
              </a:rPr>
              <a:t>Everyone is talking about data</a:t>
            </a:r>
            <a:endParaRPr lang="en-US" sz="4000" dirty="0">
              <a:solidFill>
                <a:srgbClr val="1F497D"/>
              </a:solidFill>
              <a:latin typeface="Gill Sans MT" panose="020B0502020104020203"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D5A9E99E-A051-9C4D-8CFD-3D4FE5CC141F}" type="slidenum">
              <a:rPr lang="en-US" smtClean="0">
                <a:latin typeface="Baskerville"/>
                <a:cs typeface="Baskerville"/>
              </a:rPr>
              <a:pPr/>
              <a:t>24</a:t>
            </a:fld>
            <a:endParaRPr lang="en-US" dirty="0">
              <a:latin typeface="Baskerville"/>
              <a:cs typeface="Baskerville"/>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127000" y="1396812"/>
            <a:ext cx="8890000" cy="3568700"/>
          </a:xfrm>
          <a:prstGeom prst="rect">
            <a:avLst/>
          </a:prstGeom>
          <a:ln>
            <a:solidFill>
              <a:srgbClr val="1F497D"/>
            </a:solidFill>
          </a:ln>
        </p:spPr>
      </p:pic>
      <p:sp>
        <p:nvSpPr>
          <p:cNvPr id="11" name="Title 1"/>
          <p:cNvSpPr txBox="1">
            <a:spLocks/>
          </p:cNvSpPr>
          <p:nvPr/>
        </p:nvSpPr>
        <p:spPr>
          <a:xfrm>
            <a:off x="4284592" y="1943631"/>
            <a:ext cx="1218397" cy="3635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i="1" dirty="0" smtClean="0">
                <a:solidFill>
                  <a:schemeClr val="accent2"/>
                </a:solidFill>
                <a:latin typeface="Baskerville"/>
                <a:cs typeface="Baskerville"/>
              </a:rPr>
              <a:t>Web 2.0</a:t>
            </a:r>
            <a:endParaRPr lang="en-US" sz="1600" b="1" i="1" dirty="0">
              <a:solidFill>
                <a:schemeClr val="accent2"/>
              </a:solidFill>
              <a:latin typeface="Baskerville"/>
              <a:cs typeface="Baskerville"/>
            </a:endParaRPr>
          </a:p>
        </p:txBody>
      </p:sp>
      <p:sp>
        <p:nvSpPr>
          <p:cNvPr id="16" name="Title 1"/>
          <p:cNvSpPr txBox="1">
            <a:spLocks/>
          </p:cNvSpPr>
          <p:nvPr/>
        </p:nvSpPr>
        <p:spPr>
          <a:xfrm>
            <a:off x="6050134" y="2679569"/>
            <a:ext cx="1821085" cy="3635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i="1" dirty="0" smtClean="0">
                <a:solidFill>
                  <a:schemeClr val="tx2"/>
                </a:solidFill>
                <a:latin typeface="Baskerville"/>
                <a:cs typeface="Baskerville"/>
              </a:rPr>
              <a:t>Cloud computing</a:t>
            </a:r>
            <a:endParaRPr lang="en-US" sz="1600" b="1" i="1" dirty="0">
              <a:solidFill>
                <a:schemeClr val="tx2"/>
              </a:solidFill>
              <a:latin typeface="Baskerville"/>
              <a:cs typeface="Baskerville"/>
            </a:endParaRPr>
          </a:p>
        </p:txBody>
      </p:sp>
      <p:sp>
        <p:nvSpPr>
          <p:cNvPr id="17" name="Title 1"/>
          <p:cNvSpPr txBox="1">
            <a:spLocks/>
          </p:cNvSpPr>
          <p:nvPr/>
        </p:nvSpPr>
        <p:spPr>
          <a:xfrm>
            <a:off x="5502989" y="4090580"/>
            <a:ext cx="1821085" cy="3635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i="1" dirty="0" smtClean="0">
                <a:solidFill>
                  <a:srgbClr val="CC9900"/>
                </a:solidFill>
                <a:latin typeface="Baskerville"/>
                <a:cs typeface="Baskerville"/>
              </a:rPr>
              <a:t>Big Data</a:t>
            </a:r>
            <a:endParaRPr lang="en-US" sz="1600" b="1" i="1" dirty="0">
              <a:solidFill>
                <a:srgbClr val="CC9900"/>
              </a:solidFill>
              <a:latin typeface="Baskerville"/>
              <a:cs typeface="Baskerville"/>
            </a:endParaRPr>
          </a:p>
        </p:txBody>
      </p:sp>
      <p:sp>
        <p:nvSpPr>
          <p:cNvPr id="18" name="Title 1"/>
          <p:cNvSpPr txBox="1">
            <a:spLocks/>
          </p:cNvSpPr>
          <p:nvPr/>
        </p:nvSpPr>
        <p:spPr>
          <a:xfrm>
            <a:off x="127000" y="4908302"/>
            <a:ext cx="3643930" cy="3635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i="1" dirty="0" smtClean="0">
                <a:solidFill>
                  <a:srgbClr val="1F497D"/>
                </a:solidFill>
                <a:latin typeface="Baskerville"/>
                <a:cs typeface="Baskerville"/>
              </a:rPr>
              <a:t>Source: </a:t>
            </a:r>
            <a:r>
              <a:rPr lang="en-US" sz="1200" i="1" dirty="0" smtClean="0">
                <a:solidFill>
                  <a:srgbClr val="1F497D"/>
                </a:solidFill>
                <a:latin typeface="Baskerville"/>
                <a:cs typeface="Baskerville"/>
              </a:rPr>
              <a:t>Google Trends</a:t>
            </a:r>
            <a:endParaRPr lang="en-US" sz="1200" b="1" i="1" dirty="0">
              <a:solidFill>
                <a:srgbClr val="1F497D"/>
              </a:solidFill>
              <a:latin typeface="Baskerville"/>
              <a:cs typeface="Baskerville"/>
            </a:endParaRPr>
          </a:p>
        </p:txBody>
      </p:sp>
      <p:sp>
        <p:nvSpPr>
          <p:cNvPr id="9" name="Title 1"/>
          <p:cNvSpPr txBox="1">
            <a:spLocks/>
          </p:cNvSpPr>
          <p:nvPr/>
        </p:nvSpPr>
        <p:spPr>
          <a:xfrm>
            <a:off x="457200" y="515719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1F497D"/>
                </a:solidFill>
                <a:latin typeface="Gill Sans MT" panose="020B0502020104020203" pitchFamily="34" charset="0"/>
                <a:cs typeface="Verdana"/>
              </a:rPr>
              <a:t>…but the discussion is remarkably data-free</a:t>
            </a:r>
            <a:endParaRPr lang="en-US" sz="2800" dirty="0">
              <a:solidFill>
                <a:srgbClr val="1F497D"/>
              </a:solidFill>
              <a:latin typeface="Gill Sans MT" panose="020B0502020104020203" pitchFamily="34" charset="0"/>
              <a:cs typeface="Verdana"/>
            </a:endParaRPr>
          </a:p>
        </p:txBody>
      </p:sp>
    </p:spTree>
    <p:extLst>
      <p:ext uri="{BB962C8B-B14F-4D97-AF65-F5344CB8AC3E}">
        <p14:creationId xmlns:p14="http://schemas.microsoft.com/office/powerpoint/2010/main" val="62547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143000"/>
          </a:xfrm>
        </p:spPr>
        <p:txBody>
          <a:bodyPr>
            <a:normAutofit/>
          </a:bodyPr>
          <a:lstStyle/>
          <a:p>
            <a:pPr algn="l"/>
            <a:r>
              <a:rPr lang="en-US" sz="4000" dirty="0" smtClean="0">
                <a:solidFill>
                  <a:srgbClr val="1F497D"/>
                </a:solidFill>
                <a:latin typeface="Gill Sans MT" panose="020B0502020104020203" pitchFamily="34" charset="0"/>
                <a:cs typeface="Verdana"/>
              </a:rPr>
              <a:t>Understanding the “</a:t>
            </a:r>
            <a:r>
              <a:rPr lang="en-US" sz="4000" dirty="0" err="1" smtClean="0">
                <a:solidFill>
                  <a:srgbClr val="1F497D"/>
                </a:solidFill>
                <a:latin typeface="Gill Sans MT" panose="020B0502020104020203" pitchFamily="34" charset="0"/>
                <a:cs typeface="Verdana"/>
              </a:rPr>
              <a:t>datavores</a:t>
            </a:r>
            <a:r>
              <a:rPr lang="en-US" sz="4000" dirty="0" smtClean="0">
                <a:solidFill>
                  <a:srgbClr val="1F497D"/>
                </a:solidFill>
                <a:latin typeface="Gill Sans MT" panose="020B0502020104020203" pitchFamily="34" charset="0"/>
                <a:cs typeface="Verdana"/>
              </a:rPr>
              <a:t>”</a:t>
            </a:r>
            <a:endParaRPr lang="en-US" sz="4000" dirty="0">
              <a:solidFill>
                <a:srgbClr val="1F497D"/>
              </a:solidFill>
              <a:latin typeface="Gill Sans MT" panose="020B0502020104020203" pitchFamily="34" charset="0"/>
              <a:cs typeface="Verdana"/>
            </a:endParaRPr>
          </a:p>
        </p:txBody>
      </p:sp>
      <p:sp>
        <p:nvSpPr>
          <p:cNvPr id="3" name="Content Placeholder 2"/>
          <p:cNvSpPr>
            <a:spLocks noGrp="1"/>
          </p:cNvSpPr>
          <p:nvPr>
            <p:ph idx="1"/>
          </p:nvPr>
        </p:nvSpPr>
        <p:spPr>
          <a:xfrm>
            <a:off x="457200" y="1353144"/>
            <a:ext cx="8229600" cy="4525963"/>
          </a:xfrm>
        </p:spPr>
        <p:txBody>
          <a:bodyPr>
            <a:normAutofit/>
          </a:bodyPr>
          <a:lstStyle/>
          <a:p>
            <a:pPr marL="0" indent="0">
              <a:lnSpc>
                <a:spcPct val="110000"/>
              </a:lnSpc>
              <a:buNone/>
            </a:pPr>
            <a:r>
              <a:rPr lang="en-US" sz="2000" dirty="0" smtClean="0">
                <a:solidFill>
                  <a:srgbClr val="1F497D"/>
                </a:solidFill>
                <a:latin typeface="Verdana"/>
                <a:cs typeface="Verdana"/>
              </a:rPr>
              <a:t>  </a:t>
            </a:r>
            <a:endParaRPr lang="en-US" sz="2000" dirty="0">
              <a:solidFill>
                <a:srgbClr val="1F497D"/>
              </a:solidFill>
              <a:latin typeface="Verdana"/>
              <a:cs typeface="Verdana"/>
            </a:endParaRPr>
          </a:p>
        </p:txBody>
      </p:sp>
      <p:sp>
        <p:nvSpPr>
          <p:cNvPr id="4" name="Slide Number Placeholder 3"/>
          <p:cNvSpPr>
            <a:spLocks noGrp="1"/>
          </p:cNvSpPr>
          <p:nvPr>
            <p:ph type="sldNum" sz="quarter" idx="12"/>
          </p:nvPr>
        </p:nvSpPr>
        <p:spPr/>
        <p:txBody>
          <a:bodyPr/>
          <a:lstStyle/>
          <a:p>
            <a:fld id="{D5A9E99E-A051-9C4D-8CFD-3D4FE5CC141F}" type="slidenum">
              <a:rPr lang="en-US" smtClean="0">
                <a:latin typeface="Verdana"/>
                <a:cs typeface="Verdana"/>
              </a:rPr>
              <a:pPr/>
              <a:t>25</a:t>
            </a:fld>
            <a:endParaRPr lang="en-US" dirty="0">
              <a:latin typeface="Verdana"/>
              <a:cs typeface="Verdana"/>
            </a:endParaRPr>
          </a:p>
        </p:txBody>
      </p:sp>
      <p:sp>
        <p:nvSpPr>
          <p:cNvPr id="13" name="Chevron 12"/>
          <p:cNvSpPr/>
          <p:nvPr/>
        </p:nvSpPr>
        <p:spPr>
          <a:xfrm>
            <a:off x="2746436" y="1353144"/>
            <a:ext cx="2700000" cy="864096"/>
          </a:xfrm>
          <a:prstGeom prst="chevron">
            <a:avLst/>
          </a:prstGeom>
          <a:solidFill>
            <a:schemeClr val="accent6">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1F497D"/>
                </a:solidFill>
                <a:latin typeface="Verdana"/>
                <a:ea typeface="Verdana" pitchFamily="34" charset="0"/>
                <a:cs typeface="Verdana"/>
              </a:rPr>
              <a:t>2. Growth of the </a:t>
            </a:r>
            <a:r>
              <a:rPr lang="en-GB" sz="1600" dirty="0" err="1" smtClean="0">
                <a:solidFill>
                  <a:srgbClr val="1F497D"/>
                </a:solidFill>
                <a:latin typeface="Verdana"/>
                <a:ea typeface="Verdana" pitchFamily="34" charset="0"/>
                <a:cs typeface="Verdana"/>
              </a:rPr>
              <a:t>Datavores</a:t>
            </a:r>
            <a:r>
              <a:rPr lang="en-GB" sz="1600" dirty="0" smtClean="0">
                <a:solidFill>
                  <a:srgbClr val="1F497D"/>
                </a:solidFill>
                <a:latin typeface="Verdana"/>
                <a:ea typeface="Verdana" pitchFamily="34" charset="0"/>
                <a:cs typeface="Verdana"/>
              </a:rPr>
              <a:t> (forthcoming)</a:t>
            </a:r>
            <a:endParaRPr lang="en-GB" sz="1600" dirty="0">
              <a:solidFill>
                <a:srgbClr val="1F497D"/>
              </a:solidFill>
              <a:latin typeface="Verdana"/>
              <a:ea typeface="Verdana" pitchFamily="34" charset="0"/>
              <a:cs typeface="Verdana"/>
            </a:endParaRPr>
          </a:p>
        </p:txBody>
      </p:sp>
      <p:sp>
        <p:nvSpPr>
          <p:cNvPr id="14" name="Chevron 13"/>
          <p:cNvSpPr/>
          <p:nvPr/>
        </p:nvSpPr>
        <p:spPr>
          <a:xfrm>
            <a:off x="5147939" y="1353144"/>
            <a:ext cx="2700000" cy="864096"/>
          </a:xfrm>
          <a:prstGeom prst="chevron">
            <a:avLst/>
          </a:prstGeom>
          <a:solidFill>
            <a:schemeClr val="accent6">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F497D"/>
                </a:solidFill>
                <a:latin typeface="Verdana"/>
                <a:ea typeface="Verdana" pitchFamily="34" charset="0"/>
                <a:cs typeface="Verdana"/>
              </a:rPr>
              <a:t>3. Skills of the </a:t>
            </a:r>
            <a:r>
              <a:rPr lang="en-GB" sz="1600" dirty="0" err="1">
                <a:solidFill>
                  <a:srgbClr val="1F497D"/>
                </a:solidFill>
                <a:latin typeface="Verdana"/>
                <a:ea typeface="Verdana" pitchFamily="34" charset="0"/>
                <a:cs typeface="Verdana"/>
              </a:rPr>
              <a:t>Datavores</a:t>
            </a:r>
            <a:r>
              <a:rPr lang="en-GB" sz="1600" dirty="0">
                <a:solidFill>
                  <a:srgbClr val="1F497D"/>
                </a:solidFill>
                <a:latin typeface="Verdana"/>
                <a:ea typeface="Verdana" pitchFamily="34" charset="0"/>
                <a:cs typeface="Verdana"/>
              </a:rPr>
              <a:t> </a:t>
            </a:r>
          </a:p>
          <a:p>
            <a:pPr algn="ctr"/>
            <a:r>
              <a:rPr lang="en-GB" sz="1600" dirty="0">
                <a:solidFill>
                  <a:srgbClr val="1F497D"/>
                </a:solidFill>
                <a:latin typeface="Verdana"/>
                <a:ea typeface="Verdana" pitchFamily="34" charset="0"/>
                <a:cs typeface="Verdana"/>
              </a:rPr>
              <a:t>(2014)</a:t>
            </a:r>
          </a:p>
        </p:txBody>
      </p:sp>
      <p:sp>
        <p:nvSpPr>
          <p:cNvPr id="15" name="Chevron 14"/>
          <p:cNvSpPr/>
          <p:nvPr/>
        </p:nvSpPr>
        <p:spPr>
          <a:xfrm>
            <a:off x="7553373" y="1353144"/>
            <a:ext cx="1381834" cy="864096"/>
          </a:xfrm>
          <a:prstGeom prst="chevron">
            <a:avLst/>
          </a:prstGeom>
          <a:solidFill>
            <a:schemeClr val="accent6">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1F497D"/>
                </a:solidFill>
                <a:latin typeface="Verdana"/>
                <a:ea typeface="Verdana" pitchFamily="34" charset="0"/>
                <a:cs typeface="Verdana"/>
              </a:rPr>
              <a:t>…</a:t>
            </a:r>
            <a:endParaRPr lang="en-GB" sz="1600" dirty="0">
              <a:solidFill>
                <a:srgbClr val="1F497D"/>
              </a:solidFill>
              <a:latin typeface="Verdana"/>
              <a:ea typeface="Verdana" pitchFamily="34" charset="0"/>
              <a:cs typeface="Verdana"/>
            </a:endParaRPr>
          </a:p>
        </p:txBody>
      </p:sp>
      <p:pic>
        <p:nvPicPr>
          <p:cNvPr id="17" name="Picture 16"/>
          <p:cNvPicPr>
            <a:picLocks noChangeAspect="1"/>
          </p:cNvPicPr>
          <p:nvPr/>
        </p:nvPicPr>
        <p:blipFill>
          <a:blip r:embed="rId3" cstate="print">
            <a:duotone>
              <a:schemeClr val="accent4">
                <a:shade val="45000"/>
                <a:satMod val="135000"/>
              </a:schemeClr>
              <a:prstClr val="white"/>
            </a:duotone>
            <a:alphaModFix amt="50000"/>
          </a:blip>
          <a:stretch>
            <a:fillRect/>
          </a:stretch>
        </p:blipFill>
        <p:spPr>
          <a:xfrm>
            <a:off x="3157640" y="2410101"/>
            <a:ext cx="1525033" cy="2130698"/>
          </a:xfrm>
          <a:prstGeom prst="rect">
            <a:avLst/>
          </a:prstGeom>
          <a:ln>
            <a:solidFill>
              <a:schemeClr val="accent1">
                <a:lumMod val="60000"/>
                <a:lumOff val="40000"/>
              </a:schemeClr>
            </a:solidFill>
          </a:ln>
        </p:spPr>
      </p:pic>
      <p:sp>
        <p:nvSpPr>
          <p:cNvPr id="18" name="TextBox 17"/>
          <p:cNvSpPr txBox="1"/>
          <p:nvPr/>
        </p:nvSpPr>
        <p:spPr>
          <a:xfrm>
            <a:off x="2906831" y="4543099"/>
            <a:ext cx="2336692" cy="1569660"/>
          </a:xfrm>
          <a:prstGeom prst="rect">
            <a:avLst/>
          </a:prstGeom>
          <a:noFill/>
        </p:spPr>
        <p:txBody>
          <a:bodyPr wrap="square" rtlCol="0">
            <a:spAutoFit/>
          </a:bodyPr>
          <a:lstStyle/>
          <a:p>
            <a:pPr algn="ctr">
              <a:spcAft>
                <a:spcPts val="600"/>
              </a:spcAft>
            </a:pPr>
            <a:r>
              <a:rPr lang="en-GB" sz="1600" dirty="0" smtClean="0">
                <a:solidFill>
                  <a:schemeClr val="tx2"/>
                </a:solidFill>
              </a:rPr>
              <a:t>We estimate the links between data use and productivity, and identify synergies between data, employee empowerment &amp; process innovation</a:t>
            </a:r>
            <a:endParaRPr lang="en-GB" sz="1600" dirty="0">
              <a:solidFill>
                <a:schemeClr val="tx2"/>
              </a:solidFill>
            </a:endParaRPr>
          </a:p>
        </p:txBody>
      </p:sp>
      <p:pic>
        <p:nvPicPr>
          <p:cNvPr id="19" name="Picture 18"/>
          <p:cNvPicPr>
            <a:picLocks noChangeAspect="1"/>
          </p:cNvPicPr>
          <p:nvPr/>
        </p:nvPicPr>
        <p:blipFill rotWithShape="1">
          <a:blip r:embed="rId4" cstate="print">
            <a:alphaModFix amt="88000"/>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colorTemperature colorTemp="5300"/>
                    </a14:imgEffect>
                  </a14:imgLayer>
                </a14:imgProps>
              </a:ext>
            </a:extLst>
          </a:blip>
          <a:srcRect l="5907" r="6589"/>
          <a:stretch/>
        </p:blipFill>
        <p:spPr>
          <a:xfrm>
            <a:off x="5537961" y="2410101"/>
            <a:ext cx="1864451" cy="2130698"/>
          </a:xfrm>
          <a:prstGeom prst="rect">
            <a:avLst/>
          </a:prstGeom>
        </p:spPr>
      </p:pic>
      <p:sp>
        <p:nvSpPr>
          <p:cNvPr id="20" name="TextBox 19"/>
          <p:cNvSpPr txBox="1"/>
          <p:nvPr/>
        </p:nvSpPr>
        <p:spPr>
          <a:xfrm>
            <a:off x="5384854" y="4573703"/>
            <a:ext cx="2336692" cy="1569660"/>
          </a:xfrm>
          <a:prstGeom prst="rect">
            <a:avLst/>
          </a:prstGeom>
          <a:noFill/>
        </p:spPr>
        <p:txBody>
          <a:bodyPr wrap="square" rtlCol="0">
            <a:spAutoFit/>
          </a:bodyPr>
          <a:lstStyle/>
          <a:p>
            <a:pPr algn="ctr">
              <a:spcAft>
                <a:spcPts val="600"/>
              </a:spcAft>
            </a:pPr>
            <a:r>
              <a:rPr lang="en-GB" sz="1600" dirty="0" smtClean="0">
                <a:solidFill>
                  <a:srgbClr val="1F497D"/>
                </a:solidFill>
              </a:rPr>
              <a:t>We will measure skills and knowledge of productive data talent, and identify good practices to manage &amp; organise it</a:t>
            </a:r>
            <a:endParaRPr lang="en-GB" sz="1600" dirty="0">
              <a:solidFill>
                <a:srgbClr val="1F497D"/>
              </a:solidFill>
            </a:endParaRPr>
          </a:p>
        </p:txBody>
      </p:sp>
      <p:pic>
        <p:nvPicPr>
          <p:cNvPr id="21" name="Picture 20"/>
          <p:cNvPicPr>
            <a:picLocks noChangeAspect="1"/>
          </p:cNvPicPr>
          <p:nvPr/>
        </p:nvPicPr>
        <p:blipFill>
          <a:blip r:embed="rId6" cstate="print">
            <a:alphaModFix amt="49000"/>
          </a:blip>
          <a:stretch>
            <a:fillRect/>
          </a:stretch>
        </p:blipFill>
        <p:spPr>
          <a:xfrm>
            <a:off x="812292" y="2410101"/>
            <a:ext cx="1498736" cy="2130698"/>
          </a:xfrm>
          <a:prstGeom prst="rect">
            <a:avLst/>
          </a:prstGeom>
        </p:spPr>
      </p:pic>
      <p:sp>
        <p:nvSpPr>
          <p:cNvPr id="22" name="Pentagon 21"/>
          <p:cNvSpPr/>
          <p:nvPr/>
        </p:nvSpPr>
        <p:spPr>
          <a:xfrm>
            <a:off x="328997" y="1353144"/>
            <a:ext cx="2700000" cy="864096"/>
          </a:xfrm>
          <a:prstGeom prst="homePlate">
            <a:avLst/>
          </a:prstGeom>
          <a:solidFill>
            <a:schemeClr val="accent6">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F497D"/>
                </a:solidFill>
                <a:latin typeface="Verdana"/>
                <a:ea typeface="Verdana" pitchFamily="34" charset="0"/>
                <a:cs typeface="Verdana"/>
              </a:rPr>
              <a:t>1. Rise of the </a:t>
            </a:r>
            <a:r>
              <a:rPr lang="en-GB" sz="1600" dirty="0" err="1">
                <a:solidFill>
                  <a:srgbClr val="1F497D"/>
                </a:solidFill>
                <a:latin typeface="Verdana"/>
                <a:ea typeface="Verdana" pitchFamily="34" charset="0"/>
                <a:cs typeface="Verdana"/>
              </a:rPr>
              <a:t>Datavores</a:t>
            </a:r>
            <a:r>
              <a:rPr lang="en-GB" sz="1600" dirty="0">
                <a:solidFill>
                  <a:srgbClr val="1F497D"/>
                </a:solidFill>
                <a:latin typeface="Verdana"/>
                <a:ea typeface="Verdana" pitchFamily="34" charset="0"/>
                <a:cs typeface="Verdana"/>
              </a:rPr>
              <a:t> </a:t>
            </a:r>
          </a:p>
          <a:p>
            <a:pPr algn="ctr"/>
            <a:r>
              <a:rPr lang="en-GB" sz="1600" dirty="0">
                <a:solidFill>
                  <a:srgbClr val="1F497D"/>
                </a:solidFill>
                <a:latin typeface="Verdana"/>
                <a:ea typeface="Verdana" pitchFamily="34" charset="0"/>
                <a:cs typeface="Verdana"/>
              </a:rPr>
              <a:t>(Nov 2012)</a:t>
            </a:r>
          </a:p>
        </p:txBody>
      </p:sp>
      <p:sp>
        <p:nvSpPr>
          <p:cNvPr id="23" name="TextBox 22"/>
          <p:cNvSpPr txBox="1"/>
          <p:nvPr/>
        </p:nvSpPr>
        <p:spPr>
          <a:xfrm>
            <a:off x="328997" y="4543099"/>
            <a:ext cx="2336692" cy="1154162"/>
          </a:xfrm>
          <a:prstGeom prst="rect">
            <a:avLst/>
          </a:prstGeom>
          <a:noFill/>
        </p:spPr>
        <p:txBody>
          <a:bodyPr wrap="square" rtlCol="0">
            <a:spAutoFit/>
          </a:bodyPr>
          <a:lstStyle/>
          <a:p>
            <a:pPr algn="ctr">
              <a:spcAft>
                <a:spcPts val="600"/>
              </a:spcAft>
            </a:pPr>
            <a:r>
              <a:rPr lang="en-GB" sz="1600" dirty="0">
                <a:solidFill>
                  <a:schemeClr val="tx2"/>
                </a:solidFill>
              </a:rPr>
              <a:t>We create data about use of data in UK businesses</a:t>
            </a:r>
          </a:p>
          <a:p>
            <a:pPr algn="ctr">
              <a:spcAft>
                <a:spcPts val="600"/>
              </a:spcAft>
            </a:pPr>
            <a:r>
              <a:rPr lang="en-GB" sz="1600" dirty="0">
                <a:solidFill>
                  <a:schemeClr val="tx2"/>
                </a:solidFill>
              </a:rPr>
              <a:t>=&gt;</a:t>
            </a:r>
            <a:r>
              <a:rPr lang="fr-FR" sz="1600" dirty="0">
                <a:solidFill>
                  <a:schemeClr val="tx2"/>
                </a:solidFill>
              </a:rPr>
              <a:t> 18% of </a:t>
            </a:r>
            <a:r>
              <a:rPr lang="fr-FR" sz="1600" dirty="0" err="1">
                <a:solidFill>
                  <a:schemeClr val="tx2"/>
                </a:solidFill>
              </a:rPr>
              <a:t>datavores</a:t>
            </a:r>
            <a:r>
              <a:rPr lang="fr-FR" sz="1600" dirty="0">
                <a:solidFill>
                  <a:schemeClr val="tx2"/>
                </a:solidFill>
              </a:rPr>
              <a:t> vs 43% of </a:t>
            </a:r>
            <a:r>
              <a:rPr lang="fr-FR" sz="1600" dirty="0" err="1">
                <a:solidFill>
                  <a:schemeClr val="tx2"/>
                </a:solidFill>
              </a:rPr>
              <a:t>dataphobes</a:t>
            </a:r>
            <a:endParaRPr lang="en-GB" sz="1600" dirty="0">
              <a:solidFill>
                <a:schemeClr val="tx2"/>
              </a:solidFill>
            </a:endParaRPr>
          </a:p>
        </p:txBody>
      </p:sp>
    </p:spTree>
    <p:extLst>
      <p:ext uri="{BB962C8B-B14F-4D97-AF65-F5344CB8AC3E}">
        <p14:creationId xmlns:p14="http://schemas.microsoft.com/office/powerpoint/2010/main" val="1542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a:lstStyle/>
          <a:p>
            <a:r>
              <a:rPr lang="en-US" sz="5100" dirty="0">
                <a:latin typeface="Gill Sans MT" pitchFamily="34" charset="0"/>
              </a:rPr>
              <a:t>What </a:t>
            </a:r>
            <a:r>
              <a:rPr lang="en-US" sz="5100" dirty="0" smtClean="0">
                <a:latin typeface="Gill Sans MT" pitchFamily="34" charset="0"/>
              </a:rPr>
              <a:t>next?</a:t>
            </a:r>
            <a:endParaRPr lang="en-US" sz="5100" dirty="0">
              <a:latin typeface="Gill Sans MT" pitchFamily="34" charset="0"/>
            </a:endParaRPr>
          </a:p>
        </p:txBody>
      </p:sp>
      <p:sp>
        <p:nvSpPr>
          <p:cNvPr id="23554" name="Rectangle 2"/>
          <p:cNvSpPr>
            <a:spLocks noGrp="1" noChangeArrowheads="1"/>
          </p:cNvSpPr>
          <p:nvPr>
            <p:ph idx="1"/>
          </p:nvPr>
        </p:nvSpPr>
        <p:spPr>
          <a:ln/>
        </p:spPr>
        <p:txBody>
          <a:bodyPr>
            <a:normAutofit fontScale="92500" lnSpcReduction="10000"/>
          </a:bodyPr>
          <a:lstStyle/>
          <a:p>
            <a:r>
              <a:rPr lang="en-US" dirty="0" smtClean="0">
                <a:latin typeface="Gill Sans MT" pitchFamily="34" charset="0"/>
              </a:rPr>
              <a:t>Questions?</a:t>
            </a:r>
          </a:p>
          <a:p>
            <a:r>
              <a:rPr lang="en-US" dirty="0" smtClean="0">
                <a:latin typeface="Gill Sans MT" pitchFamily="34" charset="0"/>
              </a:rPr>
              <a:t>How would economic policy look different if this all happens?</a:t>
            </a:r>
          </a:p>
          <a:p>
            <a:r>
              <a:rPr lang="en-US" dirty="0" smtClean="0">
                <a:latin typeface="Gill Sans MT" pitchFamily="34" charset="0"/>
              </a:rPr>
              <a:t>We’re looking for new partners with interesting approaches, datasets or puzzles.</a:t>
            </a:r>
            <a:endParaRPr lang="en-US" dirty="0">
              <a:latin typeface="Gill Sans MT" pitchFamily="34" charset="0"/>
            </a:endParaRPr>
          </a:p>
          <a:p>
            <a:endParaRPr lang="en-US" dirty="0">
              <a:latin typeface="Gill Sans MT" pitchFamily="34" charset="0"/>
            </a:endParaRPr>
          </a:p>
          <a:p>
            <a:pPr marL="187517" indent="0">
              <a:buNone/>
            </a:pPr>
            <a:r>
              <a:rPr lang="en-US" u="sng" dirty="0">
                <a:latin typeface="Gill Sans MT" pitchFamily="34" charset="0"/>
                <a:hlinkClick r:id="rId3"/>
              </a:rPr>
              <a:t>hasan.bakhshi@nesta.org.uk</a:t>
            </a:r>
            <a:endParaRPr lang="en-US" u="sng" dirty="0">
              <a:latin typeface="Gill Sans MT" pitchFamily="34" charset="0"/>
            </a:endParaRPr>
          </a:p>
          <a:p>
            <a:pPr marL="187517" indent="0">
              <a:buNone/>
            </a:pPr>
            <a:r>
              <a:rPr lang="en-US" u="sng" dirty="0" smtClean="0">
                <a:latin typeface="Gill Sans MT" pitchFamily="34" charset="0"/>
                <a:hlinkClick r:id="rId4"/>
              </a:rPr>
              <a:t>louise.marston@nesta.org.uk</a:t>
            </a:r>
            <a:endParaRPr lang="en-US" u="sng" dirty="0" smtClean="0">
              <a:latin typeface="Gill Sans MT" pitchFamily="34" charset="0"/>
            </a:endParaRPr>
          </a:p>
          <a:p>
            <a:pPr marL="187517" indent="0">
              <a:buNone/>
            </a:pPr>
            <a:r>
              <a:rPr lang="en-US" u="sng" dirty="0" smtClean="0">
                <a:latin typeface="Gill Sans MT" pitchFamily="34" charset="0"/>
                <a:hlinkClick r:id="rId5"/>
              </a:rPr>
              <a:t>stian.westlake@nesta.org.uk</a:t>
            </a:r>
            <a:endParaRPr lang="en-US" u="sng" dirty="0" smtClean="0">
              <a:latin typeface="Gill Sans MT" pitchFamily="34" charset="0"/>
            </a:endParaRPr>
          </a:p>
          <a:p>
            <a:pPr marL="187517" indent="0">
              <a:buNone/>
            </a:pPr>
            <a:endParaRPr lang="en-US" u="sng" dirty="0" smtClean="0">
              <a:latin typeface="Gill Sans MT" pitchFamily="34" charset="0"/>
            </a:endParaRPr>
          </a:p>
          <a:p>
            <a:pPr marL="187517" indent="0">
              <a:buNone/>
            </a:pPr>
            <a:r>
              <a:rPr lang="en-US" dirty="0" smtClean="0">
                <a:latin typeface="Gill Sans MT" pitchFamily="34" charset="0"/>
              </a:rPr>
              <a:t>@</a:t>
            </a:r>
            <a:r>
              <a:rPr lang="en-US" dirty="0" err="1" smtClean="0">
                <a:latin typeface="Gill Sans MT" pitchFamily="34" charset="0"/>
              </a:rPr>
              <a:t>hasanbakhshi</a:t>
            </a:r>
            <a:endParaRPr lang="en-US" dirty="0">
              <a:latin typeface="Gill Sans MT" pitchFamily="34" charset="0"/>
            </a:endParaRPr>
          </a:p>
          <a:p>
            <a:pPr marL="187517" indent="0">
              <a:buNone/>
            </a:pPr>
            <a:r>
              <a:rPr lang="en-US" dirty="0">
                <a:latin typeface="Gill Sans MT" pitchFamily="34" charset="0"/>
              </a:rPr>
              <a:t>@</a:t>
            </a:r>
            <a:r>
              <a:rPr lang="en-US" dirty="0" err="1" smtClean="0">
                <a:latin typeface="Gill Sans MT" pitchFamily="34" charset="0"/>
              </a:rPr>
              <a:t>louisemarston</a:t>
            </a:r>
            <a:endParaRPr lang="en-US" dirty="0" smtClean="0">
              <a:latin typeface="Gill Sans MT" pitchFamily="34" charset="0"/>
            </a:endParaRPr>
          </a:p>
          <a:p>
            <a:pPr marL="187517" indent="0">
              <a:buNone/>
            </a:pPr>
            <a:r>
              <a:rPr lang="en-US" dirty="0" smtClean="0">
                <a:latin typeface="Gill Sans MT" pitchFamily="34" charset="0"/>
              </a:rPr>
              <a:t>@</a:t>
            </a:r>
            <a:r>
              <a:rPr lang="en-US" dirty="0" err="1" smtClean="0">
                <a:latin typeface="Gill Sans MT" pitchFamily="34" charset="0"/>
              </a:rPr>
              <a:t>stianwestlake</a:t>
            </a:r>
            <a:endParaRPr lang="en-US" dirty="0">
              <a:latin typeface="Gill Sans MT" pitchFamily="34" charset="0"/>
            </a:endParaRPr>
          </a:p>
        </p:txBody>
      </p:sp>
    </p:spTree>
    <p:extLst>
      <p:ext uri="{BB962C8B-B14F-4D97-AF65-F5344CB8AC3E}">
        <p14:creationId xmlns:p14="http://schemas.microsoft.com/office/powerpoint/2010/main" val="290629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44016" y="116632"/>
            <a:ext cx="3923928" cy="792088"/>
          </a:xfrm>
        </p:spPr>
        <p:txBody>
          <a:bodyPr anchor="t" anchorCtr="0">
            <a:noAutofit/>
          </a:bodyPr>
          <a:lstStyle/>
          <a:p>
            <a:pPr algn="l"/>
            <a:r>
              <a:rPr lang="en-GB" sz="4000" b="1" dirty="0" smtClean="0">
                <a:solidFill>
                  <a:schemeClr val="tx2">
                    <a:lumMod val="75000"/>
                  </a:schemeClr>
                </a:solidFill>
                <a:latin typeface="Gill Sans MT" pitchFamily="34" charset="0"/>
              </a:rPr>
              <a:t>Governments are mostly relying on the old solutions</a:t>
            </a:r>
            <a:endParaRPr lang="en-GB" sz="4000" b="1" dirty="0">
              <a:solidFill>
                <a:schemeClr val="tx2">
                  <a:lumMod val="75000"/>
                </a:schemeClr>
              </a:solidFill>
              <a:latin typeface="Gill Sans MT" pitchFamily="34" charset="0"/>
            </a:endParaRPr>
          </a:p>
        </p:txBody>
      </p:sp>
      <p:pic>
        <p:nvPicPr>
          <p:cNvPr id="9" name="Picture 8" descr="http://upload.wikimedia.org/wikipedia/commons/thumb/d/dc/Phillips_and_MONIAC_LSE.jpg/220px-Phillips_and_MONIAC_LSE.jpg"/>
          <p:cNvPicPr>
            <a:picLocks noChangeAspect="1" noChangeArrowheads="1"/>
          </p:cNvPicPr>
          <p:nvPr/>
        </p:nvPicPr>
        <p:blipFill>
          <a:blip r:embed="rId3" cstate="print"/>
          <a:srcRect/>
          <a:stretch>
            <a:fillRect/>
          </a:stretch>
        </p:blipFill>
        <p:spPr bwMode="auto">
          <a:xfrm>
            <a:off x="4211961" y="-2837"/>
            <a:ext cx="4968552" cy="6888221"/>
          </a:xfrm>
          <a:prstGeom prst="rect">
            <a:avLst/>
          </a:prstGeom>
          <a:noFill/>
        </p:spPr>
      </p:pic>
      <p:sp>
        <p:nvSpPr>
          <p:cNvPr id="10" name="Title 1"/>
          <p:cNvSpPr txBox="1">
            <a:spLocks/>
          </p:cNvSpPr>
          <p:nvPr/>
        </p:nvSpPr>
        <p:spPr>
          <a:xfrm>
            <a:off x="899592" y="4149080"/>
            <a:ext cx="4680520" cy="720080"/>
          </a:xfrm>
          <a:prstGeom prst="rect">
            <a:avLst/>
          </a:prstGeom>
          <a:solidFill>
            <a:schemeClr val="bg1"/>
          </a:solidFill>
          <a:ln>
            <a:solidFill>
              <a:srgbClr val="C00000"/>
            </a:solidFill>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FF0000"/>
                </a:solidFill>
                <a:effectLst/>
                <a:uLnTx/>
                <a:uFillTx/>
                <a:latin typeface="Gill Sans MT" pitchFamily="34" charset="0"/>
                <a:ea typeface="+mj-ea"/>
                <a:cs typeface="+mj-cs"/>
              </a:rPr>
              <a:t>Top-down economic policy</a:t>
            </a:r>
            <a:endParaRPr kumimoji="0" lang="en-GB" sz="2400" b="1" i="0" u="none" strike="noStrike" kern="1200" cap="none" spc="0" normalizeH="0" baseline="0" noProof="0" dirty="0">
              <a:ln>
                <a:noFill/>
              </a:ln>
              <a:solidFill>
                <a:srgbClr val="FF0000"/>
              </a:solidFill>
              <a:effectLst/>
              <a:uLnTx/>
              <a:uFillTx/>
              <a:latin typeface="Gill Sans MT" pitchFamily="34" charset="0"/>
              <a:ea typeface="+mj-ea"/>
              <a:cs typeface="+mj-cs"/>
            </a:endParaRPr>
          </a:p>
        </p:txBody>
      </p:sp>
      <p:sp>
        <p:nvSpPr>
          <p:cNvPr id="11" name="Title 1"/>
          <p:cNvSpPr txBox="1">
            <a:spLocks/>
          </p:cNvSpPr>
          <p:nvPr/>
        </p:nvSpPr>
        <p:spPr>
          <a:xfrm>
            <a:off x="899592" y="5085184"/>
            <a:ext cx="4680520" cy="1224136"/>
          </a:xfrm>
          <a:prstGeom prst="rect">
            <a:avLst/>
          </a:prstGeom>
          <a:solidFill>
            <a:schemeClr val="bg1"/>
          </a:solidFill>
          <a:ln>
            <a:solidFill>
              <a:srgbClr val="C00000"/>
            </a:solidFill>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FF0000"/>
                </a:solidFill>
                <a:effectLst/>
                <a:uLnTx/>
                <a:uFillTx/>
                <a:latin typeface="Gill Sans MT" pitchFamily="34" charset="0"/>
                <a:ea typeface="+mj-ea"/>
                <a:cs typeface="+mj-cs"/>
              </a:rPr>
              <a:t>“Technology? Hedge</a:t>
            </a:r>
            <a:r>
              <a:rPr kumimoji="0" lang="en-GB" sz="2400" b="1" i="0" u="none" strike="noStrike" kern="1200" cap="none" spc="0" normalizeH="0" noProof="0" dirty="0" smtClean="0">
                <a:ln>
                  <a:noFill/>
                </a:ln>
                <a:solidFill>
                  <a:srgbClr val="FF0000"/>
                </a:solidFill>
                <a:effectLst/>
                <a:uLnTx/>
                <a:uFillTx/>
                <a:latin typeface="Gill Sans MT" pitchFamily="34" charset="0"/>
                <a:ea typeface="+mj-ea"/>
                <a:cs typeface="+mj-cs"/>
              </a:rPr>
              <a:t> funds</a:t>
            </a:r>
            <a:r>
              <a:rPr kumimoji="0" lang="en-GB" sz="2400" b="1" i="0" u="none" strike="noStrike" kern="1200" cap="none" spc="0" normalizeH="0" baseline="0" noProof="0" dirty="0" smtClean="0">
                <a:ln>
                  <a:noFill/>
                </a:ln>
                <a:solidFill>
                  <a:srgbClr val="FF0000"/>
                </a:solidFill>
                <a:effectLst/>
                <a:uLnTx/>
                <a:uFillTx/>
                <a:latin typeface="Gill Sans MT" pitchFamily="34" charset="0"/>
                <a:ea typeface="+mj-ea"/>
                <a:cs typeface="+mj-cs"/>
              </a:rPr>
              <a:t>? Housing? It’s all growth as far as we’re concerned.”</a:t>
            </a:r>
            <a:endParaRPr kumimoji="0" lang="en-GB" sz="2400" b="1" i="0" u="none" strike="noStrike" kern="1200" cap="none" spc="0" normalizeH="0" baseline="0" noProof="0" dirty="0">
              <a:ln>
                <a:noFill/>
              </a:ln>
              <a:solidFill>
                <a:srgbClr val="FF0000"/>
              </a:solidFill>
              <a:effectLst/>
              <a:uLnTx/>
              <a:uFillTx/>
              <a:latin typeface="Gill Sans MT" pitchFamily="34" charset="0"/>
              <a:ea typeface="+mj-ea"/>
              <a:cs typeface="+mj-cs"/>
            </a:endParaRPr>
          </a:p>
        </p:txBody>
      </p:sp>
      <p:sp>
        <p:nvSpPr>
          <p:cNvPr id="13" name="Title 1"/>
          <p:cNvSpPr txBox="1">
            <a:spLocks/>
          </p:cNvSpPr>
          <p:nvPr/>
        </p:nvSpPr>
        <p:spPr>
          <a:xfrm>
            <a:off x="5148064" y="6597352"/>
            <a:ext cx="3995936" cy="332656"/>
          </a:xfrm>
          <a:prstGeom prst="rect">
            <a:avLst/>
          </a:prstGeom>
          <a:noFill/>
          <a:ln>
            <a:noFill/>
          </a:ln>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1050" b="1" i="0" u="none" strike="noStrike" kern="1200" cap="none" spc="0" normalizeH="0" baseline="0" noProof="0" dirty="0" smtClean="0">
                <a:ln>
                  <a:noFill/>
                </a:ln>
                <a:solidFill>
                  <a:schemeClr val="bg1"/>
                </a:solidFill>
                <a:effectLst/>
                <a:uLnTx/>
                <a:uFillTx/>
                <a:latin typeface="Gill Sans MT" pitchFamily="34" charset="0"/>
                <a:ea typeface="+mj-ea"/>
                <a:cs typeface="+mj-cs"/>
              </a:rPr>
              <a:t>Image:  Wikimedia/LSE</a:t>
            </a:r>
            <a:endParaRPr kumimoji="0" lang="en-GB" sz="1050" b="1" i="0" u="none" strike="noStrike" kern="1200" cap="none" spc="0" normalizeH="0" baseline="0" noProof="0" dirty="0">
              <a:ln>
                <a:noFill/>
              </a:ln>
              <a:solidFill>
                <a:schemeClr val="bg1"/>
              </a:solidFill>
              <a:effectLst/>
              <a:uLnTx/>
              <a:uFillTx/>
              <a:latin typeface="Gill Sans MT"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44016" y="116632"/>
            <a:ext cx="3923928" cy="792088"/>
          </a:xfrm>
        </p:spPr>
        <p:txBody>
          <a:bodyPr anchor="t" anchorCtr="0">
            <a:noAutofit/>
          </a:bodyPr>
          <a:lstStyle/>
          <a:p>
            <a:pPr algn="l"/>
            <a:r>
              <a:rPr lang="en-GB" sz="4000" b="1" dirty="0" smtClean="0">
                <a:solidFill>
                  <a:schemeClr val="tx2">
                    <a:lumMod val="75000"/>
                  </a:schemeClr>
                </a:solidFill>
                <a:latin typeface="Gill Sans MT" pitchFamily="34" charset="0"/>
              </a:rPr>
              <a:t>But there’s a growing recognition that we need a different approach to growth</a:t>
            </a:r>
            <a:endParaRPr lang="en-GB" sz="4000" b="1" dirty="0">
              <a:solidFill>
                <a:schemeClr val="tx2">
                  <a:lumMod val="75000"/>
                </a:schemeClr>
              </a:solidFill>
              <a:latin typeface="Gill Sans MT" pitchFamily="34" charset="0"/>
            </a:endParaRPr>
          </a:p>
        </p:txBody>
      </p:sp>
      <p:sp>
        <p:nvSpPr>
          <p:cNvPr id="10" name="Title 1"/>
          <p:cNvSpPr txBox="1">
            <a:spLocks/>
          </p:cNvSpPr>
          <p:nvPr/>
        </p:nvSpPr>
        <p:spPr>
          <a:xfrm>
            <a:off x="5076056" y="980728"/>
            <a:ext cx="3744416" cy="936104"/>
          </a:xfrm>
          <a:prstGeom prst="rect">
            <a:avLst/>
          </a:prstGeom>
          <a:solidFill>
            <a:schemeClr val="bg1"/>
          </a:solidFill>
          <a:ln>
            <a:solidFill>
              <a:srgbClr val="C00000"/>
            </a:solidFill>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FF0000"/>
                </a:solidFill>
                <a:effectLst/>
                <a:uLnTx/>
                <a:uFillTx/>
                <a:latin typeface="Gill Sans MT" pitchFamily="34" charset="0"/>
                <a:ea typeface="+mj-ea"/>
                <a:cs typeface="+mj-cs"/>
              </a:rPr>
              <a:t>Local growth</a:t>
            </a:r>
            <a:r>
              <a:rPr kumimoji="0" lang="en-GB" sz="2400" b="1" i="0" u="none" strike="noStrike" kern="1200" cap="none" spc="0" normalizeH="0" noProof="0" dirty="0" smtClean="0">
                <a:ln>
                  <a:noFill/>
                </a:ln>
                <a:solidFill>
                  <a:srgbClr val="FF0000"/>
                </a:solidFill>
                <a:effectLst/>
                <a:uLnTx/>
                <a:uFillTx/>
                <a:latin typeface="Gill Sans MT" pitchFamily="34" charset="0"/>
                <a:ea typeface="+mj-ea"/>
                <a:cs typeface="+mj-cs"/>
              </a:rPr>
              <a:t> and clusters</a:t>
            </a:r>
            <a:r>
              <a:rPr kumimoji="0" lang="en-GB" sz="2400" b="1" i="0" u="none" strike="noStrike" kern="1200" cap="none" spc="0" normalizeH="0" baseline="0" noProof="0" dirty="0" smtClean="0">
                <a:ln>
                  <a:noFill/>
                </a:ln>
                <a:solidFill>
                  <a:srgbClr val="FF0000"/>
                </a:solidFill>
                <a:effectLst/>
                <a:uLnTx/>
                <a:uFillTx/>
                <a:latin typeface="Gill Sans MT" pitchFamily="34" charset="0"/>
                <a:ea typeface="+mj-ea"/>
                <a:cs typeface="+mj-cs"/>
              </a:rPr>
              <a:t> </a:t>
            </a:r>
            <a:endParaRPr kumimoji="0" lang="en-GB" sz="2400" b="1" i="0" u="none" strike="noStrike" kern="1200" cap="none" spc="0" normalizeH="0" baseline="0" noProof="0" dirty="0">
              <a:ln>
                <a:noFill/>
              </a:ln>
              <a:solidFill>
                <a:srgbClr val="FF0000"/>
              </a:solidFill>
              <a:effectLst/>
              <a:uLnTx/>
              <a:uFillTx/>
              <a:latin typeface="Gill Sans MT" pitchFamily="34" charset="0"/>
              <a:ea typeface="+mj-ea"/>
              <a:cs typeface="+mj-cs"/>
            </a:endParaRPr>
          </a:p>
        </p:txBody>
      </p:sp>
      <p:sp>
        <p:nvSpPr>
          <p:cNvPr id="11" name="Title 1"/>
          <p:cNvSpPr txBox="1">
            <a:spLocks/>
          </p:cNvSpPr>
          <p:nvPr/>
        </p:nvSpPr>
        <p:spPr>
          <a:xfrm>
            <a:off x="5076056" y="2276872"/>
            <a:ext cx="3744416" cy="936104"/>
          </a:xfrm>
          <a:prstGeom prst="rect">
            <a:avLst/>
          </a:prstGeom>
          <a:solidFill>
            <a:schemeClr val="bg1"/>
          </a:solidFill>
          <a:ln>
            <a:solidFill>
              <a:srgbClr val="C00000"/>
            </a:solidFill>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FF0000"/>
                </a:solidFill>
                <a:effectLst/>
                <a:uLnTx/>
                <a:uFillTx/>
                <a:latin typeface="Gill Sans MT" pitchFamily="34" charset="0"/>
                <a:ea typeface="+mj-ea"/>
                <a:cs typeface="+mj-cs"/>
              </a:rPr>
              <a:t>High-growth companies</a:t>
            </a:r>
            <a:r>
              <a:rPr kumimoji="0" lang="en-GB" sz="2400" b="1" i="0" u="none" strike="noStrike" kern="1200" cap="none" spc="0" normalizeH="0" noProof="0" dirty="0" smtClean="0">
                <a:ln>
                  <a:noFill/>
                </a:ln>
                <a:solidFill>
                  <a:srgbClr val="FF0000"/>
                </a:solidFill>
                <a:effectLst/>
                <a:uLnTx/>
                <a:uFillTx/>
                <a:latin typeface="Gill Sans MT" pitchFamily="34" charset="0"/>
                <a:ea typeface="+mj-ea"/>
                <a:cs typeface="+mj-cs"/>
              </a:rPr>
              <a:t> – the “Vital six per cent”</a:t>
            </a:r>
            <a:endParaRPr kumimoji="0" lang="en-GB" sz="2400" b="1" i="0" u="none" strike="noStrike" kern="1200" cap="none" spc="0" normalizeH="0" baseline="0" noProof="0" dirty="0">
              <a:ln>
                <a:noFill/>
              </a:ln>
              <a:solidFill>
                <a:srgbClr val="FF0000"/>
              </a:solidFill>
              <a:effectLst/>
              <a:uLnTx/>
              <a:uFillTx/>
              <a:latin typeface="Gill Sans MT" pitchFamily="34" charset="0"/>
              <a:ea typeface="+mj-ea"/>
              <a:cs typeface="+mj-cs"/>
            </a:endParaRPr>
          </a:p>
        </p:txBody>
      </p:sp>
      <p:sp>
        <p:nvSpPr>
          <p:cNvPr id="7" name="Title 1"/>
          <p:cNvSpPr txBox="1">
            <a:spLocks/>
          </p:cNvSpPr>
          <p:nvPr/>
        </p:nvSpPr>
        <p:spPr>
          <a:xfrm>
            <a:off x="5076056" y="3573016"/>
            <a:ext cx="3744416" cy="936104"/>
          </a:xfrm>
          <a:prstGeom prst="rect">
            <a:avLst/>
          </a:prstGeom>
          <a:solidFill>
            <a:schemeClr val="bg1"/>
          </a:solidFill>
          <a:ln>
            <a:solidFill>
              <a:srgbClr val="C00000"/>
            </a:solidFill>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FF0000"/>
                </a:solidFill>
                <a:effectLst/>
                <a:uLnTx/>
                <a:uFillTx/>
                <a:latin typeface="Gill Sans MT" pitchFamily="34" charset="0"/>
                <a:ea typeface="+mj-ea"/>
                <a:cs typeface="+mj-cs"/>
              </a:rPr>
              <a:t>21</a:t>
            </a:r>
            <a:r>
              <a:rPr kumimoji="0" lang="en-GB" sz="2400" b="1" i="0" u="none" strike="noStrike" kern="1200" cap="none" spc="0" normalizeH="0" baseline="30000" noProof="0" dirty="0" smtClean="0">
                <a:ln>
                  <a:noFill/>
                </a:ln>
                <a:solidFill>
                  <a:srgbClr val="FF0000"/>
                </a:solidFill>
                <a:effectLst/>
                <a:uLnTx/>
                <a:uFillTx/>
                <a:latin typeface="Gill Sans MT" pitchFamily="34" charset="0"/>
                <a:ea typeface="+mj-ea"/>
                <a:cs typeface="+mj-cs"/>
              </a:rPr>
              <a:t>st</a:t>
            </a:r>
            <a:r>
              <a:rPr kumimoji="0" lang="en-GB" sz="2400" b="1" i="0" u="none" strike="noStrike" kern="1200" cap="none" spc="0" normalizeH="0" baseline="0" noProof="0" dirty="0" smtClean="0">
                <a:ln>
                  <a:noFill/>
                </a:ln>
                <a:solidFill>
                  <a:srgbClr val="FF0000"/>
                </a:solidFill>
                <a:effectLst/>
                <a:uLnTx/>
                <a:uFillTx/>
                <a:latin typeface="Gill Sans MT" pitchFamily="34" charset="0"/>
                <a:ea typeface="+mj-ea"/>
                <a:cs typeface="+mj-cs"/>
              </a:rPr>
              <a:t> century</a:t>
            </a:r>
            <a:r>
              <a:rPr kumimoji="0" lang="en-GB" sz="2400" b="1" i="0" u="none" strike="noStrike" kern="1200" cap="none" spc="0" normalizeH="0" noProof="0" dirty="0" smtClean="0">
                <a:ln>
                  <a:noFill/>
                </a:ln>
                <a:solidFill>
                  <a:srgbClr val="FF0000"/>
                </a:solidFill>
                <a:effectLst/>
                <a:uLnTx/>
                <a:uFillTx/>
                <a:latin typeface="Gill Sans MT" pitchFamily="34" charset="0"/>
                <a:ea typeface="+mj-ea"/>
                <a:cs typeface="+mj-cs"/>
              </a:rPr>
              <a:t> skills – e.g. coding</a:t>
            </a:r>
            <a:endParaRPr kumimoji="0" lang="en-GB" sz="2400" b="1" i="0" u="none" strike="noStrike" kern="1200" cap="none" spc="0" normalizeH="0" baseline="0" noProof="0" dirty="0">
              <a:ln>
                <a:noFill/>
              </a:ln>
              <a:solidFill>
                <a:srgbClr val="FF0000"/>
              </a:solidFill>
              <a:effectLst/>
              <a:uLnTx/>
              <a:uFillTx/>
              <a:latin typeface="Gill Sans MT" pitchFamily="34" charset="0"/>
              <a:ea typeface="+mj-ea"/>
              <a:cs typeface="+mj-cs"/>
            </a:endParaRPr>
          </a:p>
        </p:txBody>
      </p:sp>
      <p:sp>
        <p:nvSpPr>
          <p:cNvPr id="12" name="Title 1"/>
          <p:cNvSpPr txBox="1">
            <a:spLocks/>
          </p:cNvSpPr>
          <p:nvPr/>
        </p:nvSpPr>
        <p:spPr>
          <a:xfrm>
            <a:off x="5076056" y="4869160"/>
            <a:ext cx="3744416" cy="936104"/>
          </a:xfrm>
          <a:prstGeom prst="rect">
            <a:avLst/>
          </a:prstGeom>
          <a:solidFill>
            <a:schemeClr val="bg1"/>
          </a:solidFill>
          <a:ln>
            <a:solidFill>
              <a:srgbClr val="C00000"/>
            </a:solidFill>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FF0000"/>
                </a:solidFill>
                <a:effectLst/>
                <a:uLnTx/>
                <a:uFillTx/>
                <a:latin typeface="Gill Sans MT" pitchFamily="34" charset="0"/>
                <a:ea typeface="+mj-ea"/>
                <a:cs typeface="+mj-cs"/>
              </a:rPr>
              <a:t>New technologies</a:t>
            </a:r>
            <a:endParaRPr kumimoji="0" lang="en-GB" sz="2400" b="1" i="0" u="none" strike="noStrike" kern="1200" cap="none" spc="0" normalizeH="0" baseline="0" noProof="0" dirty="0">
              <a:ln>
                <a:noFill/>
              </a:ln>
              <a:solidFill>
                <a:srgbClr val="FF0000"/>
              </a:solidFill>
              <a:effectLst/>
              <a:uLnTx/>
              <a:uFillTx/>
              <a:latin typeface="Gill Sans MT" pitchFamily="34" charset="0"/>
              <a:ea typeface="+mj-ea"/>
              <a:cs typeface="+mj-cs"/>
            </a:endParaRPr>
          </a:p>
        </p:txBody>
      </p:sp>
      <p:sp>
        <p:nvSpPr>
          <p:cNvPr id="14" name="Rectangle 13"/>
          <p:cNvSpPr/>
          <p:nvPr/>
        </p:nvSpPr>
        <p:spPr>
          <a:xfrm>
            <a:off x="4139952" y="980728"/>
            <a:ext cx="936104" cy="93610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139952" y="2276872"/>
            <a:ext cx="936104" cy="93610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139952" y="3573016"/>
            <a:ext cx="936104" cy="93610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139952" y="4869160"/>
            <a:ext cx="936104" cy="93610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0" name="AutoShape 2" descr="data:image/jpeg;base64,/9j/4AAQSkZJRgABAQAAAQABAAD/2wCEAAkGBhQSERETEhEWFREVGBkVFRcXFRYZFRYWHBccFhUYFxgXHCgeHBwkGhUaIDQiIycqLCwsGh49NTMqOCYrLCkBCQoKDAwOGQ8PGSokHiQ1NSw1KSksNjUzLC8sLSksNSkvLSo1KywsNSkpKSwsNSwyNTYrLDUyKTIpLCwsLyk2K//AABEIATIApQMBIgACEQEDEQH/xAAcAAEAAQUBAQAAAAAAAAAAAAAAAgQFBgcIAwH/xABDEAACAQMCAwYDBAYHCAMAAAABAgMABBESIQUGMQcTIkFRcTJhkSNCgdEIFFJik6EWJENUcpLwM1OCoqOx0+EXwdL/xAAZAQEBAAMBAAAAAAAAAAAAAAAAAQIEBQP/xAAgEQEAAgICAQUAAAAAAAAAAAAAAQIDETFREgQyQbHh/9oADAMBAAIRAxEAPwDd8fQewqVRj6D2FSoFKUoFKUoFKUoFKUoFKUoFKVRcY4vHbRNNKSEXrgEknyAA3JoKxmwCT0FWvljmBb22juURkSTJUPjJAJGdvI42/wDqtf33GpuKLwY9x9jNcySyqhZu6SPUkPeOhxpbxkg4yRjyNbC5asZIbaKKRYkaNdAWEv3YUbKF7zLbDbcmgudKUoFKUoFKUoIx9B7CpVGPoPYVKgUpSgUpSgUpSgUpSgUpSgVj3NnNy2AiaSGWSOQlAYU1sr4yoK7bEBt89QNvMXy4h1DGpl3U5UgHZg2NwdjjB+RPSlzbLIjI6hkYFWUjIIOxBFBpjspe4kvLsW+qO3WKLSZI1KhirGMBEYHRmRnChmHU6mJ1VumKPGdySTk7k/T06eVYVwPgytxW+kUPEtv+rwoEZljfTAWKMuNOAs8eB+6MbE5zigUpSgUpSgUpSgjH0HsKlUY+g9hUqBSlKBSlKBSlKBSlKBSlKBSlechbK6QMZ8WSQQuk404G51aeuNs+xDwsOFRwmYxrp76QzPuTmRgqsd/UIKq6UoFKUoFKUoFKUoIx9B7CpVGPoPYVKgUpSgUpXzSNvl0/7UH2lKUClfMV9oPC9vEiR3kcIiqzMx6BVBZj+ABP4VjvD+MSCJUSSK5mkAdJg4EDqSFJ+IlejAKmoEjO2cDX3a1wea94pbizcSTWyRiSGOXRcJrdnMgLjQq6dA1ZOCy5GMVmnLd4boy29xbTxFCAUcgRxunTRLFoMgYnWGA6q3TSuQzCzhKrhsasknGrGSxY41Enz/8AQ6D2pSgUpSgUpSgUpSgUpSgjH0HsKlUY+g9hUqBSlKBStYdpPbRFZfYWZSe6PU51RQ+Xi0nxP+7nbz9DsyByVUkAEgEgHIBxvg+dBOvFLtGdkDqXTGpQwLLkZGodRketerHArk3inNzRcVmvILiSbL61kbKM2MNGrbDwjSoKgAEKV6b0HWdedxcrGpd3VEHVmIVR7k7CuSou07iCQdzHdyqp1ljqyxLsCdLHdANIwFIwS37VWO845cSoEluJZEB1BXkdlDb5OljjO53+dB07zDxrhKXkU1xcKl2sZRGywDRE6sFh4WUMrefXUOpxWVcI4f3KMpcuTJI5Zup1yM4HU/CGC+yjYdK5G5ItHl4hZpHEJWMyeBgSuAwJLBd9KgFj8ga7HoFKUoFKUoFKUoFKUoFKUoIx9B7CpV4Rz7hMH4Qc4OnByNmxgnI6dd696D4F6/OtR9qvaTPaXE1q1s5tXhC69RTvC2NfdyBTjwF09wCMY324a092ocEt7y9t4IIJXvJQrrJHkRpEDqeYh2EUg8Q2BUkg5YZUEMD7HeVxc3+vXEpjV3iWQa2Dj4HMYwDpO+GK74Izjbpq3iKqqli5AALNjU2BjJwAMnrsAKxfk/s+isGeQEvPIQzlsFUYg94YdsqGZj1PTA8qu/M/MUdjay3Uqs0cenUEALeJ1QYDEDqw86DGu1nmV7S0Z4LwW9yo1ojIjd8upUYIJBjUCwO2SATkbgjmK5vu+cNLpU/eZI1BJyTqKrgE1t3n/tQtrhHtp7RJSpkXvAS0WpW+yaCVGDH7Nskn7xwRg5rTMygMQralzscYyPLbyoKiWJoSpHXIdJFOQQCcFfxHnuCMEA5FVvLPKtzxCYQ20RdvvN0RB+07dFH8z5AnaqGzhR/C8vd77EqzJv1J0ZI6Dop/lv012QPYi17uyVWdQP1mVI5AjSjoA82HYeJsDyHULqGQu/IXIcPDLZI0VWnx9rNpGt2O5GeoUdAPQepJrKKUoFKUoFKUoFKUoFKUoFKUoIx9B7CpVGPoPYVKgxXnm+4hHCH4ckTlCe9WUSa3+HSsQGASckdR8t6q+THkezhluECTFfFldLA7d4TnHxOpboNiu22Tae1677vhkngVy0kKhHA0N9qrFXJI0ghTuCDnGCDWWQRaoVWRcakAdS2rGR4lLefUjPnQa37RO0to7eQ2UqLc288YkXwuXgILh1IyNDBVzjJAyDjrVz5w5ujfhCyPJ+rtcxQFXKLKkbzKZFDqQcqO7IY6SQDkAmtc9rHZlHYW0UsRnkIZlaVmDFU0qsMbjbYKGAZcYAwQdsS4dzdYXPDJrS9kePV+rsAIzr1RJHBogCowUf1cHVvgSsMbZIax4tMwCwuYn7v4XiIIIO5BKeFz0Go74VRnAAFBIy4XCkHz3zk/IY2/nV15ngRJWESRrGHcAI7uQc7qxkVXOkYAOkDbzOTVpllLHJxn5Kqj6KAKDIeU+FmQqywI/j8UtxqFpEigOxkKkZJAOQfIbAlhp2DL25xWkCwcOtRqDs0ksiqiSEtl3WNMYL9cHGgYGDgY1LeW6xqq9Zer77J6Jj9rzPoTjYg5pKDMIu1via3DTi8fUxOYz4oQCc6RE2VA8sjf51Ur218WDs4u/iOdJiiKD5AFMgexrBqUGeXfbfxV8/1kIDj4IoxjG+xKk7+e9b27KucX4lw9Jpcd8jGKQjADMoBDYGwyrA4G3WuVuGcPeeaKGMZkldY0H7zEKP5muveS+UouG2iW0R1YyzuQA0jn4mOPYADyAA3xmgvtKt8vMFsrFWuYQykggyoCCOoIJ2NR/pLa/wB6g/ix/nWXjPSbhcqVbf6S2v8AeoP4sf50/pLa/wB6g/ix/nTxt0bhcqVbf6S2v96g/ix/nXtacYhlbTFPG7AZwjqxxsM4B6ZI+tTxno3CspSlRUY+g9hUqjH0HsKlQY/zNbx3TJYyQu6SAyu4yEj0EGPLZHiZhsBnZWzsav0aYAHoMb9ahHBhmYkknpnHhGB4Rjyzk/j8hXrQY/zJfXEYjCWguYppUidQSrQxNs8jHfUAd9guB1PnWK8720UJXiCXKKgTu7RV7sxC4kLmS4bvJEjkYR6tIJwMeZwKzxeIxytPEjFmiwJNOoBWYZC94Ng+MEgHKgqTjUM6a5z59uGtDCbe0tYmUd1JFeQTaU1FHHdxKzFSVKZRQAVOTjoGpOIzJrYSJGzadmtyqIW8iQFK9B0UL9c1SquiNJAQH1eHxeLbz042APmep6dDi58F4E7CaclBbRDxyuMxsx+GNC0bZkY+inGCegq2XEQZ3PeRjfPhVwp6nCDRsNsb46j50FNgnJ3PqfzqNVG3d4BAwcsCTlj5YA8gPX1aqegUpX1RQZ/2IcvG54rE+rStsO/bHVsEKqj3Zhn5A/Kuoqwvst5Ai4bagjLXMyq0znGxxkRr6KCT8yevkBmpoNG8wH+uXef99J+z/vG/aBq2PApO53PoyAdPlsOn+s1cuYR/XLrc/wC2l+8o++cdfeqD/ib5eNfn+VdavENaXmbVc9f+ovz/ACotsnqf84/KvT/iOf8AGv8ArzNfCvzPn99au0eXcJ+1/wBRazLsrUC8kAOR3LfeDffi8xWHtCg6/wDeP8qzDssUC8fB/sH81P8AaRfs1hl9krXltalKVy2yjH0HsKlUY+g9hUqBVt4rYTSvD3dyYYl1d8qopeQbaQrsDo6HOBnDbEEA1cqUFk5g4ZBJbvbSNHHHMCuCdOtiQx+FlJ3G+Dk5rnNrIC4FnBa/rNs0mFErfaKzkoCrQ7wMyoDofUfACR5V0xxuOAwSNdIjQIpkcSKHUKnjyVIOcac/gKtHFOO29lbwiOMRSzkC2t1jUO8rAYXu1IAxkBjkADz6UGl+02S3tu54VEsndwnUQAjHW2MAeLdyCxLkE5fAACha1pdMVaRdKrk7gBW043ADbkEdDg59fOs257tkPFLwQsO7jT7SbSoCrgJK2kAanZnCA53Z9sAqVxoW0TgyhCkCusQABJwceN2OcnAYkDoSuMA4oLXZqC24B88Fgo/Eny+Q3NeTvkknqfQAD8ANhVdx22eK4lil0d5GxjYx6dJKnBI0bH3+tefDuES3BKwo0kg/s0VmkI8yqgZIHnjff0yaCXCuGrK47yZIYvvyMclR8o18bk9AAPcgAkbV7Huzywu5GuHkaZYmIEMixqHO2l2jWRm0jfZtjt1wQdfcrch3V9cLBHE6jVpkkZHEcWASdZxsdtlO5OBW8OWuyzhvDr6Fv1wteaQYYpJY1bUQVZ1jXDMDg7bjr18g2jQ0pQaO5hhJu7rCyH7aXdRJjGs5PhBG1WkSp+23+aT8v9Zrbl52eRSPM36xcKJnZ3VWj05bIOAUJ6HHWqReymAYxcXIx08cf/jrcrn1y8po1aZUz8TY/wAUn5VGW4QDYsT/AI3GPQ7j/Wa20ezSL+93f8RP/wAV4ydlFu2dVxcHO5y8fX+HWVfUR8/f4k4+mpnuFOMqx95Cce21Zn2SMDey4GB3Deef7SPzrIv/AIgtf99P/mj/APHV25b5EhspWlieRmZChDlCMEhvuqN/CKuTPjmsxCVpaJ2ySlKVoPdGPoPYVKox9B7CpUClKUGGdpHPR4fGipbiZ5UmbDMojRY1XJfPUEyKMZGeg3IFY52dRXHE7gcUu2TQkCxW5RYwQ5UrcNkeNSra/CdvtNtgM59zFy2l3FMhwjyx9y0uhWcRFtToNQ89/YkHqBXha8v2/D7GSG3j0xRq8mCzHUw8ZLt1OSN/lt02oNL8A5emvp7+xkBVhcpdMX+0VO7MkRinePYMwYNpBAPdEDRnK2vmIScOsrbu1Aa5knNzHNEjMpASAxnWD4S8cz5TSfEvTC1JeFXa8vx3UbTBnvmncpq1uugKkrsPF4ZYzg+r59K3BzfynBxbhscsy93MIe+jkJCmNmjDYclR4M4yCB08jQctXMwZshAvyBYj/mJP8681YjcHB+VfKUF+4fz3fwMpivrgaSCAZXZNumUYlSPkRiqDiPHp7ic3E0zvOSDrLeIY6Yx0A8gMYqgpQbR5B7bbuCW3hu5BLaagjs4zKisQA3edW09d85GR6Y6RVsgEdDXDtbr7Cu0aVpouGzENFpfuGwdYKgvoJ6FdIbG2dhv5UG+KUpQKUpQKUpQKUpQRj6D2FSqMfQewqVAq3cW5itrXR+s3EcOvIQyMFDYxnBO3mKxntf5uk4fw5pIG0zyOsUbYU6c5Zmw2x8KEdDgkVzXzDzddXxjN3OZTGCqZCjAJyfhAyTgbnfYUG/r39IDhyyd2hmYHbvVizGpyRkqzK5AwDsOhrIDNBx3hbrFOwimAR3VdLqysrOuls4zjGMnZvOuSa3X2Ac9pGXsJ30hsyQMxUJnq6dOpyWyT5Y22yG4uV+W47C1jtomdo484Ltljlixz0A69AAK1f+kNzaFgisUk+0kIknUYOIxvGGJG2XAb18PoRncVwzBGKDLgEqPVsbD61yLzhPPeXE94ySN/sxO3dMqQy92FaLfOkBkYDJzgDO9BjuBp6nVnpjbHkc/WoVWpwaYwG4WJjAGKM4BKqwCkhiPh+NcZxny6VW8v8oXV4xEFvJIEIEhQDwe+SADjOx9KCy0rPedeQLPhsiRScReWXGXSO3XUgIymdUwHi/Ejr6A4FQKyvst4p3HFrF/JpBGdgdpPs/Pp8XUb4zWKVKOQqQQSCDkEdQR0IoO4aVZOS+Om8sLW5ONUsYLaTtrGVfy/aB28qvdApSlApSlApSlBGPoPYVauaL8x28nd3EME7Ke6abddQ3PhyC22emcbHB6G6x9B7CtXdsXKl1txOyuZUlt0OtBIQFiALO8eT4TgDUo+ID1HiDSPOvOlzxCbVcyrIIywjEaaI1BIzoBUPg6R8e9Y7Vy4s7zFroxhVkchyp8JlwGc4+7qJLY6bnTsMDP7nsjQcBXiEcjvchROyhcJ3RIDpggHKDLFuhw3UYNB5cu8jQPwG4v7pZFaNpWgxKqJLlUjXIKnpIrAYwWO3pWHcq3dvDMJZ45JmQqYoo5BGHfV9+TBKqB5AZJI3AzVoW4YKVDMFbGQCcHByMjod96qOF8HmuXKW8LyuBqKxqWbTkAnA36kUHXPJnMzXtuzyQG3njkeKaFiSY3XBAJKjOUZGyBjxVU23BQk10cIYLgKzx6esukxys2diGjWMY/dPrVo7PLKbuZLq4jaKe6KOYmOWjVIlhjDHAyxVNR2B8WD0rKLm5WNGd2CIoLMzEBVA3JJOwAFBjHLfZta2T3vdLqgu9OuF1Vo1C68quRup7zoc4xV9is4LWOVo444k8UshVVQE7szMR1PXc1iPZx2hvxSe/8As8W8TKIGCkZQl93YtkuwAOkABR/POZ4FdWR1DIwKsrAFWBGCCDsQR5UHGnMnHZL67nuZcB5TqIGAFULhVHrhVC+px6mrVWX9pXJn6hxC4iiVzAAsyEg4WNzgDOTkK50aj1IrFriMDBAOnAGT+0FGsfgT/MUHjSlKDbvY72rRWML217IRBrBhIQt3erU0urTvozpOwJyx/De/BuPQXcfeW0ySp0yjZwfRh1B+Rriur9yVzbLw67injY6QQJEydMkfRlIHXYkjPQ4NB2LSvCxvo5o0lidXjcalZSCrD1BFe9ApSlApSlBGPoPYVKox9B7CpUGPcV7PrC5kaWa1R3bQWOWAYofAWVSASMkZIyQSOhxWQFdseVfaUGrb7sEt7i8uLm4uZGWV3cRxokYXUfCNW+ceuBmrn2edksfCriedZ2lLr3aAqBpjJVjqx8TalG4wMDpvtn9KBVo5q5f/AF21ltjIY0lGHZQC2nOcDOwyQPI7Z9xd6UFo5X5Vt+HwLBbJpQbsTu7t5s7eZ/kOgwKu9KUFn5j5WgvViE4OmKRJhg41FMkK5xuhzuPkPSudO2m/ge/CWogEUSFQYPNi7O4fHh1CRn2Hr1OcDp27x3b6mCrpOpiQAoxuSTsMDeuMOMxxLM6wyvNGCQJHTQXA2DBdRIB+ZzjGw6UFDSlKBSlVdjDE2rvZWjx00xh8/L41wen/AKoN9/o5uWspyZ5G0SlBCWzHGpVXDKpGQWZnzg4OOmd627XOHZY09rcpccPEl5aSDRdxBVWaLGTlo9ZGcZZCCQ2WXY5x0aj5AI6HcUEqUpQKUpQRj6D2FSqMfQewqVApSlApSlAqE0wRWZjhVBYn0AGT0qdKDWnC+3G2kv5rSVFhiQyqtw0wMbmMny0gKGCkg6j5Dqaze75otYmRJbiONnXWutggI92wM+eOvX0rR3bnaWVtdK9rgX0m8yqfDENI0vpAwsjDGN9sE4yQ1amuLl3Zmd2ZmOWZiSWPqSdyfmaDqHj/AGmWUtvex2pjvZUjbXAGKiSPBEuliuJAqZYhM7VzXxTg/dAOJI2ifBj0yozlTv4kU6kYdCGA3BxmqCKUqQykqw3BBIIPqCKhQKUpQKUpQV3BeNzWkyT28hjlTowx7EEHYgjyO1dY9nvNg4jYQ3BwJCCkoHRZV2bbyB2YD0YVyCqkkADJOwA6k1092R8qycKsJDeSJGZXErKzACLwhQGYnGo4GfpQbEpVDDx23c6UuImbIGBKhOT0GAarqBSlKCMfQewqVRj6D2FSoFKUoFKUoFUPGbOSWF44pjC7jT3qjLID1KA7asbA+Wc+WKrqUGE8I7KbK2tpY+7jllbvP6xMgeQaiShLE7FQRuunOnOxNcs3sWmR11rJgka1JKt6kEgEj54rte7lRUdpCBGFJct8IUDLE58sZrividykksjRxiOMsdCLnCrnwjJ3Jx5mgpaUpQKUpQKUpQe9levDIskbFJEOpWHVT5EHyI9ay/m3tYuuIWcNrMqgIQ0jrnVMVXSpYdB1JONiSOmKwmlArO+zjtWn4bIEctNZsfHGTkp+/ET0Py6H5bEYJUo0JIABJOwA6k+QFB29FKGUMpypAIPqDuDSqbg1q0dvBG5y6RojEDALKgBOPLcdKUFVH0HsKlUY+g9hUqBSlKBSlKBWIc4dqFnYROxlSWYEosMbqZC4YqwbGdABUgk9MY3OBV75is+9gdS86jBJ/V20ysACdKnqCceWK5P4nypOLz9XWNjJLM0cSu8ZkY68DWVYqDuMnOOu+1BkPPXbLd8QDRJ/V7VgA0SNqZ/XXJgEg/sgAYxnNa/rLuYOy2+s4o5JYGJfVlYx3mgKASztHlQMH18j0xviNApSvW2tWkdURSzscBVGST8hQeVKqeIW6xvpRw+AMsPh1YGoKc7gHIyNjjI2xVNQKUpQKUpQfQK2B2QclT3HEoZe7ZYbWVXlY4Glly6Lg7kllGw6D02rw5E7OJL/ALzuLuOO4jVJFAZyArEZ1PGCFOCfDnOVIIHUdL8vcHFrbxQ5DMiqHcLp1sFClzkk5IUdSTsNzQXKlKUEY+g9hUqjH0HsKlQKUpQKUpQKpYOFwo8kiQxrJIQZHVFDORsC7AZYgE9aqqi4ODggHyJGRn5jIz9aC3cwcvRXkaxzGTQHDkJI8erAI0sUIJUhiCKwznPsZtriySCzjjt5ISXjbSSXypBSR86iGOnxHJGke1Xznvm8WllcSwTW/fxsIwJHBUOSCylVOS4TU2nrtWh5+3PipfIuEUD7qwxaT/mUt/Og9eXew+/muUjuoWt4M/aS5ibAwSAoD7kkAZGcZyahz5d8PsnntOGxMZSTHPcu5JUZKywRLgAA4wzDqCw3Bqvh/SI4gsSoY7dpB1kZGy3uqsFB9h+Fayu7gySO5ABdixAzgEnJxnfzoPKlKUClKUCrlwGGB5lW4J0EgbSLGvXctIUfSMein8KttKDpDs3v+D2KXHc3Gg5XvJJ5lKP1CiF8KrKCD90NuMj0z3gfNVreGQWs6zd3p1lMkDVnTvjB+E9K5F4By5cXsvc2sTSy4LYBAAUbEszEADJAyT5iul+yPkmfhlm8VxIrPJJ3mlCSsfhVcZIGSdO+NvfrQZzSlKCMfQewqVRj6D2FSoFKUoFKUoFUvEuJR28TzTOEiQamZjgAfn5Y8zVQ7gAkkADck7ADzJNcw9pfaRNxKeWC3d2sg32aKrDvFUAlnXqfEpYZ6Dr02DEOaeKLc3t3OmrRLNJImr4tLOSoPzwRtVrq82fJt7KoZLOYocgN3bBCVBJAYgDOxAHUnYb7Va7eAu6qCMk4GTgZ8snyoPew4PPO2iGCSR8A6UjZjg9DhR0OetXLjHIt9axLLcWkscRwdRXYZ6a8Z0H5Ng11PyTwCK0s7dI41VjFHrYKys7acktrAfqxwG3UHG1XuaFXVldQyMCrKQCpB2IIOxBHlQcTWVm0siRxjLuQqjIGSem7EAfiayZOyriWgSPamOLIBeR40VQTjU2Wzp+eK6Yl5EsXiWJ7OF0VQgzEmoKPhAYAMMe+avcECoqoihVUBVA2AAGAB8gKDmjgHZvaX0/cQX8ZnVSXRBLoJX4jFI8ZDqcjrgghsBxg1crX9HW7eSXVNHFErMsZbLyOo+FiE8IBH72flW9uG8t21vJNLBAkckxBlZRjUR6joOpO3UknrVyoNC3/AOjVKEzDfI8mPheJkUnzwysx/wCWo8q/o6ySAtfzGHDECOLQzMo+93mSBnyGCfXHSt+UoLBy5yJZ2JDW0ASQR90Xy2p1yG8e+CSQDnH8tqv9KUClKUEY+g9hUqjH0HsKlQKUpQKhKxCsQMkAkD1ONhUbi1V9OpQdLBhnyYdDXrQaQ5/i47Pw8zTtHBbsSZrePIlRC4RVcrq7xcAMQDnxnIOMDMOzbsytbNILoI5umiTLPrUoWjAkAjOMZOfiGR8qz+lAqx8S5MtZ7iC5khHfQkMjDbdW1LnHXDb1fKUClKUClKUClKUClKUClKUClKUFvjkOBuenrUu8PqfrSlA7w+p+tO8PqfrSlA7w+p+tO8PqfrSlA7w+p+tO8PqfrSlA7w+p+tO8PqfrSlA7w+p+tO8PqfrSlA7w+p+tO8PqfrSlA7w+p+tO8PqfrSlA7w+p+tO8PqfrSlA7w+p+tO8PqfrSlA7w+p+tKUoP/9k="/>
          <p:cNvSpPr>
            <a:spLocks noChangeAspect="1" noChangeArrowheads="1"/>
          </p:cNvSpPr>
          <p:nvPr/>
        </p:nvSpPr>
        <p:spPr bwMode="auto">
          <a:xfrm>
            <a:off x="155575" y="-2109788"/>
            <a:ext cx="2371725" cy="44005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2" name="Picture 4" descr="http://www.vectortemplates.com/raster/uk-map-detailed.png"/>
          <p:cNvPicPr>
            <a:picLocks noChangeAspect="1" noChangeArrowheads="1"/>
          </p:cNvPicPr>
          <p:nvPr/>
        </p:nvPicPr>
        <p:blipFill>
          <a:blip r:embed="rId3" cstate="print">
            <a:clrChange>
              <a:clrFrom>
                <a:srgbClr val="FFFFFF"/>
              </a:clrFrom>
              <a:clrTo>
                <a:srgbClr val="FFFFFF">
                  <a:alpha val="0"/>
                </a:srgbClr>
              </a:clrTo>
            </a:clrChange>
          </a:blip>
          <a:srcRect t="22909" b="1820"/>
          <a:stretch>
            <a:fillRect/>
          </a:stretch>
        </p:blipFill>
        <p:spPr bwMode="auto">
          <a:xfrm>
            <a:off x="4292171" y="1003539"/>
            <a:ext cx="643533" cy="898763"/>
          </a:xfrm>
          <a:prstGeom prst="rect">
            <a:avLst/>
          </a:prstGeom>
          <a:noFill/>
        </p:spPr>
      </p:pic>
      <p:sp>
        <p:nvSpPr>
          <p:cNvPr id="18" name="5-Point Star 17"/>
          <p:cNvSpPr/>
          <p:nvPr/>
        </p:nvSpPr>
        <p:spPr>
          <a:xfrm>
            <a:off x="4211960" y="2348880"/>
            <a:ext cx="792088" cy="79208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descr="http://t0.gstatic.com/images?q=tbn:ANd9GcQ1YvEL4sZhDAzRNP00D0OZXdIFazPH73DdcTl70p0Xem6QBNXD"/>
          <p:cNvPicPr>
            <a:picLocks noChangeAspect="1" noChangeArrowheads="1"/>
          </p:cNvPicPr>
          <p:nvPr/>
        </p:nvPicPr>
        <p:blipFill>
          <a:blip r:embed="rId4" cstate="print"/>
          <a:srcRect/>
          <a:stretch>
            <a:fillRect/>
          </a:stretch>
        </p:blipFill>
        <p:spPr bwMode="auto">
          <a:xfrm>
            <a:off x="4211960" y="4953169"/>
            <a:ext cx="792088" cy="780087"/>
          </a:xfrm>
          <a:prstGeom prst="rect">
            <a:avLst/>
          </a:prstGeom>
          <a:noFill/>
        </p:spPr>
      </p:pic>
      <p:pic>
        <p:nvPicPr>
          <p:cNvPr id="2058" name="Picture 10" descr="http://www.voidspace.org.uk/python/weblog/images/pythoninthebrowser.jpg"/>
          <p:cNvPicPr>
            <a:picLocks noChangeAspect="1" noChangeArrowheads="1"/>
          </p:cNvPicPr>
          <p:nvPr/>
        </p:nvPicPr>
        <p:blipFill>
          <a:blip r:embed="rId5" cstate="print"/>
          <a:srcRect r="77687" b="55099"/>
          <a:stretch>
            <a:fillRect/>
          </a:stretch>
        </p:blipFill>
        <p:spPr bwMode="auto">
          <a:xfrm>
            <a:off x="4225130" y="3645024"/>
            <a:ext cx="778918" cy="7920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media.screened.com/uploads/0/4499/302195-vlcsnap_341756.jpg"/>
          <p:cNvPicPr>
            <a:picLocks noChangeAspect="1" noChangeArrowheads="1"/>
          </p:cNvPicPr>
          <p:nvPr/>
        </p:nvPicPr>
        <p:blipFill>
          <a:blip r:embed="rId3" cstate="print"/>
          <a:srcRect/>
          <a:stretch>
            <a:fillRect/>
          </a:stretch>
        </p:blipFill>
        <p:spPr bwMode="auto">
          <a:xfrm>
            <a:off x="0" y="1412776"/>
            <a:ext cx="9144000" cy="5445224"/>
          </a:xfrm>
          <a:prstGeom prst="rect">
            <a:avLst/>
          </a:prstGeom>
          <a:noFill/>
        </p:spPr>
      </p:pic>
      <p:sp>
        <p:nvSpPr>
          <p:cNvPr id="8" name="Title 1"/>
          <p:cNvSpPr>
            <a:spLocks noGrp="1"/>
          </p:cNvSpPr>
          <p:nvPr>
            <p:ph type="ctrTitle"/>
          </p:nvPr>
        </p:nvSpPr>
        <p:spPr>
          <a:xfrm>
            <a:off x="144016" y="44624"/>
            <a:ext cx="8820472" cy="792088"/>
          </a:xfrm>
        </p:spPr>
        <p:txBody>
          <a:bodyPr anchor="t" anchorCtr="0">
            <a:noAutofit/>
          </a:bodyPr>
          <a:lstStyle/>
          <a:p>
            <a:pPr algn="l"/>
            <a:r>
              <a:rPr lang="en-GB" sz="4000" b="1" dirty="0" smtClean="0">
                <a:solidFill>
                  <a:schemeClr val="tx2">
                    <a:lumMod val="75000"/>
                  </a:schemeClr>
                </a:solidFill>
                <a:latin typeface="Gill Sans MT" pitchFamily="34" charset="0"/>
              </a:rPr>
              <a:t>However, it’s hard to make economic policy without data</a:t>
            </a:r>
            <a:endParaRPr lang="en-GB" sz="4000" b="1" dirty="0">
              <a:solidFill>
                <a:schemeClr val="tx2">
                  <a:lumMod val="75000"/>
                </a:schemeClr>
              </a:solidFill>
              <a:latin typeface="Gill Sans MT" pitchFamily="34" charset="0"/>
            </a:endParaRPr>
          </a:p>
        </p:txBody>
      </p:sp>
      <p:sp>
        <p:nvSpPr>
          <p:cNvPr id="12" name="Title 1"/>
          <p:cNvSpPr txBox="1">
            <a:spLocks/>
          </p:cNvSpPr>
          <p:nvPr/>
        </p:nvSpPr>
        <p:spPr>
          <a:xfrm>
            <a:off x="251520" y="1700808"/>
            <a:ext cx="4536504" cy="936104"/>
          </a:xfrm>
          <a:prstGeom prst="rect">
            <a:avLst/>
          </a:prstGeom>
          <a:solidFill>
            <a:schemeClr val="bg1"/>
          </a:solidFill>
          <a:ln>
            <a:solidFill>
              <a:srgbClr val="C00000"/>
            </a:solidFill>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FF0000"/>
                </a:solidFill>
                <a:effectLst/>
                <a:uLnTx/>
                <a:uFillTx/>
                <a:latin typeface="Gill Sans MT" pitchFamily="34" charset="0"/>
                <a:ea typeface="+mj-ea"/>
                <a:cs typeface="+mj-cs"/>
              </a:rPr>
              <a:t>Traditional</a:t>
            </a:r>
            <a:r>
              <a:rPr kumimoji="0" lang="en-GB" sz="2400" b="1" i="0" u="none" strike="noStrike" kern="1200" cap="none" spc="0" normalizeH="0" noProof="0" dirty="0" smtClean="0">
                <a:ln>
                  <a:noFill/>
                </a:ln>
                <a:solidFill>
                  <a:srgbClr val="FF0000"/>
                </a:solidFill>
                <a:effectLst/>
                <a:uLnTx/>
                <a:uFillTx/>
                <a:latin typeface="Gill Sans MT" pitchFamily="34" charset="0"/>
                <a:ea typeface="+mj-ea"/>
                <a:cs typeface="+mj-cs"/>
              </a:rPr>
              <a:t> economic indicators</a:t>
            </a:r>
            <a:endParaRPr kumimoji="0" lang="en-GB" sz="2400" b="1" i="0" u="none" strike="noStrike" kern="1200" cap="none" spc="0" normalizeH="0" baseline="0" noProof="0" dirty="0">
              <a:ln>
                <a:noFill/>
              </a:ln>
              <a:solidFill>
                <a:srgbClr val="FF0000"/>
              </a:solidFill>
              <a:effectLst/>
              <a:uLnTx/>
              <a:uFillTx/>
              <a:latin typeface="Gill Sans MT" pitchFamily="34" charset="0"/>
              <a:ea typeface="+mj-ea"/>
              <a:cs typeface="+mj-cs"/>
            </a:endParaRPr>
          </a:p>
        </p:txBody>
      </p:sp>
      <p:sp>
        <p:nvSpPr>
          <p:cNvPr id="2050" name="AutoShape 2" descr="data:image/jpeg;base64,/9j/4AAQSkZJRgABAQAAAQABAAD/2wCEAAkGBhQSERETEhEWFREVGBkVFRcXFRYZFRYWHBccFhUYFxgXHCgeHBwkGhUaIDQiIycqLCwsGh49NTMqOCYrLCkBCQoKDAwOGQ8PGSokHiQ1NSw1KSksNjUzLC8sLSksNSkvLSo1KywsNSkpKSwsNSwyNTYrLDUyKTIpLCwsLyk2K//AABEIATIApQMBIgACEQEDEQH/xAAcAAEAAQUBAQAAAAAAAAAAAAAAAgQFBgcIAwH/xABDEAACAQMCAwYDBAYHCAMAAAABAgMABBESIQUGMQcTIkFRcTJhkSNCgdEIFFJik6EWJENUcpLwM1OCoqOx0+EXwdL/xAAZAQEBAAMBAAAAAAAAAAAAAAAAAQIEBQP/xAAgEQEAAgICAQUAAAAAAAAAAAAAAQIDETFREgQyQbHh/9oADAMBAAIRAxEAPwDd8fQewqVRj6D2FSoFKUoFKUoFKUoFKUoFKUoFKVRcY4vHbRNNKSEXrgEknyAA3JoKxmwCT0FWvljmBb22juURkSTJUPjJAJGdvI42/wDqtf33GpuKLwY9x9jNcySyqhZu6SPUkPeOhxpbxkg4yRjyNbC5asZIbaKKRYkaNdAWEv3YUbKF7zLbDbcmgudKUoFKUoFKUoIx9B7CpVGPoPYVKgUpSgUpSgUpSgUpSgUpSgVj3NnNy2AiaSGWSOQlAYU1sr4yoK7bEBt89QNvMXy4h1DGpl3U5UgHZg2NwdjjB+RPSlzbLIjI6hkYFWUjIIOxBFBpjspe4kvLsW+qO3WKLSZI1KhirGMBEYHRmRnChmHU6mJ1VumKPGdySTk7k/T06eVYVwPgytxW+kUPEtv+rwoEZljfTAWKMuNOAs8eB+6MbE5zigUpSgUpSgUpSgjH0HsKlUY+g9hUqBSlKBSlKBSlKBSlKBSlKBSlechbK6QMZ8WSQQuk404G51aeuNs+xDwsOFRwmYxrp76QzPuTmRgqsd/UIKq6UoFKUoFKUoFKUoIx9B7CpVGPoPYVKgUpSgUpXzSNvl0/7UH2lKUClfMV9oPC9vEiR3kcIiqzMx6BVBZj+ABP4VjvD+MSCJUSSK5mkAdJg4EDqSFJ+IlejAKmoEjO2cDX3a1wea94pbizcSTWyRiSGOXRcJrdnMgLjQq6dA1ZOCy5GMVmnLd4boy29xbTxFCAUcgRxunTRLFoMgYnWGA6q3TSuQzCzhKrhsasknGrGSxY41Enz/8AQ6D2pSgUpSgUpSgUpSgUpSgjH0HsKlUY+g9hUqBSlKBStYdpPbRFZfYWZSe6PU51RQ+Xi0nxP+7nbz9DsyByVUkAEgEgHIBxvg+dBOvFLtGdkDqXTGpQwLLkZGodRketerHArk3inNzRcVmvILiSbL61kbKM2MNGrbDwjSoKgAEKV6b0HWdedxcrGpd3VEHVmIVR7k7CuSou07iCQdzHdyqp1ljqyxLsCdLHdANIwFIwS37VWO845cSoEluJZEB1BXkdlDb5OljjO53+dB07zDxrhKXkU1xcKl2sZRGywDRE6sFh4WUMrefXUOpxWVcI4f3KMpcuTJI5Zup1yM4HU/CGC+yjYdK5G5ItHl4hZpHEJWMyeBgSuAwJLBd9KgFj8ga7HoFKUoFKUoFKUoFKUoFKUoIx9B7CpV4Rz7hMH4Qc4OnByNmxgnI6dd696D4F6/OtR9qvaTPaXE1q1s5tXhC69RTvC2NfdyBTjwF09wCMY324a092ocEt7y9t4IIJXvJQrrJHkRpEDqeYh2EUg8Q2BUkg5YZUEMD7HeVxc3+vXEpjV3iWQa2Dj4HMYwDpO+GK74Izjbpq3iKqqli5AALNjU2BjJwAMnrsAKxfk/s+isGeQEvPIQzlsFUYg94YdsqGZj1PTA8qu/M/MUdjay3Uqs0cenUEALeJ1QYDEDqw86DGu1nmV7S0Z4LwW9yo1ojIjd8upUYIJBjUCwO2SATkbgjmK5vu+cNLpU/eZI1BJyTqKrgE1t3n/tQtrhHtp7RJSpkXvAS0WpW+yaCVGDH7Nskn7xwRg5rTMygMQralzscYyPLbyoKiWJoSpHXIdJFOQQCcFfxHnuCMEA5FVvLPKtzxCYQ20RdvvN0RB+07dFH8z5AnaqGzhR/C8vd77EqzJv1J0ZI6Dop/lv012QPYi17uyVWdQP1mVI5AjSjoA82HYeJsDyHULqGQu/IXIcPDLZI0VWnx9rNpGt2O5GeoUdAPQepJrKKUoFKUoFKUoFKUoFKUoFKUoIx9B7CpVGPoPYVKgxXnm+4hHCH4ckTlCe9WUSa3+HSsQGASckdR8t6q+THkezhluECTFfFldLA7d4TnHxOpboNiu22Tae1677vhkngVy0kKhHA0N9qrFXJI0ghTuCDnGCDWWQRaoVWRcakAdS2rGR4lLefUjPnQa37RO0to7eQ2UqLc288YkXwuXgILh1IyNDBVzjJAyDjrVz5w5ujfhCyPJ+rtcxQFXKLKkbzKZFDqQcqO7IY6SQDkAmtc9rHZlHYW0UsRnkIZlaVmDFU0qsMbjbYKGAZcYAwQdsS4dzdYXPDJrS9kePV+rsAIzr1RJHBogCowUf1cHVvgSsMbZIax4tMwCwuYn7v4XiIIIO5BKeFz0Go74VRnAAFBIy4XCkHz3zk/IY2/nV15ngRJWESRrGHcAI7uQc7qxkVXOkYAOkDbzOTVpllLHJxn5Kqj6KAKDIeU+FmQqywI/j8UtxqFpEigOxkKkZJAOQfIbAlhp2DL25xWkCwcOtRqDs0ksiqiSEtl3WNMYL9cHGgYGDgY1LeW6xqq9Zer77J6Jj9rzPoTjYg5pKDMIu1via3DTi8fUxOYz4oQCc6RE2VA8sjf51Ur218WDs4u/iOdJiiKD5AFMgexrBqUGeXfbfxV8/1kIDj4IoxjG+xKk7+e9b27KucX4lw9Jpcd8jGKQjADMoBDYGwyrA4G3WuVuGcPeeaKGMZkldY0H7zEKP5muveS+UouG2iW0R1YyzuQA0jn4mOPYADyAA3xmgvtKt8vMFsrFWuYQykggyoCCOoIJ2NR/pLa/wB6g/ix/nWXjPSbhcqVbf6S2v8AeoP4sf50/pLa/wB6g/ix/nTxt0bhcqVbf6S2v96g/ix/nXtacYhlbTFPG7AZwjqxxsM4B6ZI+tTxno3CspSlRUY+g9hUqjH0HsKlQY/zNbx3TJYyQu6SAyu4yEj0EGPLZHiZhsBnZWzsav0aYAHoMb9ahHBhmYkknpnHhGB4Rjyzk/j8hXrQY/zJfXEYjCWguYppUidQSrQxNs8jHfUAd9guB1PnWK8720UJXiCXKKgTu7RV7sxC4kLmS4bvJEjkYR6tIJwMeZwKzxeIxytPEjFmiwJNOoBWYZC94Ng+MEgHKgqTjUM6a5z59uGtDCbe0tYmUd1JFeQTaU1FHHdxKzFSVKZRQAVOTjoGpOIzJrYSJGzadmtyqIW8iQFK9B0UL9c1SquiNJAQH1eHxeLbz042APmep6dDi58F4E7CaclBbRDxyuMxsx+GNC0bZkY+inGCegq2XEQZ3PeRjfPhVwp6nCDRsNsb46j50FNgnJ3PqfzqNVG3d4BAwcsCTlj5YA8gPX1aqegUpX1RQZ/2IcvG54rE+rStsO/bHVsEKqj3Zhn5A/Kuoqwvst5Ai4bagjLXMyq0znGxxkRr6KCT8yevkBmpoNG8wH+uXef99J+z/vG/aBq2PApO53PoyAdPlsOn+s1cuYR/XLrc/wC2l+8o++cdfeqD/ib5eNfn+VdavENaXmbVc9f+ovz/ACotsnqf84/KvT/iOf8AGv8ArzNfCvzPn99au0eXcJ+1/wBRazLsrUC8kAOR3LfeDffi8xWHtCg6/wDeP8qzDssUC8fB/sH81P8AaRfs1hl9krXltalKVy2yjH0HsKlUY+g9hUqBVt4rYTSvD3dyYYl1d8qopeQbaQrsDo6HOBnDbEEA1cqUFk5g4ZBJbvbSNHHHMCuCdOtiQx+FlJ3G+Dk5rnNrIC4FnBa/rNs0mFErfaKzkoCrQ7wMyoDofUfACR5V0xxuOAwSNdIjQIpkcSKHUKnjyVIOcac/gKtHFOO29lbwiOMRSzkC2t1jUO8rAYXu1IAxkBjkADz6UGl+02S3tu54VEsndwnUQAjHW2MAeLdyCxLkE5fAACha1pdMVaRdKrk7gBW043ADbkEdDg59fOs257tkPFLwQsO7jT7SbSoCrgJK2kAanZnCA53Z9sAqVxoW0TgyhCkCusQABJwceN2OcnAYkDoSuMA4oLXZqC24B88Fgo/Eny+Q3NeTvkknqfQAD8ANhVdx22eK4lil0d5GxjYx6dJKnBI0bH3+tefDuES3BKwo0kg/s0VmkI8yqgZIHnjff0yaCXCuGrK47yZIYvvyMclR8o18bk9AAPcgAkbV7Huzywu5GuHkaZYmIEMixqHO2l2jWRm0jfZtjt1wQdfcrch3V9cLBHE6jVpkkZHEcWASdZxsdtlO5OBW8OWuyzhvDr6Fv1wteaQYYpJY1bUQVZ1jXDMDg7bjr18g2jQ0pQaO5hhJu7rCyH7aXdRJjGs5PhBG1WkSp+23+aT8v9Zrbl52eRSPM36xcKJnZ3VWj05bIOAUJ6HHWqReymAYxcXIx08cf/jrcrn1y8po1aZUz8TY/wAUn5VGW4QDYsT/AI3GPQ7j/Wa20ezSL+93f8RP/wAV4ydlFu2dVxcHO5y8fX+HWVfUR8/f4k4+mpnuFOMqx95Cce21Zn2SMDey4GB3Deef7SPzrIv/AIgtf99P/mj/APHV25b5EhspWlieRmZChDlCMEhvuqN/CKuTPjmsxCVpaJ2ySlKVoPdGPoPYVKox9B7CpUClKUGGdpHPR4fGipbiZ5UmbDMojRY1XJfPUEyKMZGeg3IFY52dRXHE7gcUu2TQkCxW5RYwQ5UrcNkeNSra/CdvtNtgM59zFy2l3FMhwjyx9y0uhWcRFtToNQ89/YkHqBXha8v2/D7GSG3j0xRq8mCzHUw8ZLt1OSN/lt02oNL8A5emvp7+xkBVhcpdMX+0VO7MkRinePYMwYNpBAPdEDRnK2vmIScOsrbu1Aa5knNzHNEjMpASAxnWD4S8cz5TSfEvTC1JeFXa8vx3UbTBnvmncpq1uugKkrsPF4ZYzg+r59K3BzfynBxbhscsy93MIe+jkJCmNmjDYclR4M4yCB08jQctXMwZshAvyBYj/mJP8681YjcHB+VfKUF+4fz3fwMpivrgaSCAZXZNumUYlSPkRiqDiPHp7ic3E0zvOSDrLeIY6Yx0A8gMYqgpQbR5B7bbuCW3hu5BLaagjs4zKisQA3edW09d85GR6Y6RVsgEdDXDtbr7Cu0aVpouGzENFpfuGwdYKgvoJ6FdIbG2dhv5UG+KUpQKUpQKUpQKUpQRj6D2FSqMfQewqVAq3cW5itrXR+s3EcOvIQyMFDYxnBO3mKxntf5uk4fw5pIG0zyOsUbYU6c5Zmw2x8KEdDgkVzXzDzddXxjN3OZTGCqZCjAJyfhAyTgbnfYUG/r39IDhyyd2hmYHbvVizGpyRkqzK5AwDsOhrIDNBx3hbrFOwimAR3VdLqysrOuls4zjGMnZvOuSa3X2Ac9pGXsJ30hsyQMxUJnq6dOpyWyT5Y22yG4uV+W47C1jtomdo484Ltljlixz0A69AAK1f+kNzaFgisUk+0kIknUYOIxvGGJG2XAb18PoRncVwzBGKDLgEqPVsbD61yLzhPPeXE94ySN/sxO3dMqQy92FaLfOkBkYDJzgDO9BjuBp6nVnpjbHkc/WoVWpwaYwG4WJjAGKM4BKqwCkhiPh+NcZxny6VW8v8oXV4xEFvJIEIEhQDwe+SADjOx9KCy0rPedeQLPhsiRScReWXGXSO3XUgIymdUwHi/Ejr6A4FQKyvst4p3HFrF/JpBGdgdpPs/Pp8XUb4zWKVKOQqQQSCDkEdQR0IoO4aVZOS+Om8sLW5ONUsYLaTtrGVfy/aB28qvdApSlApSlApSlBGPoPYVauaL8x28nd3EME7Ke6abddQ3PhyC22emcbHB6G6x9B7CtXdsXKl1txOyuZUlt0OtBIQFiALO8eT4TgDUo+ID1HiDSPOvOlzxCbVcyrIIywjEaaI1BIzoBUPg6R8e9Y7Vy4s7zFroxhVkchyp8JlwGc4+7qJLY6bnTsMDP7nsjQcBXiEcjvchROyhcJ3RIDpggHKDLFuhw3UYNB5cu8jQPwG4v7pZFaNpWgxKqJLlUjXIKnpIrAYwWO3pWHcq3dvDMJZ45JmQqYoo5BGHfV9+TBKqB5AZJI3AzVoW4YKVDMFbGQCcHByMjod96qOF8HmuXKW8LyuBqKxqWbTkAnA36kUHXPJnMzXtuzyQG3njkeKaFiSY3XBAJKjOUZGyBjxVU23BQk10cIYLgKzx6esukxys2diGjWMY/dPrVo7PLKbuZLq4jaKe6KOYmOWjVIlhjDHAyxVNR2B8WD0rKLm5WNGd2CIoLMzEBVA3JJOwAFBjHLfZta2T3vdLqgu9OuF1Vo1C68quRup7zoc4xV9is4LWOVo444k8UshVVQE7szMR1PXc1iPZx2hvxSe/8As8W8TKIGCkZQl93YtkuwAOkABR/POZ4FdWR1DIwKsrAFWBGCCDsQR5UHGnMnHZL67nuZcB5TqIGAFULhVHrhVC+px6mrVWX9pXJn6hxC4iiVzAAsyEg4WNzgDOTkK50aj1IrFriMDBAOnAGT+0FGsfgT/MUHjSlKDbvY72rRWML217IRBrBhIQt3erU0urTvozpOwJyx/De/BuPQXcfeW0ySp0yjZwfRh1B+Rriur9yVzbLw67injY6QQJEydMkfRlIHXYkjPQ4NB2LSvCxvo5o0lidXjcalZSCrD1BFe9ApSlApSlBGPoPYVKox9B7CpUGPcV7PrC5kaWa1R3bQWOWAYofAWVSASMkZIyQSOhxWQFdseVfaUGrb7sEt7i8uLm4uZGWV3cRxokYXUfCNW+ceuBmrn2edksfCriedZ2lLr3aAqBpjJVjqx8TalG4wMDpvtn9KBVo5q5f/AF21ltjIY0lGHZQC2nOcDOwyQPI7Z9xd6UFo5X5Vt+HwLBbJpQbsTu7t5s7eZ/kOgwKu9KUFn5j5WgvViE4OmKRJhg41FMkK5xuhzuPkPSudO2m/ge/CWogEUSFQYPNi7O4fHh1CRn2Hr1OcDp27x3b6mCrpOpiQAoxuSTsMDeuMOMxxLM6wyvNGCQJHTQXA2DBdRIB+ZzjGw6UFDSlKBSlVdjDE2rvZWjx00xh8/L41wen/AKoN9/o5uWspyZ5G0SlBCWzHGpVXDKpGQWZnzg4OOmd627XOHZY09rcpccPEl5aSDRdxBVWaLGTlo9ZGcZZCCQ2WXY5x0aj5AI6HcUEqUpQKUpQRj6D2FSqMfQewqVApSlApSlAqE0wRWZjhVBYn0AGT0qdKDWnC+3G2kv5rSVFhiQyqtw0wMbmMny0gKGCkg6j5Dqaze75otYmRJbiONnXWutggI92wM+eOvX0rR3bnaWVtdK9rgX0m8yqfDENI0vpAwsjDGN9sE4yQ1amuLl3Zmd2ZmOWZiSWPqSdyfmaDqHj/AGmWUtvex2pjvZUjbXAGKiSPBEuliuJAqZYhM7VzXxTg/dAOJI2ifBj0yozlTv4kU6kYdCGA3BxmqCKUqQykqw3BBIIPqCKhQKUpQKUpQV3BeNzWkyT28hjlTowx7EEHYgjyO1dY9nvNg4jYQ3BwJCCkoHRZV2bbyB2YD0YVyCqkkADJOwA6k1092R8qycKsJDeSJGZXErKzACLwhQGYnGo4GfpQbEpVDDx23c6UuImbIGBKhOT0GAarqBSlKCMfQewqVRj6D2FSoFKUoFKUoFUPGbOSWF44pjC7jT3qjLID1KA7asbA+Wc+WKrqUGE8I7KbK2tpY+7jllbvP6xMgeQaiShLE7FQRuunOnOxNcs3sWmR11rJgka1JKt6kEgEj54rte7lRUdpCBGFJct8IUDLE58sZrividykksjRxiOMsdCLnCrnwjJ3Jx5mgpaUpQKUpQKUpQe9levDIskbFJEOpWHVT5EHyI9ay/m3tYuuIWcNrMqgIQ0jrnVMVXSpYdB1JONiSOmKwmlArO+zjtWn4bIEctNZsfHGTkp+/ET0Py6H5bEYJUo0JIABJOwA6k+QFB29FKGUMpypAIPqDuDSqbg1q0dvBG5y6RojEDALKgBOPLcdKUFVH0HsKlUY+g9hUqBSlKBSlKBWIc4dqFnYROxlSWYEosMbqZC4YqwbGdABUgk9MY3OBV75is+9gdS86jBJ/V20ysACdKnqCceWK5P4nypOLz9XWNjJLM0cSu8ZkY68DWVYqDuMnOOu+1BkPPXbLd8QDRJ/V7VgA0SNqZ/XXJgEg/sgAYxnNa/rLuYOy2+s4o5JYGJfVlYx3mgKASztHlQMH18j0xviNApSvW2tWkdURSzscBVGST8hQeVKqeIW6xvpRw+AMsPh1YGoKc7gHIyNjjI2xVNQKUpQKUpQfQK2B2QclT3HEoZe7ZYbWVXlY4Glly6Lg7kllGw6D02rw5E7OJL/ALzuLuOO4jVJFAZyArEZ1PGCFOCfDnOVIIHUdL8vcHFrbxQ5DMiqHcLp1sFClzkk5IUdSTsNzQXKlKUEY+g9hUqjH0HsKlQKUpQKUpQKpYOFwo8kiQxrJIQZHVFDORsC7AZYgE9aqqi4ODggHyJGRn5jIz9aC3cwcvRXkaxzGTQHDkJI8erAI0sUIJUhiCKwznPsZtriySCzjjt5ISXjbSSXypBSR86iGOnxHJGke1Xznvm8WllcSwTW/fxsIwJHBUOSCylVOS4TU2nrtWh5+3PipfIuEUD7qwxaT/mUt/Og9eXew+/muUjuoWt4M/aS5ibAwSAoD7kkAZGcZyahz5d8PsnntOGxMZSTHPcu5JUZKywRLgAA4wzDqCw3Bqvh/SI4gsSoY7dpB1kZGy3uqsFB9h+Fayu7gySO5ABdixAzgEnJxnfzoPKlKUClKUCrlwGGB5lW4J0EgbSLGvXctIUfSMein8KttKDpDs3v+D2KXHc3Gg5XvJJ5lKP1CiF8KrKCD90NuMj0z3gfNVreGQWs6zd3p1lMkDVnTvjB+E9K5F4By5cXsvc2sTSy4LYBAAUbEszEADJAyT5iul+yPkmfhlm8VxIrPJJ3mlCSsfhVcZIGSdO+NvfrQZzSlKCMfQewqVRj6D2FSoFKUoFKUoFUvEuJR28TzTOEiQamZjgAfn5Y8zVQ7gAkkADck7ADzJNcw9pfaRNxKeWC3d2sg32aKrDvFUAlnXqfEpYZ6Dr02DEOaeKLc3t3OmrRLNJImr4tLOSoPzwRtVrq82fJt7KoZLOYocgN3bBCVBJAYgDOxAHUnYb7Va7eAu6qCMk4GTgZ8snyoPew4PPO2iGCSR8A6UjZjg9DhR0OetXLjHIt9axLLcWkscRwdRXYZ6a8Z0H5Ng11PyTwCK0s7dI41VjFHrYKys7acktrAfqxwG3UHG1XuaFXVldQyMCrKQCpB2IIOxBHlQcTWVm0siRxjLuQqjIGSem7EAfiayZOyriWgSPamOLIBeR40VQTjU2Wzp+eK6Yl5EsXiWJ7OF0VQgzEmoKPhAYAMMe+avcECoqoihVUBVA2AAGAB8gKDmjgHZvaX0/cQX8ZnVSXRBLoJX4jFI8ZDqcjrgghsBxg1crX9HW7eSXVNHFErMsZbLyOo+FiE8IBH72flW9uG8t21vJNLBAkckxBlZRjUR6joOpO3UknrVyoNC3/AOjVKEzDfI8mPheJkUnzwysx/wCWo8q/o6ySAtfzGHDECOLQzMo+93mSBnyGCfXHSt+UoLBy5yJZ2JDW0ASQR90Xy2p1yG8e+CSQDnH8tqv9KUClKUEY+g9hUqjH0HsKlQKUpQKhKxCsQMkAkD1ONhUbi1V9OpQdLBhnyYdDXrQaQ5/i47Pw8zTtHBbsSZrePIlRC4RVcrq7xcAMQDnxnIOMDMOzbsytbNILoI5umiTLPrUoWjAkAjOMZOfiGR8qz+lAqx8S5MtZ7iC5khHfQkMjDbdW1LnHXDb1fKUClKUClKUClKUClKUClKUClKUFvjkOBuenrUu8PqfrSlA7w+p+tO8PqfrSlA7w+p+tO8PqfrSlA7w+p+tO8PqfrSlA7w+p+tO8PqfrSlA7w+p+tO8PqfrSlA7w+p+tO8PqfrSlA7w+p+tO8PqfrSlA7w+p+tO8PqfrSlA7w+p+tO8PqfrSlA7w+p+tKUoP/9k="/>
          <p:cNvSpPr>
            <a:spLocks noChangeAspect="1" noChangeArrowheads="1"/>
          </p:cNvSpPr>
          <p:nvPr/>
        </p:nvSpPr>
        <p:spPr bwMode="auto">
          <a:xfrm>
            <a:off x="155575" y="-2109788"/>
            <a:ext cx="2371725" cy="44005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 name="Title 1"/>
          <p:cNvSpPr txBox="1">
            <a:spLocks/>
          </p:cNvSpPr>
          <p:nvPr/>
        </p:nvSpPr>
        <p:spPr>
          <a:xfrm>
            <a:off x="5796136" y="1700808"/>
            <a:ext cx="3168352" cy="936104"/>
          </a:xfrm>
          <a:prstGeom prst="rect">
            <a:avLst/>
          </a:prstGeom>
          <a:solidFill>
            <a:schemeClr val="bg1"/>
          </a:solidFill>
          <a:ln>
            <a:solidFill>
              <a:srgbClr val="C00000"/>
            </a:solidFill>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FF0000"/>
                </a:solidFill>
                <a:effectLst/>
                <a:uLnTx/>
                <a:uFillTx/>
                <a:latin typeface="Gill Sans MT" pitchFamily="34" charset="0"/>
                <a:ea typeface="+mj-ea"/>
                <a:cs typeface="+mj-cs"/>
              </a:rPr>
              <a:t>New economic indicators</a:t>
            </a:r>
            <a:endParaRPr kumimoji="0" lang="en-GB" sz="2400" b="1" i="0" u="none" strike="noStrike" kern="1200" cap="none" spc="0" normalizeH="0" baseline="0" noProof="0" dirty="0">
              <a:ln>
                <a:noFill/>
              </a:ln>
              <a:solidFill>
                <a:srgbClr val="FF0000"/>
              </a:solidFill>
              <a:effectLst/>
              <a:uLnTx/>
              <a:uFillTx/>
              <a:latin typeface="Gill Sans MT" pitchFamily="34" charset="0"/>
              <a:ea typeface="+mj-ea"/>
              <a:cs typeface="+mj-cs"/>
            </a:endParaRPr>
          </a:p>
        </p:txBody>
      </p:sp>
      <p:sp>
        <p:nvSpPr>
          <p:cNvPr id="20" name="Title 1"/>
          <p:cNvSpPr txBox="1">
            <a:spLocks/>
          </p:cNvSpPr>
          <p:nvPr/>
        </p:nvSpPr>
        <p:spPr>
          <a:xfrm>
            <a:off x="251520" y="2708920"/>
            <a:ext cx="4536504" cy="3096344"/>
          </a:xfrm>
          <a:prstGeom prst="rect">
            <a:avLst/>
          </a:prstGeom>
          <a:solidFill>
            <a:schemeClr val="bg1"/>
          </a:solidFill>
          <a:ln>
            <a:noFill/>
          </a:ln>
        </p:spPr>
        <p:txBody>
          <a:bodyPr vert="horz" lIns="91440" tIns="45720" rIns="91440" bIns="45720" rtlCol="0" anchor="t" anchorCtr="0">
            <a:no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GB" sz="2400" dirty="0" smtClean="0">
                <a:solidFill>
                  <a:srgbClr val="FF0000"/>
                </a:solidFill>
                <a:latin typeface="Gill Sans MT" pitchFamily="34" charset="0"/>
                <a:ea typeface="+mj-ea"/>
                <a:cs typeface="+mj-cs"/>
              </a:rPr>
              <a:t>National output figures (GDP)</a:t>
            </a:r>
          </a:p>
          <a:p>
            <a:pPr marL="0" marR="0" lvl="0" indent="0" algn="l" defTabSz="914400" rtl="0" eaLnBrk="1" fontAlgn="auto" latinLnBrk="0" hangingPunct="1">
              <a:lnSpc>
                <a:spcPct val="150000"/>
              </a:lnSpc>
              <a:spcBef>
                <a:spcPct val="0"/>
              </a:spcBef>
              <a:spcAft>
                <a:spcPts val="0"/>
              </a:spcAft>
              <a:buClrTx/>
              <a:buSzTx/>
              <a:buFontTx/>
              <a:buNone/>
              <a:tabLst/>
              <a:defRPr/>
            </a:pPr>
            <a:r>
              <a:rPr lang="en-GB" sz="2400" dirty="0" smtClean="0">
                <a:solidFill>
                  <a:srgbClr val="FF0000"/>
                </a:solidFill>
                <a:latin typeface="Gill Sans MT" pitchFamily="34" charset="0"/>
                <a:ea typeface="+mj-ea"/>
                <a:cs typeface="+mj-cs"/>
              </a:rPr>
              <a:t>Inflation</a:t>
            </a:r>
          </a:p>
          <a:p>
            <a:pPr marL="0" marR="0" lvl="0" indent="0" algn="l" defTabSz="914400" rtl="0" eaLnBrk="1" fontAlgn="auto" latinLnBrk="0" hangingPunct="1">
              <a:lnSpc>
                <a:spcPct val="150000"/>
              </a:lnSpc>
              <a:spcBef>
                <a:spcPct val="0"/>
              </a:spcBef>
              <a:spcAft>
                <a:spcPts val="0"/>
              </a:spcAft>
              <a:buClrTx/>
              <a:buSzTx/>
              <a:buFontTx/>
              <a:buNone/>
              <a:tabLst/>
              <a:defRPr/>
            </a:pPr>
            <a:r>
              <a:rPr lang="en-GB" sz="2400" dirty="0" smtClean="0">
                <a:solidFill>
                  <a:srgbClr val="FF0000"/>
                </a:solidFill>
                <a:latin typeface="Gill Sans MT" pitchFamily="34" charset="0"/>
                <a:ea typeface="+mj-ea"/>
                <a:cs typeface="+mj-cs"/>
              </a:rPr>
              <a:t>Companies’ financial accounts</a:t>
            </a:r>
          </a:p>
          <a:p>
            <a:pPr marL="0" marR="0" lvl="0" indent="0" algn="l" defTabSz="914400" rtl="0" eaLnBrk="1" fontAlgn="auto" latinLnBrk="0" hangingPunct="1">
              <a:lnSpc>
                <a:spcPct val="150000"/>
              </a:lnSpc>
              <a:spcBef>
                <a:spcPct val="0"/>
              </a:spcBef>
              <a:spcAft>
                <a:spcPts val="0"/>
              </a:spcAft>
              <a:buClrTx/>
              <a:buSzTx/>
              <a:buFontTx/>
              <a:buNone/>
              <a:tabLst/>
              <a:defRPr/>
            </a:pPr>
            <a:r>
              <a:rPr lang="en-GB" sz="2400" dirty="0" smtClean="0">
                <a:solidFill>
                  <a:srgbClr val="FF0000"/>
                </a:solidFill>
                <a:latin typeface="Gill Sans MT" pitchFamily="34" charset="0"/>
                <a:ea typeface="+mj-ea"/>
                <a:cs typeface="+mj-cs"/>
              </a:rPr>
              <a:t>Standard industry classification codes</a:t>
            </a:r>
          </a:p>
          <a:p>
            <a:pPr marL="0" marR="0" lvl="0" indent="0" algn="l" defTabSz="914400" rtl="0" eaLnBrk="1" fontAlgn="auto" latinLnBrk="0" hangingPunct="1">
              <a:lnSpc>
                <a:spcPct val="150000"/>
              </a:lnSpc>
              <a:spcBef>
                <a:spcPct val="0"/>
              </a:spcBef>
              <a:spcAft>
                <a:spcPts val="0"/>
              </a:spcAft>
              <a:buClrTx/>
              <a:buSzTx/>
              <a:buFontTx/>
              <a:buNone/>
              <a:tabLst/>
              <a:defRPr/>
            </a:pPr>
            <a:endParaRPr lang="en-GB" sz="2400" b="1" dirty="0" smtClean="0">
              <a:solidFill>
                <a:srgbClr val="FF0000"/>
              </a:solidFill>
              <a:latin typeface="Gill Sans MT" pitchFamily="34" charset="0"/>
              <a:ea typeface="+mj-ea"/>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lang="en-GB" sz="2400" b="1" dirty="0" smtClean="0">
              <a:solidFill>
                <a:srgbClr val="FF0000"/>
              </a:solidFill>
              <a:latin typeface="Gill Sans MT" pitchFamily="34" charset="0"/>
              <a:ea typeface="+mj-ea"/>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Gill Sans MT" pitchFamily="34" charset="0"/>
              <a:ea typeface="+mj-ea"/>
              <a:cs typeface="+mj-cs"/>
            </a:endParaRPr>
          </a:p>
        </p:txBody>
      </p:sp>
      <p:sp>
        <p:nvSpPr>
          <p:cNvPr id="21" name="Title 1"/>
          <p:cNvSpPr txBox="1">
            <a:spLocks/>
          </p:cNvSpPr>
          <p:nvPr/>
        </p:nvSpPr>
        <p:spPr>
          <a:xfrm>
            <a:off x="251520" y="5877272"/>
            <a:ext cx="5256584" cy="720080"/>
          </a:xfrm>
          <a:prstGeom prst="rect">
            <a:avLst/>
          </a:prstGeom>
          <a:noFill/>
          <a:ln>
            <a:noFill/>
          </a:ln>
        </p:spPr>
        <p:txBody>
          <a:bodyPr vert="horz" lIns="91440" tIns="45720" rIns="91440" bIns="45720" rtlCol="0" anchor="t" anchorCtr="0">
            <a:no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GB" sz="4000" b="1" dirty="0" smtClean="0">
                <a:solidFill>
                  <a:srgbClr val="FF0000"/>
                </a:solidFill>
                <a:latin typeface="Gill Sans MT" pitchFamily="34" charset="0"/>
                <a:ea typeface="+mj-ea"/>
                <a:cs typeface="+mj-cs"/>
              </a:rPr>
              <a:t>Cost: £50-£100m/yr</a:t>
            </a:r>
            <a:endParaRPr kumimoji="0" lang="en-GB" sz="4000" b="1" i="0" u="none" strike="noStrike" kern="1200" cap="none" spc="0" normalizeH="0" baseline="0" noProof="0" dirty="0">
              <a:ln>
                <a:noFill/>
              </a:ln>
              <a:solidFill>
                <a:srgbClr val="FF0000"/>
              </a:solidFill>
              <a:effectLst/>
              <a:uLnTx/>
              <a:uFillTx/>
              <a:latin typeface="Gill Sans MT" pitchFamily="34" charset="0"/>
              <a:ea typeface="+mj-ea"/>
              <a:cs typeface="+mj-cs"/>
            </a:endParaRPr>
          </a:p>
        </p:txBody>
      </p:sp>
      <p:sp>
        <p:nvSpPr>
          <p:cNvPr id="22" name="Title 1"/>
          <p:cNvSpPr txBox="1">
            <a:spLocks/>
          </p:cNvSpPr>
          <p:nvPr/>
        </p:nvSpPr>
        <p:spPr>
          <a:xfrm>
            <a:off x="5795887" y="2852936"/>
            <a:ext cx="3168352" cy="2952328"/>
          </a:xfrm>
          <a:prstGeom prst="rect">
            <a:avLst/>
          </a:prstGeom>
          <a:solidFill>
            <a:schemeClr val="bg1"/>
          </a:solidFill>
          <a:ln>
            <a:solidFill>
              <a:srgbClr val="C00000"/>
            </a:solid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5000" b="1" i="0" u="none" strike="noStrike" kern="1200" cap="none" spc="0" normalizeH="0" baseline="0" noProof="0" dirty="0" smtClean="0">
                <a:ln>
                  <a:noFill/>
                </a:ln>
                <a:solidFill>
                  <a:srgbClr val="FF0000"/>
                </a:solidFill>
                <a:effectLst/>
                <a:uLnTx/>
                <a:uFillTx/>
                <a:latin typeface="Gill Sans MT" pitchFamily="34" charset="0"/>
                <a:ea typeface="+mj-ea"/>
                <a:cs typeface="+mj-cs"/>
              </a:rPr>
              <a:t>?</a:t>
            </a:r>
            <a:endParaRPr kumimoji="0" lang="en-GB" sz="15000" b="1" i="0" u="none" strike="noStrike" kern="1200" cap="none" spc="0" normalizeH="0" baseline="0" noProof="0" dirty="0">
              <a:ln>
                <a:noFill/>
              </a:ln>
              <a:solidFill>
                <a:srgbClr val="FF0000"/>
              </a:solidFill>
              <a:effectLst/>
              <a:uLnTx/>
              <a:uFillTx/>
              <a:latin typeface="Gill Sans MT" pitchFamily="34" charset="0"/>
              <a:ea typeface="+mj-ea"/>
              <a:cs typeface="+mj-cs"/>
            </a:endParaRPr>
          </a:p>
        </p:txBody>
      </p:sp>
      <p:sp>
        <p:nvSpPr>
          <p:cNvPr id="23" name="Title 1"/>
          <p:cNvSpPr txBox="1">
            <a:spLocks/>
          </p:cNvSpPr>
          <p:nvPr/>
        </p:nvSpPr>
        <p:spPr>
          <a:xfrm>
            <a:off x="5148064" y="6597352"/>
            <a:ext cx="3995936" cy="332656"/>
          </a:xfrm>
          <a:prstGeom prst="rect">
            <a:avLst/>
          </a:prstGeom>
          <a:noFill/>
          <a:ln>
            <a:noFill/>
          </a:ln>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1050" b="1" i="0" u="none" strike="noStrike" kern="1200" cap="none" spc="0" normalizeH="0" baseline="0" noProof="0" dirty="0" smtClean="0">
                <a:ln>
                  <a:noFill/>
                </a:ln>
                <a:solidFill>
                  <a:schemeClr val="bg1"/>
                </a:solidFill>
                <a:effectLst/>
                <a:uLnTx/>
                <a:uFillTx/>
                <a:latin typeface="Gill Sans MT" pitchFamily="34" charset="0"/>
                <a:ea typeface="+mj-ea"/>
                <a:cs typeface="+mj-cs"/>
              </a:rPr>
              <a:t>Image:  The Day Today</a:t>
            </a:r>
            <a:endParaRPr kumimoji="0" lang="en-GB" sz="1050" b="1" i="0" u="none" strike="noStrike" kern="1200" cap="none" spc="0" normalizeH="0" baseline="0" noProof="0" dirty="0">
              <a:ln>
                <a:noFill/>
              </a:ln>
              <a:solidFill>
                <a:schemeClr val="bg1"/>
              </a:solidFill>
              <a:effectLst/>
              <a:uLnTx/>
              <a:uFillTx/>
              <a:latin typeface="Gill Sans MT"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323528" y="5301208"/>
            <a:ext cx="8820472" cy="1512168"/>
          </a:xfrm>
          <a:solidFill>
            <a:schemeClr val="bg1"/>
          </a:solidFill>
        </p:spPr>
        <p:txBody>
          <a:bodyPr anchor="t" anchorCtr="0">
            <a:noAutofit/>
          </a:bodyPr>
          <a:lstStyle/>
          <a:p>
            <a:pPr algn="l"/>
            <a:r>
              <a:rPr lang="en-GB" sz="4000" b="1" dirty="0" smtClean="0">
                <a:solidFill>
                  <a:schemeClr val="tx2">
                    <a:lumMod val="75000"/>
                  </a:schemeClr>
                </a:solidFill>
                <a:latin typeface="Gill Sans MT" pitchFamily="34" charset="0"/>
              </a:rPr>
              <a:t>A case in point: tell me about the UK video games industry...</a:t>
            </a:r>
            <a:endParaRPr lang="en-GB" sz="4000" b="1" dirty="0">
              <a:solidFill>
                <a:schemeClr val="tx2">
                  <a:lumMod val="75000"/>
                </a:schemeClr>
              </a:solidFill>
              <a:latin typeface="Gill Sans MT" pitchFamily="34" charset="0"/>
            </a:endParaRPr>
          </a:p>
        </p:txBody>
      </p:sp>
      <p:sp>
        <p:nvSpPr>
          <p:cNvPr id="2050" name="AutoShape 2" descr="data:image/jpeg;base64,/9j/4AAQSkZJRgABAQAAAQABAAD/2wCEAAkGBhQSERETEhEWFREVGBkVFRcXFRYZFRYWHBccFhUYFxgXHCgeHBwkGhUaIDQiIycqLCwsGh49NTMqOCYrLCkBCQoKDAwOGQ8PGSokHiQ1NSw1KSksNjUzLC8sLSksNSkvLSo1KywsNSkpKSwsNSwyNTYrLDUyKTIpLCwsLyk2K//AABEIATIApQMBIgACEQEDEQH/xAAcAAEAAQUBAQAAAAAAAAAAAAAAAgQFBgcIAwH/xABDEAACAQMCAwYDBAYHCAMAAAABAgMABBESIQUGMQcTIkFRcTJhkSNCgdEIFFJik6EWJENUcpLwM1OCoqOx0+EXwdL/xAAZAQEBAAMBAAAAAAAAAAAAAAAAAQIEBQP/xAAgEQEAAgICAQUAAAAAAAAAAAAAAQIDETFREgQyQbHh/9oADAMBAAIRAxEAPwDd8fQewqVRj6D2FSoFKUoFKUoFKUoFKUoFKUoFKVRcY4vHbRNNKSEXrgEknyAA3JoKxmwCT0FWvljmBb22juURkSTJUPjJAJGdvI42/wDqtf33GpuKLwY9x9jNcySyqhZu6SPUkPeOhxpbxkg4yRjyNbC5asZIbaKKRYkaNdAWEv3YUbKF7zLbDbcmgudKUoFKUoFKUoIx9B7CpVGPoPYVKgUpSgUpSgUpSgUpSgUpSgVj3NnNy2AiaSGWSOQlAYU1sr4yoK7bEBt89QNvMXy4h1DGpl3U5UgHZg2NwdjjB+RPSlzbLIjI6hkYFWUjIIOxBFBpjspe4kvLsW+qO3WKLSZI1KhirGMBEYHRmRnChmHU6mJ1VumKPGdySTk7k/T06eVYVwPgytxW+kUPEtv+rwoEZljfTAWKMuNOAs8eB+6MbE5zigUpSgUpSgUpSgjH0HsKlUY+g9hUqBSlKBSlKBSlKBSlKBSlKBSlechbK6QMZ8WSQQuk404G51aeuNs+xDwsOFRwmYxrp76QzPuTmRgqsd/UIKq6UoFKUoFKUoFKUoIx9B7CpVGPoPYVKgUpSgUpXzSNvl0/7UH2lKUClfMV9oPC9vEiR3kcIiqzMx6BVBZj+ABP4VjvD+MSCJUSSK5mkAdJg4EDqSFJ+IlejAKmoEjO2cDX3a1wea94pbizcSTWyRiSGOXRcJrdnMgLjQq6dA1ZOCy5GMVmnLd4boy29xbTxFCAUcgRxunTRLFoMgYnWGA6q3TSuQzCzhKrhsasknGrGSxY41Enz/8AQ6D2pSgUpSgUpSgUpSgUpSgjH0HsKlUY+g9hUqBSlKBStYdpPbRFZfYWZSe6PU51RQ+Xi0nxP+7nbz9DsyByVUkAEgEgHIBxvg+dBOvFLtGdkDqXTGpQwLLkZGodRketerHArk3inNzRcVmvILiSbL61kbKM2MNGrbDwjSoKgAEKV6b0HWdedxcrGpd3VEHVmIVR7k7CuSou07iCQdzHdyqp1ljqyxLsCdLHdANIwFIwS37VWO845cSoEluJZEB1BXkdlDb5OljjO53+dB07zDxrhKXkU1xcKl2sZRGywDRE6sFh4WUMrefXUOpxWVcI4f3KMpcuTJI5Zup1yM4HU/CGC+yjYdK5G5ItHl4hZpHEJWMyeBgSuAwJLBd9KgFj8ga7HoFKUoFKUoFKUoFKUoFKUoIx9B7CpV4Rz7hMH4Qc4OnByNmxgnI6dd696D4F6/OtR9qvaTPaXE1q1s5tXhC69RTvC2NfdyBTjwF09wCMY324a092ocEt7y9t4IIJXvJQrrJHkRpEDqeYh2EUg8Q2BUkg5YZUEMD7HeVxc3+vXEpjV3iWQa2Dj4HMYwDpO+GK74Izjbpq3iKqqli5AALNjU2BjJwAMnrsAKxfk/s+isGeQEvPIQzlsFUYg94YdsqGZj1PTA8qu/M/MUdjay3Uqs0cenUEALeJ1QYDEDqw86DGu1nmV7S0Z4LwW9yo1ojIjd8upUYIJBjUCwO2SATkbgjmK5vu+cNLpU/eZI1BJyTqKrgE1t3n/tQtrhHtp7RJSpkXvAS0WpW+yaCVGDH7Nskn7xwRg5rTMygMQralzscYyPLbyoKiWJoSpHXIdJFOQQCcFfxHnuCMEA5FVvLPKtzxCYQ20RdvvN0RB+07dFH8z5AnaqGzhR/C8vd77EqzJv1J0ZI6Dop/lv012QPYi17uyVWdQP1mVI5AjSjoA82HYeJsDyHULqGQu/IXIcPDLZI0VWnx9rNpGt2O5GeoUdAPQepJrKKUoFKUoFKUoFKUoFKUoFKUoIx9B7CpVGPoPYVKgxXnm+4hHCH4ckTlCe9WUSa3+HSsQGASckdR8t6q+THkezhluECTFfFldLA7d4TnHxOpboNiu22Tae1677vhkngVy0kKhHA0N9qrFXJI0ghTuCDnGCDWWQRaoVWRcakAdS2rGR4lLefUjPnQa37RO0to7eQ2UqLc288YkXwuXgILh1IyNDBVzjJAyDjrVz5w5ujfhCyPJ+rtcxQFXKLKkbzKZFDqQcqO7IY6SQDkAmtc9rHZlHYW0UsRnkIZlaVmDFU0qsMbjbYKGAZcYAwQdsS4dzdYXPDJrS9kePV+rsAIzr1RJHBogCowUf1cHVvgSsMbZIax4tMwCwuYn7v4XiIIIO5BKeFz0Go74VRnAAFBIy4XCkHz3zk/IY2/nV15ngRJWESRrGHcAI7uQc7qxkVXOkYAOkDbzOTVpllLHJxn5Kqj6KAKDIeU+FmQqywI/j8UtxqFpEigOxkKkZJAOQfIbAlhp2DL25xWkCwcOtRqDs0ksiqiSEtl3WNMYL9cHGgYGDgY1LeW6xqq9Zer77J6Jj9rzPoTjYg5pKDMIu1via3DTi8fUxOYz4oQCc6RE2VA8sjf51Ur218WDs4u/iOdJiiKD5AFMgexrBqUGeXfbfxV8/1kIDj4IoxjG+xKk7+e9b27KucX4lw9Jpcd8jGKQjADMoBDYGwyrA4G3WuVuGcPeeaKGMZkldY0H7zEKP5muveS+UouG2iW0R1YyzuQA0jn4mOPYADyAA3xmgvtKt8vMFsrFWuYQykggyoCCOoIJ2NR/pLa/wB6g/ix/nWXjPSbhcqVbf6S2v8AeoP4sf50/pLa/wB6g/ix/nTxt0bhcqVbf6S2v96g/ix/nXtacYhlbTFPG7AZwjqxxsM4B6ZI+tTxno3CspSlRUY+g9hUqjH0HsKlQY/zNbx3TJYyQu6SAyu4yEj0EGPLZHiZhsBnZWzsav0aYAHoMb9ahHBhmYkknpnHhGB4Rjyzk/j8hXrQY/zJfXEYjCWguYppUidQSrQxNs8jHfUAd9guB1PnWK8720UJXiCXKKgTu7RV7sxC4kLmS4bvJEjkYR6tIJwMeZwKzxeIxytPEjFmiwJNOoBWYZC94Ng+MEgHKgqTjUM6a5z59uGtDCbe0tYmUd1JFeQTaU1FHHdxKzFSVKZRQAVOTjoGpOIzJrYSJGzadmtyqIW8iQFK9B0UL9c1SquiNJAQH1eHxeLbz042APmep6dDi58F4E7CaclBbRDxyuMxsx+GNC0bZkY+inGCegq2XEQZ3PeRjfPhVwp6nCDRsNsb46j50FNgnJ3PqfzqNVG3d4BAwcsCTlj5YA8gPX1aqegUpX1RQZ/2IcvG54rE+rStsO/bHVsEKqj3Zhn5A/Kuoqwvst5Ai4bagjLXMyq0znGxxkRr6KCT8yevkBmpoNG8wH+uXef99J+z/vG/aBq2PApO53PoyAdPlsOn+s1cuYR/XLrc/wC2l+8o++cdfeqD/ib5eNfn+VdavENaXmbVc9f+ovz/ACotsnqf84/KvT/iOf8AGv8ArzNfCvzPn99au0eXcJ+1/wBRazLsrUC8kAOR3LfeDffi8xWHtCg6/wDeP8qzDssUC8fB/sH81P8AaRfs1hl9krXltalKVy2yjH0HsKlUY+g9hUqBVt4rYTSvD3dyYYl1d8qopeQbaQrsDo6HOBnDbEEA1cqUFk5g4ZBJbvbSNHHHMCuCdOtiQx+FlJ3G+Dk5rnNrIC4FnBa/rNs0mFErfaKzkoCrQ7wMyoDofUfACR5V0xxuOAwSNdIjQIpkcSKHUKnjyVIOcac/gKtHFOO29lbwiOMRSzkC2t1jUO8rAYXu1IAxkBjkADz6UGl+02S3tu54VEsndwnUQAjHW2MAeLdyCxLkE5fAACha1pdMVaRdKrk7gBW043ADbkEdDg59fOs257tkPFLwQsO7jT7SbSoCrgJK2kAanZnCA53Z9sAqVxoW0TgyhCkCusQABJwceN2OcnAYkDoSuMA4oLXZqC24B88Fgo/Eny+Q3NeTvkknqfQAD8ANhVdx22eK4lil0d5GxjYx6dJKnBI0bH3+tefDuES3BKwo0kg/s0VmkI8yqgZIHnjff0yaCXCuGrK47yZIYvvyMclR8o18bk9AAPcgAkbV7Huzywu5GuHkaZYmIEMixqHO2l2jWRm0jfZtjt1wQdfcrch3V9cLBHE6jVpkkZHEcWASdZxsdtlO5OBW8OWuyzhvDr6Fv1wteaQYYpJY1bUQVZ1jXDMDg7bjr18g2jQ0pQaO5hhJu7rCyH7aXdRJjGs5PhBG1WkSp+23+aT8v9Zrbl52eRSPM36xcKJnZ3VWj05bIOAUJ6HHWqReymAYxcXIx08cf/jrcrn1y8po1aZUz8TY/wAUn5VGW4QDYsT/AI3GPQ7j/Wa20ezSL+93f8RP/wAV4ydlFu2dVxcHO5y8fX+HWVfUR8/f4k4+mpnuFOMqx95Cce21Zn2SMDey4GB3Deef7SPzrIv/AIgtf99P/mj/APHV25b5EhspWlieRmZChDlCMEhvuqN/CKuTPjmsxCVpaJ2ySlKVoPdGPoPYVKox9B7CpUClKUGGdpHPR4fGipbiZ5UmbDMojRY1XJfPUEyKMZGeg3IFY52dRXHE7gcUu2TQkCxW5RYwQ5UrcNkeNSra/CdvtNtgM59zFy2l3FMhwjyx9y0uhWcRFtToNQ89/YkHqBXha8v2/D7GSG3j0xRq8mCzHUw8ZLt1OSN/lt02oNL8A5emvp7+xkBVhcpdMX+0VO7MkRinePYMwYNpBAPdEDRnK2vmIScOsrbu1Aa5knNzHNEjMpASAxnWD4S8cz5TSfEvTC1JeFXa8vx3UbTBnvmncpq1uugKkrsPF4ZYzg+r59K3BzfynBxbhscsy93MIe+jkJCmNmjDYclR4M4yCB08jQctXMwZshAvyBYj/mJP8681YjcHB+VfKUF+4fz3fwMpivrgaSCAZXZNumUYlSPkRiqDiPHp7ic3E0zvOSDrLeIY6Yx0A8gMYqgpQbR5B7bbuCW3hu5BLaagjs4zKisQA3edW09d85GR6Y6RVsgEdDXDtbr7Cu0aVpouGzENFpfuGwdYKgvoJ6FdIbG2dhv5UG+KUpQKUpQKUpQKUpQRj6D2FSqMfQewqVAq3cW5itrXR+s3EcOvIQyMFDYxnBO3mKxntf5uk4fw5pIG0zyOsUbYU6c5Zmw2x8KEdDgkVzXzDzddXxjN3OZTGCqZCjAJyfhAyTgbnfYUG/r39IDhyyd2hmYHbvVizGpyRkqzK5AwDsOhrIDNBx3hbrFOwimAR3VdLqysrOuls4zjGMnZvOuSa3X2Ac9pGXsJ30hsyQMxUJnq6dOpyWyT5Y22yG4uV+W47C1jtomdo484Ltljlixz0A69AAK1f+kNzaFgisUk+0kIknUYOIxvGGJG2XAb18PoRncVwzBGKDLgEqPVsbD61yLzhPPeXE94ySN/sxO3dMqQy92FaLfOkBkYDJzgDO9BjuBp6nVnpjbHkc/WoVWpwaYwG4WJjAGKM4BKqwCkhiPh+NcZxny6VW8v8oXV4xEFvJIEIEhQDwe+SADjOx9KCy0rPedeQLPhsiRScReWXGXSO3XUgIymdUwHi/Ejr6A4FQKyvst4p3HFrF/JpBGdgdpPs/Pp8XUb4zWKVKOQqQQSCDkEdQR0IoO4aVZOS+Om8sLW5ONUsYLaTtrGVfy/aB28qvdApSlApSlApSlBGPoPYVauaL8x28nd3EME7Ke6abddQ3PhyC22emcbHB6G6x9B7CtXdsXKl1txOyuZUlt0OtBIQFiALO8eT4TgDUo+ID1HiDSPOvOlzxCbVcyrIIywjEaaI1BIzoBUPg6R8e9Y7Vy4s7zFroxhVkchyp8JlwGc4+7qJLY6bnTsMDP7nsjQcBXiEcjvchROyhcJ3RIDpggHKDLFuhw3UYNB5cu8jQPwG4v7pZFaNpWgxKqJLlUjXIKnpIrAYwWO3pWHcq3dvDMJZ45JmQqYoo5BGHfV9+TBKqB5AZJI3AzVoW4YKVDMFbGQCcHByMjod96qOF8HmuXKW8LyuBqKxqWbTkAnA36kUHXPJnMzXtuzyQG3njkeKaFiSY3XBAJKjOUZGyBjxVU23BQk10cIYLgKzx6esukxys2diGjWMY/dPrVo7PLKbuZLq4jaKe6KOYmOWjVIlhjDHAyxVNR2B8WD0rKLm5WNGd2CIoLMzEBVA3JJOwAFBjHLfZta2T3vdLqgu9OuF1Vo1C68quRup7zoc4xV9is4LWOVo444k8UshVVQE7szMR1PXc1iPZx2hvxSe/8As8W8TKIGCkZQl93YtkuwAOkABR/POZ4FdWR1DIwKsrAFWBGCCDsQR5UHGnMnHZL67nuZcB5TqIGAFULhVHrhVC+px6mrVWX9pXJn6hxC4iiVzAAsyEg4WNzgDOTkK50aj1IrFriMDBAOnAGT+0FGsfgT/MUHjSlKDbvY72rRWML217IRBrBhIQt3erU0urTvozpOwJyx/De/BuPQXcfeW0ySp0yjZwfRh1B+Rriur9yVzbLw67injY6QQJEydMkfRlIHXYkjPQ4NB2LSvCxvo5o0lidXjcalZSCrD1BFe9ApSlApSlBGPoPYVKox9B7CpUGPcV7PrC5kaWa1R3bQWOWAYofAWVSASMkZIyQSOhxWQFdseVfaUGrb7sEt7i8uLm4uZGWV3cRxokYXUfCNW+ceuBmrn2edksfCriedZ2lLr3aAqBpjJVjqx8TalG4wMDpvtn9KBVo5q5f/AF21ltjIY0lGHZQC2nOcDOwyQPI7Z9xd6UFo5X5Vt+HwLBbJpQbsTu7t5s7eZ/kOgwKu9KUFn5j5WgvViE4OmKRJhg41FMkK5xuhzuPkPSudO2m/ge/CWogEUSFQYPNi7O4fHh1CRn2Hr1OcDp27x3b6mCrpOpiQAoxuSTsMDeuMOMxxLM6wyvNGCQJHTQXA2DBdRIB+ZzjGw6UFDSlKBSlVdjDE2rvZWjx00xh8/L41wen/AKoN9/o5uWspyZ5G0SlBCWzHGpVXDKpGQWZnzg4OOmd627XOHZY09rcpccPEl5aSDRdxBVWaLGTlo9ZGcZZCCQ2WXY5x0aj5AI6HcUEqUpQKUpQRj6D2FSqMfQewqVApSlApSlAqE0wRWZjhVBYn0AGT0qdKDWnC+3G2kv5rSVFhiQyqtw0wMbmMny0gKGCkg6j5Dqaze75otYmRJbiONnXWutggI92wM+eOvX0rR3bnaWVtdK9rgX0m8yqfDENI0vpAwsjDGN9sE4yQ1amuLl3Zmd2ZmOWZiSWPqSdyfmaDqHj/AGmWUtvex2pjvZUjbXAGKiSPBEuliuJAqZYhM7VzXxTg/dAOJI2ifBj0yozlTv4kU6kYdCGA3BxmqCKUqQykqw3BBIIPqCKhQKUpQKUpQV3BeNzWkyT28hjlTowx7EEHYgjyO1dY9nvNg4jYQ3BwJCCkoHRZV2bbyB2YD0YVyCqkkADJOwA6k1092R8qycKsJDeSJGZXErKzACLwhQGYnGo4GfpQbEpVDDx23c6UuImbIGBKhOT0GAarqBSlKCMfQewqVRj6D2FSoFKUoFKUoFUPGbOSWF44pjC7jT3qjLID1KA7asbA+Wc+WKrqUGE8I7KbK2tpY+7jllbvP6xMgeQaiShLE7FQRuunOnOxNcs3sWmR11rJgka1JKt6kEgEj54rte7lRUdpCBGFJct8IUDLE58sZrividykksjRxiOMsdCLnCrnwjJ3Jx5mgpaUpQKUpQKUpQe9levDIskbFJEOpWHVT5EHyI9ay/m3tYuuIWcNrMqgIQ0jrnVMVXSpYdB1JONiSOmKwmlArO+zjtWn4bIEctNZsfHGTkp+/ET0Py6H5bEYJUo0JIABJOwA6k+QFB29FKGUMpypAIPqDuDSqbg1q0dvBG5y6RojEDALKgBOPLcdKUFVH0HsKlUY+g9hUqBSlKBSlKBWIc4dqFnYROxlSWYEosMbqZC4YqwbGdABUgk9MY3OBV75is+9gdS86jBJ/V20ysACdKnqCceWK5P4nypOLz9XWNjJLM0cSu8ZkY68DWVYqDuMnOOu+1BkPPXbLd8QDRJ/V7VgA0SNqZ/XXJgEg/sgAYxnNa/rLuYOy2+s4o5JYGJfVlYx3mgKASztHlQMH18j0xviNApSvW2tWkdURSzscBVGST8hQeVKqeIW6xvpRw+AMsPh1YGoKc7gHIyNjjI2xVNQKUpQKUpQfQK2B2QclT3HEoZe7ZYbWVXlY4Glly6Lg7kllGw6D02rw5E7OJL/ALzuLuOO4jVJFAZyArEZ1PGCFOCfDnOVIIHUdL8vcHFrbxQ5DMiqHcLp1sFClzkk5IUdSTsNzQXKlKUEY+g9hUqjH0HsKlQKUpQKUpQKpYOFwo8kiQxrJIQZHVFDORsC7AZYgE9aqqi4ODggHyJGRn5jIz9aC3cwcvRXkaxzGTQHDkJI8erAI0sUIJUhiCKwznPsZtriySCzjjt5ISXjbSSXypBSR86iGOnxHJGke1Xznvm8WllcSwTW/fxsIwJHBUOSCylVOS4TU2nrtWh5+3PipfIuEUD7qwxaT/mUt/Og9eXew+/muUjuoWt4M/aS5ibAwSAoD7kkAZGcZyahz5d8PsnntOGxMZSTHPcu5JUZKywRLgAA4wzDqCw3Bqvh/SI4gsSoY7dpB1kZGy3uqsFB9h+Fayu7gySO5ABdixAzgEnJxnfzoPKlKUClKUCrlwGGB5lW4J0EgbSLGvXctIUfSMein8KttKDpDs3v+D2KXHc3Gg5XvJJ5lKP1CiF8KrKCD90NuMj0z3gfNVreGQWs6zd3p1lMkDVnTvjB+E9K5F4By5cXsvc2sTSy4LYBAAUbEszEADJAyT5iul+yPkmfhlm8VxIrPJJ3mlCSsfhVcZIGSdO+NvfrQZzSlKCMfQewqVRj6D2FSoFKUoFKUoFUvEuJR28TzTOEiQamZjgAfn5Y8zVQ7gAkkADck7ADzJNcw9pfaRNxKeWC3d2sg32aKrDvFUAlnXqfEpYZ6Dr02DEOaeKLc3t3OmrRLNJImr4tLOSoPzwRtVrq82fJt7KoZLOYocgN3bBCVBJAYgDOxAHUnYb7Va7eAu6qCMk4GTgZ8snyoPew4PPO2iGCSR8A6UjZjg9DhR0OetXLjHIt9axLLcWkscRwdRXYZ6a8Z0H5Ng11PyTwCK0s7dI41VjFHrYKys7acktrAfqxwG3UHG1XuaFXVldQyMCrKQCpB2IIOxBHlQcTWVm0siRxjLuQqjIGSem7EAfiayZOyriWgSPamOLIBeR40VQTjU2Wzp+eK6Yl5EsXiWJ7OF0VQgzEmoKPhAYAMMe+avcECoqoihVUBVA2AAGAB8gKDmjgHZvaX0/cQX8ZnVSXRBLoJX4jFI8ZDqcjrgghsBxg1crX9HW7eSXVNHFErMsZbLyOo+FiE8IBH72flW9uG8t21vJNLBAkckxBlZRjUR6joOpO3UknrVyoNC3/AOjVKEzDfI8mPheJkUnzwysx/wCWo8q/o6ySAtfzGHDECOLQzMo+93mSBnyGCfXHSt+UoLBy5yJZ2JDW0ASQR90Xy2p1yG8e+CSQDnH8tqv9KUClKUEY+g9hUqjH0HsKlQKUpQKhKxCsQMkAkD1ONhUbi1V9OpQdLBhnyYdDXrQaQ5/i47Pw8zTtHBbsSZrePIlRC4RVcrq7xcAMQDnxnIOMDMOzbsytbNILoI5umiTLPrUoWjAkAjOMZOfiGR8qz+lAqx8S5MtZ7iC5khHfQkMjDbdW1LnHXDb1fKUClKUClKUClKUClKUClKUClKUFvjkOBuenrUu8PqfrSlA7w+p+tO8PqfrSlA7w+p+tO8PqfrSlA7w+p+tO8PqfrSlA7w+p+tO8PqfrSlA7w+p+tO8PqfrSlA7w+p+tO8PqfrSlA7w+p+tO8PqfrSlA7w+p+tO8PqfrSlA7w+p+tO8PqfrSlA7w+p+tKUoP/9k="/>
          <p:cNvSpPr>
            <a:spLocks noChangeAspect="1" noChangeArrowheads="1"/>
          </p:cNvSpPr>
          <p:nvPr/>
        </p:nvSpPr>
        <p:spPr bwMode="auto">
          <a:xfrm>
            <a:off x="155575" y="-2109788"/>
            <a:ext cx="2371725" cy="44005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5474" name="Picture 2" descr="http://whatculture.com/wp-content/uploads/2011/08/GTA4.jpg"/>
          <p:cNvPicPr>
            <a:picLocks noChangeAspect="1" noChangeArrowheads="1"/>
          </p:cNvPicPr>
          <p:nvPr/>
        </p:nvPicPr>
        <p:blipFill>
          <a:blip r:embed="rId3" cstate="print"/>
          <a:srcRect l="13002" r="17392"/>
          <a:stretch>
            <a:fillRect/>
          </a:stretch>
        </p:blipFill>
        <p:spPr bwMode="auto">
          <a:xfrm>
            <a:off x="0" y="0"/>
            <a:ext cx="9144000" cy="5085184"/>
          </a:xfrm>
          <a:prstGeom prst="rect">
            <a:avLst/>
          </a:prstGeom>
          <a:noFill/>
        </p:spPr>
      </p:pic>
      <p:sp>
        <p:nvSpPr>
          <p:cNvPr id="23" name="Title 1"/>
          <p:cNvSpPr txBox="1">
            <a:spLocks/>
          </p:cNvSpPr>
          <p:nvPr/>
        </p:nvSpPr>
        <p:spPr>
          <a:xfrm>
            <a:off x="5148064" y="4752528"/>
            <a:ext cx="3995936" cy="332656"/>
          </a:xfrm>
          <a:prstGeom prst="rect">
            <a:avLst/>
          </a:prstGeom>
          <a:noFill/>
          <a:ln>
            <a:noFill/>
          </a:ln>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1050" b="1" i="0" u="none" strike="noStrike" kern="1200" cap="none" spc="0" normalizeH="0" baseline="0" noProof="0" dirty="0" smtClean="0">
                <a:ln>
                  <a:noFill/>
                </a:ln>
                <a:solidFill>
                  <a:schemeClr val="bg1"/>
                </a:solidFill>
                <a:effectLst/>
                <a:uLnTx/>
                <a:uFillTx/>
                <a:latin typeface="Gill Sans MT" pitchFamily="34" charset="0"/>
                <a:ea typeface="+mj-ea"/>
                <a:cs typeface="+mj-cs"/>
              </a:rPr>
              <a:t>Image:  </a:t>
            </a:r>
            <a:r>
              <a:rPr kumimoji="0" lang="en-GB" sz="1050" b="1" i="0" u="none" strike="noStrike" kern="1200" cap="none" spc="0" normalizeH="0" baseline="0" noProof="0" dirty="0" err="1" smtClean="0">
                <a:ln>
                  <a:noFill/>
                </a:ln>
                <a:solidFill>
                  <a:schemeClr val="bg1"/>
                </a:solidFill>
                <a:effectLst/>
                <a:uLnTx/>
                <a:uFillTx/>
                <a:latin typeface="Gill Sans MT" pitchFamily="34" charset="0"/>
                <a:ea typeface="+mj-ea"/>
                <a:cs typeface="+mj-cs"/>
              </a:rPr>
              <a:t>Rockstar</a:t>
            </a:r>
            <a:endParaRPr kumimoji="0" lang="en-GB" sz="1050" b="1" i="0" u="none" strike="noStrike" kern="1200" cap="none" spc="0" normalizeH="0" baseline="0" noProof="0" dirty="0">
              <a:ln>
                <a:noFill/>
              </a:ln>
              <a:solidFill>
                <a:schemeClr val="bg1"/>
              </a:solidFill>
              <a:effectLst/>
              <a:uLnTx/>
              <a:uFillTx/>
              <a:latin typeface="Gill Sans MT" pitchFamily="34"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upload.wikimedia.org/wikipedia/commons/2/2d/Margarine_BMK.jpg"/>
          <p:cNvPicPr>
            <a:picLocks noChangeAspect="1" noChangeArrowheads="1"/>
          </p:cNvPicPr>
          <p:nvPr/>
        </p:nvPicPr>
        <p:blipFill>
          <a:blip r:embed="rId3" cstate="print"/>
          <a:srcRect r="25457"/>
          <a:stretch>
            <a:fillRect/>
          </a:stretch>
        </p:blipFill>
        <p:spPr bwMode="auto">
          <a:xfrm>
            <a:off x="0" y="1340767"/>
            <a:ext cx="4644008" cy="5517233"/>
          </a:xfrm>
          <a:prstGeom prst="rect">
            <a:avLst/>
          </a:prstGeom>
          <a:noFill/>
        </p:spPr>
      </p:pic>
      <p:pic>
        <p:nvPicPr>
          <p:cNvPr id="103428" name="Picture 4" descr="http://static.giantbomb.com/uploads/scale_small/0/3699/2463980-grand+theft+auto+v.jpg"/>
          <p:cNvPicPr>
            <a:picLocks noChangeAspect="1" noChangeArrowheads="1"/>
          </p:cNvPicPr>
          <p:nvPr/>
        </p:nvPicPr>
        <p:blipFill>
          <a:blip r:embed="rId4" cstate="print"/>
          <a:srcRect/>
          <a:stretch>
            <a:fillRect/>
          </a:stretch>
        </p:blipFill>
        <p:spPr bwMode="auto">
          <a:xfrm>
            <a:off x="4644008" y="1340768"/>
            <a:ext cx="4514098" cy="5517232"/>
          </a:xfrm>
          <a:prstGeom prst="rect">
            <a:avLst/>
          </a:prstGeom>
          <a:noFill/>
        </p:spPr>
      </p:pic>
      <p:sp>
        <p:nvSpPr>
          <p:cNvPr id="8" name="Title 1"/>
          <p:cNvSpPr>
            <a:spLocks noGrp="1"/>
          </p:cNvSpPr>
          <p:nvPr>
            <p:ph type="ctrTitle"/>
          </p:nvPr>
        </p:nvSpPr>
        <p:spPr>
          <a:xfrm>
            <a:off x="144016" y="260648"/>
            <a:ext cx="8820472" cy="792088"/>
          </a:xfrm>
        </p:spPr>
        <p:txBody>
          <a:bodyPr anchor="t" anchorCtr="0">
            <a:noAutofit/>
          </a:bodyPr>
          <a:lstStyle/>
          <a:p>
            <a:pPr algn="l"/>
            <a:r>
              <a:rPr lang="en-GB" sz="4000" b="1" dirty="0" smtClean="0">
                <a:solidFill>
                  <a:schemeClr val="tx2">
                    <a:lumMod val="75000"/>
                  </a:schemeClr>
                </a:solidFill>
                <a:latin typeface="Gill Sans MT" pitchFamily="34" charset="0"/>
              </a:rPr>
              <a:t>Games companies </a:t>
            </a:r>
            <a:r>
              <a:rPr lang="en-GB" sz="4000" b="1" dirty="0" err="1" smtClean="0">
                <a:solidFill>
                  <a:schemeClr val="tx2">
                    <a:lumMod val="75000"/>
                  </a:schemeClr>
                </a:solidFill>
                <a:latin typeface="Gill Sans MT" pitchFamily="34" charset="0"/>
              </a:rPr>
              <a:t>vs</a:t>
            </a:r>
            <a:r>
              <a:rPr lang="en-GB" sz="4000" b="1" dirty="0" smtClean="0">
                <a:solidFill>
                  <a:schemeClr val="tx2">
                    <a:lumMod val="75000"/>
                  </a:schemeClr>
                </a:solidFill>
                <a:latin typeface="Gill Sans MT" pitchFamily="34" charset="0"/>
              </a:rPr>
              <a:t> a tub of lard</a:t>
            </a:r>
            <a:endParaRPr lang="en-GB" sz="4000" b="1" dirty="0">
              <a:solidFill>
                <a:schemeClr val="tx2">
                  <a:lumMod val="75000"/>
                </a:schemeClr>
              </a:solidFill>
              <a:latin typeface="Gill Sans MT" pitchFamily="34" charset="0"/>
            </a:endParaRPr>
          </a:p>
        </p:txBody>
      </p:sp>
      <p:sp>
        <p:nvSpPr>
          <p:cNvPr id="12" name="Title 1"/>
          <p:cNvSpPr txBox="1">
            <a:spLocks/>
          </p:cNvSpPr>
          <p:nvPr/>
        </p:nvSpPr>
        <p:spPr>
          <a:xfrm>
            <a:off x="288032" y="1484784"/>
            <a:ext cx="4139952" cy="1152128"/>
          </a:xfrm>
          <a:prstGeom prst="rect">
            <a:avLst/>
          </a:prstGeom>
          <a:solidFill>
            <a:schemeClr val="bg1"/>
          </a:solidFill>
          <a:ln>
            <a:solidFill>
              <a:srgbClr val="C00000"/>
            </a:solidFill>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FF0000"/>
                </a:solidFill>
                <a:effectLst/>
                <a:uLnTx/>
                <a:uFillTx/>
                <a:latin typeface="Gill Sans MT" pitchFamily="34" charset="0"/>
                <a:ea typeface="+mj-ea"/>
                <a:cs typeface="+mj-cs"/>
              </a:rPr>
              <a:t>SIC 10.42: Manufacture</a:t>
            </a:r>
            <a:r>
              <a:rPr kumimoji="0" lang="en-GB" sz="2400" b="1" i="0" u="none" strike="noStrike" kern="1200" cap="none" spc="0" normalizeH="0" noProof="0" dirty="0" smtClean="0">
                <a:ln>
                  <a:noFill/>
                </a:ln>
                <a:solidFill>
                  <a:srgbClr val="FF0000"/>
                </a:solidFill>
                <a:effectLst/>
                <a:uLnTx/>
                <a:uFillTx/>
                <a:latin typeface="Gill Sans MT" pitchFamily="34" charset="0"/>
                <a:ea typeface="+mj-ea"/>
                <a:cs typeface="+mj-cs"/>
              </a:rPr>
              <a:t> of margarine and similar edible fats </a:t>
            </a:r>
            <a:endParaRPr kumimoji="0" lang="en-GB" sz="2400" b="1" i="0" u="none" strike="noStrike" kern="1200" cap="none" spc="0" normalizeH="0" baseline="0" noProof="0" dirty="0">
              <a:ln>
                <a:noFill/>
              </a:ln>
              <a:solidFill>
                <a:srgbClr val="FF0000"/>
              </a:solidFill>
              <a:effectLst/>
              <a:uLnTx/>
              <a:uFillTx/>
              <a:latin typeface="Gill Sans MT" pitchFamily="34" charset="0"/>
              <a:ea typeface="+mj-ea"/>
              <a:cs typeface="+mj-cs"/>
            </a:endParaRPr>
          </a:p>
        </p:txBody>
      </p:sp>
      <p:sp>
        <p:nvSpPr>
          <p:cNvPr id="2050" name="AutoShape 2" descr="data:image/jpeg;base64,/9j/4AAQSkZJRgABAQAAAQABAAD/2wCEAAkGBhQSERETEhEWFREVGBkVFRcXFRYZFRYWHBccFhUYFxgXHCgeHBwkGhUaIDQiIycqLCwsGh49NTMqOCYrLCkBCQoKDAwOGQ8PGSokHiQ1NSw1KSksNjUzLC8sLSksNSkvLSo1KywsNSkpKSwsNSwyNTYrLDUyKTIpLCwsLyk2K//AABEIATIApQMBIgACEQEDEQH/xAAcAAEAAQUBAQAAAAAAAAAAAAAAAgQFBgcIAwH/xABDEAACAQMCAwYDBAYHCAMAAAABAgMABBESIQUGMQcTIkFRcTJhkSNCgdEIFFJik6EWJENUcpLwM1OCoqOx0+EXwdL/xAAZAQEBAAMBAAAAAAAAAAAAAAAAAQIEBQP/xAAgEQEAAgICAQUAAAAAAAAAAAAAAQIDETFREgQyQbHh/9oADAMBAAIRAxEAPwDd8fQewqVRj6D2FSoFKUoFKUoFKUoFKUoFKUoFKVRcY4vHbRNNKSEXrgEknyAA3JoKxmwCT0FWvljmBb22juURkSTJUPjJAJGdvI42/wDqtf33GpuKLwY9x9jNcySyqhZu6SPUkPeOhxpbxkg4yRjyNbC5asZIbaKKRYkaNdAWEv3YUbKF7zLbDbcmgudKUoFKUoFKUoIx9B7CpVGPoPYVKgUpSgUpSgUpSgUpSgUpSgVj3NnNy2AiaSGWSOQlAYU1sr4yoK7bEBt89QNvMXy4h1DGpl3U5UgHZg2NwdjjB+RPSlzbLIjI6hkYFWUjIIOxBFBpjspe4kvLsW+qO3WKLSZI1KhirGMBEYHRmRnChmHU6mJ1VumKPGdySTk7k/T06eVYVwPgytxW+kUPEtv+rwoEZljfTAWKMuNOAs8eB+6MbE5zigUpSgUpSgUpSgjH0HsKlUY+g9hUqBSlKBSlKBSlKBSlKBSlKBSlechbK6QMZ8WSQQuk404G51aeuNs+xDwsOFRwmYxrp76QzPuTmRgqsd/UIKq6UoFKUoFKUoFKUoIx9B7CpVGPoPYVKgUpSgUpXzSNvl0/7UH2lKUClfMV9oPC9vEiR3kcIiqzMx6BVBZj+ABP4VjvD+MSCJUSSK5mkAdJg4EDqSFJ+IlejAKmoEjO2cDX3a1wea94pbizcSTWyRiSGOXRcJrdnMgLjQq6dA1ZOCy5GMVmnLd4boy29xbTxFCAUcgRxunTRLFoMgYnWGA6q3TSuQzCzhKrhsasknGrGSxY41Enz/8AQ6D2pSgUpSgUpSgUpSgUpSgjH0HsKlUY+g9hUqBSlKBStYdpPbRFZfYWZSe6PU51RQ+Xi0nxP+7nbz9DsyByVUkAEgEgHIBxvg+dBOvFLtGdkDqXTGpQwLLkZGodRketerHArk3inNzRcVmvILiSbL61kbKM2MNGrbDwjSoKgAEKV6b0HWdedxcrGpd3VEHVmIVR7k7CuSou07iCQdzHdyqp1ljqyxLsCdLHdANIwFIwS37VWO845cSoEluJZEB1BXkdlDb5OljjO53+dB07zDxrhKXkU1xcKl2sZRGywDRE6sFh4WUMrefXUOpxWVcI4f3KMpcuTJI5Zup1yM4HU/CGC+yjYdK5G5ItHl4hZpHEJWMyeBgSuAwJLBd9KgFj8ga7HoFKUoFKUoFKUoFKUoFKUoIx9B7CpV4Rz7hMH4Qc4OnByNmxgnI6dd696D4F6/OtR9qvaTPaXE1q1s5tXhC69RTvC2NfdyBTjwF09wCMY324a092ocEt7y9t4IIJXvJQrrJHkRpEDqeYh2EUg8Q2BUkg5YZUEMD7HeVxc3+vXEpjV3iWQa2Dj4HMYwDpO+GK74Izjbpq3iKqqli5AALNjU2BjJwAMnrsAKxfk/s+isGeQEvPIQzlsFUYg94YdsqGZj1PTA8qu/M/MUdjay3Uqs0cenUEALeJ1QYDEDqw86DGu1nmV7S0Z4LwW9yo1ojIjd8upUYIJBjUCwO2SATkbgjmK5vu+cNLpU/eZI1BJyTqKrgE1t3n/tQtrhHtp7RJSpkXvAS0WpW+yaCVGDH7Nskn7xwRg5rTMygMQralzscYyPLbyoKiWJoSpHXIdJFOQQCcFfxHnuCMEA5FVvLPKtzxCYQ20RdvvN0RB+07dFH8z5AnaqGzhR/C8vd77EqzJv1J0ZI6Dop/lv012QPYi17uyVWdQP1mVI5AjSjoA82HYeJsDyHULqGQu/IXIcPDLZI0VWnx9rNpGt2O5GeoUdAPQepJrKKUoFKUoFKUoFKUoFKUoFKUoIx9B7CpVGPoPYVKgxXnm+4hHCH4ckTlCe9WUSa3+HSsQGASckdR8t6q+THkezhluECTFfFldLA7d4TnHxOpboNiu22Tae1677vhkngVy0kKhHA0N9qrFXJI0ghTuCDnGCDWWQRaoVWRcakAdS2rGR4lLefUjPnQa37RO0to7eQ2UqLc288YkXwuXgILh1IyNDBVzjJAyDjrVz5w5ujfhCyPJ+rtcxQFXKLKkbzKZFDqQcqO7IY6SQDkAmtc9rHZlHYW0UsRnkIZlaVmDFU0qsMbjbYKGAZcYAwQdsS4dzdYXPDJrS9kePV+rsAIzr1RJHBogCowUf1cHVvgSsMbZIax4tMwCwuYn7v4XiIIIO5BKeFz0Go74VRnAAFBIy4XCkHz3zk/IY2/nV15ngRJWESRrGHcAI7uQc7qxkVXOkYAOkDbzOTVpllLHJxn5Kqj6KAKDIeU+FmQqywI/j8UtxqFpEigOxkKkZJAOQfIbAlhp2DL25xWkCwcOtRqDs0ksiqiSEtl3WNMYL9cHGgYGDgY1LeW6xqq9Zer77J6Jj9rzPoTjYg5pKDMIu1via3DTi8fUxOYz4oQCc6RE2VA8sjf51Ur218WDs4u/iOdJiiKD5AFMgexrBqUGeXfbfxV8/1kIDj4IoxjG+xKk7+e9b27KucX4lw9Jpcd8jGKQjADMoBDYGwyrA4G3WuVuGcPeeaKGMZkldY0H7zEKP5muveS+UouG2iW0R1YyzuQA0jn4mOPYADyAA3xmgvtKt8vMFsrFWuYQykggyoCCOoIJ2NR/pLa/wB6g/ix/nWXjPSbhcqVbf6S2v8AeoP4sf50/pLa/wB6g/ix/nTxt0bhcqVbf6S2v96g/ix/nXtacYhlbTFPG7AZwjqxxsM4B6ZI+tTxno3CspSlRUY+g9hUqjH0HsKlQY/zNbx3TJYyQu6SAyu4yEj0EGPLZHiZhsBnZWzsav0aYAHoMb9ahHBhmYkknpnHhGB4Rjyzk/j8hXrQY/zJfXEYjCWguYppUidQSrQxNs8jHfUAd9guB1PnWK8720UJXiCXKKgTu7RV7sxC4kLmS4bvJEjkYR6tIJwMeZwKzxeIxytPEjFmiwJNOoBWYZC94Ng+MEgHKgqTjUM6a5z59uGtDCbe0tYmUd1JFeQTaU1FHHdxKzFSVKZRQAVOTjoGpOIzJrYSJGzadmtyqIW8iQFK9B0UL9c1SquiNJAQH1eHxeLbz042APmep6dDi58F4E7CaclBbRDxyuMxsx+GNC0bZkY+inGCegq2XEQZ3PeRjfPhVwp6nCDRsNsb46j50FNgnJ3PqfzqNVG3d4BAwcsCTlj5YA8gPX1aqegUpX1RQZ/2IcvG54rE+rStsO/bHVsEKqj3Zhn5A/Kuoqwvst5Ai4bagjLXMyq0znGxxkRr6KCT8yevkBmpoNG8wH+uXef99J+z/vG/aBq2PApO53PoyAdPlsOn+s1cuYR/XLrc/wC2l+8o++cdfeqD/ib5eNfn+VdavENaXmbVc9f+ovz/ACotsnqf84/KvT/iOf8AGv8ArzNfCvzPn99au0eXcJ+1/wBRazLsrUC8kAOR3LfeDffi8xWHtCg6/wDeP8qzDssUC8fB/sH81P8AaRfs1hl9krXltalKVy2yjH0HsKlUY+g9hUqBVt4rYTSvD3dyYYl1d8qopeQbaQrsDo6HOBnDbEEA1cqUFk5g4ZBJbvbSNHHHMCuCdOtiQx+FlJ3G+Dk5rnNrIC4FnBa/rNs0mFErfaKzkoCrQ7wMyoDofUfACR5V0xxuOAwSNdIjQIpkcSKHUKnjyVIOcac/gKtHFOO29lbwiOMRSzkC2t1jUO8rAYXu1IAxkBjkADz6UGl+02S3tu54VEsndwnUQAjHW2MAeLdyCxLkE5fAACha1pdMVaRdKrk7gBW043ADbkEdDg59fOs257tkPFLwQsO7jT7SbSoCrgJK2kAanZnCA53Z9sAqVxoW0TgyhCkCusQABJwceN2OcnAYkDoSuMA4oLXZqC24B88Fgo/Eny+Q3NeTvkknqfQAD8ANhVdx22eK4lil0d5GxjYx6dJKnBI0bH3+tefDuES3BKwo0kg/s0VmkI8yqgZIHnjff0yaCXCuGrK47yZIYvvyMclR8o18bk9AAPcgAkbV7Huzywu5GuHkaZYmIEMixqHO2l2jWRm0jfZtjt1wQdfcrch3V9cLBHE6jVpkkZHEcWASdZxsdtlO5OBW8OWuyzhvDr6Fv1wteaQYYpJY1bUQVZ1jXDMDg7bjr18g2jQ0pQaO5hhJu7rCyH7aXdRJjGs5PhBG1WkSp+23+aT8v9Zrbl52eRSPM36xcKJnZ3VWj05bIOAUJ6HHWqReymAYxcXIx08cf/jrcrn1y8po1aZUz8TY/wAUn5VGW4QDYsT/AI3GPQ7j/Wa20ezSL+93f8RP/wAV4ydlFu2dVxcHO5y8fX+HWVfUR8/f4k4+mpnuFOMqx95Cce21Zn2SMDey4GB3Deef7SPzrIv/AIgtf99P/mj/APHV25b5EhspWlieRmZChDlCMEhvuqN/CKuTPjmsxCVpaJ2ySlKVoPdGPoPYVKox9B7CpUClKUGGdpHPR4fGipbiZ5UmbDMojRY1XJfPUEyKMZGeg3IFY52dRXHE7gcUu2TQkCxW5RYwQ5UrcNkeNSra/CdvtNtgM59zFy2l3FMhwjyx9y0uhWcRFtToNQ89/YkHqBXha8v2/D7GSG3j0xRq8mCzHUw8ZLt1OSN/lt02oNL8A5emvp7+xkBVhcpdMX+0VO7MkRinePYMwYNpBAPdEDRnK2vmIScOsrbu1Aa5knNzHNEjMpASAxnWD4S8cz5TSfEvTC1JeFXa8vx3UbTBnvmncpq1uugKkrsPF4ZYzg+r59K3BzfynBxbhscsy93MIe+jkJCmNmjDYclR4M4yCB08jQctXMwZshAvyBYj/mJP8681YjcHB+VfKUF+4fz3fwMpivrgaSCAZXZNumUYlSPkRiqDiPHp7ic3E0zvOSDrLeIY6Yx0A8gMYqgpQbR5B7bbuCW3hu5BLaagjs4zKisQA3edW09d85GR6Y6RVsgEdDXDtbr7Cu0aVpouGzENFpfuGwdYKgvoJ6FdIbG2dhv5UG+KUpQKUpQKUpQKUpQRj6D2FSqMfQewqVAq3cW5itrXR+s3EcOvIQyMFDYxnBO3mKxntf5uk4fw5pIG0zyOsUbYU6c5Zmw2x8KEdDgkVzXzDzddXxjN3OZTGCqZCjAJyfhAyTgbnfYUG/r39IDhyyd2hmYHbvVizGpyRkqzK5AwDsOhrIDNBx3hbrFOwimAR3VdLqysrOuls4zjGMnZvOuSa3X2Ac9pGXsJ30hsyQMxUJnq6dOpyWyT5Y22yG4uV+W47C1jtomdo484Ltljlixz0A69AAK1f+kNzaFgisUk+0kIknUYOIxvGGJG2XAb18PoRncVwzBGKDLgEqPVsbD61yLzhPPeXE94ySN/sxO3dMqQy92FaLfOkBkYDJzgDO9BjuBp6nVnpjbHkc/WoVWpwaYwG4WJjAGKM4BKqwCkhiPh+NcZxny6VW8v8oXV4xEFvJIEIEhQDwe+SADjOx9KCy0rPedeQLPhsiRScReWXGXSO3XUgIymdUwHi/Ejr6A4FQKyvst4p3HFrF/JpBGdgdpPs/Pp8XUb4zWKVKOQqQQSCDkEdQR0IoO4aVZOS+Om8sLW5ONUsYLaTtrGVfy/aB28qvdApSlApSlApSlBGPoPYVauaL8x28nd3EME7Ke6abddQ3PhyC22emcbHB6G6x9B7CtXdsXKl1txOyuZUlt0OtBIQFiALO8eT4TgDUo+ID1HiDSPOvOlzxCbVcyrIIywjEaaI1BIzoBUPg6R8e9Y7Vy4s7zFroxhVkchyp8JlwGc4+7qJLY6bnTsMDP7nsjQcBXiEcjvchROyhcJ3RIDpggHKDLFuhw3UYNB5cu8jQPwG4v7pZFaNpWgxKqJLlUjXIKnpIrAYwWO3pWHcq3dvDMJZ45JmQqYoo5BGHfV9+TBKqB5AZJI3AzVoW4YKVDMFbGQCcHByMjod96qOF8HmuXKW8LyuBqKxqWbTkAnA36kUHXPJnMzXtuzyQG3njkeKaFiSY3XBAJKjOUZGyBjxVU23BQk10cIYLgKzx6esukxys2diGjWMY/dPrVo7PLKbuZLq4jaKe6KOYmOWjVIlhjDHAyxVNR2B8WD0rKLm5WNGd2CIoLMzEBVA3JJOwAFBjHLfZta2T3vdLqgu9OuF1Vo1C68quRup7zoc4xV9is4LWOVo444k8UshVVQE7szMR1PXc1iPZx2hvxSe/8As8W8TKIGCkZQl93YtkuwAOkABR/POZ4FdWR1DIwKsrAFWBGCCDsQR5UHGnMnHZL67nuZcB5TqIGAFULhVHrhVC+px6mrVWX9pXJn6hxC4iiVzAAsyEg4WNzgDOTkK50aj1IrFriMDBAOnAGT+0FGsfgT/MUHjSlKDbvY72rRWML217IRBrBhIQt3erU0urTvozpOwJyx/De/BuPQXcfeW0ySp0yjZwfRh1B+Rriur9yVzbLw67injY6QQJEydMkfRlIHXYkjPQ4NB2LSvCxvo5o0lidXjcalZSCrD1BFe9ApSlApSlBGPoPYVKox9B7CpUGPcV7PrC5kaWa1R3bQWOWAYofAWVSASMkZIyQSOhxWQFdseVfaUGrb7sEt7i8uLm4uZGWV3cRxokYXUfCNW+ceuBmrn2edksfCriedZ2lLr3aAqBpjJVjqx8TalG4wMDpvtn9KBVo5q5f/AF21ltjIY0lGHZQC2nOcDOwyQPI7Z9xd6UFo5X5Vt+HwLBbJpQbsTu7t5s7eZ/kOgwKu9KUFn5j5WgvViE4OmKRJhg41FMkK5xuhzuPkPSudO2m/ge/CWogEUSFQYPNi7O4fHh1CRn2Hr1OcDp27x3b6mCrpOpiQAoxuSTsMDeuMOMxxLM6wyvNGCQJHTQXA2DBdRIB+ZzjGw6UFDSlKBSlVdjDE2rvZWjx00xh8/L41wen/AKoN9/o5uWspyZ5G0SlBCWzHGpVXDKpGQWZnzg4OOmd627XOHZY09rcpccPEl5aSDRdxBVWaLGTlo9ZGcZZCCQ2WXY5x0aj5AI6HcUEqUpQKUpQRj6D2FSqMfQewqVApSlApSlAqE0wRWZjhVBYn0AGT0qdKDWnC+3G2kv5rSVFhiQyqtw0wMbmMny0gKGCkg6j5Dqaze75otYmRJbiONnXWutggI92wM+eOvX0rR3bnaWVtdK9rgX0m8yqfDENI0vpAwsjDGN9sE4yQ1amuLl3Zmd2ZmOWZiSWPqSdyfmaDqHj/AGmWUtvex2pjvZUjbXAGKiSPBEuliuJAqZYhM7VzXxTg/dAOJI2ifBj0yozlTv4kU6kYdCGA3BxmqCKUqQykqw3BBIIPqCKhQKUpQKUpQV3BeNzWkyT28hjlTowx7EEHYgjyO1dY9nvNg4jYQ3BwJCCkoHRZV2bbyB2YD0YVyCqkkADJOwA6k1092R8qycKsJDeSJGZXErKzACLwhQGYnGo4GfpQbEpVDDx23c6UuImbIGBKhOT0GAarqBSlKCMfQewqVRj6D2FSoFKUoFKUoFUPGbOSWF44pjC7jT3qjLID1KA7asbA+Wc+WKrqUGE8I7KbK2tpY+7jllbvP6xMgeQaiShLE7FQRuunOnOxNcs3sWmR11rJgka1JKt6kEgEj54rte7lRUdpCBGFJct8IUDLE58sZrividykksjRxiOMsdCLnCrnwjJ3Jx5mgpaUpQKUpQKUpQe9levDIskbFJEOpWHVT5EHyI9ay/m3tYuuIWcNrMqgIQ0jrnVMVXSpYdB1JONiSOmKwmlArO+zjtWn4bIEctNZsfHGTkp+/ET0Py6H5bEYJUo0JIABJOwA6k+QFB29FKGUMpypAIPqDuDSqbg1q0dvBG5y6RojEDALKgBOPLcdKUFVH0HsKlUY+g9hUqBSlKBSlKBWIc4dqFnYROxlSWYEosMbqZC4YqwbGdABUgk9MY3OBV75is+9gdS86jBJ/V20ysACdKnqCceWK5P4nypOLz9XWNjJLM0cSu8ZkY68DWVYqDuMnOOu+1BkPPXbLd8QDRJ/V7VgA0SNqZ/XXJgEg/sgAYxnNa/rLuYOy2+s4o5JYGJfVlYx3mgKASztHlQMH18j0xviNApSvW2tWkdURSzscBVGST8hQeVKqeIW6xvpRw+AMsPh1YGoKc7gHIyNjjI2xVNQKUpQKUpQfQK2B2QclT3HEoZe7ZYbWVXlY4Glly6Lg7kllGw6D02rw5E7OJL/ALzuLuOO4jVJFAZyArEZ1PGCFOCfDnOVIIHUdL8vcHFrbxQ5DMiqHcLp1sFClzkk5IUdSTsNzQXKlKUEY+g9hUqjH0HsKlQKUpQKUpQKpYOFwo8kiQxrJIQZHVFDORsC7AZYgE9aqqi4ODggHyJGRn5jIz9aC3cwcvRXkaxzGTQHDkJI8erAI0sUIJUhiCKwznPsZtriySCzjjt5ISXjbSSXypBSR86iGOnxHJGke1Xznvm8WllcSwTW/fxsIwJHBUOSCylVOS4TU2nrtWh5+3PipfIuEUD7qwxaT/mUt/Og9eXew+/muUjuoWt4M/aS5ibAwSAoD7kkAZGcZyahz5d8PsnntOGxMZSTHPcu5JUZKywRLgAA4wzDqCw3Bqvh/SI4gsSoY7dpB1kZGy3uqsFB9h+Fayu7gySO5ABdixAzgEnJxnfzoPKlKUClKUCrlwGGB5lW4J0EgbSLGvXctIUfSMein8KttKDpDs3v+D2KXHc3Gg5XvJJ5lKP1CiF8KrKCD90NuMj0z3gfNVreGQWs6zd3p1lMkDVnTvjB+E9K5F4By5cXsvc2sTSy4LYBAAUbEszEADJAyT5iul+yPkmfhlm8VxIrPJJ3mlCSsfhVcZIGSdO+NvfrQZzSlKCMfQewqVRj6D2FSoFKUoFKUoFUvEuJR28TzTOEiQamZjgAfn5Y8zVQ7gAkkADck7ADzJNcw9pfaRNxKeWC3d2sg32aKrDvFUAlnXqfEpYZ6Dr02DEOaeKLc3t3OmrRLNJImr4tLOSoPzwRtVrq82fJt7KoZLOYocgN3bBCVBJAYgDOxAHUnYb7Va7eAu6qCMk4GTgZ8snyoPew4PPO2iGCSR8A6UjZjg9DhR0OetXLjHIt9axLLcWkscRwdRXYZ6a8Z0H5Ng11PyTwCK0s7dI41VjFHrYKys7acktrAfqxwG3UHG1XuaFXVldQyMCrKQCpB2IIOxBHlQcTWVm0siRxjLuQqjIGSem7EAfiayZOyriWgSPamOLIBeR40VQTjU2Wzp+eK6Yl5EsXiWJ7OF0VQgzEmoKPhAYAMMe+avcECoqoihVUBVA2AAGAB8gKDmjgHZvaX0/cQX8ZnVSXRBLoJX4jFI8ZDqcjrgghsBxg1crX9HW7eSXVNHFErMsZbLyOo+FiE8IBH72flW9uG8t21vJNLBAkckxBlZRjUR6joOpO3UknrVyoNC3/AOjVKEzDfI8mPheJkUnzwysx/wCWo8q/o6ySAtfzGHDECOLQzMo+93mSBnyGCfXHSt+UoLBy5yJZ2JDW0ASQR90Xy2p1yG8e+CSQDnH8tqv9KUClKUEY+g9hUqjH0HsKlQKUpQKhKxCsQMkAkD1ONhUbi1V9OpQdLBhnyYdDXrQaQ5/i47Pw8zTtHBbsSZrePIlRC4RVcrq7xcAMQDnxnIOMDMOzbsytbNILoI5umiTLPrUoWjAkAjOMZOfiGR8qz+lAqx8S5MtZ7iC5khHfQkMjDbdW1LnHXDb1fKUClKUClKUClKUClKUClKUClKUFvjkOBuenrUu8PqfrSlA7w+p+tO8PqfrSlA7w+p+tO8PqfrSlA7w+p+tO8PqfrSlA7w+p+tO8PqfrSlA7w+p+tO8PqfrSlA7w+p+tO8PqfrSlA7w+p+tO8PqfrSlA7w+p+tO8PqfrSlA7w+p+tO8PqfrSlA7w+p+tKUoP/9k="/>
          <p:cNvSpPr>
            <a:spLocks noChangeAspect="1" noChangeArrowheads="1"/>
          </p:cNvSpPr>
          <p:nvPr/>
        </p:nvSpPr>
        <p:spPr bwMode="auto">
          <a:xfrm>
            <a:off x="155575" y="-2109788"/>
            <a:ext cx="2371725" cy="44005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 name="Title 1"/>
          <p:cNvSpPr txBox="1">
            <a:spLocks/>
          </p:cNvSpPr>
          <p:nvPr/>
        </p:nvSpPr>
        <p:spPr>
          <a:xfrm>
            <a:off x="5076056" y="1412776"/>
            <a:ext cx="3816424" cy="5184576"/>
          </a:xfrm>
          <a:prstGeom prst="rect">
            <a:avLst/>
          </a:prstGeom>
          <a:solidFill>
            <a:schemeClr val="bg1"/>
          </a:solidFill>
          <a:ln>
            <a:solidFill>
              <a:srgbClr val="C00000"/>
            </a:solidFill>
          </a:ln>
        </p:spPr>
        <p:txBody>
          <a:bodyPr vert="horz" lIns="91440" tIns="45720" rIns="91440" bIns="45720" rtlCol="0" anchor="ctr" anchorCtr="0">
            <a:noAutofit/>
          </a:bodyPr>
          <a:lstStyle/>
          <a:p>
            <a:pPr marL="96838" lvl="1"/>
            <a:r>
              <a:rPr lang="en-GB" sz="2000" dirty="0" smtClean="0">
                <a:solidFill>
                  <a:srgbClr val="FF0000"/>
                </a:solidFill>
                <a:latin typeface="Gill Sans MT" pitchFamily="34" charset="0"/>
              </a:rPr>
              <a:t>SIC 90.03 Artistic creation</a:t>
            </a:r>
          </a:p>
          <a:p>
            <a:pPr marL="96838" lvl="1"/>
            <a:r>
              <a:rPr lang="en-GB" sz="2000" dirty="0" smtClean="0">
                <a:solidFill>
                  <a:srgbClr val="FF0000"/>
                </a:solidFill>
                <a:latin typeface="Gill Sans MT" pitchFamily="34" charset="0"/>
              </a:rPr>
              <a:t>SIC 62.02 Computer consultancy</a:t>
            </a:r>
          </a:p>
          <a:p>
            <a:pPr marL="96838" lvl="1"/>
            <a:r>
              <a:rPr lang="en-GB" sz="2000" dirty="0" smtClean="0">
                <a:solidFill>
                  <a:srgbClr val="FF0000"/>
                </a:solidFill>
                <a:latin typeface="Gill Sans MT" pitchFamily="34" charset="0"/>
              </a:rPr>
              <a:t>SIC 82.99 Other business support activities</a:t>
            </a:r>
          </a:p>
          <a:p>
            <a:pPr marL="96838" lvl="1"/>
            <a:r>
              <a:rPr lang="en-GB" sz="2000" dirty="0" smtClean="0">
                <a:solidFill>
                  <a:srgbClr val="FF0000"/>
                </a:solidFill>
                <a:latin typeface="Gill Sans MT" pitchFamily="34" charset="0"/>
              </a:rPr>
              <a:t>SIC 62.09 Other information technology and computer service activities</a:t>
            </a:r>
          </a:p>
          <a:p>
            <a:pPr marL="96838" lvl="1"/>
            <a:r>
              <a:rPr lang="en-GB" sz="2000" dirty="0" smtClean="0">
                <a:solidFill>
                  <a:srgbClr val="FF0000"/>
                </a:solidFill>
                <a:latin typeface="Gill Sans MT" pitchFamily="34" charset="0"/>
              </a:rPr>
              <a:t>SIC 58.21 Publishing of computer games</a:t>
            </a:r>
          </a:p>
          <a:p>
            <a:pPr marL="96838" lvl="1"/>
            <a:r>
              <a:rPr lang="en-GB" sz="2000" dirty="0" smtClean="0">
                <a:solidFill>
                  <a:srgbClr val="FF0000"/>
                </a:solidFill>
                <a:latin typeface="Gill Sans MT" pitchFamily="34" charset="0"/>
              </a:rPr>
              <a:t>SIC 58.29 Other software publishing</a:t>
            </a:r>
          </a:p>
          <a:p>
            <a:pPr marL="96838" lvl="1"/>
            <a:r>
              <a:rPr lang="en-GB" sz="2000" dirty="0" smtClean="0">
                <a:solidFill>
                  <a:srgbClr val="FF0000"/>
                </a:solidFill>
                <a:latin typeface="Gill Sans MT" pitchFamily="34" charset="0"/>
              </a:rPr>
              <a:t>SIC 62.01/1 Ready-made interactive leisure and entertainment software development</a:t>
            </a:r>
          </a:p>
          <a:p>
            <a:pPr marL="96838" lvl="1"/>
            <a:r>
              <a:rPr lang="en-GB" sz="2000" dirty="0" smtClean="0">
                <a:solidFill>
                  <a:srgbClr val="FF0000"/>
                </a:solidFill>
                <a:latin typeface="Gill Sans MT" pitchFamily="34" charset="0"/>
              </a:rPr>
              <a:t>SIC 32.40/9 Manufacture of games and toys not elsewhere classified</a:t>
            </a:r>
          </a:p>
        </p:txBody>
      </p:sp>
      <p:sp>
        <p:nvSpPr>
          <p:cNvPr id="23" name="Title 1"/>
          <p:cNvSpPr txBox="1">
            <a:spLocks/>
          </p:cNvSpPr>
          <p:nvPr/>
        </p:nvSpPr>
        <p:spPr>
          <a:xfrm>
            <a:off x="5148064" y="6597352"/>
            <a:ext cx="3995936" cy="332656"/>
          </a:xfrm>
          <a:prstGeom prst="rect">
            <a:avLst/>
          </a:prstGeom>
          <a:noFill/>
          <a:ln>
            <a:noFill/>
          </a:ln>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1050" b="1" i="0" u="none" strike="noStrike" kern="1200" cap="none" spc="0" normalizeH="0" baseline="0" noProof="0" dirty="0" smtClean="0">
                <a:ln>
                  <a:noFill/>
                </a:ln>
                <a:solidFill>
                  <a:schemeClr val="bg1"/>
                </a:solidFill>
                <a:effectLst/>
                <a:uLnTx/>
                <a:uFillTx/>
                <a:latin typeface="Gill Sans MT" pitchFamily="34" charset="0"/>
                <a:ea typeface="+mj-ea"/>
                <a:cs typeface="+mj-cs"/>
              </a:rPr>
              <a:t>Image:  </a:t>
            </a:r>
            <a:r>
              <a:rPr kumimoji="0" lang="en-GB" sz="1050" b="1" i="0" u="none" strike="noStrike" kern="1200" cap="none" spc="0" normalizeH="0" baseline="0" noProof="0" dirty="0" err="1" smtClean="0">
                <a:ln>
                  <a:noFill/>
                </a:ln>
                <a:solidFill>
                  <a:schemeClr val="bg1"/>
                </a:solidFill>
                <a:effectLst/>
                <a:uLnTx/>
                <a:uFillTx/>
                <a:latin typeface="Gill Sans MT" pitchFamily="34" charset="0"/>
                <a:ea typeface="+mj-ea"/>
                <a:cs typeface="+mj-cs"/>
              </a:rPr>
              <a:t>Rockstar</a:t>
            </a:r>
            <a:endParaRPr kumimoji="0" lang="en-GB" sz="1050" b="1" i="0" u="none" strike="noStrike" kern="1200" cap="none" spc="0" normalizeH="0" baseline="0" noProof="0" dirty="0">
              <a:ln>
                <a:noFill/>
              </a:ln>
              <a:solidFill>
                <a:schemeClr val="bg1"/>
              </a:solidFill>
              <a:effectLst/>
              <a:uLnTx/>
              <a:uFillTx/>
              <a:latin typeface="Gill Sans MT" pitchFamily="34" charset="0"/>
              <a:ea typeface="+mj-ea"/>
              <a:cs typeface="+mj-cs"/>
            </a:endParaRPr>
          </a:p>
        </p:txBody>
      </p:sp>
      <p:sp>
        <p:nvSpPr>
          <p:cNvPr id="13" name="Title 1"/>
          <p:cNvSpPr txBox="1">
            <a:spLocks/>
          </p:cNvSpPr>
          <p:nvPr/>
        </p:nvSpPr>
        <p:spPr>
          <a:xfrm>
            <a:off x="611560" y="6525344"/>
            <a:ext cx="3995936" cy="332656"/>
          </a:xfrm>
          <a:prstGeom prst="rect">
            <a:avLst/>
          </a:prstGeom>
          <a:noFill/>
          <a:ln>
            <a:noFill/>
          </a:ln>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1050" b="1" i="0" u="none" strike="noStrike" kern="1200" cap="none" spc="0" normalizeH="0" baseline="0" noProof="0" dirty="0" smtClean="0">
                <a:ln>
                  <a:noFill/>
                </a:ln>
                <a:solidFill>
                  <a:schemeClr val="tx1">
                    <a:lumMod val="50000"/>
                    <a:lumOff val="50000"/>
                  </a:schemeClr>
                </a:solidFill>
                <a:effectLst/>
                <a:uLnTx/>
                <a:uFillTx/>
                <a:latin typeface="Gill Sans MT" pitchFamily="34" charset="0"/>
                <a:ea typeface="+mj-ea"/>
                <a:cs typeface="+mj-cs"/>
              </a:rPr>
              <a:t>Image:  Wikimedia</a:t>
            </a:r>
            <a:endParaRPr kumimoji="0" lang="en-GB" sz="1050" b="1" i="0" u="none" strike="noStrike" kern="1200" cap="none" spc="0" normalizeH="0" baseline="0" noProof="0" dirty="0">
              <a:ln>
                <a:noFill/>
              </a:ln>
              <a:solidFill>
                <a:schemeClr val="tx1">
                  <a:lumMod val="50000"/>
                  <a:lumOff val="50000"/>
                </a:schemeClr>
              </a:solidFill>
              <a:effectLst/>
              <a:uLnTx/>
              <a:uFillTx/>
              <a:latin typeface="Gill Sans MT"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6" name="Picture 6" descr="http://www.gutenberg.org/files/3189/3189-h/images/p113.jpg"/>
          <p:cNvPicPr>
            <a:picLocks noChangeAspect="1" noChangeArrowheads="1"/>
          </p:cNvPicPr>
          <p:nvPr/>
        </p:nvPicPr>
        <p:blipFill>
          <a:blip r:embed="rId3" cstate="print"/>
          <a:srcRect/>
          <a:stretch>
            <a:fillRect/>
          </a:stretch>
        </p:blipFill>
        <p:spPr bwMode="auto">
          <a:xfrm>
            <a:off x="0" y="0"/>
            <a:ext cx="9144000" cy="6877605"/>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332656"/>
            <a:ext cx="4392488" cy="633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645024"/>
            <a:ext cx="7957233" cy="1846585"/>
          </a:xfrm>
          <a:prstGeom prst="rect">
            <a:avLst/>
          </a:prstGeom>
          <a:noFill/>
          <a:ln w="38100">
            <a:solidFill>
              <a:schemeClr val="tx1"/>
            </a:solidFill>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144016" y="116632"/>
            <a:ext cx="4139952" cy="792088"/>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pitchFamily="34" charset="0"/>
                <a:ea typeface="+mj-ea"/>
                <a:cs typeface="+mj-cs"/>
              </a:rPr>
              <a:t>Paperwork for entrepreneurs</a:t>
            </a:r>
            <a:endParaRPr kumimoji="0" lang="en-GB"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ill Sans MT" pitchFamily="34" charset="0"/>
              <a:ea typeface="+mj-ea"/>
              <a:cs typeface="+mj-cs"/>
            </a:endParaRPr>
          </a:p>
        </p:txBody>
      </p:sp>
      <p:sp>
        <p:nvSpPr>
          <p:cNvPr id="71682" name="AutoShape 2" descr="data:image/jpeg;base64,/9j/4AAQSkZJRgABAQAAAQABAAD/2wCEAAkGBhMSERUUExQWFRUWGBoYGRgYGBoaHhsZHxgaHBsYGBgbGyYfGBklGhcbHy8gIycpLCwtGB4xNTAqNSYrLCkBCQoKDgwNFA8PFCkYFBgpKSkpKSkpKSkpKSkpKSkpKSkpKSkpKSkpKSkpKSkpKSkpKSkpKSkpKSkpKSkpKSkpKf/AABEIAMkA+wMBIgACEQEDEQH/xAAbAAACAwEBAQAAAAAAAAAAAAAEBQIDBgEAB//EAEkQAQACAQMCBAQDBQQIAggHAAECESEDEjEAQQQiUWEFMkJxE1KBBmJykaEjM4KxFZKissHR8PEUQxYkNFNzg7PCY5O00tPh4v/EABcBAQEBAQAAAAAAAAAAAAAAAAABAgP/xAAYEQEBAQEBAAAAAAAAAAAAAAAAAREhQf/aAAwDAQACEQMRAD8A1Oj4TPu7Qu8bndI296OIcBmWeidRq6zubpVsi1GOHzedLqon6dXw0c0Vi27aqgVe0BvN3J/Wo62kR29xDHDIhGTcvy6d8Bz/AE65OiXhNZpuW+RhZYuV03WIwHAHPv0Saufvg5LDlX6IegZeg54TbmRG7TmSpEjHgiK+Z9TnozT0wJJXkCOMm9q1e+U/l9qhHXxnlsFH5QKlLO3H5I335/42LgVPuZz6aY/M/vPVBCNxDIFgPmm1tFO0Kv2/TmzSmSN+7AZl2D8sD09X/oVUZaar7Z227Y/vaj9cu9cH9er9PUdqkkH65d/4Y8V6f8eoscFxx9On6vrL/PPHe3HUS5XJlg5n2j7aY/7z/wBoLp6LKpRxKgueWJ3SPG5/69Oh/wAJkT2cDSqkpyMO6VXGB7c9qOZ7KoBB4jfmm/mnJzE/rx9uoeIjit3cipwHeEA+qrzl/wAhBSbdN7OoCspYhpw/NQ1Aex8z3e/Uotm+TJjLA/XO+CMfoj7GXlTrkSDzGiTYPmdsMZ55kOex17xJKTuGpYS/p3NRie/1P6eldaElzGMzL8ujHgK/8yRz9uPZ56h4nxrQRY80yTyRD5tp9aH6cfbqnV0KEF2laY8ynqLU5Pr/AMdqYOq9YFrEQTSEzsiFyI/m1Gq4xR65IlBnNxJ3T+W/mNPvJxWld8BeY+/QPiZyJAUQuidDxmbpRb3yePxJPbHRsp4nQ2uyMP1279R9Nytd671gfX0cSq5qx0oyrFRLkaUfdwvtleOghpahKNzZkCpeZZXE+UjFzOcqtsoqq56I0pyzYAZ1Hdbbxpsh7H0x5xkt6o8Lpydq5NRZPeU4mefo0zymP+R1Vrimm0m5dSzgoxEjioFxN7XHY6Cyeq7qTz4S6jn5iL2hEPM53WnVT4tEyyPXJOAp5ol3OUnupjiw6DlEvZIixiNxMxkCM3S/NJli+Da8c9WPrKTiXz3UoTTjUk8xgfTHv/PoCvE+M1GITkheJL9VHk1I/KRipbyyowuRCKtKF3UaSLnz6rdsVAADd5h79dnUaJeWTFS/qgCDGNNTb5k3d8gdQ1ZxCuIjVI2PbSHiL5vNJy5jxVhZpaohKEePoGtrflIhb3tq5V3OOh5VYDJj5qYjfPm8uS1eTzUZTqxG6n5dTaRRk+XD5YSHIRSoZzIvv16e+KiLMrsbt30xnExrRjE4hwenPTRzTGJuNpb9K/hynQECkTGGsc3Jz1PSi3UY/wCC/mlkfw5RTynKRqOMuOuDkcXLyxlmcdSXewxKRfGAp+brs4FMaSMbGDK2IVukan1P07Y/bHHQc33HdunKMcYlUtPNFv7yIRiKBfm6m68wzKy1gWxivecATahnbJp5DPUYqoiRmBEmfml5fw2J8kon0xzlbOOr9WECsJEdu3CxY5aTF7kdsaKiK5pCh+Iaolyk24Fof/wpUG3U75xx5euanjt8i9wffv3L7N+U4HKI11LVcy3bboJHPJe+uCo/oF0NYHEOG+6Fu4zGMgrMolyUvj5jqpo3UU5q6xl2q4QFGmktTEZNt9Vnifc/WafrRKIDyFYK+/VHh9RbFr7dz1w0qBHHfd69Cazpkklpspd0IpfoXWDj9OkNaE8VtWqSt2fllSaWmucQskke9fr0XrDPdB7tDL821XU1PSIYIHvfsH4ecYzOW27cF6cCUtSR3hFnUY8XXs9E+G1LY4qtM1FkYuarPU4z5MR5+3aKJNNVq0lKLfEpRKtk/RCxr17HrGUL5GRv7WWbhrTgcnFyce/Vvsl3lJd/39V7HpD/AKJUuC1lnuMjsyfo0/Yy/wA+ioaCz1J5OAmjew839mSPqpFe2fbq4kJFI4GtKHF+kn0KtPQzz1DSNMhO3y15pGI4MxgHahMXfFvbKfEf2z1nUXSIxCw3Gcn1LQZpfv6C9TEa+GjuWK3/AO8lxfpCP5T19n1V6JdC5F/LH5Y8F+r6127H+Sb9nPi+p4jQNQ2brSUWLGpfcXkrt01PFTPm0pfeLGR/VH+nUWPQ0ZVJsjOTzzUbor/Dn7vVcxHj5Ujpj3kmZv8ANL9pevVj8TgfNuj/ABQmf1211w+LaWPNy1e2VW4PMxozjnv0A3h9KmUYsnMYSn3+Xd9jMnJxfr1LwunmCGHfPj0qMD/Uf6dMjoXxeujj6S/vJ8sI/a239OminShUNNU/s7Z/xbW/13Seg4aE7i2RlGKyXJprSvozbl/25I1dTbWnGlgBn8z5mcnsBcvdfbqENQQB3Wso39TZ/aT/AHe/Y49DqgPS0JJGNFEt8iXe9zv1X7tkDkM0cVa+n5XcK/h6kvTcL9XaGnTiPf36ZScETzC4v/zJVdr+Qwvrg7ZFfERy7x+q8PH/AJko3nLUIfZfYgTXpJlsvIQ422rSotx0oUFep3XMpTJM6le9/DGVlxje6Uvy6Z5qDmj36u0ZQk/TPIISFlJbjCUu5dzkuLAChOp+H8OlTlUndqUcbpss6i/TEIuPpM89ULdXwBG6ZIqka8xttxf91DfM8v6Po+0/D+bzJWnjeGJBl2w7rJq38sqw0HxmRxt/EWmuHUmysu/l0y7r0RbXoTXSUqjWpcmUpRltajlIP06e5+ZSxavHQQ0IkRjzTvnpy5/dhKaX/hL/AJPVc90Zb7SWIkKJO6T5mEMjGJgMuHjqENbEby/3myZUrqg07w/xy/JznqOqkv7OySV5ZKO5BnJk5l5XmWPNRfQTKvG38M7xd8WkZWZ23Jjcx7UdcNtg0oMiLMG27Y6naN35Vt7+gLpa9lxsb2bj0tNwOL55Mchd281fEwj8ti3uWQ8eu1xRK75yBlwCg1oj80V2cuCcnKJzpcVYZ67qT00qU2RpxDd3hb5tsbLWq3Ftbrz1bshuoibrIlyLW2jnnDj2c0XL3jPDkZRibR3NgjbVZA4Fq5fpGJ0HfGeEIix0tSsSZSHDYYNvt/Xpd4ixEhKMqoWNF03xLnPKFXydav434wdOcQHDl9T8p3r82A9e3WY+L+Kk1zF3SbEGkA9Ku+cc46RHY6GpzCLYfMuBkHA5HkDnAduqXfptTvGbaZYEqSez8t4Hg7EeG8RIA09scUIUU2eXvE9W8jmRjoHVl5t94xKRUT6YSqtoVtk9qXgeqIviHdu31F4ulR8zeKI7g5xVD1DV+K6kWopWL8o+ZLlmUxfMvavTFdd8BpearvaxjuTN/iTk0XnEcUe/l56O0NM2l6e5crJnauXgrn/u89EOPGQ36iptg75K4/sjakn9xTjvx26t8FuJW/M1d/npXVn/AAxwR9fti7xevc+3bUexQ7dCD7WOon7r69VDx55RKYilsgb1NSR9NuD9OOo0KPExA/1gkW1YGpqeslrbD7fpdqTATn1FzJ9dRryx/dq3BX09A6s0biG5+Qlxury7nuxjc07Xng6GnrsaRs5sas5lNfp3om6tzEklGOgt+OMnS1Gra29gjbxlqB2ouTZaHWW1tA2bacc1WT0xLmk/Vn6HTr4x45ntiQlUM3t2hKr2kTgBru3LPSmQvLFX+Hm45bzyRv2lqe/ViU3/AGI8mrrQt80SYVVI1L+sv8utD4aZGEdP8fdI4klr62d831kPgPiPw/F6ObJ3BarmJjmruMXHdTt1tNfxf4UvkUlb5RW6zfYMRPu9SkS09WcYxLdRsGW2rLz3M/8ALjq3x2pUQY7yUiCNVTfNmfSvc6G0fjEGK0xBrs29+OOe/PU/iWvWnmCxlh/dxYu3inucV1GkvhWoulG+S4t84UL9GgeveK02yuZTJZ4Npy+gUP3egNObL8SQXq6Mgsq5xokRlxuuLWe+SuOmOrqboRSmMqwZ3WYPt3ft1AqhFoaXdHUnnG6VlTm9ohQHodXQgES8iGJYZAfNP8umfl/ouOiFu+Ev7b0/y04/9e43ifEkIz1JZ2RZt44LGXpniPYy9aCz4u6urPYMmMUFjFq0vIPuYleIl89UeF8LtfOxcG6Lpqfq7GvuUdaP4LtNGO2W67uVVunfml+srer/ABugSg4tcdRGI+J6cINxrYrcRHZP6glF+WQcW8JXod8M+Lx2kJXNsIxEWUVfKr3lM5fmAvv1V47wOpKPIoNWLKxtdwbXLfPeq6R/C9OTrUcXgL77Y4u/pau7zbXWsRsPH3hsuYin5l2v/wAuMSr75D5npPrTJKCSjKJA3BgLC0fLKt7tQAC+mXi9RJUMcYjxUJfIEcfSE8vpKWMHSw8Oc7QcQJHEh+iR2rTpvsveWOoq+mZJqUo2KTVsiO1J1eUawtSsDnoacJEqlJssLztlKTKdJaIJkkyO98dPPhnw2OwlqxrcyYQuVxOLe+I49u/tf4j9n4THZOn0kEjio7rqSHJbznnpoz+mxiFY3VLLWN0aV+gCgmebi66beE0DYYELtSqtv7xt4ied7p1TP4NqQWSXiyUblnblSrZL324vKvV3htQYnFRWg7ZzdZ5QXmTgxyFPj9MYXEIqMRoFKyFfLG6umseZeOlXhKd5J2RiM9tAyZtCyQvyhxRUSqM9M/Hyvbf5juHDV3wROLMF0W29JiB+Lo2X5hpiUhp2tSfUi3L0FxhBh4zx1RzJTDzp3hoA7B+ZPSg56Q+L8RRW6S5dqo2Lx3lZTcm8XXA6T4lM2gd5ZeLxXHfDy54oiZ6zf4b+JCc3dtWe1pvKqbu1vzOLC1tOrErSeG0zZETiMM1nizjP2DLahln0mdO9zUT5Q4rMY+nLTk4/MvTSGrqunJYhcVC65jaKSUsy8SfqQ6B2ziqIrjk7bIxAot3VQlUYPq6Dnh/CERp5RvlvZOXY9b7Vx67gzU+Cxkqsbt51KcNZCMg49XoPQNrOrd++V+ZfllzXbzcDnKyQ6b+D1vLzPmXE9UPmeDTgwP8AC10Is1fEx/G1ZqO2UYxH5SVEIMnugMiPPnv3IOmW0rEPNfLGOPOnMpSaIHA9B6MpRSMb3RGZ/HqSYxS8bttrJ+Uroyep+6bYllNFRdunnsSmrfMqxR1Fch4sNxJI7XZf5VN2pJ5GRwRLfXnoTxPi9ltbUbgZc1RfqxI5UQ2PN9S19OMPKNB5H6eDdPi9rKg2nmc2nQvgtBqWrRwEbto7VXLdp732FaK2D2VTdLdKIc53SQ5zb9w5evOmu7mr+VkelZzfyshOw3jpg6dA4FyWRPtPkld3tG7c56B8TN9Wu3es3wlKOJF+aRE4ejIDxO7SlHUo8jGeL5i23Zh22123vsdfRPF+IhsjNjvjcU/XiR689fL9fxYyiRrODzYLxSnL7/wvX0H9mZTl4WELiz0/IqKNceiYr+XUqwd4f4pGcWiUUPrhKJefbOfTqX4jKKzg4Stu6/uCCdCQ8VOQVOV207Ai5fXho7vVulrShbPWhtDF7efeq79RoNpan/rjtvbraJI+5Z271XUNDx84x04zIsUkboWMYRNu/PNmbO146D/aHXnpaem6UfMwlpquY7mDJFrOa/Xrv7KeKJVuckdpnAcsf1tx2I11UMfH62wmxqoxsvigwV+W+31S9jpJWpJlGQtm7VIbkqwA/PJZZXjY1x0w+JH4Wlq6AUsXY/ubaA94rt+yd0tJ8Sl4iLpGjNPxGIxsiWR8oS4/w8XQqr0Kd+H+E6sdXd+HBjuMSQoYm6RjEiV4728daGEQA7Hqq/zeknwX41JiQ1oahqmP7uWf1CsevTHxXjY5hFuaIBmu1vpn/LrKsh+00Z7YJEbbmwutzmESrywft5vfof4doeXfLN2cp5tpaPaA1bnLR7674n4MloOlphbXygfUbs8Cg89KhiykhtpJRNtNE9MGMeJAFRq7Re/WtTA/iNWTZQ02uSs7CgPL6hzwvALjwvwycTfKuWRCjylYC2iXbLj3cnvCeAlGmSwqNrQ7a3Zzh1G1WscHN9d1NUkBNTTCyKLKX78z6o39Jfv6dFxbPxumMZzkR3Rxy2DdgD5RfmfU6lLwmpwSslLzpRKsGWysVx79A+J0Jzb1NupDtPTuEoemRZRM5H/tH4Po7X+xne2KGnqYbvu0+U9Q9L5tgaeG+IxlJ0y4yj2mSFiYZF9smX167KGlrS+W0zvqq9KlY/qYx17U1mWmmrpSM0xuKbby7rMd3vjqiHhVv8O4R+lVuUrzLb3Kwbr9gOQo1/gaZhLcCJCeMxPLUg4DgR5e7fWen4djr6ZqbiRJ5KvyB5auy/y5/wATZrNPT1IsZTkydwbYmAcW1Vvu4PTv0N8U1Yz8vplnV0h8sS/MpyHa76aEvj43tf64o80a9Tn7l8bnzdZ7VkMd1lEWr7O0tM8mc5bTvUXZnw/S1YjKc6K4lEtsN3HK/wDIxjqfjfg3h4gyireOVX7fL6+h1dTAMw/CT2rOMe52q8+i15pWgunK392zmy71ZPcaLj7t/mfle6fwuMtO5MgS3zHrYsqy97vleow+ERS9KXFPFI20nHZQ7Bx0MZbSnuDA+WWK5Eh2PqrNZX6qOj/CwuA/h377Jy/2jUB/Qr0x0xl+y09tE4jtrAxPlqsOY2GO9ZvqiX7O6tvkg5cpBXOLZRtf+jHVMK/EQi600uI/NWcEXV2xvmTu0yu3Lijq3Q1paRGKXKPeLhQI+Xv/AHk5G6r8rXd6D1fiN6moG1BswqDciOOWWpKF5zsTAdXaG1+WW2L3KlhszWVYacmjP9p2OTK7w8fxZwI5IQ3I99x9TZQZkl+lquLdTwYkfPzn5d+LuWpK2hQIxDjj1qPw6Lt1JSjBZahwnJCMiKhRGG7zVQcfe/UtV3Zcbmh93KpZx5vLEvudFASkflkxZSlzzG9orHy3uqs0U1bgF8R4NBLzxz9XHNURnK9srxtk9MtSKLIEBKoTbhIyLrBG2Md1ZFqlIeK8REEsx2s7AV5RlUYtSbq5S9OiE+j8MfxoSOVXAABbuofLnLmhJFmOtj+ykWP4saoGNC/xc4PQ7HSDwuks2VZwU2YvFtBmYK+keTvoP2aQnqhwmnIfzXvuRgwo5r+ldKsWa3hNHU3SXU8q3Ec4XgC+2Pt1DwD4UmGne+J5basowdq45x/Lq/xPh9AlqfiJIlIls7EgKMYZKiX6/r1DRhozNpp6jF5dhSNV5kuqezwPOLjSj9rompocNxlmLlFi0JfrXtn36y/wzxO1Tc5qZfZM16/JGb6YPXrYfFtLRdNYxCciKSI0+V8g2DTKO2v3vfrC/F/Bfh6hqRj5JeeNX3pIHpaVxkuijqxmtLr/ABKOpENTMSYjxKNZal6lHQxCTpbZG420Sjzt4EinzFt03ZjDJ6U6PxM+W5LePL3D5o+6Tm/rD0OmOj4+IFJV0x3iVkyueJEbOwvUNXeL+J62rE/9ZhArOwoSrZSt3e/bHa5B0V+yejJjOcpBAwo5lXd/If1a9OU3jPGwmulGNM7jJ25XG0Tt50L7VXAKR8KNhLU4nOqMiYVnIWnb/vW9s0aTxXiyXkpjAwhhoy49azXa824Jy3akiWkH9ieUlxJQuN8x8vc9Tk6Tx19sirbsLoPmvjnEVv7POOnnwGCQQpOWV5Ze8fpKrv2OstI6vjHUp+WAhtTO+sxY8ykenHfPQnh9eRNhEjUpJ+Hq/NIPmkpgBcDd9HfEPDEdSOqO0kkNR9s1IfpbqK+ieh0B4rW81SjUCitvl8zyfllj5p+pQPVBj8PgG4J6TnhZBXDhwJnFY6rnp3brbXTTGpCWftZzeeM/5jDS8SQgWq8BbKT6cgr3yH8uhoknUuWnJr5a+UsvDx63Lm+2B6hUd6Riy0pEBxATERxPUz2M7S65y8US0Zy1NPV0pyle7fJaEwx8tfL6Ud7u2+vQ00fJN2RH+y0hS21Z60sL7tV0JGUQfw4R0dOXzz3DKd3gk4y91qs8VZB+l42WtCx2Qq5TpGvyg98Ze3BfVB8RFjHQjekRl52Eq3Eq25ObLft1f4zw0dWESUa0YluUsOEDKelh69U/iwjHbGU4xi4raB/La/p0HHY8xh2+VIJV1Xe+pa+uzKZSP8BsfQRcn8/06pn8YmWC6gD80A/nUij7n6dE6ayp/D0qUuUJ7UFw/KN+19BX+OTIQlqW/mCMbl7Rex7W8ZOertPT8SUS2SA+cfN+kUI+oWv3epT0Cv7RkYw7bSvrlOMa39/Q9+qdSLBtlqR04T37pTwmHbjLH6SNW5VurGmcvEx09LdNQiZZ847tcr/W+sbq/tf4mcmWnGEYK7SUJrXGUxbzj16n4vxn/i9UlOWzSipGN8esphzP0O3UpftdKLt0iP4ZiNHb+Z/l1VKn551tXfKPGWlCVmK8zL2/DH8p1fqaGkQdRN0jgBCm+ajZenDjmW7Peq4ajGUndC475UlhJLiXjvqSQ4G1xE6t30EX5bbuTOCWQ+YN0bjCWeXtRnqsDfh/hZEJxlDLNuy/oj5fK4jzKVew30caKc+WsNhG+6SfK/vSz2Dt1V8I1F0lSjcyL2/LQskLO/HdYmaepuq8bdtYpQ4ztlW1xe5fWjqK7+GcqyfVYbqfvuTUlX+EPbpd42GQowWWy20bk+mJKNmDvarXB2rObFaWh535atu7LeX92jv0qmy3ZxhXyjfmyMXKuCgwSI9WFE+FYxCJLbVKPawuY+0PKTyrJ2nTP4BDb4ieK3QyXfyy8o5aSMuHPr0k0oLHm93sGPrd3MN8gjwL2qq6Y/B/F1raYkRzmMSIkhKaq0nX3JHSkPtaUt6RjpyTi5VIuJlxjtx2OiNLS1LFYkaTaHDiql349D/h1DT15smOxxJN2A20I825xR1T4nxGtGK1G99RiZuOeVMSQcHt1lp3S8ZCW6LqSntkQkMTldoOD6u5XHWZ8VpRluiqEWRVIlTsf3ZVsLafcCnVeH+H6TJ1oxF1Ab/rj09/c6U/tFpacJfiRmR1FLheZPBKubMfy9aeqMX8Q8HPS4fKTFYYbxeMV5hortwVinwzP8MYR9hCP5YtD7Ebr293p94qAxzdFNMaUr1/htrOZ3n5uknjPB7Yk9Kizzh2wfLmvTj83fNajCPwtlPV3GGMrOwJxJ7tUp9jpx8P1N0rz9MY+bO0qz1ZLX9PfpEaj54jh7GLvFAezj79N/2e+Fz1UiYiRBauh+ZXtJ7F93jPSh78G+HfjO/G2HkvL5gCW3sllW+mMY60Dqw0opE+9ev7z9OPWjqrfHTiaen5SPlODObCTgnealzf3RX4rxez+I/iEPT8+n9rlF6w274zx5KM7fmGQU42eaN/lfLf3jKr6M0zvxnnJn0O4+x5vVOOsbGay1ZVgiXV2ylIM/oXwNX7da406ot9MmGsbbh3/chg731UQkaY+bzPcF4/LtGoj33MlrPRU/HRlQxm2CRTbEP3u8i+9bT9L65o18sSk7FFe5Xlie8f9bpf4uJqGW4jwNE5X2ad1V2Hvla6DurP8Q27iOjGrjDG5/ik8Y71YZOzXLw0pakZAQLcEJTo5t4WS+vu+3U5eF3fMAB5Yt1A5vZm5e8s/bnqGppB8uQ5xWWu2meRfRdz0DDR0bgs9SdYuU7hfpZ9J+h0BrSMLK6tAbx2acxP3vmXg6qh4ec2W2MqsLD0pqibbdFW2mZdurDwc48w1Npcm4wUq/Ne4HUffdXQUy1RltYxgYcy2V/gdyPbNyewdej8UdN3EZJZVxf1Mqxlt9VQW6y9DPiODEUzEtqHPMopbh3Sy9ir6q8N43dFHV06IlbpGHLtpjdd6Wivqeqgh+IzlUtOe3mUvNNw4NTzKUSExjFNcdDeN+LS1avdsh8ots3bmS8d3PHvV2H8QrVSMZRIYuphdZ3TtWfsSbyqmDoJGVxjRGrsY204s7inBn16GpeI8TKWIcpmsXF7RfTP9c9Vy+Gl4mROwSlVdqqCcZ6v0PDZdybirlXF87UuqiSzXYoviw1pHGmJzhjWc0WLjjl46qCNDxOzVWpS0jtRVbhpxcY5hf6nFXXrTd26NRjLDKN1HmLujyElk0eaRHt1OUIRk0aai4JMfktHnJcogYtirQdUammbs2t7at3JZF3SPmPn4yg9jqB78G3R0clO5lKiJW1ANvBGD27yY89GEtuFD7yXHO1RjFqyUubUOlGlrydEpIhHcbAyuYheDaSXu7n16J8PFyu7NtvLU5CC1uRrgbk96elWLvEAmfKXyhaD7jbbnzcofT0t8VE3CxjVSzIaw7jzitDeTnj6mjWbKVRxXO274wABajR5e9/U0L8UhsjuxFijyFGYrtwyrgNtNSXqQC6mpJbq8W2ZbslOYXfMgkZzGvXonQh+JOFO1J93s1u2y+rbjnOC+HoLRkubELlV021Uo05VTMPTgOe/jL5Y4H1rJ23RfL2ZXFDjdnqo2D+1ehGJvnHeWSI5yYc8V3+z1VP486xt0tHUnwxn8oI4dyV6Pf7dZzQinykq4pzdqRglXK73JW7jypnoaepq6fm0NWYJ8hizjdH1it8ZKzXHUxrW38V8OmQZaTHT1traDsk1m48c5JV/PjrJeH+ETf7bUZzXO6li3zms0o5wbWrrpd/pqc2O/U1KJXIZyPIfNj1QSvfrZ6/x/To2SAjHjgxVB7YY/r0CLxMjIWW18snlwbUu/ka5dpeeFerL8OMguJIWAxk1a8V2N0rtrB83Wqn8QZ+XfZHjPKSmW/8A5f8AtdWeN+IxZRhJCId8r/aMP92D+sj06qYxHgfATlIs2xC0OWhoze30v0p6+hbY6GnGEDZi2ij3zXPvTWMV0l8DpbRlIjxcsZzTNe1WHZxyVdc+I/HfJ+FprGjcypY7eyru8vax28U1gXov8V4+MBpF4arj0TIxPYme0ekk9Z1GjzytCMTjtWeLzgeP1pdNjYUspYICUKt2RNv/AF3Kpz8G+DSJ3O+1goRHG0WyOSsc4Lq7Az4f8MTRZLd6hFpc+eI1jNrz6R9+iNP4pUtuoGzASM96ItgBkDthu3q79otao6Wlp4Pm4sPojZ3uUl9bi811ndP8QbxK4pUsbj93FCCKHA0vQabxPjYUxHy1mrd3scqfvNvodAT8bHdGNTzZ5YyFwVG1taOCgPTnpL4bxJhiSqP1BupA3K8Pfi6xxz1yfiNWUrJaeLCwHkHG4eTjtj79A8/01pmJXGlxtcPc4rcd5O5zi+gtb4vpyiG+GHhfbtvPftHPdfl6B0Yam2VxjVqVGTbdrFt718rQ55LPeGhdFCq5Lp4GiVZr3KKtiYWGtJoa2s48PKLGL5hDEmpd6rDxR2wdS8XDxv4TctPJSUd9p2/U/Xqf7N+HlCEkIVKb9T28v5azV4xnHR/jGcoOYYzy9s/8Op6rEamoxnH8TPzG3a8Icc2W/fpxL4XrbSbp6ZxjcjdlHlvLk478dJPFa21wkdqzSL2JlgIXLHr1ovERnIP7SdmW3vG1sJphMvA4yj1UINHPmY2gmExcSNUxfbn/AProqXxCEmkhFFxMgJkxmBnYdvXoDxPw1X5s47reVHOa8vNV0l8SP4kslSox6lFvl/4dUHa2jGMmqb/LkMBxEqs4/Xpv4b4wRiFffJy5T5Hv7v36SIYlHl5OM2OfTl6r/wBG+pnv5oc9/t9u3RDiWpufORPaUdpmd3uRHyxiZPlP9aWnp+WOE3ABLzDJ5IyuyV6phTjP5Ts9RivmlRdAjxCSXGQSC5ZS21I544vmcZLsiBiO5qWjPFH4R6hy29QMNGO6MZZCEGG7DTGVCdpYI1XLKHHV4eg+9uL9kfN6Hmlar9R1X8Fb0th5mE9pW7LshnOQGTV8Mrry9X+I8ToafMhbrym5o5lT6fLEe76RHosQjqMTC0flqMbum2gKvaKcyk9Uvw9nFjX0yk0PYv8An8uDnynr0I/Fll5YCGAHfIp2kL83LUMAZnWFSEPGTnu3S1JX+WfOQLIl51Jrx9FF5QinwWlv2sGMpBu8xfNbRx8xOSi5SO7gpfaPw3Skc9qoaoolJY32jEM/VJvpDqzCQi7MRiET1YcmC4mpLPv83U9fxjPMp2d6ktDKUpCWHaPp2vbddAz1PhkTE5x007bhrdarebjC+68F5ehdTRq5E+WxQElzYMo+Y0zsVahXPQ8Nes5hi5KEcYZR2/bbHy++C7a5eM8wMoyO/wBdrSkEShmUhkp54Qv+I+G3wYIEosJZI1edsRH5SN2Fcq7auQ/jNGTcWMjC7q9Yyfp4rdduaTHZ9+OM225QPNFbuKq0UNUg8SL7U0XLVAMDaWYkCyLt7wZyj9tqcqdAkfHN7dQoc7pD65yANWn6R/WUvGxvdYxGTHzUuO5G0cGfXPr0zfEVFcyrcqcu2fKcYhJl6eYz9PSv4noxN22MSWTAneV1VW4iZq7cZtou1PjUpG3zWXfZc2Sviy/U5MW9VQZ6ibWQLbOqqWSx5kqSwejlrpdpbVLvk9Ajjnv6evf260vgYtRqGcLFN1tbsxliRGEGPrj36UG/CvBGnAnfn3bWTH5ZUSYtlkGMlMcxPU60OlpVaUC0jxFedOX7jzF7L6PQOh4fbtDMcQ9uWUNw3RIfLJ/Nte/THTiFEcxfKD3M3pTviR9K/b75aZz434sNeT5ioxhnKFZaefmRznd6Xa3W8VOpKHMbSwFthLIlLbQcRKCr6v8AikpPiZgtxTa8J5eJXdeW90qs2HeuhdXVEjVBgecQkixKvbGMRjeXLjPVZoXSmkaDDxIyxkfLd4qT5s9u3qw8P47cBt1Ku6aPPeBuL80lc20YIj17w2i0RTY4GpGJEdxPFEKh5bVb9+L9LVd0pUxESo42u0J7c8RiJbWVtt29BTHWgrSSKMVGLJGuN2GSt3uSJyX1yAisNRuSUAN5a4lm5GLwFyW+DPFZ8sooWErOBBlwfTpsYcfWu056rjpKydRuMncluTYWJlshRZf958x0BfgdOMqZznlgkdNsuVuVtV/DJc9/XqfxTwOhsAlOW7BnB5dub9krqXwvxRCeo43XAtF8yaihSrXyDb1PxXjIfh1+HEy183bzB7o4bwUdRpndPw9zlAFHd800ws1bt8u0vJlr9dJq6vkztox85zskVQZkcBxH3bekmh4zbtnGt22KPGWVIu5x5nNHr1ceHZ7r1dbFxPNQx3bGWeIWmMrfbIVHfFziynmh52ylY4tZkUvzf16zOtjUCIX5m+3zP5gLoK6YR1vPOBKTtVvOfNEPLfyr6+3QmpBNQq2s8etX8t9svpft1Yg7wxsO921bG+J5ld2+Ut7feqsnNMD2OHF0XWPXqvw2peoSQryPmxXGW5XXnaO/PRnhvHwjEHT3PqY5zw/foCfGfDZbkjbHzUtZIxqUohe2BaEttBnK9CHh1EkDzYBRmYISaFZu0uHF1b0e+J/DiZvyjEG7B8u4ZNwEWMDLSvtX4TwbqIzFiSUiSAzV6i005bk5xUeoob/wcpyxql2G2E90qY3JZjcqSqVXBwdc0vgmvVx0ZlVVhHA2nm5K/Ra7AdaCHgYxBImG3M6Pfi4n+1K/fqPx3S3acVj9X5GK+V/NJf5136BO/CdTyqd2iW6XDdKx5v5nvt9+rI/BNSxYrk+hSiW5olGs+ht7HF33SqNpGZmUqoTmD+b79Ew1dnMv1YQv6Dvfbdn9egWfht7akMduGyUpbonPzZbeUyAendPw0ZSid62yRQjG2Nm1rLMRMcVbfVnj3zbrLnAcJWYxpdofVbfFx9DIpJOCOLaJuIl0CF25xy7Tg6ItPhmF2xTkj6eWMq2p82IllcW3x1WacxY7ZXKrswlq7muO2/EsF3gYQ8cxkyNo5cEZRus5HyxRcHt83RWl4rUF3yEGm4peLyg3cUSLxjBjoBdPRN0JpPduHA373KA+Y/MXj3x1FzmwPqQ4JYXacPnbiULHFFqZq6xK4sg73LfKwrzNbeOLkBxR0r8dCDOJAcFY4yG2Q5pY7qG0OV6oI1dTcDL1FMHmPLI+4bQKorBlunxME00wcDlENxukZxco/wC1fVkvEbTPe1H7W9uEYvv/AIbKfESGF5ULv1r5s97WMvenm76AbXsnKwHtdVd7gvhtqvZf0f8AhNEI0pRZuDOnF8+pqAUsMEe1bkz0ndIsY5TtzwMla9F7+vTTwHjMViwKu6bd0oV3hOWyJ6OOeVGk8BF2R+pRjTVf/BkmEpuMvv2ckj95RlhvlT6JemrF4e9VyD0ujiFdkTH1pOLIvG2UZMtr7Pp0WeKt43WyJXg1IxFuu2oVX/L6ctM9+0/l8RBW4zgpI5lt2iN4sAc/8a6XeHLlNebluUXb3lSjtiqZy89unv7WwHT0JEr88ojWXdG6kc7rjlrpD4TU864cX9VSzyXXmxV1bVHtYzRjFISGiRgxI4le8MYZYuXVmnp7cbc3StnFSnmxzjzcebFX1EhtQY7gTbZV92PKi7o8jLHauvQ0UKl8riV35hm5N0XgjVt0er0HYyoSVI8pNGjzrtvNyavj0iuevR1vMq+ZfNcryUm6V588ol39Lxx1b4fUgeZkFrFdxchkuBqmilf1e3VOp4yMmoTOLNsvqpWglnMxurdpRjoGHwyZGcmLbUKkF2ebPa9zuc1fO1658V8Zq/hJOTtK3Yg4HvQcYez7dDeC1yEpISpExFt8yRHmvKll+6rZ0Z4mOpI2x0pZEZSjLBVVGIf8v046ikHiNeyKXEE3ctFjm8H2Pt7dN3xaxglSpZHkW12yVoqaTtbwbRbTpdr/AAnX5NLUS1ySEx2Aa5c56ZTnrNf2UztW6YB+VFPIelFvVC3xMI75bbkmmLhOTcyFjl8rlowV7K9LQ/tJFSIrqUOCVEfWOTzenY6deI8BqSZP4Tny2z028Vee2cHBz6VzQ+CzUWJHare+Jh+m4SX7vpjoYG0vCR3ERMyHmP7vJGIy5fY/TqqEogG6R9q//d01l4Ce63bIKTPH+sPHVM/BRvJXsOnX9Zj0MEGlukZjdyOK5amuTNV2vMTi+ivA69WDLam7dh9ty1zZgf5duh9PQ03UkThuIyfwy3ctt0XthH1lk7Yenuh4qAYQprEXbGV8QjXnlf1Pv7nSkCx8ZG6ZA81JaiPdv5pp3/6RPjDGenHZ5kmC7RciWPMqu8f06eO2ninzIuG++rJ5/h6hq+EhMI0dpVDyLTi2PyQ/q/zOs6rPacaj/eRqsf3ZyTxez7dWeM8d823UGVtEdjedT8sPY6K1fA6WWMpfNWLS+8YR+eeLNyhznFF8/wBn5amZJEVxLzPfuOOXFy5560mM947xktxukjSc7nyrKI2fumEvH26D1YJLa1iJTX6NcUADnvHNvWsf2Ni8yOb+S26DlfQ7+r1fH9lIXbqaku1O1KpKpH1f5vTYYyIZbMq7SNPMgdtjRh813mPt108PbcWJW4GJEBJYYtJEbrd7p2rrTav7NaBZFmzY1hL9roqOQzjoLxnwchUlMy+U+kqgXNcAC1dPTTCvW8NtFLEuQ8o4sSQuH9VTjPQU9LtyZYq3hwKWxrdXF5XLg6O8RLy+a5I0NONuZLi1lEt4xd/ugxBcKAOJcuN0STVKZ8v7voX1UVSfMMSj6bvcm8a5vGTF9ubUhqvk73Sc3nDMftd/Zq3rn43layxjec0og4MFVf6fbqjU1AZXeV7Y/wCCIBX/AA6oM1PDkqnHBy16YkpfaNh2uumPhdP6ZYo4c+bmpF1snKcP9S+19VaOisRsGhork4z3FaPv7YI0fDFS9Y+Vu5cM5eaqJ6cpRD2qz2mhj4SYXGr8kt2RaihF5vfcGXuN+nR+sZlndcpNmN39kJKL21A54vpf4bwpFlHP1Rbcx2jAGXYsolgpR56N37rcZ8zEwL+DLzHeM/U/7uVLf2p8Wyjpxe0XzRwWkKU7Jwnv/JTp6dYSm7w/LK4xiici2/pii7bftLANklFJ1zV7YxtnGv3Ucc1ddJNQNznyhw3bWKcc7le3rffqgjXmVOUcNtW4olE7583Jn1y317R8Ttp/D3lDFY2tqtbotfyrHXKnkojtgx3MiIkbNwrS3K8dzPuy8P4HfpRjE3xjEDZMbA5SE5ffh56I98P/AGn0+Pw0/wDl6T25wQa/Tpj/AOkWm1c4FNjKMtNH9Nx7V36VvgNnP4gek4KfySPXJ/CoTMSiX6Mof0B6g03hfjpILB94ThI/lu3H6nRD8T0z5lj/ABRlH+qV1kZ/snpz4nOL7MZf5U1+vUP/AEf1dLMNaeP3pQ/o2fz6YuttoeM05/JOEvtIf8npZ4zxujEU1tI9hit/on+fWal4fxRLzP4hX1xhK/1/431zwHxqRrbtU8p5HNUNACPA5zxbVdXF07/0jF41P9r/AP1LqvU+I6ebnn0sX+XUv9JxlcNRcOLLuKWN/h801lzX69BafijSZU0Qkbaj9Mgssl6l/wDT1EXz8VGjDn90/wCZ0Oa8/p0ddOyaSn8zUp6u1P2gPXU7904Jff8AK9BP7QSFDWTLhpr9XSt6CXxLwesFataVyq4JqSS/ICy3RLtx3kr1H8IKYs6rtu5/93CLBuXex61/xLwEUUgW/lhcr9dwiYs/Xk6z8tuS2SLu8xzyg3Jou5S9vWjqxSvXj5wdSMZRXy1J2X6pW7Urtxzb36q1vEYxqsojk53NctTHn2o96rphLw0LZMe+WyNvYiMSrx5T7y9OqtTw5dxi8lbZrnL5dtkp+/yn6dGVP4/4enpXaSgpi3MyXzbqvFbkVOCq6gfFtM5lK7+gKrtSnPv78PRkPDRlAjKNGmSDy8m6PzSJWpZee1Z56p1vBW1HSmmDEpFuQU83mscX2aot6CMfium/+ZrxxfD657/5v8uOi4/FtMfNOXPEmR6VgPfny96O/QsfCtsds42uX2Kc7QK4ZODjnoTU0tqYd2X6L/S5LE7i+Z9Og1vgPHQTbGWG3tWX6Y3Yem5Pt1f8S8O/gTY9jcVSqZ7VE47D/Pqrwfw2WwZbzc2xhIj2rz6t7pFZxX2er9fRPwp0QqMXgdRMPdTOeorJ+LStydiWEx5SW1KwsZQM+/egC1tNHK2LeDJDMqcoqzx6Vfvo5/DE09/Nu5eMc8vZVy+rwt9Kp/h6aWXyDIMhzdmBjSQflkF2yrqoSa2iO75S0RpcyW6QVCg5788vVEvD2XRxfeqGWAq3gBL7+j0+1NXSjLMdymyS9/XgxcWLV3ccvUJkJ7hhG+VKM+7RsN8RvBWp36oA8H8SXT20JgFvBcdwhhFrHbn36I8L43VCthuqiRzm7K3bZG6We3lfTqv8KFuw8pJru1gwXz8tSeUSm8lR8Oo3ZELqNt0sB2vmq9y8HmP4eoCPC/ENYRlmrSjDc5eWJH+8uV+XsX+lfi/GUtQeQKkv0JW+Vka3hWUcenV2hpG4jluT5ccQj5Y8F5ztAMcWPUdTWuFfmIhmh3TZSimFO1GDbycdFQ8N4rdqH45KvPJ2yS/MkmaRWVVTk4+3Trw/ivh/aMX3te/fc+v83pD4f4VqoSIsjFZxQN8Y7n2Yd7654b4WaupqNxoRi0hLkXP2/r0Gu1YeFnACEYGEl+FYV7kUrnpTqfCvDXWzSl3JRAX9IyjLd+6X/wAgdH9mZVYxft/wpl1HxPwbxZEIyUD6qqv8XQMtLwBH+7nrwr8urKvttlu/z646WteNYn7amlGT/M6Sac/F6ZTpDXD+Hj+cYofonV2h+0WrYShacBIf9mUnP+HqYGGp4nXhl0YT/gkxf5So6rh+0cY/NDX0/XyiHvbE/wA+uf8ApBT5iUPvE/8AtYH876Jh8X0pVWoH35++Y1/tdUSPj+jKKx1BasJwYX/jRP6nSnxWkgyldLuqJS/MtAvlLM5z39SPiMYSYyjLTmyU504pQNkoMrW+OcdA+K+H68doafkmIDqboySVU8EX92vV7PRHT4iEWbwtmG/QKKyMF7/N1zQ+Im2S2M1cpjJRS9jr2j+zmrLUjBGIljEAlQfKsgvajTXf06N0vg4RJBKt21WK+Y5NvJx3/wC4xV4Ge5WiUqcbo8ojgf3l/Xq2ZGSrGFq9314+V/z6O0fCxLlEp4VqBfP1S/X+XVBo6P1SL++j/wA+g2fiq2rK6DNenWK1vASjp2xxTJvdKhXaYlUs54zK/TrZ+PzEj2lIH7cv9B6RaniU83mF84RLhJbjCvyjUpdqu+sxqlGjDUKR2lUBgzVxZRcPrJ9a56vnpMsurE2tMhGJRSQlODsDGS1cHar9aMWw2yc26bW+TYHtpxbKvNdU/wDg4sjcIRLGW3bHTLM1wNScZcZOeqy5H4T5Y+fG4oyd7Dixb4rdn5e/V78LY0fh577ZWxxV7WYRx3l/Lt17RUluk1RuvZLTfNwLxCJExVqvrwbp68yEb2+ZxGO3ct9otfrKWcPHRSWWlJlGMYzCXAMn5aqiJIQzVL5lc10b4SEI0ylJSXf8WiWbfNt89Xa5x26J1I8n4ZGN5q6ZZyyBZTvvH1yvQuovAmM1KQGOEx/Z6h6Zft0BWp4+Ckrgpg3yU55qWpsD97NdVS+Lak/LuC6NoViysyj5fMMGSeWW1yPQTrltxbpVTm+a5okJYbpDTjPVev4gKfNSLw8VSzq9rXlmyVSpYY9U1brfE5Edlsua3BxW3zL8m4vlKkSFb29BSiNtVLGMeVeOY+X8snHp69VOurtW5S+mDbK6PN3bourtCR36LPDQioRvItkVK+nnMuBqnCqPRA+p5ZGn9QRfM0RBx8wF1Jj7V3x0fofAJ6kcSjt5vfGWeFlV35SPtZ0u+LEvxRIyNsXMRSySyoi1Rku646BjKMdtSFKPObX5k+Y2yPKnr69BqfDfshGSSNSNZxE3ZbuV2Zzzz24OmEf2Vh9WpqSe+Y++MxaPM8cX1jvDfEpmWUh8p5qnl/C7z8x88n5jt+rTw37T6sY2ilDYtfLGVf2hOP1Pc47dMVqI/AtIbd0ueZS784EOwfpXRel4SEQIxiB6AdIdD9qrUw1d+V7Prpsv90/r0d4b9pdKWLz7I/0xL/Z6nV1H4z8C/Fd8ZzikU2jQ4xbyGft7dJX4FqRDZON2ybqGUcDGbRxhPT361ul4mMy4tn/XZ46D1hLU2nvqJ/swHoVnHw/iYDcXU/h2ag4+2/k65qfGCFEpbL7TNXS/raH8un7F9F/waifznMOqdXUj3T3H8Ev9PMv26aAdP4juOba5JQ1M+vmiPUp+IJFTIvtOMjj7LHoPxeh4aVv4UeSNxZxB9nThE/rft0tlDb/daupBcbZSs+1stx/iidVKcafw3Qm+U2+v4cv/ALT/AC6k/szB/wDMH+Ip/rn/AC6Ry8X4svzx1Ihy6ZM+zIi1j3OjfDftBMolHTSh8s2GP1ltv+fQBfE/g7p68I7lqNgVV3QUvNbc336M1fjstP8ABjGtsZbp5FaEq81xz33ffoqOv4eWtDWlHWZmSLTVVkjhaocXwVfWcjoalySGptifMRYxtcsrNw0pk/p0RofF/tRNYyoNkmWAbCMxL3+kjt36An+0Uz8WIxy7+Bzy4ruH8/t0sPDqb5bs0EipnJk7cxPmrnF9RnGQyiSkZyOXisxrcYcqVnnoHGn46QxIBGN0tz4uFrt2180ur/x9aWSv56v/APL0l0JysaUcbtt5bumwvzOefQx0ceK0/rLl3vfF/UrHVG5+JAjFWOGpMVMiPtwvKdulp8Idpse8DdpS+kiD5XA2Xjp92ft0kn/eP8X/ABOsRtU/DrbnKOJG2M4VQFRL8peC+3VH+jLHOlkoy4Ugbvm5Nv8A1fWl0/l/TqEu3RCV+Hy8we0rZ2QwZkIjLHr68HPtfRlJj5WVrKpbLSk3TcVHPH/bpp4n5NT/AK7HQ3jOfFfw/wD2S6AF0xyUCWSI7b/g2z/s4VzLv69+qNYm1ESRyVLAepuVifvcvbq74zzqf/Cj/k9NIfV+n+4dUJP9HCzktS2FVH5VvyhF25I03d230q8Z4YPrmRaxtYmDyt7kuu7wfNfHWrh1R8Q4P1/34dIjNatY2xu7Ljuviz6bSjOdzysTqBIBqLljL7gVGxhjzvFVjA89NPinf7an/wBZ6VfFP70++p/vQ6qO6k4kdu1oNqsTP1amdt3RXOLynQ09G2TOpc3xWceX/FmiuxfUn5X+CX+7Hq3xvzH/AF69UJfC+OYwoyHNZO/Zy8Gb9X26n/4mBYxVTEoMa4YvkeC3s9uh/A/3n6z/AN2XRvj/AO8h9z/6j1R6HiobtytKUyP3iSLLd+VVru9EaejLZt3ErazI/eO/8fp0qfll9o/7suueE4l93/OPTA9h4uRGSXm5AYLtk8O3BpzMnrXT7wPiNUltNSXIF+Y/vNl/7MnrJ/COP8Op/wDR1utb4H5o/wAZ/wDqdbqUN3wW7zsdLVvIpT9xdx/IOg/F6BE834kTlZUxP9WRE/WPTP4R/wCz6X8EP906KhydYaZCXg4ISG6yyyn+tHS3H+vXQup4MrG3nD5pd/eQcn1QPv0U/wB/qfxf8+nM/k/R6ujOfgGZDKniQRMvo+a/0kHt1zUjWp5rvar5mDVYpCDLH8WeueC5l9+mUv7jU/il/wAOrrJXp6PlARXJFWVfxVqVmvqh1x8PKcYy2QmUZlpymW5xKM2cae3lOm3i/wDyOh/Cf+2S/h/4nQLZeC1CvLteXytL6WRkJ76kP1OeqpGAfK4Y7SAK/VGEZPf/AN2jfbrZx6y3ivm8T95f59At1vDVcstGWTqJu9N/4Yme0x67HRgASKe/km/1jKv5dC/GP/aZfwn+b0F4X5f1f83qj//Z"/>
          <p:cNvSpPr>
            <a:spLocks noChangeAspect="1" noChangeArrowheads="1"/>
          </p:cNvSpPr>
          <p:nvPr/>
        </p:nvSpPr>
        <p:spPr bwMode="auto">
          <a:xfrm>
            <a:off x="155575" y="-2109788"/>
            <a:ext cx="5505450" cy="44005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684" name="AutoShape 4" descr="data:image/jpeg;base64,/9j/4AAQSkZJRgABAQAAAQABAAD/2wCEAAkGBhMSERUUExQWFRUWGBoYGRgYGBoaHhsZHxgaHBsYGBgbGyYfGBklGhcbHy8gIycpLCwtGB4xNTAqNSYrLCkBCQoKDgwNFA8PFCkYFBgpKSkpKSkpKSkpKSkpKSkpKSkpKSkpKSkpKSkpKSkpKSkpKSkpKSkpKSkpKSkpKSkpKf/AABEIAMkA+wMBIgACEQEDEQH/xAAbAAACAwEBAQAAAAAAAAAAAAAEBQIDBgEAB//EAEkQAQACAQMCBAQDBQQIAggHAAECESEDEjEAQQQiUWEFMkJxE1KBBmJykaEjM4KxFZKissHR8PEUQxYkNFNzg7PCY5O00tPh4v/EABcBAQEBAQAAAAAAAAAAAAAAAAABAgP/xAAYEQEBAQEBAAAAAAAAAAAAAAAAAREhQf/aAAwDAQACEQMRAD8A1Oj4TPu7Qu8bndI296OIcBmWeidRq6zubpVsi1GOHzedLqon6dXw0c0Vi27aqgVe0BvN3J/Wo62kR29xDHDIhGTcvy6d8Bz/AE65OiXhNZpuW+RhZYuV03WIwHAHPv0Saufvg5LDlX6IegZeg54TbmRG7TmSpEjHgiK+Z9TnozT0wJJXkCOMm9q1e+U/l9qhHXxnlsFH5QKlLO3H5I335/42LgVPuZz6aY/M/vPVBCNxDIFgPmm1tFO0Kv2/TmzSmSN+7AZl2D8sD09X/oVUZaar7Z227Y/vaj9cu9cH9er9PUdqkkH65d/4Y8V6f8eoscFxx9On6vrL/PPHe3HUS5XJlg5n2j7aY/7z/wBoLp6LKpRxKgueWJ3SPG5/69Oh/wAJkT2cDSqkpyMO6VXGB7c9qOZ7KoBB4jfmm/mnJzE/rx9uoeIjit3cipwHeEA+qrzl/wAhBSbdN7OoCspYhpw/NQ1Aex8z3e/Uotm+TJjLA/XO+CMfoj7GXlTrkSDzGiTYPmdsMZ55kOex17xJKTuGpYS/p3NRie/1P6eldaElzGMzL8ujHgK/8yRz9uPZ56h4nxrQRY80yTyRD5tp9aH6cfbqnV0KEF2laY8ynqLU5Pr/AMdqYOq9YFrEQTSEzsiFyI/m1Gq4xR65IlBnNxJ3T+W/mNPvJxWld8BeY+/QPiZyJAUQuidDxmbpRb3yePxJPbHRsp4nQ2uyMP1279R9Nytd671gfX0cSq5qx0oyrFRLkaUfdwvtleOghpahKNzZkCpeZZXE+UjFzOcqtsoqq56I0pyzYAZ1Hdbbxpsh7H0x5xkt6o8Lpydq5NRZPeU4mefo0zymP+R1Vrimm0m5dSzgoxEjioFxN7XHY6Cyeq7qTz4S6jn5iL2hEPM53WnVT4tEyyPXJOAp5ol3OUnupjiw6DlEvZIixiNxMxkCM3S/NJli+Da8c9WPrKTiXz3UoTTjUk8xgfTHv/PoCvE+M1GITkheJL9VHk1I/KRipbyyowuRCKtKF3UaSLnz6rdsVAADd5h79dnUaJeWTFS/qgCDGNNTb5k3d8gdQ1ZxCuIjVI2PbSHiL5vNJy5jxVhZpaohKEePoGtrflIhb3tq5V3OOh5VYDJj5qYjfPm8uS1eTzUZTqxG6n5dTaRRk+XD5YSHIRSoZzIvv16e+KiLMrsbt30xnExrRjE4hwenPTRzTGJuNpb9K/hynQECkTGGsc3Jz1PSi3UY/wCC/mlkfw5RTynKRqOMuOuDkcXLyxlmcdSXewxKRfGAp+brs4FMaSMbGDK2IVukan1P07Y/bHHQc33HdunKMcYlUtPNFv7yIRiKBfm6m68wzKy1gWxivecATahnbJp5DPUYqoiRmBEmfml5fw2J8kon0xzlbOOr9WECsJEdu3CxY5aTF7kdsaKiK5pCh+Iaolyk24Fof/wpUG3U75xx5euanjt8i9wffv3L7N+U4HKI11LVcy3bboJHPJe+uCo/oF0NYHEOG+6Fu4zGMgrMolyUvj5jqpo3UU5q6xl2q4QFGmktTEZNt9Vnifc/WafrRKIDyFYK+/VHh9RbFr7dz1w0qBHHfd69Cazpkklpspd0IpfoXWDj9OkNaE8VtWqSt2fllSaWmucQskke9fr0XrDPdB7tDL821XU1PSIYIHvfsH4ecYzOW27cF6cCUtSR3hFnUY8XXs9E+G1LY4qtM1FkYuarPU4z5MR5+3aKJNNVq0lKLfEpRKtk/RCxr17HrGUL5GRv7WWbhrTgcnFyce/Vvsl3lJd/39V7HpD/AKJUuC1lnuMjsyfo0/Yy/wA+ioaCz1J5OAmjew839mSPqpFe2fbq4kJFI4GtKHF+kn0KtPQzz1DSNMhO3y15pGI4MxgHahMXfFvbKfEf2z1nUXSIxCw3Gcn1LQZpfv6C9TEa+GjuWK3/AO8lxfpCP5T19n1V6JdC5F/LH5Y8F+r6127H+Sb9nPi+p4jQNQ2brSUWLGpfcXkrt01PFTPm0pfeLGR/VH+nUWPQ0ZVJsjOTzzUbor/Dn7vVcxHj5Ujpj3kmZv8ANL9pevVj8TgfNuj/ABQmf1211w+LaWPNy1e2VW4PMxozjnv0A3h9KmUYsnMYSn3+Xd9jMnJxfr1LwunmCGHfPj0qMD/Uf6dMjoXxeujj6S/vJ8sI/a239OminShUNNU/s7Z/xbW/13Seg4aE7i2RlGKyXJprSvozbl/25I1dTbWnGlgBn8z5mcnsBcvdfbqENQQB3Wso39TZ/aT/AHe/Y49DqgPS0JJGNFEt8iXe9zv1X7tkDkM0cVa+n5XcK/h6kvTcL9XaGnTiPf36ZScETzC4v/zJVdr+Qwvrg7ZFfERy7x+q8PH/AJko3nLUIfZfYgTXpJlsvIQ422rSotx0oUFep3XMpTJM6le9/DGVlxje6Uvy6Z5qDmj36u0ZQk/TPIISFlJbjCUu5dzkuLAChOp+H8OlTlUndqUcbpss6i/TEIuPpM89ULdXwBG6ZIqka8xttxf91DfM8v6Po+0/D+bzJWnjeGJBl2w7rJq38sqw0HxmRxt/EWmuHUmysu/l0y7r0RbXoTXSUqjWpcmUpRltajlIP06e5+ZSxavHQQ0IkRjzTvnpy5/dhKaX/hL/AJPVc90Zb7SWIkKJO6T5mEMjGJgMuHjqENbEby/3myZUrqg07w/xy/JznqOqkv7OySV5ZKO5BnJk5l5XmWPNRfQTKvG38M7xd8WkZWZ23Jjcx7UdcNtg0oMiLMG27Y6naN35Vt7+gLpa9lxsb2bj0tNwOL55Mchd281fEwj8ti3uWQ8eu1xRK75yBlwCg1oj80V2cuCcnKJzpcVYZ67qT00qU2RpxDd3hb5tsbLWq3Ftbrz1bshuoibrIlyLW2jnnDj2c0XL3jPDkZRibR3NgjbVZA4Fq5fpGJ0HfGeEIix0tSsSZSHDYYNvt/Xpd4ixEhKMqoWNF03xLnPKFXydav434wdOcQHDl9T8p3r82A9e3WY+L+Kk1zF3SbEGkA9Ku+cc46RHY6GpzCLYfMuBkHA5HkDnAduqXfptTvGbaZYEqSez8t4Hg7EeG8RIA09scUIUU2eXvE9W8jmRjoHVl5t94xKRUT6YSqtoVtk9qXgeqIviHdu31F4ulR8zeKI7g5xVD1DV+K6kWopWL8o+ZLlmUxfMvavTFdd8BpearvaxjuTN/iTk0XnEcUe/l56O0NM2l6e5crJnauXgrn/u89EOPGQ36iptg75K4/sjakn9xTjvx26t8FuJW/M1d/npXVn/AAxwR9fti7xevc+3bUexQ7dCD7WOon7r69VDx55RKYilsgb1NSR9NuD9OOo0KPExA/1gkW1YGpqeslrbD7fpdqTATn1FzJ9dRryx/dq3BX09A6s0biG5+Qlxury7nuxjc07Xng6GnrsaRs5sas5lNfp3om6tzEklGOgt+OMnS1Gra29gjbxlqB2ouTZaHWW1tA2bacc1WT0xLmk/Vn6HTr4x45ntiQlUM3t2hKr2kTgBru3LPSmQvLFX+Hm45bzyRv2lqe/ViU3/AGI8mrrQt80SYVVI1L+sv8utD4aZGEdP8fdI4klr62d831kPgPiPw/F6ObJ3BarmJjmruMXHdTt1tNfxf4UvkUlb5RW6zfYMRPu9SkS09WcYxLdRsGW2rLz3M/8ALjq3x2pUQY7yUiCNVTfNmfSvc6G0fjEGK0xBrs29+OOe/PU/iWvWnmCxlh/dxYu3inucV1GkvhWoulG+S4t84UL9GgeveK02yuZTJZ4Npy+gUP3egNObL8SQXq6Mgsq5xokRlxuuLWe+SuOmOrqboRSmMqwZ3WYPt3ft1AqhFoaXdHUnnG6VlTm9ohQHodXQgES8iGJYZAfNP8umfl/ouOiFu+Ev7b0/y04/9e43ifEkIz1JZ2RZt44LGXpniPYy9aCz4u6urPYMmMUFjFq0vIPuYleIl89UeF8LtfOxcG6Lpqfq7GvuUdaP4LtNGO2W67uVVunfml+srer/ABugSg4tcdRGI+J6cINxrYrcRHZP6glF+WQcW8JXod8M+Lx2kJXNsIxEWUVfKr3lM5fmAvv1V47wOpKPIoNWLKxtdwbXLfPeq6R/C9OTrUcXgL77Y4u/pau7zbXWsRsPH3hsuYin5l2v/wAuMSr75D5npPrTJKCSjKJA3BgLC0fLKt7tQAC+mXi9RJUMcYjxUJfIEcfSE8vpKWMHSw8Oc7QcQJHEh+iR2rTpvsveWOoq+mZJqUo2KTVsiO1J1eUawtSsDnoacJEqlJssLztlKTKdJaIJkkyO98dPPhnw2OwlqxrcyYQuVxOLe+I49u/tf4j9n4THZOn0kEjio7rqSHJbznnpoz+mxiFY3VLLWN0aV+gCgmebi66beE0DYYELtSqtv7xt4ied7p1TP4NqQWSXiyUblnblSrZL324vKvV3htQYnFRWg7ZzdZ5QXmTgxyFPj9MYXEIqMRoFKyFfLG6umseZeOlXhKd5J2RiM9tAyZtCyQvyhxRUSqM9M/Hyvbf5juHDV3wROLMF0W29JiB+Lo2X5hpiUhp2tSfUi3L0FxhBh4zx1RzJTDzp3hoA7B+ZPSg56Q+L8RRW6S5dqo2Lx3lZTcm8XXA6T4lM2gd5ZeLxXHfDy54oiZ6zf4b+JCc3dtWe1pvKqbu1vzOLC1tOrErSeG0zZETiMM1nizjP2DLahln0mdO9zUT5Q4rMY+nLTk4/MvTSGrqunJYhcVC65jaKSUsy8SfqQ6B2ziqIrjk7bIxAot3VQlUYPq6Dnh/CERp5RvlvZOXY9b7Vx67gzU+Cxkqsbt51KcNZCMg49XoPQNrOrd++V+ZfllzXbzcDnKyQ6b+D1vLzPmXE9UPmeDTgwP8AC10Is1fEx/G1ZqO2UYxH5SVEIMnugMiPPnv3IOmW0rEPNfLGOPOnMpSaIHA9B6MpRSMb3RGZ/HqSYxS8bttrJ+Uroyep+6bYllNFRdunnsSmrfMqxR1Fch4sNxJI7XZf5VN2pJ5GRwRLfXnoTxPi9ltbUbgZc1RfqxI5UQ2PN9S19OMPKNB5H6eDdPi9rKg2nmc2nQvgtBqWrRwEbto7VXLdp732FaK2D2VTdLdKIc53SQ5zb9w5evOmu7mr+VkelZzfyshOw3jpg6dA4FyWRPtPkld3tG7c56B8TN9Wu3es3wlKOJF+aRE4ejIDxO7SlHUo8jGeL5i23Zh22123vsdfRPF+IhsjNjvjcU/XiR689fL9fxYyiRrODzYLxSnL7/wvX0H9mZTl4WELiz0/IqKNceiYr+XUqwd4f4pGcWiUUPrhKJefbOfTqX4jKKzg4Stu6/uCCdCQ8VOQVOV207Ai5fXho7vVulrShbPWhtDF7efeq79RoNpan/rjtvbraJI+5Z271XUNDx84x04zIsUkboWMYRNu/PNmbO146D/aHXnpaem6UfMwlpquY7mDJFrOa/Xrv7KeKJVuckdpnAcsf1tx2I11UMfH62wmxqoxsvigwV+W+31S9jpJWpJlGQtm7VIbkqwA/PJZZXjY1x0w+JH4Wlq6AUsXY/ubaA94rt+yd0tJ8Sl4iLpGjNPxGIxsiWR8oS4/w8XQqr0Kd+H+E6sdXd+HBjuMSQoYm6RjEiV4728daGEQA7Hqq/zeknwX41JiQ1oahqmP7uWf1CsevTHxXjY5hFuaIBmu1vpn/LrKsh+00Z7YJEbbmwutzmESrywft5vfof4doeXfLN2cp5tpaPaA1bnLR7674n4MloOlphbXygfUbs8Cg89KhiykhtpJRNtNE9MGMeJAFRq7Re/WtTA/iNWTZQ02uSs7CgPL6hzwvALjwvwycTfKuWRCjylYC2iXbLj3cnvCeAlGmSwqNrQ7a3Zzh1G1WscHN9d1NUkBNTTCyKLKX78z6o39Jfv6dFxbPxumMZzkR3Rxy2DdgD5RfmfU6lLwmpwSslLzpRKsGWysVx79A+J0Jzb1NupDtPTuEoemRZRM5H/tH4Po7X+xne2KGnqYbvu0+U9Q9L5tgaeG+IxlJ0y4yj2mSFiYZF9smX167KGlrS+W0zvqq9KlY/qYx17U1mWmmrpSM0xuKbby7rMd3vjqiHhVv8O4R+lVuUrzLb3Kwbr9gOQo1/gaZhLcCJCeMxPLUg4DgR5e7fWen4djr6ZqbiRJ5KvyB5auy/y5/wATZrNPT1IsZTkydwbYmAcW1Vvu4PTv0N8U1Yz8vplnV0h8sS/MpyHa76aEvj43tf64o80a9Tn7l8bnzdZ7VkMd1lEWr7O0tM8mc5bTvUXZnw/S1YjKc6K4lEtsN3HK/wDIxjqfjfg3h4gyireOVX7fL6+h1dTAMw/CT2rOMe52q8+i15pWgunK392zmy71ZPcaLj7t/mfle6fwuMtO5MgS3zHrYsqy97vleow+ERS9KXFPFI20nHZQ7Bx0MZbSnuDA+WWK5Eh2PqrNZX6qOj/CwuA/h377Jy/2jUB/Qr0x0xl+y09tE4jtrAxPlqsOY2GO9ZvqiX7O6tvkg5cpBXOLZRtf+jHVMK/EQi600uI/NWcEXV2xvmTu0yu3Lijq3Q1paRGKXKPeLhQI+Xv/AHk5G6r8rXd6D1fiN6moG1BswqDciOOWWpKF5zsTAdXaG1+WW2L3KlhszWVYacmjP9p2OTK7w8fxZwI5IQ3I99x9TZQZkl+lquLdTwYkfPzn5d+LuWpK2hQIxDjj1qPw6Lt1JSjBZahwnJCMiKhRGG7zVQcfe/UtV3Zcbmh93KpZx5vLEvudFASkflkxZSlzzG9orHy3uqs0U1bgF8R4NBLzxz9XHNURnK9srxtk9MtSKLIEBKoTbhIyLrBG2Md1ZFqlIeK8REEsx2s7AV5RlUYtSbq5S9OiE+j8MfxoSOVXAABbuofLnLmhJFmOtj+ykWP4saoGNC/xc4PQ7HSDwuks2VZwU2YvFtBmYK+keTvoP2aQnqhwmnIfzXvuRgwo5r+ldKsWa3hNHU3SXU8q3Ec4XgC+2Pt1DwD4UmGne+J5basowdq45x/Lq/xPh9AlqfiJIlIls7EgKMYZKiX6/r1DRhozNpp6jF5dhSNV5kuqezwPOLjSj9rompocNxlmLlFi0JfrXtn36y/wzxO1Tc5qZfZM16/JGb6YPXrYfFtLRdNYxCciKSI0+V8g2DTKO2v3vfrC/F/Bfh6hqRj5JeeNX3pIHpaVxkuijqxmtLr/ABKOpENTMSYjxKNZal6lHQxCTpbZG420Sjzt4EinzFt03ZjDJ6U6PxM+W5LePL3D5o+6Tm/rD0OmOj4+IFJV0x3iVkyueJEbOwvUNXeL+J62rE/9ZhArOwoSrZSt3e/bHa5B0V+yejJjOcpBAwo5lXd/If1a9OU3jPGwmulGNM7jJ25XG0Tt50L7VXAKR8KNhLU4nOqMiYVnIWnb/vW9s0aTxXiyXkpjAwhhoy49azXa824Jy3akiWkH9ieUlxJQuN8x8vc9Tk6Tx19sirbsLoPmvjnEVv7POOnnwGCQQpOWV5Ze8fpKrv2OstI6vjHUp+WAhtTO+sxY8ykenHfPQnh9eRNhEjUpJ+Hq/NIPmkpgBcDd9HfEPDEdSOqO0kkNR9s1IfpbqK+ieh0B4rW81SjUCitvl8zyfllj5p+pQPVBj8PgG4J6TnhZBXDhwJnFY6rnp3brbXTTGpCWftZzeeM/5jDS8SQgWq8BbKT6cgr3yH8uhoknUuWnJr5a+UsvDx63Lm+2B6hUd6Riy0pEBxATERxPUz2M7S65y8US0Zy1NPV0pyle7fJaEwx8tfL6Ud7u2+vQ00fJN2RH+y0hS21Z60sL7tV0JGUQfw4R0dOXzz3DKd3gk4y91qs8VZB+l42WtCx2Qq5TpGvyg98Ze3BfVB8RFjHQjekRl52Eq3Eq25ObLft1f4zw0dWESUa0YluUsOEDKelh69U/iwjHbGU4xi4raB/La/p0HHY8xh2+VIJV1Xe+pa+uzKZSP8BsfQRcn8/06pn8YmWC6gD80A/nUij7n6dE6ayp/D0qUuUJ7UFw/KN+19BX+OTIQlqW/mCMbl7Rex7W8ZOertPT8SUS2SA+cfN+kUI+oWv3epT0Cv7RkYw7bSvrlOMa39/Q9+qdSLBtlqR04T37pTwmHbjLH6SNW5VurGmcvEx09LdNQiZZ847tcr/W+sbq/tf4mcmWnGEYK7SUJrXGUxbzj16n4vxn/i9UlOWzSipGN8esphzP0O3UpftdKLt0iP4ZiNHb+Z/l1VKn551tXfKPGWlCVmK8zL2/DH8p1fqaGkQdRN0jgBCm+ajZenDjmW7Peq4ajGUndC475UlhJLiXjvqSQ4G1xE6t30EX5bbuTOCWQ+YN0bjCWeXtRnqsDfh/hZEJxlDLNuy/oj5fK4jzKVew30caKc+WsNhG+6SfK/vSz2Dt1V8I1F0lSjcyL2/LQskLO/HdYmaepuq8bdtYpQ4ztlW1xe5fWjqK7+GcqyfVYbqfvuTUlX+EPbpd42GQowWWy20bk+mJKNmDvarXB2rObFaWh535atu7LeX92jv0qmy3ZxhXyjfmyMXKuCgwSI9WFE+FYxCJLbVKPawuY+0PKTyrJ2nTP4BDb4ieK3QyXfyy8o5aSMuHPr0k0oLHm93sGPrd3MN8gjwL2qq6Y/B/F1raYkRzmMSIkhKaq0nX3JHSkPtaUt6RjpyTi5VIuJlxjtx2OiNLS1LFYkaTaHDiql349D/h1DT15smOxxJN2A20I825xR1T4nxGtGK1G99RiZuOeVMSQcHt1lp3S8ZCW6LqSntkQkMTldoOD6u5XHWZ8VpRluiqEWRVIlTsf3ZVsLafcCnVeH+H6TJ1oxF1Ab/rj09/c6U/tFpacJfiRmR1FLheZPBKubMfy9aeqMX8Q8HPS4fKTFYYbxeMV5hortwVinwzP8MYR9hCP5YtD7Ebr293p94qAxzdFNMaUr1/htrOZ3n5uknjPB7Yk9Kizzh2wfLmvTj83fNajCPwtlPV3GGMrOwJxJ7tUp9jpx8P1N0rz9MY+bO0qz1ZLX9PfpEaj54jh7GLvFAezj79N/2e+Fz1UiYiRBauh+ZXtJ7F93jPSh78G+HfjO/G2HkvL5gCW3sllW+mMY60Dqw0opE+9ev7z9OPWjqrfHTiaen5SPlODObCTgnealzf3RX4rxez+I/iEPT8+n9rlF6w274zx5KM7fmGQU42eaN/lfLf3jKr6M0zvxnnJn0O4+x5vVOOsbGay1ZVgiXV2ylIM/oXwNX7da406ot9MmGsbbh3/chg731UQkaY+bzPcF4/LtGoj33MlrPRU/HRlQxm2CRTbEP3u8i+9bT9L65o18sSk7FFe5Xlie8f9bpf4uJqGW4jwNE5X2ad1V2Hvla6DurP8Q27iOjGrjDG5/ik8Y71YZOzXLw0pakZAQLcEJTo5t4WS+vu+3U5eF3fMAB5Yt1A5vZm5e8s/bnqGppB8uQ5xWWu2meRfRdz0DDR0bgs9SdYuU7hfpZ9J+h0BrSMLK6tAbx2acxP3vmXg6qh4ec2W2MqsLD0pqibbdFW2mZdurDwc48w1Npcm4wUq/Ne4HUffdXQUy1RltYxgYcy2V/gdyPbNyewdej8UdN3EZJZVxf1Mqxlt9VQW6y9DPiODEUzEtqHPMopbh3Sy9ir6q8N43dFHV06IlbpGHLtpjdd6Wivqeqgh+IzlUtOe3mUvNNw4NTzKUSExjFNcdDeN+LS1avdsh8ots3bmS8d3PHvV2H8QrVSMZRIYuphdZ3TtWfsSbyqmDoJGVxjRGrsY204s7inBn16GpeI8TKWIcpmsXF7RfTP9c9Vy+Gl4mROwSlVdqqCcZ6v0PDZdybirlXF87UuqiSzXYoviw1pHGmJzhjWc0WLjjl46qCNDxOzVWpS0jtRVbhpxcY5hf6nFXXrTd26NRjLDKN1HmLujyElk0eaRHt1OUIRk0aai4JMfktHnJcogYtirQdUammbs2t7at3JZF3SPmPn4yg9jqB78G3R0clO5lKiJW1ANvBGD27yY89GEtuFD7yXHO1RjFqyUubUOlGlrydEpIhHcbAyuYheDaSXu7n16J8PFyu7NtvLU5CC1uRrgbk96elWLvEAmfKXyhaD7jbbnzcofT0t8VE3CxjVSzIaw7jzitDeTnj6mjWbKVRxXO274wABajR5e9/U0L8UhsjuxFijyFGYrtwyrgNtNSXqQC6mpJbq8W2ZbslOYXfMgkZzGvXonQh+JOFO1J93s1u2y+rbjnOC+HoLRkubELlV021Uo05VTMPTgOe/jL5Y4H1rJ23RfL2ZXFDjdnqo2D+1ehGJvnHeWSI5yYc8V3+z1VP486xt0tHUnwxn8oI4dyV6Pf7dZzQinykq4pzdqRglXK73JW7jypnoaepq6fm0NWYJ8hizjdH1it8ZKzXHUxrW38V8OmQZaTHT1traDsk1m48c5JV/PjrJeH+ETf7bUZzXO6li3zms0o5wbWrrpd/pqc2O/U1KJXIZyPIfNj1QSvfrZ6/x/To2SAjHjgxVB7YY/r0CLxMjIWW18snlwbUu/ka5dpeeFerL8OMguJIWAxk1a8V2N0rtrB83Wqn8QZ+XfZHjPKSmW/8A5f8AtdWeN+IxZRhJCId8r/aMP92D+sj06qYxHgfATlIs2xC0OWhoze30v0p6+hbY6GnGEDZi2ij3zXPvTWMV0l8DpbRlIjxcsZzTNe1WHZxyVdc+I/HfJ+FprGjcypY7eyru8vax28U1gXov8V4+MBpF4arj0TIxPYme0ekk9Z1GjzytCMTjtWeLzgeP1pdNjYUspYICUKt2RNv/AF3Kpz8G+DSJ3O+1goRHG0WyOSsc4Lq7Az4f8MTRZLd6hFpc+eI1jNrz6R9+iNP4pUtuoGzASM96ItgBkDthu3q79otao6Wlp4Pm4sPojZ3uUl9bi811ndP8QbxK4pUsbj93FCCKHA0vQabxPjYUxHy1mrd3scqfvNvodAT8bHdGNTzZ5YyFwVG1taOCgPTnpL4bxJhiSqP1BupA3K8Pfi6xxz1yfiNWUrJaeLCwHkHG4eTjtj79A8/01pmJXGlxtcPc4rcd5O5zi+gtb4vpyiG+GHhfbtvPftHPdfl6B0Yam2VxjVqVGTbdrFt718rQ55LPeGhdFCq5Lp4GiVZr3KKtiYWGtJoa2s48PKLGL5hDEmpd6rDxR2wdS8XDxv4TctPJSUd9p2/U/Xqf7N+HlCEkIVKb9T28v5azV4xnHR/jGcoOYYzy9s/8Op6rEamoxnH8TPzG3a8Icc2W/fpxL4XrbSbp6ZxjcjdlHlvLk478dJPFa21wkdqzSL2JlgIXLHr1ovERnIP7SdmW3vG1sJphMvA4yj1UINHPmY2gmExcSNUxfbn/AProqXxCEmkhFFxMgJkxmBnYdvXoDxPw1X5s47reVHOa8vNV0l8SP4kslSox6lFvl/4dUHa2jGMmqb/LkMBxEqs4/Xpv4b4wRiFffJy5T5Hv7v36SIYlHl5OM2OfTl6r/wBG+pnv5oc9/t9u3RDiWpufORPaUdpmd3uRHyxiZPlP9aWnp+WOE3ABLzDJ5IyuyV6phTjP5Ts9RivmlRdAjxCSXGQSC5ZS21I544vmcZLsiBiO5qWjPFH4R6hy29QMNGO6MZZCEGG7DTGVCdpYI1XLKHHV4eg+9uL9kfN6Hmlar9R1X8Fb0th5mE9pW7LshnOQGTV8Mrry9X+I8ToafMhbrym5o5lT6fLEe76RHosQjqMTC0flqMbum2gKvaKcyk9Uvw9nFjX0yk0PYv8An8uDnynr0I/Fll5YCGAHfIp2kL83LUMAZnWFSEPGTnu3S1JX+WfOQLIl51Jrx9FF5QinwWlv2sGMpBu8xfNbRx8xOSi5SO7gpfaPw3Skc9qoaoolJY32jEM/VJvpDqzCQi7MRiET1YcmC4mpLPv83U9fxjPMp2d6ktDKUpCWHaPp2vbddAz1PhkTE5x007bhrdarebjC+68F5ehdTRq5E+WxQElzYMo+Y0zsVahXPQ8Nes5hi5KEcYZR2/bbHy++C7a5eM8wMoyO/wBdrSkEShmUhkp54Qv+I+G3wYIEosJZI1edsRH5SN2Fcq7auQ/jNGTcWMjC7q9Yyfp4rdduaTHZ9+OM225QPNFbuKq0UNUg8SL7U0XLVAMDaWYkCyLt7wZyj9tqcqdAkfHN7dQoc7pD65yANWn6R/WUvGxvdYxGTHzUuO5G0cGfXPr0zfEVFcyrcqcu2fKcYhJl6eYz9PSv4noxN22MSWTAneV1VW4iZq7cZtou1PjUpG3zWXfZc2Sviy/U5MW9VQZ6ibWQLbOqqWSx5kqSwejlrpdpbVLvk9Ajjnv6evf260vgYtRqGcLFN1tbsxliRGEGPrj36UG/CvBGnAnfn3bWTH5ZUSYtlkGMlMcxPU60OlpVaUC0jxFedOX7jzF7L6PQOh4fbtDMcQ9uWUNw3RIfLJ/Nte/THTiFEcxfKD3M3pTviR9K/b75aZz434sNeT5ioxhnKFZaefmRznd6Xa3W8VOpKHMbSwFthLIlLbQcRKCr6v8AikpPiZgtxTa8J5eJXdeW90qs2HeuhdXVEjVBgecQkixKvbGMRjeXLjPVZoXSmkaDDxIyxkfLd4qT5s9u3qw8P47cBt1Ku6aPPeBuL80lc20YIj17w2i0RTY4GpGJEdxPFEKh5bVb9+L9LVd0pUxESo42u0J7c8RiJbWVtt29BTHWgrSSKMVGLJGuN2GSt3uSJyX1yAisNRuSUAN5a4lm5GLwFyW+DPFZ8sooWErOBBlwfTpsYcfWu056rjpKydRuMncluTYWJlshRZf958x0BfgdOMqZznlgkdNsuVuVtV/DJc9/XqfxTwOhsAlOW7BnB5dub9krqXwvxRCeo43XAtF8yaihSrXyDb1PxXjIfh1+HEy183bzB7o4bwUdRpndPw9zlAFHd800ws1bt8u0vJlr9dJq6vkztox85zskVQZkcBxH3bekmh4zbtnGt22KPGWVIu5x5nNHr1ceHZ7r1dbFxPNQx3bGWeIWmMrfbIVHfFziynmh52ylY4tZkUvzf16zOtjUCIX5m+3zP5gLoK6YR1vPOBKTtVvOfNEPLfyr6+3QmpBNQq2s8etX8t9svpft1Yg7wxsO921bG+J5ld2+Ut7feqsnNMD2OHF0XWPXqvw2peoSQryPmxXGW5XXnaO/PRnhvHwjEHT3PqY5zw/foCfGfDZbkjbHzUtZIxqUohe2BaEttBnK9CHh1EkDzYBRmYISaFZu0uHF1b0e+J/DiZvyjEG7B8u4ZNwEWMDLSvtX4TwbqIzFiSUiSAzV6i005bk5xUeoob/wcpyxql2G2E90qY3JZjcqSqVXBwdc0vgmvVx0ZlVVhHA2nm5K/Ra7AdaCHgYxBImG3M6Pfi4n+1K/fqPx3S3acVj9X5GK+V/NJf5136BO/CdTyqd2iW6XDdKx5v5nvt9+rI/BNSxYrk+hSiW5olGs+ht7HF33SqNpGZmUqoTmD+b79Ew1dnMv1YQv6Dvfbdn9egWfht7akMduGyUpbonPzZbeUyAendPw0ZSid62yRQjG2Nm1rLMRMcVbfVnj3zbrLnAcJWYxpdofVbfFx9DIpJOCOLaJuIl0CF25xy7Tg6ItPhmF2xTkj6eWMq2p82IllcW3x1WacxY7ZXKrswlq7muO2/EsF3gYQ8cxkyNo5cEZRus5HyxRcHt83RWl4rUF3yEGm4peLyg3cUSLxjBjoBdPRN0JpPduHA373KA+Y/MXj3x1FzmwPqQ4JYXacPnbiULHFFqZq6xK4sg73LfKwrzNbeOLkBxR0r8dCDOJAcFY4yG2Q5pY7qG0OV6oI1dTcDL1FMHmPLI+4bQKorBlunxME00wcDlENxukZxco/wC1fVkvEbTPe1H7W9uEYvv/AIbKfESGF5ULv1r5s97WMvenm76AbXsnKwHtdVd7gvhtqvZf0f8AhNEI0pRZuDOnF8+pqAUsMEe1bkz0ndIsY5TtzwMla9F7+vTTwHjMViwKu6bd0oV3hOWyJ6OOeVGk8BF2R+pRjTVf/BkmEpuMvv2ckj95RlhvlT6JemrF4e9VyD0ujiFdkTH1pOLIvG2UZMtr7Pp0WeKt43WyJXg1IxFuu2oVX/L6ctM9+0/l8RBW4zgpI5lt2iN4sAc/8a6XeHLlNebluUXb3lSjtiqZy89unv7WwHT0JEr88ojWXdG6kc7rjlrpD4TU864cX9VSzyXXmxV1bVHtYzRjFISGiRgxI4le8MYZYuXVmnp7cbc3StnFSnmxzjzcebFX1EhtQY7gTbZV92PKi7o8jLHauvQ0UKl8riV35hm5N0XgjVt0er0HYyoSVI8pNGjzrtvNyavj0iuevR1vMq+ZfNcryUm6V588ol39Lxx1b4fUgeZkFrFdxchkuBqmilf1e3VOp4yMmoTOLNsvqpWglnMxurdpRjoGHwyZGcmLbUKkF2ebPa9zuc1fO1658V8Zq/hJOTtK3Yg4HvQcYez7dDeC1yEpISpExFt8yRHmvKll+6rZ0Z4mOpI2x0pZEZSjLBVVGIf8v046ikHiNeyKXEE3ctFjm8H2Pt7dN3xaxglSpZHkW12yVoqaTtbwbRbTpdr/AAnX5NLUS1ySEx2Aa5c56ZTnrNf2UztW6YB+VFPIelFvVC3xMI75bbkmmLhOTcyFjl8rlowV7K9LQ/tJFSIrqUOCVEfWOTzenY6deI8BqSZP4Tny2z028Vee2cHBz6VzQ+CzUWJHare+Jh+m4SX7vpjoYG0vCR3ERMyHmP7vJGIy5fY/TqqEogG6R9q//d01l4Ce63bIKTPH+sPHVM/BRvJXsOnX9Zj0MEGlukZjdyOK5amuTNV2vMTi+ivA69WDLam7dh9ty1zZgf5duh9PQ03UkThuIyfwy3ctt0XthH1lk7Yenuh4qAYQprEXbGV8QjXnlf1Pv7nSkCx8ZG6ZA81JaiPdv5pp3/6RPjDGenHZ5kmC7RciWPMqu8f06eO2ninzIuG++rJ5/h6hq+EhMI0dpVDyLTi2PyQ/q/zOs6rPacaj/eRqsf3ZyTxez7dWeM8d823UGVtEdjedT8sPY6K1fA6WWMpfNWLS+8YR+eeLNyhznFF8/wBn5amZJEVxLzPfuOOXFy5560mM947xktxukjSc7nyrKI2fumEvH26D1YJLa1iJTX6NcUADnvHNvWsf2Ni8yOb+S26DlfQ7+r1fH9lIXbqaku1O1KpKpH1f5vTYYyIZbMq7SNPMgdtjRh813mPt108PbcWJW4GJEBJYYtJEbrd7p2rrTav7NaBZFmzY1hL9roqOQzjoLxnwchUlMy+U+kqgXNcAC1dPTTCvW8NtFLEuQ8o4sSQuH9VTjPQU9LtyZYq3hwKWxrdXF5XLg6O8RLy+a5I0NONuZLi1lEt4xd/ugxBcKAOJcuN0STVKZ8v7voX1UVSfMMSj6bvcm8a5vGTF9ubUhqvk73Sc3nDMftd/Zq3rn43layxjec0og4MFVf6fbqjU1AZXeV7Y/wCCIBX/AA6oM1PDkqnHBy16YkpfaNh2uumPhdP6ZYo4c+bmpF1snKcP9S+19VaOisRsGhork4z3FaPv7YI0fDFS9Y+Vu5cM5eaqJ6cpRD2qz2mhj4SYXGr8kt2RaihF5vfcGXuN+nR+sZlndcpNmN39kJKL21A54vpf4bwpFlHP1Rbcx2jAGXYsolgpR56N37rcZ8zEwL+DLzHeM/U/7uVLf2p8Wyjpxe0XzRwWkKU7Jwnv/JTp6dYSm7w/LK4xiici2/pii7bftLANklFJ1zV7YxtnGv3Ucc1ddJNQNznyhw3bWKcc7le3rffqgjXmVOUcNtW4olE7583Jn1y317R8Ttp/D3lDFY2tqtbotfyrHXKnkojtgx3MiIkbNwrS3K8dzPuy8P4HfpRjE3xjEDZMbA5SE5ffh56I98P/AGn0+Pw0/wDl6T25wQa/Tpj/AOkWm1c4FNjKMtNH9Nx7V36VvgNnP4gek4KfySPXJ/CoTMSiX6Mof0B6g03hfjpILB94ThI/lu3H6nRD8T0z5lj/ABRlH+qV1kZ/snpz4nOL7MZf5U1+vUP/AEf1dLMNaeP3pQ/o2fz6YuttoeM05/JOEvtIf8npZ4zxujEU1tI9hit/on+fWal4fxRLzP4hX1xhK/1/431zwHxqRrbtU8p5HNUNACPA5zxbVdXF07/0jF41P9r/AP1LqvU+I6ebnn0sX+XUv9JxlcNRcOLLuKWN/h801lzX69BafijSZU0Qkbaj9Mgssl6l/wDT1EXz8VGjDn90/wCZ0Oa8/p0ddOyaSn8zUp6u1P2gPXU7904Jff8AK9BP7QSFDWTLhpr9XSt6CXxLwesFataVyq4JqSS/ICy3RLtx3kr1H8IKYs6rtu5/93CLBuXex61/xLwEUUgW/lhcr9dwiYs/Xk6z8tuS2SLu8xzyg3Jou5S9vWjqxSvXj5wdSMZRXy1J2X6pW7Urtxzb36q1vEYxqsojk53NctTHn2o96rphLw0LZMe+WyNvYiMSrx5T7y9OqtTw5dxi8lbZrnL5dtkp+/yn6dGVP4/4enpXaSgpi3MyXzbqvFbkVOCq6gfFtM5lK7+gKrtSnPv78PRkPDRlAjKNGmSDy8m6PzSJWpZee1Z56p1vBW1HSmmDEpFuQU83mscX2aot6CMfium/+ZrxxfD657/5v8uOi4/FtMfNOXPEmR6VgPfny96O/QsfCtsds42uX2Kc7QK4ZODjnoTU0tqYd2X6L/S5LE7i+Z9Og1vgPHQTbGWG3tWX6Y3Yem5Pt1f8S8O/gTY9jcVSqZ7VE47D/Pqrwfw2WwZbzc2xhIj2rz6t7pFZxX2er9fRPwp0QqMXgdRMPdTOeorJ+LStydiWEx5SW1KwsZQM+/egC1tNHK2LeDJDMqcoqzx6Vfvo5/DE09/Nu5eMc8vZVy+rwt9Kp/h6aWXyDIMhzdmBjSQflkF2yrqoSa2iO75S0RpcyW6QVCg5788vVEvD2XRxfeqGWAq3gBL7+j0+1NXSjLMdymyS9/XgxcWLV3ccvUJkJ7hhG+VKM+7RsN8RvBWp36oA8H8SXT20JgFvBcdwhhFrHbn36I8L43VCthuqiRzm7K3bZG6We3lfTqv8KFuw8pJru1gwXz8tSeUSm8lR8Oo3ZELqNt0sB2vmq9y8HmP4eoCPC/ENYRlmrSjDc5eWJH+8uV+XsX+lfi/GUtQeQKkv0JW+Vka3hWUcenV2hpG4jluT5ccQj5Y8F5ztAMcWPUdTWuFfmIhmh3TZSimFO1GDbycdFQ8N4rdqH45KvPJ2yS/MkmaRWVVTk4+3Trw/ivh/aMX3te/fc+v83pD4f4VqoSIsjFZxQN8Y7n2Yd7654b4WaupqNxoRi0hLkXP2/r0Gu1YeFnACEYGEl+FYV7kUrnpTqfCvDXWzSl3JRAX9IyjLd+6X/wAgdH9mZVYxft/wpl1HxPwbxZEIyUD6qqv8XQMtLwBH+7nrwr8urKvttlu/z646WteNYn7amlGT/M6Sac/F6ZTpDXD+Hj+cYofonV2h+0WrYShacBIf9mUnP+HqYGGp4nXhl0YT/gkxf5So6rh+0cY/NDX0/XyiHvbE/wA+uf8ApBT5iUPvE/8AtYH876Jh8X0pVWoH35++Y1/tdUSPj+jKKx1BasJwYX/jRP6nSnxWkgyldLuqJS/MtAvlLM5z39SPiMYSYyjLTmyU504pQNkoMrW+OcdA+K+H68doafkmIDqboySVU8EX92vV7PRHT4iEWbwtmG/QKKyMF7/N1zQ+Im2S2M1cpjJRS9jr2j+zmrLUjBGIljEAlQfKsgvajTXf06N0vg4RJBKt21WK+Y5NvJx3/wC4xV4Ge5WiUqcbo8ojgf3l/Xq2ZGSrGFq9314+V/z6O0fCxLlEp4VqBfP1S/X+XVBo6P1SL++j/wA+g2fiq2rK6DNenWK1vASjp2xxTJvdKhXaYlUs54zK/TrZ+PzEj2lIH7cv9B6RaniU83mF84RLhJbjCvyjUpdqu+sxqlGjDUKR2lUBgzVxZRcPrJ9a56vnpMsurE2tMhGJRSQlODsDGS1cHar9aMWw2yc26bW+TYHtpxbKvNdU/wDg4sjcIRLGW3bHTLM1wNScZcZOeqy5H4T5Y+fG4oyd7Dixb4rdn5e/V78LY0fh577ZWxxV7WYRx3l/Lt17RUluk1RuvZLTfNwLxCJExVqvrwbp68yEb2+ZxGO3ct9otfrKWcPHRSWWlJlGMYzCXAMn5aqiJIQzVL5lc10b4SEI0ylJSXf8WiWbfNt89Xa5x26J1I8n4ZGN5q6ZZyyBZTvvH1yvQuovAmM1KQGOEx/Z6h6Zft0BWp4+Ckrgpg3yU55qWpsD97NdVS+Lak/LuC6NoViysyj5fMMGSeWW1yPQTrltxbpVTm+a5okJYbpDTjPVev4gKfNSLw8VSzq9rXlmyVSpYY9U1brfE5Edlsua3BxW3zL8m4vlKkSFb29BSiNtVLGMeVeOY+X8snHp69VOurtW5S+mDbK6PN3bourtCR36LPDQioRvItkVK+nnMuBqnCqPRA+p5ZGn9QRfM0RBx8wF1Jj7V3x0fofAJ6kcSjt5vfGWeFlV35SPtZ0u+LEvxRIyNsXMRSySyoi1Rku646BjKMdtSFKPObX5k+Y2yPKnr69BqfDfshGSSNSNZxE3ZbuV2Zzzz24OmEf2Vh9WpqSe+Y++MxaPM8cX1jvDfEpmWUh8p5qnl/C7z8x88n5jt+rTw37T6sY2ilDYtfLGVf2hOP1Pc47dMVqI/AtIbd0ueZS784EOwfpXRel4SEQIxiB6AdIdD9qrUw1d+V7Prpsv90/r0d4b9pdKWLz7I/0xL/Z6nV1H4z8C/Fd8ZzikU2jQ4xbyGft7dJX4FqRDZON2ybqGUcDGbRxhPT361ul4mMy4tn/XZ46D1hLU2nvqJ/swHoVnHw/iYDcXU/h2ag4+2/k65qfGCFEpbL7TNXS/raH8un7F9F/waifznMOqdXUj3T3H8Ev9PMv26aAdP4juOba5JQ1M+vmiPUp+IJFTIvtOMjj7LHoPxeh4aVv4UeSNxZxB9nThE/rft0tlDb/daupBcbZSs+1stx/iidVKcafw3Qm+U2+v4cv/ALT/AC6k/szB/wDMH+Ip/rn/AC6Ry8X4svzx1Ihy6ZM+zIi1j3OjfDftBMolHTSh8s2GP1ltv+fQBfE/g7p68I7lqNgVV3QUvNbc336M1fjstP8ABjGtsZbp5FaEq81xz33ffoqOv4eWtDWlHWZmSLTVVkjhaocXwVfWcjoalySGptifMRYxtcsrNw0pk/p0RofF/tRNYyoNkmWAbCMxL3+kjt36An+0Uz8WIxy7+Bzy4ruH8/t0sPDqb5bs0EipnJk7cxPmrnF9RnGQyiSkZyOXisxrcYcqVnnoHGn46QxIBGN0tz4uFrt2180ur/x9aWSv56v/APL0l0JysaUcbtt5bumwvzOefQx0ceK0/rLl3vfF/UrHVG5+JAjFWOGpMVMiPtwvKdulp8Idpse8DdpS+kiD5XA2Xjp92ft0kn/eP8X/ABOsRtU/DrbnKOJG2M4VQFRL8peC+3VH+jLHOlkoy4Ugbvm5Nv8A1fWl0/l/TqEu3RCV+Hy8we0rZ2QwZkIjLHr68HPtfRlJj5WVrKpbLSk3TcVHPH/bpp4n5NT/AK7HQ3jOfFfw/wD2S6AF0xyUCWSI7b/g2z/s4VzLv69+qNYm1ESRyVLAepuVifvcvbq74zzqf/Cj/k9NIfV+n+4dUJP9HCzktS2FVH5VvyhF25I03d230q8Z4YPrmRaxtYmDyt7kuu7wfNfHWrh1R8Q4P1/34dIjNatY2xu7Ljuviz6bSjOdzysTqBIBqLljL7gVGxhjzvFVjA89NPinf7an/wBZ6VfFP70++p/vQ6qO6k4kdu1oNqsTP1amdt3RXOLynQ09G2TOpc3xWceX/FmiuxfUn5X+CX+7Hq3xvzH/AF69UJfC+OYwoyHNZO/Zy8Gb9X26n/4mBYxVTEoMa4YvkeC3s9uh/A/3n6z/AN2XRvj/AO8h9z/6j1R6HiobtytKUyP3iSLLd+VVru9EaejLZt3ErazI/eO/8fp0qfll9o/7suueE4l93/OPTA9h4uRGSXm5AYLtk8O3BpzMnrXT7wPiNUltNSXIF+Y/vNl/7MnrJ/COP8Op/wDR1utb4H5o/wAZ/wDqdbqUN3wW7zsdLVvIpT9xdx/IOg/F6BE834kTlZUxP9WRE/WPTP4R/wCz6X8EP906KhydYaZCXg4ISG6yyyn+tHS3H+vXQup4MrG3nD5pd/eQcn1QPv0U/wB/qfxf8+nM/k/R6ujOfgGZDKniQRMvo+a/0kHt1zUjWp5rvar5mDVYpCDLH8WeueC5l9+mUv7jU/il/wAOrrJXp6PlARXJFWVfxVqVmvqh1x8PKcYy2QmUZlpymW5xKM2cae3lOm3i/wDyOh/Cf+2S/h/4nQLZeC1CvLteXytL6WRkJ76kP1OeqpGAfK4Y7SAK/VGEZPf/AN2jfbrZx6y3ivm8T95f59At1vDVcstGWTqJu9N/4Yme0x67HRgASKe/km/1jKv5dC/GP/aZfwn+b0F4X5f1f83qj//Z"/>
          <p:cNvSpPr>
            <a:spLocks noChangeAspect="1" noChangeArrowheads="1"/>
          </p:cNvSpPr>
          <p:nvPr/>
        </p:nvSpPr>
        <p:spPr bwMode="auto">
          <a:xfrm>
            <a:off x="155575" y="-2109788"/>
            <a:ext cx="5505450" cy="44005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 name="Title 1"/>
          <p:cNvSpPr txBox="1">
            <a:spLocks/>
          </p:cNvSpPr>
          <p:nvPr/>
        </p:nvSpPr>
        <p:spPr>
          <a:xfrm>
            <a:off x="5112568" y="6597352"/>
            <a:ext cx="3995936" cy="332656"/>
          </a:xfrm>
          <a:prstGeom prst="rect">
            <a:avLst/>
          </a:prstGeom>
          <a:noFill/>
          <a:ln>
            <a:noFill/>
          </a:ln>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1050" b="1" i="0" u="none" strike="noStrike" kern="1200" cap="none" spc="0" normalizeH="0" baseline="0" noProof="0" dirty="0" smtClean="0">
                <a:ln>
                  <a:noFill/>
                </a:ln>
                <a:solidFill>
                  <a:schemeClr val="bg1"/>
                </a:solidFill>
                <a:effectLst/>
                <a:uLnTx/>
                <a:uFillTx/>
                <a:latin typeface="Gill Sans MT" pitchFamily="34" charset="0"/>
                <a:ea typeface="+mj-ea"/>
                <a:cs typeface="+mj-cs"/>
              </a:rPr>
              <a:t>Image:  Project Gutenberg</a:t>
            </a:r>
            <a:endParaRPr kumimoji="0" lang="en-GB" sz="1050" b="1" i="0" u="none" strike="noStrike" kern="1200" cap="none" spc="0" normalizeH="0" baseline="0" noProof="0" dirty="0">
              <a:ln>
                <a:noFill/>
              </a:ln>
              <a:solidFill>
                <a:schemeClr val="bg1"/>
              </a:solidFill>
              <a:effectLst/>
              <a:uLnTx/>
              <a:uFillTx/>
              <a:latin typeface="Gill Sans MT" pitchFamily="34" charset="0"/>
              <a:ea typeface="+mj-ea"/>
              <a:cs typeface="+mj-cs"/>
            </a:endParaRPr>
          </a:p>
        </p:txBody>
      </p:sp>
      <p:sp>
        <p:nvSpPr>
          <p:cNvPr id="12" name="Title 1"/>
          <p:cNvSpPr txBox="1">
            <a:spLocks/>
          </p:cNvSpPr>
          <p:nvPr/>
        </p:nvSpPr>
        <p:spPr>
          <a:xfrm>
            <a:off x="3779912" y="3789040"/>
            <a:ext cx="4752528" cy="1512168"/>
          </a:xfrm>
          <a:prstGeom prst="rect">
            <a:avLst/>
          </a:prstGeom>
          <a:noFill/>
          <a:ln>
            <a:noFill/>
          </a:ln>
        </p:spPr>
        <p:txBody>
          <a:bodyPr vert="horz" lIns="91440" tIns="45720" rIns="91440" bIns="45720" rtlCol="0" anchor="ctr" anchorCtr="0">
            <a:noAutofit/>
          </a:bodyPr>
          <a:lstStyle/>
          <a:p>
            <a:pPr marL="96838" lvl="1"/>
            <a:r>
              <a:rPr lang="en-GB" sz="3600" b="1" i="1" dirty="0" smtClean="0">
                <a:solidFill>
                  <a:srgbClr val="FF0000"/>
                </a:solidFill>
                <a:latin typeface="Gill Sans MT" pitchFamily="34" charset="0"/>
              </a:rPr>
              <a:t>10% of companies register as  “Other”</a:t>
            </a:r>
            <a:endParaRPr lang="en-GB" sz="2000" i="1" dirty="0" smtClean="0">
              <a:solidFill>
                <a:srgbClr val="FF0000"/>
              </a:solidFill>
              <a:latin typeface="Gill Sans MT" pitchFamily="34" charset="0"/>
            </a:endParaRPr>
          </a:p>
        </p:txBody>
      </p:sp>
    </p:spTree>
    <p:extLst>
      <p:ext uri="{BB962C8B-B14F-4D97-AF65-F5344CB8AC3E}">
        <p14:creationId xmlns:p14="http://schemas.microsoft.com/office/powerpoint/2010/main" val="161407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static.guim.co.uk/sys-images/Arts/Arts_/Pictures/2009/5/5/1241536958048/Piles-of-paperwork-002.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 y="0"/>
            <a:ext cx="9195387" cy="6858000"/>
          </a:xfrm>
          <a:prstGeom prst="rect">
            <a:avLst/>
          </a:prstGeom>
          <a:noFill/>
        </p:spPr>
      </p:pic>
      <p:sp>
        <p:nvSpPr>
          <p:cNvPr id="7" name="Title 1"/>
          <p:cNvSpPr txBox="1">
            <a:spLocks/>
          </p:cNvSpPr>
          <p:nvPr/>
        </p:nvSpPr>
        <p:spPr>
          <a:xfrm>
            <a:off x="144016" y="260648"/>
            <a:ext cx="4139952" cy="792088"/>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pitchFamily="34" charset="0"/>
                <a:ea typeface="+mj-ea"/>
                <a:cs typeface="+mj-cs"/>
              </a:rPr>
              <a:t>A lot of un-linked and unsatisfactory</a:t>
            </a:r>
            <a:r>
              <a:rPr kumimoji="0" lang="en-GB" sz="4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Gill Sans MT" pitchFamily="34" charset="0"/>
                <a:ea typeface="+mj-ea"/>
                <a:cs typeface="+mj-cs"/>
              </a:rPr>
              <a:t> data</a:t>
            </a:r>
            <a:endParaRPr kumimoji="0" lang="en-GB"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ill Sans MT" pitchFamily="34" charset="0"/>
              <a:ea typeface="+mj-ea"/>
              <a:cs typeface="+mj-cs"/>
            </a:endParaRPr>
          </a:p>
        </p:txBody>
      </p:sp>
      <p:sp>
        <p:nvSpPr>
          <p:cNvPr id="5" name="Title 1"/>
          <p:cNvSpPr txBox="1">
            <a:spLocks/>
          </p:cNvSpPr>
          <p:nvPr/>
        </p:nvSpPr>
        <p:spPr>
          <a:xfrm>
            <a:off x="5076056" y="476672"/>
            <a:ext cx="3816424" cy="6164760"/>
          </a:xfrm>
          <a:prstGeom prst="rect">
            <a:avLst/>
          </a:prstGeom>
          <a:solidFill>
            <a:schemeClr val="bg1"/>
          </a:solidFill>
          <a:ln>
            <a:solidFill>
              <a:srgbClr val="C00000"/>
            </a:solidFill>
          </a:ln>
        </p:spPr>
        <p:txBody>
          <a:bodyPr vert="horz" lIns="91440" tIns="45720" rIns="91440" bIns="45720" rtlCol="0" anchor="ctr" anchorCtr="0">
            <a:noAutofit/>
          </a:bodyPr>
          <a:lstStyle/>
          <a:p>
            <a:pPr marL="96838" lvl="1"/>
            <a:r>
              <a:rPr lang="en-GB" sz="3600" b="1" dirty="0" smtClean="0">
                <a:solidFill>
                  <a:srgbClr val="FF0000"/>
                </a:solidFill>
                <a:latin typeface="Gill Sans MT" pitchFamily="34" charset="0"/>
              </a:rPr>
              <a:t>Things we’d like to know more about</a:t>
            </a:r>
          </a:p>
          <a:p>
            <a:pPr marL="96838" lvl="1"/>
            <a:endParaRPr lang="en-GB" sz="2000" dirty="0" smtClean="0">
              <a:solidFill>
                <a:srgbClr val="FF0000"/>
              </a:solidFill>
              <a:latin typeface="Gill Sans MT" pitchFamily="34" charset="0"/>
            </a:endParaRPr>
          </a:p>
          <a:p>
            <a:pPr marL="96838" lvl="1"/>
            <a:r>
              <a:rPr lang="en-GB" sz="2000" dirty="0" smtClean="0">
                <a:solidFill>
                  <a:srgbClr val="FF0000"/>
                </a:solidFill>
                <a:latin typeface="Gill Sans MT" pitchFamily="34" charset="0"/>
              </a:rPr>
              <a:t>Links between companies</a:t>
            </a:r>
          </a:p>
          <a:p>
            <a:pPr marL="96838" lvl="1"/>
            <a:endParaRPr lang="en-GB" sz="2000" dirty="0" smtClean="0">
              <a:solidFill>
                <a:srgbClr val="FF0000"/>
              </a:solidFill>
              <a:latin typeface="Gill Sans MT" pitchFamily="34" charset="0"/>
            </a:endParaRPr>
          </a:p>
          <a:p>
            <a:pPr marL="96838" lvl="1"/>
            <a:r>
              <a:rPr lang="en-GB" sz="2000" dirty="0" smtClean="0">
                <a:solidFill>
                  <a:srgbClr val="FF0000"/>
                </a:solidFill>
                <a:latin typeface="Gill Sans MT" pitchFamily="34" charset="0"/>
              </a:rPr>
              <a:t>Financial accounts of companies</a:t>
            </a:r>
          </a:p>
          <a:p>
            <a:pPr marL="96838" lvl="1"/>
            <a:endParaRPr lang="en-GB" sz="2000" dirty="0" smtClean="0">
              <a:solidFill>
                <a:srgbClr val="FF0000"/>
              </a:solidFill>
              <a:latin typeface="Gill Sans MT" pitchFamily="34" charset="0"/>
            </a:endParaRPr>
          </a:p>
          <a:p>
            <a:pPr marL="96838" lvl="1"/>
            <a:r>
              <a:rPr lang="en-GB" sz="2000" dirty="0" smtClean="0">
                <a:solidFill>
                  <a:srgbClr val="FF0000"/>
                </a:solidFill>
                <a:latin typeface="Gill Sans MT" pitchFamily="34" charset="0"/>
              </a:rPr>
              <a:t>Locations of companies</a:t>
            </a:r>
          </a:p>
          <a:p>
            <a:pPr marL="96838" lvl="1"/>
            <a:endParaRPr lang="en-GB" sz="2000" dirty="0" smtClean="0">
              <a:solidFill>
                <a:srgbClr val="FF0000"/>
              </a:solidFill>
              <a:latin typeface="Gill Sans MT" pitchFamily="34" charset="0"/>
            </a:endParaRPr>
          </a:p>
          <a:p>
            <a:pPr marL="96838" lvl="1"/>
            <a:r>
              <a:rPr lang="en-GB" sz="2000" dirty="0" smtClean="0">
                <a:solidFill>
                  <a:srgbClr val="FF0000"/>
                </a:solidFill>
                <a:latin typeface="Gill Sans MT" pitchFamily="34" charset="0"/>
              </a:rPr>
              <a:t>Registered intellectual property</a:t>
            </a:r>
          </a:p>
          <a:p>
            <a:pPr marL="96838" lvl="1"/>
            <a:endParaRPr lang="en-GB" sz="2000" dirty="0" smtClean="0">
              <a:solidFill>
                <a:srgbClr val="FF0000"/>
              </a:solidFill>
              <a:latin typeface="Gill Sans MT" pitchFamily="34" charset="0"/>
            </a:endParaRPr>
          </a:p>
          <a:p>
            <a:pPr marL="96838" lvl="1"/>
            <a:r>
              <a:rPr lang="en-GB" sz="2000" dirty="0" smtClean="0">
                <a:solidFill>
                  <a:srgbClr val="FF0000"/>
                </a:solidFill>
                <a:latin typeface="Gill Sans MT" pitchFamily="34" charset="0"/>
              </a:rPr>
              <a:t>Links with universities</a:t>
            </a:r>
          </a:p>
          <a:p>
            <a:pPr marL="96838" lvl="1"/>
            <a:endParaRPr lang="en-GB" sz="2000" dirty="0" smtClean="0">
              <a:solidFill>
                <a:srgbClr val="FF0000"/>
              </a:solidFill>
              <a:latin typeface="Gill Sans MT" pitchFamily="34" charset="0"/>
            </a:endParaRPr>
          </a:p>
          <a:p>
            <a:pPr marL="96838" lvl="1"/>
            <a:r>
              <a:rPr lang="en-GB" sz="2000" dirty="0" smtClean="0">
                <a:solidFill>
                  <a:srgbClr val="FF0000"/>
                </a:solidFill>
                <a:latin typeface="Gill Sans MT" pitchFamily="34" charset="0"/>
              </a:rPr>
              <a:t>Government grants</a:t>
            </a:r>
          </a:p>
          <a:p>
            <a:pPr marL="96838" lvl="1"/>
            <a:endParaRPr lang="en-GB" sz="2000" dirty="0" smtClean="0">
              <a:solidFill>
                <a:srgbClr val="FF0000"/>
              </a:solidFill>
              <a:latin typeface="Gill Sans MT" pitchFamily="34" charset="0"/>
            </a:endParaRPr>
          </a:p>
          <a:p>
            <a:pPr marL="96838" lvl="1"/>
            <a:r>
              <a:rPr lang="en-GB" sz="2000" dirty="0" smtClean="0">
                <a:solidFill>
                  <a:srgbClr val="FF0000"/>
                </a:solidFill>
                <a:latin typeface="Gill Sans MT" pitchFamily="34" charset="0"/>
              </a:rPr>
              <a:t>Skills needs</a:t>
            </a:r>
          </a:p>
        </p:txBody>
      </p:sp>
      <p:sp>
        <p:nvSpPr>
          <p:cNvPr id="8" name="Title 1"/>
          <p:cNvSpPr txBox="1">
            <a:spLocks/>
          </p:cNvSpPr>
          <p:nvPr/>
        </p:nvSpPr>
        <p:spPr>
          <a:xfrm>
            <a:off x="5112568" y="6597352"/>
            <a:ext cx="3995936" cy="332656"/>
          </a:xfrm>
          <a:prstGeom prst="rect">
            <a:avLst/>
          </a:prstGeom>
          <a:noFill/>
          <a:ln>
            <a:noFill/>
          </a:ln>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1050" b="1" i="0" u="none" strike="noStrike" kern="1200" cap="none" spc="0" normalizeH="0" baseline="0" noProof="0" dirty="0" smtClean="0">
                <a:ln>
                  <a:noFill/>
                </a:ln>
                <a:solidFill>
                  <a:schemeClr val="bg1"/>
                </a:solidFill>
                <a:effectLst/>
                <a:uLnTx/>
                <a:uFillTx/>
                <a:latin typeface="Gill Sans MT" pitchFamily="34" charset="0"/>
                <a:ea typeface="+mj-ea"/>
                <a:cs typeface="+mj-cs"/>
              </a:rPr>
              <a:t>Image:  The Guardian</a:t>
            </a:r>
            <a:endParaRPr kumimoji="0" lang="en-GB" sz="1050" b="1" i="0" u="none" strike="noStrike" kern="1200" cap="none" spc="0" normalizeH="0" baseline="0" noProof="0" dirty="0">
              <a:ln>
                <a:noFill/>
              </a:ln>
              <a:solidFill>
                <a:schemeClr val="bg1"/>
              </a:solidFill>
              <a:effectLst/>
              <a:uLnTx/>
              <a:uFillTx/>
              <a:latin typeface="Gill Sans MT" pitchFamily="34" charset="0"/>
              <a:ea typeface="+mj-ea"/>
              <a:cs typeface="+mj-cs"/>
            </a:endParaRPr>
          </a:p>
        </p:txBody>
      </p:sp>
    </p:spTree>
    <p:extLst>
      <p:ext uri="{BB962C8B-B14F-4D97-AF65-F5344CB8AC3E}">
        <p14:creationId xmlns:p14="http://schemas.microsoft.com/office/powerpoint/2010/main" val="161407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1086</TotalTime>
  <Words>2105</Words>
  <Application>Microsoft Office PowerPoint</Application>
  <PresentationFormat>On-screen Show (4:3)</PresentationFormat>
  <Paragraphs>318</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Fixing the economy through data science</vt:lpstr>
      <vt:lpstr>The global economy is still in trouble</vt:lpstr>
      <vt:lpstr>Governments are mostly relying on the old solutions</vt:lpstr>
      <vt:lpstr>But there’s a growing recognition that we need a different approach to growth</vt:lpstr>
      <vt:lpstr>However, it’s hard to make economic policy without data</vt:lpstr>
      <vt:lpstr>A case in point: tell me about the UK video games industry...</vt:lpstr>
      <vt:lpstr>Games companies vs a tub of lard</vt:lpstr>
      <vt:lpstr>PowerPoint Presentation</vt:lpstr>
      <vt:lpstr>PowerPoint Presentation</vt:lpstr>
      <vt:lpstr>PowerPoint Presentation</vt:lpstr>
      <vt:lpstr>PowerPoint Presentation</vt:lpstr>
      <vt:lpstr>Cambridge Cluster Map /Tech City Map</vt:lpstr>
      <vt:lpstr>Growth Intelligence/NIESR digital economy map</vt:lpstr>
      <vt:lpstr>PowerPoint Presentation</vt:lpstr>
      <vt:lpstr>PowerPoint Presentation</vt:lpstr>
      <vt:lpstr>PowerPoint Presentation</vt:lpstr>
      <vt:lpstr>Undertaking text analysis of tweets between participants who connected at LeWeb'12 London</vt:lpstr>
      <vt:lpstr>PowerPoint Presentation</vt:lpstr>
      <vt:lpstr>Prasanna Tambe – Big Data Investment, Skills and Firm Value </vt:lpstr>
      <vt:lpstr>PowerPoint Presentation</vt:lpstr>
      <vt:lpstr>Who owns that company?</vt:lpstr>
      <vt:lpstr>Premise – mobile sourcing of inflation and price data</vt:lpstr>
      <vt:lpstr>PowerPoint Presentation</vt:lpstr>
      <vt:lpstr>Everyone is talking about data</vt:lpstr>
      <vt:lpstr>Understanding the “datavores”</vt:lpstr>
      <vt:lpstr>What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Stian</dc:creator>
  <cp:lastModifiedBy>Stian Westlake</cp:lastModifiedBy>
  <cp:revision>115</cp:revision>
  <cp:lastPrinted>2013-11-08T14:07:50Z</cp:lastPrinted>
  <dcterms:created xsi:type="dcterms:W3CDTF">2013-11-04T21:16:19Z</dcterms:created>
  <dcterms:modified xsi:type="dcterms:W3CDTF">2013-11-11T09:20:58Z</dcterms:modified>
</cp:coreProperties>
</file>