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FF9900"/>
    <a:srgbClr val="D4E818"/>
    <a:srgbClr val="335885"/>
    <a:srgbClr val="2540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1" autoAdjust="0"/>
    <p:restoredTop sz="96925" autoAdjust="0"/>
  </p:normalViewPr>
  <p:slideViewPr>
    <p:cSldViewPr showGuides="1">
      <p:cViewPr>
        <p:scale>
          <a:sx n="80" d="100"/>
          <a:sy n="80" d="100"/>
        </p:scale>
        <p:origin x="-924" y="-168"/>
      </p:cViewPr>
      <p:guideLst>
        <p:guide orient="horz" pos="2160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C756-5D51-4F72-A50A-0D985A5D84A6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D550-6589-452E-884F-89EC78E53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grafit.com/04Cosinor/Cosinor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ecdbetterlifeindex.org/#1111111111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667000"/>
            <a:ext cx="7104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Interactive graphics in </a:t>
            </a:r>
            <a:r>
              <a:rPr lang="en-US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Pharma</a:t>
            </a:r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R&amp;D:</a:t>
            </a:r>
          </a:p>
          <a:p>
            <a:r>
              <a:rPr lang="en-US" sz="3200" b="1" dirty="0" smtClean="0">
                <a:solidFill>
                  <a:srgbClr val="FF9900"/>
                </a:solidFill>
                <a:latin typeface="Trebuchet MS" panose="020B0603020202020204" pitchFamily="34" charset="0"/>
              </a:rPr>
              <a:t>The right decision</a:t>
            </a:r>
            <a:endParaRPr lang="en-US" sz="3200" b="1" dirty="0">
              <a:solidFill>
                <a:srgbClr val="FF99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573" y="407685"/>
            <a:ext cx="1138453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  r  a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      t</a:t>
            </a:r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231" y="1269460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485" y="5633517"/>
            <a:ext cx="376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Francois Mercier, @</a:t>
            </a:r>
            <a:r>
              <a:rPr lang="en-U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mgrafit</a:t>
            </a:r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Strata-EU 2013, London, 12-Nov-2013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634" y="638519"/>
            <a:ext cx="107433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Commu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-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Nication</a:t>
            </a:r>
            <a:endParaRPr lang="en-US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Risks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9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274" y="1958591"/>
            <a:ext cx="2036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Loss of information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Mute assumptions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Compromises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Lack of integration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Misinterpretation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7054" y="1634205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RISKS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083" y="3786425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mitigate these risks?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2071" y="73937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Raw data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5182814"/>
            <a:ext cx="137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Distillated information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7" name="Straight Connector 26"/>
          <p:cNvCxnSpPr>
            <a:stCxn id="25" idx="2"/>
            <a:endCxn id="26" idx="0"/>
          </p:cNvCxnSpPr>
          <p:nvPr/>
        </p:nvCxnSpPr>
        <p:spPr>
          <a:xfrm flipH="1">
            <a:off x="6097566" y="1108702"/>
            <a:ext cx="33403" cy="4074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56223" y="4186535"/>
            <a:ext cx="3913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FF9900"/>
                </a:solidFill>
                <a:latin typeface="Corbel" panose="020B0503020204020204" pitchFamily="34" charset="0"/>
              </a:rPr>
              <a:t>We use </a:t>
            </a:r>
            <a:r>
              <a:rPr lang="en-US" sz="2400" b="1" dirty="0" smtClean="0">
                <a:solidFill>
                  <a:srgbClr val="FF9900"/>
                </a:solidFill>
                <a:latin typeface="Corbel" panose="020B0503020204020204" pitchFamily="34" charset="0"/>
              </a:rPr>
              <a:t>models </a:t>
            </a:r>
            <a:r>
              <a:rPr lang="en-US" sz="2400" b="1" dirty="0">
                <a:solidFill>
                  <a:srgbClr val="FF9900"/>
                </a:solidFill>
                <a:latin typeface="Corbel" panose="020B0503020204020204" pitchFamily="34" charset="0"/>
              </a:rPr>
              <a:t>and graphics</a:t>
            </a:r>
          </a:p>
        </p:txBody>
      </p:sp>
    </p:spTree>
    <p:extLst>
      <p:ext uri="{BB962C8B-B14F-4D97-AF65-F5344CB8AC3E}">
        <p14:creationId xmlns:p14="http://schemas.microsoft.com/office/powerpoint/2010/main" val="21702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4" y="1524000"/>
            <a:ext cx="2438406" cy="2438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013" y="638518"/>
            <a:ext cx="111357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Models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&amp;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Graphics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371600"/>
            <a:ext cx="2743200" cy="3276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371600"/>
            <a:ext cx="2743200" cy="3276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90707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000" y="926068"/>
            <a:ext cx="102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Visualize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Curved Connector 10"/>
          <p:cNvCxnSpPr>
            <a:stCxn id="8" idx="0"/>
            <a:endCxn id="15" idx="0"/>
          </p:cNvCxnSpPr>
          <p:nvPr/>
        </p:nvCxnSpPr>
        <p:spPr>
          <a:xfrm rot="16200000" flipH="1">
            <a:off x="5120044" y="-610059"/>
            <a:ext cx="18998" cy="3053257"/>
          </a:xfrm>
          <a:prstGeom prst="curvedConnector3">
            <a:avLst>
              <a:gd name="adj1" fmla="val -1203285"/>
            </a:avLst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73957" y="345744"/>
            <a:ext cx="2830968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  <a:latin typeface="Corbel" panose="020B0503020204020204" pitchFamily="34" charset="0"/>
              </a:rPr>
              <a:t>Two sides of the same coin</a:t>
            </a:r>
            <a:endParaRPr lang="en-US" b="1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59928" y="4934634"/>
            <a:ext cx="6360691" cy="928048"/>
            <a:chOff x="2359928" y="4934634"/>
            <a:chExt cx="6360691" cy="928048"/>
          </a:xfrm>
        </p:grpSpPr>
        <p:sp>
          <p:nvSpPr>
            <p:cNvPr id="14" name="TextBox 13"/>
            <p:cNvSpPr txBox="1"/>
            <p:nvPr/>
          </p:nvSpPr>
          <p:spPr>
            <a:xfrm>
              <a:off x="2359928" y="4934634"/>
              <a:ext cx="25570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</a:rPr>
                <a:t>−</a:t>
              </a:r>
              <a:r>
                <a:rPr lang="en-US" dirty="0" smtClean="0">
                  <a:solidFill>
                    <a:schemeClr val="bg1"/>
                  </a:solidFill>
                </a:rPr>
                <a:t> Mathematical </a:t>
              </a:r>
              <a:r>
                <a:rPr lang="en-US" dirty="0">
                  <a:solidFill>
                    <a:schemeClr val="bg1"/>
                  </a:solidFill>
                </a:rPr>
                <a:t>language</a:t>
              </a:r>
            </a:p>
            <a:p>
              <a:r>
                <a:rPr lang="en-US" dirty="0" smtClean="0">
                  <a:solidFill>
                    <a:srgbClr val="D4E818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 Assumptions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4939352"/>
              <a:ext cx="32342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4E818"/>
                  </a:solidFill>
                </a:rPr>
                <a:t>+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Universal language</a:t>
              </a:r>
            </a:p>
            <a:p>
              <a:r>
                <a:rPr lang="en-US" dirty="0">
                  <a:solidFill>
                    <a:srgbClr val="FF9900"/>
                  </a:solidFill>
                </a:rPr>
                <a:t>−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Limited in space and form (2D)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6332509"/>
            <a:ext cx="402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*Data from  </a:t>
            </a:r>
            <a:r>
              <a:rPr lang="en-US" sz="1200" dirty="0" err="1" smtClean="0">
                <a:solidFill>
                  <a:schemeClr val="bg1"/>
                </a:solidFill>
              </a:rPr>
              <a:t>Nakov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</a:rPr>
              <a:t>et al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i="1" dirty="0" smtClean="0">
                <a:solidFill>
                  <a:schemeClr val="bg1"/>
                </a:solidFill>
              </a:rPr>
              <a:t>Am. J. Hypertension</a:t>
            </a:r>
            <a:r>
              <a:rPr lang="en-US" sz="1200" dirty="0" smtClean="0">
                <a:solidFill>
                  <a:schemeClr val="bg1"/>
                </a:solidFill>
              </a:rPr>
              <a:t>, 2002, </a:t>
            </a:r>
            <a:r>
              <a:rPr lang="en-US" sz="1200" b="1" dirty="0" smtClean="0">
                <a:solidFill>
                  <a:schemeClr val="bg1"/>
                </a:solidFill>
              </a:rPr>
              <a:t>15</a:t>
            </a:r>
            <a:r>
              <a:rPr lang="en-US" sz="1200" dirty="0" smtClean="0">
                <a:solidFill>
                  <a:schemeClr val="bg1"/>
                </a:solidFill>
              </a:rPr>
              <a:t>:583-9.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7517" y="38608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5377" y="386087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3236" y="386087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09083" y="4169734"/>
            <a:ext cx="191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Darusentan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dose (mg)*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4933948" y="2457452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1400" dirty="0" smtClean="0">
                <a:solidFill>
                  <a:schemeClr val="bg1"/>
                </a:solidFill>
              </a:rPr>
              <a:t>SBP (mm Hg)</a:t>
            </a:r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20916" y="1880561"/>
                <a:ext cx="1851084" cy="1243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𝑆𝐵𝑃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1, 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16" y="1880561"/>
                <a:ext cx="1851084" cy="12436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661450" y="3621092"/>
            <a:ext cx="185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Gaussian </a:t>
            </a:r>
            <a:r>
              <a:rPr lang="en-US" sz="1400" dirty="0" err="1" smtClean="0">
                <a:solidFill>
                  <a:schemeClr val="bg1"/>
                </a:solidFill>
              </a:rPr>
              <a:t>distrib</a:t>
            </a:r>
            <a:r>
              <a:rPr lang="en-US" sz="1400" dirty="0" smtClean="0">
                <a:solidFill>
                  <a:schemeClr val="bg1"/>
                </a:solidFill>
              </a:rPr>
              <a:t>⁰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Homoscedasticity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Dose is discrete</a:t>
            </a:r>
          </a:p>
        </p:txBody>
      </p:sp>
    </p:spTree>
    <p:extLst>
      <p:ext uri="{BB962C8B-B14F-4D97-AF65-F5344CB8AC3E}">
        <p14:creationId xmlns:p14="http://schemas.microsoft.com/office/powerpoint/2010/main" val="20684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994" y="638519"/>
            <a:ext cx="111761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Real life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Complex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2879512"/>
                <a:ext cx="7101944" cy="3452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𝑀𝐸𝑆𝑂𝑅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𝐴𝑚𝑝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24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𝑀𝐸𝑆𝑂𝑅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𝐴𝑀𝐸𝑆𝑂𝑅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𝐴𝑚𝑝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𝐴𝑚𝑝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𝑘𝑖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𝑖𝑘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𝐴𝑀𝐸𝑆𝑂𝑅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𝐷𝑜𝑠𝑒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𝐻𝑖𝑙𝑙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50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𝐻𝑖𝑙𝑙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𝐷𝑜𝑠𝑒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𝐻𝑖𝑙𝑙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𝑆𝑒𝑥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79512"/>
                <a:ext cx="7101944" cy="3452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95600" y="157786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How many static graphics to depict this model?</a:t>
            </a:r>
            <a:endParaRPr lang="en-US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384" y="777017"/>
            <a:ext cx="13588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Interactive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Graphics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321" y="149545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Use interactive graphics</a:t>
            </a:r>
            <a:endParaRPr lang="en-US" sz="2000" b="1" dirty="0">
              <a:solidFill>
                <a:srgbClr val="FF99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209800"/>
            <a:ext cx="6501443" cy="344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7384" y="777017"/>
            <a:ext cx="135883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Interactive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Graphics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321" y="149545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9900"/>
                </a:solidFill>
              </a:rPr>
              <a:t>Use interactive graphics</a:t>
            </a:r>
            <a:endParaRPr lang="en-US" sz="2000" b="1" dirty="0">
              <a:solidFill>
                <a:srgbClr val="FF9900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29" y="2209800"/>
            <a:ext cx="6501384" cy="38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79" y="915516"/>
            <a:ext cx="13484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14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538" y="3396005"/>
            <a:ext cx="7156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Give control to the end-user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Make scientific discussions an enjoyable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 context,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Make the assumptions explicit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286000"/>
            <a:ext cx="537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Interactive graphics in </a:t>
            </a:r>
            <a:r>
              <a:rPr lang="en-US" sz="2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Pharma</a:t>
            </a:r>
            <a:r>
              <a:rPr 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R&amp;D:</a:t>
            </a:r>
          </a:p>
          <a:p>
            <a:r>
              <a:rPr lang="en-US" sz="2400" b="1" dirty="0" smtClean="0">
                <a:solidFill>
                  <a:srgbClr val="FF9900"/>
                </a:solidFill>
                <a:latin typeface="Trebuchet MS" panose="020B0603020202020204" pitchFamily="34" charset="0"/>
              </a:rPr>
              <a:t>The right decision</a:t>
            </a:r>
            <a:endParaRPr lang="en-US" sz="2400" b="1" dirty="0">
              <a:solidFill>
                <a:srgbClr val="FF99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025" y="5089083"/>
            <a:ext cx="479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To take quick and accurate decisions</a:t>
            </a:r>
            <a:endParaRPr lang="en-US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9375" y="777017"/>
            <a:ext cx="13548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Acknow</a:t>
            </a:r>
            <a:endParaRPr lang="en-US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L</a:t>
            </a:r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edgments</a:t>
            </a:r>
            <a:endParaRPr lang="en-US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0" y="6332509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15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990" y="2209800"/>
            <a:ext cx="5870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Jean Mercier (</a:t>
            </a:r>
            <a:r>
              <a:rPr lang="en-US" sz="2400" dirty="0" smtClean="0">
                <a:solidFill>
                  <a:srgbClr val="B9CDE5"/>
                </a:solidFill>
                <a:latin typeface="Corbel" panose="020B0503020204020204" pitchFamily="34" charset="0"/>
              </a:rPr>
              <a:t>http://www.khawai.com</a:t>
            </a:r>
            <a:r>
              <a:rPr lang="en-US" sz="2400" dirty="0">
                <a:solidFill>
                  <a:srgbClr val="B9CDE5"/>
                </a:solidFill>
                <a:latin typeface="Corbel" panose="020B0503020204020204" pitchFamily="34" charset="0"/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Olivier </a:t>
            </a:r>
            <a:r>
              <a:rPr lang="en-US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Luttringer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 (Novartis)</a:t>
            </a:r>
          </a:p>
          <a:p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Hadley Wickham (</a:t>
            </a:r>
            <a:r>
              <a:rPr lang="en-US" sz="2400" dirty="0">
                <a:solidFill>
                  <a:srgbClr val="B9CDE5"/>
                </a:solidFill>
              </a:rPr>
              <a:t>http://had.co.nz</a:t>
            </a:r>
            <a:r>
              <a:rPr lang="en-US" sz="2400" dirty="0" smtClean="0">
                <a:solidFill>
                  <a:srgbClr val="B9CDE5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Mike </a:t>
            </a:r>
            <a:r>
              <a:rPr lang="en-U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Bostock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(</a:t>
            </a:r>
            <a:r>
              <a:rPr lang="en-US" sz="2400" dirty="0">
                <a:solidFill>
                  <a:srgbClr val="B9CDE5"/>
                </a:solidFill>
              </a:rPr>
              <a:t>http://bost.ocks.org/mike</a:t>
            </a:r>
            <a:r>
              <a:rPr lang="en-US" sz="2400" dirty="0" smtClean="0">
                <a:solidFill>
                  <a:srgbClr val="B9CDE5"/>
                </a:solidFill>
              </a:rPr>
              <a:t>/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76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667000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Thank you</a:t>
            </a:r>
            <a:endParaRPr lang="en-US" sz="3200" b="1" dirty="0">
              <a:solidFill>
                <a:srgbClr val="FF99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573" y="407685"/>
            <a:ext cx="1138453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  r  a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      t</a:t>
            </a:r>
            <a:endParaRPr lang="en-US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231" y="1269460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760706"/>
            <a:ext cx="45456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Francois MERCIER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francois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0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mercier@gmail.com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http://www.mgrafit.com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191" y="777017"/>
            <a:ext cx="111921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Multiple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Sclerosis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94157" y="304800"/>
            <a:ext cx="5888397" cy="1174269"/>
            <a:chOff x="2794157" y="304800"/>
            <a:chExt cx="5888397" cy="1174269"/>
          </a:xfrm>
        </p:grpSpPr>
        <p:sp>
          <p:nvSpPr>
            <p:cNvPr id="9" name="TextBox 8"/>
            <p:cNvSpPr txBox="1"/>
            <p:nvPr/>
          </p:nvSpPr>
          <p:spPr>
            <a:xfrm>
              <a:off x="2896735" y="304800"/>
              <a:ext cx="24641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2,500,000</a:t>
              </a:r>
              <a:endParaRPr lang="en-US" sz="4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2963" y="648072"/>
              <a:ext cx="27195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People with MS, in the world</a:t>
              </a:r>
            </a:p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Mainly in western countries</a:t>
              </a:r>
            </a:p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Mainly women 35-45 </a:t>
              </a:r>
              <a:r>
                <a:rPr lang="en-US" sz="1600" b="1" dirty="0" err="1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y.o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.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794157" y="1174269"/>
              <a:ext cx="2738146" cy="304800"/>
              <a:chOff x="2794157" y="1402868"/>
              <a:chExt cx="2738146" cy="304800"/>
            </a:xfrm>
          </p:grpSpPr>
          <p:sp>
            <p:nvSpPr>
              <p:cNvPr id="12" name="Rectangle 11"/>
              <p:cNvSpPr/>
              <p:nvPr/>
            </p:nvSpPr>
            <p:spPr>
              <a:xfrm rot="5400000">
                <a:off x="3500119" y="696906"/>
                <a:ext cx="304800" cy="171672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4869192" y="1044557"/>
                <a:ext cx="304800" cy="102142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603" y="1265709"/>
              <a:ext cx="266700" cy="2133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157" y="1279970"/>
              <a:ext cx="265176" cy="19909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69239" y="2405744"/>
            <a:ext cx="1559561" cy="2843482"/>
            <a:chOff x="269239" y="2405744"/>
            <a:chExt cx="1559561" cy="28434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9" y="2405744"/>
              <a:ext cx="1074205" cy="284348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02144" y="4006576"/>
              <a:ext cx="1226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#15 in R&amp;D spending (~2 $</a:t>
              </a:r>
              <a:r>
                <a:rPr lang="en-US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bn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/</a:t>
              </a:r>
              <a:r>
                <a:rPr lang="en-US" sz="16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yr</a:t>
              </a:r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3005" y="4908069"/>
            <a:ext cx="7883202" cy="1834754"/>
            <a:chOff x="253005" y="4908069"/>
            <a:chExt cx="7883202" cy="1834754"/>
          </a:xfrm>
        </p:grpSpPr>
        <p:sp>
          <p:nvSpPr>
            <p:cNvPr id="16" name="Rectangle 15"/>
            <p:cNvSpPr/>
            <p:nvPr/>
          </p:nvSpPr>
          <p:spPr>
            <a:xfrm>
              <a:off x="253005" y="6435046"/>
              <a:ext cx="58589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*http://www.imshealth.com/, http://www.nationalmssociety.org/index.aspx </a:t>
              </a:r>
              <a:endPara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2207" y="4908069"/>
              <a:ext cx="524400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Price of a marketed MS treatment</a:t>
              </a:r>
            </a:p>
            <a:p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</a:rPr>
                <a:t>30-45 k€</a:t>
              </a:r>
              <a:r>
                <a:rPr lang="en-US" sz="4400" dirty="0" smtClean="0">
                  <a:solidFill>
                    <a:schemeClr val="bg1">
                      <a:lumMod val="95000"/>
                    </a:schemeClr>
                  </a:solidFill>
                </a:rPr>
                <a:t>/year/patient</a:t>
              </a:r>
              <a:endParaRPr lang="en-US" sz="4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4086" y="2164869"/>
            <a:ext cx="6137770" cy="2147888"/>
            <a:chOff x="2754086" y="2164869"/>
            <a:chExt cx="6137770" cy="214788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756512" y="4312757"/>
              <a:ext cx="594536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705097" y="2335064"/>
              <a:ext cx="0" cy="1844675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784693" y="2241069"/>
              <a:ext cx="110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Cost   &amp;</a:t>
              </a:r>
            </a:p>
            <a:p>
              <a:r>
                <a:rPr lang="en-US" sz="1600" b="1" dirty="0" err="1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Pr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(Failure)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59355" y="2164869"/>
              <a:ext cx="31620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  <a:latin typeface="Corbel" panose="020B0503020204020204" pitchFamily="34" charset="0"/>
                </a:rPr>
                <a:t>Development of a new drug in MS</a:t>
              </a:r>
            </a:p>
            <a:p>
              <a:r>
                <a:rPr lang="en-US" sz="4400" dirty="0" smtClean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rPr>
                <a:t>300-600 M€</a:t>
              </a:r>
              <a:endParaRPr lang="en-US" sz="44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54086" y="2335064"/>
              <a:ext cx="4876799" cy="1899479"/>
            </a:xfrm>
            <a:custGeom>
              <a:avLst/>
              <a:gdLst>
                <a:gd name="connsiteX0" fmla="*/ 0 w 6030685"/>
                <a:gd name="connsiteY0" fmla="*/ 1796143 h 1796143"/>
                <a:gd name="connsiteX1" fmla="*/ 4474028 w 6030685"/>
                <a:gd name="connsiteY1" fmla="*/ 1469571 h 1796143"/>
                <a:gd name="connsiteX2" fmla="*/ 6030685 w 6030685"/>
                <a:gd name="connsiteY2" fmla="*/ 0 h 179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0685" h="1796143">
                  <a:moveTo>
                    <a:pt x="0" y="1796143"/>
                  </a:moveTo>
                  <a:cubicBezTo>
                    <a:pt x="1734457" y="1782535"/>
                    <a:pt x="3468914" y="1768928"/>
                    <a:pt x="4474028" y="1469571"/>
                  </a:cubicBezTo>
                  <a:cubicBezTo>
                    <a:pt x="5479142" y="1170214"/>
                    <a:pt x="6030685" y="0"/>
                    <a:pt x="6030685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59296" y="3984805"/>
            <a:ext cx="2118785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7-12 years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7993" y="777017"/>
            <a:ext cx="11176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Complex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Systems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/12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92" y="457200"/>
            <a:ext cx="673768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1544" y="638518"/>
            <a:ext cx="117051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Pharma</a:t>
            </a:r>
            <a:endParaRPr lang="en-US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R&amp;D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Roadmap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2850" y="5334000"/>
            <a:ext cx="1674078" cy="1524000"/>
            <a:chOff x="552850" y="5334000"/>
            <a:chExt cx="1674078" cy="1524000"/>
          </a:xfrm>
        </p:grpSpPr>
        <p:sp>
          <p:nvSpPr>
            <p:cNvPr id="17" name="TextBox 16"/>
            <p:cNvSpPr txBox="1"/>
            <p:nvPr/>
          </p:nvSpPr>
          <p:spPr>
            <a:xfrm>
              <a:off x="685800" y="5334000"/>
              <a:ext cx="1541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Target identification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2850" y="5856514"/>
              <a:ext cx="1036464" cy="1001486"/>
            </a:xfrm>
            <a:custGeom>
              <a:avLst/>
              <a:gdLst>
                <a:gd name="connsiteX0" fmla="*/ 45864 w 1036464"/>
                <a:gd name="connsiteY0" fmla="*/ 990600 h 990600"/>
                <a:gd name="connsiteX1" fmla="*/ 45864 w 1036464"/>
                <a:gd name="connsiteY1" fmla="*/ 990600 h 990600"/>
                <a:gd name="connsiteX2" fmla="*/ 2321 w 1036464"/>
                <a:gd name="connsiteY2" fmla="*/ 903515 h 990600"/>
                <a:gd name="connsiteX3" fmla="*/ 13207 w 1036464"/>
                <a:gd name="connsiteY3" fmla="*/ 772886 h 990600"/>
                <a:gd name="connsiteX4" fmla="*/ 34979 w 1036464"/>
                <a:gd name="connsiteY4" fmla="*/ 751115 h 990600"/>
                <a:gd name="connsiteX5" fmla="*/ 89407 w 1036464"/>
                <a:gd name="connsiteY5" fmla="*/ 740229 h 990600"/>
                <a:gd name="connsiteX6" fmla="*/ 198264 w 1036464"/>
                <a:gd name="connsiteY6" fmla="*/ 718457 h 990600"/>
                <a:gd name="connsiteX7" fmla="*/ 220036 w 1036464"/>
                <a:gd name="connsiteY7" fmla="*/ 696686 h 990600"/>
                <a:gd name="connsiteX8" fmla="*/ 263579 w 1036464"/>
                <a:gd name="connsiteY8" fmla="*/ 631372 h 990600"/>
                <a:gd name="connsiteX9" fmla="*/ 328893 w 1036464"/>
                <a:gd name="connsiteY9" fmla="*/ 576943 h 990600"/>
                <a:gd name="connsiteX10" fmla="*/ 350664 w 1036464"/>
                <a:gd name="connsiteY10" fmla="*/ 544286 h 990600"/>
                <a:gd name="connsiteX11" fmla="*/ 470407 w 1036464"/>
                <a:gd name="connsiteY11" fmla="*/ 511629 h 990600"/>
                <a:gd name="connsiteX12" fmla="*/ 535721 w 1036464"/>
                <a:gd name="connsiteY12" fmla="*/ 500743 h 990600"/>
                <a:gd name="connsiteX13" fmla="*/ 579264 w 1036464"/>
                <a:gd name="connsiteY13" fmla="*/ 457200 h 990600"/>
                <a:gd name="connsiteX14" fmla="*/ 601036 w 1036464"/>
                <a:gd name="connsiteY14" fmla="*/ 435429 h 990600"/>
                <a:gd name="connsiteX15" fmla="*/ 633693 w 1036464"/>
                <a:gd name="connsiteY15" fmla="*/ 424543 h 990600"/>
                <a:gd name="connsiteX16" fmla="*/ 655464 w 1036464"/>
                <a:gd name="connsiteY16" fmla="*/ 391886 h 990600"/>
                <a:gd name="connsiteX17" fmla="*/ 720779 w 1036464"/>
                <a:gd name="connsiteY17" fmla="*/ 370115 h 990600"/>
                <a:gd name="connsiteX18" fmla="*/ 916721 w 1036464"/>
                <a:gd name="connsiteY18" fmla="*/ 348343 h 990600"/>
                <a:gd name="connsiteX19" fmla="*/ 982036 w 1036464"/>
                <a:gd name="connsiteY19" fmla="*/ 326572 h 990600"/>
                <a:gd name="connsiteX20" fmla="*/ 1014693 w 1036464"/>
                <a:gd name="connsiteY20" fmla="*/ 315686 h 990600"/>
                <a:gd name="connsiteX21" fmla="*/ 1036464 w 1036464"/>
                <a:gd name="connsiteY21" fmla="*/ 283029 h 990600"/>
                <a:gd name="connsiteX22" fmla="*/ 992921 w 1036464"/>
                <a:gd name="connsiteY22" fmla="*/ 195943 h 990600"/>
                <a:gd name="connsiteX23" fmla="*/ 949379 w 1036464"/>
                <a:gd name="connsiteY23" fmla="*/ 130629 h 990600"/>
                <a:gd name="connsiteX24" fmla="*/ 949379 w 1036464"/>
                <a:gd name="connsiteY24" fmla="*/ 65315 h 990600"/>
                <a:gd name="connsiteX25" fmla="*/ 927607 w 1036464"/>
                <a:gd name="connsiteY25" fmla="*/ 43543 h 990600"/>
                <a:gd name="connsiteX26" fmla="*/ 927607 w 1036464"/>
                <a:gd name="connsiteY26" fmla="*/ 0 h 990600"/>
                <a:gd name="connsiteX27" fmla="*/ 916721 w 1036464"/>
                <a:gd name="connsiteY27" fmla="*/ 10886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36464" h="990600">
                  <a:moveTo>
                    <a:pt x="45864" y="990600"/>
                  </a:moveTo>
                  <a:lnTo>
                    <a:pt x="45864" y="990600"/>
                  </a:lnTo>
                  <a:cubicBezTo>
                    <a:pt x="31350" y="961572"/>
                    <a:pt x="7135" y="935611"/>
                    <a:pt x="2321" y="903515"/>
                  </a:cubicBezTo>
                  <a:cubicBezTo>
                    <a:pt x="-4161" y="860304"/>
                    <a:pt x="4052" y="815610"/>
                    <a:pt x="13207" y="772886"/>
                  </a:cubicBezTo>
                  <a:cubicBezTo>
                    <a:pt x="15357" y="762851"/>
                    <a:pt x="25546" y="755158"/>
                    <a:pt x="34979" y="751115"/>
                  </a:cubicBezTo>
                  <a:cubicBezTo>
                    <a:pt x="51985" y="743827"/>
                    <a:pt x="71457" y="744717"/>
                    <a:pt x="89407" y="740229"/>
                  </a:cubicBezTo>
                  <a:cubicBezTo>
                    <a:pt x="190736" y="714896"/>
                    <a:pt x="11578" y="745127"/>
                    <a:pt x="198264" y="718457"/>
                  </a:cubicBezTo>
                  <a:cubicBezTo>
                    <a:pt x="205521" y="711200"/>
                    <a:pt x="213878" y="704896"/>
                    <a:pt x="220036" y="696686"/>
                  </a:cubicBezTo>
                  <a:cubicBezTo>
                    <a:pt x="235736" y="675753"/>
                    <a:pt x="245077" y="649874"/>
                    <a:pt x="263579" y="631372"/>
                  </a:cubicBezTo>
                  <a:cubicBezTo>
                    <a:pt x="305487" y="589464"/>
                    <a:pt x="283427" y="607255"/>
                    <a:pt x="328893" y="576943"/>
                  </a:cubicBezTo>
                  <a:cubicBezTo>
                    <a:pt x="336150" y="566057"/>
                    <a:pt x="341413" y="553537"/>
                    <a:pt x="350664" y="544286"/>
                  </a:cubicBezTo>
                  <a:cubicBezTo>
                    <a:pt x="386428" y="508522"/>
                    <a:pt x="417821" y="519141"/>
                    <a:pt x="470407" y="511629"/>
                  </a:cubicBezTo>
                  <a:cubicBezTo>
                    <a:pt x="492257" y="508508"/>
                    <a:pt x="513950" y="504372"/>
                    <a:pt x="535721" y="500743"/>
                  </a:cubicBezTo>
                  <a:lnTo>
                    <a:pt x="579264" y="457200"/>
                  </a:lnTo>
                  <a:cubicBezTo>
                    <a:pt x="586521" y="449943"/>
                    <a:pt x="591300" y="438675"/>
                    <a:pt x="601036" y="435429"/>
                  </a:cubicBezTo>
                  <a:lnTo>
                    <a:pt x="633693" y="424543"/>
                  </a:lnTo>
                  <a:cubicBezTo>
                    <a:pt x="640950" y="413657"/>
                    <a:pt x="644370" y="398820"/>
                    <a:pt x="655464" y="391886"/>
                  </a:cubicBezTo>
                  <a:cubicBezTo>
                    <a:pt x="674925" y="379723"/>
                    <a:pt x="699007" y="377372"/>
                    <a:pt x="720779" y="370115"/>
                  </a:cubicBezTo>
                  <a:cubicBezTo>
                    <a:pt x="805190" y="341978"/>
                    <a:pt x="741966" y="359994"/>
                    <a:pt x="916721" y="348343"/>
                  </a:cubicBezTo>
                  <a:lnTo>
                    <a:pt x="982036" y="326572"/>
                  </a:lnTo>
                  <a:lnTo>
                    <a:pt x="1014693" y="315686"/>
                  </a:lnTo>
                  <a:cubicBezTo>
                    <a:pt x="1021950" y="304800"/>
                    <a:pt x="1036464" y="296112"/>
                    <a:pt x="1036464" y="283029"/>
                  </a:cubicBezTo>
                  <a:cubicBezTo>
                    <a:pt x="1036464" y="213011"/>
                    <a:pt x="1019732" y="231692"/>
                    <a:pt x="992921" y="195943"/>
                  </a:cubicBezTo>
                  <a:cubicBezTo>
                    <a:pt x="977222" y="175010"/>
                    <a:pt x="949379" y="130629"/>
                    <a:pt x="949379" y="130629"/>
                  </a:cubicBezTo>
                  <a:cubicBezTo>
                    <a:pt x="959745" y="99528"/>
                    <a:pt x="968039" y="96416"/>
                    <a:pt x="949379" y="65315"/>
                  </a:cubicBezTo>
                  <a:cubicBezTo>
                    <a:pt x="944099" y="56514"/>
                    <a:pt x="930853" y="53280"/>
                    <a:pt x="927607" y="43543"/>
                  </a:cubicBezTo>
                  <a:cubicBezTo>
                    <a:pt x="923017" y="29774"/>
                    <a:pt x="927607" y="14514"/>
                    <a:pt x="927607" y="0"/>
                  </a:cubicBezTo>
                  <a:lnTo>
                    <a:pt x="916721" y="10886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560" y="4060107"/>
            <a:ext cx="2225326" cy="1566279"/>
            <a:chOff x="452560" y="4060107"/>
            <a:chExt cx="2225326" cy="1566279"/>
          </a:xfrm>
        </p:grpSpPr>
        <p:sp>
          <p:nvSpPr>
            <p:cNvPr id="18" name="TextBox 17"/>
            <p:cNvSpPr txBox="1"/>
            <p:nvPr/>
          </p:nvSpPr>
          <p:spPr>
            <a:xfrm>
              <a:off x="452560" y="4060107"/>
              <a:ext cx="1184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Lead discovery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1905001" y="4669971"/>
              <a:ext cx="772885" cy="956415"/>
            </a:xfrm>
            <a:custGeom>
              <a:avLst/>
              <a:gdLst>
                <a:gd name="connsiteX0" fmla="*/ 0 w 1251857"/>
                <a:gd name="connsiteY0" fmla="*/ 740228 h 740228"/>
                <a:gd name="connsiteX1" fmla="*/ 0 w 1251857"/>
                <a:gd name="connsiteY1" fmla="*/ 740228 h 740228"/>
                <a:gd name="connsiteX2" fmla="*/ 163286 w 1251857"/>
                <a:gd name="connsiteY2" fmla="*/ 729343 h 740228"/>
                <a:gd name="connsiteX3" fmla="*/ 228600 w 1251857"/>
                <a:gd name="connsiteY3" fmla="*/ 653143 h 740228"/>
                <a:gd name="connsiteX4" fmla="*/ 283029 w 1251857"/>
                <a:gd name="connsiteY4" fmla="*/ 609600 h 740228"/>
                <a:gd name="connsiteX5" fmla="*/ 348343 w 1251857"/>
                <a:gd name="connsiteY5" fmla="*/ 587828 h 740228"/>
                <a:gd name="connsiteX6" fmla="*/ 446315 w 1251857"/>
                <a:gd name="connsiteY6" fmla="*/ 598714 h 740228"/>
                <a:gd name="connsiteX7" fmla="*/ 478972 w 1251857"/>
                <a:gd name="connsiteY7" fmla="*/ 620485 h 740228"/>
                <a:gd name="connsiteX8" fmla="*/ 522515 w 1251857"/>
                <a:gd name="connsiteY8" fmla="*/ 642257 h 740228"/>
                <a:gd name="connsiteX9" fmla="*/ 587829 w 1251857"/>
                <a:gd name="connsiteY9" fmla="*/ 664028 h 740228"/>
                <a:gd name="connsiteX10" fmla="*/ 620486 w 1251857"/>
                <a:gd name="connsiteY10" fmla="*/ 674914 h 740228"/>
                <a:gd name="connsiteX11" fmla="*/ 653143 w 1251857"/>
                <a:gd name="connsiteY11" fmla="*/ 685800 h 740228"/>
                <a:gd name="connsiteX12" fmla="*/ 783772 w 1251857"/>
                <a:gd name="connsiteY12" fmla="*/ 653143 h 740228"/>
                <a:gd name="connsiteX13" fmla="*/ 816429 w 1251857"/>
                <a:gd name="connsiteY13" fmla="*/ 642257 h 740228"/>
                <a:gd name="connsiteX14" fmla="*/ 881743 w 1251857"/>
                <a:gd name="connsiteY14" fmla="*/ 609600 h 740228"/>
                <a:gd name="connsiteX15" fmla="*/ 914400 w 1251857"/>
                <a:gd name="connsiteY15" fmla="*/ 587828 h 740228"/>
                <a:gd name="connsiteX16" fmla="*/ 957943 w 1251857"/>
                <a:gd name="connsiteY16" fmla="*/ 544285 h 740228"/>
                <a:gd name="connsiteX17" fmla="*/ 979715 w 1251857"/>
                <a:gd name="connsiteY17" fmla="*/ 522514 h 740228"/>
                <a:gd name="connsiteX18" fmla="*/ 1012372 w 1251857"/>
                <a:gd name="connsiteY18" fmla="*/ 500743 h 740228"/>
                <a:gd name="connsiteX19" fmla="*/ 1023257 w 1251857"/>
                <a:gd name="connsiteY19" fmla="*/ 457200 h 740228"/>
                <a:gd name="connsiteX20" fmla="*/ 1034143 w 1251857"/>
                <a:gd name="connsiteY20" fmla="*/ 370114 h 740228"/>
                <a:gd name="connsiteX21" fmla="*/ 1088572 w 1251857"/>
                <a:gd name="connsiteY21" fmla="*/ 337457 h 740228"/>
                <a:gd name="connsiteX22" fmla="*/ 1153886 w 1251857"/>
                <a:gd name="connsiteY22" fmla="*/ 304800 h 740228"/>
                <a:gd name="connsiteX23" fmla="*/ 1186543 w 1251857"/>
                <a:gd name="connsiteY23" fmla="*/ 283028 h 740228"/>
                <a:gd name="connsiteX24" fmla="*/ 1219200 w 1251857"/>
                <a:gd name="connsiteY24" fmla="*/ 272143 h 740228"/>
                <a:gd name="connsiteX25" fmla="*/ 1230086 w 1251857"/>
                <a:gd name="connsiteY25" fmla="*/ 239485 h 740228"/>
                <a:gd name="connsiteX26" fmla="*/ 1219200 w 1251857"/>
                <a:gd name="connsiteY26" fmla="*/ 152400 h 740228"/>
                <a:gd name="connsiteX27" fmla="*/ 1251857 w 1251857"/>
                <a:gd name="connsiteY27" fmla="*/ 141514 h 740228"/>
                <a:gd name="connsiteX28" fmla="*/ 1240972 w 1251857"/>
                <a:gd name="connsiteY28" fmla="*/ 65314 h 740228"/>
                <a:gd name="connsiteX29" fmla="*/ 1219200 w 1251857"/>
                <a:gd name="connsiteY29" fmla="*/ 43543 h 740228"/>
                <a:gd name="connsiteX30" fmla="*/ 1240972 w 1251857"/>
                <a:gd name="connsiteY30" fmla="*/ 0 h 740228"/>
                <a:gd name="connsiteX31" fmla="*/ 1219200 w 1251857"/>
                <a:gd name="connsiteY31" fmla="*/ 10885 h 7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1857" h="740228">
                  <a:moveTo>
                    <a:pt x="0" y="740228"/>
                  </a:moveTo>
                  <a:lnTo>
                    <a:pt x="0" y="740228"/>
                  </a:lnTo>
                  <a:cubicBezTo>
                    <a:pt x="54429" y="736600"/>
                    <a:pt x="110533" y="743225"/>
                    <a:pt x="163286" y="729343"/>
                  </a:cubicBezTo>
                  <a:cubicBezTo>
                    <a:pt x="189840" y="722355"/>
                    <a:pt x="212168" y="673684"/>
                    <a:pt x="228600" y="653143"/>
                  </a:cubicBezTo>
                  <a:cubicBezTo>
                    <a:pt x="241080" y="637543"/>
                    <a:pt x="265469" y="617404"/>
                    <a:pt x="283029" y="609600"/>
                  </a:cubicBezTo>
                  <a:cubicBezTo>
                    <a:pt x="304000" y="600279"/>
                    <a:pt x="348343" y="587828"/>
                    <a:pt x="348343" y="587828"/>
                  </a:cubicBezTo>
                  <a:cubicBezTo>
                    <a:pt x="381000" y="591457"/>
                    <a:pt x="414438" y="590745"/>
                    <a:pt x="446315" y="598714"/>
                  </a:cubicBezTo>
                  <a:cubicBezTo>
                    <a:pt x="459007" y="601887"/>
                    <a:pt x="467613" y="613994"/>
                    <a:pt x="478972" y="620485"/>
                  </a:cubicBezTo>
                  <a:cubicBezTo>
                    <a:pt x="493061" y="628536"/>
                    <a:pt x="507448" y="636230"/>
                    <a:pt x="522515" y="642257"/>
                  </a:cubicBezTo>
                  <a:cubicBezTo>
                    <a:pt x="543823" y="650780"/>
                    <a:pt x="566058" y="656771"/>
                    <a:pt x="587829" y="664028"/>
                  </a:cubicBezTo>
                  <a:lnTo>
                    <a:pt x="620486" y="674914"/>
                  </a:lnTo>
                  <a:lnTo>
                    <a:pt x="653143" y="685800"/>
                  </a:lnTo>
                  <a:cubicBezTo>
                    <a:pt x="741091" y="671142"/>
                    <a:pt x="697521" y="681893"/>
                    <a:pt x="783772" y="653143"/>
                  </a:cubicBezTo>
                  <a:cubicBezTo>
                    <a:pt x="794658" y="649514"/>
                    <a:pt x="806882" y="648622"/>
                    <a:pt x="816429" y="642257"/>
                  </a:cubicBezTo>
                  <a:cubicBezTo>
                    <a:pt x="858633" y="614120"/>
                    <a:pt x="836674" y="624622"/>
                    <a:pt x="881743" y="609600"/>
                  </a:cubicBezTo>
                  <a:cubicBezTo>
                    <a:pt x="892629" y="602343"/>
                    <a:pt x="904467" y="596342"/>
                    <a:pt x="914400" y="587828"/>
                  </a:cubicBezTo>
                  <a:cubicBezTo>
                    <a:pt x="929985" y="574470"/>
                    <a:pt x="943429" y="558799"/>
                    <a:pt x="957943" y="544285"/>
                  </a:cubicBezTo>
                  <a:cubicBezTo>
                    <a:pt x="965200" y="537028"/>
                    <a:pt x="971175" y="528207"/>
                    <a:pt x="979715" y="522514"/>
                  </a:cubicBezTo>
                  <a:lnTo>
                    <a:pt x="1012372" y="500743"/>
                  </a:lnTo>
                  <a:cubicBezTo>
                    <a:pt x="1016000" y="486229"/>
                    <a:pt x="1020797" y="471957"/>
                    <a:pt x="1023257" y="457200"/>
                  </a:cubicBezTo>
                  <a:cubicBezTo>
                    <a:pt x="1028066" y="428343"/>
                    <a:pt x="1025737" y="398135"/>
                    <a:pt x="1034143" y="370114"/>
                  </a:cubicBezTo>
                  <a:cubicBezTo>
                    <a:pt x="1041647" y="345101"/>
                    <a:pt x="1071202" y="346142"/>
                    <a:pt x="1088572" y="337457"/>
                  </a:cubicBezTo>
                  <a:cubicBezTo>
                    <a:pt x="1172973" y="295255"/>
                    <a:pt x="1071809" y="332157"/>
                    <a:pt x="1153886" y="304800"/>
                  </a:cubicBezTo>
                  <a:cubicBezTo>
                    <a:pt x="1164772" y="297543"/>
                    <a:pt x="1174841" y="288879"/>
                    <a:pt x="1186543" y="283028"/>
                  </a:cubicBezTo>
                  <a:cubicBezTo>
                    <a:pt x="1196806" y="277896"/>
                    <a:pt x="1211086" y="280257"/>
                    <a:pt x="1219200" y="272143"/>
                  </a:cubicBezTo>
                  <a:cubicBezTo>
                    <a:pt x="1227314" y="264029"/>
                    <a:pt x="1226457" y="250371"/>
                    <a:pt x="1230086" y="239485"/>
                  </a:cubicBezTo>
                  <a:cubicBezTo>
                    <a:pt x="1209149" y="208079"/>
                    <a:pt x="1190056" y="196117"/>
                    <a:pt x="1219200" y="152400"/>
                  </a:cubicBezTo>
                  <a:cubicBezTo>
                    <a:pt x="1225565" y="142853"/>
                    <a:pt x="1240971" y="145143"/>
                    <a:pt x="1251857" y="141514"/>
                  </a:cubicBezTo>
                  <a:cubicBezTo>
                    <a:pt x="1248229" y="116114"/>
                    <a:pt x="1249086" y="89655"/>
                    <a:pt x="1240972" y="65314"/>
                  </a:cubicBezTo>
                  <a:cubicBezTo>
                    <a:pt x="1237726" y="55577"/>
                    <a:pt x="1221213" y="53607"/>
                    <a:pt x="1219200" y="43543"/>
                  </a:cubicBezTo>
                  <a:cubicBezTo>
                    <a:pt x="1215030" y="22694"/>
                    <a:pt x="1229430" y="11541"/>
                    <a:pt x="1240972" y="0"/>
                  </a:cubicBezTo>
                  <a:lnTo>
                    <a:pt x="1219200" y="1088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534862" y="4452132"/>
              <a:ext cx="555195" cy="119868"/>
            </a:xfrm>
            <a:custGeom>
              <a:avLst/>
              <a:gdLst>
                <a:gd name="connsiteX0" fmla="*/ 555195 w 555195"/>
                <a:gd name="connsiteY0" fmla="*/ 119868 h 119868"/>
                <a:gd name="connsiteX1" fmla="*/ 555195 w 555195"/>
                <a:gd name="connsiteY1" fmla="*/ 119868 h 119868"/>
                <a:gd name="connsiteX2" fmla="*/ 489881 w 555195"/>
                <a:gd name="connsiteY2" fmla="*/ 43668 h 119868"/>
                <a:gd name="connsiteX3" fmla="*/ 413681 w 555195"/>
                <a:gd name="connsiteY3" fmla="*/ 54554 h 119868"/>
                <a:gd name="connsiteX4" fmla="*/ 315709 w 555195"/>
                <a:gd name="connsiteY4" fmla="*/ 43668 h 119868"/>
                <a:gd name="connsiteX5" fmla="*/ 283052 w 555195"/>
                <a:gd name="connsiteY5" fmla="*/ 21897 h 119868"/>
                <a:gd name="connsiteX6" fmla="*/ 261281 w 555195"/>
                <a:gd name="connsiteY6" fmla="*/ 125 h 119868"/>
                <a:gd name="connsiteX7" fmla="*/ 239509 w 555195"/>
                <a:gd name="connsiteY7" fmla="*/ 21897 h 119868"/>
                <a:gd name="connsiteX8" fmla="*/ 32681 w 555195"/>
                <a:gd name="connsiteY8" fmla="*/ 11011 h 119868"/>
                <a:gd name="connsiteX9" fmla="*/ 10909 w 555195"/>
                <a:gd name="connsiteY9" fmla="*/ 11011 h 119868"/>
                <a:gd name="connsiteX10" fmla="*/ 10909 w 555195"/>
                <a:gd name="connsiteY10" fmla="*/ 11011 h 1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195" h="119868">
                  <a:moveTo>
                    <a:pt x="555195" y="119868"/>
                  </a:moveTo>
                  <a:lnTo>
                    <a:pt x="555195" y="119868"/>
                  </a:lnTo>
                  <a:cubicBezTo>
                    <a:pt x="533424" y="94468"/>
                    <a:pt x="520256" y="57687"/>
                    <a:pt x="489881" y="43668"/>
                  </a:cubicBezTo>
                  <a:cubicBezTo>
                    <a:pt x="466585" y="32916"/>
                    <a:pt x="439339" y="54554"/>
                    <a:pt x="413681" y="54554"/>
                  </a:cubicBezTo>
                  <a:cubicBezTo>
                    <a:pt x="380823" y="54554"/>
                    <a:pt x="348366" y="47297"/>
                    <a:pt x="315709" y="43668"/>
                  </a:cubicBezTo>
                  <a:cubicBezTo>
                    <a:pt x="304823" y="36411"/>
                    <a:pt x="293268" y="30070"/>
                    <a:pt x="283052" y="21897"/>
                  </a:cubicBezTo>
                  <a:cubicBezTo>
                    <a:pt x="275038" y="15486"/>
                    <a:pt x="271544" y="125"/>
                    <a:pt x="261281" y="125"/>
                  </a:cubicBezTo>
                  <a:cubicBezTo>
                    <a:pt x="251018" y="125"/>
                    <a:pt x="246766" y="14640"/>
                    <a:pt x="239509" y="21897"/>
                  </a:cubicBezTo>
                  <a:cubicBezTo>
                    <a:pt x="170566" y="18268"/>
                    <a:pt x="101436" y="17262"/>
                    <a:pt x="32681" y="11011"/>
                  </a:cubicBezTo>
                  <a:cubicBezTo>
                    <a:pt x="5162" y="8509"/>
                    <a:pt x="-12564" y="-12464"/>
                    <a:pt x="10909" y="11011"/>
                  </a:cubicBezTo>
                  <a:lnTo>
                    <a:pt x="10909" y="11011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0714" y="3621572"/>
            <a:ext cx="2837454" cy="678285"/>
            <a:chOff x="1360714" y="3621572"/>
            <a:chExt cx="2837454" cy="678285"/>
          </a:xfrm>
        </p:grpSpPr>
        <p:sp>
          <p:nvSpPr>
            <p:cNvPr id="19" name="TextBox 18"/>
            <p:cNvSpPr txBox="1"/>
            <p:nvPr/>
          </p:nvSpPr>
          <p:spPr>
            <a:xfrm>
              <a:off x="2604075" y="3621572"/>
              <a:ext cx="1594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Lead optimization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60714" y="3886200"/>
              <a:ext cx="1480457" cy="413657"/>
            </a:xfrm>
            <a:custGeom>
              <a:avLst/>
              <a:gdLst>
                <a:gd name="connsiteX0" fmla="*/ 0 w 1480457"/>
                <a:gd name="connsiteY0" fmla="*/ 413657 h 413657"/>
                <a:gd name="connsiteX1" fmla="*/ 0 w 1480457"/>
                <a:gd name="connsiteY1" fmla="*/ 413657 h 413657"/>
                <a:gd name="connsiteX2" fmla="*/ 119743 w 1480457"/>
                <a:gd name="connsiteY2" fmla="*/ 402772 h 413657"/>
                <a:gd name="connsiteX3" fmla="*/ 130629 w 1480457"/>
                <a:gd name="connsiteY3" fmla="*/ 370115 h 413657"/>
                <a:gd name="connsiteX4" fmla="*/ 195943 w 1480457"/>
                <a:gd name="connsiteY4" fmla="*/ 359229 h 413657"/>
                <a:gd name="connsiteX5" fmla="*/ 206829 w 1480457"/>
                <a:gd name="connsiteY5" fmla="*/ 326572 h 413657"/>
                <a:gd name="connsiteX6" fmla="*/ 283029 w 1480457"/>
                <a:gd name="connsiteY6" fmla="*/ 315686 h 413657"/>
                <a:gd name="connsiteX7" fmla="*/ 435429 w 1480457"/>
                <a:gd name="connsiteY7" fmla="*/ 283029 h 413657"/>
                <a:gd name="connsiteX8" fmla="*/ 468086 w 1480457"/>
                <a:gd name="connsiteY8" fmla="*/ 272143 h 413657"/>
                <a:gd name="connsiteX9" fmla="*/ 576943 w 1480457"/>
                <a:gd name="connsiteY9" fmla="*/ 250372 h 413657"/>
                <a:gd name="connsiteX10" fmla="*/ 642257 w 1480457"/>
                <a:gd name="connsiteY10" fmla="*/ 261257 h 413657"/>
                <a:gd name="connsiteX11" fmla="*/ 816429 w 1480457"/>
                <a:gd name="connsiteY11" fmla="*/ 239486 h 413657"/>
                <a:gd name="connsiteX12" fmla="*/ 903515 w 1480457"/>
                <a:gd name="connsiteY12" fmla="*/ 217715 h 413657"/>
                <a:gd name="connsiteX13" fmla="*/ 1045029 w 1480457"/>
                <a:gd name="connsiteY13" fmla="*/ 174172 h 413657"/>
                <a:gd name="connsiteX14" fmla="*/ 1143000 w 1480457"/>
                <a:gd name="connsiteY14" fmla="*/ 152400 h 413657"/>
                <a:gd name="connsiteX15" fmla="*/ 1153886 w 1480457"/>
                <a:gd name="connsiteY15" fmla="*/ 119743 h 413657"/>
                <a:gd name="connsiteX16" fmla="*/ 1208315 w 1480457"/>
                <a:gd name="connsiteY16" fmla="*/ 108857 h 413657"/>
                <a:gd name="connsiteX17" fmla="*/ 1240972 w 1480457"/>
                <a:gd name="connsiteY17" fmla="*/ 97972 h 413657"/>
                <a:gd name="connsiteX18" fmla="*/ 1284515 w 1480457"/>
                <a:gd name="connsiteY18" fmla="*/ 87086 h 413657"/>
                <a:gd name="connsiteX19" fmla="*/ 1317172 w 1480457"/>
                <a:gd name="connsiteY19" fmla="*/ 76200 h 413657"/>
                <a:gd name="connsiteX20" fmla="*/ 1415143 w 1480457"/>
                <a:gd name="connsiteY20" fmla="*/ 65315 h 413657"/>
                <a:gd name="connsiteX21" fmla="*/ 1436915 w 1480457"/>
                <a:gd name="connsiteY21" fmla="*/ 43543 h 413657"/>
                <a:gd name="connsiteX22" fmla="*/ 1469572 w 1480457"/>
                <a:gd name="connsiteY22" fmla="*/ 21772 h 413657"/>
                <a:gd name="connsiteX23" fmla="*/ 1480457 w 1480457"/>
                <a:gd name="connsiteY23" fmla="*/ 0 h 413657"/>
                <a:gd name="connsiteX24" fmla="*/ 1480457 w 1480457"/>
                <a:gd name="connsiteY24" fmla="*/ 0 h 413657"/>
                <a:gd name="connsiteX25" fmla="*/ 1480457 w 1480457"/>
                <a:gd name="connsiteY25" fmla="*/ 0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80457" h="413657">
                  <a:moveTo>
                    <a:pt x="0" y="413657"/>
                  </a:moveTo>
                  <a:lnTo>
                    <a:pt x="0" y="413657"/>
                  </a:lnTo>
                  <a:cubicBezTo>
                    <a:pt x="39914" y="410029"/>
                    <a:pt x="81721" y="415446"/>
                    <a:pt x="119743" y="402772"/>
                  </a:cubicBezTo>
                  <a:cubicBezTo>
                    <a:pt x="130629" y="399144"/>
                    <a:pt x="120666" y="375808"/>
                    <a:pt x="130629" y="370115"/>
                  </a:cubicBezTo>
                  <a:cubicBezTo>
                    <a:pt x="149793" y="359164"/>
                    <a:pt x="174172" y="362858"/>
                    <a:pt x="195943" y="359229"/>
                  </a:cubicBezTo>
                  <a:cubicBezTo>
                    <a:pt x="199572" y="348343"/>
                    <a:pt x="196566" y="331704"/>
                    <a:pt x="206829" y="326572"/>
                  </a:cubicBezTo>
                  <a:cubicBezTo>
                    <a:pt x="229778" y="315097"/>
                    <a:pt x="258028" y="321455"/>
                    <a:pt x="283029" y="315686"/>
                  </a:cubicBezTo>
                  <a:cubicBezTo>
                    <a:pt x="466342" y="273383"/>
                    <a:pt x="210529" y="311142"/>
                    <a:pt x="435429" y="283029"/>
                  </a:cubicBezTo>
                  <a:cubicBezTo>
                    <a:pt x="446315" y="279400"/>
                    <a:pt x="456834" y="274393"/>
                    <a:pt x="468086" y="272143"/>
                  </a:cubicBezTo>
                  <a:cubicBezTo>
                    <a:pt x="593179" y="247124"/>
                    <a:pt x="503159" y="274965"/>
                    <a:pt x="576943" y="250372"/>
                  </a:cubicBezTo>
                  <a:cubicBezTo>
                    <a:pt x="598714" y="254000"/>
                    <a:pt x="620185" y="261257"/>
                    <a:pt x="642257" y="261257"/>
                  </a:cubicBezTo>
                  <a:cubicBezTo>
                    <a:pt x="854722" y="261257"/>
                    <a:pt x="724456" y="262480"/>
                    <a:pt x="816429" y="239486"/>
                  </a:cubicBezTo>
                  <a:lnTo>
                    <a:pt x="903515" y="217715"/>
                  </a:lnTo>
                  <a:cubicBezTo>
                    <a:pt x="972125" y="171974"/>
                    <a:pt x="908738" y="208245"/>
                    <a:pt x="1045029" y="174172"/>
                  </a:cubicBezTo>
                  <a:cubicBezTo>
                    <a:pt x="1106522" y="158799"/>
                    <a:pt x="1073902" y="166220"/>
                    <a:pt x="1143000" y="152400"/>
                  </a:cubicBezTo>
                  <a:cubicBezTo>
                    <a:pt x="1146629" y="141514"/>
                    <a:pt x="1144339" y="126108"/>
                    <a:pt x="1153886" y="119743"/>
                  </a:cubicBezTo>
                  <a:cubicBezTo>
                    <a:pt x="1169281" y="109480"/>
                    <a:pt x="1190365" y="113344"/>
                    <a:pt x="1208315" y="108857"/>
                  </a:cubicBezTo>
                  <a:cubicBezTo>
                    <a:pt x="1219447" y="106074"/>
                    <a:pt x="1229939" y="101124"/>
                    <a:pt x="1240972" y="97972"/>
                  </a:cubicBezTo>
                  <a:cubicBezTo>
                    <a:pt x="1255357" y="93862"/>
                    <a:pt x="1270130" y="91196"/>
                    <a:pt x="1284515" y="87086"/>
                  </a:cubicBezTo>
                  <a:cubicBezTo>
                    <a:pt x="1295548" y="83934"/>
                    <a:pt x="1305854" y="78086"/>
                    <a:pt x="1317172" y="76200"/>
                  </a:cubicBezTo>
                  <a:cubicBezTo>
                    <a:pt x="1349583" y="70798"/>
                    <a:pt x="1382486" y="68943"/>
                    <a:pt x="1415143" y="65315"/>
                  </a:cubicBezTo>
                  <a:cubicBezTo>
                    <a:pt x="1422400" y="58058"/>
                    <a:pt x="1428901" y="49954"/>
                    <a:pt x="1436915" y="43543"/>
                  </a:cubicBezTo>
                  <a:cubicBezTo>
                    <a:pt x="1447131" y="35370"/>
                    <a:pt x="1460321" y="31023"/>
                    <a:pt x="1469572" y="21772"/>
                  </a:cubicBezTo>
                  <a:cubicBezTo>
                    <a:pt x="1475309" y="16035"/>
                    <a:pt x="1476829" y="7257"/>
                    <a:pt x="1480457" y="0"/>
                  </a:cubicBezTo>
                  <a:lnTo>
                    <a:pt x="1480457" y="0"/>
                  </a:lnTo>
                  <a:lnTo>
                    <a:pt x="1480457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6822" y="2842920"/>
            <a:ext cx="1627664" cy="1250109"/>
            <a:chOff x="516822" y="2842920"/>
            <a:chExt cx="1627664" cy="1250109"/>
          </a:xfrm>
        </p:grpSpPr>
        <p:sp>
          <p:nvSpPr>
            <p:cNvPr id="20" name="TextBox 19"/>
            <p:cNvSpPr txBox="1"/>
            <p:nvPr/>
          </p:nvSpPr>
          <p:spPr>
            <a:xfrm>
              <a:off x="516822" y="2842920"/>
              <a:ext cx="1311978" cy="59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Pre-clinical ADME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556657" y="3222094"/>
              <a:ext cx="587829" cy="870935"/>
            </a:xfrm>
            <a:custGeom>
              <a:avLst/>
              <a:gdLst>
                <a:gd name="connsiteX0" fmla="*/ 587829 w 587829"/>
                <a:gd name="connsiteY0" fmla="*/ 870935 h 870935"/>
                <a:gd name="connsiteX1" fmla="*/ 587829 w 587829"/>
                <a:gd name="connsiteY1" fmla="*/ 870935 h 870935"/>
                <a:gd name="connsiteX2" fmla="*/ 533400 w 587829"/>
                <a:gd name="connsiteY2" fmla="*/ 794735 h 870935"/>
                <a:gd name="connsiteX3" fmla="*/ 511629 w 587829"/>
                <a:gd name="connsiteY3" fmla="*/ 751192 h 870935"/>
                <a:gd name="connsiteX4" fmla="*/ 489857 w 587829"/>
                <a:gd name="connsiteY4" fmla="*/ 729420 h 870935"/>
                <a:gd name="connsiteX5" fmla="*/ 478972 w 587829"/>
                <a:gd name="connsiteY5" fmla="*/ 685877 h 870935"/>
                <a:gd name="connsiteX6" fmla="*/ 413657 w 587829"/>
                <a:gd name="connsiteY6" fmla="*/ 664106 h 870935"/>
                <a:gd name="connsiteX7" fmla="*/ 381000 w 587829"/>
                <a:gd name="connsiteY7" fmla="*/ 631449 h 870935"/>
                <a:gd name="connsiteX8" fmla="*/ 370114 w 587829"/>
                <a:gd name="connsiteY8" fmla="*/ 587906 h 870935"/>
                <a:gd name="connsiteX9" fmla="*/ 272143 w 587829"/>
                <a:gd name="connsiteY9" fmla="*/ 577020 h 870935"/>
                <a:gd name="connsiteX10" fmla="*/ 348343 w 587829"/>
                <a:gd name="connsiteY10" fmla="*/ 533477 h 870935"/>
                <a:gd name="connsiteX11" fmla="*/ 359229 w 587829"/>
                <a:gd name="connsiteY11" fmla="*/ 468163 h 870935"/>
                <a:gd name="connsiteX12" fmla="*/ 348343 w 587829"/>
                <a:gd name="connsiteY12" fmla="*/ 435506 h 870935"/>
                <a:gd name="connsiteX13" fmla="*/ 315686 w 587829"/>
                <a:gd name="connsiteY13" fmla="*/ 424620 h 870935"/>
                <a:gd name="connsiteX14" fmla="*/ 206829 w 587829"/>
                <a:gd name="connsiteY14" fmla="*/ 435506 h 870935"/>
                <a:gd name="connsiteX15" fmla="*/ 163286 w 587829"/>
                <a:gd name="connsiteY15" fmla="*/ 446392 h 870935"/>
                <a:gd name="connsiteX16" fmla="*/ 141514 w 587829"/>
                <a:gd name="connsiteY16" fmla="*/ 468163 h 870935"/>
                <a:gd name="connsiteX17" fmla="*/ 65314 w 587829"/>
                <a:gd name="connsiteY17" fmla="*/ 457277 h 870935"/>
                <a:gd name="connsiteX18" fmla="*/ 54429 w 587829"/>
                <a:gd name="connsiteY18" fmla="*/ 424620 h 870935"/>
                <a:gd name="connsiteX19" fmla="*/ 65314 w 587829"/>
                <a:gd name="connsiteY19" fmla="*/ 381077 h 870935"/>
                <a:gd name="connsiteX20" fmla="*/ 119743 w 587829"/>
                <a:gd name="connsiteY20" fmla="*/ 337535 h 870935"/>
                <a:gd name="connsiteX21" fmla="*/ 141514 w 587829"/>
                <a:gd name="connsiteY21" fmla="*/ 315763 h 870935"/>
                <a:gd name="connsiteX22" fmla="*/ 174172 w 587829"/>
                <a:gd name="connsiteY22" fmla="*/ 304877 h 870935"/>
                <a:gd name="connsiteX23" fmla="*/ 239486 w 587829"/>
                <a:gd name="connsiteY23" fmla="*/ 272220 h 870935"/>
                <a:gd name="connsiteX24" fmla="*/ 250372 w 587829"/>
                <a:gd name="connsiteY24" fmla="*/ 239563 h 870935"/>
                <a:gd name="connsiteX25" fmla="*/ 119743 w 587829"/>
                <a:gd name="connsiteY25" fmla="*/ 163363 h 870935"/>
                <a:gd name="connsiteX26" fmla="*/ 108857 w 587829"/>
                <a:gd name="connsiteY26" fmla="*/ 87163 h 870935"/>
                <a:gd name="connsiteX27" fmla="*/ 76200 w 587829"/>
                <a:gd name="connsiteY27" fmla="*/ 65392 h 870935"/>
                <a:gd name="connsiteX28" fmla="*/ 32657 w 587829"/>
                <a:gd name="connsiteY28" fmla="*/ 21849 h 870935"/>
                <a:gd name="connsiteX29" fmla="*/ 0 w 587829"/>
                <a:gd name="connsiteY29" fmla="*/ 77 h 870935"/>
                <a:gd name="connsiteX30" fmla="*/ 0 w 587829"/>
                <a:gd name="connsiteY30" fmla="*/ 77 h 8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7829" h="870935">
                  <a:moveTo>
                    <a:pt x="587829" y="870935"/>
                  </a:moveTo>
                  <a:lnTo>
                    <a:pt x="587829" y="870935"/>
                  </a:lnTo>
                  <a:cubicBezTo>
                    <a:pt x="569686" y="845535"/>
                    <a:pt x="544993" y="823717"/>
                    <a:pt x="533400" y="794735"/>
                  </a:cubicBezTo>
                  <a:cubicBezTo>
                    <a:pt x="511070" y="738911"/>
                    <a:pt x="592015" y="777986"/>
                    <a:pt x="511629" y="751192"/>
                  </a:cubicBezTo>
                  <a:cubicBezTo>
                    <a:pt x="504372" y="743935"/>
                    <a:pt x="494447" y="738600"/>
                    <a:pt x="489857" y="729420"/>
                  </a:cubicBezTo>
                  <a:cubicBezTo>
                    <a:pt x="483166" y="716038"/>
                    <a:pt x="490331" y="695613"/>
                    <a:pt x="478972" y="685877"/>
                  </a:cubicBezTo>
                  <a:cubicBezTo>
                    <a:pt x="461548" y="670942"/>
                    <a:pt x="413657" y="664106"/>
                    <a:pt x="413657" y="664106"/>
                  </a:cubicBezTo>
                  <a:cubicBezTo>
                    <a:pt x="402771" y="653220"/>
                    <a:pt x="388638" y="644815"/>
                    <a:pt x="381000" y="631449"/>
                  </a:cubicBezTo>
                  <a:cubicBezTo>
                    <a:pt x="373577" y="618459"/>
                    <a:pt x="383496" y="594597"/>
                    <a:pt x="370114" y="587906"/>
                  </a:cubicBezTo>
                  <a:cubicBezTo>
                    <a:pt x="340725" y="573211"/>
                    <a:pt x="304800" y="580649"/>
                    <a:pt x="272143" y="577020"/>
                  </a:cubicBezTo>
                  <a:cubicBezTo>
                    <a:pt x="306609" y="473624"/>
                    <a:pt x="239779" y="642041"/>
                    <a:pt x="348343" y="533477"/>
                  </a:cubicBezTo>
                  <a:cubicBezTo>
                    <a:pt x="363950" y="517870"/>
                    <a:pt x="355600" y="489934"/>
                    <a:pt x="359229" y="468163"/>
                  </a:cubicBezTo>
                  <a:cubicBezTo>
                    <a:pt x="355600" y="457277"/>
                    <a:pt x="356457" y="443620"/>
                    <a:pt x="348343" y="435506"/>
                  </a:cubicBezTo>
                  <a:cubicBezTo>
                    <a:pt x="340229" y="427392"/>
                    <a:pt x="327161" y="424620"/>
                    <a:pt x="315686" y="424620"/>
                  </a:cubicBezTo>
                  <a:cubicBezTo>
                    <a:pt x="279219" y="424620"/>
                    <a:pt x="243115" y="431877"/>
                    <a:pt x="206829" y="435506"/>
                  </a:cubicBezTo>
                  <a:cubicBezTo>
                    <a:pt x="192315" y="439135"/>
                    <a:pt x="176668" y="439701"/>
                    <a:pt x="163286" y="446392"/>
                  </a:cubicBezTo>
                  <a:cubicBezTo>
                    <a:pt x="154106" y="450982"/>
                    <a:pt x="151714" y="467030"/>
                    <a:pt x="141514" y="468163"/>
                  </a:cubicBezTo>
                  <a:cubicBezTo>
                    <a:pt x="116013" y="470996"/>
                    <a:pt x="90714" y="460906"/>
                    <a:pt x="65314" y="457277"/>
                  </a:cubicBezTo>
                  <a:cubicBezTo>
                    <a:pt x="61686" y="446391"/>
                    <a:pt x="54429" y="436094"/>
                    <a:pt x="54429" y="424620"/>
                  </a:cubicBezTo>
                  <a:cubicBezTo>
                    <a:pt x="54429" y="409659"/>
                    <a:pt x="58623" y="394458"/>
                    <a:pt x="65314" y="381077"/>
                  </a:cubicBezTo>
                  <a:cubicBezTo>
                    <a:pt x="74075" y="363556"/>
                    <a:pt x="106926" y="347789"/>
                    <a:pt x="119743" y="337535"/>
                  </a:cubicBezTo>
                  <a:cubicBezTo>
                    <a:pt x="127757" y="331124"/>
                    <a:pt x="132713" y="321043"/>
                    <a:pt x="141514" y="315763"/>
                  </a:cubicBezTo>
                  <a:cubicBezTo>
                    <a:pt x="151354" y="309859"/>
                    <a:pt x="163909" y="310009"/>
                    <a:pt x="174172" y="304877"/>
                  </a:cubicBezTo>
                  <a:cubicBezTo>
                    <a:pt x="258585" y="262671"/>
                    <a:pt x="157398" y="299583"/>
                    <a:pt x="239486" y="272220"/>
                  </a:cubicBezTo>
                  <a:cubicBezTo>
                    <a:pt x="243115" y="261334"/>
                    <a:pt x="250372" y="251038"/>
                    <a:pt x="250372" y="239563"/>
                  </a:cubicBezTo>
                  <a:cubicBezTo>
                    <a:pt x="250372" y="136304"/>
                    <a:pt x="229735" y="173362"/>
                    <a:pt x="119743" y="163363"/>
                  </a:cubicBezTo>
                  <a:cubicBezTo>
                    <a:pt x="150326" y="71613"/>
                    <a:pt x="160694" y="113081"/>
                    <a:pt x="108857" y="87163"/>
                  </a:cubicBezTo>
                  <a:cubicBezTo>
                    <a:pt x="97155" y="81312"/>
                    <a:pt x="87086" y="72649"/>
                    <a:pt x="76200" y="65392"/>
                  </a:cubicBezTo>
                  <a:cubicBezTo>
                    <a:pt x="56847" y="7334"/>
                    <a:pt x="81038" y="50879"/>
                    <a:pt x="32657" y="21849"/>
                  </a:cubicBezTo>
                  <a:cubicBezTo>
                    <a:pt x="-7905" y="-2489"/>
                    <a:pt x="26886" y="77"/>
                    <a:pt x="0" y="77"/>
                  </a:cubicBezTo>
                  <a:lnTo>
                    <a:pt x="0" y="77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25433" y="2057400"/>
            <a:ext cx="2432708" cy="908437"/>
            <a:chOff x="1725433" y="2057400"/>
            <a:chExt cx="2432708" cy="908437"/>
          </a:xfrm>
        </p:grpSpPr>
        <p:sp>
          <p:nvSpPr>
            <p:cNvPr id="22" name="TextBox 21"/>
            <p:cNvSpPr txBox="1"/>
            <p:nvPr/>
          </p:nvSpPr>
          <p:spPr>
            <a:xfrm>
              <a:off x="2438400" y="2057400"/>
              <a:ext cx="1719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Phase I (</a:t>
              </a:r>
              <a:r>
                <a:rPr lang="en-US" sz="1600" b="1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FiH</a:t>
              </a:r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, safety profiling)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082437" y="2667000"/>
              <a:ext cx="161653" cy="228600"/>
              <a:chOff x="2082437" y="2667000"/>
              <a:chExt cx="161653" cy="2286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2087880" y="2667000"/>
                <a:ext cx="2177" cy="22860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lowchart: Punched Tape 48"/>
              <p:cNvSpPr/>
              <p:nvPr/>
            </p:nvSpPr>
            <p:spPr>
              <a:xfrm>
                <a:off x="2082437" y="2667000"/>
                <a:ext cx="161653" cy="152400"/>
              </a:xfrm>
              <a:prstGeom prst="flowChartPunchedTape">
                <a:avLst/>
              </a:prstGeom>
              <a:solidFill>
                <a:srgbClr val="FFC000"/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07905" y="235481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IND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725433" y="2885826"/>
              <a:ext cx="365913" cy="48205"/>
            </a:xfrm>
            <a:custGeom>
              <a:avLst/>
              <a:gdLst>
                <a:gd name="connsiteX0" fmla="*/ 0 w 365913"/>
                <a:gd name="connsiteY0" fmla="*/ 48205 h 48205"/>
                <a:gd name="connsiteX1" fmla="*/ 0 w 365913"/>
                <a:gd name="connsiteY1" fmla="*/ 48205 h 48205"/>
                <a:gd name="connsiteX2" fmla="*/ 151075 w 365913"/>
                <a:gd name="connsiteY2" fmla="*/ 40254 h 48205"/>
                <a:gd name="connsiteX3" fmla="*/ 198783 w 365913"/>
                <a:gd name="connsiteY3" fmla="*/ 24351 h 48205"/>
                <a:gd name="connsiteX4" fmla="*/ 254442 w 365913"/>
                <a:gd name="connsiteY4" fmla="*/ 16400 h 48205"/>
                <a:gd name="connsiteX5" fmla="*/ 302150 w 365913"/>
                <a:gd name="connsiteY5" fmla="*/ 497 h 48205"/>
                <a:gd name="connsiteX6" fmla="*/ 341906 w 365913"/>
                <a:gd name="connsiteY6" fmla="*/ 8449 h 48205"/>
                <a:gd name="connsiteX7" fmla="*/ 357809 w 365913"/>
                <a:gd name="connsiteY7" fmla="*/ 8449 h 48205"/>
                <a:gd name="connsiteX8" fmla="*/ 357809 w 365913"/>
                <a:gd name="connsiteY8" fmla="*/ 8449 h 4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913" h="48205">
                  <a:moveTo>
                    <a:pt x="0" y="48205"/>
                  </a:moveTo>
                  <a:lnTo>
                    <a:pt x="0" y="48205"/>
                  </a:lnTo>
                  <a:cubicBezTo>
                    <a:pt x="50358" y="45555"/>
                    <a:pt x="101006" y="46262"/>
                    <a:pt x="151075" y="40254"/>
                  </a:cubicBezTo>
                  <a:cubicBezTo>
                    <a:pt x="167719" y="38257"/>
                    <a:pt x="182189" y="26722"/>
                    <a:pt x="198783" y="24351"/>
                  </a:cubicBezTo>
                  <a:lnTo>
                    <a:pt x="254442" y="16400"/>
                  </a:lnTo>
                  <a:cubicBezTo>
                    <a:pt x="270345" y="11099"/>
                    <a:pt x="285713" y="-2791"/>
                    <a:pt x="302150" y="497"/>
                  </a:cubicBezTo>
                  <a:cubicBezTo>
                    <a:pt x="315402" y="3148"/>
                    <a:pt x="328795" y="5171"/>
                    <a:pt x="341906" y="8449"/>
                  </a:cubicBezTo>
                  <a:cubicBezTo>
                    <a:pt x="366271" y="14540"/>
                    <a:pt x="373048" y="23688"/>
                    <a:pt x="357809" y="8449"/>
                  </a:cubicBezTo>
                  <a:lnTo>
                    <a:pt x="357809" y="8449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07096" y="2902226"/>
              <a:ext cx="310101" cy="39757"/>
            </a:xfrm>
            <a:custGeom>
              <a:avLst/>
              <a:gdLst>
                <a:gd name="connsiteX0" fmla="*/ 0 w 310101"/>
                <a:gd name="connsiteY0" fmla="*/ 0 h 39757"/>
                <a:gd name="connsiteX1" fmla="*/ 0 w 310101"/>
                <a:gd name="connsiteY1" fmla="*/ 0 h 39757"/>
                <a:gd name="connsiteX2" fmla="*/ 71561 w 310101"/>
                <a:gd name="connsiteY2" fmla="*/ 7951 h 39757"/>
                <a:gd name="connsiteX3" fmla="*/ 111318 w 310101"/>
                <a:gd name="connsiteY3" fmla="*/ 15903 h 39757"/>
                <a:gd name="connsiteX4" fmla="*/ 135172 w 310101"/>
                <a:gd name="connsiteY4" fmla="*/ 23854 h 39757"/>
                <a:gd name="connsiteX5" fmla="*/ 254441 w 310101"/>
                <a:gd name="connsiteY5" fmla="*/ 31805 h 39757"/>
                <a:gd name="connsiteX6" fmla="*/ 278295 w 310101"/>
                <a:gd name="connsiteY6" fmla="*/ 39757 h 39757"/>
                <a:gd name="connsiteX7" fmla="*/ 302149 w 310101"/>
                <a:gd name="connsiteY7" fmla="*/ 31805 h 39757"/>
                <a:gd name="connsiteX8" fmla="*/ 310101 w 310101"/>
                <a:gd name="connsiteY8" fmla="*/ 31805 h 39757"/>
                <a:gd name="connsiteX9" fmla="*/ 310101 w 310101"/>
                <a:gd name="connsiteY9" fmla="*/ 31805 h 3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101" h="39757">
                  <a:moveTo>
                    <a:pt x="0" y="0"/>
                  </a:moveTo>
                  <a:lnTo>
                    <a:pt x="0" y="0"/>
                  </a:lnTo>
                  <a:cubicBezTo>
                    <a:pt x="23854" y="2650"/>
                    <a:pt x="47802" y="4557"/>
                    <a:pt x="71561" y="7951"/>
                  </a:cubicBezTo>
                  <a:cubicBezTo>
                    <a:pt x="84940" y="9862"/>
                    <a:pt x="98207" y="12625"/>
                    <a:pt x="111318" y="15903"/>
                  </a:cubicBezTo>
                  <a:cubicBezTo>
                    <a:pt x="119449" y="17936"/>
                    <a:pt x="126842" y="22928"/>
                    <a:pt x="135172" y="23854"/>
                  </a:cubicBezTo>
                  <a:cubicBezTo>
                    <a:pt x="174773" y="28254"/>
                    <a:pt x="214685" y="29155"/>
                    <a:pt x="254441" y="31805"/>
                  </a:cubicBezTo>
                  <a:cubicBezTo>
                    <a:pt x="262392" y="34456"/>
                    <a:pt x="269913" y="39757"/>
                    <a:pt x="278295" y="39757"/>
                  </a:cubicBezTo>
                  <a:cubicBezTo>
                    <a:pt x="286677" y="39757"/>
                    <a:pt x="294018" y="33838"/>
                    <a:pt x="302149" y="31805"/>
                  </a:cubicBezTo>
                  <a:cubicBezTo>
                    <a:pt x="304721" y="31162"/>
                    <a:pt x="307450" y="31805"/>
                    <a:pt x="310101" y="31805"/>
                  </a:cubicBezTo>
                  <a:lnTo>
                    <a:pt x="310101" y="3180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92125" y="2568271"/>
              <a:ext cx="87465" cy="397566"/>
            </a:xfrm>
            <a:custGeom>
              <a:avLst/>
              <a:gdLst>
                <a:gd name="connsiteX0" fmla="*/ 0 w 87465"/>
                <a:gd name="connsiteY0" fmla="*/ 397566 h 397566"/>
                <a:gd name="connsiteX1" fmla="*/ 0 w 87465"/>
                <a:gd name="connsiteY1" fmla="*/ 397566 h 397566"/>
                <a:gd name="connsiteX2" fmla="*/ 47708 w 87465"/>
                <a:gd name="connsiteY2" fmla="*/ 341906 h 397566"/>
                <a:gd name="connsiteX3" fmla="*/ 55659 w 87465"/>
                <a:gd name="connsiteY3" fmla="*/ 318052 h 397566"/>
                <a:gd name="connsiteX4" fmla="*/ 71562 w 87465"/>
                <a:gd name="connsiteY4" fmla="*/ 294199 h 397566"/>
                <a:gd name="connsiteX5" fmla="*/ 79513 w 87465"/>
                <a:gd name="connsiteY5" fmla="*/ 214686 h 397566"/>
                <a:gd name="connsiteX6" fmla="*/ 87465 w 87465"/>
                <a:gd name="connsiteY6" fmla="*/ 190832 h 397566"/>
                <a:gd name="connsiteX7" fmla="*/ 63611 w 87465"/>
                <a:gd name="connsiteY7" fmla="*/ 143124 h 397566"/>
                <a:gd name="connsiteX8" fmla="*/ 63611 w 87465"/>
                <a:gd name="connsiteY8" fmla="*/ 31806 h 397566"/>
                <a:gd name="connsiteX9" fmla="*/ 79513 w 87465"/>
                <a:gd name="connsiteY9" fmla="*/ 0 h 397566"/>
                <a:gd name="connsiteX10" fmla="*/ 79513 w 87465"/>
                <a:gd name="connsiteY10" fmla="*/ 0 h 39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465" h="397566">
                  <a:moveTo>
                    <a:pt x="0" y="397566"/>
                  </a:moveTo>
                  <a:lnTo>
                    <a:pt x="0" y="397566"/>
                  </a:lnTo>
                  <a:cubicBezTo>
                    <a:pt x="15903" y="379013"/>
                    <a:pt x="33695" y="361925"/>
                    <a:pt x="47708" y="341906"/>
                  </a:cubicBezTo>
                  <a:cubicBezTo>
                    <a:pt x="52514" y="335040"/>
                    <a:pt x="51911" y="325549"/>
                    <a:pt x="55659" y="318052"/>
                  </a:cubicBezTo>
                  <a:cubicBezTo>
                    <a:pt x="59933" y="309505"/>
                    <a:pt x="66261" y="302150"/>
                    <a:pt x="71562" y="294199"/>
                  </a:cubicBezTo>
                  <a:cubicBezTo>
                    <a:pt x="74212" y="267695"/>
                    <a:pt x="75463" y="241013"/>
                    <a:pt x="79513" y="214686"/>
                  </a:cubicBezTo>
                  <a:cubicBezTo>
                    <a:pt x="80787" y="206402"/>
                    <a:pt x="87465" y="199214"/>
                    <a:pt x="87465" y="190832"/>
                  </a:cubicBezTo>
                  <a:cubicBezTo>
                    <a:pt x="87465" y="174374"/>
                    <a:pt x="71650" y="155183"/>
                    <a:pt x="63611" y="143124"/>
                  </a:cubicBezTo>
                  <a:cubicBezTo>
                    <a:pt x="54775" y="81278"/>
                    <a:pt x="51242" y="93652"/>
                    <a:pt x="63611" y="31806"/>
                  </a:cubicBezTo>
                  <a:cubicBezTo>
                    <a:pt x="68179" y="8964"/>
                    <a:pt x="67679" y="11836"/>
                    <a:pt x="79513" y="0"/>
                  </a:cubicBezTo>
                  <a:lnTo>
                    <a:pt x="79513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18129" y="814121"/>
            <a:ext cx="2261743" cy="1269121"/>
            <a:chOff x="2918129" y="814121"/>
            <a:chExt cx="2261743" cy="1269121"/>
          </a:xfrm>
        </p:grpSpPr>
        <p:sp>
          <p:nvSpPr>
            <p:cNvPr id="23" name="TextBox 22"/>
            <p:cNvSpPr txBox="1"/>
            <p:nvPr/>
          </p:nvSpPr>
          <p:spPr>
            <a:xfrm>
              <a:off x="4028334" y="1303899"/>
              <a:ext cx="953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Phase II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918129" y="1622066"/>
              <a:ext cx="1137036" cy="461176"/>
            </a:xfrm>
            <a:custGeom>
              <a:avLst/>
              <a:gdLst>
                <a:gd name="connsiteX0" fmla="*/ 0 w 1137036"/>
                <a:gd name="connsiteY0" fmla="*/ 461176 h 461176"/>
                <a:gd name="connsiteX1" fmla="*/ 0 w 1137036"/>
                <a:gd name="connsiteY1" fmla="*/ 461176 h 461176"/>
                <a:gd name="connsiteX2" fmla="*/ 39756 w 1137036"/>
                <a:gd name="connsiteY2" fmla="*/ 405517 h 461176"/>
                <a:gd name="connsiteX3" fmla="*/ 63610 w 1137036"/>
                <a:gd name="connsiteY3" fmla="*/ 397565 h 461176"/>
                <a:gd name="connsiteX4" fmla="*/ 79513 w 1137036"/>
                <a:gd name="connsiteY4" fmla="*/ 349857 h 461176"/>
                <a:gd name="connsiteX5" fmla="*/ 127221 w 1137036"/>
                <a:gd name="connsiteY5" fmla="*/ 333955 h 461176"/>
                <a:gd name="connsiteX6" fmla="*/ 198782 w 1137036"/>
                <a:gd name="connsiteY6" fmla="*/ 318052 h 461176"/>
                <a:gd name="connsiteX7" fmla="*/ 246490 w 1137036"/>
                <a:gd name="connsiteY7" fmla="*/ 302150 h 461176"/>
                <a:gd name="connsiteX8" fmla="*/ 310101 w 1137036"/>
                <a:gd name="connsiteY8" fmla="*/ 286247 h 461176"/>
                <a:gd name="connsiteX9" fmla="*/ 357808 w 1137036"/>
                <a:gd name="connsiteY9" fmla="*/ 262393 h 461176"/>
                <a:gd name="connsiteX10" fmla="*/ 381662 w 1137036"/>
                <a:gd name="connsiteY10" fmla="*/ 246491 h 461176"/>
                <a:gd name="connsiteX11" fmla="*/ 429370 w 1137036"/>
                <a:gd name="connsiteY11" fmla="*/ 230588 h 461176"/>
                <a:gd name="connsiteX12" fmla="*/ 500932 w 1137036"/>
                <a:gd name="connsiteY12" fmla="*/ 190831 h 461176"/>
                <a:gd name="connsiteX13" fmla="*/ 572494 w 1137036"/>
                <a:gd name="connsiteY13" fmla="*/ 182880 h 461176"/>
                <a:gd name="connsiteX14" fmla="*/ 564542 w 1137036"/>
                <a:gd name="connsiteY14" fmla="*/ 135172 h 461176"/>
                <a:gd name="connsiteX15" fmla="*/ 596348 w 1137036"/>
                <a:gd name="connsiteY15" fmla="*/ 127221 h 461176"/>
                <a:gd name="connsiteX16" fmla="*/ 612250 w 1137036"/>
                <a:gd name="connsiteY16" fmla="*/ 103367 h 461176"/>
                <a:gd name="connsiteX17" fmla="*/ 636104 w 1137036"/>
                <a:gd name="connsiteY17" fmla="*/ 87464 h 461176"/>
                <a:gd name="connsiteX18" fmla="*/ 723568 w 1137036"/>
                <a:gd name="connsiteY18" fmla="*/ 63611 h 461176"/>
                <a:gd name="connsiteX19" fmla="*/ 699714 w 1137036"/>
                <a:gd name="connsiteY19" fmla="*/ 55659 h 461176"/>
                <a:gd name="connsiteX20" fmla="*/ 715617 w 1137036"/>
                <a:gd name="connsiteY20" fmla="*/ 15903 h 461176"/>
                <a:gd name="connsiteX21" fmla="*/ 739471 w 1137036"/>
                <a:gd name="connsiteY21" fmla="*/ 7951 h 461176"/>
                <a:gd name="connsiteX22" fmla="*/ 818984 w 1137036"/>
                <a:gd name="connsiteY22" fmla="*/ 15903 h 461176"/>
                <a:gd name="connsiteX23" fmla="*/ 866692 w 1137036"/>
                <a:gd name="connsiteY23" fmla="*/ 39757 h 461176"/>
                <a:gd name="connsiteX24" fmla="*/ 890546 w 1137036"/>
                <a:gd name="connsiteY24" fmla="*/ 47708 h 461176"/>
                <a:gd name="connsiteX25" fmla="*/ 938254 w 1137036"/>
                <a:gd name="connsiteY25" fmla="*/ 39757 h 461176"/>
                <a:gd name="connsiteX26" fmla="*/ 1025718 w 1137036"/>
                <a:gd name="connsiteY26" fmla="*/ 31805 h 461176"/>
                <a:gd name="connsiteX27" fmla="*/ 1049572 w 1137036"/>
                <a:gd name="connsiteY27" fmla="*/ 23854 h 461176"/>
                <a:gd name="connsiteX28" fmla="*/ 1105231 w 1137036"/>
                <a:gd name="connsiteY28" fmla="*/ 15903 h 461176"/>
                <a:gd name="connsiteX29" fmla="*/ 1137036 w 1137036"/>
                <a:gd name="connsiteY29" fmla="*/ 0 h 461176"/>
                <a:gd name="connsiteX30" fmla="*/ 1137036 w 1137036"/>
                <a:gd name="connsiteY30" fmla="*/ 0 h 4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37036" h="461176">
                  <a:moveTo>
                    <a:pt x="0" y="461176"/>
                  </a:moveTo>
                  <a:lnTo>
                    <a:pt x="0" y="461176"/>
                  </a:lnTo>
                  <a:cubicBezTo>
                    <a:pt x="13252" y="442623"/>
                    <a:pt x="23634" y="421639"/>
                    <a:pt x="39756" y="405517"/>
                  </a:cubicBezTo>
                  <a:cubicBezTo>
                    <a:pt x="45683" y="399590"/>
                    <a:pt x="58738" y="404385"/>
                    <a:pt x="63610" y="397565"/>
                  </a:cubicBezTo>
                  <a:cubicBezTo>
                    <a:pt x="73353" y="383924"/>
                    <a:pt x="63610" y="355158"/>
                    <a:pt x="79513" y="349857"/>
                  </a:cubicBezTo>
                  <a:cubicBezTo>
                    <a:pt x="95416" y="344556"/>
                    <a:pt x="110784" y="337242"/>
                    <a:pt x="127221" y="333955"/>
                  </a:cubicBezTo>
                  <a:cubicBezTo>
                    <a:pt x="149934" y="329413"/>
                    <a:pt x="176313" y="324793"/>
                    <a:pt x="198782" y="318052"/>
                  </a:cubicBezTo>
                  <a:cubicBezTo>
                    <a:pt x="214838" y="313235"/>
                    <a:pt x="230053" y="305438"/>
                    <a:pt x="246490" y="302150"/>
                  </a:cubicBezTo>
                  <a:cubicBezTo>
                    <a:pt x="294466" y="292554"/>
                    <a:pt x="273426" y="298472"/>
                    <a:pt x="310101" y="286247"/>
                  </a:cubicBezTo>
                  <a:cubicBezTo>
                    <a:pt x="378445" y="240681"/>
                    <a:pt x="291982" y="295304"/>
                    <a:pt x="357808" y="262393"/>
                  </a:cubicBezTo>
                  <a:cubicBezTo>
                    <a:pt x="366355" y="258119"/>
                    <a:pt x="372929" y="250372"/>
                    <a:pt x="381662" y="246491"/>
                  </a:cubicBezTo>
                  <a:cubicBezTo>
                    <a:pt x="396980" y="239683"/>
                    <a:pt x="429370" y="230588"/>
                    <a:pt x="429370" y="230588"/>
                  </a:cubicBezTo>
                  <a:cubicBezTo>
                    <a:pt x="452133" y="215413"/>
                    <a:pt x="472944" y="195496"/>
                    <a:pt x="500932" y="190831"/>
                  </a:cubicBezTo>
                  <a:cubicBezTo>
                    <a:pt x="524606" y="186885"/>
                    <a:pt x="548640" y="185530"/>
                    <a:pt x="572494" y="182880"/>
                  </a:cubicBezTo>
                  <a:cubicBezTo>
                    <a:pt x="563910" y="170004"/>
                    <a:pt x="543072" y="152347"/>
                    <a:pt x="564542" y="135172"/>
                  </a:cubicBezTo>
                  <a:cubicBezTo>
                    <a:pt x="573076" y="128345"/>
                    <a:pt x="585746" y="129871"/>
                    <a:pt x="596348" y="127221"/>
                  </a:cubicBezTo>
                  <a:cubicBezTo>
                    <a:pt x="601649" y="119270"/>
                    <a:pt x="605493" y="110124"/>
                    <a:pt x="612250" y="103367"/>
                  </a:cubicBezTo>
                  <a:cubicBezTo>
                    <a:pt x="619007" y="96610"/>
                    <a:pt x="627807" y="92205"/>
                    <a:pt x="636104" y="87464"/>
                  </a:cubicBezTo>
                  <a:cubicBezTo>
                    <a:pt x="676576" y="64337"/>
                    <a:pt x="668976" y="71410"/>
                    <a:pt x="723568" y="63611"/>
                  </a:cubicBezTo>
                  <a:cubicBezTo>
                    <a:pt x="715617" y="60960"/>
                    <a:pt x="705641" y="61586"/>
                    <a:pt x="699714" y="55659"/>
                  </a:cubicBezTo>
                  <a:cubicBezTo>
                    <a:pt x="677114" y="33058"/>
                    <a:pt x="698046" y="24688"/>
                    <a:pt x="715617" y="15903"/>
                  </a:cubicBezTo>
                  <a:cubicBezTo>
                    <a:pt x="723114" y="12155"/>
                    <a:pt x="731520" y="10602"/>
                    <a:pt x="739471" y="7951"/>
                  </a:cubicBezTo>
                  <a:cubicBezTo>
                    <a:pt x="765975" y="10602"/>
                    <a:pt x="792657" y="11853"/>
                    <a:pt x="818984" y="15903"/>
                  </a:cubicBezTo>
                  <a:cubicBezTo>
                    <a:pt x="847855" y="20345"/>
                    <a:pt x="840481" y="26651"/>
                    <a:pt x="866692" y="39757"/>
                  </a:cubicBezTo>
                  <a:cubicBezTo>
                    <a:pt x="874189" y="43505"/>
                    <a:pt x="882595" y="45058"/>
                    <a:pt x="890546" y="47708"/>
                  </a:cubicBezTo>
                  <a:cubicBezTo>
                    <a:pt x="906449" y="45058"/>
                    <a:pt x="922242" y="41641"/>
                    <a:pt x="938254" y="39757"/>
                  </a:cubicBezTo>
                  <a:cubicBezTo>
                    <a:pt x="967328" y="36336"/>
                    <a:pt x="996737" y="35945"/>
                    <a:pt x="1025718" y="31805"/>
                  </a:cubicBezTo>
                  <a:cubicBezTo>
                    <a:pt x="1034015" y="30620"/>
                    <a:pt x="1041353" y="25498"/>
                    <a:pt x="1049572" y="23854"/>
                  </a:cubicBezTo>
                  <a:cubicBezTo>
                    <a:pt x="1067949" y="20179"/>
                    <a:pt x="1086678" y="18553"/>
                    <a:pt x="1105231" y="15903"/>
                  </a:cubicBezTo>
                  <a:cubicBezTo>
                    <a:pt x="1132641" y="6766"/>
                    <a:pt x="1123158" y="13878"/>
                    <a:pt x="1137036" y="0"/>
                  </a:cubicBezTo>
                  <a:lnTo>
                    <a:pt x="1137036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661179" y="1396976"/>
              <a:ext cx="161653" cy="228600"/>
              <a:chOff x="2082437" y="2667000"/>
              <a:chExt cx="161653" cy="2286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087880" y="2667000"/>
                <a:ext cx="2177" cy="22860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Flowchart: Punched Tape 58"/>
              <p:cNvSpPr/>
              <p:nvPr/>
            </p:nvSpPr>
            <p:spPr>
              <a:xfrm>
                <a:off x="2082437" y="2667000"/>
                <a:ext cx="161653" cy="152400"/>
              </a:xfrm>
              <a:prstGeom prst="flowChartPunchedTape">
                <a:avLst/>
              </a:prstGeom>
              <a:solidFill>
                <a:srgbClr val="FFC000"/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486647" y="1084794"/>
              <a:ext cx="549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9900"/>
                  </a:solidFill>
                </a:rPr>
                <a:t>PoC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00563" y="1352550"/>
              <a:ext cx="509587" cy="42863"/>
            </a:xfrm>
            <a:custGeom>
              <a:avLst/>
              <a:gdLst>
                <a:gd name="connsiteX0" fmla="*/ 0 w 509587"/>
                <a:gd name="connsiteY0" fmla="*/ 42863 h 42863"/>
                <a:gd name="connsiteX1" fmla="*/ 0 w 509587"/>
                <a:gd name="connsiteY1" fmla="*/ 42863 h 42863"/>
                <a:gd name="connsiteX2" fmla="*/ 90487 w 509587"/>
                <a:gd name="connsiteY2" fmla="*/ 38100 h 42863"/>
                <a:gd name="connsiteX3" fmla="*/ 119062 w 509587"/>
                <a:gd name="connsiteY3" fmla="*/ 23813 h 42863"/>
                <a:gd name="connsiteX4" fmla="*/ 133350 w 509587"/>
                <a:gd name="connsiteY4" fmla="*/ 19050 h 42863"/>
                <a:gd name="connsiteX5" fmla="*/ 204787 w 509587"/>
                <a:gd name="connsiteY5" fmla="*/ 14288 h 42863"/>
                <a:gd name="connsiteX6" fmla="*/ 233362 w 509587"/>
                <a:gd name="connsiteY6" fmla="*/ 4763 h 42863"/>
                <a:gd name="connsiteX7" fmla="*/ 247650 w 509587"/>
                <a:gd name="connsiteY7" fmla="*/ 0 h 42863"/>
                <a:gd name="connsiteX8" fmla="*/ 271462 w 509587"/>
                <a:gd name="connsiteY8" fmla="*/ 4763 h 42863"/>
                <a:gd name="connsiteX9" fmla="*/ 285750 w 509587"/>
                <a:gd name="connsiteY9" fmla="*/ 9525 h 42863"/>
                <a:gd name="connsiteX10" fmla="*/ 304800 w 509587"/>
                <a:gd name="connsiteY10" fmla="*/ 4763 h 42863"/>
                <a:gd name="connsiteX11" fmla="*/ 328612 w 509587"/>
                <a:gd name="connsiteY11" fmla="*/ 0 h 42863"/>
                <a:gd name="connsiteX12" fmla="*/ 495300 w 509587"/>
                <a:gd name="connsiteY12" fmla="*/ 4763 h 42863"/>
                <a:gd name="connsiteX13" fmla="*/ 504825 w 509587"/>
                <a:gd name="connsiteY13" fmla="*/ 19050 h 42863"/>
                <a:gd name="connsiteX14" fmla="*/ 509587 w 509587"/>
                <a:gd name="connsiteY14" fmla="*/ 19050 h 42863"/>
                <a:gd name="connsiteX15" fmla="*/ 509587 w 509587"/>
                <a:gd name="connsiteY15" fmla="*/ 2381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87" h="42863">
                  <a:moveTo>
                    <a:pt x="0" y="42863"/>
                  </a:moveTo>
                  <a:lnTo>
                    <a:pt x="0" y="42863"/>
                  </a:lnTo>
                  <a:cubicBezTo>
                    <a:pt x="30162" y="41275"/>
                    <a:pt x="60407" y="40835"/>
                    <a:pt x="90487" y="38100"/>
                  </a:cubicBezTo>
                  <a:cubicBezTo>
                    <a:pt x="105121" y="36770"/>
                    <a:pt x="106395" y="30147"/>
                    <a:pt x="119062" y="23813"/>
                  </a:cubicBezTo>
                  <a:cubicBezTo>
                    <a:pt x="123552" y="21568"/>
                    <a:pt x="128360" y="19604"/>
                    <a:pt x="133350" y="19050"/>
                  </a:cubicBezTo>
                  <a:cubicBezTo>
                    <a:pt x="157069" y="16415"/>
                    <a:pt x="180975" y="15875"/>
                    <a:pt x="204787" y="14288"/>
                  </a:cubicBezTo>
                  <a:lnTo>
                    <a:pt x="233362" y="4763"/>
                  </a:lnTo>
                  <a:lnTo>
                    <a:pt x="247650" y="0"/>
                  </a:lnTo>
                  <a:cubicBezTo>
                    <a:pt x="255587" y="1588"/>
                    <a:pt x="263609" y="2800"/>
                    <a:pt x="271462" y="4763"/>
                  </a:cubicBezTo>
                  <a:cubicBezTo>
                    <a:pt x="276332" y="5981"/>
                    <a:pt x="280730" y="9525"/>
                    <a:pt x="285750" y="9525"/>
                  </a:cubicBezTo>
                  <a:cubicBezTo>
                    <a:pt x="292295" y="9525"/>
                    <a:pt x="298410" y="6183"/>
                    <a:pt x="304800" y="4763"/>
                  </a:cubicBezTo>
                  <a:cubicBezTo>
                    <a:pt x="312702" y="3007"/>
                    <a:pt x="320675" y="1588"/>
                    <a:pt x="328612" y="0"/>
                  </a:cubicBezTo>
                  <a:cubicBezTo>
                    <a:pt x="384175" y="1588"/>
                    <a:pt x="440037" y="-1211"/>
                    <a:pt x="495300" y="4763"/>
                  </a:cubicBezTo>
                  <a:cubicBezTo>
                    <a:pt x="500991" y="5378"/>
                    <a:pt x="500778" y="15003"/>
                    <a:pt x="504825" y="19050"/>
                  </a:cubicBezTo>
                  <a:cubicBezTo>
                    <a:pt x="505947" y="20172"/>
                    <a:pt x="508000" y="19050"/>
                    <a:pt x="509587" y="19050"/>
                  </a:cubicBezTo>
                  <a:lnTo>
                    <a:pt x="509587" y="23813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746532" y="1126303"/>
              <a:ext cx="161653" cy="228600"/>
              <a:chOff x="2082437" y="2667000"/>
              <a:chExt cx="161653" cy="22860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087880" y="2667000"/>
                <a:ext cx="2177" cy="22860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lowchart: Punched Tape 64"/>
              <p:cNvSpPr/>
              <p:nvPr/>
            </p:nvSpPr>
            <p:spPr>
              <a:xfrm>
                <a:off x="2082437" y="2667000"/>
                <a:ext cx="161653" cy="152400"/>
              </a:xfrm>
              <a:prstGeom prst="flowChartPunchedTape">
                <a:avLst/>
              </a:prstGeom>
              <a:solidFill>
                <a:srgbClr val="FFC000"/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491029" y="814121"/>
              <a:ext cx="688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EOP2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00663" y="144246"/>
            <a:ext cx="1794096" cy="1184492"/>
            <a:chOff x="5300663" y="144246"/>
            <a:chExt cx="1794096" cy="1184492"/>
          </a:xfrm>
        </p:grpSpPr>
        <p:sp>
          <p:nvSpPr>
            <p:cNvPr id="24" name="TextBox 23"/>
            <p:cNvSpPr txBox="1"/>
            <p:nvPr/>
          </p:nvSpPr>
          <p:spPr>
            <a:xfrm>
              <a:off x="5334000" y="692200"/>
              <a:ext cx="150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Phase III (confirmatory)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5300663" y="1123950"/>
              <a:ext cx="238125" cy="204788"/>
            </a:xfrm>
            <a:custGeom>
              <a:avLst/>
              <a:gdLst>
                <a:gd name="connsiteX0" fmla="*/ 238125 w 238125"/>
                <a:gd name="connsiteY0" fmla="*/ 204788 h 204788"/>
                <a:gd name="connsiteX1" fmla="*/ 238125 w 238125"/>
                <a:gd name="connsiteY1" fmla="*/ 204788 h 204788"/>
                <a:gd name="connsiteX2" fmla="*/ 147637 w 238125"/>
                <a:gd name="connsiteY2" fmla="*/ 166688 h 204788"/>
                <a:gd name="connsiteX3" fmla="*/ 119062 w 238125"/>
                <a:gd name="connsiteY3" fmla="*/ 152400 h 204788"/>
                <a:gd name="connsiteX4" fmla="*/ 104775 w 238125"/>
                <a:gd name="connsiteY4" fmla="*/ 147638 h 204788"/>
                <a:gd name="connsiteX5" fmla="*/ 90487 w 238125"/>
                <a:gd name="connsiteY5" fmla="*/ 138113 h 204788"/>
                <a:gd name="connsiteX6" fmla="*/ 76200 w 238125"/>
                <a:gd name="connsiteY6" fmla="*/ 133350 h 204788"/>
                <a:gd name="connsiteX7" fmla="*/ 0 w 238125"/>
                <a:gd name="connsiteY7" fmla="*/ 123825 h 204788"/>
                <a:gd name="connsiteX8" fmla="*/ 19050 w 238125"/>
                <a:gd name="connsiteY8" fmla="*/ 100013 h 204788"/>
                <a:gd name="connsiteX9" fmla="*/ 9525 w 238125"/>
                <a:gd name="connsiteY9" fmla="*/ 85725 h 204788"/>
                <a:gd name="connsiteX10" fmla="*/ 14287 w 238125"/>
                <a:gd name="connsiteY10" fmla="*/ 71438 h 204788"/>
                <a:gd name="connsiteX11" fmla="*/ 28575 w 238125"/>
                <a:gd name="connsiteY11" fmla="*/ 66675 h 204788"/>
                <a:gd name="connsiteX12" fmla="*/ 66675 w 238125"/>
                <a:gd name="connsiteY12" fmla="*/ 61913 h 204788"/>
                <a:gd name="connsiteX13" fmla="*/ 85725 w 238125"/>
                <a:gd name="connsiteY13" fmla="*/ 38100 h 204788"/>
                <a:gd name="connsiteX14" fmla="*/ 104775 w 238125"/>
                <a:gd name="connsiteY14" fmla="*/ 14288 h 204788"/>
                <a:gd name="connsiteX15" fmla="*/ 123825 w 238125"/>
                <a:gd name="connsiteY15" fmla="*/ 0 h 204788"/>
                <a:gd name="connsiteX16" fmla="*/ 123825 w 238125"/>
                <a:gd name="connsiteY16" fmla="*/ 0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125" h="204788">
                  <a:moveTo>
                    <a:pt x="238125" y="204788"/>
                  </a:moveTo>
                  <a:lnTo>
                    <a:pt x="238125" y="204788"/>
                  </a:lnTo>
                  <a:cubicBezTo>
                    <a:pt x="178723" y="163206"/>
                    <a:pt x="209760" y="173590"/>
                    <a:pt x="147637" y="166688"/>
                  </a:cubicBezTo>
                  <a:cubicBezTo>
                    <a:pt x="111720" y="154714"/>
                    <a:pt x="155998" y="170868"/>
                    <a:pt x="119062" y="152400"/>
                  </a:cubicBezTo>
                  <a:cubicBezTo>
                    <a:pt x="114572" y="150155"/>
                    <a:pt x="109537" y="149225"/>
                    <a:pt x="104775" y="147638"/>
                  </a:cubicBezTo>
                  <a:cubicBezTo>
                    <a:pt x="100012" y="144463"/>
                    <a:pt x="95607" y="140673"/>
                    <a:pt x="90487" y="138113"/>
                  </a:cubicBezTo>
                  <a:cubicBezTo>
                    <a:pt x="85997" y="135868"/>
                    <a:pt x="81070" y="134568"/>
                    <a:pt x="76200" y="133350"/>
                  </a:cubicBezTo>
                  <a:cubicBezTo>
                    <a:pt x="48088" y="126322"/>
                    <a:pt x="32516" y="126781"/>
                    <a:pt x="0" y="123825"/>
                  </a:cubicBezTo>
                  <a:cubicBezTo>
                    <a:pt x="8347" y="118260"/>
                    <a:pt x="21350" y="113814"/>
                    <a:pt x="19050" y="100013"/>
                  </a:cubicBezTo>
                  <a:cubicBezTo>
                    <a:pt x="18109" y="94367"/>
                    <a:pt x="12700" y="90488"/>
                    <a:pt x="9525" y="85725"/>
                  </a:cubicBezTo>
                  <a:cubicBezTo>
                    <a:pt x="11112" y="80963"/>
                    <a:pt x="10737" y="74988"/>
                    <a:pt x="14287" y="71438"/>
                  </a:cubicBezTo>
                  <a:cubicBezTo>
                    <a:pt x="17837" y="67888"/>
                    <a:pt x="23636" y="67573"/>
                    <a:pt x="28575" y="66675"/>
                  </a:cubicBezTo>
                  <a:cubicBezTo>
                    <a:pt x="41167" y="64385"/>
                    <a:pt x="53975" y="63500"/>
                    <a:pt x="66675" y="61913"/>
                  </a:cubicBezTo>
                  <a:cubicBezTo>
                    <a:pt x="82242" y="15206"/>
                    <a:pt x="57004" y="81181"/>
                    <a:pt x="85725" y="38100"/>
                  </a:cubicBezTo>
                  <a:cubicBezTo>
                    <a:pt x="104519" y="9909"/>
                    <a:pt x="74449" y="24395"/>
                    <a:pt x="104775" y="14288"/>
                  </a:cubicBezTo>
                  <a:cubicBezTo>
                    <a:pt x="120930" y="3518"/>
                    <a:pt x="115015" y="8810"/>
                    <a:pt x="123825" y="0"/>
                  </a:cubicBezTo>
                  <a:lnTo>
                    <a:pt x="123825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38800" y="962025"/>
              <a:ext cx="233363" cy="76200"/>
            </a:xfrm>
            <a:custGeom>
              <a:avLst/>
              <a:gdLst>
                <a:gd name="connsiteX0" fmla="*/ 0 w 233363"/>
                <a:gd name="connsiteY0" fmla="*/ 76200 h 76200"/>
                <a:gd name="connsiteX1" fmla="*/ 0 w 233363"/>
                <a:gd name="connsiteY1" fmla="*/ 76200 h 76200"/>
                <a:gd name="connsiteX2" fmla="*/ 38100 w 233363"/>
                <a:gd name="connsiteY2" fmla="*/ 61913 h 76200"/>
                <a:gd name="connsiteX3" fmla="*/ 66675 w 233363"/>
                <a:gd name="connsiteY3" fmla="*/ 52388 h 76200"/>
                <a:gd name="connsiteX4" fmla="*/ 76200 w 233363"/>
                <a:gd name="connsiteY4" fmla="*/ 38100 h 76200"/>
                <a:gd name="connsiteX5" fmla="*/ 133350 w 233363"/>
                <a:gd name="connsiteY5" fmla="*/ 23813 h 76200"/>
                <a:gd name="connsiteX6" fmla="*/ 180975 w 233363"/>
                <a:gd name="connsiteY6" fmla="*/ 14288 h 76200"/>
                <a:gd name="connsiteX7" fmla="*/ 233363 w 233363"/>
                <a:gd name="connsiteY7" fmla="*/ 0 h 76200"/>
                <a:gd name="connsiteX8" fmla="*/ 233363 w 233363"/>
                <a:gd name="connsiteY8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363" h="76200">
                  <a:moveTo>
                    <a:pt x="0" y="76200"/>
                  </a:moveTo>
                  <a:lnTo>
                    <a:pt x="0" y="76200"/>
                  </a:lnTo>
                  <a:lnTo>
                    <a:pt x="38100" y="61913"/>
                  </a:lnTo>
                  <a:cubicBezTo>
                    <a:pt x="47555" y="58536"/>
                    <a:pt x="66675" y="52388"/>
                    <a:pt x="66675" y="52388"/>
                  </a:cubicBezTo>
                  <a:cubicBezTo>
                    <a:pt x="69850" y="47625"/>
                    <a:pt x="71346" y="41134"/>
                    <a:pt x="76200" y="38100"/>
                  </a:cubicBezTo>
                  <a:cubicBezTo>
                    <a:pt x="89923" y="29523"/>
                    <a:pt x="117966" y="26377"/>
                    <a:pt x="133350" y="23813"/>
                  </a:cubicBezTo>
                  <a:cubicBezTo>
                    <a:pt x="156286" y="16167"/>
                    <a:pt x="147143" y="18268"/>
                    <a:pt x="180975" y="14288"/>
                  </a:cubicBezTo>
                  <a:cubicBezTo>
                    <a:pt x="232612" y="8213"/>
                    <a:pt x="221358" y="24008"/>
                    <a:pt x="233363" y="0"/>
                  </a:cubicBezTo>
                  <a:lnTo>
                    <a:pt x="233363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733362" y="456428"/>
              <a:ext cx="161653" cy="228600"/>
              <a:chOff x="2082437" y="2667000"/>
              <a:chExt cx="161653" cy="2286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2087880" y="2667000"/>
                <a:ext cx="2177" cy="22860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lowchart: Punched Tape 72"/>
              <p:cNvSpPr/>
              <p:nvPr/>
            </p:nvSpPr>
            <p:spPr>
              <a:xfrm>
                <a:off x="2082437" y="2667000"/>
                <a:ext cx="161653" cy="152400"/>
              </a:xfrm>
              <a:prstGeom prst="flowChartPunchedTape">
                <a:avLst/>
              </a:prstGeom>
              <a:solidFill>
                <a:srgbClr val="FFC000"/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477859" y="144246"/>
              <a:ext cx="616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NDA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81763" y="4763"/>
            <a:ext cx="2560881" cy="809625"/>
            <a:chOff x="6481763" y="4763"/>
            <a:chExt cx="2560881" cy="809625"/>
          </a:xfrm>
        </p:grpSpPr>
        <p:sp>
          <p:nvSpPr>
            <p:cNvPr id="25" name="TextBox 24"/>
            <p:cNvSpPr txBox="1"/>
            <p:nvPr/>
          </p:nvSpPr>
          <p:spPr>
            <a:xfrm>
              <a:off x="7162800" y="373648"/>
              <a:ext cx="8256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Review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481763" y="614363"/>
              <a:ext cx="681037" cy="200025"/>
            </a:xfrm>
            <a:custGeom>
              <a:avLst/>
              <a:gdLst>
                <a:gd name="connsiteX0" fmla="*/ 0 w 681037"/>
                <a:gd name="connsiteY0" fmla="*/ 200025 h 200025"/>
                <a:gd name="connsiteX1" fmla="*/ 0 w 681037"/>
                <a:gd name="connsiteY1" fmla="*/ 200025 h 200025"/>
                <a:gd name="connsiteX2" fmla="*/ 38100 w 681037"/>
                <a:gd name="connsiteY2" fmla="*/ 185737 h 200025"/>
                <a:gd name="connsiteX3" fmla="*/ 57150 w 681037"/>
                <a:gd name="connsiteY3" fmla="*/ 180975 h 200025"/>
                <a:gd name="connsiteX4" fmla="*/ 66675 w 681037"/>
                <a:gd name="connsiteY4" fmla="*/ 166687 h 200025"/>
                <a:gd name="connsiteX5" fmla="*/ 80962 w 681037"/>
                <a:gd name="connsiteY5" fmla="*/ 161925 h 200025"/>
                <a:gd name="connsiteX6" fmla="*/ 128587 w 681037"/>
                <a:gd name="connsiteY6" fmla="*/ 157162 h 200025"/>
                <a:gd name="connsiteX7" fmla="*/ 147637 w 681037"/>
                <a:gd name="connsiteY7" fmla="*/ 152400 h 200025"/>
                <a:gd name="connsiteX8" fmla="*/ 152400 w 681037"/>
                <a:gd name="connsiteY8" fmla="*/ 138112 h 200025"/>
                <a:gd name="connsiteX9" fmla="*/ 180975 w 681037"/>
                <a:gd name="connsiteY9" fmla="*/ 128587 h 200025"/>
                <a:gd name="connsiteX10" fmla="*/ 214312 w 681037"/>
                <a:gd name="connsiteY10" fmla="*/ 95250 h 200025"/>
                <a:gd name="connsiteX11" fmla="*/ 223837 w 681037"/>
                <a:gd name="connsiteY11" fmla="*/ 80962 h 200025"/>
                <a:gd name="connsiteX12" fmla="*/ 238125 w 681037"/>
                <a:gd name="connsiteY12" fmla="*/ 76200 h 200025"/>
                <a:gd name="connsiteX13" fmla="*/ 257175 w 681037"/>
                <a:gd name="connsiteY13" fmla="*/ 57150 h 200025"/>
                <a:gd name="connsiteX14" fmla="*/ 300037 w 681037"/>
                <a:gd name="connsiteY14" fmla="*/ 61912 h 200025"/>
                <a:gd name="connsiteX15" fmla="*/ 314325 w 681037"/>
                <a:gd name="connsiteY15" fmla="*/ 71437 h 200025"/>
                <a:gd name="connsiteX16" fmla="*/ 442912 w 681037"/>
                <a:gd name="connsiteY16" fmla="*/ 76200 h 200025"/>
                <a:gd name="connsiteX17" fmla="*/ 457200 w 681037"/>
                <a:gd name="connsiteY17" fmla="*/ 85725 h 200025"/>
                <a:gd name="connsiteX18" fmla="*/ 552450 w 681037"/>
                <a:gd name="connsiteY18" fmla="*/ 85725 h 200025"/>
                <a:gd name="connsiteX19" fmla="*/ 557212 w 681037"/>
                <a:gd name="connsiteY19" fmla="*/ 71437 h 200025"/>
                <a:gd name="connsiteX20" fmla="*/ 585787 w 681037"/>
                <a:gd name="connsiteY20" fmla="*/ 57150 h 200025"/>
                <a:gd name="connsiteX21" fmla="*/ 600075 w 681037"/>
                <a:gd name="connsiteY21" fmla="*/ 47625 h 200025"/>
                <a:gd name="connsiteX22" fmla="*/ 628650 w 681037"/>
                <a:gd name="connsiteY22" fmla="*/ 38100 h 200025"/>
                <a:gd name="connsiteX23" fmla="*/ 666750 w 681037"/>
                <a:gd name="connsiteY23" fmla="*/ 14287 h 200025"/>
                <a:gd name="connsiteX24" fmla="*/ 681037 w 681037"/>
                <a:gd name="connsiteY24" fmla="*/ 9525 h 200025"/>
                <a:gd name="connsiteX25" fmla="*/ 671512 w 681037"/>
                <a:gd name="connsiteY25" fmla="*/ 4762 h 200025"/>
                <a:gd name="connsiteX26" fmla="*/ 681037 w 681037"/>
                <a:gd name="connsiteY2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1037" h="200025">
                  <a:moveTo>
                    <a:pt x="0" y="200025"/>
                  </a:moveTo>
                  <a:lnTo>
                    <a:pt x="0" y="200025"/>
                  </a:lnTo>
                  <a:cubicBezTo>
                    <a:pt x="12700" y="195262"/>
                    <a:pt x="25232" y="190026"/>
                    <a:pt x="38100" y="185737"/>
                  </a:cubicBezTo>
                  <a:cubicBezTo>
                    <a:pt x="44310" y="183667"/>
                    <a:pt x="51704" y="184606"/>
                    <a:pt x="57150" y="180975"/>
                  </a:cubicBezTo>
                  <a:cubicBezTo>
                    <a:pt x="61913" y="177800"/>
                    <a:pt x="62205" y="170263"/>
                    <a:pt x="66675" y="166687"/>
                  </a:cubicBezTo>
                  <a:cubicBezTo>
                    <a:pt x="70595" y="163551"/>
                    <a:pt x="76000" y="162688"/>
                    <a:pt x="80962" y="161925"/>
                  </a:cubicBezTo>
                  <a:cubicBezTo>
                    <a:pt x="96731" y="159499"/>
                    <a:pt x="112712" y="158750"/>
                    <a:pt x="128587" y="157162"/>
                  </a:cubicBezTo>
                  <a:cubicBezTo>
                    <a:pt x="134937" y="155575"/>
                    <a:pt x="142526" y="156489"/>
                    <a:pt x="147637" y="152400"/>
                  </a:cubicBezTo>
                  <a:cubicBezTo>
                    <a:pt x="151557" y="149264"/>
                    <a:pt x="148315" y="141030"/>
                    <a:pt x="152400" y="138112"/>
                  </a:cubicBezTo>
                  <a:cubicBezTo>
                    <a:pt x="160570" y="132276"/>
                    <a:pt x="180975" y="128587"/>
                    <a:pt x="180975" y="128587"/>
                  </a:cubicBezTo>
                  <a:cubicBezTo>
                    <a:pt x="202810" y="95835"/>
                    <a:pt x="189165" y="103632"/>
                    <a:pt x="214312" y="95250"/>
                  </a:cubicBezTo>
                  <a:cubicBezTo>
                    <a:pt x="217487" y="90487"/>
                    <a:pt x="219367" y="84538"/>
                    <a:pt x="223837" y="80962"/>
                  </a:cubicBezTo>
                  <a:cubicBezTo>
                    <a:pt x="227757" y="77826"/>
                    <a:pt x="234575" y="79750"/>
                    <a:pt x="238125" y="76200"/>
                  </a:cubicBezTo>
                  <a:cubicBezTo>
                    <a:pt x="263525" y="50800"/>
                    <a:pt x="219074" y="69849"/>
                    <a:pt x="257175" y="57150"/>
                  </a:cubicBezTo>
                  <a:cubicBezTo>
                    <a:pt x="271462" y="58737"/>
                    <a:pt x="286091" y="58426"/>
                    <a:pt x="300037" y="61912"/>
                  </a:cubicBezTo>
                  <a:cubicBezTo>
                    <a:pt x="305590" y="63300"/>
                    <a:pt x="308629" y="70867"/>
                    <a:pt x="314325" y="71437"/>
                  </a:cubicBezTo>
                  <a:cubicBezTo>
                    <a:pt x="357004" y="75705"/>
                    <a:pt x="400050" y="74612"/>
                    <a:pt x="442912" y="76200"/>
                  </a:cubicBezTo>
                  <a:cubicBezTo>
                    <a:pt x="447675" y="79375"/>
                    <a:pt x="452080" y="83165"/>
                    <a:pt x="457200" y="85725"/>
                  </a:cubicBezTo>
                  <a:cubicBezTo>
                    <a:pt x="485223" y="99736"/>
                    <a:pt x="530622" y="87009"/>
                    <a:pt x="552450" y="85725"/>
                  </a:cubicBezTo>
                  <a:cubicBezTo>
                    <a:pt x="554037" y="80962"/>
                    <a:pt x="554076" y="75357"/>
                    <a:pt x="557212" y="71437"/>
                  </a:cubicBezTo>
                  <a:cubicBezTo>
                    <a:pt x="563926" y="63044"/>
                    <a:pt x="576375" y="60287"/>
                    <a:pt x="585787" y="57150"/>
                  </a:cubicBezTo>
                  <a:cubicBezTo>
                    <a:pt x="590550" y="53975"/>
                    <a:pt x="594844" y="49950"/>
                    <a:pt x="600075" y="47625"/>
                  </a:cubicBezTo>
                  <a:cubicBezTo>
                    <a:pt x="609250" y="43547"/>
                    <a:pt x="628650" y="38100"/>
                    <a:pt x="628650" y="38100"/>
                  </a:cubicBezTo>
                  <a:cubicBezTo>
                    <a:pt x="643744" y="15458"/>
                    <a:pt x="632745" y="25622"/>
                    <a:pt x="666750" y="14287"/>
                  </a:cubicBezTo>
                  <a:lnTo>
                    <a:pt x="681037" y="9525"/>
                  </a:lnTo>
                  <a:cubicBezTo>
                    <a:pt x="665244" y="4260"/>
                    <a:pt x="661730" y="4762"/>
                    <a:pt x="671512" y="4762"/>
                  </a:cubicBezTo>
                  <a:lnTo>
                    <a:pt x="681037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034338" y="233363"/>
              <a:ext cx="795337" cy="323850"/>
            </a:xfrm>
            <a:custGeom>
              <a:avLst/>
              <a:gdLst>
                <a:gd name="connsiteX0" fmla="*/ 0 w 795337"/>
                <a:gd name="connsiteY0" fmla="*/ 323850 h 323850"/>
                <a:gd name="connsiteX1" fmla="*/ 0 w 795337"/>
                <a:gd name="connsiteY1" fmla="*/ 323850 h 323850"/>
                <a:gd name="connsiteX2" fmla="*/ 66675 w 795337"/>
                <a:gd name="connsiteY2" fmla="*/ 309562 h 323850"/>
                <a:gd name="connsiteX3" fmla="*/ 85725 w 795337"/>
                <a:gd name="connsiteY3" fmla="*/ 304800 h 323850"/>
                <a:gd name="connsiteX4" fmla="*/ 114300 w 795337"/>
                <a:gd name="connsiteY4" fmla="*/ 295275 h 323850"/>
                <a:gd name="connsiteX5" fmla="*/ 128587 w 795337"/>
                <a:gd name="connsiteY5" fmla="*/ 280987 h 323850"/>
                <a:gd name="connsiteX6" fmla="*/ 157162 w 795337"/>
                <a:gd name="connsiteY6" fmla="*/ 271462 h 323850"/>
                <a:gd name="connsiteX7" fmla="*/ 190500 w 795337"/>
                <a:gd name="connsiteY7" fmla="*/ 276225 h 323850"/>
                <a:gd name="connsiteX8" fmla="*/ 204787 w 795337"/>
                <a:gd name="connsiteY8" fmla="*/ 280987 h 323850"/>
                <a:gd name="connsiteX9" fmla="*/ 223837 w 795337"/>
                <a:gd name="connsiteY9" fmla="*/ 285750 h 323850"/>
                <a:gd name="connsiteX10" fmla="*/ 300037 w 795337"/>
                <a:gd name="connsiteY10" fmla="*/ 271462 h 323850"/>
                <a:gd name="connsiteX11" fmla="*/ 342900 w 795337"/>
                <a:gd name="connsiteY11" fmla="*/ 247650 h 323850"/>
                <a:gd name="connsiteX12" fmla="*/ 357187 w 795337"/>
                <a:gd name="connsiteY12" fmla="*/ 238125 h 323850"/>
                <a:gd name="connsiteX13" fmla="*/ 385762 w 795337"/>
                <a:gd name="connsiteY13" fmla="*/ 228600 h 323850"/>
                <a:gd name="connsiteX14" fmla="*/ 395287 w 795337"/>
                <a:gd name="connsiteY14" fmla="*/ 214312 h 323850"/>
                <a:gd name="connsiteX15" fmla="*/ 400050 w 795337"/>
                <a:gd name="connsiteY15" fmla="*/ 200025 h 323850"/>
                <a:gd name="connsiteX16" fmla="*/ 428625 w 795337"/>
                <a:gd name="connsiteY16" fmla="*/ 180975 h 323850"/>
                <a:gd name="connsiteX17" fmla="*/ 457200 w 795337"/>
                <a:gd name="connsiteY17" fmla="*/ 166687 h 323850"/>
                <a:gd name="connsiteX18" fmla="*/ 466725 w 795337"/>
                <a:gd name="connsiteY18" fmla="*/ 152400 h 323850"/>
                <a:gd name="connsiteX19" fmla="*/ 481012 w 795337"/>
                <a:gd name="connsiteY19" fmla="*/ 142875 h 323850"/>
                <a:gd name="connsiteX20" fmla="*/ 514350 w 795337"/>
                <a:gd name="connsiteY20" fmla="*/ 104775 h 323850"/>
                <a:gd name="connsiteX21" fmla="*/ 519112 w 795337"/>
                <a:gd name="connsiteY21" fmla="*/ 90487 h 323850"/>
                <a:gd name="connsiteX22" fmla="*/ 623887 w 795337"/>
                <a:gd name="connsiteY22" fmla="*/ 66675 h 323850"/>
                <a:gd name="connsiteX23" fmla="*/ 671512 w 795337"/>
                <a:gd name="connsiteY23" fmla="*/ 47625 h 323850"/>
                <a:gd name="connsiteX24" fmla="*/ 685800 w 795337"/>
                <a:gd name="connsiteY24" fmla="*/ 38100 h 323850"/>
                <a:gd name="connsiteX25" fmla="*/ 733425 w 795337"/>
                <a:gd name="connsiteY25" fmla="*/ 28575 h 323850"/>
                <a:gd name="connsiteX26" fmla="*/ 781050 w 795337"/>
                <a:gd name="connsiteY26" fmla="*/ 14287 h 323850"/>
                <a:gd name="connsiteX27" fmla="*/ 795337 w 795337"/>
                <a:gd name="connsiteY27" fmla="*/ 9525 h 323850"/>
                <a:gd name="connsiteX28" fmla="*/ 795337 w 795337"/>
                <a:gd name="connsiteY28" fmla="*/ 0 h 323850"/>
                <a:gd name="connsiteX29" fmla="*/ 795337 w 795337"/>
                <a:gd name="connsiteY29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95337" h="323850">
                  <a:moveTo>
                    <a:pt x="0" y="323850"/>
                  </a:moveTo>
                  <a:lnTo>
                    <a:pt x="0" y="323850"/>
                  </a:lnTo>
                  <a:cubicBezTo>
                    <a:pt x="22225" y="319087"/>
                    <a:pt x="44624" y="315074"/>
                    <a:pt x="66675" y="309562"/>
                  </a:cubicBezTo>
                  <a:cubicBezTo>
                    <a:pt x="73025" y="307975"/>
                    <a:pt x="79456" y="306681"/>
                    <a:pt x="85725" y="304800"/>
                  </a:cubicBezTo>
                  <a:cubicBezTo>
                    <a:pt x="95342" y="301915"/>
                    <a:pt x="114300" y="295275"/>
                    <a:pt x="114300" y="295275"/>
                  </a:cubicBezTo>
                  <a:cubicBezTo>
                    <a:pt x="119062" y="290512"/>
                    <a:pt x="122699" y="284258"/>
                    <a:pt x="128587" y="280987"/>
                  </a:cubicBezTo>
                  <a:cubicBezTo>
                    <a:pt x="137364" y="276111"/>
                    <a:pt x="157162" y="271462"/>
                    <a:pt x="157162" y="271462"/>
                  </a:cubicBezTo>
                  <a:cubicBezTo>
                    <a:pt x="168275" y="273050"/>
                    <a:pt x="179492" y="274023"/>
                    <a:pt x="190500" y="276225"/>
                  </a:cubicBezTo>
                  <a:cubicBezTo>
                    <a:pt x="195422" y="277209"/>
                    <a:pt x="199960" y="279608"/>
                    <a:pt x="204787" y="280987"/>
                  </a:cubicBezTo>
                  <a:cubicBezTo>
                    <a:pt x="211081" y="282785"/>
                    <a:pt x="217487" y="284162"/>
                    <a:pt x="223837" y="285750"/>
                  </a:cubicBezTo>
                  <a:cubicBezTo>
                    <a:pt x="240595" y="284074"/>
                    <a:pt x="282039" y="283461"/>
                    <a:pt x="300037" y="271462"/>
                  </a:cubicBezTo>
                  <a:cubicBezTo>
                    <a:pt x="332789" y="249627"/>
                    <a:pt x="317752" y="256032"/>
                    <a:pt x="342900" y="247650"/>
                  </a:cubicBezTo>
                  <a:cubicBezTo>
                    <a:pt x="347662" y="244475"/>
                    <a:pt x="351957" y="240450"/>
                    <a:pt x="357187" y="238125"/>
                  </a:cubicBezTo>
                  <a:cubicBezTo>
                    <a:pt x="366362" y="234047"/>
                    <a:pt x="385762" y="228600"/>
                    <a:pt x="385762" y="228600"/>
                  </a:cubicBezTo>
                  <a:cubicBezTo>
                    <a:pt x="388937" y="223837"/>
                    <a:pt x="392727" y="219432"/>
                    <a:pt x="395287" y="214312"/>
                  </a:cubicBezTo>
                  <a:cubicBezTo>
                    <a:pt x="397532" y="209822"/>
                    <a:pt x="396500" y="203575"/>
                    <a:pt x="400050" y="200025"/>
                  </a:cubicBezTo>
                  <a:cubicBezTo>
                    <a:pt x="408145" y="191930"/>
                    <a:pt x="419100" y="187325"/>
                    <a:pt x="428625" y="180975"/>
                  </a:cubicBezTo>
                  <a:cubicBezTo>
                    <a:pt x="447090" y="168665"/>
                    <a:pt x="437481" y="173260"/>
                    <a:pt x="457200" y="166687"/>
                  </a:cubicBezTo>
                  <a:cubicBezTo>
                    <a:pt x="460375" y="161925"/>
                    <a:pt x="462678" y="156447"/>
                    <a:pt x="466725" y="152400"/>
                  </a:cubicBezTo>
                  <a:cubicBezTo>
                    <a:pt x="470772" y="148353"/>
                    <a:pt x="477243" y="147183"/>
                    <a:pt x="481012" y="142875"/>
                  </a:cubicBezTo>
                  <a:cubicBezTo>
                    <a:pt x="519904" y="98427"/>
                    <a:pt x="482203" y="126205"/>
                    <a:pt x="514350" y="104775"/>
                  </a:cubicBezTo>
                  <a:cubicBezTo>
                    <a:pt x="515937" y="100012"/>
                    <a:pt x="515562" y="94037"/>
                    <a:pt x="519112" y="90487"/>
                  </a:cubicBezTo>
                  <a:cubicBezTo>
                    <a:pt x="551172" y="58426"/>
                    <a:pt x="575589" y="69693"/>
                    <a:pt x="623887" y="66675"/>
                  </a:cubicBezTo>
                  <a:cubicBezTo>
                    <a:pt x="647306" y="58869"/>
                    <a:pt x="651890" y="58837"/>
                    <a:pt x="671512" y="47625"/>
                  </a:cubicBezTo>
                  <a:cubicBezTo>
                    <a:pt x="676482" y="44785"/>
                    <a:pt x="680539" y="40355"/>
                    <a:pt x="685800" y="38100"/>
                  </a:cubicBezTo>
                  <a:cubicBezTo>
                    <a:pt x="694846" y="34223"/>
                    <a:pt x="726973" y="29650"/>
                    <a:pt x="733425" y="28575"/>
                  </a:cubicBezTo>
                  <a:cubicBezTo>
                    <a:pt x="801314" y="5945"/>
                    <a:pt x="730678" y="28679"/>
                    <a:pt x="781050" y="14287"/>
                  </a:cubicBezTo>
                  <a:cubicBezTo>
                    <a:pt x="785877" y="12908"/>
                    <a:pt x="791787" y="13075"/>
                    <a:pt x="795337" y="9525"/>
                  </a:cubicBezTo>
                  <a:lnTo>
                    <a:pt x="795337" y="0"/>
                  </a:lnTo>
                  <a:lnTo>
                    <a:pt x="795337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843558" y="4763"/>
              <a:ext cx="2177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lowchart: Punched Tape 76"/>
            <p:cNvSpPr/>
            <p:nvPr/>
          </p:nvSpPr>
          <p:spPr>
            <a:xfrm>
              <a:off x="8838115" y="4763"/>
              <a:ext cx="161653" cy="152400"/>
            </a:xfrm>
            <a:prstGeom prst="flowChartPunchedTape">
              <a:avLst/>
            </a:prstGeom>
            <a:solidFill>
              <a:srgbClr val="D4E818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516538" y="296646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MA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6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4180" y="638518"/>
            <a:ext cx="134524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Regulatory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Enviro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-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nment</a:t>
            </a:r>
            <a:endParaRPr lang="en-US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1066800"/>
            <a:ext cx="6169602" cy="3268641"/>
            <a:chOff x="2286000" y="1066800"/>
            <a:chExt cx="6169602" cy="32686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622047"/>
              <a:ext cx="3274002" cy="17133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599" y="1066800"/>
              <a:ext cx="3274003" cy="157152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86000" y="1066800"/>
              <a:ext cx="2743200" cy="32686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orbel" panose="020B0503020204020204" pitchFamily="34" charset="0"/>
                </a:rPr>
                <a:t>IN THE INTEREST OF</a:t>
              </a:r>
              <a:br>
                <a:rPr lang="en-US" dirty="0" smtClean="0">
                  <a:latin typeface="Corbel" panose="020B0503020204020204" pitchFamily="34" charset="0"/>
                </a:rPr>
              </a:br>
              <a:r>
                <a:rPr lang="en-US" b="1" dirty="0" smtClean="0">
                  <a:latin typeface="Corbel" panose="020B0503020204020204" pitchFamily="34" charset="0"/>
                </a:rPr>
                <a:t>ALL</a:t>
              </a:r>
              <a:r>
                <a:rPr lang="en-US" dirty="0" smtClean="0">
                  <a:latin typeface="Corbel" panose="020B0503020204020204" pitchFamily="34" charset="0"/>
                </a:rPr>
                <a:t>,</a:t>
              </a:r>
            </a:p>
            <a:p>
              <a:pPr algn="ctr"/>
              <a:r>
                <a:rPr lang="en-US" dirty="0" smtClean="0">
                  <a:latin typeface="Corbel" panose="020B0503020204020204" pitchFamily="34" charset="0"/>
                </a:rPr>
                <a:t>STAY INSIDE THE BOX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38400" y="1240003"/>
              <a:ext cx="22860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438400" y="3965389"/>
              <a:ext cx="22860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6200000" flipV="1">
              <a:off x="4648200" y="3965389"/>
              <a:ext cx="22860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10800000" flipV="1">
              <a:off x="4648200" y="1240003"/>
              <a:ext cx="228600" cy="22860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0" y="4800600"/>
            <a:ext cx="6403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Data analyses have to be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reproducible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Source data are safely stored and data manipulation are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traced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Data analyses are available in the form of programs (no GUI)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768" y="638518"/>
            <a:ext cx="98206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From </a:t>
            </a:r>
            <a:b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Patient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66786" y="1468123"/>
            <a:ext cx="5821680" cy="3225847"/>
            <a:chOff x="2166786" y="1468123"/>
            <a:chExt cx="5821680" cy="3225847"/>
          </a:xfrm>
        </p:grpSpPr>
        <p:sp>
          <p:nvSpPr>
            <p:cNvPr id="13" name="TextBox 12"/>
            <p:cNvSpPr txBox="1"/>
            <p:nvPr/>
          </p:nvSpPr>
          <p:spPr>
            <a:xfrm>
              <a:off x="2166786" y="1468123"/>
              <a:ext cx="167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9900"/>
                  </a:solidFill>
                  <a:latin typeface="Corbel" panose="020B0503020204020204" pitchFamily="34" charset="0"/>
                </a:rPr>
                <a:t>Subject (healthy or ill)</a:t>
              </a:r>
              <a:endParaRPr lang="en-US" dirty="0">
                <a:solidFill>
                  <a:srgbClr val="FF99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78000" y="3375861"/>
              <a:ext cx="1085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Physician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3155" y="2570845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Nurse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0666" y="4047639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Data Warehouse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166750" y="2154841"/>
              <a:ext cx="616945" cy="4076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72071" y="2968237"/>
              <a:ext cx="616945" cy="4076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27393" y="3799234"/>
              <a:ext cx="616945" cy="407624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61955" y="2225682"/>
            <a:ext cx="4780311" cy="2442841"/>
            <a:chOff x="1861955" y="2225682"/>
            <a:chExt cx="4780311" cy="2442841"/>
          </a:xfrm>
        </p:grpSpPr>
        <p:sp>
          <p:nvSpPr>
            <p:cNvPr id="16" name="TextBox 15"/>
            <p:cNvSpPr txBox="1"/>
            <p:nvPr/>
          </p:nvSpPr>
          <p:spPr>
            <a:xfrm>
              <a:off x="1861955" y="3745193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Mobile devices (cardiac function, vital signs)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V="1">
              <a:off x="1948910" y="2893104"/>
              <a:ext cx="1334845" cy="1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3750644" y="4358215"/>
              <a:ext cx="2820318" cy="264927"/>
            </a:xfrm>
            <a:custGeom>
              <a:avLst/>
              <a:gdLst>
                <a:gd name="connsiteX0" fmla="*/ 0 w 2820318"/>
                <a:gd name="connsiteY0" fmla="*/ 0 h 264927"/>
                <a:gd name="connsiteX1" fmla="*/ 1134738 w 2820318"/>
                <a:gd name="connsiteY1" fmla="*/ 253388 h 264927"/>
                <a:gd name="connsiteX2" fmla="*/ 2820318 w 2820318"/>
                <a:gd name="connsiteY2" fmla="*/ 198303 h 26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0318" h="264927">
                  <a:moveTo>
                    <a:pt x="0" y="0"/>
                  </a:moveTo>
                  <a:cubicBezTo>
                    <a:pt x="332342" y="110169"/>
                    <a:pt x="664685" y="220338"/>
                    <a:pt x="1134738" y="253388"/>
                  </a:cubicBezTo>
                  <a:cubicBezTo>
                    <a:pt x="1604791" y="286438"/>
                    <a:pt x="2212554" y="242370"/>
                    <a:pt x="2820318" y="198303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6352459" y="4547873"/>
              <a:ext cx="289807" cy="254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517385" y="1435072"/>
            <a:ext cx="3178815" cy="2614326"/>
            <a:chOff x="4517385" y="1435072"/>
            <a:chExt cx="3178815" cy="2614326"/>
          </a:xfrm>
        </p:grpSpPr>
        <p:sp>
          <p:nvSpPr>
            <p:cNvPr id="15" name="TextBox 14"/>
            <p:cNvSpPr txBox="1"/>
            <p:nvPr/>
          </p:nvSpPr>
          <p:spPr>
            <a:xfrm>
              <a:off x="5178000" y="1435072"/>
              <a:ext cx="251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Labs (</a:t>
              </a:r>
              <a:r>
                <a:rPr lang="en-US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biofluids</a:t>
              </a:r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, images, other samples)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4517385" y="1859359"/>
              <a:ext cx="736980" cy="696037"/>
            </a:xfrm>
            <a:prstGeom prst="line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6405709" y="2110774"/>
              <a:ext cx="916338" cy="1850833"/>
            </a:xfrm>
            <a:custGeom>
              <a:avLst/>
              <a:gdLst>
                <a:gd name="connsiteX0" fmla="*/ 0 w 916338"/>
                <a:gd name="connsiteY0" fmla="*/ 0 h 1850833"/>
                <a:gd name="connsiteX1" fmla="*/ 837282 w 916338"/>
                <a:gd name="connsiteY1" fmla="*/ 550843 h 1850833"/>
                <a:gd name="connsiteX2" fmla="*/ 881350 w 916338"/>
                <a:gd name="connsiteY2" fmla="*/ 1850833 h 1850833"/>
                <a:gd name="connsiteX3" fmla="*/ 881350 w 916338"/>
                <a:gd name="connsiteY3" fmla="*/ 1850833 h 1850833"/>
                <a:gd name="connsiteX4" fmla="*/ 881350 w 916338"/>
                <a:gd name="connsiteY4" fmla="*/ 1850833 h 185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338" h="1850833">
                  <a:moveTo>
                    <a:pt x="0" y="0"/>
                  </a:moveTo>
                  <a:cubicBezTo>
                    <a:pt x="345195" y="121185"/>
                    <a:pt x="690390" y="242371"/>
                    <a:pt x="837282" y="550843"/>
                  </a:cubicBezTo>
                  <a:cubicBezTo>
                    <a:pt x="984174" y="859315"/>
                    <a:pt x="881350" y="1850833"/>
                    <a:pt x="881350" y="1850833"/>
                  </a:cubicBezTo>
                  <a:lnTo>
                    <a:pt x="881350" y="1850833"/>
                  </a:lnTo>
                  <a:lnTo>
                    <a:pt x="881350" y="1850833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7283616" y="3754123"/>
              <a:ext cx="19054" cy="295275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486400" y="5029200"/>
            <a:ext cx="329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9900"/>
                </a:solidFill>
                <a:latin typeface="Corbel" panose="020B0503020204020204" pitchFamily="34" charset="0"/>
              </a:rPr>
              <a:t>100 subjects ≈ 1-5 GB</a:t>
            </a:r>
            <a:endParaRPr lang="en-US" sz="2800" dirty="0">
              <a:solidFill>
                <a:srgbClr val="FF99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420" y="638518"/>
            <a:ext cx="108876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From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Data</a:t>
            </a:r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Decision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9934" y="1799510"/>
            <a:ext cx="16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Data manager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09735" y="2920613"/>
            <a:ext cx="143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Data scientist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3063" y="3598277"/>
            <a:ext cx="229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Clinical project leader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9211" y="4919246"/>
            <a:ext cx="217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Therapeutic area head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1733" y="5376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Clinical development head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5046" y="5816560"/>
            <a:ext cx="279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Pharmaceutical division head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74177" y="1126895"/>
            <a:ext cx="97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Raw data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15201" y="557033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Distillated information</a:t>
            </a: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4" name="Straight Connector 43"/>
          <p:cNvCxnSpPr>
            <a:stCxn id="42" idx="2"/>
            <a:endCxn id="43" idx="0"/>
          </p:cNvCxnSpPr>
          <p:nvPr/>
        </p:nvCxnSpPr>
        <p:spPr>
          <a:xfrm>
            <a:off x="7962901" y="1465449"/>
            <a:ext cx="0" cy="41048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573" y="638519"/>
            <a:ext cx="11384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Clinical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Strategy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3432076"/>
            <a:ext cx="337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 clinical projects, a strategy is defined as a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compromise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between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money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and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science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2312" y="5088523"/>
                <a:ext cx="7761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€</m:t>
                      </m:r>
                    </m:oMath>
                  </m:oMathPara>
                </a14:m>
                <a:endParaRPr lang="en-US" sz="5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12" y="5088523"/>
                <a:ext cx="776175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7938" y="2423933"/>
                <a:ext cx="1097848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360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>
                          <m:r>
                            <a:rPr lang="en-US" sz="3600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sSub>
                            <m:sSubPr>
                              <m:ctrlPr>
                                <a:rPr lang="en-US" sz="360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36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38" y="2423933"/>
                <a:ext cx="1097848" cy="7632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622312" y="5075531"/>
            <a:ext cx="0" cy="1066591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99428" y="1951994"/>
            <a:ext cx="0" cy="1937237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  <a:alpha val="5019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39934" y="1799510"/>
            <a:ext cx="160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Data manager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9735" y="2920613"/>
            <a:ext cx="143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Data scientist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3063" y="3598277"/>
            <a:ext cx="229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Clinical project leader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9211" y="4919246"/>
            <a:ext cx="217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Therapeutic area head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01733" y="5376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Clinical development head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5046" y="5816560"/>
            <a:ext cx="279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Pharmaceutical division head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1524000" cy="15907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422" y="638519"/>
            <a:ext cx="108876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Decision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Making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20349" y="6332509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8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3415554"/>
            <a:ext cx="2011680" cy="2011680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60925" y="5524988"/>
            <a:ext cx="1507272" cy="413944"/>
            <a:chOff x="2697184" y="4890269"/>
            <a:chExt cx="1507272" cy="413944"/>
          </a:xfrm>
        </p:grpSpPr>
        <p:cxnSp>
          <p:nvCxnSpPr>
            <p:cNvPr id="8" name="Straight Arrow Connector 7"/>
            <p:cNvCxnSpPr/>
            <p:nvPr/>
          </p:nvCxnSpPr>
          <p:spPr>
            <a:xfrm rot="2341862">
              <a:off x="3038426" y="4890269"/>
              <a:ext cx="114300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2341862">
              <a:off x="2697184" y="4934881"/>
              <a:ext cx="1507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Communicate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4961" y="2421048"/>
            <a:ext cx="1534839" cy="1084152"/>
            <a:chOff x="1430280" y="3056992"/>
            <a:chExt cx="1534839" cy="1084152"/>
          </a:xfrm>
        </p:grpSpPr>
        <p:cxnSp>
          <p:nvCxnSpPr>
            <p:cNvPr id="7" name="Straight Arrow Connector 6"/>
            <p:cNvCxnSpPr/>
            <p:nvPr/>
          </p:nvCxnSpPr>
          <p:spPr>
            <a:xfrm rot="2341862">
              <a:off x="1582541" y="3807121"/>
              <a:ext cx="138257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341862">
              <a:off x="1603206" y="377181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Collect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341862">
              <a:off x="1430280" y="3056992"/>
              <a:ext cx="292068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?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20485" y="3600019"/>
            <a:ext cx="998607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Visualize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1182" y="5256014"/>
            <a:ext cx="793807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8586" y="4075439"/>
            <a:ext cx="779701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10800000">
            <a:off x="3765403" y="4327581"/>
            <a:ext cx="274320" cy="27432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>
            <a:spLocks noChangeAspect="1"/>
          </p:cNvSpPr>
          <p:nvPr/>
        </p:nvSpPr>
        <p:spPr>
          <a:xfrm rot="20220000">
            <a:off x="1893533" y="4792084"/>
            <a:ext cx="274320" cy="27432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>
            <a:spLocks noChangeAspect="1"/>
          </p:cNvSpPr>
          <p:nvPr/>
        </p:nvSpPr>
        <p:spPr>
          <a:xfrm rot="4020000">
            <a:off x="2402067" y="3361096"/>
            <a:ext cx="274320" cy="274320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43" y="3344986"/>
            <a:ext cx="3525106" cy="2251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43" y="955474"/>
            <a:ext cx="3525106" cy="23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691</Words>
  <Application>Microsoft Office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Mercier</dc:creator>
  <cp:lastModifiedBy>Francois Mercier</cp:lastModifiedBy>
  <cp:revision>52</cp:revision>
  <dcterms:created xsi:type="dcterms:W3CDTF">2013-11-01T08:23:24Z</dcterms:created>
  <dcterms:modified xsi:type="dcterms:W3CDTF">2013-11-03T07:09:26Z</dcterms:modified>
</cp:coreProperties>
</file>