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3" r:id="rId20"/>
    <p:sldId id="27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23" d="100"/>
          <a:sy n="123" d="100"/>
        </p:scale>
        <p:origin x="-1224" y="-112"/>
      </p:cViewPr>
      <p:guideLst>
        <p:guide orient="horz" pos="147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11/11/13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11/11/13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9974"/>
            <a:ext cx="7772400" cy="2317666"/>
          </a:xfrm>
        </p:spPr>
        <p:txBody>
          <a:bodyPr/>
          <a:lstStyle/>
          <a:p>
            <a:r>
              <a:rPr lang="en-US" dirty="0" smtClean="0"/>
              <a:t>Line Bias: </a:t>
            </a:r>
            <a:br>
              <a:rPr lang="en-US" dirty="0" smtClean="0"/>
            </a:br>
            <a:r>
              <a:rPr lang="fi-FI" sz="2800" dirty="0" err="1"/>
              <a:t>exploiting</a:t>
            </a:r>
            <a:r>
              <a:rPr lang="fi-FI" sz="2800" dirty="0"/>
              <a:t> </a:t>
            </a:r>
            <a:r>
              <a:rPr lang="fi-FI" sz="2800" dirty="0" err="1"/>
              <a:t>gambling</a:t>
            </a:r>
            <a:r>
              <a:rPr lang="fi-FI" sz="2800" dirty="0"/>
              <a:t> </a:t>
            </a:r>
            <a:r>
              <a:rPr lang="fi-FI" sz="2800" dirty="0" err="1"/>
              <a:t>line</a:t>
            </a:r>
            <a:r>
              <a:rPr lang="fi-FI" sz="2800" dirty="0"/>
              <a:t> data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778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Mike Zaic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focustrate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with that?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all of the lines and final scores from 1978 on and potentially use the data to our advantage… of course.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Biases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90137"/>
            <a:ext cx="8229600" cy="294964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Collected data</a:t>
            </a:r>
          </a:p>
          <a:p>
            <a:r>
              <a:rPr lang="en-US" sz="4000" dirty="0" smtClean="0"/>
              <a:t>Looked at 3 types of biases: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Overall home/away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Team vs. team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Team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57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life: Sunday, Nov 10</a:t>
            </a:r>
            <a:endParaRPr lang="en-US" dirty="0"/>
          </a:p>
        </p:txBody>
      </p:sp>
      <p:pic>
        <p:nvPicPr>
          <p:cNvPr id="6" name="Picture 5" descr="panthe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2021" y="1859910"/>
            <a:ext cx="2423160" cy="1871836"/>
          </a:xfrm>
          <a:prstGeom prst="rect">
            <a:avLst/>
          </a:prstGeom>
        </p:spPr>
      </p:pic>
      <p:pic>
        <p:nvPicPr>
          <p:cNvPr id="8" name="Picture 7" descr="49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2" y="1859910"/>
            <a:ext cx="2423160" cy="1865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0041" y="4169797"/>
            <a:ext cx="115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49ers -6.5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63777" y="4169797"/>
            <a:ext cx="153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Panthers +6.5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Biases</a:t>
            </a:r>
            <a:endParaRPr lang="en-US" dirty="0"/>
          </a:p>
        </p:txBody>
      </p:sp>
      <p:pic>
        <p:nvPicPr>
          <p:cNvPr id="3" name="Picture 2" descr="team_bi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41" y="1291261"/>
            <a:ext cx="5046518" cy="33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overall biases?</a:t>
            </a:r>
            <a:endParaRPr lang="en-US" dirty="0"/>
          </a:p>
        </p:txBody>
      </p:sp>
      <p:pic>
        <p:nvPicPr>
          <p:cNvPr id="3" name="Picture 2" descr="overall_bi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720195"/>
            <a:ext cx="5969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head to head?</a:t>
            </a:r>
            <a:endParaRPr lang="en-US" dirty="0"/>
          </a:p>
        </p:txBody>
      </p:sp>
      <p:pic>
        <p:nvPicPr>
          <p:cNvPr id="3" name="Picture 2" descr="vs_bi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07" y="1497180"/>
            <a:ext cx="6546186" cy="31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 the Panthers!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Panthers consistently </a:t>
            </a:r>
            <a:r>
              <a:rPr lang="en-US" dirty="0" err="1" smtClean="0"/>
              <a:t>underbet</a:t>
            </a:r>
            <a:r>
              <a:rPr lang="en-US" dirty="0" smtClean="0"/>
              <a:t> heavily all season and in head-to-head matchups against the 49ers.</a:t>
            </a:r>
          </a:p>
        </p:txBody>
      </p:sp>
    </p:spTree>
    <p:extLst>
      <p:ext uri="{BB962C8B-B14F-4D97-AF65-F5344CB8AC3E}">
        <p14:creationId xmlns:p14="http://schemas.microsoft.com/office/powerpoint/2010/main" val="897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971"/>
            <a:ext cx="8229600" cy="1200150"/>
          </a:xfrm>
        </p:spPr>
        <p:txBody>
          <a:bodyPr/>
          <a:lstStyle/>
          <a:p>
            <a:r>
              <a:rPr lang="en-US" dirty="0" smtClean="0"/>
              <a:t>Final Score:</a:t>
            </a:r>
            <a:br>
              <a:rPr lang="en-US" dirty="0" smtClean="0"/>
            </a:br>
            <a:r>
              <a:rPr lang="en-US" dirty="0" smtClean="0"/>
              <a:t>49ers 9, Panthers 10</a:t>
            </a:r>
            <a:endParaRPr lang="en-US" dirty="0"/>
          </a:p>
        </p:txBody>
      </p:sp>
      <p:pic>
        <p:nvPicPr>
          <p:cNvPr id="3" name="Picture 2" descr="big_wi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36" y="2175789"/>
            <a:ext cx="3730528" cy="24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type of thing works.</a:t>
            </a:r>
            <a:endParaRPr lang="en-US" dirty="0"/>
          </a:p>
        </p:txBody>
      </p:sp>
      <p:pic>
        <p:nvPicPr>
          <p:cNvPr id="3" name="Picture 2" descr="si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17" y="1418825"/>
            <a:ext cx="5175566" cy="2897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7336" y="4551986"/>
            <a:ext cx="6169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http://sports.espn.go.com/espn/page2/story?page=simmons/partone/081121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7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30135"/>
            <a:ext cx="8229600" cy="2699659"/>
          </a:xfrm>
        </p:spPr>
        <p:txBody>
          <a:bodyPr/>
          <a:lstStyle/>
          <a:p>
            <a:r>
              <a:rPr lang="en-US" dirty="0" smtClean="0"/>
              <a:t>Look at not just regular season; also pre- and post-</a:t>
            </a:r>
          </a:p>
          <a:p>
            <a:r>
              <a:rPr lang="en-US" dirty="0" smtClean="0"/>
              <a:t>Dig into: </a:t>
            </a:r>
          </a:p>
          <a:p>
            <a:pPr lvl="1"/>
            <a:r>
              <a:rPr lang="en-US" dirty="0" smtClean="0"/>
              <a:t>Better modeling</a:t>
            </a:r>
          </a:p>
          <a:p>
            <a:pPr lvl="1"/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Bankroll management based on confidence</a:t>
            </a:r>
          </a:p>
          <a:p>
            <a:pPr lvl="1"/>
            <a:r>
              <a:rPr lang="en-US" dirty="0" smtClean="0"/>
              <a:t>Types of biases</a:t>
            </a:r>
          </a:p>
          <a:p>
            <a:r>
              <a:rPr lang="en-US" dirty="0" smtClean="0"/>
              <a:t>Teaser bets – allow you to move the line!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Bio</a:t>
            </a:r>
            <a:br>
              <a:rPr lang="en-US" dirty="0" smtClean="0"/>
            </a:br>
            <a:r>
              <a:rPr lang="en-US" sz="2200" dirty="0" smtClean="0"/>
              <a:t>(for the purposes of this)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9923"/>
            <a:ext cx="8229600" cy="3014700"/>
          </a:xfrm>
        </p:spPr>
        <p:txBody>
          <a:bodyPr/>
          <a:lstStyle/>
          <a:p>
            <a:r>
              <a:rPr lang="en-US" dirty="0" smtClean="0"/>
              <a:t>I like numbers and data. </a:t>
            </a:r>
          </a:p>
          <a:p>
            <a:r>
              <a:rPr lang="en-US" dirty="0" smtClean="0"/>
              <a:t>I am not a data scientist. </a:t>
            </a:r>
          </a:p>
          <a:p>
            <a:r>
              <a:rPr lang="en-US" dirty="0" smtClean="0"/>
              <a:t>I don’t gamble on sports. </a:t>
            </a:r>
          </a:p>
          <a:p>
            <a:r>
              <a:rPr lang="en-US" dirty="0" smtClean="0"/>
              <a:t>I am in no way affiliated with the National Football League or any gambling institution. </a:t>
            </a:r>
          </a:p>
          <a:p>
            <a:r>
              <a:rPr lang="en-US" dirty="0" smtClean="0"/>
              <a:t>I’m just a guy… take this for what it’s worth.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pic>
        <p:nvPicPr>
          <p:cNvPr id="3" name="Picture 2" descr="vega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9" y="2103619"/>
            <a:ext cx="7400202" cy="2670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2452" y="1549322"/>
            <a:ext cx="6259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http://</a:t>
            </a:r>
            <a:r>
              <a:rPr lang="fr-FR" sz="1400" dirty="0" err="1"/>
              <a:t>www.slideshare.net</a:t>
            </a:r>
            <a:r>
              <a:rPr lang="fr-FR" sz="1400" dirty="0"/>
              <a:t>/</a:t>
            </a:r>
            <a:r>
              <a:rPr lang="fr-FR" sz="1400" dirty="0" err="1"/>
              <a:t>focustrate</a:t>
            </a:r>
            <a:r>
              <a:rPr lang="fr-FR" sz="1400" dirty="0"/>
              <a:t>/line-</a:t>
            </a:r>
            <a:r>
              <a:rPr lang="fr-FR" sz="1400" dirty="0" err="1"/>
              <a:t>bias</a:t>
            </a:r>
            <a:r>
              <a:rPr lang="fr-FR" sz="1400" dirty="0"/>
              <a:t>-</a:t>
            </a:r>
            <a:r>
              <a:rPr lang="fr-FR" sz="1400" dirty="0" err="1"/>
              <a:t>exploiting</a:t>
            </a:r>
            <a:r>
              <a:rPr lang="fr-FR" sz="1400" dirty="0"/>
              <a:t>-</a:t>
            </a:r>
            <a:r>
              <a:rPr lang="fr-FR" sz="1400" dirty="0" err="1"/>
              <a:t>gambling</a:t>
            </a:r>
            <a:r>
              <a:rPr lang="fr-FR" sz="1400" dirty="0"/>
              <a:t>-line-data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40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“line”?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who cares?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gambling work?</a:t>
            </a:r>
            <a:endParaRPr lang="en-US" dirty="0"/>
          </a:p>
        </p:txBody>
      </p:sp>
      <p:pic>
        <p:nvPicPr>
          <p:cNvPr id="3" name="Picture 2" descr="steel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76" y="1644465"/>
            <a:ext cx="2401767" cy="1855365"/>
          </a:xfrm>
          <a:prstGeom prst="rect">
            <a:avLst/>
          </a:prstGeom>
        </p:spPr>
      </p:pic>
      <p:pic>
        <p:nvPicPr>
          <p:cNvPr id="4" name="Picture 3" descr="sain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022" y="1644465"/>
            <a:ext cx="2402961" cy="185623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149276" y="4109800"/>
            <a:ext cx="6915707" cy="29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71308" y="3751118"/>
            <a:ext cx="11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line”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21959" y="37804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77034" y="4389787"/>
            <a:ext cx="478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Bookie tries to even the money on both sides.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Moving the line</a:t>
            </a:r>
            <a:endParaRPr lang="en-US" dirty="0"/>
          </a:p>
        </p:txBody>
      </p:sp>
      <p:pic>
        <p:nvPicPr>
          <p:cNvPr id="3" name="Picture 2" descr="steel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76" y="1644465"/>
            <a:ext cx="2401767" cy="1855365"/>
          </a:xfrm>
          <a:prstGeom prst="rect">
            <a:avLst/>
          </a:prstGeom>
        </p:spPr>
      </p:pic>
      <p:pic>
        <p:nvPicPr>
          <p:cNvPr id="4" name="Picture 3" descr="sain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022" y="1644465"/>
            <a:ext cx="2402961" cy="185623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149276" y="4109800"/>
            <a:ext cx="6915707" cy="29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00210" y="4169798"/>
            <a:ext cx="11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line”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21959" y="37804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3551043" y="3959808"/>
            <a:ext cx="870916" cy="5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43259" y="3780467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- 2.5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0006" y="3061802"/>
            <a:ext cx="9690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more </a:t>
            </a:r>
          </a:p>
          <a:p>
            <a:pPr algn="ctr"/>
            <a:r>
              <a:rPr lang="en-US" dirty="0" smtClean="0"/>
              <a:t>money</a:t>
            </a:r>
          </a:p>
          <a:p>
            <a:pPr algn="ctr"/>
            <a:r>
              <a:rPr lang="en-US" dirty="0" smtClean="0"/>
              <a:t>initially </a:t>
            </a:r>
          </a:p>
          <a:p>
            <a:pPr algn="ctr"/>
            <a:r>
              <a:rPr lang="en-US" dirty="0" smtClean="0"/>
              <a:t>on </a:t>
            </a:r>
          </a:p>
          <a:p>
            <a:pPr algn="ctr"/>
            <a:r>
              <a:rPr lang="en-US" dirty="0" smtClean="0"/>
              <a:t>Steelers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point spread</a:t>
            </a:r>
            <a:endParaRPr lang="en-US" dirty="0"/>
          </a:p>
        </p:txBody>
      </p:sp>
      <p:pic>
        <p:nvPicPr>
          <p:cNvPr id="3" name="Picture 2" descr="steel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76" y="1644465"/>
            <a:ext cx="2401767" cy="1855365"/>
          </a:xfrm>
          <a:prstGeom prst="rect">
            <a:avLst/>
          </a:prstGeom>
        </p:spPr>
      </p:pic>
      <p:pic>
        <p:nvPicPr>
          <p:cNvPr id="4" name="Picture 3" descr="sain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022" y="1644465"/>
            <a:ext cx="2402961" cy="1856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09810"/>
            <a:ext cx="3808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Steelers -2.5</a:t>
            </a:r>
          </a:p>
          <a:p>
            <a:pPr algn="ctr"/>
            <a:r>
              <a:rPr lang="en-US" dirty="0" smtClean="0"/>
              <a:t>(they have to win by more than 2.5)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19031" y="3909810"/>
            <a:ext cx="4290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Saints +2.5</a:t>
            </a:r>
          </a:p>
          <a:p>
            <a:pPr algn="ctr"/>
            <a:r>
              <a:rPr lang="en-US" dirty="0" smtClean="0"/>
              <a:t>(they get 2.5 points added to their score)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9902"/>
          </a:xfrm>
        </p:spPr>
        <p:txBody>
          <a:bodyPr/>
          <a:lstStyle/>
          <a:p>
            <a:r>
              <a:rPr lang="en-US" dirty="0" smtClean="0"/>
              <a:t>Final Score:</a:t>
            </a:r>
            <a:br>
              <a:rPr lang="en-US" dirty="0" smtClean="0"/>
            </a:br>
            <a:r>
              <a:rPr lang="en-US" dirty="0" smtClean="0"/>
              <a:t>Steelers 27, Saints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631" y="2189895"/>
            <a:ext cx="6406738" cy="2584720"/>
          </a:xfrm>
        </p:spPr>
        <p:txBody>
          <a:bodyPr>
            <a:noAutofit/>
          </a:bodyPr>
          <a:lstStyle/>
          <a:p>
            <a:r>
              <a:rPr lang="en-US" sz="3600" dirty="0" smtClean="0"/>
              <a:t>Saints cover? </a:t>
            </a:r>
            <a:r>
              <a:rPr lang="en-US" sz="3600" b="1" dirty="0" smtClean="0"/>
              <a:t>NO</a:t>
            </a:r>
          </a:p>
          <a:p>
            <a:pPr lvl="1"/>
            <a:r>
              <a:rPr lang="en-US" sz="2400" dirty="0" smtClean="0"/>
              <a:t>14 + 2.5 &lt; 27</a:t>
            </a:r>
          </a:p>
          <a:p>
            <a:r>
              <a:rPr lang="en-US" sz="3600" dirty="0" smtClean="0"/>
              <a:t>Steelers cover? </a:t>
            </a:r>
            <a:r>
              <a:rPr lang="en-US" sz="3600" b="1" dirty="0" smtClean="0"/>
              <a:t>YES</a:t>
            </a:r>
          </a:p>
          <a:p>
            <a:pPr lvl="1"/>
            <a:r>
              <a:rPr lang="en-US" sz="2400" dirty="0" smtClean="0"/>
              <a:t>27 – 2.5 &gt; 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04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Bias!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931"/>
            <a:ext cx="8229600" cy="3019854"/>
          </a:xfrm>
        </p:spPr>
        <p:txBody>
          <a:bodyPr>
            <a:normAutofit/>
          </a:bodyPr>
          <a:lstStyle/>
          <a:p>
            <a:r>
              <a:rPr lang="en-US" dirty="0" smtClean="0"/>
              <a:t>Public got it </a:t>
            </a:r>
            <a:r>
              <a:rPr lang="en-US" dirty="0" err="1" smtClean="0"/>
              <a:t>waaaaay</a:t>
            </a:r>
            <a:r>
              <a:rPr lang="en-US" dirty="0" smtClean="0"/>
              <a:t> wrong in this game. </a:t>
            </a:r>
          </a:p>
          <a:p>
            <a:r>
              <a:rPr lang="en-US" dirty="0" smtClean="0"/>
              <a:t>Bias = team score + spread – </a:t>
            </a:r>
            <a:r>
              <a:rPr lang="en-US" dirty="0" err="1" smtClean="0"/>
              <a:t>vs</a:t>
            </a:r>
            <a:r>
              <a:rPr lang="en-US" dirty="0" smtClean="0"/>
              <a:t> score</a:t>
            </a:r>
          </a:p>
          <a:p>
            <a:r>
              <a:rPr lang="en-US" dirty="0" smtClean="0"/>
              <a:t>Steelers: </a:t>
            </a:r>
          </a:p>
          <a:p>
            <a:pPr lvl="1"/>
            <a:r>
              <a:rPr lang="en-US" dirty="0" smtClean="0"/>
              <a:t>27 + (- 2.5) – 14 = </a:t>
            </a:r>
            <a:r>
              <a:rPr lang="en-US" b="1" dirty="0" smtClean="0"/>
              <a:t>10.5</a:t>
            </a:r>
          </a:p>
          <a:p>
            <a:r>
              <a:rPr lang="en-US" dirty="0" smtClean="0"/>
              <a:t>Saints: </a:t>
            </a:r>
          </a:p>
          <a:p>
            <a:pPr lvl="1"/>
            <a:r>
              <a:rPr lang="en-US" dirty="0" smtClean="0"/>
              <a:t>14 + 2.5 – 27 = </a:t>
            </a:r>
            <a:r>
              <a:rPr lang="en-US" b="1" dirty="0" smtClean="0"/>
              <a:t>-10.5</a:t>
            </a:r>
          </a:p>
        </p:txBody>
      </p:sp>
    </p:spTree>
    <p:extLst>
      <p:ext uri="{BB962C8B-B14F-4D97-AF65-F5344CB8AC3E}">
        <p14:creationId xmlns:p14="http://schemas.microsoft.com/office/powerpoint/2010/main" val="18968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other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Steelers </a:t>
            </a:r>
            <a:r>
              <a:rPr lang="en-US" sz="3200" dirty="0"/>
              <a:t>beat the spread by 10.5 points. They were </a:t>
            </a:r>
            <a:r>
              <a:rPr lang="en-US" sz="3200" b="1" dirty="0"/>
              <a:t>under</a:t>
            </a:r>
            <a:r>
              <a:rPr lang="en-US" sz="3200" dirty="0"/>
              <a:t>-bet. </a:t>
            </a: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Saints would have needed 10.5 points to beat the spread. They were </a:t>
            </a:r>
            <a:r>
              <a:rPr lang="en-US" sz="3200" b="1" dirty="0" smtClean="0"/>
              <a:t>over</a:t>
            </a:r>
            <a:r>
              <a:rPr lang="en-US" sz="3200" dirty="0" smtClean="0"/>
              <a:t>-bet.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9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186</TotalTime>
  <Words>413</Words>
  <Application>Microsoft Macintosh PowerPoint</Application>
  <PresentationFormat>On-screen Show (16:9)</PresentationFormat>
  <Paragraphs>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Line Bias:  exploiting gambling line data</vt:lpstr>
      <vt:lpstr>Bio (for the purposes of this)</vt:lpstr>
      <vt:lpstr>What is a “line”?</vt:lpstr>
      <vt:lpstr>How does gambling work?</vt:lpstr>
      <vt:lpstr>Moving the line</vt:lpstr>
      <vt:lpstr>Final point spread</vt:lpstr>
      <vt:lpstr>Final Score: Steelers 27, Saints 14</vt:lpstr>
      <vt:lpstr>Line Bias!</vt:lpstr>
      <vt:lpstr>In other words</vt:lpstr>
      <vt:lpstr>What can we do with that?</vt:lpstr>
      <vt:lpstr>Line Biases</vt:lpstr>
      <vt:lpstr>Real life: Sunday, Nov 10</vt:lpstr>
      <vt:lpstr>Team Biases</vt:lpstr>
      <vt:lpstr>Any overall biases?</vt:lpstr>
      <vt:lpstr>What about head to head?</vt:lpstr>
      <vt:lpstr>Bet the Panthers!</vt:lpstr>
      <vt:lpstr>Final Score: 49ers 9, Panthers 10</vt:lpstr>
      <vt:lpstr>This type of thing works.</vt:lpstr>
      <vt:lpstr>Opportunities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Bias:  exploiting gambling line data</dc:title>
  <dc:creator>Michael Zaic</dc:creator>
  <cp:lastModifiedBy>Michael Zaic</cp:lastModifiedBy>
  <cp:revision>20</cp:revision>
  <dcterms:created xsi:type="dcterms:W3CDTF">2013-11-11T20:40:40Z</dcterms:created>
  <dcterms:modified xsi:type="dcterms:W3CDTF">2013-11-12T00:17:44Z</dcterms:modified>
</cp:coreProperties>
</file>