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5" r:id="rId1"/>
    <p:sldMasterId id="2147483737" r:id="rId2"/>
  </p:sldMasterIdLst>
  <p:notesMasterIdLst>
    <p:notesMasterId r:id="rId31"/>
  </p:notesMasterIdLst>
  <p:sldIdLst>
    <p:sldId id="646" r:id="rId3"/>
    <p:sldId id="649" r:id="rId4"/>
    <p:sldId id="658" r:id="rId5"/>
    <p:sldId id="660" r:id="rId6"/>
    <p:sldId id="647" r:id="rId7"/>
    <p:sldId id="655" r:id="rId8"/>
    <p:sldId id="656" r:id="rId9"/>
    <p:sldId id="630" r:id="rId10"/>
    <p:sldId id="651" r:id="rId11"/>
    <p:sldId id="631" r:id="rId12"/>
    <p:sldId id="632" r:id="rId13"/>
    <p:sldId id="633" r:id="rId14"/>
    <p:sldId id="635" r:id="rId15"/>
    <p:sldId id="638" r:id="rId16"/>
    <p:sldId id="639" r:id="rId17"/>
    <p:sldId id="652" r:id="rId18"/>
    <p:sldId id="636" r:id="rId19"/>
    <p:sldId id="637" r:id="rId20"/>
    <p:sldId id="657" r:id="rId21"/>
    <p:sldId id="642" r:id="rId22"/>
    <p:sldId id="640" r:id="rId23"/>
    <p:sldId id="650" r:id="rId24"/>
    <p:sldId id="641" r:id="rId25"/>
    <p:sldId id="654" r:id="rId26"/>
    <p:sldId id="645" r:id="rId27"/>
    <p:sldId id="659" r:id="rId28"/>
    <p:sldId id="661" r:id="rId29"/>
    <p:sldId id="653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00" algn="l" defTabSz="91436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080" algn="l" defTabSz="91436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258" algn="l" defTabSz="91436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39" algn="l" defTabSz="91436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yz1" initials="x" lastIdx="1" clrIdx="0"/>
  <p:cmAuthor id="1" name="Phil Fersht" initials="P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BD"/>
    <a:srgbClr val="FFD279"/>
    <a:srgbClr val="FFF1D5"/>
    <a:srgbClr val="FFE8B9"/>
    <a:srgbClr val="FFC85B"/>
    <a:srgbClr val="FFE6B3"/>
    <a:srgbClr val="FFD88B"/>
    <a:srgbClr val="FFBB33"/>
    <a:srgbClr val="FFB219"/>
    <a:srgbClr val="FFA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6" autoAdjust="0"/>
    <p:restoredTop sz="95559" autoAdjust="0"/>
  </p:normalViewPr>
  <p:slideViewPr>
    <p:cSldViewPr>
      <p:cViewPr>
        <p:scale>
          <a:sx n="70" d="100"/>
          <a:sy n="70" d="100"/>
        </p:scale>
        <p:origin x="-156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7E9A2E-3409-4C37-A0D3-F8F1E6BAE66A}" type="datetimeFigureOut">
              <a:rPr lang="en-US"/>
              <a:pPr>
                <a:defRPr/>
              </a:pPr>
              <a:t>11/12/2013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DE3E5-D1A2-4F83-AD35-ADE12CBFC3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58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8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DE3E5-D1A2-4F83-AD35-ADE12CBFC3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16" indent="0" algn="ctr">
              <a:buNone/>
              <a:defRPr/>
            </a:lvl2pPr>
            <a:lvl3pPr marL="384032" indent="0" algn="ctr">
              <a:buNone/>
              <a:defRPr/>
            </a:lvl3pPr>
            <a:lvl4pPr marL="576046" indent="0" algn="ctr">
              <a:buNone/>
              <a:defRPr/>
            </a:lvl4pPr>
            <a:lvl5pPr marL="768062" indent="0" algn="ctr">
              <a:buNone/>
              <a:defRPr/>
            </a:lvl5pPr>
            <a:lvl6pPr marL="960078" indent="0" algn="ctr">
              <a:buNone/>
              <a:defRPr/>
            </a:lvl6pPr>
            <a:lvl7pPr marL="1152094" indent="0" algn="ctr">
              <a:buNone/>
              <a:defRPr/>
            </a:lvl7pPr>
            <a:lvl8pPr marL="1344110" indent="0" algn="ctr">
              <a:buNone/>
              <a:defRPr/>
            </a:lvl8pPr>
            <a:lvl9pPr marL="15361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50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968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154" y="0"/>
            <a:ext cx="1437084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9902" y="0"/>
            <a:ext cx="425410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156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016" indent="0" algn="ctr">
              <a:buNone/>
              <a:defRPr/>
            </a:lvl2pPr>
            <a:lvl3pPr marL="384032" indent="0" algn="ctr">
              <a:buNone/>
              <a:defRPr/>
            </a:lvl3pPr>
            <a:lvl4pPr marL="576046" indent="0" algn="ctr">
              <a:buNone/>
              <a:defRPr/>
            </a:lvl4pPr>
            <a:lvl5pPr marL="768062" indent="0" algn="ctr">
              <a:buNone/>
              <a:defRPr/>
            </a:lvl5pPr>
            <a:lvl6pPr marL="960078" indent="0" algn="ctr">
              <a:buNone/>
              <a:defRPr/>
            </a:lvl6pPr>
            <a:lvl7pPr marL="1152094" indent="0" algn="ctr">
              <a:buNone/>
              <a:defRPr/>
            </a:lvl7pPr>
            <a:lvl8pPr marL="1344110" indent="0" algn="ctr">
              <a:buNone/>
              <a:defRPr/>
            </a:lvl8pPr>
            <a:lvl9pPr marL="15361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726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519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2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16" indent="0">
              <a:buNone/>
              <a:defRPr sz="800"/>
            </a:lvl2pPr>
            <a:lvl3pPr marL="384032" indent="0">
              <a:buNone/>
              <a:defRPr sz="700"/>
            </a:lvl3pPr>
            <a:lvl4pPr marL="576046" indent="0">
              <a:buNone/>
              <a:defRPr sz="600"/>
            </a:lvl4pPr>
            <a:lvl5pPr marL="768062" indent="0">
              <a:buNone/>
              <a:defRPr sz="600"/>
            </a:lvl5pPr>
            <a:lvl6pPr marL="960078" indent="0">
              <a:buNone/>
              <a:defRPr sz="600"/>
            </a:lvl6pPr>
            <a:lvl7pPr marL="1152094" indent="0">
              <a:buNone/>
              <a:defRPr sz="600"/>
            </a:lvl7pPr>
            <a:lvl8pPr marL="1344110" indent="0">
              <a:buNone/>
              <a:defRPr sz="600"/>
            </a:lvl8pPr>
            <a:lvl9pPr marL="15361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6452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92200"/>
            <a:ext cx="4088606" cy="57658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481" y="1092200"/>
            <a:ext cx="4088606" cy="57658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636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114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414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093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2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3455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520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16" indent="0">
              <a:buNone/>
              <a:defRPr sz="1200"/>
            </a:lvl2pPr>
            <a:lvl3pPr marL="384032" indent="0">
              <a:buNone/>
              <a:defRPr sz="1000"/>
            </a:lvl3pPr>
            <a:lvl4pPr marL="576046" indent="0">
              <a:buNone/>
              <a:defRPr sz="800"/>
            </a:lvl4pPr>
            <a:lvl5pPr marL="768062" indent="0">
              <a:buNone/>
              <a:defRPr sz="800"/>
            </a:lvl5pPr>
            <a:lvl6pPr marL="960078" indent="0">
              <a:buNone/>
              <a:defRPr sz="800"/>
            </a:lvl6pPr>
            <a:lvl7pPr marL="1152094" indent="0">
              <a:buNone/>
              <a:defRPr sz="800"/>
            </a:lvl7pPr>
            <a:lvl8pPr marL="1344110" indent="0">
              <a:buNone/>
              <a:defRPr sz="800"/>
            </a:lvl8pPr>
            <a:lvl9pPr marL="1536124" indent="0">
              <a:buNone/>
              <a:defRPr sz="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0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824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937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116" y="342900"/>
            <a:ext cx="2060972" cy="651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125766" cy="651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142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2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16" indent="0">
              <a:buNone/>
              <a:defRPr sz="800"/>
            </a:lvl2pPr>
            <a:lvl3pPr marL="384032" indent="0">
              <a:buNone/>
              <a:defRPr sz="700"/>
            </a:lvl3pPr>
            <a:lvl4pPr marL="576046" indent="0">
              <a:buNone/>
              <a:defRPr sz="600"/>
            </a:lvl4pPr>
            <a:lvl5pPr marL="768062" indent="0">
              <a:buNone/>
              <a:defRPr sz="600"/>
            </a:lvl5pPr>
            <a:lvl6pPr marL="960078" indent="0">
              <a:buNone/>
              <a:defRPr sz="600"/>
            </a:lvl6pPr>
            <a:lvl7pPr marL="1152094" indent="0">
              <a:buNone/>
              <a:defRPr sz="600"/>
            </a:lvl7pPr>
            <a:lvl8pPr marL="1344110" indent="0">
              <a:buNone/>
              <a:defRPr sz="600"/>
            </a:lvl8pPr>
            <a:lvl9pPr marL="15361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0654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900" y="3886200"/>
            <a:ext cx="2845594" cy="29718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2644" y="3886200"/>
            <a:ext cx="2845594" cy="29718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012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5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842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516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2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0926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16" indent="0">
              <a:buNone/>
              <a:defRPr sz="1200"/>
            </a:lvl2pPr>
            <a:lvl3pPr marL="384032" indent="0">
              <a:buNone/>
              <a:defRPr sz="1000"/>
            </a:lvl3pPr>
            <a:lvl4pPr marL="576046" indent="0">
              <a:buNone/>
              <a:defRPr sz="800"/>
            </a:lvl4pPr>
            <a:lvl5pPr marL="768062" indent="0">
              <a:buNone/>
              <a:defRPr sz="800"/>
            </a:lvl5pPr>
            <a:lvl6pPr marL="960078" indent="0">
              <a:buNone/>
              <a:defRPr sz="800"/>
            </a:lvl6pPr>
            <a:lvl7pPr marL="1152094" indent="0">
              <a:buNone/>
              <a:defRPr sz="800"/>
            </a:lvl7pPr>
            <a:lvl8pPr marL="1344110" indent="0">
              <a:buNone/>
              <a:defRPr sz="800"/>
            </a:lvl8pPr>
            <a:lvl9pPr marL="1536124" indent="0">
              <a:buNone/>
              <a:defRPr sz="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0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748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09900" y="0"/>
            <a:ext cx="57483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9900" y="3886200"/>
            <a:ext cx="57483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charset="0"/>
              </a:rPr>
              <a:t>Third level</a:t>
            </a:r>
          </a:p>
          <a:p>
            <a:pPr lvl="3"/>
            <a:r>
              <a:rPr lang="en-US" altLang="en-US" smtClean="0">
                <a:sym typeface="Arial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6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192016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384032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576046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768062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92016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403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76046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76806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6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8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9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1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2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342900"/>
            <a:ext cx="823436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7" y="1092200"/>
            <a:ext cx="8234363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charset="0"/>
              </a:rPr>
              <a:t>Third level</a:t>
            </a:r>
          </a:p>
          <a:p>
            <a:pPr lvl="3"/>
            <a:r>
              <a:rPr lang="en-US" altLang="en-US" smtClean="0">
                <a:sym typeface="Arial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31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192016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384032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576046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768062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25360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Wingdings" charset="2"/>
        <a:buChar char="§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12042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698723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885405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1072087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1264102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1456118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1648134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1840149" indent="-192016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6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62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8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9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10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24" algn="l" defTabSz="38403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tefan.franczuk@cognizant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Using Mathematics to Identify Duplicates in Data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US" altLang="en-US" sz="2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Stefan Franczuk PhD</a:t>
            </a:r>
          </a:p>
          <a:p>
            <a:r>
              <a:rPr lang="en-US" altLang="en-US" dirty="0" smtClean="0"/>
              <a:t>UK Big Data Lead</a:t>
            </a:r>
          </a:p>
          <a:p>
            <a:r>
              <a:rPr lang="en-US" altLang="en-US" dirty="0" smtClean="0"/>
              <a:t>Cognizant EIM Practice </a:t>
            </a:r>
          </a:p>
          <a:p>
            <a:r>
              <a:rPr lang="en-US" altLang="en-US" dirty="0" smtClean="0"/>
              <a:t>Cognizant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686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 Linkage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NOTE: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Record linkage is highly sensitive to the quality of the data being linked. Data should first be ‘</a:t>
            </a:r>
            <a:r>
              <a:rPr lang="en-US" sz="2400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standardised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’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 sorts of linkage-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Deterministic Record Linkage</a:t>
            </a:r>
          </a:p>
          <a:p>
            <a:pPr marL="800064" lvl="1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Based on number of identifiers that match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Probabilistic Record Linkage</a:t>
            </a:r>
          </a:p>
          <a:p>
            <a:pPr marL="800064" lvl="1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Based on the probability that a number of identifiers match</a:t>
            </a:r>
          </a:p>
          <a:p>
            <a:pPr marL="800064" lvl="1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Probabilistic Data Matching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3568" y="980728"/>
            <a:ext cx="5614392" cy="1633736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Sometimes called ‘fuzzy matching’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But, it is NOT fuzzy logic...</a:t>
            </a:r>
            <a:endParaRPr lang="en-GB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20888"/>
            <a:ext cx="8352928" cy="35394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Broadway" pitchFamily="82" charset="0"/>
              </a:rPr>
              <a:t>FUZZY</a:t>
            </a:r>
            <a:r>
              <a:rPr lang="en-GB" sz="1600" dirty="0">
                <a:solidFill>
                  <a:schemeClr val="tx2"/>
                </a:solidFill>
              </a:rPr>
              <a:t> Logic is actually: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A type of logic that recognizes more than simple true and false values. </a:t>
            </a:r>
          </a:p>
          <a:p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With fuzzy logic, propositions can be represented with degrees </a:t>
            </a:r>
          </a:p>
          <a:p>
            <a:r>
              <a:rPr lang="en-US" sz="1600" i="1" dirty="0">
                <a:solidFill>
                  <a:schemeClr val="tx2"/>
                </a:solidFill>
              </a:rPr>
              <a:t>of truthfulness and falsehood. </a:t>
            </a:r>
          </a:p>
          <a:p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For example, the statement, today is sunny, might be: </a:t>
            </a:r>
          </a:p>
          <a:p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100% true if there are no clouds - 80% true if there are a few clouds</a:t>
            </a:r>
          </a:p>
          <a:p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50% true if it's hazy - 0% true if it rains all day</a:t>
            </a:r>
          </a:p>
          <a:p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i="1" dirty="0">
                <a:solidFill>
                  <a:schemeClr val="tx2"/>
                </a:solidFill>
              </a:rPr>
              <a:t>…Its NOT about probabilities…</a:t>
            </a:r>
          </a:p>
        </p:txBody>
      </p:sp>
      <p:pic>
        <p:nvPicPr>
          <p:cNvPr id="7" name="Picture 6" descr="fuzzy log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5055" y="3789040"/>
            <a:ext cx="1711077" cy="1711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“Matching the Socks”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A simple example, imagine tidying up your sock draw (try it with your kids at home)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Matching from a great big pile of jumbled-up socks will take some time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Why not sort them first into ‘similar’ piles i.e. colours (Blocking)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Then match them up from the piles of ‘similar’ types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Apply to the ‘real’ world…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 we are getting somewhere... “Block then Match” 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only way to sort through LARGE data sets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But... How do we Match?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s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583" y="3933056"/>
            <a:ext cx="1642492" cy="1642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538564"/>
            <a:ext cx="648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Let’s have a DEMO - We can do this a couple of ways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– How do you do it??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11562" y="836712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Can apply to any ‘object’  BTW  (socks, people, widgets)</a:t>
            </a:r>
            <a:endParaRPr lang="en-US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Firstly, Select attributes within the data collection that may be suitable for blocking, taking care with the size of the blocks.</a:t>
            </a:r>
            <a:endParaRPr lang="en-GB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Then identify ‘attributes’ that are </a:t>
            </a:r>
            <a:r>
              <a:rPr lang="en-GB" sz="2000" i="1" u="sng" dirty="0">
                <a:solidFill>
                  <a:schemeClr val="tx2"/>
                </a:solidFill>
                <a:latin typeface="+mn-lt"/>
              </a:rPr>
              <a:t>unlikely to change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Assign a Match type for each </a:t>
            </a:r>
            <a:r>
              <a:rPr lang="en-GB" sz="2000" i="1" dirty="0" smtClean="0">
                <a:solidFill>
                  <a:schemeClr val="tx2"/>
                </a:solidFill>
                <a:latin typeface="+mn-lt"/>
              </a:rPr>
              <a:t>– lots of different ways to match</a:t>
            </a:r>
            <a:endParaRPr lang="en-GB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Next calculate the RELATIVE weight for each match attribute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Then calculate the probabilities for matching and un-matching those fields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Finally assign an algorithm for adjusting the relative weight for each attribute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r>
              <a:rPr lang="en-US" sz="2000" i="1" dirty="0">
                <a:solidFill>
                  <a:srgbClr val="FF0000"/>
                </a:solidFill>
                <a:latin typeface="+mn-lt"/>
              </a:rPr>
              <a:t>WARNING 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r>
              <a:rPr lang="en-US" sz="2000" i="1" dirty="0">
                <a:solidFill>
                  <a:srgbClr val="FF0000"/>
                </a:solidFill>
                <a:latin typeface="+mn-lt"/>
              </a:rPr>
              <a:t>Bit of </a:t>
            </a:r>
            <a:r>
              <a:rPr lang="en-US" sz="2000" i="1" dirty="0" err="1">
                <a:solidFill>
                  <a:srgbClr val="FF0000"/>
                </a:solidFill>
                <a:latin typeface="+mn-lt"/>
              </a:rPr>
              <a:t>maths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 coming in a slide or 2… still time to leave…  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GB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go over that again…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  <a:latin typeface="+mn-lt"/>
              </a:rPr>
              <a:t>Standardise </a:t>
            </a:r>
            <a:r>
              <a:rPr lang="en-GB" sz="2000" i="1" dirty="0">
                <a:solidFill>
                  <a:schemeClr val="tx2"/>
                </a:solidFill>
                <a:latin typeface="+mn-lt"/>
              </a:rPr>
              <a:t>the </a:t>
            </a:r>
            <a:r>
              <a:rPr lang="en-GB" sz="2000" i="1" dirty="0" smtClean="0">
                <a:solidFill>
                  <a:schemeClr val="tx2"/>
                </a:solidFill>
                <a:latin typeface="+mn-lt"/>
              </a:rPr>
              <a:t>Data </a:t>
            </a:r>
            <a:endParaRPr lang="en-GB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Pick Attributes that are </a:t>
            </a:r>
            <a:r>
              <a:rPr lang="en-GB" sz="2000" i="1" u="sng" dirty="0">
                <a:solidFill>
                  <a:schemeClr val="tx2"/>
                </a:solidFill>
                <a:latin typeface="+mn-lt"/>
              </a:rPr>
              <a:t>unlikely</a:t>
            </a:r>
            <a:r>
              <a:rPr lang="en-GB" sz="2000" i="1" dirty="0">
                <a:solidFill>
                  <a:schemeClr val="tx2"/>
                </a:solidFill>
                <a:latin typeface="+mn-lt"/>
              </a:rPr>
              <a:t> to change</a:t>
            </a:r>
            <a:endParaRPr lang="en-US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Block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n-lt"/>
              </a:rPr>
              <a:t>Match via probabilities – lots of different match types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Assign Weights to the matches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Add it all up – get a TOTAL weight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Plot a distribution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Tune the Matching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+mn-lt"/>
              </a:rPr>
              <a:t>Then filter and/or auto-match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GB" sz="2000" i="1" dirty="0">
              <a:solidFill>
                <a:schemeClr val="tx2"/>
              </a:solidFill>
              <a:latin typeface="+mn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 of Theory – </a:t>
            </a:r>
            <a:r>
              <a:rPr lang="en-GB" dirty="0" smtClean="0">
                <a:solidFill>
                  <a:srgbClr val="FF0000"/>
                </a:solidFill>
              </a:rPr>
              <a:t>you were warned – Too late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4521"/>
              </p:ext>
            </p:extLst>
          </p:nvPr>
        </p:nvGraphicFramePr>
        <p:xfrm>
          <a:off x="611563" y="1107805"/>
          <a:ext cx="7560837" cy="522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Document" r:id="rId3" imgW="6195193" imgH="7150186" progId="Word.Document.12">
                  <p:embed/>
                </p:oleObj>
              </mc:Choice>
              <mc:Fallback>
                <p:oleObj name="Document" r:id="rId3" imgW="6195193" imgH="715018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3" y="1107805"/>
                        <a:ext cx="7560837" cy="52259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Bit of Theory – what did that actually mean?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1467144"/>
            <a:ext cx="7632848" cy="420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Imagine TWO records in some application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Each of those records has a number of characteristics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In the complete set of records there are two sub-sets</a:t>
            </a:r>
          </a:p>
          <a:p>
            <a:pPr marL="800065" lvl="1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One where the records match</a:t>
            </a:r>
          </a:p>
          <a:p>
            <a:pPr marL="800065" lvl="1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One where the records DON’T match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R</a:t>
            </a:r>
            <a:r>
              <a:rPr lang="en-GB" i="1" dirty="0" smtClean="0">
                <a:solidFill>
                  <a:schemeClr val="tx2"/>
                </a:solidFill>
              </a:rPr>
              <a:t>ecords have a number of characteristics that either agree or don’t agree with other records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We can assign probabilities to each characteristic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i="1" dirty="0" smtClean="0">
                <a:solidFill>
                  <a:schemeClr val="tx2"/>
                </a:solidFill>
              </a:rPr>
              <a:t>The total Probability suggest the records either belong to a matched set or an unmatched set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GB" i="1" dirty="0" smtClean="0">
              <a:solidFill>
                <a:schemeClr val="tx2"/>
              </a:solidFill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57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Example – what does it look like?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8" y="1196752"/>
          <a:ext cx="6096001" cy="1280160"/>
        </p:xfrm>
        <a:graphic>
          <a:graphicData uri="http://schemas.openxmlformats.org/drawingml/2006/table">
            <a:tbl>
              <a:tblPr/>
              <a:tblGrid>
                <a:gridCol w="996981"/>
                <a:gridCol w="1046063"/>
                <a:gridCol w="1007411"/>
                <a:gridCol w="1046063"/>
                <a:gridCol w="893908"/>
                <a:gridCol w="1105575"/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Name 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Phonetic encoding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Name 2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Phonetic encoding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25220" algn="r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25220" algn="r"/>
                        </a:tabLs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 value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Brown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BRWN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Browne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BRWN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 match with 4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Smythe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SMYTH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 match with 5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0.8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White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WHT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Whyte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WHYT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 match with 4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0.75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Jones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JNS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James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JMS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 match with 3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Small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SMLL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 match with 4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0.5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SMTH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Brown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BRWN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 match with 4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08546"/>
              </p:ext>
            </p:extLst>
          </p:nvPr>
        </p:nvGraphicFramePr>
        <p:xfrm>
          <a:off x="1059408" y="2904785"/>
          <a:ext cx="6096000" cy="94488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 Field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 Type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Relative Max Weight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First 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Phoenitic Uncertainty Fname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Last 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Phoenetic Uncertainty Lname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Middle 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Phoenic Uncertainty Fname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Sex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Keystroke error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DOB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Date Transposition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7279"/>
              </p:ext>
            </p:extLst>
          </p:nvPr>
        </p:nvGraphicFramePr>
        <p:xfrm>
          <a:off x="2140054" y="4195342"/>
          <a:ext cx="4088130" cy="1737360"/>
        </p:xfrm>
        <a:graphic>
          <a:graphicData uri="http://schemas.openxmlformats.org/drawingml/2006/table">
            <a:tbl>
              <a:tblPr/>
              <a:tblGrid>
                <a:gridCol w="608330"/>
                <a:gridCol w="800100"/>
                <a:gridCol w="799465"/>
                <a:gridCol w="645795"/>
                <a:gridCol w="596900"/>
                <a:gridCol w="637540"/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Person 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Person 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Max Weight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 Value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Weight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First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John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Middle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Last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DOB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31.82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ine Callout 1 8"/>
          <p:cNvSpPr/>
          <p:nvPr/>
        </p:nvSpPr>
        <p:spPr>
          <a:xfrm>
            <a:off x="8100392" y="1349770"/>
            <a:ext cx="914400" cy="738660"/>
          </a:xfrm>
          <a:prstGeom prst="borderCallout1">
            <a:avLst>
              <a:gd name="adj1" fmla="val 50111"/>
              <a:gd name="adj2" fmla="val -1667"/>
              <a:gd name="adj3" fmla="val 87742"/>
              <a:gd name="adj4" fmla="val -50333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r>
              <a:rPr lang="en-GB" sz="1400" dirty="0"/>
              <a:t>Match</a:t>
            </a:r>
          </a:p>
          <a:p>
            <a:pPr algn="ctr"/>
            <a:r>
              <a:rPr lang="en-GB" sz="1400" dirty="0"/>
              <a:t>On Names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524328" y="2889230"/>
            <a:ext cx="1274440" cy="954103"/>
          </a:xfrm>
          <a:prstGeom prst="borderCallout1">
            <a:avLst>
              <a:gd name="adj1" fmla="val 48780"/>
              <a:gd name="adj2" fmla="val 1348"/>
              <a:gd name="adj3" fmla="val 69959"/>
              <a:gd name="adj4" fmla="val -5800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r>
              <a:rPr lang="en-GB" sz="1400" dirty="0"/>
              <a:t>Weight</a:t>
            </a:r>
          </a:p>
          <a:p>
            <a:pPr algn="ctr"/>
            <a:r>
              <a:rPr lang="en-GB" sz="1400" dirty="0"/>
              <a:t>The</a:t>
            </a:r>
          </a:p>
          <a:p>
            <a:pPr algn="ctr"/>
            <a:r>
              <a:rPr lang="en-GB" sz="1400" dirty="0" smtClean="0"/>
              <a:t>Matches </a:t>
            </a:r>
          </a:p>
          <a:p>
            <a:pPr algn="ctr"/>
            <a:r>
              <a:rPr lang="en-GB" sz="1400" dirty="0" smtClean="0"/>
              <a:t>(Importance)</a:t>
            </a:r>
            <a:endParaRPr lang="en-GB" sz="1400" dirty="0"/>
          </a:p>
        </p:txBody>
      </p:sp>
      <p:sp>
        <p:nvSpPr>
          <p:cNvPr id="11" name="Line Callout 1 10"/>
          <p:cNvSpPr/>
          <p:nvPr/>
        </p:nvSpPr>
        <p:spPr>
          <a:xfrm>
            <a:off x="6732240" y="4301446"/>
            <a:ext cx="914400" cy="738660"/>
          </a:xfrm>
          <a:prstGeom prst="borderCallout1">
            <a:avLst>
              <a:gd name="adj1" fmla="val 50111"/>
              <a:gd name="adj2" fmla="val 1000"/>
              <a:gd name="adj3" fmla="val 87742"/>
              <a:gd name="adj4" fmla="val -50333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r>
              <a:rPr lang="en-GB" sz="1400" dirty="0"/>
              <a:t>Do</a:t>
            </a:r>
          </a:p>
          <a:p>
            <a:pPr algn="ctr"/>
            <a:r>
              <a:rPr lang="en-GB" sz="1400" dirty="0"/>
              <a:t>The Sums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7524328" y="5291733"/>
            <a:ext cx="914400" cy="523216"/>
          </a:xfrm>
          <a:prstGeom prst="borderCallout1">
            <a:avLst>
              <a:gd name="adj1" fmla="val 53120"/>
              <a:gd name="adj2" fmla="val -333"/>
              <a:gd name="adj3" fmla="val 99587"/>
              <a:gd name="adj4" fmla="val -143778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r>
              <a:rPr lang="en-GB" sz="1400" dirty="0"/>
              <a:t>TOTAL</a:t>
            </a:r>
          </a:p>
          <a:p>
            <a:pPr algn="ctr"/>
            <a:r>
              <a:rPr lang="en-GB" sz="1400" dirty="0"/>
              <a:t>Weight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23528" y="2204864"/>
            <a:ext cx="914400" cy="523216"/>
          </a:xfrm>
          <a:prstGeom prst="borderCallout1">
            <a:avLst>
              <a:gd name="adj1" fmla="val 51585"/>
              <a:gd name="adj2" fmla="val 101000"/>
              <a:gd name="adj3" fmla="val 211015"/>
              <a:gd name="adj4" fmla="val 288953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r>
              <a:rPr lang="en-GB" sz="1400" dirty="0" smtClean="0"/>
              <a:t>Match</a:t>
            </a:r>
          </a:p>
          <a:p>
            <a:pPr algn="ctr"/>
            <a:r>
              <a:rPr lang="en-GB" sz="1400" dirty="0" smtClean="0"/>
              <a:t>Type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BAD Matching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8628"/>
              </p:ext>
            </p:extLst>
          </p:nvPr>
        </p:nvGraphicFramePr>
        <p:xfrm>
          <a:off x="1619672" y="1628800"/>
          <a:ext cx="4968552" cy="2448272"/>
        </p:xfrm>
        <a:graphic>
          <a:graphicData uri="http://schemas.openxmlformats.org/drawingml/2006/table">
            <a:tbl>
              <a:tblPr/>
              <a:tblGrid>
                <a:gridCol w="739340"/>
                <a:gridCol w="972410"/>
                <a:gridCol w="971638"/>
                <a:gridCol w="784874"/>
                <a:gridCol w="725449"/>
                <a:gridCol w="774841"/>
              </a:tblGrid>
              <a:tr h="515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Person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Person 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Max Weight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Match Value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Weight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First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John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Jonas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Middle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James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Last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Smythe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Sex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DOB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19.1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724128" y="3789042"/>
            <a:ext cx="576064" cy="4327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4" y="5085184"/>
            <a:ext cx="5904237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We can set Thresholds for auto MATCH and UNMATCH</a:t>
            </a:r>
            <a:endParaRPr lang="en-GB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more than just Names, Sex, DOB etc.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551304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Can assign other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For people – use addresses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Other ‘Unique Identifiers’</a:t>
            </a:r>
          </a:p>
          <a:p>
            <a:pPr marL="74293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NI Number</a:t>
            </a:r>
          </a:p>
          <a:p>
            <a:pPr marL="74293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NHS Number</a:t>
            </a:r>
          </a:p>
          <a:p>
            <a:pPr marL="74293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Customer Number </a:t>
            </a:r>
          </a:p>
          <a:p>
            <a:pPr marL="74293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Stock Number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Need a ‘Data Dictionary’</a:t>
            </a:r>
          </a:p>
          <a:p>
            <a:pPr marL="74293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Street = </a:t>
            </a:r>
            <a:r>
              <a:rPr lang="en-GB" sz="2800" dirty="0" err="1" smtClean="0"/>
              <a:t>Str</a:t>
            </a:r>
            <a:r>
              <a:rPr lang="en-GB" sz="2800" dirty="0" smtClean="0"/>
              <a:t> =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Other languages from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1942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" descr="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08" y="1680369"/>
            <a:ext cx="2211467" cy="4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eadcou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73" y="1488202"/>
            <a:ext cx="816451" cy="41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40Countries_txtbox"/>
          <p:cNvGrpSpPr>
            <a:grpSpLocks/>
          </p:cNvGrpSpPr>
          <p:nvPr/>
        </p:nvGrpSpPr>
        <p:grpSpPr bwMode="auto">
          <a:xfrm>
            <a:off x="5452626" y="1908175"/>
            <a:ext cx="2935798" cy="830997"/>
            <a:chOff x="5168901" y="1114425"/>
            <a:chExt cx="3718068" cy="2592706"/>
          </a:xfrm>
        </p:grpSpPr>
        <p:sp>
          <p:nvSpPr>
            <p:cNvPr id="7" name="TextBox 6"/>
            <p:cNvSpPr txBox="1"/>
            <p:nvPr/>
          </p:nvSpPr>
          <p:spPr>
            <a:xfrm>
              <a:off x="6641529" y="1375770"/>
              <a:ext cx="2245440" cy="6054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4898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164,300 </a:t>
              </a: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employees 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globally</a:t>
              </a:r>
              <a:endParaRPr lang="en-US" sz="17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8901" y="1529425"/>
              <a:ext cx="1464136" cy="10082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</a:pPr>
              <a:r>
                <a:rPr lang="en-US" sz="1200" dirty="0" smtClean="0">
                  <a:solidFill>
                    <a:srgbClr val="404040"/>
                  </a:solidFill>
                  <a:latin typeface="Tahoma" charset="0"/>
                  <a:cs typeface="Tahoma" charset="0"/>
                </a:rPr>
                <a:t>……………….</a:t>
              </a:r>
              <a:endParaRPr lang="en-US" sz="1200" dirty="0">
                <a:solidFill>
                  <a:srgbClr val="404040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59090" y="1114425"/>
              <a:ext cx="233954" cy="25927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0815" y="1233271"/>
            <a:ext cx="2536739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of June 30, 2013</a:t>
            </a:r>
          </a:p>
        </p:txBody>
      </p:sp>
      <p:pic>
        <p:nvPicPr>
          <p:cNvPr id="12" name="40Countries" descr="countri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47" y="1960484"/>
            <a:ext cx="841415" cy="86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40Countries_txtbox"/>
          <p:cNvGrpSpPr>
            <a:grpSpLocks/>
          </p:cNvGrpSpPr>
          <p:nvPr/>
        </p:nvGrpSpPr>
        <p:grpSpPr bwMode="auto">
          <a:xfrm>
            <a:off x="5729168" y="2762365"/>
            <a:ext cx="2994145" cy="830997"/>
            <a:chOff x="5168901" y="1143000"/>
            <a:chExt cx="3237079" cy="3151380"/>
          </a:xfrm>
        </p:grpSpPr>
        <p:sp>
          <p:nvSpPr>
            <p:cNvPr id="14" name="TextBox 13"/>
            <p:cNvSpPr txBox="1"/>
            <p:nvPr/>
          </p:nvSpPr>
          <p:spPr>
            <a:xfrm>
              <a:off x="6342124" y="1428033"/>
              <a:ext cx="2063856" cy="6055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00ACAE"/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12,000+ </a:t>
              </a: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Projects in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latin typeface="Interstate-Light" pitchFamily="2" charset="0"/>
                  <a:ea typeface="Franchise" pitchFamily="2" charset="0"/>
                  <a:cs typeface="+mn-cs"/>
                </a:rPr>
                <a:t>40 countries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8901" y="1529173"/>
              <a:ext cx="1217675" cy="298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……………………….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3348" y="1143000"/>
              <a:ext cx="199719" cy="31513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pic>
        <p:nvPicPr>
          <p:cNvPr id="17" name="Founded" descr="Fla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88" y="1736447"/>
            <a:ext cx="565349" cy="6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Founded_txt"/>
          <p:cNvGrpSpPr>
            <a:grpSpLocks/>
          </p:cNvGrpSpPr>
          <p:nvPr/>
        </p:nvGrpSpPr>
        <p:grpSpPr bwMode="auto">
          <a:xfrm>
            <a:off x="1385928" y="2125836"/>
            <a:ext cx="2741572" cy="830997"/>
            <a:chOff x="1207765" y="931624"/>
            <a:chExt cx="2963030" cy="3154635"/>
          </a:xfrm>
        </p:grpSpPr>
        <p:sp>
          <p:nvSpPr>
            <p:cNvPr id="19" name="TextBox 18"/>
            <p:cNvSpPr txBox="1"/>
            <p:nvPr/>
          </p:nvSpPr>
          <p:spPr>
            <a:xfrm>
              <a:off x="1207765" y="1322140"/>
              <a:ext cx="1826699" cy="3997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ts val="1200"/>
                </a:lnSpc>
                <a:defRPr/>
              </a:pPr>
              <a:r>
                <a:rPr lang="en-US" sz="1700" dirty="0">
                  <a:solidFill>
                    <a:srgbClr val="489800"/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Founded</a:t>
              </a: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 in 1994</a:t>
              </a:r>
            </a:p>
            <a:p>
              <a:pPr algn="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(CTSH,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Nasdaq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53525" y="1219580"/>
              <a:ext cx="1217270" cy="298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……………………….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1937" y="931624"/>
              <a:ext cx="199653" cy="31546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pic>
        <p:nvPicPr>
          <p:cNvPr id="22" name="HeadOffice" descr="headoffi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05" y="2418636"/>
            <a:ext cx="607933" cy="134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ffices" descr="offic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93" y="3063994"/>
            <a:ext cx="938331" cy="82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HeadOffice_txt"/>
          <p:cNvGrpSpPr>
            <a:grpSpLocks/>
          </p:cNvGrpSpPr>
          <p:nvPr/>
        </p:nvGrpSpPr>
        <p:grpSpPr bwMode="auto">
          <a:xfrm>
            <a:off x="1054220" y="3338830"/>
            <a:ext cx="2879605" cy="830997"/>
            <a:chOff x="910667" y="1996488"/>
            <a:chExt cx="3112830" cy="3147833"/>
          </a:xfrm>
        </p:grpSpPr>
        <p:sp>
          <p:nvSpPr>
            <p:cNvPr id="25" name="TextBox 24"/>
            <p:cNvSpPr txBox="1"/>
            <p:nvPr/>
          </p:nvSpPr>
          <p:spPr>
            <a:xfrm>
              <a:off x="910667" y="2286448"/>
              <a:ext cx="1527049" cy="6048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00ACAE"/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Headquarters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Teaneck, NJ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1206" y="2273327"/>
              <a:ext cx="1622291" cy="2978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</a:pPr>
              <a:r>
                <a:rPr lang="en-US" sz="1200" dirty="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……………….……….……….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47235" y="1996488"/>
              <a:ext cx="199693" cy="31478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pic>
        <p:nvPicPr>
          <p:cNvPr id="28" name="Customer" descr="customer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22" y="4300220"/>
            <a:ext cx="779741" cy="8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Customer_txt"/>
          <p:cNvGrpSpPr>
            <a:grpSpLocks/>
          </p:cNvGrpSpPr>
          <p:nvPr/>
        </p:nvGrpSpPr>
        <p:grpSpPr bwMode="auto">
          <a:xfrm>
            <a:off x="725289" y="4593518"/>
            <a:ext cx="3172898" cy="853180"/>
            <a:chOff x="635248" y="3676720"/>
            <a:chExt cx="3430283" cy="3232749"/>
          </a:xfrm>
        </p:grpSpPr>
        <p:sp>
          <p:nvSpPr>
            <p:cNvPr id="30" name="TextBox 29"/>
            <p:cNvSpPr txBox="1"/>
            <p:nvPr/>
          </p:nvSpPr>
          <p:spPr>
            <a:xfrm>
              <a:off x="635248" y="3676720"/>
              <a:ext cx="1846329" cy="605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489800"/>
                  </a:solidFill>
                  <a:latin typeface="Trebuchet MS" pitchFamily="34" charset="0"/>
                  <a:ea typeface="Franchise" pitchFamily="2" charset="0"/>
                  <a:cs typeface="+mn-cs"/>
                </a:rPr>
                <a:t>1100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active customers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6075" y="4145303"/>
              <a:ext cx="1549456" cy="297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……………………………….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93850" y="3760773"/>
              <a:ext cx="199716" cy="31486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pic>
        <p:nvPicPr>
          <p:cNvPr id="33" name="GlobalDelivery" descr="deliver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0" y="4314428"/>
            <a:ext cx="828199" cy="11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lobalDelivery_txt"/>
          <p:cNvGrpSpPr>
            <a:grpSpLocks/>
          </p:cNvGrpSpPr>
          <p:nvPr/>
        </p:nvGrpSpPr>
        <p:grpSpPr bwMode="auto">
          <a:xfrm>
            <a:off x="5459333" y="4964603"/>
            <a:ext cx="3151267" cy="830997"/>
            <a:chOff x="5310250" y="3381033"/>
            <a:chExt cx="3407225" cy="3152434"/>
          </a:xfrm>
        </p:grpSpPr>
        <p:sp>
          <p:nvSpPr>
            <p:cNvPr id="35" name="TextBox 34"/>
            <p:cNvSpPr txBox="1"/>
            <p:nvPr/>
          </p:nvSpPr>
          <p:spPr>
            <a:xfrm>
              <a:off x="6553427" y="3634626"/>
              <a:ext cx="2164048" cy="6057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00ACAE"/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50+ </a:t>
              </a: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Global Delivery </a:t>
              </a:r>
              <a:b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</a:b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Centers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10250" y="3629370"/>
              <a:ext cx="1179669" cy="2969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………………….…..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91455" y="3381033"/>
              <a:ext cx="199736" cy="31524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pic>
        <p:nvPicPr>
          <p:cNvPr id="38" name="Dollar" descr="dolla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47" y="5269508"/>
            <a:ext cx="399415" cy="53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Office_txt"/>
          <p:cNvGrpSpPr>
            <a:grpSpLocks/>
          </p:cNvGrpSpPr>
          <p:nvPr/>
        </p:nvGrpSpPr>
        <p:grpSpPr bwMode="auto">
          <a:xfrm>
            <a:off x="4478694" y="3857452"/>
            <a:ext cx="3293705" cy="830997"/>
            <a:chOff x="4215577" y="2319777"/>
            <a:chExt cx="3559744" cy="3149661"/>
          </a:xfrm>
        </p:grpSpPr>
        <p:sp>
          <p:nvSpPr>
            <p:cNvPr id="40" name="TextBox 39"/>
            <p:cNvSpPr txBox="1"/>
            <p:nvPr/>
          </p:nvSpPr>
          <p:spPr>
            <a:xfrm>
              <a:off x="6107336" y="2545578"/>
              <a:ext cx="1667985" cy="6051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rgbClr val="4898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25+ Regional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sales offices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15577" y="2650601"/>
              <a:ext cx="1917152" cy="29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…………………….…………..….….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6105" y="2319777"/>
              <a:ext cx="199652" cy="3149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43" name="Customer_txt"/>
          <p:cNvGrpSpPr>
            <a:grpSpLocks/>
          </p:cNvGrpSpPr>
          <p:nvPr/>
        </p:nvGrpSpPr>
        <p:grpSpPr bwMode="auto">
          <a:xfrm>
            <a:off x="849689" y="5377074"/>
            <a:ext cx="3039666" cy="830997"/>
            <a:chOff x="779286" y="3760773"/>
            <a:chExt cx="3286245" cy="3151380"/>
          </a:xfrm>
        </p:grpSpPr>
        <p:sp>
          <p:nvSpPr>
            <p:cNvPr id="44" name="TextBox 43"/>
            <p:cNvSpPr txBox="1"/>
            <p:nvPr/>
          </p:nvSpPr>
          <p:spPr>
            <a:xfrm>
              <a:off x="779286" y="4045806"/>
              <a:ext cx="1732026" cy="6055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Market Capital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Over </a:t>
              </a:r>
              <a:r>
                <a:rPr lang="en-US" sz="1700" dirty="0">
                  <a:solidFill>
                    <a:srgbClr val="00ACAE"/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$20</a:t>
              </a:r>
              <a:r>
                <a:rPr lang="en-US" sz="1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ea typeface="Franchise" pitchFamily="2" charset="0"/>
                  <a:cs typeface="+mn-cs"/>
                </a:rPr>
                <a:t> billion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16074" y="4145633"/>
              <a:ext cx="1549457" cy="29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Interstate-Light" charset="0"/>
                  <a:cs typeface="Franchise" charset="0"/>
                </a:rPr>
                <a:t>……………………………….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93849" y="3760773"/>
              <a:ext cx="199716" cy="31513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800" dirty="0">
                <a:ea typeface="ＭＳ Ｐゴシック" charset="-128"/>
                <a:cs typeface="+mn-cs"/>
              </a:endParaRPr>
            </a:p>
          </p:txBody>
        </p:sp>
      </p:grpSp>
      <p:sp>
        <p:nvSpPr>
          <p:cNvPr id="47" name="Slide Number Placeholder 2"/>
          <p:cNvSpPr txBox="1">
            <a:spLocks/>
          </p:cNvSpPr>
          <p:nvPr/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1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0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08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258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439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2" y="342900"/>
            <a:ext cx="8234363" cy="679450"/>
          </a:xfrm>
          <a:ln/>
        </p:spPr>
        <p:txBody>
          <a:bodyPr/>
          <a:lstStyle/>
          <a:p>
            <a:r>
              <a:rPr lang="en-US" altLang="en-US" dirty="0" smtClean="0"/>
              <a:t>About Cognizant and Me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09" y="5724544"/>
            <a:ext cx="211721" cy="20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2530" y="56205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 bwMode="auto">
          <a:xfrm rot="12738140">
            <a:off x="5499074" y="5625284"/>
            <a:ext cx="516567" cy="45719"/>
          </a:xfrm>
          <a:prstGeom prst="rightArrow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4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51" y="485762"/>
            <a:ext cx="8234363" cy="679450"/>
          </a:xfrm>
        </p:spPr>
        <p:txBody>
          <a:bodyPr/>
          <a:lstStyle/>
          <a:p>
            <a:r>
              <a:rPr lang="en-GB" dirty="0" smtClean="0"/>
              <a:t>Data Distribution – what does it look like?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53336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3568" y="224643"/>
            <a:ext cx="3886200" cy="1201688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9672" y="1772447"/>
            <a:ext cx="5688632" cy="43278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1547664" y="4148711"/>
            <a:ext cx="5688632" cy="43278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38254" y="3416511"/>
            <a:ext cx="3443643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/>
              <a:t>Relative Weight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2" y="1762792"/>
            <a:ext cx="1620948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dirty="0" smtClean="0"/>
              <a:t>Matched Data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4" y="4212170"/>
            <a:ext cx="1915901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dirty="0" smtClean="0"/>
              <a:t>Unmatched Data</a:t>
            </a:r>
            <a:endParaRPr lang="en-GB" dirty="0"/>
          </a:p>
        </p:txBody>
      </p:sp>
      <p:sp>
        <p:nvSpPr>
          <p:cNvPr id="12" name="Line Callout 1 11"/>
          <p:cNvSpPr/>
          <p:nvPr/>
        </p:nvSpPr>
        <p:spPr>
          <a:xfrm>
            <a:off x="7812360" y="2276873"/>
            <a:ext cx="1043608" cy="496214"/>
          </a:xfrm>
          <a:prstGeom prst="borderCallout1">
            <a:avLst>
              <a:gd name="adj1" fmla="val 52165"/>
              <a:gd name="adj2" fmla="val -2363"/>
              <a:gd name="adj3" fmla="val 45704"/>
              <a:gd name="adj4" fmla="val -648501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4290" y="2276873"/>
            <a:ext cx="979747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400" dirty="0"/>
              <a:t>Match</a:t>
            </a:r>
          </a:p>
          <a:p>
            <a:r>
              <a:rPr lang="en-GB" sz="1400" dirty="0"/>
              <a:t>Threshold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7845796" y="3545433"/>
            <a:ext cx="979754" cy="459631"/>
          </a:xfrm>
          <a:prstGeom prst="borderCallout1">
            <a:avLst>
              <a:gd name="adj1" fmla="val 52165"/>
              <a:gd name="adj2" fmla="val -2363"/>
              <a:gd name="adj3" fmla="val 47898"/>
              <a:gd name="adj4" fmla="val -69399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5796" y="3513640"/>
            <a:ext cx="979747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400" dirty="0" err="1"/>
              <a:t>Unmatch</a:t>
            </a:r>
            <a:endParaRPr lang="en-GB" sz="1400" dirty="0"/>
          </a:p>
          <a:p>
            <a:r>
              <a:rPr lang="en-GB" sz="1400" dirty="0"/>
              <a:t>Threshold</a:t>
            </a:r>
          </a:p>
        </p:txBody>
      </p:sp>
      <p:sp>
        <p:nvSpPr>
          <p:cNvPr id="17" name="Oval 16"/>
          <p:cNvSpPr/>
          <p:nvPr/>
        </p:nvSpPr>
        <p:spPr>
          <a:xfrm>
            <a:off x="2051720" y="3032959"/>
            <a:ext cx="4824536" cy="43278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4" y="3032955"/>
            <a:ext cx="569379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191151" y="1850345"/>
            <a:ext cx="972109" cy="53594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5" y="5265203"/>
            <a:ext cx="554461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/>
              <a:t>Data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55156" y="5221124"/>
            <a:ext cx="2224956" cy="61137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6" tIns="45718" rIns="91436" bIns="45718" rtlCol="0" anchor="ctr">
            <a:spAutoFit/>
          </a:bodyPr>
          <a:lstStyle/>
          <a:p>
            <a:pPr algn="ctr"/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310412" y="130112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Automatically </a:t>
            </a:r>
          </a:p>
          <a:p>
            <a:r>
              <a:rPr lang="en-GB" dirty="0">
                <a:solidFill>
                  <a:srgbClr val="0070C0"/>
                </a:solidFill>
              </a:rPr>
              <a:t>Matched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6588" y="4036856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Automatically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Un-Matched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(unlinked)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1498" y="29914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What to do?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that work in real life?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124746"/>
            <a:ext cx="7704856" cy="503829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Imagine a hospital database containing 1 million records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How many of those patients are duplicates?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Indeed, how many of those patients are dead? (tells you 2 things about the hospital)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Business need to identify ALL those matches and ‘clean’ the database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How do you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then ‘clean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’ the DB?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Wentworth Hospital, Sydney – found 50,000 potential matches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One medical records clerk can’t check more than 10 records per day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Team of 5 = 3 years work?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rgbClr val="FF0000"/>
                </a:solidFill>
                <a:latin typeface="+mj-lt"/>
              </a:rPr>
              <a:t>Note, organisations like hospitals are unlikely to do auto </a:t>
            </a:r>
            <a:r>
              <a:rPr lang="en-GB" sz="2000" i="1" dirty="0" smtClean="0">
                <a:solidFill>
                  <a:srgbClr val="FF0000"/>
                </a:solidFill>
                <a:latin typeface="+mj-lt"/>
              </a:rPr>
              <a:t>matching. They are exceptional </a:t>
            </a:r>
            <a:endParaRPr lang="en-GB" sz="2000" i="1" dirty="0">
              <a:solidFill>
                <a:srgbClr val="FF0000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Wingdings" pitchFamily="2" charset="2"/>
              <a:buChar char="n"/>
            </a:pPr>
            <a:endParaRPr lang="fr-B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Real-World Example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2" y="1158967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12" y="1089117"/>
            <a:ext cx="1805558" cy="1805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" y="3110699"/>
            <a:ext cx="1713012" cy="1902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0881" y="980728"/>
            <a:ext cx="362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“Oh You Pretty Things” written &amp; recorded</a:t>
            </a:r>
            <a:r>
              <a:rPr lang="en-GB" dirty="0"/>
              <a:t> </a:t>
            </a:r>
            <a:r>
              <a:rPr lang="en-GB" dirty="0" smtClean="0"/>
              <a:t>by David Bowie is on 5 different Bowie Albums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25530" y="3254715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Originally recorded </a:t>
            </a:r>
          </a:p>
          <a:p>
            <a:r>
              <a:rPr lang="en-GB" dirty="0" smtClean="0"/>
              <a:t>by Peter </a:t>
            </a:r>
            <a:r>
              <a:rPr lang="en-GB" dirty="0" err="1" smtClean="0"/>
              <a:t>Noone</a:t>
            </a:r>
            <a:r>
              <a:rPr lang="en-GB" dirty="0" smtClean="0"/>
              <a:t> – </a:t>
            </a:r>
          </a:p>
          <a:p>
            <a:r>
              <a:rPr lang="en-GB" dirty="0" smtClean="0"/>
              <a:t>but written by Bowie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88590" y="2218365"/>
            <a:ext cx="2161810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Written 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Words/Music?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Recorded 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Album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Musicians?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Vinyl/CD/digital?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4823645"/>
            <a:ext cx="4867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Which track was played?</a:t>
            </a:r>
          </a:p>
          <a:p>
            <a:r>
              <a:rPr lang="en-GB" sz="2000" b="1" dirty="0" smtClean="0"/>
              <a:t>Is it the same as another one?</a:t>
            </a:r>
          </a:p>
          <a:p>
            <a:r>
              <a:rPr lang="en-GB" sz="2000" b="1" dirty="0" smtClean="0"/>
              <a:t>Need to identify who gets the royalties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13974" y="425244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 cover versions around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44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real-world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124746"/>
            <a:ext cx="7704856" cy="420114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The NHS Spine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Various healthcare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institutions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Irish Health Card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Stock control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Parts warehouse – Huge engineering company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Insurance Records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Credit card applications</a:t>
            </a:r>
          </a:p>
          <a:p>
            <a:pPr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>
                <a:solidFill>
                  <a:schemeClr val="tx2"/>
                </a:solidFill>
                <a:latin typeface="+mj-lt"/>
              </a:rPr>
              <a:t>Identifying duplicates, </a:t>
            </a:r>
            <a:r>
              <a:rPr lang="en-GB" sz="2000" i="1" u="sng" dirty="0" smtClean="0">
                <a:solidFill>
                  <a:schemeClr val="tx2"/>
                </a:solidFill>
                <a:latin typeface="+mj-lt"/>
              </a:rPr>
              <a:t>intentional </a:t>
            </a:r>
            <a:r>
              <a:rPr lang="en-GB" sz="2000" i="1" u="sng" dirty="0">
                <a:solidFill>
                  <a:schemeClr val="tx2"/>
                </a:solidFill>
                <a:latin typeface="+mj-lt"/>
              </a:rPr>
              <a:t>or not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  <a:latin typeface="+mj-lt"/>
              </a:rPr>
              <a:t>Fraudulent/multiple/duplicate applications </a:t>
            </a:r>
            <a:endParaRPr lang="fr-BE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What the fraudsters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936" y="1412776"/>
            <a:ext cx="7704856" cy="287155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First - Steal your identity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Then make multiple applications in a short time period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j-lt"/>
              </a:rPr>
              <a:t>Or make slightly different application over a longer period</a:t>
            </a:r>
            <a:endParaRPr lang="en-GB" sz="28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Now becomes a Data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2713445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 of Data </a:t>
            </a:r>
            <a:r>
              <a:rPr lang="en-GB" dirty="0"/>
              <a:t>M</a:t>
            </a:r>
            <a:r>
              <a:rPr lang="en-GB" dirty="0" smtClean="0"/>
              <a:t>atching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219200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412776"/>
            <a:ext cx="7704856" cy="443197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Big Data has increased the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problem MASSIVELY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It’s simple. More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data =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More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duplicates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Requirements for real time matching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Hierarchical Data Matching – it’s about Context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!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Use of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External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Data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Unstructured (non-standardised) data 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Multi-channels - 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Multi-domains</a:t>
            </a:r>
          </a:p>
          <a:p>
            <a:pPr marL="342885" indent="-342885"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r>
              <a:rPr lang="en-GB" sz="2000" i="1" dirty="0" smtClean="0">
                <a:solidFill>
                  <a:srgbClr val="FF0000"/>
                </a:solidFill>
                <a:latin typeface="+mj-lt"/>
              </a:rPr>
              <a:t>	BIG Data = Need to match Large sets of complicated 	unstructured data in real-time</a:t>
            </a:r>
          </a:p>
          <a:p>
            <a:pPr>
              <a:lnSpc>
                <a:spcPct val="75000"/>
              </a:lnSpc>
              <a:spcBef>
                <a:spcPct val="65000"/>
              </a:spcBef>
              <a:buClr>
                <a:schemeClr val="accent2"/>
              </a:buClr>
            </a:pPr>
            <a:r>
              <a:rPr lang="en-GB" sz="2000" i="1" dirty="0">
                <a:solidFill>
                  <a:srgbClr val="FF0000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320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 Matching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7344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are tools out there doing Data matching on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There </a:t>
            </a:r>
            <a:r>
              <a:rPr lang="en-GB" sz="2400" smtClean="0"/>
              <a:t>are prototypes </a:t>
            </a:r>
            <a:r>
              <a:rPr lang="en-GB" sz="2400" dirty="0" smtClean="0"/>
              <a:t>(one called </a:t>
            </a:r>
            <a:r>
              <a:rPr lang="en-GB" sz="2400" dirty="0" err="1" smtClean="0"/>
              <a:t>called</a:t>
            </a:r>
            <a:r>
              <a:rPr lang="en-GB" sz="2400" dirty="0" smtClean="0"/>
              <a:t> </a:t>
            </a:r>
            <a:r>
              <a:rPr lang="en-GB" sz="2400" dirty="0" err="1"/>
              <a:t>Dedoop</a:t>
            </a:r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GB" sz="2400" u="sng" dirty="0" err="1" smtClean="0"/>
              <a:t>De</a:t>
            </a:r>
            <a:r>
              <a:rPr lang="en-GB" sz="2400" dirty="0" err="1" smtClean="0"/>
              <a:t>duplication</a:t>
            </a:r>
            <a:r>
              <a:rPr lang="en-GB" sz="2400" dirty="0" smtClean="0"/>
              <a:t> </a:t>
            </a:r>
            <a:r>
              <a:rPr lang="en-GB" sz="2400" dirty="0"/>
              <a:t>with </a:t>
            </a:r>
            <a:r>
              <a:rPr lang="en-GB" sz="2400" dirty="0" err="1" smtClean="0"/>
              <a:t>Ha</a:t>
            </a:r>
            <a:r>
              <a:rPr lang="en-GB" sz="2400" u="sng" dirty="0" err="1" smtClean="0"/>
              <a:t>doop</a:t>
            </a:r>
            <a:r>
              <a:rPr lang="en-GB" sz="2400" u="sng" dirty="0" smtClean="0"/>
              <a:t>)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4149080"/>
            <a:ext cx="61206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5000"/>
              </a:lnSpc>
              <a:spcBef>
                <a:spcPct val="65000"/>
              </a:spcBef>
              <a:buClr>
                <a:srgbClr val="333399"/>
              </a:buClr>
            </a:pPr>
            <a:r>
              <a:rPr lang="en-GB" sz="2000" i="1" dirty="0">
                <a:solidFill>
                  <a:srgbClr val="FF0000"/>
                </a:solidFill>
                <a:latin typeface="Arial"/>
              </a:rPr>
              <a:t>Whoever wins this race will take the prize</a:t>
            </a:r>
          </a:p>
        </p:txBody>
      </p:sp>
    </p:spTree>
    <p:extLst>
      <p:ext uri="{BB962C8B-B14F-4D97-AF65-F5344CB8AC3E}">
        <p14:creationId xmlns:p14="http://schemas.microsoft.com/office/powerpoint/2010/main" val="349253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69913" y="142852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19201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384032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576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768062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GB" kern="0" smtClean="0"/>
              <a:t>Answer to Quick Maths Problem</a:t>
            </a:r>
            <a:endParaRPr lang="en-US" kern="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34413" y="6475413"/>
            <a:ext cx="488950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1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0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08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258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439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219200"/>
            <a:ext cx="7985125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	How big a group do you need to gather to find a 50% probability that TWO people will share the same birthday???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50% probability - 23 people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000" dirty="0" smtClean="0">
              <a:solidFill>
                <a:schemeClr val="tx2"/>
              </a:solidFill>
              <a:latin typeface="+mj-lt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However, 99% probability is reached with just 57 people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000" dirty="0" smtClean="0">
              <a:solidFill>
                <a:schemeClr val="tx2"/>
              </a:solidFill>
              <a:latin typeface="+mj-lt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100% with 367 </a:t>
            </a:r>
            <a:endParaRPr lang="en-GB" sz="2000" b="1" i="1" kern="0" dirty="0" smtClean="0">
              <a:solidFill>
                <a:schemeClr val="tx2"/>
              </a:solidFill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2" descr=" \begin{align} \bar p(n) &amp;= 1 \times \left(1-\frac{1}{365}\right) \times \left(1-\frac{2}{365}\right) \times \cdots \times \left(1-\frac{n-1}{365}\right) \\  &amp;= { 365 \times 364 \times \cdots \times (365-n+1) \over 365^n } \\ &amp;= { 365! \over 365^n (365-n)!} = \frac{n!\cdot{365 \choose n}}{365^n} = \frac{^{365}P_n}{365^n}\end{align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09120"/>
            <a:ext cx="4733925" cy="146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1556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700808"/>
            <a:ext cx="369203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Any questions?</a:t>
            </a:r>
          </a:p>
          <a:p>
            <a:endParaRPr lang="en-GB" sz="4000" dirty="0" smtClean="0"/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Stefan.franczuk@cognizant.com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@</a:t>
            </a:r>
            <a:r>
              <a:rPr lang="en-GB" dirty="0" err="1" smtClean="0"/>
              <a:t>stefanfranczuk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0375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880073" cy="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that you are here</a:t>
            </a:r>
            <a:r>
              <a:rPr lang="en-GB" dirty="0" smtClean="0"/>
              <a:t>… a confession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060848"/>
            <a:ext cx="6668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There isn’t actually much maths…</a:t>
            </a:r>
          </a:p>
          <a:p>
            <a:endParaRPr lang="en-GB" sz="2800" dirty="0"/>
          </a:p>
          <a:p>
            <a:r>
              <a:rPr lang="en-GB" sz="2800" dirty="0" smtClean="0"/>
              <a:t>It’s just probabilities. They are quite easy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287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87762" y="425271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19201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384032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576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768062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GB" kern="0" smtClean="0"/>
              <a:t>A Quick Maths Problem</a:t>
            </a:r>
            <a:endParaRPr lang="en-US" kern="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34413" y="6475413"/>
            <a:ext cx="488950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1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0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08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258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439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219200"/>
            <a:ext cx="7985125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GB" sz="2400" b="1" i="1" u="sng" kern="0" dirty="0" smtClean="0">
                <a:solidFill>
                  <a:schemeClr val="tx2"/>
                </a:solidFill>
                <a:latin typeface="Calibri" pitchFamily="34" charset="0"/>
              </a:rPr>
              <a:t>The consecutive Birthday Problem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	How big a group do you need to gather to find a 50% probability that TWO people will share the same birthday? What about a 99% probability?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	Answers and working out at the end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GB" sz="2400" b="1" i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	Clue – it </a:t>
            </a: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is not</a:t>
            </a: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2400" b="1" i="1" kern="0" dirty="0" smtClean="0">
                <a:solidFill>
                  <a:schemeClr val="tx2"/>
                </a:solidFill>
                <a:latin typeface="Calibri" pitchFamily="34" charset="0"/>
              </a:rPr>
              <a:t>365/2...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08104" y="548680"/>
            <a:ext cx="2376264" cy="1800200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GB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68144" y="126876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Win a Prize!  *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157192"/>
            <a:ext cx="2114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* No actual Prizes will be given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720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Matching - The </a:t>
            </a:r>
            <a:r>
              <a:rPr lang="en-US" altLang="en-US" dirty="0" smtClean="0"/>
              <a:t>Crux of the Problem</a:t>
            </a:r>
            <a:endParaRPr lang="en-US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133344" indent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None/>
              <a:defRPr/>
            </a:pPr>
            <a:r>
              <a:rPr lang="en-GB" sz="3200" i="1" dirty="0">
                <a:solidFill>
                  <a:schemeClr val="tx2"/>
                </a:solidFill>
                <a:latin typeface="Calibri" pitchFamily="34" charset="0"/>
              </a:rPr>
              <a:t>How do you know that two ‘things’ are actually the same ‘thing’? 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defRPr/>
            </a:pPr>
            <a:endParaRPr lang="en-GB" sz="3200" i="1" dirty="0">
              <a:solidFill>
                <a:schemeClr val="tx2"/>
              </a:solidFill>
              <a:latin typeface="Calibri" pitchFamily="34" charset="0"/>
            </a:endParaRPr>
          </a:p>
          <a:p>
            <a:pPr marL="133344" indent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None/>
              <a:defRPr/>
            </a:pPr>
            <a:r>
              <a:rPr lang="en-GB" sz="3200" i="1" dirty="0">
                <a:solidFill>
                  <a:schemeClr val="tx2"/>
                </a:solidFill>
                <a:latin typeface="Calibri" pitchFamily="34" charset="0"/>
              </a:rPr>
              <a:t>Or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defRPr/>
            </a:pPr>
            <a:endParaRPr lang="en-GB" sz="3200" i="1" dirty="0">
              <a:solidFill>
                <a:schemeClr val="tx2"/>
              </a:solidFill>
              <a:latin typeface="Calibri" pitchFamily="34" charset="0"/>
            </a:endParaRPr>
          </a:p>
          <a:p>
            <a:pPr marL="133344" indent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None/>
              <a:defRPr/>
            </a:pPr>
            <a:r>
              <a:rPr lang="en-GB" sz="3200" i="1" dirty="0">
                <a:solidFill>
                  <a:schemeClr val="tx2"/>
                </a:solidFill>
                <a:latin typeface="Calibri" pitchFamily="34" charset="0"/>
              </a:rPr>
              <a:t>How do you know if two ‘people’ are the same person?</a:t>
            </a:r>
          </a:p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defRPr/>
            </a:pPr>
            <a:endParaRPr lang="en-GB" sz="3200" i="1" dirty="0">
              <a:solidFill>
                <a:schemeClr val="tx2"/>
              </a:solidFill>
              <a:latin typeface="Calibri" pitchFamily="34" charset="0"/>
            </a:endParaRPr>
          </a:p>
          <a:p>
            <a:pPr marL="133344" indent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None/>
              <a:defRPr/>
            </a:pPr>
            <a:r>
              <a:rPr lang="en-GB" sz="3200" i="1" dirty="0">
                <a:solidFill>
                  <a:schemeClr val="tx2"/>
                </a:solidFill>
                <a:latin typeface="Calibri" pitchFamily="34" charset="0"/>
              </a:rPr>
              <a:t>What is it that </a:t>
            </a:r>
            <a:r>
              <a:rPr lang="en-GB" sz="3200" i="1" u="sng" dirty="0">
                <a:solidFill>
                  <a:schemeClr val="tx2"/>
                </a:solidFill>
                <a:latin typeface="Calibri" pitchFamily="34" charset="0"/>
              </a:rPr>
              <a:t>uniquely</a:t>
            </a:r>
            <a:r>
              <a:rPr lang="en-GB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3200" i="1" dirty="0">
                <a:solidFill>
                  <a:schemeClr val="tx2"/>
                </a:solidFill>
                <a:latin typeface="Calibri" pitchFamily="34" charset="0"/>
              </a:rPr>
              <a:t>identifies </a:t>
            </a:r>
            <a:r>
              <a:rPr lang="en-GB" sz="3200" i="1" dirty="0" smtClean="0">
                <a:solidFill>
                  <a:schemeClr val="tx2"/>
                </a:solidFill>
                <a:latin typeface="Calibri" pitchFamily="34" charset="0"/>
              </a:rPr>
              <a:t>something?</a:t>
            </a:r>
          </a:p>
          <a:p>
            <a:pPr marL="133344" indent="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Tx/>
              <a:buNone/>
              <a:defRPr/>
            </a:pPr>
            <a:r>
              <a:rPr lang="en-GB" sz="3200" i="1" dirty="0" smtClean="0">
                <a:solidFill>
                  <a:schemeClr val="tx2"/>
                </a:solidFill>
                <a:latin typeface="Calibri" pitchFamily="34" charset="0"/>
              </a:rPr>
              <a:t>We do it intuitively </a:t>
            </a:r>
            <a:endParaRPr lang="en-GB" sz="3200" i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Clr>
                <a:srgbClr val="AA062B"/>
              </a:buClr>
            </a:pPr>
            <a:endParaRPr lang="en-US" alt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1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3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7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590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080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258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439" algn="l" defTabSz="91436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93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These are all cups… are they not? Does it matter?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9" y="1261435"/>
            <a:ext cx="1368152" cy="167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8" y="1484784"/>
            <a:ext cx="1847151" cy="1224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7" y="3356992"/>
            <a:ext cx="2095500" cy="139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9842"/>
            <a:ext cx="2547934" cy="152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157191"/>
            <a:ext cx="6544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It matters if you sell, make, stock cups etc. </a:t>
            </a:r>
          </a:p>
          <a:p>
            <a:r>
              <a:rPr lang="en-GB" sz="2400" dirty="0" smtClean="0"/>
              <a:t>We instinctively assign attributes to these cups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917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what about people?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104456" cy="273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253678"/>
            <a:ext cx="2604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Entry 1</a:t>
            </a:r>
          </a:p>
          <a:p>
            <a:r>
              <a:rPr lang="en-GB" dirty="0" smtClean="0"/>
              <a:t>John J Smith</a:t>
            </a:r>
          </a:p>
          <a:p>
            <a:r>
              <a:rPr lang="en-GB" dirty="0" smtClean="0"/>
              <a:t>Male</a:t>
            </a:r>
          </a:p>
          <a:p>
            <a:r>
              <a:rPr lang="en-GB" dirty="0" smtClean="0"/>
              <a:t>02/11/69</a:t>
            </a:r>
          </a:p>
          <a:p>
            <a:r>
              <a:rPr lang="en-GB" dirty="0" smtClean="0"/>
              <a:t>25 West Street, London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283699"/>
            <a:ext cx="2480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Entry 2</a:t>
            </a:r>
          </a:p>
          <a:p>
            <a:r>
              <a:rPr lang="en-GB" dirty="0" smtClean="0"/>
              <a:t>JJ Smith</a:t>
            </a:r>
          </a:p>
          <a:p>
            <a:r>
              <a:rPr lang="en-GB" dirty="0" smtClean="0"/>
              <a:t>M</a:t>
            </a:r>
          </a:p>
          <a:p>
            <a:r>
              <a:rPr lang="en-GB" dirty="0" smtClean="0"/>
              <a:t>11/02/69</a:t>
            </a:r>
          </a:p>
          <a:p>
            <a:r>
              <a:rPr lang="en-GB" dirty="0" smtClean="0"/>
              <a:t>15 East Road,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9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15" y="661318"/>
            <a:ext cx="8234363" cy="679450"/>
          </a:xfrm>
        </p:spPr>
        <p:txBody>
          <a:bodyPr/>
          <a:lstStyle/>
          <a:p>
            <a:r>
              <a:rPr lang="en-GB" dirty="0" smtClean="0"/>
              <a:t>Overview of Data Matching</a:t>
            </a:r>
            <a:br>
              <a:rPr lang="en-GB" dirty="0" smtClean="0"/>
            </a:br>
            <a:r>
              <a:rPr lang="en-GB" sz="1800" dirty="0" smtClean="0"/>
              <a:t>Note – I am NOT going to talk about different data matching tools</a:t>
            </a:r>
            <a:br>
              <a:rPr lang="en-GB" sz="1800" dirty="0" smtClean="0"/>
            </a:br>
            <a:r>
              <a:rPr lang="en-GB" sz="1800" dirty="0" smtClean="0"/>
              <a:t>There will be sweets though…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96553" y="1340768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This problem has actually been around for over 60 years...</a:t>
            </a:r>
          </a:p>
          <a:p>
            <a:pPr marL="800064" lvl="1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Calibri" pitchFamily="34" charset="0"/>
              </a:rPr>
              <a:t>An early </a:t>
            </a: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BIG Data problem?</a:t>
            </a: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Formalised in the 60’s in the seminal work of  </a:t>
            </a:r>
            <a:r>
              <a:rPr lang="en-GB" sz="2400" i="1" kern="0" dirty="0" err="1">
                <a:solidFill>
                  <a:schemeClr val="tx2"/>
                </a:solidFill>
                <a:latin typeface="Calibri" pitchFamily="34" charset="0"/>
              </a:rPr>
              <a:t>Fellegi</a:t>
            </a: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 and </a:t>
            </a:r>
            <a:r>
              <a:rPr lang="en-GB" sz="2400" i="1" kern="0" dirty="0" err="1">
                <a:solidFill>
                  <a:schemeClr val="tx2"/>
                </a:solidFill>
                <a:latin typeface="Calibri" pitchFamily="34" charset="0"/>
              </a:rPr>
              <a:t>Sunter</a:t>
            </a: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First use – the US census bureau </a:t>
            </a: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Its called ‘Record Linkage’ – how are records from different data sets linked together</a:t>
            </a:r>
            <a:r>
              <a:rPr lang="en-GB" sz="2400" i="1" kern="0" dirty="0" smtClean="0">
                <a:solidFill>
                  <a:schemeClr val="tx2"/>
                </a:solidFill>
                <a:latin typeface="Calibri" pitchFamily="34" charset="0"/>
              </a:rPr>
              <a:t>? </a:t>
            </a:r>
            <a:r>
              <a:rPr lang="en-GB" sz="2400" i="1" kern="0" smtClean="0">
                <a:solidFill>
                  <a:schemeClr val="tx2"/>
                </a:solidFill>
                <a:latin typeface="Calibri" pitchFamily="34" charset="0"/>
              </a:rPr>
              <a:t>Or De-duplication</a:t>
            </a: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kern="0" dirty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>
                <a:solidFill>
                  <a:schemeClr val="tx2"/>
                </a:solidFill>
                <a:latin typeface="Calibri" pitchFamily="34" charset="0"/>
              </a:rPr>
              <a:t>What properties help identify duplicates?</a:t>
            </a:r>
          </a:p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b="1" i="1" kern="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 Identifiers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55050" y="6475413"/>
            <a:ext cx="48895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9369D7-ACB1-4C6D-8824-DAD8EDD233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2" y="1071899"/>
            <a:ext cx="7985125" cy="4876800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885" indent="-342885" defTabSz="91436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b="1" kern="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Calibri" pitchFamily="34" charset="0"/>
              </a:rPr>
              <a:t>Need to identify properties that are </a:t>
            </a:r>
            <a:r>
              <a:rPr lang="en-GB" sz="2400" i="1" u="sng" kern="0" dirty="0" smtClean="0">
                <a:solidFill>
                  <a:schemeClr val="tx2"/>
                </a:solidFill>
                <a:latin typeface="Calibri" pitchFamily="34" charset="0"/>
              </a:rPr>
              <a:t>unlikely to change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Calibri" pitchFamily="34" charset="0"/>
              </a:rPr>
              <a:t>Associate and weight probabilities for each property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i="1" kern="0" dirty="0" smtClean="0">
                <a:solidFill>
                  <a:schemeClr val="tx2"/>
                </a:solidFill>
                <a:latin typeface="Calibri" pitchFamily="34" charset="0"/>
              </a:rPr>
              <a:t>Can be people or things</a:t>
            </a: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800064" lvl="1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GB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885" indent="-342885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i="1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9042"/>
            <a:ext cx="3807998" cy="2162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44" y="2576343"/>
            <a:ext cx="1973580" cy="147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2" y="5023027"/>
            <a:ext cx="3858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Things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They get misidentified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What changes? name, address?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55179"/>
            <a:ext cx="344424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9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 light">
  <a:themeElements>
    <a:clrScheme name="Title &amp; Subtitle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Title &amp; Bullets l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1521</Words>
  <Application>Microsoft Office PowerPoint</Application>
  <PresentationFormat>On-screen Show (4:3)</PresentationFormat>
  <Paragraphs>437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Title &amp; Subtitle light</vt:lpstr>
      <vt:lpstr>Title &amp; Bullets light</vt:lpstr>
      <vt:lpstr>Document</vt:lpstr>
      <vt:lpstr>Using Mathematics to Identify Duplicates in Data </vt:lpstr>
      <vt:lpstr>About Cognizant and Me</vt:lpstr>
      <vt:lpstr>Now that you are here… a confession</vt:lpstr>
      <vt:lpstr>PowerPoint Presentation</vt:lpstr>
      <vt:lpstr>Matching - The Crux of the Problem</vt:lpstr>
      <vt:lpstr>These are all cups… are they not? Does it matter? </vt:lpstr>
      <vt:lpstr>And what about people?</vt:lpstr>
      <vt:lpstr>Overview of Data Matching Note – I am NOT going to talk about different data matching tools There will be sweets though…</vt:lpstr>
      <vt:lpstr>Unique Identifiers</vt:lpstr>
      <vt:lpstr>Record Linkage</vt:lpstr>
      <vt:lpstr>Probabilistic Data Matching</vt:lpstr>
      <vt:lpstr>The “Matching the Socks” problem</vt:lpstr>
      <vt:lpstr>Matching – How do you do it??</vt:lpstr>
      <vt:lpstr>Let’s go over that again…</vt:lpstr>
      <vt:lpstr>Bit of Theory – you were warned – Too late now</vt:lpstr>
      <vt:lpstr>Bit of Theory – what did that actually mean?</vt:lpstr>
      <vt:lpstr>Matching Example – what does it look like?</vt:lpstr>
      <vt:lpstr>A BAD Matching example</vt:lpstr>
      <vt:lpstr>Its more than just Names, Sex, DOB etc.</vt:lpstr>
      <vt:lpstr>Data Distribution – what does it look like?</vt:lpstr>
      <vt:lpstr>How does that work in real life?</vt:lpstr>
      <vt:lpstr>Another Real-World Example</vt:lpstr>
      <vt:lpstr>Other real-world examples</vt:lpstr>
      <vt:lpstr>Example - What the fraudsters do</vt:lpstr>
      <vt:lpstr>The future of Data Matching</vt:lpstr>
      <vt:lpstr>Big Data Matching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Resourcing RFI</dc:title>
  <dc:creator>Cognizant</dc:creator>
  <cp:lastModifiedBy>ctsuser</cp:lastModifiedBy>
  <cp:revision>849</cp:revision>
  <cp:lastPrinted>2012-03-02T11:28:15Z</cp:lastPrinted>
  <dcterms:created xsi:type="dcterms:W3CDTF">2009-09-17T12:14:33Z</dcterms:created>
  <dcterms:modified xsi:type="dcterms:W3CDTF">2013-11-12T16:04:31Z</dcterms:modified>
</cp:coreProperties>
</file>