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256" r:id="rId2"/>
    <p:sldId id="520" r:id="rId3"/>
    <p:sldId id="275" r:id="rId4"/>
    <p:sldId id="538" r:id="rId5"/>
    <p:sldId id="513" r:id="rId6"/>
    <p:sldId id="514" r:id="rId7"/>
    <p:sldId id="539" r:id="rId8"/>
    <p:sldId id="521" r:id="rId9"/>
    <p:sldId id="427" r:id="rId10"/>
    <p:sldId id="429" r:id="rId11"/>
    <p:sldId id="530" r:id="rId12"/>
    <p:sldId id="523" r:id="rId13"/>
    <p:sldId id="524" r:id="rId14"/>
    <p:sldId id="525" r:id="rId15"/>
    <p:sldId id="529" r:id="rId16"/>
    <p:sldId id="540" r:id="rId17"/>
    <p:sldId id="547" r:id="rId18"/>
    <p:sldId id="542" r:id="rId19"/>
    <p:sldId id="543" r:id="rId20"/>
    <p:sldId id="544" r:id="rId21"/>
    <p:sldId id="545" r:id="rId22"/>
    <p:sldId id="54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Intro + Tez" id="{92AFA881-F8D8-2B43-A3B9-3FBE8A829186}">
          <p14:sldIdLst>
            <p14:sldId id="256"/>
            <p14:sldId id="520"/>
            <p14:sldId id="275"/>
            <p14:sldId id="538"/>
            <p14:sldId id="513"/>
            <p14:sldId id="514"/>
            <p14:sldId id="539"/>
            <p14:sldId id="521"/>
          </p14:sldIdLst>
        </p14:section>
        <p14:section name="Hive" id="{878E7594-6633-A54D-B224-D00EFAF2A8A8}">
          <p14:sldIdLst>
            <p14:sldId id="427"/>
            <p14:sldId id="429"/>
            <p14:sldId id="530"/>
            <p14:sldId id="523"/>
            <p14:sldId id="524"/>
            <p14:sldId id="525"/>
            <p14:sldId id="529"/>
            <p14:sldId id="540"/>
            <p14:sldId id="547"/>
            <p14:sldId id="542"/>
            <p14:sldId id="543"/>
            <p14:sldId id="544"/>
            <p14:sldId id="545"/>
            <p14:sldId id="5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EC0"/>
    <a:srgbClr val="5A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84" y="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8E13-D7C8-F944-BE5F-D52A3EEEDCA4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6B72-0A32-5040-AB87-98F87E36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7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FB4A-6AA0-D545-92EF-ABCEB0442A20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BCA06-D304-5A43-B01E-D4C25BFBA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Hive and Stinger we are focused on enabling the SQL ecosystem and to do that we’ve put Hive on a clear roadmap to SQL compliance.</a:t>
            </a:r>
          </a:p>
          <a:p>
            <a:r>
              <a:rPr lang="en-US" baseline="0" dirty="0" smtClean="0"/>
              <a:t>That includes adding critical </a:t>
            </a:r>
            <a:r>
              <a:rPr lang="en-US" baseline="0" dirty="0" err="1" smtClean="0"/>
              <a:t>datatypes</a:t>
            </a:r>
            <a:r>
              <a:rPr lang="en-US" baseline="0" dirty="0" smtClean="0"/>
              <a:t> like character and date types as well as implementing common SQL semantics seen in most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64AB-F430-3A47-B589-D9DAC575D3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8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52 star join followed by group/order (different keys), selective filter</a:t>
            </a:r>
          </a:p>
          <a:p>
            <a:r>
              <a:rPr lang="en-US" dirty="0" smtClean="0"/>
              <a:t>query 55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BCA06-D304-5A43-B01E-D4C25BFBA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28: 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subquery</a:t>
            </a:r>
            <a:r>
              <a:rPr lang="en-US" baseline="0" dirty="0" smtClean="0"/>
              <a:t> join</a:t>
            </a:r>
          </a:p>
          <a:p>
            <a:r>
              <a:rPr lang="en-US" baseline="0" dirty="0" smtClean="0"/>
              <a:t>query 12: star join over range of 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BCA06-D304-5A43-B01E-D4C25BFBA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0C0D0BB-98A3-7C42-83C1-132C7944CB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C92467FF-63EE-094F-90CE-4C22793BA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3711"/>
            <a:ext cx="8041619" cy="48564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endParaRPr lang="en-US" sz="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2013. </a:t>
            </a:r>
            <a:r>
              <a:rPr lang="en-US" sz="800" dirty="0">
                <a:latin typeface="+mn-lt"/>
                <a:ea typeface="+mn-ea"/>
                <a:cs typeface="+mn-cs"/>
              </a:rPr>
              <a:t>Confidential and Proprietary.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11" r:id="rId11"/>
    <p:sldLayoutId id="2147483713" r:id="rId12"/>
    <p:sldLayoutId id="2147483679" r:id="rId13"/>
    <p:sldLayoutId id="2147483681" r:id="rId14"/>
    <p:sldLayoutId id="2147483666" r:id="rId15"/>
    <p:sldLayoutId id="2147483663" r:id="rId16"/>
    <p:sldLayoutId id="2147483665" r:id="rId17"/>
    <p:sldLayoutId id="2147483664" r:id="rId18"/>
    <p:sldLayoutId id="2147483659" r:id="rId19"/>
    <p:sldLayoutId id="2147483660" r:id="rId20"/>
    <p:sldLayoutId id="2147483725" r:id="rId2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Putting the Sting </a:t>
            </a:r>
            <a:r>
              <a:rPr lang="en-US" sz="5400" smtClean="0"/>
              <a:t>in Hive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4287272"/>
            <a:ext cx="4802229" cy="18004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Alan Gates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@</a:t>
            </a:r>
            <a:r>
              <a:rPr lang="en-US" sz="2000" i="1" dirty="0" err="1" smtClean="0"/>
              <a:t>alanfgates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422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Hive 0.12</a:t>
            </a:r>
            <a:endParaRPr lang="en-US" dirty="0"/>
          </a:p>
        </p:txBody>
      </p:sp>
      <p:graphicFrame>
        <p:nvGraphicFramePr>
          <p:cNvPr id="9" name="Shape 601"/>
          <p:cNvGraphicFramePr/>
          <p:nvPr>
            <p:extLst>
              <p:ext uri="{D42A27DB-BD31-4B8C-83A1-F6EECF244321}">
                <p14:modId xmlns:p14="http://schemas.microsoft.com/office/powerpoint/2010/main" val="3138901053"/>
              </p:ext>
            </p:extLst>
          </p:nvPr>
        </p:nvGraphicFramePr>
        <p:xfrm>
          <a:off x="884894" y="1423868"/>
          <a:ext cx="7374211" cy="3566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4584"/>
                <a:gridCol w="5379627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endParaRPr lang="x-none" sz="16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-US" sz="1600" dirty="0" smtClean="0"/>
                        <a:t>Hive 0.12</a:t>
                      </a:r>
                      <a:endParaRPr lang="x-none" sz="16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Release Theme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Speed, Scale and SQL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Specific Features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10x faster query launch when using large number (500+) of partitions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err="1" smtClean="0"/>
                        <a:t>ORCFile</a:t>
                      </a:r>
                      <a:r>
                        <a:rPr lang="en-US" sz="1600" baseline="0" dirty="0" smtClean="0"/>
                        <a:t> predicate pushdown speeds queries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Evaluate LIMIT on the map side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Parallel ORDER BY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New query optimizer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Introduces VARCHAR and DATE </a:t>
                      </a:r>
                      <a:r>
                        <a:rPr lang="en-US" sz="1600" baseline="0" dirty="0" err="1" smtClean="0"/>
                        <a:t>datatypes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GROUP BY on </a:t>
                      </a:r>
                      <a:r>
                        <a:rPr lang="en-US" sz="1600" baseline="0" dirty="0" err="1" smtClean="0"/>
                        <a:t>structs</a:t>
                      </a:r>
                      <a:r>
                        <a:rPr lang="en-US" sz="1600" baseline="0" dirty="0" smtClean="0"/>
                        <a:t> or unions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Included Components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Apache Hive 0.12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4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SQL</a:t>
            </a:r>
            <a:r>
              <a:rPr lang="en-US" dirty="0" smtClean="0"/>
              <a:t>: Enhancing SQL Semantics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54734"/>
              </p:ext>
            </p:extLst>
          </p:nvPr>
        </p:nvGraphicFramePr>
        <p:xfrm>
          <a:off x="457200" y="1303284"/>
          <a:ext cx="5909225" cy="5059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498"/>
                <a:gridCol w="311727"/>
                <a:gridCol w="3175000"/>
              </a:tblGrid>
              <a:tr h="32092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alibri"/>
                          <a:cs typeface="Calibri"/>
                        </a:rPr>
                        <a:t>Hive SQL Datatypes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alibri"/>
                          <a:cs typeface="Calibri"/>
                        </a:rPr>
                        <a:t>Hive SQL Semantics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SELECT, INSERT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TINYINT/SMALLINT/BIGINT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 BY, ORDER BY,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SORT BY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BOOLEAN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JOIN on explicit join key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FLOAT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Inner, outer, cross and semi joins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Sub-queries in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FROM clause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STRING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ROLLUP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and CUBE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TIMESTAMP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UNION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BINARY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Windowing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Functions (OVER, RANK, </a:t>
                      </a:r>
                      <a:r>
                        <a:rPr lang="en-US" sz="1400" i="0" baseline="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Java UDFs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ARRAY,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MAP, STRUCT, UNION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 Aggregation (SUM,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AVG, etc.)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6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Advanced UDFs (</a:t>
                      </a:r>
                      <a:r>
                        <a:rPr lang="en-US" sz="1400" i="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ngram</a:t>
                      </a: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i="0" baseline="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Xpath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URL)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B747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VARCHAR</a:t>
                      </a:r>
                      <a:endParaRPr lang="en-US" sz="1400" i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6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Sub-queries in WHERE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HAVING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BC5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B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Expanded JOIN Syntax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BC5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SQL Compliant Security (GRANT, etc.)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BC5"/>
                    </a:solidFill>
                  </a:tcPr>
                </a:tc>
              </a:tr>
              <a:tr h="276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INSERT/UPDATE/DELETE</a:t>
                      </a:r>
                      <a:r>
                        <a:rPr lang="en-US" sz="1400" i="0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(ACID)</a:t>
                      </a:r>
                      <a:endParaRPr lang="en-US" sz="1400" i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BC5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597782" y="5223837"/>
            <a:ext cx="1185994" cy="307777"/>
            <a:chOff x="1579321" y="5928670"/>
            <a:chExt cx="1185994" cy="307777"/>
          </a:xfrm>
        </p:grpSpPr>
        <p:sp>
          <p:nvSpPr>
            <p:cNvPr id="30" name="Rectangle 29"/>
            <p:cNvSpPr/>
            <p:nvPr/>
          </p:nvSpPr>
          <p:spPr>
            <a:xfrm>
              <a:off x="1579321" y="5931145"/>
              <a:ext cx="302826" cy="302826"/>
            </a:xfrm>
            <a:prstGeom prst="rect">
              <a:avLst/>
            </a:prstGeom>
            <a:solidFill>
              <a:srgbClr val="FD761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98271" y="5928670"/>
              <a:ext cx="867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  <a:cs typeface="Calibri"/>
                </a:rPr>
                <a:t>Hive 0.12</a:t>
              </a:r>
              <a:endParaRPr lang="en-US" sz="1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97782" y="4799282"/>
            <a:ext cx="1170465" cy="307777"/>
            <a:chOff x="1579321" y="5556083"/>
            <a:chExt cx="1170465" cy="307777"/>
          </a:xfrm>
        </p:grpSpPr>
        <p:sp>
          <p:nvSpPr>
            <p:cNvPr id="36" name="Rectangle 35"/>
            <p:cNvSpPr/>
            <p:nvPr/>
          </p:nvSpPr>
          <p:spPr>
            <a:xfrm>
              <a:off x="1579321" y="5558558"/>
              <a:ext cx="302826" cy="302826"/>
            </a:xfrm>
            <a:prstGeom prst="rect">
              <a:avLst/>
            </a:prstGeom>
            <a:solidFill>
              <a:srgbClr val="58B74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98271" y="555608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  <a:cs typeface="Calibri"/>
                </a:rPr>
                <a:t>Available</a:t>
              </a:r>
              <a:endParaRPr lang="en-US" sz="1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7782" y="5648392"/>
            <a:ext cx="1199845" cy="307777"/>
            <a:chOff x="1579321" y="5928670"/>
            <a:chExt cx="1199845" cy="307777"/>
          </a:xfrm>
        </p:grpSpPr>
        <p:sp>
          <p:nvSpPr>
            <p:cNvPr id="18" name="Rectangle 17"/>
            <p:cNvSpPr/>
            <p:nvPr/>
          </p:nvSpPr>
          <p:spPr>
            <a:xfrm>
              <a:off x="1579321" y="5931145"/>
              <a:ext cx="302826" cy="302826"/>
            </a:xfrm>
            <a:prstGeom prst="rect">
              <a:avLst/>
            </a:prstGeom>
            <a:solidFill>
              <a:srgbClr val="3D6BC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98271" y="5928670"/>
              <a:ext cx="880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  <a:cs typeface="Calibri"/>
                </a:rPr>
                <a:t>Roadmap</a:t>
              </a:r>
              <a:endParaRPr lang="en-US" sz="1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0" name="Text Placeholder 7"/>
          <p:cNvSpPr txBox="1">
            <a:spLocks/>
          </p:cNvSpPr>
          <p:nvPr/>
        </p:nvSpPr>
        <p:spPr>
          <a:xfrm>
            <a:off x="6553200" y="1242540"/>
            <a:ext cx="2432908" cy="1489685"/>
          </a:xfrm>
          <a:prstGeom prst="rect">
            <a:avLst/>
          </a:prstGeom>
        </p:spPr>
        <p:txBody>
          <a:bodyPr vert="horz"/>
          <a:lstStyle>
            <a:lvl1pPr marL="168275" indent="-1682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Font typeface="Arial" charset="0"/>
              <a:buChar char="•"/>
              <a:defRPr sz="2400" b="1" i="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566738" indent="-1682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2pPr>
            <a:lvl3pPr marL="1081088" indent="-166688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2005013" indent="-176213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>
                <a:solidFill>
                  <a:srgbClr val="58B747"/>
                </a:solidFill>
              </a:rPr>
              <a:t>SQL Compliance</a:t>
            </a:r>
          </a:p>
          <a:p>
            <a:pPr marL="0" indent="0">
              <a:buFont typeface="Arial" charset="0"/>
              <a:buNone/>
            </a:pPr>
            <a:r>
              <a:rPr lang="en-US" sz="1600" b="0" dirty="0" smtClean="0"/>
              <a:t>Hive 12 provides a wide array of SQL </a:t>
            </a:r>
            <a:r>
              <a:rPr lang="en-US" sz="1600" b="0" dirty="0" err="1" smtClean="0"/>
              <a:t>datatypes</a:t>
            </a:r>
            <a:r>
              <a:rPr lang="en-US" sz="1600" b="0" dirty="0" smtClean="0"/>
              <a:t> and semantics so your existing tools integrate more seamlessly with Hadoop</a:t>
            </a:r>
          </a:p>
        </p:txBody>
      </p:sp>
    </p:spTree>
    <p:extLst>
      <p:ext uri="{BB962C8B-B14F-4D97-AF65-F5344CB8AC3E}">
        <p14:creationId xmlns:p14="http://schemas.microsoft.com/office/powerpoint/2010/main" val="5984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374181" y="1151746"/>
            <a:ext cx="8411726" cy="4146772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6137" y="5388345"/>
            <a:ext cx="8411726" cy="938734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en-US" sz="1700" kern="0" dirty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Stinger Phase 3: Interactive Query In Hadoop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9951" y="5539691"/>
            <a:ext cx="6936498" cy="382032"/>
            <a:chOff x="1296388" y="5256701"/>
            <a:chExt cx="6936498" cy="382032"/>
          </a:xfrm>
        </p:grpSpPr>
        <p:grpSp>
          <p:nvGrpSpPr>
            <p:cNvPr id="38" name="Group 37"/>
            <p:cNvGrpSpPr/>
            <p:nvPr/>
          </p:nvGrpSpPr>
          <p:grpSpPr>
            <a:xfrm>
              <a:off x="1296388" y="5269401"/>
              <a:ext cx="1342297" cy="369332"/>
              <a:chOff x="542971" y="5681792"/>
              <a:chExt cx="1342297" cy="36933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2971" y="5701358"/>
                <a:ext cx="330200" cy="330200"/>
              </a:xfrm>
              <a:prstGeom prst="rect">
                <a:avLst/>
              </a:prstGeom>
              <a:solidFill>
                <a:srgbClr val="33333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0" rtlCol="0" anchor="t"/>
              <a:lstStyle/>
              <a:p>
                <a:pPr algn="ctr">
                  <a:defRPr/>
                </a:pPr>
                <a:endParaRPr lang="en-US" sz="2200" ker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17936" y="5681792"/>
                <a:ext cx="967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Hive 10</a:t>
                </a:r>
                <a:endParaRPr lang="en-US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018317" y="5269401"/>
              <a:ext cx="2214569" cy="369332"/>
              <a:chOff x="5383025" y="5681792"/>
              <a:chExt cx="2214569" cy="36933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383025" y="5701358"/>
                <a:ext cx="330200" cy="330200"/>
              </a:xfrm>
              <a:prstGeom prst="rect">
                <a:avLst/>
              </a:prstGeom>
              <a:solidFill>
                <a:srgbClr val="69BE2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914400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57990" y="5681792"/>
                <a:ext cx="1839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Trunk (Phase 3)</a:t>
                </a:r>
                <a:endParaRPr lang="en-US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27416" y="5256701"/>
              <a:ext cx="2599703" cy="369332"/>
              <a:chOff x="3168086" y="5256701"/>
              <a:chExt cx="2599703" cy="36933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168086" y="5276267"/>
                <a:ext cx="330200" cy="3302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20" rIns="0" rtlCol="0" anchor="t"/>
              <a:lstStyle/>
              <a:p>
                <a:pPr algn="ctr"/>
                <a:endParaRPr lang="en-US" sz="1600" ker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543051" y="5256701"/>
                <a:ext cx="2224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Hive 0.11 (Phase 1)</a:t>
                </a:r>
                <a:endParaRPr lang="en-US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375563" y="2353568"/>
            <a:ext cx="1182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190x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46869" y="2159914"/>
            <a:ext cx="1737360" cy="2985423"/>
            <a:chOff x="1501171" y="2159914"/>
            <a:chExt cx="1737360" cy="2985423"/>
          </a:xfrm>
        </p:grpSpPr>
        <p:grpSp>
          <p:nvGrpSpPr>
            <p:cNvPr id="11" name="Group 10"/>
            <p:cNvGrpSpPr/>
            <p:nvPr/>
          </p:nvGrpSpPr>
          <p:grpSpPr>
            <a:xfrm>
              <a:off x="1501171" y="2159914"/>
              <a:ext cx="1737360" cy="2985423"/>
              <a:chOff x="1111788" y="1375212"/>
              <a:chExt cx="1737360" cy="298542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11788" y="1375212"/>
                <a:ext cx="1737360" cy="2646869"/>
                <a:chOff x="1111788" y="1375212"/>
                <a:chExt cx="1737360" cy="264686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165791" y="1375212"/>
                  <a:ext cx="1629354" cy="2646868"/>
                  <a:chOff x="1188087" y="1375212"/>
                  <a:chExt cx="1629354" cy="2646868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1188087" y="1375212"/>
                    <a:ext cx="840750" cy="2646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750" h="2646868">
                        <a:moveTo>
                          <a:pt x="840750" y="467074"/>
                        </a:moveTo>
                        <a:lnTo>
                          <a:pt x="840750" y="2646868"/>
                        </a:lnTo>
                        <a:lnTo>
                          <a:pt x="0" y="2646868"/>
                        </a:lnTo>
                        <a:lnTo>
                          <a:pt x="0" y="659480"/>
                        </a:lnTo>
                        <a:lnTo>
                          <a:pt x="434456" y="501351"/>
                        </a:lnTo>
                        <a:lnTo>
                          <a:pt x="468459" y="594773"/>
                        </a:lnTo>
                        <a:lnTo>
                          <a:pt x="472150" y="593430"/>
                        </a:lnTo>
                        <a:lnTo>
                          <a:pt x="474658" y="600320"/>
                        </a:lnTo>
                        <a:close/>
                        <a:moveTo>
                          <a:pt x="0" y="0"/>
                        </a:moveTo>
                        <a:lnTo>
                          <a:pt x="840750" y="0"/>
                        </a:lnTo>
                        <a:lnTo>
                          <a:pt x="840750" y="417554"/>
                        </a:lnTo>
                        <a:lnTo>
                          <a:pt x="498013" y="542300"/>
                        </a:lnTo>
                        <a:lnTo>
                          <a:pt x="477418" y="485714"/>
                        </a:lnTo>
                        <a:lnTo>
                          <a:pt x="477726" y="485602"/>
                        </a:lnTo>
                        <a:lnTo>
                          <a:pt x="461810" y="441876"/>
                        </a:lnTo>
                        <a:lnTo>
                          <a:pt x="0" y="609961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45720" rIns="0" rtlCol="0" anchor="t"/>
                  <a:lstStyle/>
                  <a:p>
                    <a:pPr algn="ctr">
                      <a:defRPr/>
                    </a:pPr>
                    <a:r>
                      <a:rPr lang="en-US" sz="1600" kern="0" dirty="0" smtClean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1400s</a:t>
                    </a:r>
                    <a:endParaRPr lang="en-US" sz="1600" kern="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1582389" y="2900102"/>
                    <a:ext cx="840750" cy="1121977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45720" rIns="0" rtlCol="0" anchor="t"/>
                  <a:lstStyle/>
                  <a:p>
                    <a:pPr algn="ctr">
                      <a:defRPr/>
                    </a:pPr>
                    <a:r>
                      <a:rPr lang="en-US" sz="1600" kern="0" dirty="0" smtClean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39s</a:t>
                    </a:r>
                    <a:endParaRPr lang="en-US" sz="1600" kern="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1976691" y="3660385"/>
                    <a:ext cx="840750" cy="361694"/>
                  </a:xfrm>
                  <a:prstGeom prst="rect">
                    <a:avLst/>
                  </a:prstGeom>
                  <a:solidFill>
                    <a:srgbClr val="69BE2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914400">
                      <a:defRPr/>
                    </a:pPr>
                    <a:r>
                      <a:rPr lang="en-US" sz="1600" kern="0" dirty="0" smtClean="0">
                        <a:solidFill>
                          <a:sysClr val="window" lastClr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7.2s</a:t>
                    </a:r>
                    <a:endParaRPr lang="en-US" sz="1600" kern="0" dirty="0">
                      <a:solidFill>
                        <a:sysClr val="window" lastClr="FFFFF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111788" y="4022080"/>
                  <a:ext cx="1737360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effectLst>
                  <a:outerShdw blurRad="63500" dist="12700" dir="5400000" rotWithShape="0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1182213" y="4022081"/>
                <a:ext cx="1596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  <a:latin typeface="Calibri"/>
                    <a:cs typeface="Calibri"/>
                  </a:rPr>
                  <a:t>TPC-DS Query 27</a:t>
                </a: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2394955" y="2231735"/>
              <a:ext cx="663510" cy="2213351"/>
            </a:xfrm>
            <a:custGeom>
              <a:avLst/>
              <a:gdLst>
                <a:gd name="connsiteX0" fmla="*/ 0 w 663510"/>
                <a:gd name="connsiteY0" fmla="*/ 17593 h 2163634"/>
                <a:gd name="connsiteX1" fmla="*/ 461347 w 663510"/>
                <a:gd name="connsiteY1" fmla="*/ 313063 h 2163634"/>
                <a:gd name="connsiteX2" fmla="*/ 663510 w 663510"/>
                <a:gd name="connsiteY2" fmla="*/ 2163634 h 2163634"/>
                <a:gd name="connsiteX0" fmla="*/ 0 w 663510"/>
                <a:gd name="connsiteY0" fmla="*/ 5213 h 2151254"/>
                <a:gd name="connsiteX1" fmla="*/ 466530 w 663510"/>
                <a:gd name="connsiteY1" fmla="*/ 435459 h 2151254"/>
                <a:gd name="connsiteX2" fmla="*/ 663510 w 663510"/>
                <a:gd name="connsiteY2" fmla="*/ 2151254 h 21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10" h="2151254">
                  <a:moveTo>
                    <a:pt x="0" y="5213"/>
                  </a:moveTo>
                  <a:cubicBezTo>
                    <a:pt x="175381" y="-25889"/>
                    <a:pt x="355945" y="77785"/>
                    <a:pt x="466530" y="435459"/>
                  </a:cubicBezTo>
                  <a:cubicBezTo>
                    <a:pt x="577115" y="793133"/>
                    <a:pt x="663510" y="2151254"/>
                    <a:pt x="663510" y="2151254"/>
                  </a:cubicBezTo>
                </a:path>
              </a:pathLst>
            </a:cu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9771" y="2159914"/>
            <a:ext cx="1737360" cy="2985423"/>
            <a:chOff x="5014073" y="2159914"/>
            <a:chExt cx="1737360" cy="2985423"/>
          </a:xfrm>
        </p:grpSpPr>
        <p:grpSp>
          <p:nvGrpSpPr>
            <p:cNvPr id="16" name="Group 15"/>
            <p:cNvGrpSpPr/>
            <p:nvPr/>
          </p:nvGrpSpPr>
          <p:grpSpPr>
            <a:xfrm>
              <a:off x="5014073" y="2159914"/>
              <a:ext cx="1737360" cy="2985423"/>
              <a:chOff x="3703320" y="1487280"/>
              <a:chExt cx="1737360" cy="2985423"/>
            </a:xfrm>
          </p:grpSpPr>
          <p:sp>
            <p:nvSpPr>
              <p:cNvPr id="73" name="Rectangle 34"/>
              <p:cNvSpPr/>
              <p:nvPr/>
            </p:nvSpPr>
            <p:spPr>
              <a:xfrm>
                <a:off x="3757323" y="1487280"/>
                <a:ext cx="840750" cy="2646868"/>
              </a:xfrm>
              <a:custGeom>
                <a:avLst/>
                <a:gdLst/>
                <a:ahLst/>
                <a:cxnLst/>
                <a:rect l="l" t="t" r="r" b="b"/>
                <a:pathLst>
                  <a:path w="840750" h="2646868">
                    <a:moveTo>
                      <a:pt x="840750" y="467074"/>
                    </a:moveTo>
                    <a:lnTo>
                      <a:pt x="840750" y="2646868"/>
                    </a:lnTo>
                    <a:lnTo>
                      <a:pt x="0" y="2646868"/>
                    </a:lnTo>
                    <a:lnTo>
                      <a:pt x="0" y="659480"/>
                    </a:lnTo>
                    <a:lnTo>
                      <a:pt x="434456" y="501351"/>
                    </a:lnTo>
                    <a:lnTo>
                      <a:pt x="468459" y="594773"/>
                    </a:lnTo>
                    <a:lnTo>
                      <a:pt x="472150" y="593430"/>
                    </a:lnTo>
                    <a:lnTo>
                      <a:pt x="474658" y="600320"/>
                    </a:lnTo>
                    <a:close/>
                    <a:moveTo>
                      <a:pt x="0" y="0"/>
                    </a:moveTo>
                    <a:lnTo>
                      <a:pt x="840750" y="0"/>
                    </a:lnTo>
                    <a:lnTo>
                      <a:pt x="840750" y="417554"/>
                    </a:lnTo>
                    <a:lnTo>
                      <a:pt x="498013" y="542300"/>
                    </a:lnTo>
                    <a:lnTo>
                      <a:pt x="477418" y="485714"/>
                    </a:lnTo>
                    <a:lnTo>
                      <a:pt x="477726" y="485602"/>
                    </a:lnTo>
                    <a:lnTo>
                      <a:pt x="461810" y="441876"/>
                    </a:lnTo>
                    <a:lnTo>
                      <a:pt x="0" y="609961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20" rIns="0" rtlCol="0" anchor="t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3200s</a:t>
                </a:r>
                <a:endParaRPr lang="en-US" sz="1600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151625" y="2326942"/>
                <a:ext cx="840750" cy="1807206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20" rIns="0" rtlCol="0" anchor="t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65s</a:t>
                </a:r>
                <a:endParaRPr lang="en-US" sz="1600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545927" y="3395898"/>
                <a:ext cx="840750" cy="738249"/>
              </a:xfrm>
              <a:prstGeom prst="rect">
                <a:avLst/>
              </a:prstGeom>
              <a:solidFill>
                <a:srgbClr val="69BE2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14.9s</a:t>
                </a:r>
                <a:endParaRPr lang="en-US" sz="1600" kern="0" dirty="0">
                  <a:solidFill>
                    <a:sysClr val="window" lastClr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3703320" y="4134148"/>
                <a:ext cx="1737360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>
                <a:outerShdw blurRad="63500" dist="12700" dir="5400000" rotWithShape="0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3773745" y="4134149"/>
                <a:ext cx="1596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  <a:latin typeface="Calibri"/>
                    <a:cs typeface="Calibri"/>
                  </a:rPr>
                  <a:t>TPC-DS Query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  <a:cs typeface="Calibri"/>
                  </a:rPr>
                  <a:t>82</a:t>
                </a:r>
                <a:endParaRPr lang="en-US" sz="16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8" name="Freeform 87"/>
            <p:cNvSpPr/>
            <p:nvPr/>
          </p:nvSpPr>
          <p:spPr>
            <a:xfrm>
              <a:off x="5908826" y="2231736"/>
              <a:ext cx="663510" cy="1836796"/>
            </a:xfrm>
            <a:custGeom>
              <a:avLst/>
              <a:gdLst>
                <a:gd name="connsiteX0" fmla="*/ 0 w 663510"/>
                <a:gd name="connsiteY0" fmla="*/ 17593 h 2163634"/>
                <a:gd name="connsiteX1" fmla="*/ 461347 w 663510"/>
                <a:gd name="connsiteY1" fmla="*/ 313063 h 2163634"/>
                <a:gd name="connsiteX2" fmla="*/ 663510 w 663510"/>
                <a:gd name="connsiteY2" fmla="*/ 2163634 h 2163634"/>
                <a:gd name="connsiteX0" fmla="*/ 0 w 663510"/>
                <a:gd name="connsiteY0" fmla="*/ 5213 h 2151254"/>
                <a:gd name="connsiteX1" fmla="*/ 466530 w 663510"/>
                <a:gd name="connsiteY1" fmla="*/ 435459 h 2151254"/>
                <a:gd name="connsiteX2" fmla="*/ 663510 w 663510"/>
                <a:gd name="connsiteY2" fmla="*/ 2151254 h 21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10" h="2151254">
                  <a:moveTo>
                    <a:pt x="0" y="5213"/>
                  </a:moveTo>
                  <a:cubicBezTo>
                    <a:pt x="175381" y="-25889"/>
                    <a:pt x="355945" y="77785"/>
                    <a:pt x="466530" y="435459"/>
                  </a:cubicBezTo>
                  <a:cubicBezTo>
                    <a:pt x="577115" y="793133"/>
                    <a:pt x="663510" y="2151254"/>
                    <a:pt x="663510" y="2151254"/>
                  </a:cubicBezTo>
                </a:path>
              </a:pathLst>
            </a:cu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17498" y="2353568"/>
            <a:ext cx="1182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200x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74092" y="1194051"/>
            <a:ext cx="6211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27: Pricing Analytics using Star Schema Join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82: Inventory Analytics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Joining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2 Large Fact Tables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63454" y="5948613"/>
            <a:ext cx="521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/>
                <a:cs typeface="Calibri"/>
              </a:rPr>
              <a:t>All Results at Scale Factor 200 (Approximately 200GB Data)</a:t>
            </a:r>
            <a:endParaRPr lang="en-US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1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74547" y="5001104"/>
            <a:ext cx="8411726" cy="1352214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en-US" sz="1700" kern="0" dirty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4181" y="1123728"/>
            <a:ext cx="8411726" cy="3757487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484" y="2682571"/>
            <a:ext cx="840750" cy="1828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41.1s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640" y="4227907"/>
            <a:ext cx="840750" cy="283464"/>
          </a:xfrm>
          <a:prstGeom prst="rect">
            <a:avLst/>
          </a:prstGeom>
          <a:solidFill>
            <a:srgbClr val="69BE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4.2s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017618" y="4535408"/>
            <a:ext cx="1554480" cy="1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dist="12700" dir="5400000" rotWithShape="0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00727" y="2737435"/>
            <a:ext cx="840750" cy="17739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39.8s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0126" y="4237051"/>
            <a:ext cx="840750" cy="274320"/>
          </a:xfrm>
          <a:prstGeom prst="rect">
            <a:avLst/>
          </a:prstGeom>
          <a:solidFill>
            <a:srgbClr val="69BE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4.1s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470833" y="4511371"/>
            <a:ext cx="1554480" cy="1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dist="12700" dir="5400000" rotWithShape="0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08878" y="4511372"/>
            <a:ext cx="159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TPC-DS Query 52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76324" y="4514619"/>
            <a:ext cx="159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TPC-DS Query 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181" y="1145983"/>
            <a:ext cx="1435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Calibri"/>
                <a:cs typeface="Calibri"/>
              </a:rPr>
              <a:t>Query Time in Seconds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Speed: </a:t>
            </a:r>
            <a:r>
              <a:rPr lang="en-US" dirty="0" smtClean="0"/>
              <a:t>Delivering Interactive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2294" y="5266843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Test Cluster: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200 GB Data </a:t>
            </a:r>
            <a:r>
              <a:rPr lang="en-US" sz="1400" dirty="0" smtClean="0">
                <a:latin typeface="Calibri"/>
                <a:cs typeface="Calibri"/>
              </a:rPr>
              <a:t>(</a:t>
            </a:r>
            <a:r>
              <a:rPr lang="en-US" sz="1400" dirty="0" err="1" smtClean="0">
                <a:latin typeface="Calibri"/>
                <a:cs typeface="Calibri"/>
              </a:rPr>
              <a:t>ORCFile</a:t>
            </a:r>
            <a:r>
              <a:rPr lang="en-US" sz="1400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20 Nodes, 24GB RAM each, 6x disk each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66791" y="5092062"/>
            <a:ext cx="330200" cy="3302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1756" y="5072496"/>
            <a:ext cx="105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Hive 0.12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66791" y="5896166"/>
            <a:ext cx="2030687" cy="349766"/>
            <a:chOff x="5383025" y="5681792"/>
            <a:chExt cx="2030687" cy="349766"/>
          </a:xfrm>
        </p:grpSpPr>
        <p:sp>
          <p:nvSpPr>
            <p:cNvPr id="40" name="Rectangle 39"/>
            <p:cNvSpPr/>
            <p:nvPr/>
          </p:nvSpPr>
          <p:spPr>
            <a:xfrm>
              <a:off x="5383025" y="5701358"/>
              <a:ext cx="330200" cy="330200"/>
            </a:xfrm>
            <a:prstGeom prst="rect">
              <a:avLst/>
            </a:prstGeom>
            <a:solidFill>
              <a:srgbClr val="69BE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7990" y="5681792"/>
              <a:ext cx="1655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Trunk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(Phase 3)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37771" y="1194051"/>
            <a:ext cx="308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52: Star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Schema Join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5: Star Schema Join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7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74547" y="5001104"/>
            <a:ext cx="8411726" cy="1352214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en-US" sz="1700" kern="0" dirty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4181" y="1123728"/>
            <a:ext cx="8411726" cy="3757487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484" y="3386667"/>
            <a:ext cx="840750" cy="1124704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22s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640" y="4064000"/>
            <a:ext cx="840750" cy="447371"/>
          </a:xfrm>
          <a:prstGeom prst="rect">
            <a:avLst/>
          </a:prstGeom>
          <a:solidFill>
            <a:srgbClr val="69BE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9.8s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017618" y="4535408"/>
            <a:ext cx="1554480" cy="1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dist="12700" dir="5400000" rotWithShape="0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00727" y="2682571"/>
            <a:ext cx="840750" cy="1828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31s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0126" y="4237051"/>
            <a:ext cx="840750" cy="274320"/>
          </a:xfrm>
          <a:prstGeom prst="rect">
            <a:avLst/>
          </a:prstGeom>
          <a:solidFill>
            <a:srgbClr val="69BE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6.7s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470833" y="4511371"/>
            <a:ext cx="1554480" cy="1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63500" dist="12700" dir="5400000" rotWithShape="0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41146" y="4511372"/>
            <a:ext cx="159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TPC-DS Query 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76324" y="4514619"/>
            <a:ext cx="159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TPC-DS Query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181" y="1145983"/>
            <a:ext cx="1435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Calibri"/>
                <a:cs typeface="Calibri"/>
              </a:rPr>
              <a:t>Query Time in Seconds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Speed: </a:t>
            </a:r>
            <a:r>
              <a:rPr lang="en-US" dirty="0" smtClean="0"/>
              <a:t>Delivering Interactive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2294" y="5266843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Test Cluster: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200 GB Data </a:t>
            </a:r>
            <a:r>
              <a:rPr lang="en-US" sz="1400" dirty="0" smtClean="0">
                <a:latin typeface="Calibri"/>
                <a:cs typeface="Calibri"/>
              </a:rPr>
              <a:t>(</a:t>
            </a:r>
            <a:r>
              <a:rPr lang="en-US" sz="1400" dirty="0" err="1" smtClean="0">
                <a:latin typeface="Calibri"/>
                <a:cs typeface="Calibri"/>
              </a:rPr>
              <a:t>ORCFile</a:t>
            </a:r>
            <a:r>
              <a:rPr lang="en-US" sz="1400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20 Nodes, 24GB RAM each, 6x disk each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66791" y="5092062"/>
            <a:ext cx="330200" cy="3302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1756" y="5072496"/>
            <a:ext cx="105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Hive 0.12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66791" y="5896166"/>
            <a:ext cx="2019666" cy="349766"/>
            <a:chOff x="5383025" y="5681792"/>
            <a:chExt cx="2019666" cy="349766"/>
          </a:xfrm>
        </p:grpSpPr>
        <p:sp>
          <p:nvSpPr>
            <p:cNvPr id="40" name="Rectangle 39"/>
            <p:cNvSpPr/>
            <p:nvPr/>
          </p:nvSpPr>
          <p:spPr>
            <a:xfrm>
              <a:off x="5383025" y="5701358"/>
              <a:ext cx="330200" cy="330200"/>
            </a:xfrm>
            <a:prstGeom prst="rect">
              <a:avLst/>
            </a:prstGeom>
            <a:solidFill>
              <a:srgbClr val="69BE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7990" y="5681792"/>
              <a:ext cx="1644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Trunk (Phase 3)</a:t>
              </a:r>
              <a:endParaRPr lang="en-US" sz="105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71776" y="1194051"/>
            <a:ext cx="441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28: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  <a:cs typeface="Calibri"/>
              </a:rPr>
              <a:t>Vectorization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Query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12: Complex join (M-R-R pattern)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Stinger Phase 3 Delivers Interactive Query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7674"/>
              </p:ext>
            </p:extLst>
          </p:nvPr>
        </p:nvGraphicFramePr>
        <p:xfrm>
          <a:off x="295660" y="2054876"/>
          <a:ext cx="8552681" cy="3612603"/>
        </p:xfrm>
        <a:graphic>
          <a:graphicData uri="http://schemas.openxmlformats.org/drawingml/2006/table">
            <a:tbl>
              <a:tblPr firstRow="1" bandRow="1"/>
              <a:tblGrid>
                <a:gridCol w="2193288"/>
                <a:gridCol w="5080171"/>
                <a:gridCol w="1279222"/>
              </a:tblGrid>
              <a:tr h="4122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Feature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</a:tr>
              <a:tr h="32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 Integration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 significantly better engine than MapReduce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</a:tr>
              <a:tr h="32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Vectorized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Query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advantage of modern hardware by processing thousand-row blocks rather than row-at-a-time.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32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Query Planner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extensive statistics now available in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Metastore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better plan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optimize query, including predicate pushdown during compilation to eliminate portions of input (beyond partition pruning)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32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ORC File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Columnar,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 aware format with indices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32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Based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Optimizer (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Optiq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re-ordering and other optimizations based on column statistics including histograms etc. (future)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 File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Columnar format for complex data types</a:t>
            </a:r>
          </a:p>
          <a:p>
            <a:r>
              <a:rPr lang="en-US" sz="2800" dirty="0" smtClean="0"/>
              <a:t>Built into Hive from 0.11</a:t>
            </a:r>
          </a:p>
          <a:p>
            <a:r>
              <a:rPr lang="en-US" sz="2800" dirty="0" smtClean="0"/>
              <a:t>Support for Pig and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via </a:t>
            </a:r>
            <a:r>
              <a:rPr lang="en-US" sz="2800" dirty="0" err="1" smtClean="0"/>
              <a:t>HCat</a:t>
            </a:r>
            <a:endParaRPr lang="en-US" sz="2800" dirty="0" smtClean="0"/>
          </a:p>
          <a:p>
            <a:r>
              <a:rPr lang="en-US" sz="2800" dirty="0" smtClean="0"/>
              <a:t>Two levels of compression</a:t>
            </a:r>
          </a:p>
          <a:p>
            <a:pPr lvl="1"/>
            <a:r>
              <a:rPr lang="en-US" sz="2600" dirty="0" smtClean="0"/>
              <a:t>Lightweight type-specific and generic</a:t>
            </a:r>
          </a:p>
          <a:p>
            <a:r>
              <a:rPr lang="en-US" sz="2800" dirty="0" smtClean="0"/>
              <a:t>Built in indexes</a:t>
            </a:r>
          </a:p>
          <a:p>
            <a:pPr lvl="1"/>
            <a:r>
              <a:rPr lang="en-US" sz="2600" dirty="0" smtClean="0"/>
              <a:t>Every 10,000 rows with position information</a:t>
            </a:r>
          </a:p>
          <a:p>
            <a:pPr lvl="1"/>
            <a:r>
              <a:rPr lang="en-US" sz="2600" dirty="0" smtClean="0"/>
              <a:t>Min, Max, Sum, Count of each column</a:t>
            </a:r>
          </a:p>
          <a:p>
            <a:pPr lvl="1"/>
            <a:r>
              <a:rPr lang="en-US" sz="2600" dirty="0" smtClean="0"/>
              <a:t>Supports seek to row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SCALE</a:t>
            </a:r>
            <a:r>
              <a:rPr lang="en-US" dirty="0" smtClean="0"/>
              <a:t>: Interactive Query at Petabyte Scale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1" y="1242540"/>
            <a:ext cx="3496962" cy="14896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58B747"/>
                </a:solidFill>
              </a:rPr>
              <a:t>Sustained Query Times</a:t>
            </a:r>
          </a:p>
          <a:p>
            <a:pPr marL="0" indent="0">
              <a:buNone/>
            </a:pPr>
            <a:r>
              <a:rPr lang="en-US" sz="1800" b="0" dirty="0" smtClean="0"/>
              <a:t>Apache Hive 0.12 provides </a:t>
            </a:r>
            <a:r>
              <a:rPr lang="en-US" sz="1800" dirty="0" smtClean="0"/>
              <a:t>sustained</a:t>
            </a:r>
            <a:r>
              <a:rPr lang="en-US" sz="1800" b="0" dirty="0" smtClean="0"/>
              <a:t> acceptable query times even at petabyte scale</a:t>
            </a:r>
            <a:endParaRPr lang="en-US" sz="18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3020541"/>
            <a:ext cx="7976972" cy="3164702"/>
          </a:xfrm>
          <a:prstGeom prst="roundRect">
            <a:avLst>
              <a:gd name="adj" fmla="val 93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1E1E1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637728" y="4405012"/>
            <a:ext cx="1244983" cy="1231839"/>
          </a:xfrm>
          <a:prstGeom prst="ellipse">
            <a:avLst/>
          </a:prstGeom>
          <a:solidFill>
            <a:srgbClr val="70AD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131 GB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(78% Smaller)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800" y="3104649"/>
            <a:ext cx="36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File Size Comparison Across Encoding Methods</a:t>
            </a:r>
          </a:p>
          <a:p>
            <a:pPr algn="r"/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Dataset: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TPC-DS Scale 500 Dataset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171092" y="3935460"/>
            <a:ext cx="1652575" cy="1701392"/>
          </a:xfrm>
          <a:prstGeom prst="ellipse">
            <a:avLst/>
          </a:prstGeom>
          <a:solidFill>
            <a:srgbClr val="0E5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221 GB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(62% </a:t>
            </a: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Smaller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889" y="5617636"/>
            <a:ext cx="966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Encoded with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Text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299" y="5617636"/>
            <a:ext cx="966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Encoded with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RCFile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929" y="5617638"/>
            <a:ext cx="966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Encoded with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ORCFile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5685" y="5617636"/>
            <a:ext cx="966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Encoded with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Parquet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252592" y="3350871"/>
            <a:ext cx="2220391" cy="2285981"/>
          </a:xfrm>
          <a:prstGeom prst="ellipse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505 GB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(14% Smaller)</a:t>
            </a:r>
          </a:p>
        </p:txBody>
      </p:sp>
      <p:sp>
        <p:nvSpPr>
          <p:cNvPr id="5" name="Oval 4"/>
          <p:cNvSpPr/>
          <p:nvPr/>
        </p:nvSpPr>
        <p:spPr>
          <a:xfrm>
            <a:off x="461966" y="3172536"/>
            <a:ext cx="2393486" cy="2464315"/>
          </a:xfrm>
          <a:prstGeom prst="ellipse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585 GB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(Original Size)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82711" y="4516615"/>
            <a:ext cx="14785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/>
              <a:t>Larger Block Sizes 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/>
              <a:t>Columnar </a:t>
            </a:r>
            <a:r>
              <a:rPr lang="en-US" sz="1050" dirty="0"/>
              <a:t>format arranges columns adjacent within the file for compression </a:t>
            </a:r>
            <a:r>
              <a:rPr lang="en-US" sz="1050" dirty="0" smtClean="0"/>
              <a:t>&amp; fast </a:t>
            </a:r>
            <a:r>
              <a:rPr lang="en-US" sz="1050" dirty="0"/>
              <a:t>access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1092" y="4293972"/>
            <a:ext cx="1652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Impala</a:t>
            </a:r>
            <a:endParaRPr lang="en-US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7728" y="4557411"/>
            <a:ext cx="1244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Hive 12</a:t>
            </a:r>
            <a:endParaRPr lang="en-US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4983" y="1242540"/>
            <a:ext cx="4766" cy="1400433"/>
          </a:xfrm>
          <a:prstGeom prst="line">
            <a:avLst/>
          </a:prstGeom>
          <a:ln w="3175" cmpd="sng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/>
          <p:cNvSpPr txBox="1">
            <a:spLocks/>
          </p:cNvSpPr>
          <p:nvPr/>
        </p:nvSpPr>
        <p:spPr>
          <a:xfrm>
            <a:off x="4263082" y="1249405"/>
            <a:ext cx="3885514" cy="1489685"/>
          </a:xfrm>
          <a:prstGeom prst="rect">
            <a:avLst/>
          </a:prstGeom>
        </p:spPr>
        <p:txBody>
          <a:bodyPr vert="horz"/>
          <a:lstStyle>
            <a:lvl1pPr marL="168275" indent="-1682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Font typeface="Arial" charset="0"/>
              <a:buChar char="•"/>
              <a:defRPr sz="2400" b="1" i="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566738" indent="-1682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2pPr>
            <a:lvl3pPr marL="1081088" indent="-166688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2005013" indent="-176213" algn="l" defTabSz="457200" rtl="0" eaLnBrk="1" fontAlgn="base" hangingPunct="1">
              <a:spcBef>
                <a:spcPct val="20000"/>
              </a:spcBef>
              <a:spcAft>
                <a:spcPts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>
                <a:solidFill>
                  <a:srgbClr val="58B747"/>
                </a:solidFill>
              </a:rPr>
              <a:t>Smaller Footprint</a:t>
            </a:r>
          </a:p>
          <a:p>
            <a:pPr marL="0" indent="0">
              <a:buFont typeface="Arial" charset="0"/>
              <a:buNone/>
            </a:pPr>
            <a:r>
              <a:rPr lang="en-US" sz="1800" b="0" dirty="0" smtClean="0"/>
              <a:t>Better encoding with ORC in Apache Hive 0.12 reduces resource requirements for your cluster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137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 File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Hive 0.12</a:t>
            </a:r>
          </a:p>
          <a:p>
            <a:pPr lvl="1"/>
            <a:r>
              <a:rPr lang="en-US" sz="2400" dirty="0" smtClean="0"/>
              <a:t>Predicate Push Down</a:t>
            </a:r>
          </a:p>
          <a:p>
            <a:pPr lvl="1"/>
            <a:r>
              <a:rPr lang="en-US" sz="2400" dirty="0" smtClean="0"/>
              <a:t>Improved run length encoding</a:t>
            </a:r>
          </a:p>
          <a:p>
            <a:pPr lvl="1"/>
            <a:r>
              <a:rPr lang="en-US" sz="2400" dirty="0" smtClean="0"/>
              <a:t>Adaptive string dictionaries</a:t>
            </a:r>
          </a:p>
          <a:p>
            <a:pPr lvl="1"/>
            <a:r>
              <a:rPr lang="en-US" sz="2400" dirty="0" smtClean="0"/>
              <a:t>Padding stripes to HDFS block boundaries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runk</a:t>
            </a:r>
          </a:p>
          <a:p>
            <a:pPr lvl="1"/>
            <a:r>
              <a:rPr lang="en-US" sz="2400" dirty="0" smtClean="0"/>
              <a:t>Stripe-based Input Splits</a:t>
            </a:r>
          </a:p>
          <a:p>
            <a:pPr lvl="1"/>
            <a:r>
              <a:rPr lang="en-US" sz="2400" dirty="0" smtClean="0"/>
              <a:t>Input Split elimination</a:t>
            </a:r>
          </a:p>
          <a:p>
            <a:pPr lvl="1"/>
            <a:r>
              <a:rPr lang="en-US" sz="2400" dirty="0" err="1" smtClean="0"/>
              <a:t>Vectorized</a:t>
            </a:r>
            <a:r>
              <a:rPr lang="en-US" sz="2400" dirty="0" smtClean="0"/>
              <a:t> Reader</a:t>
            </a:r>
          </a:p>
          <a:p>
            <a:pPr lvl="1"/>
            <a:r>
              <a:rPr lang="en-US" sz="2400" dirty="0" smtClean="0"/>
              <a:t>Customized Pig Load and Store functions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6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Vectorized</a:t>
            </a:r>
            <a:r>
              <a:rPr lang="en-US" sz="3200" dirty="0" smtClean="0"/>
              <a:t> Query Execution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Designed for Modern Processor Architectures</a:t>
            </a:r>
            <a:endParaRPr lang="en-US" sz="2800" dirty="0"/>
          </a:p>
          <a:p>
            <a:pPr lvl="1"/>
            <a:r>
              <a:rPr lang="en-US" sz="2400" dirty="0" smtClean="0"/>
              <a:t>Avoid branching in the inner loop.</a:t>
            </a:r>
          </a:p>
          <a:p>
            <a:pPr lvl="1"/>
            <a:r>
              <a:rPr lang="en-US" sz="2400" dirty="0" smtClean="0"/>
              <a:t>Make the most use of L1 and L2 cache.</a:t>
            </a:r>
          </a:p>
          <a:p>
            <a:r>
              <a:rPr lang="en-US" sz="2800" dirty="0" smtClean="0"/>
              <a:t>How It Works</a:t>
            </a:r>
            <a:endParaRPr lang="en-US" sz="2800" dirty="0"/>
          </a:p>
          <a:p>
            <a:pPr lvl="1"/>
            <a:r>
              <a:rPr lang="en-US" sz="2400" dirty="0" smtClean="0"/>
              <a:t>Process records in batches of 1,000 rows</a:t>
            </a:r>
          </a:p>
          <a:p>
            <a:pPr lvl="1"/>
            <a:r>
              <a:rPr lang="en-US" sz="2400" dirty="0" smtClean="0"/>
              <a:t>Generate code from templates to minimize branching.</a:t>
            </a:r>
            <a:endParaRPr lang="en-US" sz="2400" dirty="0"/>
          </a:p>
          <a:p>
            <a:r>
              <a:rPr lang="en-US" sz="2800" dirty="0" smtClean="0"/>
              <a:t>What It Gives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30x improvement in rows processed per second.</a:t>
            </a:r>
          </a:p>
          <a:p>
            <a:pPr lvl="1"/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Initial prototype: 100M rows/sec on laptop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YARN: Taking Hadoop Beyond Batch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354470"/>
            <a:ext cx="8229600" cy="2796195"/>
          </a:xfrm>
          <a:prstGeom prst="roundRect">
            <a:avLst>
              <a:gd name="adj" fmla="val 2621"/>
            </a:avLst>
          </a:prstGeom>
          <a:solidFill>
            <a:schemeClr val="accent1"/>
          </a:solidFill>
          <a:ln w="28575" cmpd="sng"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marL="58738"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Applications Run Natively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IN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Hadoop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1040874" y="5441461"/>
            <a:ext cx="7543109" cy="596227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HDFS2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(Redundant, Reliable Storage)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1040874" y="4580012"/>
            <a:ext cx="7543109" cy="771092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4763"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YARN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(Cluster Resource Management)  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46165" y="4777045"/>
            <a:ext cx="1765340" cy="417502"/>
          </a:xfrm>
          <a:prstGeom prst="rect">
            <a:avLst/>
          </a:prstGeom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1040874" y="3916780"/>
            <a:ext cx="878190" cy="607485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BATCH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(MapReduce)</a:t>
            </a:r>
            <a:endParaRPr lang="en-US" sz="1200" b="1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1998443" y="3916781"/>
            <a:ext cx="882283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INTERACTIVE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(Tez)</a:t>
            </a:r>
            <a:endParaRPr lang="en-US" sz="1200" b="1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>
            <a:spLocks/>
          </p:cNvSpPr>
          <p:nvPr/>
        </p:nvSpPr>
        <p:spPr>
          <a:xfrm>
            <a:off x="3910648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STREAMING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(Storm, S4,…)</a:t>
            </a:r>
          </a:p>
        </p:txBody>
      </p:sp>
      <p:sp>
        <p:nvSpPr>
          <p:cNvPr id="11" name="Rounded Rectangle 10"/>
          <p:cNvSpPr>
            <a:spLocks/>
          </p:cNvSpPr>
          <p:nvPr/>
        </p:nvSpPr>
        <p:spPr>
          <a:xfrm>
            <a:off x="4861191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GRAPH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(Giraph)</a:t>
            </a:r>
          </a:p>
        </p:txBody>
      </p:sp>
      <p:sp>
        <p:nvSpPr>
          <p:cNvPr id="12" name="Rounded Rectangle 11"/>
          <p:cNvSpPr>
            <a:spLocks/>
          </p:cNvSpPr>
          <p:nvPr/>
        </p:nvSpPr>
        <p:spPr>
          <a:xfrm>
            <a:off x="5811734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IN-MEMORY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(Spark)</a:t>
            </a: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6762277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HPC MPI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(OpenMPI)</a:t>
            </a:r>
          </a:p>
        </p:txBody>
      </p:sp>
      <p:sp>
        <p:nvSpPr>
          <p:cNvPr id="14" name="Rounded Rectangle 13"/>
          <p:cNvSpPr>
            <a:spLocks/>
          </p:cNvSpPr>
          <p:nvPr/>
        </p:nvSpPr>
        <p:spPr>
          <a:xfrm>
            <a:off x="2960105" y="3916781"/>
            <a:ext cx="871164" cy="607486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ONLINE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(HBase)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7712819" y="3916781"/>
            <a:ext cx="871164" cy="607485"/>
          </a:xfrm>
          <a:prstGeom prst="roundRect">
            <a:avLst>
              <a:gd name="adj" fmla="val 5758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355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OTHER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(Search)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(Weave…)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75041" y="4503174"/>
            <a:ext cx="216608" cy="164480"/>
            <a:chOff x="1359665" y="4586445"/>
            <a:chExt cx="256410" cy="215206"/>
          </a:xfrm>
        </p:grpSpPr>
        <p:sp>
          <p:nvSpPr>
            <p:cNvPr id="17" name="Trapezoid 16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26896" y="4507369"/>
            <a:ext cx="216608" cy="172836"/>
            <a:chOff x="1359665" y="4575512"/>
            <a:chExt cx="256410" cy="226139"/>
          </a:xfrm>
        </p:grpSpPr>
        <p:sp>
          <p:nvSpPr>
            <p:cNvPr id="20" name="Trapezoid 19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V="1">
              <a:off x="1359665" y="4575512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8751" y="4509524"/>
            <a:ext cx="216608" cy="164480"/>
            <a:chOff x="1359665" y="4586445"/>
            <a:chExt cx="256410" cy="215206"/>
          </a:xfrm>
        </p:grpSpPr>
        <p:sp>
          <p:nvSpPr>
            <p:cNvPr id="23" name="Trapezoid 22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rapezoid 23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0606" y="4503174"/>
            <a:ext cx="216608" cy="164480"/>
            <a:chOff x="1359665" y="4586445"/>
            <a:chExt cx="256410" cy="215206"/>
          </a:xfrm>
        </p:grpSpPr>
        <p:sp>
          <p:nvSpPr>
            <p:cNvPr id="26" name="Trapezoid 25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38027" y="4506167"/>
            <a:ext cx="216608" cy="164480"/>
            <a:chOff x="1359665" y="4586445"/>
            <a:chExt cx="256410" cy="215206"/>
          </a:xfrm>
        </p:grpSpPr>
        <p:sp>
          <p:nvSpPr>
            <p:cNvPr id="29" name="Trapezoid 28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rapezoid 29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6171" y="4502888"/>
            <a:ext cx="216608" cy="164480"/>
            <a:chOff x="1359665" y="4586445"/>
            <a:chExt cx="256410" cy="215206"/>
          </a:xfrm>
        </p:grpSpPr>
        <p:sp>
          <p:nvSpPr>
            <p:cNvPr id="32" name="Trapezoid 31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rapezoid 32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34316" y="4504346"/>
            <a:ext cx="216608" cy="164480"/>
            <a:chOff x="1359665" y="4586445"/>
            <a:chExt cx="256410" cy="215206"/>
          </a:xfrm>
        </p:grpSpPr>
        <p:sp>
          <p:nvSpPr>
            <p:cNvPr id="35" name="Trapezoid 34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2461" y="4509524"/>
            <a:ext cx="216608" cy="164480"/>
            <a:chOff x="1359665" y="4586445"/>
            <a:chExt cx="256410" cy="215206"/>
          </a:xfrm>
        </p:grpSpPr>
        <p:sp>
          <p:nvSpPr>
            <p:cNvPr id="38" name="Trapezoid 37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355F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rapezoid 38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2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457200" y="1159577"/>
            <a:ext cx="8229600" cy="197434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Store ALL DATA in one place…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Interact </a:t>
            </a:r>
            <a:r>
              <a:rPr lang="en-US" dirty="0"/>
              <a:t>with that data in MULTIPLE </a:t>
            </a:r>
            <a:r>
              <a:rPr lang="en-US" dirty="0" smtClean="0"/>
              <a:t>WAYS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with Predictable Performance and Quality of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Buffer Cache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Use memory mapped buffers for zero copy</a:t>
            </a:r>
          </a:p>
          <a:p>
            <a:pPr lvl="1"/>
            <a:r>
              <a:rPr lang="en-US" sz="2400" dirty="0" smtClean="0"/>
              <a:t>Avoid overhead of going through </a:t>
            </a:r>
            <a:r>
              <a:rPr lang="en-US" sz="2400" dirty="0" err="1" smtClean="0"/>
              <a:t>DataNode</a:t>
            </a:r>
            <a:endParaRPr lang="en-US" sz="24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 err="1" smtClean="0"/>
              <a:t>mlock</a:t>
            </a:r>
            <a:r>
              <a:rPr lang="en-US" sz="2400" dirty="0" smtClean="0"/>
              <a:t> the block files into RAM </a:t>
            </a:r>
          </a:p>
          <a:p>
            <a:r>
              <a:rPr lang="en-US" sz="2800" dirty="0" smtClean="0"/>
              <a:t>ORC Reader enhanced for </a:t>
            </a:r>
            <a:r>
              <a:rPr lang="en-US" sz="2800" i="1" dirty="0" smtClean="0"/>
              <a:t>zero-copy </a:t>
            </a:r>
            <a:r>
              <a:rPr lang="en-US" sz="2800" dirty="0" smtClean="0"/>
              <a:t>reads</a:t>
            </a:r>
          </a:p>
          <a:p>
            <a:pPr lvl="1"/>
            <a:r>
              <a:rPr lang="en-US" sz="2400" dirty="0" smtClean="0"/>
              <a:t>New compression interfaces in </a:t>
            </a:r>
            <a:r>
              <a:rPr lang="en-US" sz="2400" dirty="0" err="1" smtClean="0"/>
              <a:t>Hadoop</a:t>
            </a:r>
            <a:endParaRPr lang="en-US" sz="2400" dirty="0" smtClean="0"/>
          </a:p>
          <a:p>
            <a:r>
              <a:rPr lang="en-US" sz="2800" dirty="0" err="1" smtClean="0"/>
              <a:t>Vectorization</a:t>
            </a:r>
            <a:r>
              <a:rPr lang="en-US" sz="2800" dirty="0" smtClean="0"/>
              <a:t> specific reader</a:t>
            </a:r>
          </a:p>
          <a:p>
            <a:pPr lvl="1"/>
            <a:r>
              <a:rPr lang="en-US" sz="2400" dirty="0" smtClean="0"/>
              <a:t>Read 1000 rows at a time</a:t>
            </a:r>
          </a:p>
          <a:p>
            <a:pPr lvl="1"/>
            <a:r>
              <a:rPr lang="en-US" sz="2400" dirty="0" smtClean="0"/>
              <a:t>Read into Hive’s internal representation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2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Blog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9BE28"/>
                </a:solidFill>
              </a:rPr>
              <a:t>  </a:t>
            </a:r>
            <a:r>
              <a:rPr lang="en-US" sz="1600" i="1" dirty="0" smtClean="0">
                <a:solidFill>
                  <a:srgbClr val="69BE28"/>
                </a:solidFill>
              </a:rPr>
              <a:t>http</a:t>
            </a:r>
            <a:r>
              <a:rPr lang="en-US" sz="1600" i="1" dirty="0">
                <a:solidFill>
                  <a:srgbClr val="69BE28"/>
                </a:solidFill>
              </a:rPr>
              <a:t>://</a:t>
            </a:r>
            <a:r>
              <a:rPr lang="en-US" sz="1600" i="1" dirty="0" err="1">
                <a:solidFill>
                  <a:srgbClr val="69BE28"/>
                </a:solidFill>
              </a:rPr>
              <a:t>hortonworks.com</a:t>
            </a:r>
            <a:r>
              <a:rPr lang="en-US" sz="1600" i="1" dirty="0">
                <a:solidFill>
                  <a:srgbClr val="69BE28"/>
                </a:solidFill>
              </a:rPr>
              <a:t>/blog/delivering-on-stinger-a-phase-3-progress-update</a:t>
            </a:r>
            <a:r>
              <a:rPr lang="en-US" sz="1600" i="1" dirty="0" smtClean="0">
                <a:solidFill>
                  <a:srgbClr val="69BE28"/>
                </a:solidFill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Stinger Initiative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</a:t>
            </a:r>
            <a:r>
              <a:rPr lang="en-US" sz="1600" i="1" dirty="0" smtClean="0">
                <a:solidFill>
                  <a:schemeClr val="accent1"/>
                </a:solidFill>
              </a:rPr>
              <a:t>http</a:t>
            </a:r>
            <a:r>
              <a:rPr lang="en-US" sz="1600" i="1" dirty="0">
                <a:solidFill>
                  <a:schemeClr val="accent1"/>
                </a:solidFill>
              </a:rPr>
              <a:t>://</a:t>
            </a:r>
            <a:r>
              <a:rPr lang="en-US" sz="1600" i="1" dirty="0" err="1">
                <a:solidFill>
                  <a:schemeClr val="accent1"/>
                </a:solidFill>
              </a:rPr>
              <a:t>hortonworks.com</a:t>
            </a:r>
            <a:r>
              <a:rPr lang="en-US" sz="1600" i="1" dirty="0">
                <a:solidFill>
                  <a:schemeClr val="accent1"/>
                </a:solidFill>
              </a:rPr>
              <a:t>/labs/stinger/</a:t>
            </a:r>
            <a:endParaRPr lang="en-US" sz="1600" i="1" dirty="0" smtClean="0"/>
          </a:p>
          <a:p>
            <a:r>
              <a:rPr lang="en-US" sz="2400" dirty="0" smtClean="0"/>
              <a:t>Stinger Beta: HDP-2.1 </a:t>
            </a:r>
            <a:r>
              <a:rPr lang="en-US" sz="2400" i="1" dirty="0" smtClean="0"/>
              <a:t>Beta</a:t>
            </a:r>
            <a:r>
              <a:rPr lang="en-US" sz="2400" dirty="0" smtClean="0"/>
              <a:t>, December, 2013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019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411" y="5029200"/>
            <a:ext cx="2610589" cy="118533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i="1" dirty="0" smtClean="0">
                <a:solidFill>
                  <a:srgbClr val="69BE28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i="1" dirty="0" err="1" smtClean="0">
                <a:solidFill>
                  <a:srgbClr val="69BE28"/>
                </a:solidFill>
                <a:latin typeface="+mn-lt"/>
                <a:ea typeface="+mn-ea"/>
                <a:cs typeface="+mn-cs"/>
              </a:rPr>
              <a:t>alanfgates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69BE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9BE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9BE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hortonworks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69BE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967203" y="3073404"/>
            <a:ext cx="4585846" cy="2871361"/>
          </a:xfrm>
          <a:prstGeom prst="roundRect">
            <a:avLst>
              <a:gd name="adj" fmla="val 294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50874" y="3073404"/>
            <a:ext cx="2708275" cy="2871362"/>
          </a:xfrm>
          <a:prstGeom prst="roundRect">
            <a:avLst>
              <a:gd name="adj" fmla="val 294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Hadoop Beyond </a:t>
            </a:r>
            <a:r>
              <a:rPr lang="en-US" dirty="0" smtClean="0"/>
              <a:t>Batch with YARN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4913" y="3141142"/>
            <a:ext cx="2425261" cy="5926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marL="285750" marR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defRPr>
            </a:lvl1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79B44F"/>
                </a:solidFill>
              </a:rPr>
              <a:t>HADOOP 1</a:t>
            </a:r>
            <a:endParaRPr lang="en-US" dirty="0">
              <a:solidFill>
                <a:srgbClr val="79B44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4913" y="4949107"/>
            <a:ext cx="2425262" cy="844197"/>
          </a:xfrm>
          <a:prstGeom prst="roundRect">
            <a:avLst>
              <a:gd name="adj" fmla="val 6525"/>
            </a:avLst>
          </a:prstGeom>
          <a:solidFill>
            <a:schemeClr val="accent1"/>
          </a:solidFill>
          <a:ln w="9525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58738" algn="ctr"/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HDFS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8738" algn="ctr"/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(redundant, reliable storage)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4913" y="4297718"/>
            <a:ext cx="2425262" cy="803795"/>
          </a:xfrm>
          <a:prstGeom prst="roundRect">
            <a:avLst>
              <a:gd name="adj" fmla="val 6525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MapReduce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(cluster resource management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 &amp; data processing)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24796" y="4949107"/>
            <a:ext cx="4253301" cy="844197"/>
          </a:xfrm>
          <a:prstGeom prst="roundRect">
            <a:avLst>
              <a:gd name="adj" fmla="val 6525"/>
            </a:avLst>
          </a:prstGeom>
          <a:solidFill>
            <a:schemeClr val="accent1"/>
          </a:solidFill>
          <a:ln w="9525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58738" algn="ctr"/>
            <a:r>
              <a:rPr lang="en-US" sz="2400" b="1" dirty="0" smtClean="0">
                <a:solidFill>
                  <a:srgbClr val="1E1E1E"/>
                </a:solidFill>
                <a:latin typeface="Calibri"/>
                <a:cs typeface="Calibri"/>
              </a:rPr>
              <a:t>HDFS2</a:t>
            </a:r>
            <a:endParaRPr lang="en-US" sz="2000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marL="58738"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(redundant, reliable storage)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24795" y="4297718"/>
            <a:ext cx="4253301" cy="803795"/>
          </a:xfrm>
          <a:prstGeom prst="roundRect">
            <a:avLst>
              <a:gd name="adj" fmla="val 6525"/>
            </a:avLst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algn="ctr"/>
            <a:r>
              <a:rPr lang="en-US" sz="2400" b="1" dirty="0" smtClean="0">
                <a:solidFill>
                  <a:srgbClr val="1E1E1E"/>
                </a:solidFill>
                <a:latin typeface="Calibri"/>
                <a:cs typeface="Calibri"/>
              </a:rPr>
              <a:t>YARN</a:t>
            </a:r>
            <a:endParaRPr lang="en-US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(operating system: cluster resource management)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124797" y="3733804"/>
            <a:ext cx="1371600" cy="655878"/>
          </a:xfrm>
          <a:prstGeom prst="roundRect">
            <a:avLst>
              <a:gd name="adj" fmla="val 6525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MapReduce</a:t>
            </a: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(batch)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08504" y="3733804"/>
            <a:ext cx="1371600" cy="655878"/>
          </a:xfrm>
          <a:prstGeom prst="roundRect">
            <a:avLst>
              <a:gd name="adj" fmla="val 6525"/>
            </a:avLst>
          </a:prstGeom>
          <a:solidFill>
            <a:srgbClr val="ADC5D2"/>
          </a:solidFill>
          <a:ln w="12700" cmpd="sng">
            <a:solidFill>
              <a:srgbClr val="8E8E8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>
                <a:solidFill>
                  <a:srgbClr val="1E1E1E"/>
                </a:solidFill>
                <a:latin typeface="Calibri"/>
                <a:cs typeface="Calibri"/>
              </a:rPr>
              <a:t>Others</a:t>
            </a:r>
            <a:endParaRPr lang="en-US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(varied)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705478" y="4370735"/>
            <a:ext cx="216608" cy="164480"/>
            <a:chOff x="1359665" y="4586445"/>
            <a:chExt cx="256410" cy="215206"/>
          </a:xfrm>
        </p:grpSpPr>
        <p:sp>
          <p:nvSpPr>
            <p:cNvPr id="52" name="Trapezoid 51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rgbClr val="8E8E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rapezoid 53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40918" y="3141142"/>
            <a:ext cx="2425261" cy="5842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marL="285750" marR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defRPr>
            </a:lvl1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79B44F"/>
                </a:solidFill>
              </a:rPr>
              <a:t>HADOOP </a:t>
            </a:r>
            <a:r>
              <a:rPr lang="en-US" sz="2800" b="1" dirty="0" smtClean="0">
                <a:solidFill>
                  <a:srgbClr val="79B44F"/>
                </a:solidFill>
              </a:rPr>
              <a:t>2</a:t>
            </a:r>
            <a:endParaRPr lang="en-US" dirty="0">
              <a:solidFill>
                <a:srgbClr val="79B44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62716" y="3965385"/>
            <a:ext cx="704487" cy="824749"/>
          </a:xfrm>
          <a:prstGeom prst="rightArrow">
            <a:avLst/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chemeClr val="bg1">
                <a:lumMod val="10000"/>
                <a:lumOff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algn="ctr"/>
            <a:endParaRPr lang="en-US" sz="2000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284" y="2256513"/>
            <a:ext cx="2814863" cy="8587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Use System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Batch Apps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7203" y="2256513"/>
            <a:ext cx="4588844" cy="8587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Use Data Platform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Batch, Interactive, Online, Streaming, …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70861" y="3733804"/>
            <a:ext cx="1365761" cy="655878"/>
          </a:xfrm>
          <a:prstGeom prst="roundRect">
            <a:avLst>
              <a:gd name="adj" fmla="val 6525"/>
            </a:avLst>
          </a:prstGeom>
          <a:solidFill>
            <a:srgbClr val="ADC5D2"/>
          </a:solidFill>
          <a:ln w="12700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err="1" smtClean="0">
                <a:solidFill>
                  <a:srgbClr val="1E1E1E"/>
                </a:solidFill>
                <a:latin typeface="Calibri"/>
                <a:cs typeface="Calibri"/>
              </a:rPr>
              <a:t>Tez</a:t>
            </a:r>
            <a:endParaRPr lang="en-US" sz="2000" b="1" dirty="0" smtClean="0">
              <a:solidFill>
                <a:srgbClr val="1E1E1E"/>
              </a:solidFill>
              <a:latin typeface="Calibri"/>
              <a:cs typeface="Calibri"/>
            </a:endParaRPr>
          </a:p>
          <a:p>
            <a:pPr algn="ctr"/>
            <a:r>
              <a:rPr lang="en-US" sz="1200" dirty="0" smtClean="0">
                <a:solidFill>
                  <a:srgbClr val="1E1E1E"/>
                </a:solidFill>
                <a:latin typeface="Calibri"/>
                <a:cs typeface="Calibri"/>
              </a:rPr>
              <a:t>(interactive)</a:t>
            </a:r>
            <a:endParaRPr lang="en-US" sz="1200" dirty="0">
              <a:solidFill>
                <a:srgbClr val="1E1E1E"/>
              </a:solidFill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43118" y="4370735"/>
            <a:ext cx="216608" cy="164480"/>
            <a:chOff x="1359665" y="4586445"/>
            <a:chExt cx="256410" cy="215206"/>
          </a:xfrm>
          <a:solidFill>
            <a:srgbClr val="ADC5D2"/>
          </a:solidFill>
        </p:grpSpPr>
        <p:sp>
          <p:nvSpPr>
            <p:cNvPr id="26" name="Trapezoid 25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grpFill/>
            <a:ln w="12700" cmpd="sng">
              <a:solidFill>
                <a:srgbClr val="8E8E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 flipV="1">
              <a:off x="1359665" y="4586445"/>
              <a:ext cx="256410" cy="192981"/>
            </a:xfrm>
            <a:prstGeom prst="trapezoid">
              <a:avLst/>
            </a:prstGeom>
            <a:grp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10890" y="4364711"/>
            <a:ext cx="216608" cy="170504"/>
            <a:chOff x="1359665" y="4578563"/>
            <a:chExt cx="256410" cy="223088"/>
          </a:xfrm>
          <a:solidFill>
            <a:srgbClr val="ADC5D2"/>
          </a:solidFill>
        </p:grpSpPr>
        <p:sp>
          <p:nvSpPr>
            <p:cNvPr id="30" name="Trapezoid 29"/>
            <p:cNvSpPr/>
            <p:nvPr/>
          </p:nvSpPr>
          <p:spPr>
            <a:xfrm flipV="1">
              <a:off x="1359665" y="4608670"/>
              <a:ext cx="256410" cy="192981"/>
            </a:xfrm>
            <a:prstGeom prst="trapezoid">
              <a:avLst/>
            </a:prstGeom>
            <a:grpFill/>
            <a:ln w="12700" cmpd="sng">
              <a:solidFill>
                <a:srgbClr val="8E8E8E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rapezoid 30"/>
            <p:cNvSpPr/>
            <p:nvPr/>
          </p:nvSpPr>
          <p:spPr>
            <a:xfrm flipV="1">
              <a:off x="1359665" y="4578563"/>
              <a:ext cx="256410" cy="203632"/>
            </a:xfrm>
            <a:prstGeom prst="trapezoid">
              <a:avLst/>
            </a:prstGeom>
            <a:grp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b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" y="1283758"/>
            <a:ext cx="8424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  <a:tabLst>
                <a:tab pos="5699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 shift from the old to the new…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448798"/>
            <a:ext cx="8229600" cy="3922721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Tez (“Speed”)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063032"/>
            <a:ext cx="8229600" cy="5402856"/>
          </a:xfrm>
        </p:spPr>
        <p:txBody>
          <a:bodyPr/>
          <a:lstStyle/>
          <a:p>
            <a:r>
              <a:rPr lang="en-US" sz="2000" dirty="0" smtClean="0"/>
              <a:t>Replaces MapReduce as primitive for Pig, Hive, Cascading etc.</a:t>
            </a:r>
          </a:p>
          <a:p>
            <a:pPr lvl="1"/>
            <a:r>
              <a:rPr lang="en-US" sz="1800" dirty="0" smtClean="0"/>
              <a:t>Smaller latency for interactive queries</a:t>
            </a:r>
          </a:p>
          <a:p>
            <a:pPr lvl="1"/>
            <a:r>
              <a:rPr lang="en-US" sz="1800" dirty="0" smtClean="0"/>
              <a:t>Higher throughput for batch queries</a:t>
            </a:r>
          </a:p>
          <a:p>
            <a:pPr lvl="1"/>
            <a:r>
              <a:rPr lang="en-US" sz="1800" dirty="0" smtClean="0"/>
              <a:t>22 </a:t>
            </a:r>
            <a:r>
              <a:rPr lang="en-US" sz="1800" dirty="0"/>
              <a:t>contributors: Hortonworks (13), Facebook, Twitter, Yahoo, Microsoft</a:t>
            </a:r>
          </a:p>
          <a:p>
            <a:pPr lvl="1"/>
            <a:endParaRPr lang="en-US" sz="1800" i="1" dirty="0">
              <a:solidFill>
                <a:srgbClr val="69BE28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5131" y="5932534"/>
            <a:ext cx="781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 smtClean="0"/>
              <a:t>YARN ApplicationMaster </a:t>
            </a:r>
            <a:r>
              <a:rPr lang="en-US" b="1" dirty="0"/>
              <a:t>to run DAG of </a:t>
            </a:r>
            <a:r>
              <a:rPr lang="en-US" b="1" dirty="0" err="1" smtClean="0"/>
              <a:t>Tez</a:t>
            </a:r>
            <a:r>
              <a:rPr lang="en-US" b="1" dirty="0" smtClean="0"/>
              <a:t> Tasks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786397" y="244879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Task with pluggable </a:t>
            </a:r>
            <a:r>
              <a:rPr lang="en-US" b="1" i="1" dirty="0" smtClean="0"/>
              <a:t>Input, Processor and Output</a:t>
            </a:r>
            <a:endParaRPr lang="en-US" b="1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505241" y="2910954"/>
            <a:ext cx="2577962" cy="2975729"/>
            <a:chOff x="5049998" y="1556404"/>
            <a:chExt cx="2902975" cy="3467791"/>
          </a:xfrm>
        </p:grpSpPr>
        <p:sp>
          <p:nvSpPr>
            <p:cNvPr id="77" name="Rectangle 76"/>
            <p:cNvSpPr/>
            <p:nvPr/>
          </p:nvSpPr>
          <p:spPr>
            <a:xfrm>
              <a:off x="5049998" y="1563512"/>
              <a:ext cx="206827" cy="191565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75011" y="1556404"/>
              <a:ext cx="206827" cy="191565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92333" y="1556404"/>
              <a:ext cx="206827" cy="191565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97736" y="2055574"/>
              <a:ext cx="206827" cy="191565"/>
            </a:xfrm>
            <a:prstGeom prst="rect">
              <a:avLst/>
            </a:prstGeom>
            <a:solidFill>
              <a:srgbClr val="69BE28"/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77" idx="2"/>
              <a:endCxn id="80" idx="0"/>
            </p:cNvCxnSpPr>
            <p:nvPr/>
          </p:nvCxnSpPr>
          <p:spPr>
            <a:xfrm>
              <a:off x="5153412" y="1755076"/>
              <a:ext cx="147738" cy="3004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Connector 81"/>
            <p:cNvCxnSpPr>
              <a:stCxn id="78" idx="2"/>
              <a:endCxn id="80" idx="0"/>
            </p:cNvCxnSpPr>
            <p:nvPr/>
          </p:nvCxnSpPr>
          <p:spPr>
            <a:xfrm flipH="1">
              <a:off x="5301150" y="1747969"/>
              <a:ext cx="177275" cy="30760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3" name="Straight Connector 82"/>
            <p:cNvCxnSpPr>
              <a:stCxn id="79" idx="2"/>
              <a:endCxn id="80" idx="0"/>
            </p:cNvCxnSpPr>
            <p:nvPr/>
          </p:nvCxnSpPr>
          <p:spPr>
            <a:xfrm flipH="1">
              <a:off x="5301150" y="1747969"/>
              <a:ext cx="494597" cy="30760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4" name="Rectangle 83"/>
            <p:cNvSpPr/>
            <p:nvPr/>
          </p:nvSpPr>
          <p:spPr>
            <a:xfrm>
              <a:off x="5544598" y="2048467"/>
              <a:ext cx="206827" cy="191565"/>
            </a:xfrm>
            <a:prstGeom prst="rect">
              <a:avLst/>
            </a:prstGeom>
            <a:solidFill>
              <a:srgbClr val="69BE28"/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5" name="Straight Connector 84"/>
            <p:cNvCxnSpPr>
              <a:stCxn id="77" idx="2"/>
              <a:endCxn id="84" idx="0"/>
            </p:cNvCxnSpPr>
            <p:nvPr/>
          </p:nvCxnSpPr>
          <p:spPr>
            <a:xfrm>
              <a:off x="5153412" y="1755076"/>
              <a:ext cx="494600" cy="29339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Connector 85"/>
            <p:cNvCxnSpPr>
              <a:stCxn id="78" idx="2"/>
              <a:endCxn id="84" idx="0"/>
            </p:cNvCxnSpPr>
            <p:nvPr/>
          </p:nvCxnSpPr>
          <p:spPr>
            <a:xfrm>
              <a:off x="5478426" y="1747969"/>
              <a:ext cx="169586" cy="3004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Straight Connector 86"/>
            <p:cNvCxnSpPr>
              <a:stCxn id="79" idx="2"/>
              <a:endCxn id="80" idx="0"/>
            </p:cNvCxnSpPr>
            <p:nvPr/>
          </p:nvCxnSpPr>
          <p:spPr>
            <a:xfrm flipH="1">
              <a:off x="5301150" y="1747969"/>
              <a:ext cx="494597" cy="30760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Connector 87"/>
            <p:cNvCxnSpPr>
              <a:stCxn id="79" idx="2"/>
              <a:endCxn id="84" idx="0"/>
            </p:cNvCxnSpPr>
            <p:nvPr/>
          </p:nvCxnSpPr>
          <p:spPr>
            <a:xfrm flipH="1">
              <a:off x="5648012" y="1747969"/>
              <a:ext cx="147736" cy="3004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9" name="Rectangle 88"/>
            <p:cNvSpPr/>
            <p:nvPr/>
          </p:nvSpPr>
          <p:spPr>
            <a:xfrm>
              <a:off x="5782544" y="3555829"/>
              <a:ext cx="206827" cy="191565"/>
            </a:xfrm>
            <a:prstGeom prst="rect">
              <a:avLst/>
            </a:prstGeom>
            <a:solidFill>
              <a:srgbClr val="69BE28"/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>
              <a:stCxn id="80" idx="2"/>
              <a:endCxn id="89" idx="0"/>
            </p:cNvCxnSpPr>
            <p:nvPr/>
          </p:nvCxnSpPr>
          <p:spPr>
            <a:xfrm>
              <a:off x="5301150" y="2247139"/>
              <a:ext cx="584808" cy="130869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Straight Connector 90"/>
            <p:cNvCxnSpPr>
              <a:stCxn id="84" idx="2"/>
              <a:endCxn id="89" idx="0"/>
            </p:cNvCxnSpPr>
            <p:nvPr/>
          </p:nvCxnSpPr>
          <p:spPr>
            <a:xfrm>
              <a:off x="5648012" y="2240032"/>
              <a:ext cx="237946" cy="131579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2" name="Rectangle 91"/>
            <p:cNvSpPr/>
            <p:nvPr/>
          </p:nvSpPr>
          <p:spPr>
            <a:xfrm>
              <a:off x="7399284" y="2433094"/>
              <a:ext cx="206827" cy="191565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746146" y="2433094"/>
              <a:ext cx="206827" cy="191565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576559" y="2876999"/>
              <a:ext cx="206827" cy="191565"/>
            </a:xfrm>
            <a:prstGeom prst="rect">
              <a:avLst/>
            </a:prstGeom>
            <a:solidFill>
              <a:srgbClr val="69BE28"/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5" name="Straight Connector 94"/>
            <p:cNvCxnSpPr>
              <a:stCxn id="92" idx="2"/>
              <a:endCxn id="94" idx="0"/>
            </p:cNvCxnSpPr>
            <p:nvPr/>
          </p:nvCxnSpPr>
          <p:spPr>
            <a:xfrm>
              <a:off x="7502698" y="2624659"/>
              <a:ext cx="177275" cy="25234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6" name="Straight Connector 95"/>
            <p:cNvCxnSpPr>
              <a:stCxn id="93" idx="2"/>
              <a:endCxn id="94" idx="0"/>
            </p:cNvCxnSpPr>
            <p:nvPr/>
          </p:nvCxnSpPr>
          <p:spPr>
            <a:xfrm flipH="1">
              <a:off x="7679973" y="2624659"/>
              <a:ext cx="169586" cy="25234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7" name="Rectangle 96"/>
            <p:cNvSpPr/>
            <p:nvPr/>
          </p:nvSpPr>
          <p:spPr>
            <a:xfrm>
              <a:off x="6816679" y="4832630"/>
              <a:ext cx="206827" cy="191565"/>
            </a:xfrm>
            <a:prstGeom prst="rect">
              <a:avLst/>
            </a:prstGeom>
            <a:solidFill>
              <a:srgbClr val="69BE28"/>
            </a:solidFill>
            <a:ln w="9525" cap="flat" cmpd="sng" algn="ctr">
              <a:solidFill>
                <a:srgbClr val="69BE28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Straight Connector 97"/>
            <p:cNvCxnSpPr>
              <a:stCxn id="89" idx="2"/>
              <a:endCxn id="97" idx="0"/>
            </p:cNvCxnSpPr>
            <p:nvPr/>
          </p:nvCxnSpPr>
          <p:spPr>
            <a:xfrm>
              <a:off x="5885958" y="3747394"/>
              <a:ext cx="1034135" cy="108523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Straight Connector 98"/>
            <p:cNvCxnSpPr>
              <a:stCxn id="94" idx="2"/>
            </p:cNvCxnSpPr>
            <p:nvPr/>
          </p:nvCxnSpPr>
          <p:spPr>
            <a:xfrm flipH="1">
              <a:off x="6920093" y="3068564"/>
              <a:ext cx="759880" cy="17640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0" name="TextBox 99"/>
          <p:cNvSpPr txBox="1"/>
          <p:nvPr/>
        </p:nvSpPr>
        <p:spPr>
          <a:xfrm>
            <a:off x="1208346" y="5256849"/>
            <a:ext cx="3220512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Tez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Task -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&lt;Input, Processor, Output&gt;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936058" y="3618571"/>
            <a:ext cx="3765088" cy="1534334"/>
            <a:chOff x="936058" y="2722711"/>
            <a:chExt cx="3765088" cy="1534334"/>
          </a:xfrm>
        </p:grpSpPr>
        <p:grpSp>
          <p:nvGrpSpPr>
            <p:cNvPr id="102" name="Group 101"/>
            <p:cNvGrpSpPr/>
            <p:nvPr/>
          </p:nvGrpSpPr>
          <p:grpSpPr>
            <a:xfrm>
              <a:off x="1893581" y="2722711"/>
              <a:ext cx="1850041" cy="1534334"/>
              <a:chOff x="3305741" y="3683740"/>
              <a:chExt cx="1850041" cy="1534334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3305741" y="3683740"/>
                <a:ext cx="1850041" cy="1534334"/>
              </a:xfrm>
              <a:prstGeom prst="roundRect">
                <a:avLst>
                  <a:gd name="adj" fmla="val 935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914400"/>
                <a:r>
                  <a:rPr lang="en-US" sz="1400" kern="0" dirty="0">
                    <a:solidFill>
                      <a:srgbClr val="1E1E1E"/>
                    </a:solidFill>
                    <a:latin typeface="Calibri"/>
                    <a:cs typeface="Calibri"/>
                    <a:sym typeface="Arial"/>
                    <a:rtl val="0"/>
                  </a:rPr>
                  <a:t>Task</a:t>
                </a:r>
              </a:p>
            </p:txBody>
          </p:sp>
          <p:sp>
            <p:nvSpPr>
              <p:cNvPr id="106" name="Round Single Corner Rectangle 105"/>
              <p:cNvSpPr/>
              <p:nvPr/>
            </p:nvSpPr>
            <p:spPr>
              <a:xfrm>
                <a:off x="3687370" y="4069446"/>
                <a:ext cx="1086783" cy="762922"/>
              </a:xfrm>
              <a:prstGeom prst="round1Rect">
                <a:avLst/>
              </a:prstGeom>
              <a:solidFill>
                <a:srgbClr val="4C5A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914400"/>
                <a:r>
                  <a:rPr lang="en-US" sz="1600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Processor</a:t>
                </a:r>
              </a:p>
            </p:txBody>
          </p:sp>
        </p:grpSp>
        <p:sp>
          <p:nvSpPr>
            <p:cNvPr id="103" name="Right Arrow 102"/>
            <p:cNvSpPr/>
            <p:nvPr/>
          </p:nvSpPr>
          <p:spPr>
            <a:xfrm>
              <a:off x="936058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Input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3506856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algn="ctr" defTabSz="914400"/>
              <a:r>
                <a:rPr lang="en-US" kern="0" dirty="0">
                  <a:solidFill>
                    <a:srgbClr val="FFFFFF"/>
                  </a:solidFill>
                  <a:latin typeface="Calibri"/>
                  <a:cs typeface="Calibri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64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Tez</a:t>
            </a:r>
            <a:r>
              <a:rPr lang="en-US" sz="2800" dirty="0"/>
              <a:t>: Building blocks for scalable data processing</a:t>
            </a:r>
          </a:p>
        </p:txBody>
      </p:sp>
      <p:sp>
        <p:nvSpPr>
          <p:cNvPr id="1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6523" y="1269354"/>
            <a:ext cx="2013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Classical ‘Map’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557375" y="1269354"/>
            <a:ext cx="2426866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 defTabSz="914400"/>
            <a:r>
              <a:rPr lang="en-US" sz="2000" b="1" kern="0" dirty="0">
                <a:solidFill>
                  <a:sysClr val="windowText" lastClr="000000"/>
                </a:solidFill>
                <a:latin typeface="Arial"/>
                <a:ea typeface="ヒラギノ角ゴ Pro W3" charset="-128"/>
                <a:cs typeface="Arial"/>
              </a:rPr>
              <a:t>Classical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rial"/>
                <a:ea typeface="ヒラギノ角ゴ Pro W3" charset="-128"/>
                <a:cs typeface="Arial"/>
              </a:rPr>
              <a:t>‘Reduce’</a:t>
            </a:r>
            <a:endParaRPr lang="en-US" sz="2000" b="1" kern="0" dirty="0">
              <a:solidFill>
                <a:sysClr val="windowText" lastClr="000000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940408" y="5584884"/>
            <a:ext cx="3263183" cy="70788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 defTabSz="914400"/>
            <a:r>
              <a:rPr lang="en-US" sz="2000" b="1" kern="0" dirty="0">
                <a:solidFill>
                  <a:sysClr val="windowText" lastClr="000000"/>
                </a:solidFill>
                <a:latin typeface="Arial"/>
                <a:ea typeface="ヒラギノ角ゴ Pro W3" charset="-128"/>
                <a:cs typeface="Arial"/>
              </a:rPr>
              <a:t>Intermediate ‘Reduce’ for </a:t>
            </a:r>
          </a:p>
          <a:p>
            <a:pPr algn="ctr" defTabSz="914400"/>
            <a:r>
              <a:rPr lang="en-US" sz="2000" b="1" kern="0" dirty="0">
                <a:solidFill>
                  <a:sysClr val="windowText" lastClr="000000"/>
                </a:solidFill>
                <a:latin typeface="Arial"/>
                <a:ea typeface="ヒラギノ角ゴ Pro W3" charset="-128"/>
                <a:cs typeface="Arial"/>
              </a:rPr>
              <a:t>Map-Reduce-Reduce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0649" y="1757423"/>
            <a:ext cx="3765088" cy="1534334"/>
            <a:chOff x="936058" y="2722711"/>
            <a:chExt cx="3765088" cy="1534334"/>
          </a:xfrm>
        </p:grpSpPr>
        <p:grpSp>
          <p:nvGrpSpPr>
            <p:cNvPr id="48" name="Group 47"/>
            <p:cNvGrpSpPr/>
            <p:nvPr/>
          </p:nvGrpSpPr>
          <p:grpSpPr>
            <a:xfrm>
              <a:off x="1893581" y="2722711"/>
              <a:ext cx="1850041" cy="1534334"/>
              <a:chOff x="3305741" y="3683740"/>
              <a:chExt cx="1850041" cy="1534334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3305741" y="3683740"/>
                <a:ext cx="1850041" cy="1534334"/>
              </a:xfrm>
              <a:prstGeom prst="roundRect">
                <a:avLst>
                  <a:gd name="adj" fmla="val 935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914400"/>
                <a:endParaRPr lang="en-US" sz="1400" kern="0" dirty="0">
                  <a:solidFill>
                    <a:srgbClr val="1E1E1E"/>
                  </a:solidFill>
                  <a:latin typeface="Calibri"/>
                  <a:cs typeface="Calibri"/>
                  <a:sym typeface="Arial"/>
                  <a:rtl val="0"/>
                </a:endParaRPr>
              </a:p>
            </p:txBody>
          </p:sp>
          <p:sp>
            <p:nvSpPr>
              <p:cNvPr id="52" name="Round Single Corner Rectangle 51"/>
              <p:cNvSpPr/>
              <p:nvPr/>
            </p:nvSpPr>
            <p:spPr>
              <a:xfrm>
                <a:off x="3687370" y="4069446"/>
                <a:ext cx="1086783" cy="762922"/>
              </a:xfrm>
              <a:prstGeom prst="round1Rect">
                <a:avLst/>
              </a:prstGeom>
              <a:solidFill>
                <a:srgbClr val="4C5A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914400"/>
                <a:r>
                  <a:rPr lang="en-US" sz="1600" kern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Map Processor</a:t>
                </a:r>
                <a:endParaRPr lang="en-US" sz="1600" kern="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9" name="Right Arrow 48"/>
            <p:cNvSpPr/>
            <p:nvPr/>
          </p:nvSpPr>
          <p:spPr>
            <a:xfrm>
              <a:off x="936058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HDFS Input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3506856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algn="ctr" defTabSz="914400"/>
              <a:r>
                <a:rPr lang="en-US" kern="0" dirty="0" smtClean="0">
                  <a:solidFill>
                    <a:srgbClr val="FFFFFF"/>
                  </a:solidFill>
                  <a:latin typeface="Calibri"/>
                  <a:cs typeface="Calibri"/>
                </a:rPr>
                <a:t>Sorted Output</a:t>
              </a:r>
              <a:endParaRPr lang="en-US" kern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88263" y="1757423"/>
            <a:ext cx="3765088" cy="1534334"/>
            <a:chOff x="936058" y="2722711"/>
            <a:chExt cx="3765088" cy="1534334"/>
          </a:xfrm>
        </p:grpSpPr>
        <p:grpSp>
          <p:nvGrpSpPr>
            <p:cNvPr id="54" name="Group 53"/>
            <p:cNvGrpSpPr/>
            <p:nvPr/>
          </p:nvGrpSpPr>
          <p:grpSpPr>
            <a:xfrm>
              <a:off x="1893581" y="2722711"/>
              <a:ext cx="1850041" cy="1534334"/>
              <a:chOff x="3305741" y="3683740"/>
              <a:chExt cx="1850041" cy="1534334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3305741" y="3683740"/>
                <a:ext cx="1850041" cy="1534334"/>
              </a:xfrm>
              <a:prstGeom prst="roundRect">
                <a:avLst>
                  <a:gd name="adj" fmla="val 935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914400"/>
                <a:endParaRPr lang="en-US" sz="1400" kern="0" dirty="0">
                  <a:solidFill>
                    <a:srgbClr val="1E1E1E"/>
                  </a:solidFill>
                  <a:latin typeface="Calibri"/>
                  <a:cs typeface="Calibri"/>
                  <a:sym typeface="Arial"/>
                  <a:rtl val="0"/>
                </a:endParaRPr>
              </a:p>
            </p:txBody>
          </p:sp>
          <p:sp>
            <p:nvSpPr>
              <p:cNvPr id="58" name="Round Single Corner Rectangle 57"/>
              <p:cNvSpPr/>
              <p:nvPr/>
            </p:nvSpPr>
            <p:spPr>
              <a:xfrm>
                <a:off x="3687370" y="4069446"/>
                <a:ext cx="1086783" cy="762922"/>
              </a:xfrm>
              <a:prstGeom prst="round1Rect">
                <a:avLst/>
              </a:prstGeom>
              <a:solidFill>
                <a:srgbClr val="4C5A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914400"/>
                <a:r>
                  <a:rPr lang="en-US" sz="1600" kern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Reduce Processor</a:t>
                </a:r>
                <a:endParaRPr lang="en-US" sz="1600" kern="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5" name="Right Arrow 54"/>
            <p:cNvSpPr/>
            <p:nvPr/>
          </p:nvSpPr>
          <p:spPr>
            <a:xfrm>
              <a:off x="936058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Shuffle Input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3506856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algn="ctr" defTabSz="914400"/>
              <a:r>
                <a:rPr lang="en-US" kern="0" dirty="0" smtClean="0">
                  <a:solidFill>
                    <a:srgbClr val="FFFFFF"/>
                  </a:solidFill>
                  <a:latin typeface="Calibri"/>
                  <a:cs typeface="Calibri"/>
                </a:rPr>
                <a:t>HDFS Output</a:t>
              </a:r>
              <a:endParaRPr lang="en-US" kern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89456" y="3957201"/>
            <a:ext cx="3765088" cy="1534334"/>
            <a:chOff x="936058" y="2722711"/>
            <a:chExt cx="3765088" cy="1534334"/>
          </a:xfrm>
        </p:grpSpPr>
        <p:grpSp>
          <p:nvGrpSpPr>
            <p:cNvPr id="61" name="Group 60"/>
            <p:cNvGrpSpPr/>
            <p:nvPr/>
          </p:nvGrpSpPr>
          <p:grpSpPr>
            <a:xfrm>
              <a:off x="1893581" y="2722711"/>
              <a:ext cx="1850041" cy="1534334"/>
              <a:chOff x="3305741" y="3683740"/>
              <a:chExt cx="1850041" cy="1534334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305741" y="3683740"/>
                <a:ext cx="1850041" cy="1534334"/>
              </a:xfrm>
              <a:prstGeom prst="roundRect">
                <a:avLst>
                  <a:gd name="adj" fmla="val 935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914400"/>
                <a:endParaRPr lang="en-US" sz="1400" kern="0" dirty="0">
                  <a:solidFill>
                    <a:srgbClr val="1E1E1E"/>
                  </a:solidFill>
                  <a:latin typeface="Calibri"/>
                  <a:cs typeface="Calibri"/>
                  <a:sym typeface="Arial"/>
                  <a:rtl val="0"/>
                </a:endParaRPr>
              </a:p>
            </p:txBody>
          </p:sp>
          <p:sp>
            <p:nvSpPr>
              <p:cNvPr id="65" name="Round Single Corner Rectangle 64"/>
              <p:cNvSpPr/>
              <p:nvPr/>
            </p:nvSpPr>
            <p:spPr>
              <a:xfrm>
                <a:off x="3687370" y="4069446"/>
                <a:ext cx="1086783" cy="762922"/>
              </a:xfrm>
              <a:prstGeom prst="round1Rect">
                <a:avLst/>
              </a:prstGeom>
              <a:solidFill>
                <a:srgbClr val="4C5A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914400"/>
                <a:r>
                  <a:rPr lang="en-US" sz="1600" kern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Reduce Processor</a:t>
                </a:r>
                <a:endParaRPr lang="en-US" sz="1600" kern="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62" name="Right Arrow 61"/>
            <p:cNvSpPr/>
            <p:nvPr/>
          </p:nvSpPr>
          <p:spPr>
            <a:xfrm>
              <a:off x="936058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Shuffle Input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3506856" y="3055478"/>
              <a:ext cx="1194290" cy="868800"/>
            </a:xfrm>
            <a:prstGeom prst="rightArrow">
              <a:avLst>
                <a:gd name="adj1" fmla="val 69755"/>
                <a:gd name="adj2" fmla="val 50659"/>
              </a:avLst>
            </a:prstGeom>
            <a:solidFill>
              <a:srgbClr val="4C5A6A"/>
            </a:solidFill>
            <a:ln w="9525" cap="flat" cmpd="sng" algn="ctr">
              <a:noFill/>
              <a:prstDash val="solid"/>
            </a:ln>
            <a:effectLst/>
          </p:spPr>
          <p:txBody>
            <a:bodyPr rIns="0" rtlCol="0" anchor="ctr"/>
            <a:lstStyle/>
            <a:p>
              <a:pPr algn="ctr" defTabSz="914400"/>
              <a:r>
                <a:rPr lang="en-US" kern="0" dirty="0" smtClean="0">
                  <a:solidFill>
                    <a:srgbClr val="FFFFFF"/>
                  </a:solidFill>
                  <a:latin typeface="Calibri"/>
                  <a:cs typeface="Calibri"/>
                </a:rPr>
                <a:t>Sorted Output</a:t>
              </a:r>
              <a:endParaRPr lang="en-US" kern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7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8484" y="2371287"/>
          <a:ext cx="9006248" cy="3979300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4503124"/>
                <a:gridCol w="4503124"/>
              </a:tblGrid>
              <a:tr h="373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Hive – MR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Hive –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Tez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605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Hive-on-MR vs. Hive-on-Tez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2410137" y="1150247"/>
            <a:ext cx="4239728" cy="1123411"/>
          </a:xfrm>
          <a:prstGeom prst="rect">
            <a:avLst/>
          </a:prstGeom>
          <a:ln w="3175" cmpd="sng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a.x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, AVERAGE(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b.y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) AS 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avg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  FROM a JOIN b ON (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a.id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b.id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GROUP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BY a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UNION SELECT x, AVERAGE(y) AS AVG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  FROM c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BY x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ORDER BY AVG;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0220" y="3180183"/>
            <a:ext cx="132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SELECT </a:t>
            </a:r>
            <a:r>
              <a:rPr lang="en-US" sz="1200" dirty="0" err="1" smtClean="0"/>
              <a:t>a.state</a:t>
            </a:r>
            <a:endParaRPr lang="en-US" sz="12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447346" y="4100646"/>
            <a:ext cx="127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JOIN (a, c)</a:t>
            </a:r>
          </a:p>
          <a:p>
            <a:pPr algn="r"/>
            <a:r>
              <a:rPr lang="en-US" sz="1200" dirty="0" smtClean="0"/>
              <a:t>SELECT </a:t>
            </a:r>
            <a:r>
              <a:rPr lang="en-US" sz="1200" dirty="0" err="1" smtClean="0"/>
              <a:t>c.price</a:t>
            </a:r>
            <a:endParaRPr lang="en-US" sz="12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3111701" y="3188370"/>
            <a:ext cx="107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SELECT </a:t>
            </a:r>
            <a:r>
              <a:rPr lang="en-US" sz="1200" dirty="0" err="1" smtClean="0"/>
              <a:t>b.id</a:t>
            </a:r>
            <a:endParaRPr lang="en-US" sz="12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213958" y="5130184"/>
            <a:ext cx="1509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JOIN(a, b)</a:t>
            </a:r>
          </a:p>
          <a:p>
            <a:pPr algn="r"/>
            <a:r>
              <a:rPr lang="en-US" sz="1200" dirty="0" smtClean="0"/>
              <a:t>GROUP BY </a:t>
            </a:r>
            <a:r>
              <a:rPr lang="en-US" sz="1200" dirty="0" err="1" smtClean="0"/>
              <a:t>a.state</a:t>
            </a:r>
            <a:endParaRPr lang="en-US" sz="1200" dirty="0" smtClean="0"/>
          </a:p>
          <a:p>
            <a:pPr algn="r"/>
            <a:r>
              <a:rPr lang="en-US" sz="1200" dirty="0" smtClean="0"/>
              <a:t>COUNT(*)</a:t>
            </a:r>
          </a:p>
          <a:p>
            <a:pPr algn="r"/>
            <a:r>
              <a:rPr lang="en-US" sz="1200" dirty="0" smtClean="0"/>
              <a:t>AVERAGE(</a:t>
            </a:r>
            <a:r>
              <a:rPr lang="en-US" sz="1200" dirty="0" err="1" smtClean="0"/>
              <a:t>c.price</a:t>
            </a:r>
            <a:r>
              <a:rPr lang="en-US" sz="1200" dirty="0" smtClean="0"/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68889" y="3015781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58844" y="3015781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41936" y="3015781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00691" y="3480433"/>
            <a:ext cx="184517" cy="179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Arial"/>
              </a:rPr>
              <a:t>R</a:t>
            </a:r>
          </a:p>
        </p:txBody>
      </p:sp>
      <p:cxnSp>
        <p:nvCxnSpPr>
          <p:cNvPr id="75" name="Straight Connector 74"/>
          <p:cNvCxnSpPr>
            <a:stCxn id="69" idx="2"/>
            <a:endCxn id="73" idx="0"/>
          </p:cNvCxnSpPr>
          <p:nvPr/>
        </p:nvCxnSpPr>
        <p:spPr>
          <a:xfrm>
            <a:off x="2061148" y="3195378"/>
            <a:ext cx="131802" cy="28505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0" idx="2"/>
            <a:endCxn id="73" idx="0"/>
          </p:cNvCxnSpPr>
          <p:nvPr/>
        </p:nvCxnSpPr>
        <p:spPr>
          <a:xfrm flipH="1">
            <a:off x="2192950" y="3195378"/>
            <a:ext cx="158153" cy="28505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2"/>
            <a:endCxn id="73" idx="0"/>
          </p:cNvCxnSpPr>
          <p:nvPr/>
        </p:nvCxnSpPr>
        <p:spPr>
          <a:xfrm flipH="1">
            <a:off x="2192950" y="3195378"/>
            <a:ext cx="441245" cy="28505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410137" y="3473770"/>
            <a:ext cx="184517" cy="179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4" name="Straight Connector 103"/>
          <p:cNvCxnSpPr>
            <a:stCxn id="69" idx="2"/>
            <a:endCxn id="103" idx="0"/>
          </p:cNvCxnSpPr>
          <p:nvPr/>
        </p:nvCxnSpPr>
        <p:spPr>
          <a:xfrm>
            <a:off x="2061148" y="3195378"/>
            <a:ext cx="441248" cy="278392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0" idx="2"/>
            <a:endCxn id="103" idx="0"/>
          </p:cNvCxnSpPr>
          <p:nvPr/>
        </p:nvCxnSpPr>
        <p:spPr>
          <a:xfrm>
            <a:off x="2351103" y="3195378"/>
            <a:ext cx="151293" cy="278392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2" idx="2"/>
            <a:endCxn id="73" idx="0"/>
          </p:cNvCxnSpPr>
          <p:nvPr/>
        </p:nvCxnSpPr>
        <p:spPr>
          <a:xfrm flipH="1">
            <a:off x="2192950" y="3195378"/>
            <a:ext cx="441245" cy="28505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72" idx="2"/>
            <a:endCxn id="103" idx="0"/>
          </p:cNvCxnSpPr>
          <p:nvPr/>
        </p:nvCxnSpPr>
        <p:spPr>
          <a:xfrm flipH="1">
            <a:off x="2502396" y="3195378"/>
            <a:ext cx="131799" cy="278392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2100691" y="4064371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410137" y="4064371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258844" y="4480544"/>
            <a:ext cx="184517" cy="179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1" name="Straight Connector 110"/>
          <p:cNvCxnSpPr>
            <a:stCxn id="108" idx="2"/>
            <a:endCxn id="110" idx="0"/>
          </p:cNvCxnSpPr>
          <p:nvPr/>
        </p:nvCxnSpPr>
        <p:spPr>
          <a:xfrm>
            <a:off x="2192950" y="4243968"/>
            <a:ext cx="158153" cy="23657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3" idx="2"/>
            <a:endCxn id="108" idx="0"/>
          </p:cNvCxnSpPr>
          <p:nvPr/>
        </p:nvCxnSpPr>
        <p:spPr>
          <a:xfrm>
            <a:off x="2192950" y="3660030"/>
            <a:ext cx="0" cy="404342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3" idx="2"/>
            <a:endCxn id="109" idx="0"/>
          </p:cNvCxnSpPr>
          <p:nvPr/>
        </p:nvCxnSpPr>
        <p:spPr>
          <a:xfrm>
            <a:off x="2502396" y="3653366"/>
            <a:ext cx="0" cy="41100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9" idx="2"/>
            <a:endCxn id="110" idx="0"/>
          </p:cNvCxnSpPr>
          <p:nvPr/>
        </p:nvCxnSpPr>
        <p:spPr>
          <a:xfrm flipH="1">
            <a:off x="2351103" y="4243968"/>
            <a:ext cx="151293" cy="23657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3395262" y="3617670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704708" y="3617670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553415" y="4033842"/>
            <a:ext cx="184517" cy="179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8" name="Straight Connector 117"/>
          <p:cNvCxnSpPr>
            <a:stCxn id="115" idx="2"/>
            <a:endCxn id="117" idx="0"/>
          </p:cNvCxnSpPr>
          <p:nvPr/>
        </p:nvCxnSpPr>
        <p:spPr>
          <a:xfrm>
            <a:off x="3487521" y="3797266"/>
            <a:ext cx="158153" cy="23657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2"/>
            <a:endCxn id="117" idx="0"/>
          </p:cNvCxnSpPr>
          <p:nvPr/>
        </p:nvCxnSpPr>
        <p:spPr>
          <a:xfrm flipH="1">
            <a:off x="3645674" y="3797266"/>
            <a:ext cx="151293" cy="23657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2705927" y="5180986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222804" y="5179237"/>
            <a:ext cx="184517" cy="179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917838" y="5841892"/>
            <a:ext cx="184517" cy="179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3" name="Straight Connector 122"/>
          <p:cNvCxnSpPr>
            <a:stCxn id="120" idx="2"/>
            <a:endCxn id="122" idx="0"/>
          </p:cNvCxnSpPr>
          <p:nvPr/>
        </p:nvCxnSpPr>
        <p:spPr>
          <a:xfrm>
            <a:off x="2798186" y="5360583"/>
            <a:ext cx="211911" cy="48130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2"/>
            <a:endCxn id="122" idx="0"/>
          </p:cNvCxnSpPr>
          <p:nvPr/>
        </p:nvCxnSpPr>
        <p:spPr>
          <a:xfrm flipH="1">
            <a:off x="3010097" y="5358834"/>
            <a:ext cx="304966" cy="483058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0" idx="2"/>
            <a:endCxn id="120" idx="0"/>
          </p:cNvCxnSpPr>
          <p:nvPr/>
        </p:nvCxnSpPr>
        <p:spPr>
          <a:xfrm>
            <a:off x="2351103" y="4660141"/>
            <a:ext cx="447083" cy="52084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7" idx="2"/>
            <a:endCxn id="121" idx="0"/>
          </p:cNvCxnSpPr>
          <p:nvPr/>
        </p:nvCxnSpPr>
        <p:spPr>
          <a:xfrm flipH="1">
            <a:off x="3315063" y="4213439"/>
            <a:ext cx="330612" cy="965798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gnetic Disk 2"/>
          <p:cNvSpPr/>
          <p:nvPr/>
        </p:nvSpPr>
        <p:spPr>
          <a:xfrm>
            <a:off x="2100692" y="3723433"/>
            <a:ext cx="480934" cy="277439"/>
          </a:xfrm>
          <a:prstGeom prst="flowChartMagneticDisk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HDFS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68" name="Magnetic Disk 67"/>
          <p:cNvSpPr/>
          <p:nvPr/>
        </p:nvSpPr>
        <p:spPr>
          <a:xfrm>
            <a:off x="3279403" y="4509996"/>
            <a:ext cx="480934" cy="277439"/>
          </a:xfrm>
          <a:prstGeom prst="flowChartMagneticDisk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HDFS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1" name="Magnetic Disk 70"/>
          <p:cNvSpPr/>
          <p:nvPr/>
        </p:nvSpPr>
        <p:spPr>
          <a:xfrm>
            <a:off x="2375625" y="4779230"/>
            <a:ext cx="480934" cy="277439"/>
          </a:xfrm>
          <a:prstGeom prst="flowChartMagneticDisk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HDFS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65299" y="3000982"/>
            <a:ext cx="0" cy="66617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78916" y="4064372"/>
            <a:ext cx="0" cy="59576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765299" y="5186111"/>
            <a:ext cx="13617" cy="84225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141253" y="3457182"/>
            <a:ext cx="1012299" cy="113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6466194" y="3049367"/>
            <a:ext cx="183671" cy="164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754819" y="3049367"/>
            <a:ext cx="183671" cy="164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614" y="3049367"/>
            <a:ext cx="183671" cy="164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597391" y="3474657"/>
            <a:ext cx="183671" cy="164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1" name="Straight Connector 140"/>
          <p:cNvCxnSpPr>
            <a:stCxn id="135" idx="2"/>
            <a:endCxn id="139" idx="0"/>
          </p:cNvCxnSpPr>
          <p:nvPr/>
        </p:nvCxnSpPr>
        <p:spPr>
          <a:xfrm>
            <a:off x="6558030" y="3213750"/>
            <a:ext cx="131197" cy="26090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6" idx="2"/>
            <a:endCxn id="139" idx="0"/>
          </p:cNvCxnSpPr>
          <p:nvPr/>
        </p:nvCxnSpPr>
        <p:spPr>
          <a:xfrm flipH="1">
            <a:off x="6689227" y="3213750"/>
            <a:ext cx="157428" cy="26090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2"/>
            <a:endCxn id="139" idx="0"/>
          </p:cNvCxnSpPr>
          <p:nvPr/>
        </p:nvCxnSpPr>
        <p:spPr>
          <a:xfrm flipH="1">
            <a:off x="6689227" y="3213750"/>
            <a:ext cx="439223" cy="26090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905419" y="3468559"/>
            <a:ext cx="183671" cy="164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8" name="Straight Connector 147"/>
          <p:cNvCxnSpPr>
            <a:stCxn id="135" idx="2"/>
            <a:endCxn id="145" idx="0"/>
          </p:cNvCxnSpPr>
          <p:nvPr/>
        </p:nvCxnSpPr>
        <p:spPr>
          <a:xfrm>
            <a:off x="6558030" y="3213750"/>
            <a:ext cx="439225" cy="25480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6" idx="2"/>
            <a:endCxn id="145" idx="0"/>
          </p:cNvCxnSpPr>
          <p:nvPr/>
        </p:nvCxnSpPr>
        <p:spPr>
          <a:xfrm>
            <a:off x="6846655" y="3213750"/>
            <a:ext cx="150600" cy="25480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8" idx="2"/>
            <a:endCxn id="139" idx="0"/>
          </p:cNvCxnSpPr>
          <p:nvPr/>
        </p:nvCxnSpPr>
        <p:spPr>
          <a:xfrm flipH="1">
            <a:off x="6689227" y="3213750"/>
            <a:ext cx="439223" cy="26090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8" idx="2"/>
            <a:endCxn id="145" idx="0"/>
          </p:cNvCxnSpPr>
          <p:nvPr/>
        </p:nvCxnSpPr>
        <p:spPr>
          <a:xfrm flipH="1">
            <a:off x="6997255" y="3213750"/>
            <a:ext cx="131195" cy="25480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6998187" y="4474156"/>
            <a:ext cx="183671" cy="164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2" name="Straight Connector 161"/>
          <p:cNvCxnSpPr>
            <a:stCxn id="139" idx="2"/>
            <a:endCxn id="156" idx="0"/>
          </p:cNvCxnSpPr>
          <p:nvPr/>
        </p:nvCxnSpPr>
        <p:spPr>
          <a:xfrm>
            <a:off x="6689227" y="3639040"/>
            <a:ext cx="400796" cy="83511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45" idx="2"/>
            <a:endCxn id="156" idx="0"/>
          </p:cNvCxnSpPr>
          <p:nvPr/>
        </p:nvCxnSpPr>
        <p:spPr>
          <a:xfrm>
            <a:off x="6997255" y="3632942"/>
            <a:ext cx="92768" cy="84121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7892031" y="3798609"/>
            <a:ext cx="183671" cy="164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200059" y="3798609"/>
            <a:ext cx="183671" cy="164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  <a:latin typeface="Arial"/>
              </a:rPr>
              <a:t>M</a:t>
            </a:r>
            <a:endParaRPr lang="en-US" sz="11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8049459" y="4179526"/>
            <a:ext cx="183671" cy="164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9" name="Straight Connector 168"/>
          <p:cNvCxnSpPr>
            <a:stCxn id="166" idx="2"/>
            <a:endCxn id="168" idx="0"/>
          </p:cNvCxnSpPr>
          <p:nvPr/>
        </p:nvCxnSpPr>
        <p:spPr>
          <a:xfrm>
            <a:off x="7983867" y="3962992"/>
            <a:ext cx="157428" cy="21653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7" idx="2"/>
            <a:endCxn id="168" idx="0"/>
          </p:cNvCxnSpPr>
          <p:nvPr/>
        </p:nvCxnSpPr>
        <p:spPr>
          <a:xfrm flipH="1">
            <a:off x="8141295" y="3962992"/>
            <a:ext cx="150599" cy="216535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7459324" y="5857663"/>
            <a:ext cx="183671" cy="164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</a:rPr>
              <a:t>R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4" name="Straight Connector 173"/>
          <p:cNvCxnSpPr>
            <a:stCxn id="156" idx="2"/>
            <a:endCxn id="173" idx="0"/>
          </p:cNvCxnSpPr>
          <p:nvPr/>
        </p:nvCxnSpPr>
        <p:spPr>
          <a:xfrm>
            <a:off x="7090023" y="4638539"/>
            <a:ext cx="461137" cy="12191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68" idx="2"/>
            <a:endCxn id="173" idx="0"/>
          </p:cNvCxnSpPr>
          <p:nvPr/>
        </p:nvCxnSpPr>
        <p:spPr>
          <a:xfrm flipH="1">
            <a:off x="7551160" y="4343909"/>
            <a:ext cx="590135" cy="151375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942242" y="3112447"/>
            <a:ext cx="132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SELECT </a:t>
            </a:r>
            <a:r>
              <a:rPr lang="en-US" sz="1200" dirty="0" err="1" smtClean="0"/>
              <a:t>a.state</a:t>
            </a:r>
            <a:r>
              <a:rPr lang="en-US" sz="1200" dirty="0" smtClean="0"/>
              <a:t>,</a:t>
            </a:r>
          </a:p>
          <a:p>
            <a:pPr algn="ctr"/>
            <a:r>
              <a:rPr lang="en-US" sz="1200" dirty="0" err="1" smtClean="0"/>
              <a:t>c.itemId</a:t>
            </a:r>
            <a:endParaRPr lang="en-US" sz="1200" dirty="0" smtClean="0"/>
          </a:p>
        </p:txBody>
      </p:sp>
      <p:sp>
        <p:nvSpPr>
          <p:cNvPr id="93" name="TextBox 92"/>
          <p:cNvSpPr txBox="1"/>
          <p:nvPr/>
        </p:nvSpPr>
        <p:spPr>
          <a:xfrm>
            <a:off x="5320388" y="4422392"/>
            <a:ext cx="928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JOIN (a, c)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38948" y="5130184"/>
            <a:ext cx="1509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JOIN(a, b)</a:t>
            </a:r>
          </a:p>
          <a:p>
            <a:pPr algn="r"/>
            <a:r>
              <a:rPr lang="en-US" sz="1200" dirty="0" smtClean="0"/>
              <a:t>GROUP BY </a:t>
            </a:r>
            <a:r>
              <a:rPr lang="en-US" sz="1200" dirty="0" err="1" smtClean="0"/>
              <a:t>a.state</a:t>
            </a:r>
            <a:endParaRPr lang="en-US" sz="1200" dirty="0" smtClean="0"/>
          </a:p>
          <a:p>
            <a:pPr algn="r"/>
            <a:r>
              <a:rPr lang="en-US" sz="1200" dirty="0" smtClean="0"/>
              <a:t>COUNT(*)</a:t>
            </a:r>
          </a:p>
          <a:p>
            <a:pPr algn="r"/>
            <a:r>
              <a:rPr lang="en-US" sz="1200" dirty="0" smtClean="0"/>
              <a:t>AVERAGE(</a:t>
            </a:r>
            <a:r>
              <a:rPr lang="en-US" sz="1200" dirty="0" err="1" smtClean="0"/>
              <a:t>c.price</a:t>
            </a:r>
            <a:r>
              <a:rPr lang="en-US" sz="1200" dirty="0" smtClean="0"/>
              <a:t>)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6290289" y="3000982"/>
            <a:ext cx="0" cy="66617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303906" y="4276047"/>
            <a:ext cx="0" cy="59576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290289" y="5186111"/>
            <a:ext cx="13617" cy="84225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612759" y="3359902"/>
            <a:ext cx="107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SELECT </a:t>
            </a:r>
            <a:r>
              <a:rPr lang="en-US" sz="1200" dirty="0" err="1" smtClean="0"/>
              <a:t>b.id</a:t>
            </a:r>
            <a:endParaRPr lang="en-US" sz="1200" dirty="0" smtClean="0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7642311" y="3628714"/>
            <a:ext cx="1012299" cy="113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ular Callout 125"/>
          <p:cNvSpPr/>
          <p:nvPr/>
        </p:nvSpPr>
        <p:spPr>
          <a:xfrm>
            <a:off x="7230055" y="1150247"/>
            <a:ext cx="1764912" cy="687598"/>
          </a:xfrm>
          <a:prstGeom prst="wedgeRectCallout">
            <a:avLst>
              <a:gd name="adj1" fmla="val -43505"/>
              <a:gd name="adj2" fmla="val 11654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Tez</a:t>
            </a:r>
            <a:r>
              <a:rPr lang="en-US" sz="1400" dirty="0" smtClean="0">
                <a:solidFill>
                  <a:srgbClr val="FFFFFF"/>
                </a:solidFill>
              </a:rPr>
              <a:t> avoids unneeded writes to HDFS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Tez</a:t>
            </a:r>
            <a:r>
              <a:rPr lang="en-US" dirty="0" smtClean="0"/>
              <a:t>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… because Map/Reduce query </a:t>
            </a:r>
            <a:r>
              <a:rPr lang="en-US" sz="2400" dirty="0"/>
              <a:t>s</a:t>
            </a:r>
            <a:r>
              <a:rPr lang="en-US" sz="2400" dirty="0" smtClean="0"/>
              <a:t>tartup is expensive</a:t>
            </a:r>
          </a:p>
          <a:p>
            <a:endParaRPr lang="en-US" sz="2400" dirty="0" smtClean="0"/>
          </a:p>
          <a:p>
            <a:r>
              <a:rPr lang="en-US" sz="2400" dirty="0" smtClean="0"/>
              <a:t>Tez Sessions</a:t>
            </a:r>
          </a:p>
          <a:p>
            <a:pPr lvl="1"/>
            <a:r>
              <a:rPr lang="en-US" sz="2000" b="0" dirty="0" smtClean="0"/>
              <a:t>Hot containers ready for immediate use</a:t>
            </a:r>
          </a:p>
          <a:p>
            <a:pPr lvl="1"/>
            <a:r>
              <a:rPr lang="en-US" sz="2000" b="0" dirty="0" smtClean="0"/>
              <a:t>Removes task</a:t>
            </a:r>
            <a:r>
              <a:rPr lang="en-US" sz="2000" dirty="0"/>
              <a:t> </a:t>
            </a:r>
            <a:r>
              <a:rPr lang="en-US" sz="2000" dirty="0" smtClean="0"/>
              <a:t>and job launch</a:t>
            </a:r>
            <a:r>
              <a:rPr lang="en-US" sz="2000" b="0" dirty="0" smtClean="0"/>
              <a:t> overhead (~5s – 30s)</a:t>
            </a:r>
          </a:p>
          <a:p>
            <a:pPr lvl="1"/>
            <a:endParaRPr lang="en-US" sz="2000" b="0" dirty="0" smtClean="0"/>
          </a:p>
          <a:p>
            <a:r>
              <a:rPr lang="en-US" sz="2400" dirty="0" smtClean="0"/>
              <a:t>Hive</a:t>
            </a:r>
          </a:p>
          <a:p>
            <a:pPr lvl="1"/>
            <a:r>
              <a:rPr lang="en-US" sz="2000" dirty="0" smtClean="0"/>
              <a:t>Session launch/shutdown in background (seamless, user not aware)</a:t>
            </a:r>
          </a:p>
          <a:p>
            <a:pPr lvl="1"/>
            <a:r>
              <a:rPr lang="en-US" sz="2000" dirty="0" smtClean="0"/>
              <a:t>Submits query plan directly to Tez Session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b="1" i="1" dirty="0" smtClean="0"/>
              <a:t>Native Hadoop service, not ad-hoc</a:t>
            </a:r>
          </a:p>
          <a:p>
            <a:pPr marL="914400" lvl="2" indent="0"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104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8" y="0"/>
            <a:ext cx="9008532" cy="1016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Tez</a:t>
            </a:r>
            <a:r>
              <a:rPr lang="en-US" sz="3200" dirty="0" smtClean="0"/>
              <a:t> Delivers Interactive Query - Out of the Box!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39319"/>
              </p:ext>
            </p:extLst>
          </p:nvPr>
        </p:nvGraphicFramePr>
        <p:xfrm>
          <a:off x="295660" y="1151468"/>
          <a:ext cx="8552681" cy="5217771"/>
        </p:xfrm>
        <a:graphic>
          <a:graphicData uri="http://schemas.openxmlformats.org/drawingml/2006/table">
            <a:tbl>
              <a:tblPr firstRow="1" bandRow="1"/>
              <a:tblGrid>
                <a:gridCol w="2193288"/>
                <a:gridCol w="5080171"/>
                <a:gridCol w="1279222"/>
              </a:tblGrid>
              <a:tr h="4534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Feature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97D"/>
                    </a:solidFill>
                  </a:tcPr>
                </a:tc>
              </a:tr>
              <a:tr h="402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Session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Overcomes Map-Reduce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job-launch latency by pre-launching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AppMaster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704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Container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Pre-Launch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Overcomes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Map-Reduce latency by pre-launching hot containers ready to serve queries.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1005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 Container Re-Use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Finished maps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reduces pick up more work rather than exiting. Reduces latency and eliminates difficult split-size tuning.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 of box performance!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</a:tr>
              <a:tr h="1005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Runtime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re-configuration of DAG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Runtime query tuning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 picking aggregation parallelism using online query statistics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</a:tr>
              <a:tr h="70413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In-Memory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Cache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 data kept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RAM for fast access.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EC"/>
                    </a:solidFill>
                  </a:tcPr>
                </a:tc>
              </a:tr>
              <a:tr h="704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 DAGs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Tez Broadcast Edge and Map-Reduce-Reduce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pattern improve query scale and throughput.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4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9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5712233" y="1249140"/>
            <a:ext cx="2526271" cy="4966221"/>
          </a:xfrm>
          <a:prstGeom prst="roundRect">
            <a:avLst>
              <a:gd name="adj" fmla="val 3103"/>
            </a:avLst>
          </a:prstGeom>
          <a:solidFill>
            <a:schemeClr val="bg1">
              <a:lumMod val="10000"/>
              <a:lumOff val="9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1E1E1E"/>
                </a:solidFill>
                <a:latin typeface="Calibri"/>
              </a:rPr>
              <a:t>Stinger Project</a:t>
            </a:r>
            <a:endParaRPr lang="en-US" sz="1000" b="1" kern="0" dirty="0" smtClean="0">
              <a:solidFill>
                <a:srgbClr val="1E1E1E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1E1E1E"/>
                </a:solidFill>
                <a:latin typeface="Calibri"/>
              </a:rPr>
              <a:t>(announced February 2013)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AND Interactive SQL-</a:t>
            </a:r>
            <a:r>
              <a:rPr lang="en-US" b="1" dirty="0" smtClean="0">
                <a:solidFill>
                  <a:srgbClr val="20BD0E"/>
                </a:solidFill>
              </a:rPr>
              <a:t>IN</a:t>
            </a:r>
            <a:r>
              <a:rPr lang="en-US" dirty="0" smtClean="0"/>
              <a:t>-Hadoop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572000" cy="1193289"/>
          </a:xfrm>
        </p:spPr>
        <p:txBody>
          <a:bodyPr/>
          <a:lstStyle/>
          <a:p>
            <a:pPr marL="0" indent="0">
              <a:spcBef>
                <a:spcPts val="1032"/>
              </a:spcBef>
              <a:buNone/>
            </a:pPr>
            <a:r>
              <a:rPr lang="en-US" dirty="0">
                <a:solidFill>
                  <a:srgbClr val="20BD0E"/>
                </a:solidFill>
              </a:rPr>
              <a:t>Stinger Initiative</a:t>
            </a:r>
            <a:r>
              <a:rPr lang="en-US" sz="1400" dirty="0" smtClean="0">
                <a:solidFill>
                  <a:srgbClr val="1E1E1E"/>
                </a:solidFill>
              </a:rPr>
              <a:t/>
            </a:r>
            <a:br>
              <a:rPr lang="en-US" sz="1400" dirty="0" smtClean="0">
                <a:solidFill>
                  <a:srgbClr val="1E1E1E"/>
                </a:solidFill>
              </a:rPr>
            </a:br>
            <a:r>
              <a:rPr lang="en-US" sz="2000" dirty="0" smtClean="0">
                <a:solidFill>
                  <a:srgbClr val="1E1E1E"/>
                </a:solidFill>
              </a:rPr>
              <a:t>A </a:t>
            </a:r>
            <a:r>
              <a:rPr lang="en-US" sz="2000" dirty="0">
                <a:solidFill>
                  <a:srgbClr val="1E1E1E"/>
                </a:solidFill>
              </a:rPr>
              <a:t>broad, community-based effort to </a:t>
            </a:r>
            <a:r>
              <a:rPr lang="en-US" sz="2000" dirty="0" smtClean="0">
                <a:solidFill>
                  <a:srgbClr val="1E1E1E"/>
                </a:solidFill>
              </a:rPr>
              <a:t>drive the next generation of HIVE</a:t>
            </a:r>
          </a:p>
          <a:p>
            <a:pPr marL="0" indent="0">
              <a:spcBef>
                <a:spcPts val="1032"/>
              </a:spcBef>
              <a:buNone/>
            </a:pPr>
            <a:endParaRPr lang="en-US" sz="1200" dirty="0" smtClean="0">
              <a:solidFill>
                <a:srgbClr val="1E1E1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58875" y="4048577"/>
            <a:ext cx="2235627" cy="1547800"/>
          </a:xfrm>
          <a:prstGeom prst="roundRect">
            <a:avLst>
              <a:gd name="adj" fmla="val 450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marL="55563" lvl="0" defTabSz="914400">
              <a:defRPr/>
            </a:pPr>
            <a:endParaRPr lang="en-US" sz="1200" b="1" kern="0" dirty="0" smtClean="0">
              <a:solidFill>
                <a:srgbClr val="1E1E1E"/>
              </a:solidFill>
              <a:latin typeface="Calibri"/>
            </a:endParaRPr>
          </a:p>
          <a:p>
            <a:pPr marL="55563" lvl="0" defTabSz="914400">
              <a:defRPr/>
            </a:pPr>
            <a:endParaRPr lang="en-US" sz="1200" b="1" kern="0" dirty="0" smtClean="0">
              <a:solidFill>
                <a:srgbClr val="1E1E1E"/>
              </a:solidFill>
              <a:latin typeface="Calibri"/>
            </a:endParaRPr>
          </a:p>
          <a:p>
            <a:pPr marL="55563" lvl="0" defTabSz="914400">
              <a:defRPr/>
            </a:pPr>
            <a:r>
              <a:rPr lang="en-US" sz="1200" b="1" kern="0" dirty="0" smtClean="0">
                <a:solidFill>
                  <a:srgbClr val="1E1E1E"/>
                </a:solidFill>
                <a:latin typeface="Calibri"/>
              </a:rPr>
              <a:t>Coming Soon:</a:t>
            </a:r>
            <a:endParaRPr lang="en-US" sz="1200" kern="0" dirty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>
                <a:solidFill>
                  <a:srgbClr val="1E1E1E"/>
                </a:solidFill>
                <a:latin typeface="Calibri"/>
              </a:rPr>
              <a:t>Hive on Apache </a:t>
            </a:r>
            <a:r>
              <a:rPr lang="en-US" sz="1050" kern="0" dirty="0" err="1">
                <a:solidFill>
                  <a:srgbClr val="1E1E1E"/>
                </a:solidFill>
                <a:latin typeface="Calibri"/>
              </a:rPr>
              <a:t>Tez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287338" indent="-112713" defTabSz="914400">
              <a:buFont typeface="Arial"/>
              <a:buChar char="•"/>
              <a:defRPr/>
            </a:pPr>
            <a:r>
              <a:rPr lang="en-US" sz="1050" kern="0" dirty="0">
                <a:solidFill>
                  <a:srgbClr val="1E1E1E"/>
                </a:solidFill>
                <a:latin typeface="Calibri"/>
              </a:rPr>
              <a:t>Query </a:t>
            </a: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Service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Buffer Cache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Cost Based Optimizer (</a:t>
            </a:r>
            <a:r>
              <a:rPr lang="en-US" sz="1050" kern="0" dirty="0" err="1" smtClean="0">
                <a:solidFill>
                  <a:srgbClr val="1E1E1E"/>
                </a:solidFill>
                <a:latin typeface="Calibri"/>
              </a:rPr>
              <a:t>Optiq</a:t>
            </a: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)</a:t>
            </a: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err="1" smtClean="0">
                <a:solidFill>
                  <a:srgbClr val="1E1E1E"/>
                </a:solidFill>
                <a:latin typeface="Calibri"/>
              </a:rPr>
              <a:t>Vectorized</a:t>
            </a: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 Processing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55563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846633" y="2028292"/>
            <a:ext cx="2250755" cy="1356066"/>
          </a:xfrm>
          <a:prstGeom prst="roundRect">
            <a:avLst>
              <a:gd name="adj" fmla="val 569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1E1E1E"/>
                </a:solidFill>
                <a:latin typeface="Calibri"/>
              </a:rPr>
              <a:t>Hive 0.11, May 2013: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/>
            </a:endParaRPr>
          </a:p>
          <a:p>
            <a:pPr marL="231775" marR="0" lvl="0" indent="-1127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/>
              </a:rPr>
              <a:t>Base Optimizations</a:t>
            </a:r>
            <a:endParaRPr lang="en-US" sz="1050" kern="0" dirty="0" smtClean="0">
              <a:solidFill>
                <a:srgbClr val="1E1E1E"/>
              </a:solidFill>
              <a:latin typeface="Calibri"/>
            </a:endParaRPr>
          </a:p>
          <a:p>
            <a:pPr marL="231775" marR="0" lvl="0" indent="-112713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SQL Analytic Functions</a:t>
            </a:r>
          </a:p>
          <a:p>
            <a:pPr marL="231775" marR="0" lvl="0" indent="-112713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/>
              </a:rPr>
              <a:t>ORCFile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/>
              </a:rPr>
              <a:t>, Modern File Format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846633" y="3205067"/>
            <a:ext cx="2250755" cy="1163398"/>
          </a:xfrm>
          <a:prstGeom prst="roundRect">
            <a:avLst>
              <a:gd name="adj" fmla="val 50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marL="55563" lvl="0" defTabSz="914400">
              <a:defRPr/>
            </a:pPr>
            <a:r>
              <a:rPr lang="en-US" sz="1200" b="1" kern="0" dirty="0" smtClean="0">
                <a:solidFill>
                  <a:srgbClr val="1E1E1E"/>
                </a:solidFill>
                <a:latin typeface="Calibri"/>
              </a:rPr>
              <a:t>Hive 0.12, October 2013:</a:t>
            </a:r>
          </a:p>
          <a:p>
            <a:pPr marL="287338" lvl="0" indent="-112713" defTabSz="914400">
              <a:buFont typeface="Arial"/>
              <a:buChar char="•"/>
              <a:defRPr/>
            </a:pPr>
            <a:endParaRPr lang="en-US" sz="700" kern="0" dirty="0" smtClean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VARCHAR, DATE Types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err="1" smtClean="0">
                <a:solidFill>
                  <a:srgbClr val="1E1E1E"/>
                </a:solidFill>
                <a:latin typeface="Calibri"/>
              </a:rPr>
              <a:t>ORCFile</a:t>
            </a: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 predicate pushdown</a:t>
            </a:r>
            <a:endParaRPr lang="en-US" sz="1050" kern="0" dirty="0">
              <a:solidFill>
                <a:srgbClr val="1E1E1E"/>
              </a:solidFill>
              <a:latin typeface="Calibri"/>
            </a:endParaRP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Advanced Optimizations</a:t>
            </a:r>
          </a:p>
          <a:p>
            <a:pPr marL="287338" lvl="0" indent="-112713" defTabSz="914400">
              <a:buFont typeface="Arial"/>
              <a:buChar char="•"/>
              <a:defRPr/>
            </a:pPr>
            <a:r>
              <a:rPr lang="en-US" sz="1050" kern="0" dirty="0" smtClean="0">
                <a:solidFill>
                  <a:srgbClr val="1E1E1E"/>
                </a:solidFill>
                <a:latin typeface="Calibri"/>
              </a:rPr>
              <a:t>Performance Boosts via YARN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741" y="2601747"/>
            <a:ext cx="43034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32"/>
              </a:spcBef>
              <a:tabLst>
                <a:tab pos="569913" algn="l"/>
              </a:tabLst>
            </a:pPr>
            <a:r>
              <a:rPr lang="en-US" b="1" dirty="0" smtClean="0">
                <a:solidFill>
                  <a:srgbClr val="20BD0E"/>
                </a:solidFill>
              </a:rPr>
              <a:t>Speed</a:t>
            </a:r>
            <a:r>
              <a:rPr lang="en-US" sz="2000" dirty="0" smtClean="0">
                <a:solidFill>
                  <a:srgbClr val="20BD0E"/>
                </a:solidFill>
              </a:rPr>
              <a:t/>
            </a:r>
            <a:br>
              <a:rPr lang="en-US" sz="2000" dirty="0" smtClean="0">
                <a:solidFill>
                  <a:srgbClr val="20BD0E"/>
                </a:solidFill>
              </a:rPr>
            </a:br>
            <a:r>
              <a:rPr lang="en-US" sz="1600" dirty="0" smtClean="0"/>
              <a:t>Improve Hive query </a:t>
            </a:r>
            <a:r>
              <a:rPr lang="en-US" sz="1600" dirty="0"/>
              <a:t>performance by </a:t>
            </a:r>
            <a:r>
              <a:rPr lang="en-US" sz="1600" dirty="0" smtClean="0"/>
              <a:t>100X to allow for interactive query times (seconds)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5741" y="3524823"/>
            <a:ext cx="4303459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  <a:tabLst>
                <a:tab pos="569913" algn="l"/>
              </a:tabLst>
            </a:pPr>
            <a:r>
              <a:rPr lang="en-US" b="1" dirty="0" smtClean="0">
                <a:solidFill>
                  <a:srgbClr val="20BD0E"/>
                </a:solidFill>
              </a:rPr>
              <a:t>Scale</a:t>
            </a:r>
            <a:endParaRPr lang="en-US" sz="2000" b="1" dirty="0" smtClean="0">
              <a:solidFill>
                <a:srgbClr val="20BD0E"/>
              </a:solidFill>
            </a:endParaRPr>
          </a:p>
          <a:p>
            <a:pPr>
              <a:spcBef>
                <a:spcPts val="432"/>
              </a:spcBef>
              <a:tabLst>
                <a:tab pos="569913" algn="l"/>
              </a:tabLst>
            </a:pPr>
            <a:r>
              <a:rPr lang="en-US" sz="1600" dirty="0" smtClean="0"/>
              <a:t>The </a:t>
            </a:r>
            <a:r>
              <a:rPr lang="en-US" sz="1600" dirty="0"/>
              <a:t>only SQL interface to Hadoop </a:t>
            </a:r>
            <a:r>
              <a:rPr lang="en-US" sz="1600" dirty="0" smtClean="0"/>
              <a:t>designed </a:t>
            </a:r>
            <a:r>
              <a:rPr lang="en-US" sz="1600" dirty="0"/>
              <a:t>for queries that scale from TB to </a:t>
            </a:r>
            <a:r>
              <a:rPr lang="en-US" sz="1600" dirty="0" smtClean="0"/>
              <a:t>PB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25741" y="4548658"/>
            <a:ext cx="4303459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  <a:tabLst>
                <a:tab pos="569913" algn="l"/>
              </a:tabLst>
            </a:pPr>
            <a:r>
              <a:rPr lang="en-US" b="1" dirty="0" smtClean="0">
                <a:solidFill>
                  <a:srgbClr val="20BD0E"/>
                </a:solidFill>
              </a:rPr>
              <a:t>SQL</a:t>
            </a:r>
            <a:endParaRPr lang="en-US" sz="2000" b="1" dirty="0" smtClean="0">
              <a:solidFill>
                <a:srgbClr val="20BD0E"/>
              </a:solidFill>
            </a:endParaRPr>
          </a:p>
          <a:p>
            <a:pPr>
              <a:spcBef>
                <a:spcPts val="432"/>
              </a:spcBef>
              <a:tabLst>
                <a:tab pos="569913" algn="l"/>
              </a:tabLst>
            </a:pPr>
            <a:r>
              <a:rPr lang="en-US" sz="1600" dirty="0" smtClean="0"/>
              <a:t>Support </a:t>
            </a:r>
            <a:r>
              <a:rPr lang="en-US" sz="1600" dirty="0"/>
              <a:t>broadest range of </a:t>
            </a:r>
            <a:r>
              <a:rPr lang="en-US" sz="1600" dirty="0" smtClean="0"/>
              <a:t>SQL semantics </a:t>
            </a:r>
            <a:r>
              <a:rPr lang="en-US" sz="1600" dirty="0"/>
              <a:t>for analytic applications running </a:t>
            </a:r>
            <a:r>
              <a:rPr lang="en-US" sz="1600" dirty="0" smtClean="0"/>
              <a:t>against </a:t>
            </a:r>
            <a:r>
              <a:rPr lang="en-US" sz="1600" dirty="0"/>
              <a:t>Hadoop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1" y="5683387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1032"/>
              </a:spcBef>
            </a:pPr>
            <a:r>
              <a:rPr lang="en-US" sz="3200" dirty="0" smtClean="0"/>
              <a:t>…all </a:t>
            </a:r>
            <a:r>
              <a:rPr lang="en-US" sz="3200" b="1" dirty="0" smtClean="0">
                <a:solidFill>
                  <a:srgbClr val="20BD0E"/>
                </a:solidFill>
              </a:rPr>
              <a:t>IN</a:t>
            </a:r>
            <a:r>
              <a:rPr lang="en-US" sz="3200" dirty="0" smtClean="0"/>
              <a:t> Hadoop</a:t>
            </a:r>
            <a:endParaRPr lang="en-US" sz="3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25742" y="2601747"/>
            <a:ext cx="4303459" cy="0"/>
          </a:xfrm>
          <a:prstGeom prst="line">
            <a:avLst/>
          </a:prstGeom>
          <a:ln w="3175" cmpd="sng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5742" y="3516015"/>
            <a:ext cx="4303459" cy="0"/>
          </a:xfrm>
          <a:prstGeom prst="line">
            <a:avLst/>
          </a:prstGeom>
          <a:ln w="3175" cmpd="sng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5742" y="4548658"/>
            <a:ext cx="4303459" cy="0"/>
          </a:xfrm>
          <a:prstGeom prst="line">
            <a:avLst/>
          </a:prstGeom>
          <a:ln w="3175" cmpd="sng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5742" y="5596377"/>
            <a:ext cx="4303459" cy="0"/>
          </a:xfrm>
          <a:prstGeom prst="line">
            <a:avLst/>
          </a:prstGeom>
          <a:ln w="3175" cmpd="sng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8511" y="2359153"/>
            <a:ext cx="59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32"/>
              </a:spcBef>
            </a:pPr>
            <a:r>
              <a:rPr lang="en-US" sz="1100" dirty="0">
                <a:solidFill>
                  <a:srgbClr val="1E1E1E"/>
                </a:solidFill>
              </a:rPr>
              <a:t>Goals: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55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8573</TotalTime>
  <Words>1751</Words>
  <Application>Microsoft Macintosh PowerPoint</Application>
  <PresentationFormat>On-screen Show (4:3)</PresentationFormat>
  <Paragraphs>404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Putting the Sting in Hive</vt:lpstr>
      <vt:lpstr>YARN: Taking Hadoop Beyond Batch</vt:lpstr>
      <vt:lpstr>Hadoop Beyond Batch with YARN</vt:lpstr>
      <vt:lpstr>Apache Tez (“Speed”)</vt:lpstr>
      <vt:lpstr>Tez: Building blocks for scalable data processing</vt:lpstr>
      <vt:lpstr>Hive-on-MR vs. Hive-on-Tez</vt:lpstr>
      <vt:lpstr>Tez Sessions</vt:lpstr>
      <vt:lpstr>Tez Delivers Interactive Query - Out of the Box!</vt:lpstr>
      <vt:lpstr>Batch AND Interactive SQL-IN-Hadoop</vt:lpstr>
      <vt:lpstr>Hive 0.12</vt:lpstr>
      <vt:lpstr>SQL: Enhancing SQL Semantics</vt:lpstr>
      <vt:lpstr>Stinger Phase 3: Interactive Query In Hadoop</vt:lpstr>
      <vt:lpstr>Speed: Delivering Interactive Query</vt:lpstr>
      <vt:lpstr>Speed: Delivering Interactive Query</vt:lpstr>
      <vt:lpstr>How Stinger Phase 3 Delivers Interactive Query</vt:lpstr>
      <vt:lpstr>ORC File Format</vt:lpstr>
      <vt:lpstr>SCALE: Interactive Query at Petabyte Scale</vt:lpstr>
      <vt:lpstr>ORC File Format</vt:lpstr>
      <vt:lpstr>Vectorized Query Execution</vt:lpstr>
      <vt:lpstr>HDFS Buffer Cache</vt:lpstr>
      <vt:lpstr>Next Steps</vt:lpstr>
      <vt:lpstr>Thank You!</vt:lpstr>
    </vt:vector>
  </TitlesOfParts>
  <Manager/>
  <Company>Hortonworks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Advisory Board meeting - Oct 2013</dc:title>
  <dc:subject/>
  <dc:creator>Bob Page</dc:creator>
  <cp:keywords/>
  <dc:description>October 2013</dc:description>
  <cp:lastModifiedBy>Alan Gates</cp:lastModifiedBy>
  <cp:revision>134</cp:revision>
  <dcterms:created xsi:type="dcterms:W3CDTF">2013-10-23T20:48:32Z</dcterms:created>
  <dcterms:modified xsi:type="dcterms:W3CDTF">2013-11-12T10:31:35Z</dcterms:modified>
  <cp:category/>
</cp:coreProperties>
</file>