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4697D"/>
    <a:srgbClr val="69BE28"/>
    <a:srgbClr val="E17000"/>
    <a:srgbClr val="1E1E1E"/>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2" d="100"/>
          <a:sy n="92"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DD81165-85A7-0E44-B016-EA4C0EAD8F21}" type="datetime1">
              <a:rPr lang="en-US"/>
              <a:pPr>
                <a:defRPr/>
              </a:pPr>
              <a:t>11/12/13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81ACFB0-C086-1C46-9148-0A44A70DB4ED}" type="slidenum">
              <a:rPr lang="en-US"/>
              <a:pPr>
                <a:defRPr/>
              </a:pPr>
              <a:t>‹#›</a:t>
            </a:fld>
            <a:endParaRPr lang="en-US" dirty="0"/>
          </a:p>
        </p:txBody>
      </p:sp>
    </p:spTree>
    <p:extLst>
      <p:ext uri="{BB962C8B-B14F-4D97-AF65-F5344CB8AC3E}">
        <p14:creationId xmlns:p14="http://schemas.microsoft.com/office/powerpoint/2010/main" val="376982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E9A6F32-65BE-CC43-819C-4DE6A222013B}" type="datetime1">
              <a:rPr lang="en-US"/>
              <a:pPr>
                <a:defRPr/>
              </a:pPr>
              <a:t>11/12/13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1374085-3E80-6E4B-8D15-AE111E3F12C2}" type="slidenum">
              <a:rPr lang="en-US"/>
              <a:pPr>
                <a:defRPr/>
              </a:pPr>
              <a:t>‹#›</a:t>
            </a:fld>
            <a:endParaRPr lang="en-US" dirty="0"/>
          </a:p>
        </p:txBody>
      </p:sp>
    </p:spTree>
    <p:extLst>
      <p:ext uri="{BB962C8B-B14F-4D97-AF65-F5344CB8AC3E}">
        <p14:creationId xmlns:p14="http://schemas.microsoft.com/office/powerpoint/2010/main" val="336780748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Jobtracker</a:t>
            </a:r>
            <a:r>
              <a:rPr lang="en-US" baseline="0" dirty="0" smtClean="0"/>
              <a:t> and </a:t>
            </a:r>
            <a:r>
              <a:rPr lang="en-US" baseline="0" dirty="0" err="1" smtClean="0"/>
              <a:t>Tasktrackers</a:t>
            </a:r>
            <a:r>
              <a:rPr lang="en-US" baseline="0" dirty="0" smtClean="0"/>
              <a:t> with 4 map slots and 2 reduce slots each </a:t>
            </a:r>
          </a:p>
          <a:p>
            <a:r>
              <a:rPr lang="en-US" baseline="0" dirty="0" smtClean="0"/>
              <a:t>As a job is submitted, the </a:t>
            </a:r>
            <a:r>
              <a:rPr lang="en-US" baseline="0" dirty="0" err="1" smtClean="0"/>
              <a:t>jobtracker</a:t>
            </a:r>
            <a:r>
              <a:rPr lang="en-US" baseline="0" dirty="0" smtClean="0"/>
              <a:t> runs work in assigned slots.</a:t>
            </a:r>
          </a:p>
          <a:p>
            <a:r>
              <a:rPr lang="en-US" baseline="0" dirty="0" smtClean="0"/>
              <a:t>As more jobs run, more and more slots in the cluster get used up.</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4</a:t>
            </a:fld>
            <a:endParaRPr lang="en-US" dirty="0"/>
          </a:p>
        </p:txBody>
      </p:sp>
    </p:spTree>
    <p:extLst>
      <p:ext uri="{BB962C8B-B14F-4D97-AF65-F5344CB8AC3E}">
        <p14:creationId xmlns:p14="http://schemas.microsoft.com/office/powerpoint/2010/main" val="251691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Computation expressed as a DAG</a:t>
            </a:r>
          </a:p>
          <a:p>
            <a:r>
              <a:rPr lang="en-US" dirty="0" smtClean="0"/>
              <a:t>MR limited to two stages </a:t>
            </a:r>
          </a:p>
          <a:p>
            <a:r>
              <a:rPr lang="en-US" dirty="0" smtClean="0"/>
              <a:t>Tez</a:t>
            </a:r>
            <a:r>
              <a:rPr lang="en-US" baseline="0" dirty="0" smtClean="0"/>
              <a:t> allows multiple stages with different </a:t>
            </a:r>
            <a:r>
              <a:rPr lang="en-US" b="1" baseline="0" dirty="0" smtClean="0"/>
              <a:t>types of dataflow</a:t>
            </a:r>
            <a:r>
              <a:rPr lang="en-US" b="0" baseline="0" dirty="0" smtClean="0"/>
              <a:t> between stages</a:t>
            </a:r>
          </a:p>
          <a:p>
            <a:endParaRPr lang="en-US" b="0" baseline="0" dirty="0" smtClean="0"/>
          </a:p>
          <a:p>
            <a:r>
              <a:rPr lang="en-US" b="0" baseline="0" dirty="0" smtClean="0"/>
              <a:t>Launch AM, </a:t>
            </a:r>
            <a:r>
              <a:rPr lang="en-US" b="0" baseline="0" dirty="0" err="1" smtClean="0"/>
              <a:t>StartContaienr</a:t>
            </a:r>
            <a:r>
              <a:rPr lang="en-US" b="0" baseline="0" dirty="0" smtClean="0"/>
              <a:t> – specify command line, environment, resources etc.</a:t>
            </a: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18</a:t>
            </a:fld>
            <a:endParaRPr lang="en-US" dirty="0"/>
          </a:p>
        </p:txBody>
      </p:sp>
    </p:spTree>
    <p:extLst>
      <p:ext uri="{BB962C8B-B14F-4D97-AF65-F5344CB8AC3E}">
        <p14:creationId xmlns:p14="http://schemas.microsoft.com/office/powerpoint/2010/main" val="426514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Deploy </a:t>
            </a:r>
            <a:r>
              <a:rPr lang="en-US" dirty="0" err="1" smtClean="0"/>
              <a:t>Hbase</a:t>
            </a:r>
            <a:r>
              <a:rPr lang="en-US" dirty="0" smtClean="0"/>
              <a:t> on demand - </a:t>
            </a:r>
          </a:p>
          <a:p>
            <a:r>
              <a:rPr lang="en-US" dirty="0" smtClean="0"/>
              <a:t>Old: Separate</a:t>
            </a:r>
            <a:r>
              <a:rPr lang="en-US" baseline="0" dirty="0" smtClean="0"/>
              <a:t> node or carve out part of each node.</a:t>
            </a:r>
          </a:p>
          <a:p>
            <a:r>
              <a:rPr lang="en-US" baseline="0" dirty="0" smtClean="0"/>
              <a:t>e.g. If </a:t>
            </a:r>
            <a:r>
              <a:rPr lang="en-US" baseline="0" dirty="0" err="1" smtClean="0"/>
              <a:t>Hbase</a:t>
            </a:r>
            <a:r>
              <a:rPr lang="en-US" baseline="0" dirty="0" smtClean="0"/>
              <a:t> not always required – </a:t>
            </a:r>
            <a:r>
              <a:rPr lang="en-US" b="1" baseline="0" dirty="0" smtClean="0"/>
              <a:t>hourly / daily</a:t>
            </a:r>
            <a:r>
              <a:rPr lang="en-US" baseline="0" dirty="0" smtClean="0"/>
              <a:t> jobs – spin up on demand, or running custom co-processors, test clusters</a:t>
            </a:r>
          </a:p>
          <a:p>
            <a:r>
              <a:rPr lang="en-US" dirty="0" smtClean="0"/>
              <a:t>Stores</a:t>
            </a:r>
            <a:r>
              <a:rPr lang="en-US" baseline="0" dirty="0" smtClean="0"/>
              <a:t> </a:t>
            </a:r>
            <a:r>
              <a:rPr lang="en-US" baseline="0" dirty="0" err="1" smtClean="0"/>
              <a:t>Hbase</a:t>
            </a:r>
            <a:r>
              <a:rPr lang="en-US" baseline="0" dirty="0" smtClean="0"/>
              <a:t> cluster state</a:t>
            </a:r>
          </a:p>
          <a:p>
            <a:r>
              <a:rPr lang="en-US" baseline="0" dirty="0" smtClean="0"/>
              <a:t>CLI tool for all functionality.</a:t>
            </a:r>
          </a:p>
          <a:p>
            <a:r>
              <a:rPr lang="en-US" b="1" baseline="0" dirty="0" smtClean="0"/>
              <a:t>Locality, dynamic resizing, failure handling</a:t>
            </a:r>
          </a:p>
          <a:p>
            <a:endParaRPr lang="en-US" baseline="0" dirty="0" smtClean="0"/>
          </a:p>
          <a:p>
            <a:endParaRPr lang="en-US" baseline="0" dirty="0" smtClean="0"/>
          </a:p>
          <a:p>
            <a:r>
              <a:rPr lang="en-US" dirty="0" smtClean="0"/>
              <a:t>CLI Tool + configuration to deploy</a:t>
            </a:r>
            <a:r>
              <a:rPr lang="en-US" baseline="0" dirty="0" smtClean="0"/>
              <a:t> </a:t>
            </a:r>
            <a:r>
              <a:rPr lang="en-US" baseline="0" dirty="0" err="1" smtClean="0"/>
              <a:t>HBase</a:t>
            </a:r>
            <a:r>
              <a:rPr lang="en-US" baseline="0" dirty="0" smtClean="0"/>
              <a:t> clusters on YARN</a:t>
            </a:r>
          </a:p>
          <a:p>
            <a:r>
              <a:rPr lang="en-US" baseline="0" dirty="0" smtClean="0"/>
              <a:t>Rather than carving out separate nodes, or resources on each node up-front – allows the cluster resources to be centrally managed by YARN.</a:t>
            </a:r>
          </a:p>
          <a:p>
            <a:r>
              <a:rPr lang="en-US" baseline="0" dirty="0" err="1" smtClean="0"/>
              <a:t>Hbase</a:t>
            </a:r>
            <a:r>
              <a:rPr lang="en-US" baseline="0" dirty="0" smtClean="0"/>
              <a:t> Master starts up directly within the HOYA </a:t>
            </a:r>
            <a:r>
              <a:rPr lang="en-US" baseline="0" dirty="0" err="1" smtClean="0"/>
              <a:t>ApplicationMaster</a:t>
            </a:r>
            <a:r>
              <a:rPr lang="en-US" baseline="0" dirty="0" smtClean="0"/>
              <a:t>.</a:t>
            </a:r>
          </a:p>
          <a:p>
            <a:r>
              <a:rPr lang="en-US" baseline="0" dirty="0" smtClean="0"/>
              <a:t>Region Servers are run within containers allocated by YARN – based on previously stored state or Locality.</a:t>
            </a:r>
          </a:p>
          <a:p>
            <a:r>
              <a:rPr lang="en-US" baseline="0" dirty="0" smtClean="0"/>
              <a:t>HOYA CLI tool used to manage the cluster – restart, stop, resize etc.</a:t>
            </a:r>
          </a:p>
          <a:p>
            <a:r>
              <a:rPr lang="en-US" baseline="0" dirty="0" smtClean="0"/>
              <a:t>Example usage: Bring up the cluster only when it’s required, and then release resources back once it’s complete – a daily analysis job, isolation between users ?</a:t>
            </a:r>
          </a:p>
          <a:p>
            <a:r>
              <a:rPr lang="en-US" baseline="0" dirty="0" smtClean="0"/>
              <a:t>Resources for the cluster are obtained from YARN – allowing it to share resources with the rest of the cluster. e.g. Daily analysis job, bring up a previously persisted </a:t>
            </a:r>
            <a:r>
              <a:rPr lang="en-US" baseline="0" dirty="0" err="1" smtClean="0"/>
              <a:t>HBase</a:t>
            </a:r>
            <a:r>
              <a:rPr lang="en-US" baseline="0" dirty="0" smtClean="0"/>
              <a:t> cluster, execute and release resources.</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Provides APIs to grow / shrink a cluster</a:t>
            </a:r>
          </a:p>
          <a:p>
            <a:r>
              <a:rPr lang="en-US" baseline="0" dirty="0" smtClean="0"/>
              <a:t>HOYA AM notified by YARN on container or node failure – at which point it can bring up a replacement </a:t>
            </a:r>
            <a:r>
              <a:rPr lang="en-US" baseline="0" dirty="0" err="1" smtClean="0"/>
              <a:t>RegionServer</a:t>
            </a:r>
            <a:r>
              <a:rPr lang="en-US" baseline="0" dirty="0" smtClean="0"/>
              <a:t> on another node</a:t>
            </a: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19</a:t>
            </a:fld>
            <a:endParaRPr lang="en-US" dirty="0"/>
          </a:p>
        </p:txBody>
      </p:sp>
    </p:spTree>
    <p:extLst>
      <p:ext uri="{BB962C8B-B14F-4D97-AF65-F5344CB8AC3E}">
        <p14:creationId xmlns:p14="http://schemas.microsoft.com/office/powerpoint/2010/main" val="411882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Stream processing –</a:t>
            </a:r>
            <a:r>
              <a:rPr lang="en-US" baseline="0" dirty="0" smtClean="0"/>
              <a:t> </a:t>
            </a:r>
            <a:r>
              <a:rPr lang="en-US" b="1" baseline="0" dirty="0" smtClean="0"/>
              <a:t>YARN resource scheduling</a:t>
            </a:r>
            <a:r>
              <a:rPr lang="en-US" b="0" baseline="0" dirty="0" smtClean="0"/>
              <a:t>, rather than starting daemons – which also know how to handle resources.</a:t>
            </a:r>
          </a:p>
          <a:p>
            <a:r>
              <a:rPr lang="en-US" b="1" dirty="0" err="1" smtClean="0"/>
              <a:t>CGroups</a:t>
            </a:r>
            <a:r>
              <a:rPr lang="en-US" b="1" dirty="0" smtClean="0"/>
              <a:t>, </a:t>
            </a:r>
          </a:p>
          <a:p>
            <a:endParaRPr lang="en-US" dirty="0" smtClean="0"/>
          </a:p>
          <a:p>
            <a:endParaRPr lang="en-US" dirty="0" smtClean="0"/>
          </a:p>
          <a:p>
            <a:r>
              <a:rPr lang="en-US" dirty="0" smtClean="0"/>
              <a:t>Samza – A</a:t>
            </a:r>
            <a:r>
              <a:rPr lang="en-US" baseline="0" dirty="0" smtClean="0"/>
              <a:t> stream processing system built to make use of YARN as the execution framework - no separate daemon for scheduling resources.</a:t>
            </a:r>
            <a:endParaRPr lang="en-US" dirty="0" smtClean="0"/>
          </a:p>
          <a:p>
            <a:r>
              <a:rPr lang="en-US" dirty="0" smtClean="0"/>
              <a:t>Samza AM spun up per job / dataflow.</a:t>
            </a:r>
            <a:r>
              <a:rPr lang="en-US" baseline="0" dirty="0" smtClean="0"/>
              <a:t> </a:t>
            </a:r>
          </a:p>
          <a:p>
            <a:pPr marL="171450" indent="-171450">
              <a:buFontTx/>
              <a:buChar char="-"/>
            </a:pPr>
            <a:r>
              <a:rPr lang="en-US" baseline="0" dirty="0" smtClean="0"/>
              <a:t>Takes care of making node local requests for Samza Containers</a:t>
            </a:r>
          </a:p>
          <a:p>
            <a:pPr marL="171450" indent="-171450">
              <a:buFontTx/>
              <a:buChar char="-"/>
            </a:pPr>
            <a:r>
              <a:rPr lang="en-US" baseline="0" dirty="0" smtClean="0"/>
              <a:t>Re-scheduling failed tasks – new container from YARN</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20</a:t>
            </a:fld>
            <a:endParaRPr lang="en-US" dirty="0"/>
          </a:p>
        </p:txBody>
      </p:sp>
    </p:spTree>
    <p:extLst>
      <p:ext uri="{BB962C8B-B14F-4D97-AF65-F5344CB8AC3E}">
        <p14:creationId xmlns:p14="http://schemas.microsoft.com/office/powerpoint/2010/main" val="354288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Graph processing – </a:t>
            </a:r>
            <a:r>
              <a:rPr lang="en-US" dirty="0" err="1" smtClean="0"/>
              <a:t>Giraph</a:t>
            </a:r>
            <a:r>
              <a:rPr lang="en-US" dirty="0" smtClean="0"/>
              <a:t>, Hama</a:t>
            </a:r>
          </a:p>
          <a:p>
            <a:r>
              <a:rPr lang="en-US" dirty="0" smtClean="0"/>
              <a:t>Stream </a:t>
            </a:r>
            <a:r>
              <a:rPr lang="en-US" dirty="0" err="1" smtClean="0"/>
              <a:t>proessing</a:t>
            </a:r>
            <a:r>
              <a:rPr lang="en-US" dirty="0" smtClean="0"/>
              <a:t> – </a:t>
            </a:r>
            <a:r>
              <a:rPr lang="en-US" dirty="0" err="1" smtClean="0"/>
              <a:t>Smaza</a:t>
            </a:r>
            <a:r>
              <a:rPr lang="en-US" dirty="0" smtClean="0"/>
              <a:t>, Storm, Spark, </a:t>
            </a:r>
            <a:r>
              <a:rPr lang="en-US" dirty="0" err="1" smtClean="0"/>
              <a:t>DataTorrent</a:t>
            </a:r>
            <a:endParaRPr lang="en-US" dirty="0" smtClean="0"/>
          </a:p>
          <a:p>
            <a:r>
              <a:rPr lang="en-US" dirty="0" smtClean="0"/>
              <a:t>MapReduce</a:t>
            </a:r>
          </a:p>
          <a:p>
            <a:r>
              <a:rPr lang="en-US" dirty="0" smtClean="0"/>
              <a:t>Tez</a:t>
            </a:r>
            <a:r>
              <a:rPr lang="en-US" baseline="0" dirty="0" smtClean="0"/>
              <a:t> – fast query execution</a:t>
            </a:r>
          </a:p>
          <a:p>
            <a:endParaRPr lang="en-US" baseline="0" dirty="0" smtClean="0"/>
          </a:p>
          <a:p>
            <a:r>
              <a:rPr lang="en-US" baseline="0" dirty="0" smtClean="0"/>
              <a:t>Weave/REEF – frameworks to help with writing applications</a:t>
            </a:r>
            <a:endParaRPr lang="en-US" dirty="0" smtClean="0"/>
          </a:p>
          <a:p>
            <a:endParaRPr lang="en-US" dirty="0" smtClean="0"/>
          </a:p>
          <a:p>
            <a:endParaRPr lang="en-US" dirty="0" smtClean="0"/>
          </a:p>
          <a:p>
            <a:r>
              <a:rPr lang="en-US" dirty="0" smtClean="0"/>
              <a:t>List</a:t>
            </a:r>
            <a:r>
              <a:rPr lang="en-US" baseline="0" dirty="0" smtClean="0"/>
              <a:t> of some of the applications which already support YARN, in some form.</a:t>
            </a:r>
          </a:p>
          <a:p>
            <a:r>
              <a:rPr lang="en-US" baseline="0" dirty="0" err="1" smtClean="0"/>
              <a:t>Smaza</a:t>
            </a:r>
            <a:r>
              <a:rPr lang="en-US" baseline="0" dirty="0" smtClean="0"/>
              <a:t>, Storm, S4 and </a:t>
            </a:r>
            <a:r>
              <a:rPr lang="en-US" baseline="0" dirty="0" err="1" smtClean="0"/>
              <a:t>DataTorrent</a:t>
            </a:r>
            <a:r>
              <a:rPr lang="en-US" baseline="0" dirty="0" smtClean="0"/>
              <a:t> are streaming frameworks</a:t>
            </a:r>
          </a:p>
          <a:p>
            <a:r>
              <a:rPr lang="en-US" baseline="0" dirty="0" smtClean="0"/>
              <a:t>Various types of graph processing frameworks – </a:t>
            </a:r>
            <a:r>
              <a:rPr lang="en-US" baseline="0" dirty="0" err="1" smtClean="0"/>
              <a:t>Giraph</a:t>
            </a:r>
            <a:r>
              <a:rPr lang="en-US" baseline="0" dirty="0" smtClean="0"/>
              <a:t> and Hama are graph processing systems</a:t>
            </a:r>
          </a:p>
          <a:p>
            <a:r>
              <a:rPr lang="en-US" baseline="0" dirty="0" smtClean="0"/>
              <a:t>There’s some </a:t>
            </a:r>
            <a:r>
              <a:rPr lang="en-US" baseline="0" dirty="0" err="1" smtClean="0"/>
              <a:t>github</a:t>
            </a:r>
            <a:r>
              <a:rPr lang="en-US" baseline="0" dirty="0" smtClean="0"/>
              <a:t> projects – caching systems, on-demand web-server spin up </a:t>
            </a:r>
          </a:p>
          <a:p>
            <a:endParaRPr lang="en-US" baseline="0" dirty="0" smtClean="0"/>
          </a:p>
          <a:p>
            <a:r>
              <a:rPr lang="en-US" baseline="0" dirty="0" smtClean="0"/>
              <a:t>Wave and REEF are frameworks on top of YARN to make writing applications easier</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21</a:t>
            </a:fld>
            <a:endParaRPr lang="en-US" dirty="0"/>
          </a:p>
        </p:txBody>
      </p:sp>
    </p:spTree>
    <p:extLst>
      <p:ext uri="{BB962C8B-B14F-4D97-AF65-F5344CB8AC3E}">
        <p14:creationId xmlns:p14="http://schemas.microsoft.com/office/powerpoint/2010/main" val="136602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Recommendations</a:t>
            </a:r>
            <a:r>
              <a:rPr lang="en-US" baseline="0" dirty="0" smtClean="0"/>
              <a:t> / Points to keep in mind</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22</a:t>
            </a:fld>
            <a:endParaRPr lang="en-US" dirty="0"/>
          </a:p>
        </p:txBody>
      </p:sp>
    </p:spTree>
    <p:extLst>
      <p:ext uri="{BB962C8B-B14F-4D97-AF65-F5344CB8AC3E}">
        <p14:creationId xmlns:p14="http://schemas.microsoft.com/office/powerpoint/2010/main" val="399848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smtClean="0"/>
              <a:t>Client libs – mostly</a:t>
            </a:r>
            <a:r>
              <a:rPr lang="en-US" baseline="0" dirty="0" smtClean="0"/>
              <a:t> thin, AMRM hides details</a:t>
            </a:r>
          </a:p>
          <a:p>
            <a:r>
              <a:rPr lang="en-US" baseline="0" dirty="0" smtClean="0"/>
              <a:t>Resource Negotiation – contending </a:t>
            </a:r>
            <a:r>
              <a:rPr lang="en-US" baseline="0" dirty="0" err="1" smtClean="0"/>
              <a:t>withh</a:t>
            </a:r>
            <a:r>
              <a:rPr lang="en-US" baseline="0" dirty="0" smtClean="0"/>
              <a:t> other apps</a:t>
            </a:r>
          </a:p>
          <a:p>
            <a:r>
              <a:rPr lang="en-US" baseline="0" dirty="0" smtClean="0"/>
              <a:t>Failure handling – large cluster, failed node, disk, network </a:t>
            </a:r>
            <a:r>
              <a:rPr lang="en-US" baseline="0" dirty="0" err="1" smtClean="0"/>
              <a:t>etc</a:t>
            </a:r>
            <a:endParaRPr lang="en-US" baseline="0" dirty="0" smtClean="0"/>
          </a:p>
          <a:p>
            <a:r>
              <a:rPr lang="en-US" baseline="0" dirty="0" err="1" smtClean="0"/>
              <a:t>Checkpointing</a:t>
            </a:r>
            <a:r>
              <a:rPr lang="en-US" baseline="0" dirty="0" smtClean="0"/>
              <a:t> – depends on apps – long running should maintain AM state, maybe </a:t>
            </a:r>
            <a:r>
              <a:rPr lang="en-US" baseline="0" dirty="0" err="1" smtClean="0"/>
              <a:t>stask</a:t>
            </a:r>
            <a:r>
              <a:rPr lang="en-US" baseline="0" dirty="0" smtClean="0"/>
              <a:t> state</a:t>
            </a:r>
            <a:endParaRPr lang="en-US" dirty="0" smtClean="0"/>
          </a:p>
          <a:p>
            <a:endParaRPr lang="en-US" dirty="0" smtClean="0"/>
          </a:p>
          <a:p>
            <a:endParaRPr lang="en-US" dirty="0" smtClean="0"/>
          </a:p>
          <a:p>
            <a:r>
              <a:rPr lang="en-US" dirty="0" smtClean="0"/>
              <a:t>Use Provided Client libraries</a:t>
            </a:r>
          </a:p>
          <a:p>
            <a:r>
              <a:rPr lang="en-US" dirty="0" smtClean="0"/>
              <a:t>	In</a:t>
            </a:r>
            <a:r>
              <a:rPr lang="en-US" baseline="0" dirty="0" smtClean="0"/>
              <a:t> most part, these are thin wrappers over the YARN protocols – but in some cases do have some additional functionality</a:t>
            </a:r>
            <a:endParaRPr lang="en-US" dirty="0" smtClean="0"/>
          </a:p>
          <a:p>
            <a:r>
              <a:rPr lang="en-US" dirty="0" smtClean="0"/>
              <a:t>Resource Negotiation</a:t>
            </a:r>
          </a:p>
          <a:p>
            <a:r>
              <a:rPr lang="en-US" dirty="0" smtClean="0"/>
              <a:t>	Shared</a:t>
            </a:r>
            <a:r>
              <a:rPr lang="en-US" baseline="0" dirty="0" smtClean="0"/>
              <a:t> cluster, app may be contending with others.</a:t>
            </a:r>
          </a:p>
          <a:p>
            <a:r>
              <a:rPr lang="en-US" baseline="0" dirty="0" smtClean="0"/>
              <a:t>	Write your application to work with incremental resource allocations; Be aware of this if the application MUST have certain resources</a:t>
            </a:r>
          </a:p>
          <a:p>
            <a:r>
              <a:rPr lang="en-US" baseline="0" dirty="0" smtClean="0"/>
              <a:t>	Locality requests are best effort, unless strict locality is enabled – delays before rack or non, local but no guarantees</a:t>
            </a:r>
          </a:p>
          <a:p>
            <a:r>
              <a:rPr lang="en-US" baseline="0" dirty="0" smtClean="0"/>
              <a:t>Failure Handling</a:t>
            </a:r>
          </a:p>
          <a:p>
            <a:r>
              <a:rPr lang="en-US" baseline="0" dirty="0" smtClean="0"/>
              <a:t>	Design applications to manage node failure, container failure etc. YARN will restart AMs, and will notify the AM about Container failure – it’s up to the application to deal with this, which brings us to </a:t>
            </a:r>
            <a:r>
              <a:rPr lang="en-US" baseline="0" dirty="0" err="1" smtClean="0"/>
              <a:t>Checkpointing</a:t>
            </a:r>
            <a:endParaRPr lang="en-US" baseline="0" dirty="0" smtClean="0"/>
          </a:p>
          <a:p>
            <a:r>
              <a:rPr lang="en-US" baseline="0" dirty="0" err="1" smtClean="0"/>
              <a:t>Checkpointing</a:t>
            </a:r>
            <a:endParaRPr lang="en-US" baseline="0" dirty="0" smtClean="0"/>
          </a:p>
          <a:p>
            <a:r>
              <a:rPr lang="en-US" baseline="0" dirty="0" smtClean="0"/>
              <a:t>	In case of failure or restart, the AM will be restarted by YARN – recovered AMs can be written to restart from scratch, or can store state to recover from where they left off.</a:t>
            </a:r>
          </a:p>
          <a:p>
            <a:r>
              <a:rPr lang="en-US" baseline="0" dirty="0" smtClean="0"/>
              <a:t>	Similarly – the AM may need to store task state.</a:t>
            </a:r>
          </a:p>
          <a:p>
            <a:r>
              <a:rPr lang="en-US" baseline="0" dirty="0" smtClean="0"/>
              <a:t>	As an example – MapReduce stores task state in HDFS, on AM restart – it’s able to recover successful work from the previous run and continue the job from there.</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23</a:t>
            </a:fld>
            <a:endParaRPr lang="en-US" dirty="0"/>
          </a:p>
        </p:txBody>
      </p:sp>
    </p:spTree>
    <p:extLst>
      <p:ext uri="{BB962C8B-B14F-4D97-AF65-F5344CB8AC3E}">
        <p14:creationId xmlns:p14="http://schemas.microsoft.com/office/powerpoint/2010/main" val="3742662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dirty="0" smtClean="0"/>
              <a:t>Trying to avoid complicated</a:t>
            </a:r>
            <a:r>
              <a:rPr lang="en-US" baseline="0" dirty="0" smtClean="0"/>
              <a:t> cluster deploys</a:t>
            </a:r>
          </a:p>
          <a:p>
            <a:r>
              <a:rPr lang="en-US" baseline="0" dirty="0" smtClean="0"/>
              <a:t>Deploy everything with the App</a:t>
            </a:r>
          </a:p>
          <a:p>
            <a:r>
              <a:rPr lang="en-US" baseline="0" dirty="0" smtClean="0"/>
              <a:t>Client libraries – debugging</a:t>
            </a:r>
          </a:p>
          <a:p>
            <a:r>
              <a:rPr lang="en-US" baseline="0" dirty="0" smtClean="0"/>
              <a:t>Security – Secure cluster – YARN interaction uses </a:t>
            </a:r>
            <a:r>
              <a:rPr lang="en-US" baseline="0" dirty="0" err="1" smtClean="0"/>
              <a:t>kerberos</a:t>
            </a:r>
            <a:r>
              <a:rPr lang="en-US" baseline="0" dirty="0" smtClean="0"/>
              <a:t> / tokens. Client to AM / Container to AM up to the App</a:t>
            </a:r>
            <a:endParaRPr lang="en-US" dirty="0" smtClean="0"/>
          </a:p>
          <a:p>
            <a:endParaRPr lang="en-US" dirty="0" smtClean="0"/>
          </a:p>
          <a:p>
            <a:endParaRPr lang="en-US" dirty="0" smtClean="0"/>
          </a:p>
          <a:p>
            <a:endParaRPr lang="en-US" dirty="0" smtClean="0"/>
          </a:p>
          <a:p>
            <a:endParaRPr lang="en-US" dirty="0" smtClean="0"/>
          </a:p>
          <a:p>
            <a:r>
              <a:rPr lang="en-US" dirty="0" smtClean="0"/>
              <a:t>Cluster Dependencies</a:t>
            </a:r>
          </a:p>
          <a:p>
            <a:r>
              <a:rPr lang="en-US" dirty="0" smtClean="0"/>
              <a:t>	Application can run on any node in the cluster.</a:t>
            </a:r>
            <a:r>
              <a:rPr lang="en-US" baseline="0" dirty="0" smtClean="0"/>
              <a:t> Be aware of what’s available on the cluster, or ship all resources and binaries required by an application along with it. Typically, a shell, Java can be assumed.</a:t>
            </a:r>
          </a:p>
          <a:p>
            <a:r>
              <a:rPr lang="en-US" baseline="0" dirty="0" smtClean="0"/>
              <a:t>Client Only Install</a:t>
            </a:r>
          </a:p>
          <a:p>
            <a:r>
              <a:rPr lang="en-US" baseline="0" dirty="0" smtClean="0"/>
              <a:t>	Recommended to deploy applications via a client package – YARN will take care of making this available on the nodes where the application runs. Allows for different versions of the same application to co-exist on the </a:t>
            </a:r>
            <a:r>
              <a:rPr lang="en-US" baseline="0" dirty="0" err="1" smtClean="0"/>
              <a:t>cluster.Also</a:t>
            </a:r>
            <a:r>
              <a:rPr lang="en-US" baseline="0" dirty="0" smtClean="0"/>
              <a:t> simplifies the initial cluster deployment. MapReduce is currently deployed on all nodes – but is moving to a model where it’ll only be deployed on the client. Tez, HOYA </a:t>
            </a:r>
            <a:r>
              <a:rPr lang="en-US" baseline="0" dirty="0" err="1" smtClean="0"/>
              <a:t>etc</a:t>
            </a:r>
            <a:r>
              <a:rPr lang="en-US" baseline="0" dirty="0" smtClean="0"/>
              <a:t> are already client side only applications.</a:t>
            </a:r>
          </a:p>
          <a:p>
            <a:r>
              <a:rPr lang="en-US" baseline="0" dirty="0" smtClean="0"/>
              <a:t>Quick note on Security</a:t>
            </a:r>
          </a:p>
          <a:p>
            <a:r>
              <a:rPr lang="en-US" baseline="0" dirty="0" smtClean="0"/>
              <a:t>	YARN, in secure mode, use </a:t>
            </a:r>
            <a:r>
              <a:rPr lang="en-US" baseline="0" dirty="0" err="1" smtClean="0"/>
              <a:t>kerberos</a:t>
            </a:r>
            <a:r>
              <a:rPr lang="en-US" baseline="0" dirty="0" smtClean="0"/>
              <a:t> and tokens to secure RM and NM communication. Communication with the AM and between containers needs to be secure by the app-writer. </a:t>
            </a:r>
            <a:r>
              <a:rPr lang="en-US" baseline="0" dirty="0" err="1" smtClean="0"/>
              <a:t>Hadoop</a:t>
            </a:r>
            <a:r>
              <a:rPr lang="en-US" baseline="0" dirty="0" smtClean="0"/>
              <a:t> RPC security can </a:t>
            </a:r>
            <a:r>
              <a:rPr lang="en-US" baseline="0" dirty="0" err="1" smtClean="0"/>
              <a:t>ofcourse</a:t>
            </a:r>
            <a:r>
              <a:rPr lang="en-US" baseline="0" dirty="0" smtClean="0"/>
              <a:t> be used.</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24</a:t>
            </a:fld>
            <a:endParaRPr lang="en-US" dirty="0"/>
          </a:p>
        </p:txBody>
      </p:sp>
    </p:spTree>
    <p:extLst>
      <p:ext uri="{BB962C8B-B14F-4D97-AF65-F5344CB8AC3E}">
        <p14:creationId xmlns:p14="http://schemas.microsoft.com/office/powerpoint/2010/main" val="315484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dirty="0" err="1" smtClean="0"/>
              <a:t>MiniYARN</a:t>
            </a:r>
            <a:r>
              <a:rPr lang="en-US" baseline="0" dirty="0" smtClean="0"/>
              <a:t> – cluster within process in threads (HDFS, MR, </a:t>
            </a:r>
            <a:r>
              <a:rPr lang="en-US" baseline="0" dirty="0" err="1" smtClean="0"/>
              <a:t>Hbase</a:t>
            </a:r>
            <a:r>
              <a:rPr lang="en-US" baseline="0" dirty="0" smtClean="0"/>
              <a:t>) – avoid for unit tests – SLOW</a:t>
            </a:r>
          </a:p>
          <a:p>
            <a:r>
              <a:rPr lang="en-US" baseline="0" dirty="0" err="1" smtClean="0"/>
              <a:t>UnmanagedAM</a:t>
            </a:r>
            <a:r>
              <a:rPr lang="en-US" baseline="0" dirty="0" smtClean="0"/>
              <a:t> – debugger, heap dumps, </a:t>
            </a:r>
            <a:r>
              <a:rPr lang="en-US" baseline="0" dirty="0" err="1" smtClean="0"/>
              <a:t>etc</a:t>
            </a:r>
            <a:endParaRPr lang="en-US" baseline="0" dirty="0" smtClean="0"/>
          </a:p>
          <a:p>
            <a:r>
              <a:rPr lang="en-US" baseline="0" dirty="0" smtClean="0"/>
              <a:t>Logs – enable  by default – All application logs</a:t>
            </a:r>
            <a:endParaRPr lang="en-US" dirty="0" smtClean="0"/>
          </a:p>
          <a:p>
            <a:endParaRPr lang="en-US" dirty="0" smtClean="0"/>
          </a:p>
          <a:p>
            <a:endParaRPr lang="en-US" dirty="0" smtClean="0"/>
          </a:p>
          <a:p>
            <a:endParaRPr lang="en-US" dirty="0" smtClean="0"/>
          </a:p>
          <a:p>
            <a:r>
              <a:rPr lang="en-US" dirty="0" err="1" smtClean="0"/>
              <a:t>MiniYarnCluster</a:t>
            </a:r>
            <a:endParaRPr lang="en-US" dirty="0" smtClean="0"/>
          </a:p>
          <a:p>
            <a:r>
              <a:rPr lang="en-US" dirty="0" smtClean="0"/>
              <a:t>	Those familiar with MapReduce, HDFS, </a:t>
            </a:r>
            <a:r>
              <a:rPr lang="en-US" dirty="0" err="1" smtClean="0"/>
              <a:t>HBase</a:t>
            </a:r>
            <a:r>
              <a:rPr lang="en-US" baseline="0" dirty="0" smtClean="0"/>
              <a:t> – this is a YARN cluster which spins up within the same JVM. Can configure number of </a:t>
            </a:r>
            <a:r>
              <a:rPr lang="en-US" baseline="0" dirty="0" err="1" smtClean="0"/>
              <a:t>NodeManagers</a:t>
            </a:r>
            <a:r>
              <a:rPr lang="en-US" baseline="0" dirty="0" smtClean="0"/>
              <a:t> etc.</a:t>
            </a:r>
          </a:p>
          <a:p>
            <a:r>
              <a:rPr lang="en-US" baseline="0" dirty="0" smtClean="0"/>
              <a:t>	Primarily meant for regression testing – should be avoided for unit tests considering the cost.</a:t>
            </a:r>
          </a:p>
          <a:p>
            <a:r>
              <a:rPr lang="en-US" baseline="0" dirty="0" smtClean="0"/>
              <a:t>Unmanaged AM</a:t>
            </a:r>
          </a:p>
          <a:p>
            <a:r>
              <a:rPr lang="en-US" baseline="0" dirty="0" smtClean="0"/>
              <a:t>	Allows the AM to be run outside the cluster. Typically, when running on a cluster – the AM could run on any node which can make it tough to debug. Helps with attaching debuggers, accessing AM logs etc.</a:t>
            </a:r>
          </a:p>
          <a:p>
            <a:r>
              <a:rPr lang="en-US" baseline="0" dirty="0" smtClean="0"/>
              <a:t>Log Aggregation – aggregates logs onto HDFS</a:t>
            </a:r>
          </a:p>
          <a:p>
            <a:r>
              <a:rPr lang="en-US" baseline="0" dirty="0" smtClean="0"/>
              <a:t>	Recommend running with log aggregation enabled – enormously useful for debugging.</a:t>
            </a:r>
          </a:p>
          <a:p>
            <a:r>
              <a:rPr lang="en-US" baseline="0" dirty="0" smtClean="0"/>
              <a:t>	Can fetch ALL logs for an application after it completes, or logs for specific containers with a simple CLI command.</a:t>
            </a: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25</a:t>
            </a:fld>
            <a:endParaRPr lang="en-US" dirty="0"/>
          </a:p>
        </p:txBody>
      </p:sp>
    </p:spTree>
    <p:extLst>
      <p:ext uri="{BB962C8B-B14F-4D97-AF65-F5344CB8AC3E}">
        <p14:creationId xmlns:p14="http://schemas.microsoft.com/office/powerpoint/2010/main" val="285135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dirty="0" smtClean="0"/>
              <a:t>HA and</a:t>
            </a:r>
            <a:r>
              <a:rPr lang="en-US" baseline="0" dirty="0" smtClean="0"/>
              <a:t> work preserving – being actively worked </a:t>
            </a:r>
            <a:r>
              <a:rPr lang="en-US" baseline="0" dirty="0" err="1" smtClean="0"/>
              <a:t>upoin</a:t>
            </a:r>
            <a:r>
              <a:rPr lang="en-US" baseline="0" dirty="0" smtClean="0"/>
              <a:t> by the </a:t>
            </a:r>
            <a:r>
              <a:rPr lang="en-US" baseline="0" dirty="0" err="1" smtClean="0"/>
              <a:t>communitiy</a:t>
            </a:r>
            <a:r>
              <a:rPr lang="en-US" baseline="0" dirty="0" smtClean="0"/>
              <a:t>.</a:t>
            </a:r>
          </a:p>
          <a:p>
            <a:r>
              <a:rPr lang="en-US" baseline="0" dirty="0" smtClean="0"/>
              <a:t>Scheduler – Additional resources – specifically disk / network. Gang scheduling</a:t>
            </a:r>
          </a:p>
          <a:p>
            <a:r>
              <a:rPr lang="en-US" baseline="0" dirty="0" smtClean="0"/>
              <a:t>Rolling upgrades – upgrading a cluster typically involves downtime. </a:t>
            </a:r>
            <a:r>
              <a:rPr lang="en-US" b="1" baseline="0" dirty="0" smtClean="0"/>
              <a:t>NM forgets containers across restarts</a:t>
            </a:r>
            <a:endParaRPr lang="en-US" b="0" baseline="0" dirty="0" smtClean="0"/>
          </a:p>
          <a:p>
            <a:r>
              <a:rPr lang="en-US" b="0" baseline="0" dirty="0" smtClean="0"/>
              <a:t>Long Running – </a:t>
            </a:r>
            <a:r>
              <a:rPr lang="en-US" b="1" baseline="0" dirty="0" err="1" smtClean="0"/>
              <a:t>Enhandcement</a:t>
            </a:r>
            <a:r>
              <a:rPr lang="en-US" b="1" baseline="0" dirty="0" smtClean="0"/>
              <a:t> to log handling, security, multiple tasks per container, container resizing</a:t>
            </a:r>
          </a:p>
          <a:p>
            <a:endParaRPr lang="en-US" dirty="0" smtClean="0"/>
          </a:p>
          <a:p>
            <a:endParaRPr lang="en-US" dirty="0" smtClean="0"/>
          </a:p>
          <a:p>
            <a:endParaRPr lang="en-US" dirty="0" smtClean="0"/>
          </a:p>
          <a:p>
            <a:endParaRPr lang="en-US" dirty="0" smtClean="0"/>
          </a:p>
          <a:p>
            <a:r>
              <a:rPr lang="en-US" dirty="0" smtClean="0"/>
              <a:t>HA and work preserving restart are still being worked on in the community – YARN-128 and YARN-149.</a:t>
            </a:r>
          </a:p>
          <a:p>
            <a:r>
              <a:rPr lang="en-US" dirty="0" smtClean="0"/>
              <a:t>On scheduling – there’ve</a:t>
            </a:r>
            <a:r>
              <a:rPr lang="en-US" baseline="0" dirty="0" smtClean="0"/>
              <a:t> been requests for gang scheduling, meeting SLAs. Also TBD is support for scheduling additional resource types – disk/ network.</a:t>
            </a:r>
          </a:p>
          <a:p>
            <a:r>
              <a:rPr lang="en-US" baseline="0" dirty="0" smtClean="0"/>
              <a:t>Rolling Upgrades – some work pending. Big piece here, which ties in with work preserving restart – restarting a </a:t>
            </a:r>
            <a:r>
              <a:rPr lang="en-US" baseline="0" dirty="0" err="1" smtClean="0"/>
              <a:t>NodeManager</a:t>
            </a:r>
            <a:r>
              <a:rPr lang="en-US" baseline="0" dirty="0" smtClean="0"/>
              <a:t> should not cause processes started by the previous NM to be killed</a:t>
            </a:r>
          </a:p>
          <a:p>
            <a:r>
              <a:rPr lang="en-US" baseline="0" dirty="0" smtClean="0"/>
              <a:t>Long Running Services support – handling logs, security – specifically token expiry</a:t>
            </a:r>
          </a:p>
          <a:p>
            <a:r>
              <a:rPr lang="en-US" baseline="0" dirty="0" smtClean="0"/>
              <a:t>Additional utility libraries to help </a:t>
            </a:r>
            <a:r>
              <a:rPr lang="en-US" baseline="0" dirty="0" err="1" smtClean="0"/>
              <a:t>AppWriters</a:t>
            </a:r>
            <a:r>
              <a:rPr lang="en-US" baseline="0" dirty="0" smtClean="0"/>
              <a:t> – primarily geared towards </a:t>
            </a:r>
            <a:r>
              <a:rPr lang="en-US" baseline="0" dirty="0" err="1" smtClean="0"/>
              <a:t>checkpointing</a:t>
            </a:r>
            <a:r>
              <a:rPr lang="en-US" baseline="0" dirty="0" smtClean="0"/>
              <a:t> in the AM, app history handling</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26</a:t>
            </a:fld>
            <a:endParaRPr lang="en-US" dirty="0"/>
          </a:p>
        </p:txBody>
      </p:sp>
    </p:spTree>
    <p:extLst>
      <p:ext uri="{BB962C8B-B14F-4D97-AF65-F5344CB8AC3E}">
        <p14:creationId xmlns:p14="http://schemas.microsoft.com/office/powerpoint/2010/main" val="271281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Talk about a MR job structure</a:t>
            </a:r>
            <a:r>
              <a:rPr lang="en-US" baseline="0" dirty="0" smtClean="0"/>
              <a:t> – input, map, sort, disk, shuffle, merge, reduce, output. </a:t>
            </a:r>
            <a:r>
              <a:rPr lang="en-US" baseline="0" dirty="0" err="1" smtClean="0"/>
              <a:t>Inspite</a:t>
            </a:r>
            <a:r>
              <a:rPr lang="en-US" baseline="0" dirty="0" smtClean="0"/>
              <a:t> of all these restrictions, the </a:t>
            </a:r>
            <a:r>
              <a:rPr lang="en-US" baseline="0" dirty="0" err="1" smtClean="0"/>
              <a:t>hadoop</a:t>
            </a:r>
            <a:r>
              <a:rPr lang="en-US" baseline="0" dirty="0" smtClean="0"/>
              <a:t> ecosystem has grown coming up with innovative ways to do things.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5</a:t>
            </a:fld>
            <a:endParaRPr lang="en-US" dirty="0"/>
          </a:p>
        </p:txBody>
      </p:sp>
    </p:spTree>
    <p:extLst>
      <p:ext uri="{BB962C8B-B14F-4D97-AF65-F5344CB8AC3E}">
        <p14:creationId xmlns:p14="http://schemas.microsoft.com/office/powerpoint/2010/main" val="199659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100" dirty="0" smtClean="0">
                <a:solidFill>
                  <a:schemeClr val="bg1"/>
                </a:solidFill>
              </a:rPr>
              <a:t>YARN takes what was a single-use data platform for batch processing and evolving it into a multi-use platform that enables batch, interactive, real-time and stream processing.</a:t>
            </a:r>
            <a:endParaRPr lang="en-US" sz="1100" dirty="0">
              <a:solidFill>
                <a:schemeClr val="bg1"/>
              </a:solidFill>
            </a:endParaRP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8</a:t>
            </a:fld>
            <a:endParaRPr lang="en-US" dirty="0"/>
          </a:p>
        </p:txBody>
      </p:sp>
    </p:spTree>
    <p:extLst>
      <p:ext uri="{BB962C8B-B14F-4D97-AF65-F5344CB8AC3E}">
        <p14:creationId xmlns:p14="http://schemas.microsoft.com/office/powerpoint/2010/main" val="7534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YARN acts as the primary resource management</a:t>
            </a:r>
            <a:r>
              <a:rPr lang="en-US" baseline="0" dirty="0" smtClean="0"/>
              <a:t> layer</a:t>
            </a:r>
            <a:r>
              <a:rPr lang="en-US" dirty="0" smtClean="0"/>
              <a:t> and mediator of access </a:t>
            </a:r>
            <a:r>
              <a:rPr lang="en-US" baseline="0" dirty="0" smtClean="0"/>
              <a:t>to the cluster</a:t>
            </a:r>
            <a:r>
              <a:rPr lang="en-US" dirty="0" smtClean="0"/>
              <a:t>, giving anyone</a:t>
            </a:r>
            <a:r>
              <a:rPr lang="en-US" baseline="0" dirty="0" smtClean="0"/>
              <a:t> </a:t>
            </a:r>
            <a:r>
              <a:rPr lang="en-US" dirty="0" smtClean="0"/>
              <a:t>the capability to store data in a single place and then interact with it in multiple ways, simultaneously, with consistent levels of service.</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10</a:t>
            </a:fld>
            <a:endParaRPr lang="en-US" dirty="0"/>
          </a:p>
        </p:txBody>
      </p:sp>
    </p:spTree>
    <p:extLst>
      <p:ext uri="{BB962C8B-B14F-4D97-AF65-F5344CB8AC3E}">
        <p14:creationId xmlns:p14="http://schemas.microsoft.com/office/powerpoint/2010/main" val="43303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a:t>
            </a:r>
            <a:r>
              <a:rPr lang="en-US" baseline="0" dirty="0" smtClean="0"/>
              <a:t> compared to v1, a YARN base cluster has the RM as the central controlling entity and </a:t>
            </a:r>
            <a:r>
              <a:rPr lang="en-US" baseline="0" dirty="0" err="1" smtClean="0"/>
              <a:t>NodeManagers</a:t>
            </a:r>
            <a:r>
              <a:rPr lang="en-US" baseline="0" dirty="0" smtClean="0"/>
              <a:t> on all the worker nodes. There is no notion of slots ( maps/reduces ). There is only controlled resources. Memory/CPU, disks/network IO in the future. </a:t>
            </a:r>
          </a:p>
          <a:p>
            <a:endParaRPr lang="en-US" baseline="0" dirty="0" smtClean="0"/>
          </a:p>
          <a:p>
            <a:r>
              <a:rPr lang="en-US" baseline="0" dirty="0" smtClean="0"/>
              <a:t>Explain application flow – client submits application, RM launches Application Master. App Master requests containers from the RM and then launches containers. </a:t>
            </a:r>
          </a:p>
          <a:p>
            <a:endParaRPr lang="en-US" baseline="0" dirty="0" smtClean="0"/>
          </a:p>
          <a:p>
            <a:r>
              <a:rPr lang="en-US" baseline="0" dirty="0" smtClean="0"/>
              <a:t>Explain how subsequent applications work – containers launched as long as they fit within the resource pool.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12</a:t>
            </a:fld>
            <a:endParaRPr lang="en-US" dirty="0"/>
          </a:p>
        </p:txBody>
      </p:sp>
    </p:spTree>
    <p:extLst>
      <p:ext uri="{BB962C8B-B14F-4D97-AF65-F5344CB8AC3E}">
        <p14:creationId xmlns:p14="http://schemas.microsoft.com/office/powerpoint/2010/main" val="375189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b="1" dirty="0" err="1" smtClean="0"/>
              <a:t>YarnClient</a:t>
            </a:r>
            <a:endParaRPr lang="en-US" b="1" dirty="0" smtClean="0"/>
          </a:p>
          <a:p>
            <a:r>
              <a:rPr lang="en-US" dirty="0" smtClean="0"/>
              <a:t>Application Lifecycle Control</a:t>
            </a:r>
            <a:r>
              <a:rPr lang="en-US" baseline="0" dirty="0" smtClean="0"/>
              <a:t> – submit, query state, kill - .</a:t>
            </a:r>
            <a:r>
              <a:rPr lang="en-US" baseline="0" dirty="0" err="1" smtClean="0"/>
              <a:t>e.g</a:t>
            </a:r>
            <a:r>
              <a:rPr lang="en-US" baseline="0" dirty="0" smtClean="0"/>
              <a:t> Submit, followed by poll state, and optionally connect to AM for further state</a:t>
            </a:r>
          </a:p>
          <a:p>
            <a:r>
              <a:rPr lang="en-US" baseline="0" dirty="0" smtClean="0"/>
              <a:t>Cluster Information – Query node status, Scheduler queues </a:t>
            </a:r>
            <a:r>
              <a:rPr lang="en-US" baseline="0" dirty="0" err="1" smtClean="0"/>
              <a:t>etc</a:t>
            </a:r>
            <a:endParaRPr lang="en-US" baseline="0" dirty="0" smtClean="0"/>
          </a:p>
          <a:p>
            <a:endParaRPr lang="en-US" baseline="0" dirty="0" smtClean="0"/>
          </a:p>
          <a:p>
            <a:r>
              <a:rPr lang="en-US" b="1" baseline="0" dirty="0" err="1" smtClean="0"/>
              <a:t>AMRMCLient</a:t>
            </a:r>
            <a:endParaRPr lang="en-US" b="1" baseline="0" dirty="0" smtClean="0"/>
          </a:p>
          <a:p>
            <a:r>
              <a:rPr lang="en-US" baseline="0" dirty="0" smtClean="0"/>
              <a:t>Request Resources from the RM – specifies a priority (within app only), location information, and whether strict locality is required, also number of such containers.</a:t>
            </a:r>
          </a:p>
          <a:p>
            <a:r>
              <a:rPr lang="en-US" baseline="0" dirty="0" smtClean="0"/>
              <a:t>Hides the details of the protocol – which is absolute (i.e. each call to the RM must provide complete information about a priority level)</a:t>
            </a:r>
          </a:p>
          <a:p>
            <a:r>
              <a:rPr lang="en-US" baseline="0" dirty="0" smtClean="0"/>
              <a:t>Once a container is allocated, provides a utility method to link it back to the entity which generated the request (entity optionally passed in while asking for containers)</a:t>
            </a:r>
          </a:p>
          <a:p>
            <a:r>
              <a:rPr lang="en-US" baseline="0" dirty="0" smtClean="0"/>
              <a:t>Allocate call doubles as a heartbeat – must be sent out ever so often.</a:t>
            </a:r>
          </a:p>
          <a:p>
            <a:r>
              <a:rPr lang="en-US" baseline="0" dirty="0" smtClean="0"/>
              <a:t>Also provides some node level information, available resources, </a:t>
            </a:r>
            <a:r>
              <a:rPr lang="en-US" baseline="0" dirty="0" err="1" smtClean="0"/>
              <a:t>etc</a:t>
            </a:r>
            <a:endParaRPr lang="en-US" baseline="0" dirty="0" smtClean="0"/>
          </a:p>
          <a:p>
            <a:endParaRPr lang="en-US" baseline="0" dirty="0" smtClean="0"/>
          </a:p>
          <a:p>
            <a:r>
              <a:rPr lang="en-US" b="1" baseline="0" dirty="0" err="1" smtClean="0"/>
              <a:t>NMClient</a:t>
            </a:r>
            <a:endParaRPr lang="en-US" b="0" baseline="0" dirty="0" smtClean="0"/>
          </a:p>
          <a:p>
            <a:r>
              <a:rPr lang="en-US" b="0" baseline="0" dirty="0" smtClean="0"/>
              <a:t>Once resources are obtained from the RM, an App uses this to communicate with the NM to start containers. Setup the </a:t>
            </a:r>
            <a:r>
              <a:rPr lang="en-US" b="0" baseline="0" dirty="0" err="1" smtClean="0"/>
              <a:t>ContainerLuanchContext</a:t>
            </a:r>
            <a:r>
              <a:rPr lang="en-US" b="0" baseline="0" dirty="0" smtClean="0"/>
              <a:t> – </a:t>
            </a:r>
            <a:r>
              <a:rPr lang="en-US" b="0" baseline="0" dirty="0" err="1" smtClean="0"/>
              <a:t>cmdLine</a:t>
            </a:r>
            <a:r>
              <a:rPr lang="en-US" b="0" baseline="0" dirty="0" smtClean="0"/>
              <a:t>, environment, resources.</a:t>
            </a:r>
          </a:p>
          <a:p>
            <a:r>
              <a:rPr lang="en-US" b="0" baseline="0" dirty="0" smtClean="0"/>
              <a:t>Authorization information is part of the </a:t>
            </a:r>
            <a:r>
              <a:rPr lang="en-US" b="0" baseline="0" dirty="0" err="1" smtClean="0"/>
              <a:t>contianers</a:t>
            </a:r>
            <a:r>
              <a:rPr lang="en-US" b="0" baseline="0" dirty="0" smtClean="0"/>
              <a:t> allocated by the RM – to prevent unauthorized usage</a:t>
            </a:r>
          </a:p>
          <a:p>
            <a:r>
              <a:rPr lang="en-US" b="0" baseline="0" dirty="0" smtClean="0"/>
              <a:t>Only a single process can be launched on an allocated container, and one must be within a certain period otherwise the allocation times out</a:t>
            </a:r>
            <a:endParaRPr lang="en-US" b="1" baseline="0" dirty="0" smtClean="0"/>
          </a:p>
          <a:p>
            <a:endParaRPr lang="en-US" baseline="0" dirty="0" smtClean="0"/>
          </a:p>
          <a:p>
            <a:endParaRPr lang="en-US" baseline="0" dirty="0" smtClean="0"/>
          </a:p>
          <a:p>
            <a:endParaRPr lang="en-US" baseline="0" dirty="0" smtClean="0"/>
          </a:p>
          <a:p>
            <a:endParaRPr lang="en-US" baseline="0" dirty="0" smtClean="0"/>
          </a:p>
          <a:p>
            <a:r>
              <a:rPr lang="en-US" dirty="0" smtClean="0"/>
              <a:t>Container must launch a process with a certain time after being allocated</a:t>
            </a:r>
          </a:p>
          <a:p>
            <a:r>
              <a:rPr lang="en-US" dirty="0" smtClean="0"/>
              <a:t>Only a single process can be launched on an allocated container</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14</a:t>
            </a:fld>
            <a:endParaRPr lang="en-US" dirty="0"/>
          </a:p>
        </p:txBody>
      </p:sp>
    </p:spTree>
    <p:extLst>
      <p:ext uri="{BB962C8B-B14F-4D97-AF65-F5344CB8AC3E}">
        <p14:creationId xmlns:p14="http://schemas.microsoft.com/office/powerpoint/2010/main" val="12397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Covered YARN Architecture, What a YARN application looks like, and </a:t>
            </a:r>
            <a:r>
              <a:rPr lang="en-US" dirty="0" err="1" smtClean="0"/>
              <a:t>Haddop</a:t>
            </a:r>
            <a:r>
              <a:rPr lang="en-US" dirty="0" smtClean="0"/>
              <a:t> 1</a:t>
            </a:r>
            <a:r>
              <a:rPr lang="en-US" baseline="0" dirty="0" smtClean="0"/>
              <a:t> </a:t>
            </a:r>
            <a:r>
              <a:rPr lang="en-US" baseline="0" dirty="0" err="1" smtClean="0"/>
              <a:t>vs</a:t>
            </a:r>
            <a:r>
              <a:rPr lang="en-US" baseline="0" dirty="0" smtClean="0"/>
              <a:t> </a:t>
            </a:r>
            <a:r>
              <a:rPr lang="en-US" baseline="0" dirty="0" err="1" smtClean="0"/>
              <a:t>Hadoop</a:t>
            </a:r>
            <a:r>
              <a:rPr lang="en-US" baseline="0" dirty="0" smtClean="0"/>
              <a:t> 2</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15</a:t>
            </a:fld>
            <a:endParaRPr lang="en-US" dirty="0"/>
          </a:p>
        </p:txBody>
      </p:sp>
    </p:spTree>
    <p:extLst>
      <p:ext uri="{BB962C8B-B14F-4D97-AF65-F5344CB8AC3E}">
        <p14:creationId xmlns:p14="http://schemas.microsoft.com/office/powerpoint/2010/main" val="67966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Application functionality – stream processing, batch, interactive, </a:t>
            </a:r>
            <a:r>
              <a:rPr lang="en-US" dirty="0" err="1" smtClean="0"/>
              <a:t>etc</a:t>
            </a:r>
            <a:endParaRPr lang="en-US" dirty="0" smtClean="0"/>
          </a:p>
          <a:p>
            <a:r>
              <a:rPr lang="en-US" dirty="0" smtClean="0"/>
              <a:t>Rest – Application’s interaction with YARN</a:t>
            </a:r>
          </a:p>
          <a:p>
            <a:r>
              <a:rPr lang="en-US" dirty="0" smtClean="0"/>
              <a:t>Short running – obtain,</a:t>
            </a:r>
            <a:r>
              <a:rPr lang="en-US" baseline="0" dirty="0" smtClean="0"/>
              <a:t> process, release</a:t>
            </a:r>
          </a:p>
          <a:p>
            <a:r>
              <a:rPr lang="en-US" baseline="0" dirty="0" smtClean="0"/>
              <a:t>Long Running – obtain, keep, scale up and down if required.</a:t>
            </a:r>
            <a:endParaRPr lang="en-US" dirty="0" smtClean="0"/>
          </a:p>
          <a:p>
            <a:endParaRPr lang="en-US" dirty="0" smtClean="0"/>
          </a:p>
          <a:p>
            <a:endParaRPr lang="en-US" dirty="0" smtClean="0"/>
          </a:p>
          <a:p>
            <a:endParaRPr lang="en-US" dirty="0" smtClean="0"/>
          </a:p>
          <a:p>
            <a:r>
              <a:rPr lang="en-US" dirty="0" smtClean="0"/>
              <a:t>How would we categorize</a:t>
            </a:r>
            <a:r>
              <a:rPr lang="en-US" baseline="0" dirty="0" smtClean="0"/>
              <a:t> applications? YARN is still nascent. We will see more and more applications being built on it. Today, based on the current ecosystem, there are various ways of categorizing applications. </a:t>
            </a:r>
          </a:p>
          <a:p>
            <a:endParaRPr lang="en-US" baseline="0" dirty="0" smtClean="0"/>
          </a:p>
          <a:p>
            <a:r>
              <a:rPr lang="en-US" baseline="0" dirty="0" smtClean="0"/>
              <a:t>Data-processing execution applications such as </a:t>
            </a:r>
            <a:r>
              <a:rPr lang="en-US" baseline="0" dirty="0" err="1" smtClean="0"/>
              <a:t>MapReduce</a:t>
            </a:r>
            <a:r>
              <a:rPr lang="en-US" baseline="0" dirty="0" smtClean="0"/>
              <a:t> and </a:t>
            </a:r>
            <a:r>
              <a:rPr lang="en-US" baseline="0" dirty="0" err="1" smtClean="0"/>
              <a:t>Tez</a:t>
            </a:r>
            <a:endParaRPr lang="en-US" baseline="0" dirty="0" smtClean="0"/>
          </a:p>
          <a:p>
            <a:r>
              <a:rPr lang="en-US" baseline="0" dirty="0" smtClean="0"/>
              <a:t>Streaming applications like </a:t>
            </a:r>
            <a:r>
              <a:rPr lang="en-US" baseline="0" dirty="0" err="1" smtClean="0"/>
              <a:t>Samza</a:t>
            </a:r>
            <a:r>
              <a:rPr lang="en-US" baseline="0" dirty="0" smtClean="0"/>
              <a:t>, Storm</a:t>
            </a:r>
          </a:p>
          <a:p>
            <a:r>
              <a:rPr lang="en-US" baseline="0" dirty="0" smtClean="0"/>
              <a:t>Services like </a:t>
            </a:r>
            <a:r>
              <a:rPr lang="en-US" baseline="0" dirty="0" err="1" smtClean="0"/>
              <a:t>Hbase</a:t>
            </a:r>
            <a:r>
              <a:rPr lang="en-US" baseline="0" dirty="0" smtClean="0"/>
              <a:t> on YARN</a:t>
            </a:r>
          </a:p>
          <a:p>
            <a:r>
              <a:rPr lang="en-US" baseline="0" dirty="0" smtClean="0"/>
              <a:t>On demand web server scaling</a:t>
            </a:r>
          </a:p>
          <a:p>
            <a:endParaRPr lang="en-US" baseline="0" dirty="0" smtClean="0"/>
          </a:p>
          <a:p>
            <a:r>
              <a:rPr lang="en-US" baseline="0" dirty="0" smtClean="0"/>
              <a:t>From a framework perspective or from the perspective of building applications, they can be categorized according to </a:t>
            </a:r>
            <a:r>
              <a:rPr lang="en-US" b="1" baseline="0" dirty="0" smtClean="0"/>
              <a:t>How long the application runs, How the application accepts work, Language it’s written in.</a:t>
            </a:r>
          </a:p>
          <a:p>
            <a:endParaRPr lang="en-US" baseline="0" dirty="0" smtClean="0"/>
          </a:p>
          <a:p>
            <a:r>
              <a:rPr lang="en-US" b="1" baseline="0" dirty="0" smtClean="0"/>
              <a:t>Application Lifetime</a:t>
            </a:r>
          </a:p>
          <a:p>
            <a:r>
              <a:rPr lang="en-US" dirty="0" smtClean="0"/>
              <a:t>‘Short’ Running Jobs – expected to</a:t>
            </a:r>
            <a:r>
              <a:rPr lang="en-US" baseline="0" dirty="0" smtClean="0"/>
              <a:t> finish their processing and complete. Typically one YARN application per job.</a:t>
            </a:r>
          </a:p>
          <a:p>
            <a:r>
              <a:rPr lang="en-US" baseline="0" dirty="0" smtClean="0"/>
              <a:t>	- Ask for adequate resources, process and then release the resources once the job completes.</a:t>
            </a:r>
          </a:p>
          <a:p>
            <a:r>
              <a:rPr lang="en-US" baseline="0" dirty="0" smtClean="0"/>
              <a:t>	</a:t>
            </a:r>
            <a:endParaRPr lang="en-US" dirty="0" smtClean="0"/>
          </a:p>
          <a:p>
            <a:r>
              <a:rPr lang="en-US" dirty="0" smtClean="0"/>
              <a:t>Long Running Services – typically deployed via YARN to share cluster resources.</a:t>
            </a:r>
            <a:endParaRPr lang="en-US" baseline="0" dirty="0" smtClean="0"/>
          </a:p>
          <a:p>
            <a:r>
              <a:rPr lang="en-US" baseline="0" dirty="0" smtClean="0"/>
              <a:t>	Will generally reserve certain resources on start-up. </a:t>
            </a:r>
          </a:p>
          <a:p>
            <a:r>
              <a:rPr lang="en-US" baseline="0" dirty="0" smtClean="0"/>
              <a:t>	During the lifetime of the job, new resources can be acquired – and it’s up to the application on whether it wants to hang on to these or return them to the cluster.</a:t>
            </a:r>
          </a:p>
          <a:p>
            <a:r>
              <a:rPr lang="en-US" baseline="0" dirty="0" smtClean="0"/>
              <a:t>	May define their own job/work submission construct – e.g. Storm starts up the Storm master which then accepts work – </a:t>
            </a:r>
            <a:r>
              <a:rPr lang="en-US" b="1" baseline="0" dirty="0" smtClean="0"/>
              <a:t>each of these is not a separate YARN application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16</a:t>
            </a:fld>
            <a:endParaRPr lang="en-US" dirty="0"/>
          </a:p>
        </p:txBody>
      </p:sp>
    </p:spTree>
    <p:extLst>
      <p:ext uri="{BB962C8B-B14F-4D97-AF65-F5344CB8AC3E}">
        <p14:creationId xmlns:p14="http://schemas.microsoft.com/office/powerpoint/2010/main" val="80433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Hadoop</a:t>
            </a:r>
            <a:r>
              <a:rPr lang="en-US" dirty="0" smtClean="0"/>
              <a:t> associated with Java</a:t>
            </a:r>
          </a:p>
          <a:p>
            <a:r>
              <a:rPr lang="en-US" dirty="0" smtClean="0"/>
              <a:t>Simpler to</a:t>
            </a:r>
            <a:r>
              <a:rPr lang="en-US" baseline="0" dirty="0" smtClean="0"/>
              <a:t> write non Java apps – but not trivial</a:t>
            </a:r>
          </a:p>
          <a:p>
            <a:r>
              <a:rPr lang="en-US" baseline="0" dirty="0" smtClean="0"/>
              <a:t>Implement RPC mechanics in language of choice, and then the HDFS/YARN protocols</a:t>
            </a:r>
          </a:p>
          <a:p>
            <a:r>
              <a:rPr lang="en-US" baseline="0" dirty="0" smtClean="0"/>
              <a:t>OR … listed options</a:t>
            </a:r>
            <a:endParaRPr lang="en-US" dirty="0" smtClean="0"/>
          </a:p>
          <a:p>
            <a:endParaRPr lang="en-US" dirty="0" smtClean="0"/>
          </a:p>
          <a:p>
            <a:endParaRPr lang="en-US" dirty="0" smtClean="0"/>
          </a:p>
          <a:p>
            <a:r>
              <a:rPr lang="en-US" dirty="0" smtClean="0"/>
              <a:t>Everyone</a:t>
            </a:r>
            <a:r>
              <a:rPr lang="en-US" baseline="0" dirty="0" smtClean="0"/>
              <a:t> associates </a:t>
            </a:r>
            <a:r>
              <a:rPr lang="en-US" baseline="0" dirty="0" err="1" smtClean="0"/>
              <a:t>Hadoop</a:t>
            </a:r>
            <a:r>
              <a:rPr lang="en-US" baseline="0" dirty="0" smtClean="0"/>
              <a:t> with Java. </a:t>
            </a:r>
            <a:r>
              <a:rPr lang="en-US" baseline="0" dirty="0" err="1" smtClean="0"/>
              <a:t>Hadoop</a:t>
            </a:r>
            <a:r>
              <a:rPr lang="en-US" baseline="0" dirty="0" smtClean="0"/>
              <a:t> RPC </a:t>
            </a:r>
            <a:r>
              <a:rPr lang="en-US" baseline="0" dirty="0" smtClean="0">
                <a:sym typeface="Wingdings"/>
              </a:rPr>
              <a:t> while that’s primarily the case, writing non Java applications should be easier in </a:t>
            </a:r>
            <a:r>
              <a:rPr lang="en-US" baseline="0" dirty="0" err="1" smtClean="0">
                <a:sym typeface="Wingdings"/>
              </a:rPr>
              <a:t>Hadoop</a:t>
            </a:r>
            <a:r>
              <a:rPr lang="en-US" baseline="0" dirty="0" smtClean="0">
                <a:sym typeface="Wingdings"/>
              </a:rPr>
              <a:t> 2</a:t>
            </a:r>
          </a:p>
          <a:p>
            <a:endParaRPr lang="en-US" dirty="0" smtClean="0"/>
          </a:p>
          <a:p>
            <a:r>
              <a:rPr lang="en-US" dirty="0" smtClean="0"/>
              <a:t>Either</a:t>
            </a:r>
            <a:r>
              <a:rPr lang="en-US" baseline="0" dirty="0" smtClean="0"/>
              <a:t> build an RPC layer in the language being used – which can then be used to access the HDFS and YARN protocols (disclaimer: may not be a trivial exercise)</a:t>
            </a:r>
            <a:endParaRPr lang="en-US" dirty="0" smtClean="0"/>
          </a:p>
          <a:p>
            <a:endParaRPr lang="en-US" dirty="0" smtClean="0"/>
          </a:p>
          <a:p>
            <a:r>
              <a:rPr lang="en-US" dirty="0" smtClean="0"/>
              <a:t>HDFS –</a:t>
            </a:r>
            <a:r>
              <a:rPr lang="en-US" baseline="0" dirty="0" smtClean="0"/>
              <a:t> </a:t>
            </a:r>
            <a:r>
              <a:rPr lang="en-US" baseline="0" dirty="0" err="1" smtClean="0"/>
              <a:t>WebHDFS</a:t>
            </a:r>
            <a:r>
              <a:rPr lang="en-US" baseline="0" dirty="0" smtClean="0"/>
              <a:t> which is a REST based API, </a:t>
            </a:r>
            <a:r>
              <a:rPr lang="en-US" baseline="0" dirty="0" err="1" smtClean="0"/>
              <a:t>libHdfs</a:t>
            </a:r>
            <a:r>
              <a:rPr lang="en-US" baseline="0" dirty="0" smtClean="0"/>
              <a:t> which is JNI based C API for accessing HDFS. Folks at </a:t>
            </a:r>
            <a:r>
              <a:rPr lang="en-US" baseline="0" dirty="0" err="1" smtClean="0"/>
              <a:t>Spotify</a:t>
            </a:r>
            <a:r>
              <a:rPr lang="en-US" baseline="0" dirty="0" smtClean="0"/>
              <a:t> labs have built a </a:t>
            </a:r>
            <a:r>
              <a:rPr lang="en-US" baseline="0" dirty="0" err="1" smtClean="0"/>
              <a:t>Phthon</a:t>
            </a:r>
            <a:r>
              <a:rPr lang="en-US" baseline="0" dirty="0" smtClean="0"/>
              <a:t> library using </a:t>
            </a:r>
            <a:r>
              <a:rPr lang="en-US" baseline="0" dirty="0" err="1" smtClean="0"/>
              <a:t>Hadoop</a:t>
            </a:r>
            <a:r>
              <a:rPr lang="en-US" baseline="0" dirty="0" smtClean="0"/>
              <a:t> RPC mechanics – also have detailed out the RPC interactions</a:t>
            </a:r>
          </a:p>
          <a:p>
            <a:r>
              <a:rPr lang="en-US" baseline="0" dirty="0" smtClean="0"/>
              <a:t>YARN – Experimental early stage Go RPC by </a:t>
            </a:r>
            <a:r>
              <a:rPr lang="en-US" baseline="0" dirty="0" err="1" smtClean="0"/>
              <a:t>Arun</a:t>
            </a:r>
            <a:r>
              <a:rPr lang="en-US" baseline="0" dirty="0" smtClean="0"/>
              <a:t> Murthy – note: this is experimental and very early stage.</a:t>
            </a:r>
          </a:p>
          <a:p>
            <a:r>
              <a:rPr lang="en-US" baseline="0" dirty="0" smtClean="0"/>
              <a:t>	- Alternately, write the </a:t>
            </a:r>
            <a:r>
              <a:rPr lang="en-US" baseline="0" dirty="0" err="1" smtClean="0"/>
              <a:t>Applcation</a:t>
            </a:r>
            <a:r>
              <a:rPr lang="en-US" baseline="0" dirty="0" smtClean="0"/>
              <a:t> Logic in Java – but allow the rest of the application to be in any language</a:t>
            </a:r>
            <a:endParaRPr lang="en-US" dirty="0" smtClean="0"/>
          </a:p>
          <a:p>
            <a:endParaRPr lang="en-US" dirty="0" smtClean="0"/>
          </a:p>
          <a:p>
            <a:r>
              <a:rPr lang="en-US" dirty="0" smtClean="0"/>
              <a:t>If</a:t>
            </a:r>
            <a:r>
              <a:rPr lang="en-US" baseline="0" dirty="0" smtClean="0"/>
              <a:t> a language binding exists, barring some caveats, you should be able to write yarn applications. Recently, </a:t>
            </a:r>
            <a:r>
              <a:rPr lang="en-US" baseline="0" dirty="0" err="1" smtClean="0"/>
              <a:t>Arun</a:t>
            </a:r>
            <a:r>
              <a:rPr lang="en-US" baseline="0" dirty="0" smtClean="0"/>
              <a:t> Murthy came up with a hello world application built in GO. Please do take this with a bucket of salt as there are still some things such tokens and security which need to flush out properly but effectively, soon, we should have applications coming up that in written in other languages apart from Java.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17</a:t>
            </a:fld>
            <a:endParaRPr lang="en-US" dirty="0"/>
          </a:p>
        </p:txBody>
      </p:sp>
    </p:spTree>
    <p:extLst>
      <p:ext uri="{BB962C8B-B14F-4D97-AF65-F5344CB8AC3E}">
        <p14:creationId xmlns:p14="http://schemas.microsoft.com/office/powerpoint/2010/main" val="309249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30238" y="987425"/>
            <a:ext cx="184666" cy="369332"/>
          </a:xfrm>
          <a:prstGeom prst="rect">
            <a:avLst/>
          </a:prstGeom>
          <a:noFill/>
        </p:spPr>
        <p:txBody>
          <a:bodyPr wrap="none">
            <a:spAutoFit/>
          </a:bodyPr>
          <a:lstStyle/>
          <a:p>
            <a:pPr fontAlgn="auto">
              <a:spcBef>
                <a:spcPts val="0"/>
              </a:spcBef>
              <a:spcAft>
                <a:spcPts val="0"/>
              </a:spcAft>
              <a:defRPr/>
            </a:pPr>
            <a:endParaRPr lang="en-US" dirty="0">
              <a:latin typeface="+mn-lt"/>
              <a:ea typeface="+mn-ea"/>
              <a:cs typeface="+mn-cs"/>
            </a:endParaRPr>
          </a:p>
        </p:txBody>
      </p:sp>
      <p:sp>
        <p:nvSpPr>
          <p:cNvPr id="6" name="TextBox 5"/>
          <p:cNvSpPr txBox="1"/>
          <p:nvPr userDrawn="1"/>
        </p:nvSpPr>
        <p:spPr>
          <a:xfrm>
            <a:off x="427040" y="6545265"/>
            <a:ext cx="3305175" cy="2762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dirty="0">
              <a:solidFill>
                <a:srgbClr val="C3C3C3"/>
              </a:solidFill>
              <a:latin typeface="+mn-lt"/>
              <a:ea typeface="+mn-ea"/>
              <a:cs typeface="+mn-cs"/>
            </a:endParaRPr>
          </a:p>
        </p:txBody>
      </p:sp>
      <p:sp>
        <p:nvSpPr>
          <p:cNvPr id="2" name="Title 1"/>
          <p:cNvSpPr>
            <a:spLocks noGrp="1"/>
          </p:cNvSpPr>
          <p:nvPr>
            <p:ph type="ctrTitle"/>
          </p:nvPr>
        </p:nvSpPr>
        <p:spPr>
          <a:xfrm>
            <a:off x="426916" y="1563944"/>
            <a:ext cx="8431088" cy="986653"/>
          </a:xfrm>
          <a:prstGeom prst="rect">
            <a:avLst/>
          </a:prstGeom>
        </p:spPr>
        <p:txBody>
          <a:bodyPr anchor="t">
            <a:noAutofit/>
          </a:bodyPr>
          <a:lstStyle>
            <a:lvl1pPr marL="0" indent="0" algn="l" defTabSz="454025">
              <a:tabLst/>
              <a:defRPr sz="720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26916" y="2550598"/>
            <a:ext cx="7633448" cy="640271"/>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0"/>
          </p:nvPr>
        </p:nvSpPr>
        <p:spPr>
          <a:xfrm>
            <a:off x="427040" y="3379800"/>
            <a:ext cx="4473575" cy="1077901"/>
          </a:xfrm>
          <a:prstGeom prst="rect">
            <a:avLst/>
          </a:prstGeom>
        </p:spPr>
        <p:txBody>
          <a:bodyPr vert="horz"/>
          <a:lstStyle>
            <a:lvl1pPr>
              <a:buFont typeface="Arial"/>
              <a:buNone/>
              <a:defRPr sz="1800">
                <a:solidFill>
                  <a:schemeClr val="tx1">
                    <a:lumMod val="50000"/>
                    <a:lumOff val="50000"/>
                  </a:schemeClr>
                </a:solidFill>
              </a:defRPr>
            </a:lvl1pPr>
            <a:lvl2pPr marL="457200" indent="0">
              <a:buFontTx/>
              <a:buNone/>
              <a:defRPr sz="1200"/>
            </a:lvl2pPr>
            <a:lvl3pPr marL="914400" indent="0">
              <a:buFontTx/>
              <a:buNone/>
              <a:defRPr sz="1200"/>
            </a:lvl3pPr>
          </a:lstStyle>
          <a:p>
            <a:pPr lvl="0"/>
            <a:r>
              <a:rPr lang="en-US" smtClean="0"/>
              <a:t>Click to edit Master text styles</a:t>
            </a:r>
          </a:p>
        </p:txBody>
      </p:sp>
      <p:sp>
        <p:nvSpPr>
          <p:cNvPr id="7" name="Slide Number Placeholder 5"/>
          <p:cNvSpPr>
            <a:spLocks noGrp="1"/>
          </p:cNvSpPr>
          <p:nvPr>
            <p:ph type="sldNum" sz="quarter" idx="11"/>
          </p:nvPr>
        </p:nvSpPr>
        <p:spPr>
          <a:xfrm>
            <a:off x="6553200" y="6456364"/>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10C0D0BB-98A3-7C42-83C1-132C7944CB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t="39999" b="8000"/>
          <a:stretch>
            <a:fillRect/>
          </a:stretch>
        </p:blipFill>
        <p:spPr bwMode="auto">
          <a:xfrm>
            <a:off x="3965575" y="4424363"/>
            <a:ext cx="5175250" cy="2019300"/>
          </a:xfrm>
          <a:prstGeom prst="rect">
            <a:avLst/>
          </a:prstGeom>
          <a:noFill/>
          <a:ln w="9525">
            <a:noFill/>
            <a:miter lim="800000"/>
            <a:headEnd/>
            <a:tailEnd/>
          </a:ln>
        </p:spPr>
      </p:pic>
      <p:sp>
        <p:nvSpPr>
          <p:cNvPr id="5" name="TextBox 4"/>
          <p:cNvSpPr txBox="1"/>
          <p:nvPr userDrawn="1"/>
        </p:nvSpPr>
        <p:spPr>
          <a:xfrm>
            <a:off x="8963025" y="996951"/>
            <a:ext cx="914400" cy="914400"/>
          </a:xfrm>
          <a:prstGeom prst="rect">
            <a:avLst/>
          </a:prstGeom>
        </p:spPr>
        <p:txBody>
          <a:bodyPr wrap="none">
            <a:normAutofit/>
          </a:bodyPr>
          <a:lstStyle/>
          <a:p>
            <a:pPr fontAlgn="auto">
              <a:spcBef>
                <a:spcPct val="20000"/>
              </a:spcBef>
              <a:spcAft>
                <a:spcPts val="0"/>
              </a:spcAft>
              <a:buFont typeface="Arial"/>
              <a:buNone/>
              <a:defRPr/>
            </a:pPr>
            <a:endParaRPr lang="en-US" dirty="0">
              <a:solidFill>
                <a:srgbClr val="C3C3C3"/>
              </a:solidFill>
              <a:latin typeface="+mn-lt"/>
              <a:ea typeface="+mn-ea"/>
              <a:cs typeface="+mn-cs"/>
            </a:endParaRPr>
          </a:p>
        </p:txBody>
      </p:sp>
      <p:sp>
        <p:nvSpPr>
          <p:cNvPr id="6" name="TextBox 5"/>
          <p:cNvSpPr txBox="1"/>
          <p:nvPr userDrawn="1"/>
        </p:nvSpPr>
        <p:spPr>
          <a:xfrm>
            <a:off x="1301752" y="6602414"/>
            <a:ext cx="3306763" cy="3651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9" name="Title 1"/>
          <p:cNvSpPr>
            <a:spLocks noGrp="1"/>
          </p:cNvSpPr>
          <p:nvPr>
            <p:ph type="ctrTitle"/>
          </p:nvPr>
        </p:nvSpPr>
        <p:spPr>
          <a:xfrm>
            <a:off x="437411" y="2006011"/>
            <a:ext cx="8259884" cy="986653"/>
          </a:xfrm>
          <a:prstGeom prst="rect">
            <a:avLst/>
          </a:prstGeom>
        </p:spPr>
        <p:txBody>
          <a:bodyPr anchor="t">
            <a:noAutofit/>
          </a:bodyPr>
          <a:lstStyle>
            <a:lvl1pPr marL="0" indent="0" algn="l" defTabSz="454025">
              <a:tabLst/>
              <a:defRPr sz="5400">
                <a:latin typeface="Arial"/>
                <a:cs typeface="Arial"/>
              </a:defRPr>
            </a:lvl1pPr>
          </a:lstStyle>
          <a:p>
            <a:r>
              <a:rPr lang="en-US" smtClean="0"/>
              <a:t>Click to edit Master title style</a:t>
            </a:r>
            <a:endParaRPr lang="en-US" dirty="0"/>
          </a:p>
        </p:txBody>
      </p:sp>
      <p:sp>
        <p:nvSpPr>
          <p:cNvPr id="10" name="Subtitle 2"/>
          <p:cNvSpPr>
            <a:spLocks noGrp="1"/>
          </p:cNvSpPr>
          <p:nvPr>
            <p:ph type="subTitle" idx="1"/>
          </p:nvPr>
        </p:nvSpPr>
        <p:spPr>
          <a:xfrm>
            <a:off x="437411" y="2992663"/>
            <a:ext cx="8259884" cy="640271"/>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10"/>
          </p:nvPr>
        </p:nvSpPr>
        <p:spPr>
          <a:xfrm>
            <a:off x="1301750" y="6453188"/>
            <a:ext cx="289560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8" name="Slide Number Placeholder 5"/>
          <p:cNvSpPr>
            <a:spLocks noGrp="1"/>
          </p:cNvSpPr>
          <p:nvPr>
            <p:ph type="sldNum" sz="quarter" idx="11"/>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C92467FF-63EE-094F-90CE-4C22793BA00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p:spTree>
      <p:nvGrpSpPr>
        <p:cNvPr id="1" name=""/>
        <p:cNvGrpSpPr/>
        <p:nvPr/>
      </p:nvGrpSpPr>
      <p:grpSpPr>
        <a:xfrm>
          <a:off x="0" y="0"/>
          <a:ext cx="0" cy="0"/>
          <a:chOff x="0" y="0"/>
          <a:chExt cx="0" cy="0"/>
        </a:xfrm>
      </p:grpSpPr>
      <p:cxnSp>
        <p:nvCxnSpPr>
          <p:cNvPr id="4" name="Straight Connector 3"/>
          <p:cNvCxnSpPr/>
          <p:nvPr userDrawn="1"/>
        </p:nvCxnSpPr>
        <p:spPr>
          <a:xfrm>
            <a:off x="0" y="1016001"/>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5"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6" name="Text Placeholder 15"/>
          <p:cNvSpPr>
            <a:spLocks noGrp="1"/>
          </p:cNvSpPr>
          <p:nvPr>
            <p:ph type="body" sz="quarter" idx="11"/>
          </p:nvPr>
        </p:nvSpPr>
        <p:spPr>
          <a:xfrm>
            <a:off x="457200" y="1165226"/>
            <a:ext cx="8229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6465889"/>
            <a:ext cx="5251450" cy="2524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lumn Slide Linked">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 Placeholder 15"/>
          <p:cNvSpPr>
            <a:spLocks noGrp="1"/>
          </p:cNvSpPr>
          <p:nvPr>
            <p:ph type="body" sz="quarter" idx="11"/>
          </p:nvPr>
        </p:nvSpPr>
        <p:spPr>
          <a:xfrm>
            <a:off x="457200" y="1165226"/>
            <a:ext cx="8229600" cy="4954588"/>
          </a:xfrm>
          <a:prstGeom prst="rect">
            <a:avLst/>
          </a:prstGeom>
        </p:spPr>
        <p:txBody>
          <a:bodyPr vert="horz" numCol="2" spcCol="118872"/>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7"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cxnSp>
        <p:nvCxnSpPr>
          <p:cNvPr id="8" name="Straight Connector 7"/>
          <p:cNvCxnSpPr/>
          <p:nvPr userDrawn="1"/>
        </p:nvCxnSpPr>
        <p:spPr>
          <a:xfrm>
            <a:off x="0" y="1016001"/>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cxnSp>
        <p:nvCxnSpPr>
          <p:cNvPr id="5" name="Straight Connector 4"/>
          <p:cNvCxnSpPr/>
          <p:nvPr userDrawn="1"/>
        </p:nvCxnSpPr>
        <p:spPr>
          <a:xfrm>
            <a:off x="0" y="1016001"/>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9" name="Text Placeholder 15"/>
          <p:cNvSpPr>
            <a:spLocks noGrp="1"/>
          </p:cNvSpPr>
          <p:nvPr>
            <p:ph type="body" sz="quarter" idx="11"/>
          </p:nvPr>
        </p:nvSpPr>
        <p:spPr>
          <a:xfrm>
            <a:off x="457200" y="1165226"/>
            <a:ext cx="3911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4"/>
          </p:nvPr>
        </p:nvSpPr>
        <p:spPr>
          <a:xfrm>
            <a:off x="4597400" y="1162051"/>
            <a:ext cx="3911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29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cxnSp>
        <p:nvCxnSpPr>
          <p:cNvPr id="3" name="Straight Connector 2"/>
          <p:cNvCxnSpPr/>
          <p:nvPr userDrawn="1"/>
        </p:nvCxnSpPr>
        <p:spPr>
          <a:xfrm>
            <a:off x="0" y="1016001"/>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6465889"/>
            <a:ext cx="5251450" cy="2524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smtClean="0"/>
              <a:t>Architecting the Future of Big Data</a:t>
            </a:r>
            <a:endParaRPr lang="en-US" dirty="0"/>
          </a:p>
        </p:txBody>
      </p:sp>
      <p:sp>
        <p:nvSpPr>
          <p:cNvPr id="5" name="Content Placeholder 4"/>
          <p:cNvSpPr>
            <a:spLocks noGrp="1"/>
          </p:cNvSpPr>
          <p:nvPr>
            <p:ph sz="quarter" idx="14" hasCustomPrompt="1"/>
          </p:nvPr>
        </p:nvSpPr>
        <p:spPr>
          <a:xfrm>
            <a:off x="457200" y="1144589"/>
            <a:ext cx="8229600" cy="5219700"/>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Slide">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sp>
        <p:nvSpPr>
          <p:cNvPr id="6" name="Text Placeholder 15"/>
          <p:cNvSpPr>
            <a:spLocks noGrp="1"/>
          </p:cNvSpPr>
          <p:nvPr>
            <p:ph type="body" sz="quarter" idx="11"/>
          </p:nvPr>
        </p:nvSpPr>
        <p:spPr>
          <a:xfrm>
            <a:off x="457200" y="493325"/>
            <a:ext cx="8229600" cy="56264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016001"/>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Box 4"/>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6"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7"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spTree>
    <p:extLst>
      <p:ext uri="{BB962C8B-B14F-4D97-AF65-F5344CB8AC3E}">
        <p14:creationId xmlns:p14="http://schemas.microsoft.com/office/powerpoint/2010/main" val="17636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Slide">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cxnSp>
        <p:nvCxnSpPr>
          <p:cNvPr id="9" name="Straight Connector 8"/>
          <p:cNvCxnSpPr/>
          <p:nvPr userDrawn="1"/>
        </p:nvCxnSpPr>
        <p:spPr>
          <a:xfrm>
            <a:off x="0" y="1016001"/>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1" name="Text Placeholder 15"/>
          <p:cNvSpPr>
            <a:spLocks noGrp="1"/>
          </p:cNvSpPr>
          <p:nvPr>
            <p:ph type="body" sz="quarter" idx="11"/>
          </p:nvPr>
        </p:nvSpPr>
        <p:spPr>
          <a:xfrm>
            <a:off x="457200" y="1165226"/>
            <a:ext cx="41148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4" hasCustomPrompt="1"/>
          </p:nvPr>
        </p:nvSpPr>
        <p:spPr>
          <a:xfrm>
            <a:off x="4686300" y="1165226"/>
            <a:ext cx="4000500" cy="4954588"/>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427040" y="6602414"/>
            <a:ext cx="3305175" cy="3651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Title 1"/>
          <p:cNvSpPr>
            <a:spLocks noGrp="1"/>
          </p:cNvSpPr>
          <p:nvPr>
            <p:ph type="ctrTitle"/>
          </p:nvPr>
        </p:nvSpPr>
        <p:spPr>
          <a:xfrm>
            <a:off x="426916" y="2015290"/>
            <a:ext cx="8259884" cy="986653"/>
          </a:xfrm>
          <a:prstGeom prst="rect">
            <a:avLst/>
          </a:prstGeom>
        </p:spPr>
        <p:txBody>
          <a:bodyPr anchor="t">
            <a:noAutofit/>
          </a:bodyPr>
          <a:lstStyle>
            <a:lvl1pPr marL="0" indent="0" algn="l" defTabSz="454025">
              <a:tabLst/>
              <a:defRPr sz="5400" baseline="0">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426916" y="3001942"/>
            <a:ext cx="8259884" cy="640271"/>
          </a:xfrm>
          <a:prstGeom prst="rect">
            <a:avLst/>
          </a:prstGeom>
        </p:spPr>
        <p:txBody>
          <a:bodyPr>
            <a:normAutofit/>
          </a:bodyPr>
          <a:lstStyle>
            <a:lvl1pPr marL="0" indent="0" algn="l">
              <a:buNone/>
              <a:defRPr sz="2800">
                <a:solidFill>
                  <a:srgbClr val="7F7F7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a:xfrm>
            <a:off x="427038" y="6453188"/>
            <a:ext cx="6126162" cy="265112"/>
          </a:xfrm>
          <a:prstGeom prst="rect">
            <a:avLst/>
          </a:prstGeom>
        </p:spPr>
        <p:txBody>
          <a:bodyPr vert="horz" lIns="91440" tIns="45720" rIns="91440" bIns="45720" rtlCol="0" anchor="ctr"/>
          <a:lstStyle>
            <a:lvl1pPr algn="l" fontAlgn="auto">
              <a:spcBef>
                <a:spcPts val="0"/>
              </a:spcBef>
              <a:spcAft>
                <a:spcPts val="0"/>
              </a:spcAft>
              <a:defRPr sz="800" dirty="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9" name="Slide Number Placeholder 5"/>
          <p:cNvSpPr>
            <a:spLocks noGrp="1"/>
          </p:cNvSpPr>
          <p:nvPr>
            <p:ph type="sldNum" sz="quarter" idx="11"/>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55195364-CB26-204E-9D19-22CA26A13F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6" r:id="rId4"/>
    <p:sldLayoutId id="2147483662" r:id="rId5"/>
    <p:sldLayoutId id="2147483663" r:id="rId6"/>
    <p:sldLayoutId id="2147483665" r:id="rId7"/>
    <p:sldLayoutId id="2147483664" r:id="rId8"/>
    <p:sldLayoutId id="2147483659" r:id="rId9"/>
    <p:sldLayoutId id="2147483660" r:id="rId10"/>
  </p:sldLayoutIdLst>
  <p:hf hdr="0" dt="0"/>
  <p:txStyles>
    <p:titleStyle>
      <a:lvl1pPr algn="l" defTabSz="457200" rtl="0" eaLnBrk="1" fontAlgn="base" hangingPunct="1">
        <a:spcBef>
          <a:spcPct val="0"/>
        </a:spcBef>
        <a:spcAft>
          <a:spcPct val="0"/>
        </a:spcAft>
        <a:defRPr sz="3600" kern="1200">
          <a:solidFill>
            <a:schemeClr val="tx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1563944"/>
            <a:ext cx="8431088" cy="1390477"/>
          </a:xfrm>
        </p:spPr>
        <p:txBody>
          <a:bodyPr/>
          <a:lstStyle/>
          <a:p>
            <a:r>
              <a:rPr lang="en-US" sz="4000" dirty="0" smtClean="0"/>
              <a:t>Running Non-</a:t>
            </a:r>
            <a:r>
              <a:rPr lang="en-US" sz="4000" dirty="0" err="1" smtClean="0"/>
              <a:t>MapReduce</a:t>
            </a:r>
            <a:r>
              <a:rPr lang="en-US" sz="4000" dirty="0" smtClean="0"/>
              <a:t> Applications on Apache </a:t>
            </a:r>
            <a:r>
              <a:rPr lang="en-US" sz="4000" dirty="0" err="1" smtClean="0"/>
              <a:t>Hadoop</a:t>
            </a:r>
            <a:r>
              <a:rPr lang="en-US" sz="4000" dirty="0" smtClean="0"/>
              <a:t> </a:t>
            </a:r>
            <a:endParaRPr lang="en-US" sz="4000" dirty="0"/>
          </a:p>
        </p:txBody>
      </p:sp>
      <p:sp>
        <p:nvSpPr>
          <p:cNvPr id="4" name="Text Placeholder 3"/>
          <p:cNvSpPr>
            <a:spLocks noGrp="1"/>
          </p:cNvSpPr>
          <p:nvPr>
            <p:ph type="body" sz="quarter" idx="10"/>
          </p:nvPr>
        </p:nvSpPr>
        <p:spPr>
          <a:xfrm>
            <a:off x="427040" y="3632200"/>
            <a:ext cx="5013909" cy="1077901"/>
          </a:xfrm>
        </p:spPr>
        <p:txBody>
          <a:bodyPr/>
          <a:lstStyle/>
          <a:p>
            <a:r>
              <a:rPr lang="en-US" sz="2800" dirty="0" smtClean="0">
                <a:solidFill>
                  <a:schemeClr val="bg1"/>
                </a:solidFill>
              </a:rPr>
              <a:t>Hitesh Shah &amp; </a:t>
            </a:r>
            <a:r>
              <a:rPr lang="en-US" sz="2800" dirty="0" err="1" smtClean="0">
                <a:solidFill>
                  <a:schemeClr val="bg1"/>
                </a:solidFill>
              </a:rPr>
              <a:t>Siddharth</a:t>
            </a:r>
            <a:r>
              <a:rPr lang="en-US" sz="2800" dirty="0" smtClean="0">
                <a:solidFill>
                  <a:schemeClr val="bg1"/>
                </a:solidFill>
              </a:rPr>
              <a:t> </a:t>
            </a:r>
            <a:r>
              <a:rPr lang="en-US" sz="2800" dirty="0" smtClean="0">
                <a:solidFill>
                  <a:schemeClr val="bg1"/>
                </a:solidFill>
              </a:rPr>
              <a:t>Seth</a:t>
            </a:r>
          </a:p>
          <a:p>
            <a:pPr algn="ctr"/>
            <a:r>
              <a:rPr lang="en-US" sz="2800" dirty="0" err="1" smtClean="0">
                <a:solidFill>
                  <a:schemeClr val="bg1"/>
                </a:solidFill>
              </a:rPr>
              <a:t>Hortonworks</a:t>
            </a:r>
            <a:r>
              <a:rPr lang="en-US" sz="2800" dirty="0" smtClean="0">
                <a:solidFill>
                  <a:schemeClr val="bg1"/>
                </a:solidFill>
              </a:rPr>
              <a:t> </a:t>
            </a:r>
            <a:r>
              <a:rPr lang="en-US" sz="2800" dirty="0" smtClean="0">
                <a:solidFill>
                  <a:schemeClr val="bg1"/>
                </a:solidFill>
              </a:rPr>
              <a:t>Inc.</a:t>
            </a:r>
          </a:p>
          <a:p>
            <a:pPr algn="ctr"/>
            <a:endParaRPr lang="en-US" sz="2800" dirty="0">
              <a:solidFill>
                <a:schemeClr val="bg1"/>
              </a:solidFill>
            </a:endParaRPr>
          </a:p>
        </p:txBody>
      </p:sp>
      <p:sp>
        <p:nvSpPr>
          <p:cNvPr id="5" name="Slide Number Placeholder 4"/>
          <p:cNvSpPr>
            <a:spLocks noGrp="1"/>
          </p:cNvSpPr>
          <p:nvPr>
            <p:ph type="sldNum" sz="quarter" idx="11"/>
          </p:nvPr>
        </p:nvSpPr>
        <p:spPr/>
        <p:txBody>
          <a:bodyPr/>
          <a:lstStyle/>
          <a:p>
            <a:pPr>
              <a:defRPr/>
            </a:pPr>
            <a:r>
              <a:rPr lang="en-US" dirty="0" smtClean="0"/>
              <a:t>Page </a:t>
            </a:r>
            <a:fld id="{10C0D0BB-98A3-7C42-83C1-132C7944CB3A}" type="slidenum">
              <a:rPr lang="en-US" smtClean="0"/>
              <a:pPr>
                <a:defRPr/>
              </a:pPr>
              <a:t>1</a:t>
            </a:fld>
            <a:endParaRPr lang="en-US" dirty="0"/>
          </a:p>
        </p:txBody>
      </p:sp>
    </p:spTree>
    <p:extLst>
      <p:ext uri="{BB962C8B-B14F-4D97-AF65-F5344CB8AC3E}">
        <p14:creationId xmlns:p14="http://schemas.microsoft.com/office/powerpoint/2010/main" val="19005629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YARN Stack</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10</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pic>
        <p:nvPicPr>
          <p:cNvPr id="6" name="Picture 5"/>
          <p:cNvPicPr>
            <a:picLocks noChangeAspect="1"/>
          </p:cNvPicPr>
          <p:nvPr/>
        </p:nvPicPr>
        <p:blipFill>
          <a:blip r:embed="rId3"/>
          <a:stretch>
            <a:fillRect/>
          </a:stretch>
        </p:blipFill>
        <p:spPr>
          <a:xfrm>
            <a:off x="0" y="1747783"/>
            <a:ext cx="9144000" cy="3244368"/>
          </a:xfrm>
          <a:prstGeom prst="rect">
            <a:avLst/>
          </a:prstGeom>
        </p:spPr>
      </p:pic>
    </p:spTree>
    <p:extLst>
      <p:ext uri="{BB962C8B-B14F-4D97-AF65-F5344CB8AC3E}">
        <p14:creationId xmlns:p14="http://schemas.microsoft.com/office/powerpoint/2010/main" val="22658135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Glossary</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11</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10" name="Text Placeholder 3"/>
          <p:cNvSpPr>
            <a:spLocks noGrp="1"/>
          </p:cNvSpPr>
          <p:nvPr>
            <p:ph type="body" sz="quarter" idx="11"/>
          </p:nvPr>
        </p:nvSpPr>
        <p:spPr>
          <a:xfrm>
            <a:off x="457200" y="1180935"/>
            <a:ext cx="8051800" cy="4954588"/>
          </a:xfrm>
        </p:spPr>
        <p:txBody>
          <a:bodyPr/>
          <a:lstStyle/>
          <a:p>
            <a:r>
              <a:rPr lang="en-US" sz="2800" dirty="0" smtClean="0"/>
              <a:t>Installer</a:t>
            </a:r>
          </a:p>
          <a:p>
            <a:pPr lvl="1"/>
            <a:r>
              <a:rPr lang="en-US" sz="2600" dirty="0" smtClean="0"/>
              <a:t>Application Installer or Application Client</a:t>
            </a:r>
          </a:p>
          <a:p>
            <a:r>
              <a:rPr lang="en-US" sz="2800" dirty="0" smtClean="0"/>
              <a:t>Client</a:t>
            </a:r>
          </a:p>
          <a:p>
            <a:pPr lvl="1"/>
            <a:r>
              <a:rPr lang="en-US" sz="2600" dirty="0" smtClean="0"/>
              <a:t>Application Client</a:t>
            </a:r>
          </a:p>
          <a:p>
            <a:r>
              <a:rPr lang="en-US" sz="2800" dirty="0" smtClean="0"/>
              <a:t>Supervisor</a:t>
            </a:r>
          </a:p>
          <a:p>
            <a:pPr lvl="1"/>
            <a:r>
              <a:rPr lang="en-US" sz="2600" dirty="0" smtClean="0"/>
              <a:t>Application Master</a:t>
            </a:r>
          </a:p>
          <a:p>
            <a:r>
              <a:rPr lang="en-US" sz="2800" dirty="0" smtClean="0"/>
              <a:t>Workers</a:t>
            </a:r>
          </a:p>
          <a:p>
            <a:pPr lvl="1"/>
            <a:r>
              <a:rPr lang="en-US" sz="2600" dirty="0" smtClean="0"/>
              <a:t>Application Containers</a:t>
            </a:r>
          </a:p>
          <a:p>
            <a:endParaRPr lang="en-US" sz="2800" dirty="0"/>
          </a:p>
        </p:txBody>
      </p:sp>
      <p:sp>
        <p:nvSpPr>
          <p:cNvPr id="5" name="TextBox 4"/>
          <p:cNvSpPr txBox="1"/>
          <p:nvPr/>
        </p:nvSpPr>
        <p:spPr>
          <a:xfrm>
            <a:off x="457200" y="1180937"/>
            <a:ext cx="3886200" cy="4954588"/>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72400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Architecture</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12</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6" name="Rounded Rectangle 5"/>
          <p:cNvSpPr/>
          <p:nvPr/>
        </p:nvSpPr>
        <p:spPr>
          <a:xfrm>
            <a:off x="4200088" y="1431882"/>
            <a:ext cx="2432480" cy="1080553"/>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err="1" smtClean="0"/>
              <a:t>ResourceManager</a:t>
            </a:r>
            <a:endParaRPr lang="en-US" dirty="0"/>
          </a:p>
        </p:txBody>
      </p:sp>
      <p:sp>
        <p:nvSpPr>
          <p:cNvPr id="9" name="Rounded Rectangle 8"/>
          <p:cNvSpPr/>
          <p:nvPr/>
        </p:nvSpPr>
        <p:spPr>
          <a:xfrm>
            <a:off x="1660140" y="3406589"/>
            <a:ext cx="1676400" cy="2644571"/>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49" name="Oval 48"/>
          <p:cNvSpPr/>
          <p:nvPr/>
        </p:nvSpPr>
        <p:spPr>
          <a:xfrm>
            <a:off x="440940" y="1253399"/>
            <a:ext cx="1219200" cy="5334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cxnSp>
        <p:nvCxnSpPr>
          <p:cNvPr id="59" name="Elbow Connector 58"/>
          <p:cNvCxnSpPr>
            <a:stCxn id="49" idx="6"/>
            <a:endCxn id="6" idx="1"/>
          </p:cNvCxnSpPr>
          <p:nvPr/>
        </p:nvCxnSpPr>
        <p:spPr>
          <a:xfrm>
            <a:off x="1660140" y="1520099"/>
            <a:ext cx="2539948" cy="452060"/>
          </a:xfrm>
          <a:prstGeom prst="straightConnector1">
            <a:avLst/>
          </a:prstGeom>
          <a:ln>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4343402" y="1972159"/>
            <a:ext cx="459157" cy="447292"/>
          </a:xfrm>
          <a:prstGeom prst="rect">
            <a:avLst/>
          </a:prstGeom>
          <a:solidFill>
            <a:schemeClr val="accent3">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p:cNvSpPr/>
          <p:nvPr/>
        </p:nvSpPr>
        <p:spPr>
          <a:xfrm>
            <a:off x="440940" y="2245735"/>
            <a:ext cx="1219200" cy="5334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cxnSp>
        <p:nvCxnSpPr>
          <p:cNvPr id="74" name="Elbow Connector 58"/>
          <p:cNvCxnSpPr>
            <a:stCxn id="73" idx="6"/>
            <a:endCxn id="6" idx="1"/>
          </p:cNvCxnSpPr>
          <p:nvPr/>
        </p:nvCxnSpPr>
        <p:spPr>
          <a:xfrm flipV="1">
            <a:off x="1660140" y="1972159"/>
            <a:ext cx="2539948" cy="540276"/>
          </a:xfrm>
          <a:prstGeom prst="straightConnector1">
            <a:avLst/>
          </a:prstGeom>
          <a:ln>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51045" y="1972159"/>
            <a:ext cx="459157" cy="447292"/>
          </a:xfrm>
          <a:prstGeom prst="rect">
            <a:avLst/>
          </a:prstGeom>
          <a:solidFill>
            <a:schemeClr val="accent5">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TextBox 88"/>
          <p:cNvSpPr txBox="1"/>
          <p:nvPr/>
        </p:nvSpPr>
        <p:spPr>
          <a:xfrm>
            <a:off x="1474406" y="1783465"/>
            <a:ext cx="2051050" cy="456587"/>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Submit Application</a:t>
            </a:r>
          </a:p>
        </p:txBody>
      </p:sp>
      <p:sp>
        <p:nvSpPr>
          <p:cNvPr id="92" name="Rounded Rectangle 91"/>
          <p:cNvSpPr/>
          <p:nvPr/>
        </p:nvSpPr>
        <p:spPr>
          <a:xfrm>
            <a:off x="7239000" y="3406589"/>
            <a:ext cx="1676400" cy="2644571"/>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93" name="Rounded Rectangle 92"/>
          <p:cNvSpPr/>
          <p:nvPr/>
        </p:nvSpPr>
        <p:spPr>
          <a:xfrm>
            <a:off x="5410200" y="3406589"/>
            <a:ext cx="1676400" cy="2644571"/>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94" name="Rounded Rectangle 93"/>
          <p:cNvSpPr/>
          <p:nvPr/>
        </p:nvSpPr>
        <p:spPr>
          <a:xfrm>
            <a:off x="3505200" y="3406589"/>
            <a:ext cx="1676400" cy="2644571"/>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97" name="Oval 96"/>
          <p:cNvSpPr/>
          <p:nvPr/>
        </p:nvSpPr>
        <p:spPr>
          <a:xfrm>
            <a:off x="1783052" y="3933235"/>
            <a:ext cx="1387860" cy="6096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App</a:t>
            </a:r>
          </a:p>
          <a:p>
            <a:pPr algn="ctr"/>
            <a:r>
              <a:rPr lang="en-US" sz="1600" dirty="0" smtClean="0"/>
              <a:t>Master</a:t>
            </a:r>
            <a:endParaRPr lang="en-US" sz="1600" dirty="0"/>
          </a:p>
        </p:txBody>
      </p:sp>
      <p:sp>
        <p:nvSpPr>
          <p:cNvPr id="98" name="Oval 97"/>
          <p:cNvSpPr/>
          <p:nvPr/>
        </p:nvSpPr>
        <p:spPr>
          <a:xfrm>
            <a:off x="3651250" y="3952492"/>
            <a:ext cx="1377950" cy="6096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99" name="Oval 98"/>
          <p:cNvSpPr/>
          <p:nvPr/>
        </p:nvSpPr>
        <p:spPr>
          <a:xfrm>
            <a:off x="3654425" y="4648200"/>
            <a:ext cx="1377950" cy="6096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 </a:t>
            </a:r>
            <a:endParaRPr lang="en-US" sz="1400" dirty="0"/>
          </a:p>
        </p:txBody>
      </p:sp>
      <p:sp>
        <p:nvSpPr>
          <p:cNvPr id="100" name="Oval 99"/>
          <p:cNvSpPr/>
          <p:nvPr/>
        </p:nvSpPr>
        <p:spPr>
          <a:xfrm>
            <a:off x="5486400" y="3943944"/>
            <a:ext cx="1377950" cy="6096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1" name="Oval 100"/>
          <p:cNvSpPr/>
          <p:nvPr/>
        </p:nvSpPr>
        <p:spPr>
          <a:xfrm>
            <a:off x="7316842" y="3952492"/>
            <a:ext cx="1377950" cy="6096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4" name="Oval 103"/>
          <p:cNvSpPr/>
          <p:nvPr/>
        </p:nvSpPr>
        <p:spPr>
          <a:xfrm>
            <a:off x="3654425" y="5399679"/>
            <a:ext cx="1387860" cy="609600"/>
          </a:xfrm>
          <a:prstGeom prst="ellipse">
            <a:avLst/>
          </a:prstGeom>
          <a:solidFill>
            <a:schemeClr val="accent5">
              <a:alpha val="75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App</a:t>
            </a:r>
          </a:p>
          <a:p>
            <a:pPr algn="ctr"/>
            <a:r>
              <a:rPr lang="en-US" sz="1600" dirty="0" smtClean="0"/>
              <a:t>Master</a:t>
            </a:r>
            <a:endParaRPr lang="en-US" sz="1600" dirty="0"/>
          </a:p>
        </p:txBody>
      </p:sp>
      <p:sp>
        <p:nvSpPr>
          <p:cNvPr id="105" name="Oval 104"/>
          <p:cNvSpPr/>
          <p:nvPr/>
        </p:nvSpPr>
        <p:spPr>
          <a:xfrm>
            <a:off x="7316842" y="4648200"/>
            <a:ext cx="1377950" cy="6096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6" name="Oval 105"/>
          <p:cNvSpPr/>
          <p:nvPr/>
        </p:nvSpPr>
        <p:spPr>
          <a:xfrm>
            <a:off x="5486400" y="5348679"/>
            <a:ext cx="1377950" cy="6096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7" name="Oval 106"/>
          <p:cNvSpPr/>
          <p:nvPr/>
        </p:nvSpPr>
        <p:spPr>
          <a:xfrm>
            <a:off x="5486400" y="4633809"/>
            <a:ext cx="1377950" cy="6096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8" name="Oval 107"/>
          <p:cNvSpPr/>
          <p:nvPr/>
        </p:nvSpPr>
        <p:spPr>
          <a:xfrm>
            <a:off x="1779206" y="4712356"/>
            <a:ext cx="1377950" cy="6096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Tree>
    <p:extLst>
      <p:ext uri="{BB962C8B-B14F-4D97-AF65-F5344CB8AC3E}">
        <p14:creationId xmlns:p14="http://schemas.microsoft.com/office/powerpoint/2010/main" val="1340232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9" grpId="0" animBg="1"/>
      <p:bldP spid="62" grpId="0" animBg="1"/>
      <p:bldP spid="73" grpId="0" animBg="1"/>
      <p:bldP spid="78" grpId="0" animBg="1"/>
      <p:bldP spid="89" grpId="0"/>
      <p:bldP spid="92" grpId="0" animBg="1"/>
      <p:bldP spid="93" grpId="0" animBg="1"/>
      <p:bldP spid="94" grpId="0" animBg="1"/>
      <p:bldP spid="97" grpId="0" animBg="1"/>
      <p:bldP spid="98" grpId="0" animBg="1"/>
      <p:bldP spid="99" grpId="0" animBg="1"/>
      <p:bldP spid="100" grpId="0" animBg="1"/>
      <p:bldP spid="101" grpId="0" animBg="1"/>
      <p:bldP spid="104" grpId="0" animBg="1"/>
      <p:bldP spid="105" grpId="0" animBg="1"/>
      <p:bldP spid="106" grpId="0" animBg="1"/>
      <p:bldP spid="107" grpId="0" animBg="1"/>
      <p:bldP spid="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YARN Application Flow</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13</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7" name="Rounded Rectangle 6"/>
          <p:cNvSpPr/>
          <p:nvPr/>
        </p:nvSpPr>
        <p:spPr>
          <a:xfrm>
            <a:off x="367082" y="2819401"/>
            <a:ext cx="1708150" cy="2106332"/>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smtClean="0"/>
              <a:t>Application Client</a:t>
            </a:r>
            <a:endParaRPr lang="en-US" sz="1300" dirty="0"/>
          </a:p>
        </p:txBody>
      </p:sp>
      <p:sp>
        <p:nvSpPr>
          <p:cNvPr id="8" name="Rounded Rectangle 7"/>
          <p:cNvSpPr/>
          <p:nvPr/>
        </p:nvSpPr>
        <p:spPr>
          <a:xfrm>
            <a:off x="3523032" y="1295400"/>
            <a:ext cx="1555750" cy="16764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000" dirty="0" smtClean="0"/>
              <a:t>Resource</a:t>
            </a:r>
          </a:p>
          <a:p>
            <a:pPr algn="ctr"/>
            <a:r>
              <a:rPr lang="en-US" sz="2000" dirty="0" smtClean="0"/>
              <a:t>Manager</a:t>
            </a:r>
            <a:endParaRPr lang="en-US" sz="2000" dirty="0"/>
          </a:p>
        </p:txBody>
      </p:sp>
      <p:sp>
        <p:nvSpPr>
          <p:cNvPr id="9" name="Rounded Rectangle 8"/>
          <p:cNvSpPr/>
          <p:nvPr/>
        </p:nvSpPr>
        <p:spPr>
          <a:xfrm>
            <a:off x="3370631" y="3949648"/>
            <a:ext cx="2057400" cy="2374952"/>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400" dirty="0" smtClean="0"/>
              <a:t>Application Master</a:t>
            </a:r>
          </a:p>
          <a:p>
            <a:endParaRPr lang="en-US" sz="1400" dirty="0"/>
          </a:p>
        </p:txBody>
      </p:sp>
      <p:sp>
        <p:nvSpPr>
          <p:cNvPr id="10" name="Rounded Rectangle 9"/>
          <p:cNvSpPr/>
          <p:nvPr/>
        </p:nvSpPr>
        <p:spPr>
          <a:xfrm>
            <a:off x="6705600" y="2667000"/>
            <a:ext cx="1828800" cy="167640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err="1" smtClean="0"/>
              <a:t>NodeManager</a:t>
            </a:r>
            <a:endParaRPr lang="en-US" dirty="0"/>
          </a:p>
        </p:txBody>
      </p:sp>
      <p:sp>
        <p:nvSpPr>
          <p:cNvPr id="11" name="Rectangle 10"/>
          <p:cNvSpPr/>
          <p:nvPr/>
        </p:nvSpPr>
        <p:spPr>
          <a:xfrm>
            <a:off x="491650" y="3470095"/>
            <a:ext cx="1418565" cy="53340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YarnClient</a:t>
            </a:r>
            <a:endParaRPr lang="en-US" dirty="0"/>
          </a:p>
        </p:txBody>
      </p:sp>
      <p:sp>
        <p:nvSpPr>
          <p:cNvPr id="12" name="Rectangle 11"/>
          <p:cNvSpPr/>
          <p:nvPr/>
        </p:nvSpPr>
        <p:spPr>
          <a:xfrm>
            <a:off x="504267" y="4153268"/>
            <a:ext cx="1418565" cy="53340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App</a:t>
            </a:r>
          </a:p>
          <a:p>
            <a:pPr algn="ctr"/>
            <a:r>
              <a:rPr lang="en-US" sz="1400" dirty="0" smtClean="0"/>
              <a:t>Specific API</a:t>
            </a:r>
            <a:endParaRPr lang="en-US" sz="1400" dirty="0"/>
          </a:p>
        </p:txBody>
      </p:sp>
      <p:cxnSp>
        <p:nvCxnSpPr>
          <p:cNvPr id="14" name="Elbow Connector 13"/>
          <p:cNvCxnSpPr>
            <a:stCxn id="11" idx="3"/>
            <a:endCxn id="8" idx="1"/>
          </p:cNvCxnSpPr>
          <p:nvPr/>
        </p:nvCxnSpPr>
        <p:spPr>
          <a:xfrm flipV="1">
            <a:off x="1910215" y="2133601"/>
            <a:ext cx="1612819" cy="1603195"/>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65632" y="1752600"/>
            <a:ext cx="1905001"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Application Client</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Protocol</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7" name="Elbow Connector 16"/>
          <p:cNvCxnSpPr>
            <a:stCxn id="12" idx="3"/>
            <a:endCxn id="9" idx="1"/>
          </p:cNvCxnSpPr>
          <p:nvPr/>
        </p:nvCxnSpPr>
        <p:spPr>
          <a:xfrm>
            <a:off x="1922832" y="4419969"/>
            <a:ext cx="1447801" cy="717156"/>
          </a:xfrm>
          <a:prstGeom prst="bentConnector3">
            <a:avLst/>
          </a:prstGeom>
          <a:ln>
            <a:solidFill>
              <a:schemeClr val="bg1"/>
            </a:solidFill>
            <a:prstDash val="dashDot"/>
            <a:headEnd type="arrow"/>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547697" y="4659032"/>
            <a:ext cx="1723939" cy="53340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AMRMClient</a:t>
            </a:r>
            <a:endParaRPr lang="en-US" dirty="0"/>
          </a:p>
        </p:txBody>
      </p:sp>
      <p:sp>
        <p:nvSpPr>
          <p:cNvPr id="24" name="Rectangle 23"/>
          <p:cNvSpPr/>
          <p:nvPr/>
        </p:nvSpPr>
        <p:spPr>
          <a:xfrm>
            <a:off x="3547697" y="5444633"/>
            <a:ext cx="1723939" cy="53340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NMClient</a:t>
            </a:r>
            <a:endParaRPr lang="en-US" dirty="0"/>
          </a:p>
        </p:txBody>
      </p:sp>
      <p:cxnSp>
        <p:nvCxnSpPr>
          <p:cNvPr id="29" name="Elbow Connector 28"/>
          <p:cNvCxnSpPr>
            <a:stCxn id="23" idx="3"/>
            <a:endCxn id="8" idx="3"/>
          </p:cNvCxnSpPr>
          <p:nvPr/>
        </p:nvCxnSpPr>
        <p:spPr>
          <a:xfrm flipH="1" flipV="1">
            <a:off x="5078782" y="2133601"/>
            <a:ext cx="192852" cy="2792132"/>
          </a:xfrm>
          <a:prstGeom prst="bentConnector3">
            <a:avLst>
              <a:gd name="adj1" fmla="val -221425"/>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523032" y="3035248"/>
            <a:ext cx="1905001" cy="9144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Application Master</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Protocol</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36" name="Elbow Connector 35"/>
          <p:cNvCxnSpPr>
            <a:stCxn id="24" idx="3"/>
            <a:endCxn id="10" idx="2"/>
          </p:cNvCxnSpPr>
          <p:nvPr/>
        </p:nvCxnSpPr>
        <p:spPr>
          <a:xfrm flipV="1">
            <a:off x="5271634" y="4343400"/>
            <a:ext cx="2348366" cy="1367933"/>
          </a:xfrm>
          <a:prstGeom prst="bentConnector2">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446093" y="4743881"/>
            <a:ext cx="1905001" cy="914400"/>
          </a:xfrm>
          <a:prstGeom prst="rect">
            <a:avLst/>
          </a:prstGeom>
        </p:spPr>
        <p:txBody>
          <a:bodyPr vert="horz" wrap="none" lIns="91440" tIns="45720" rIns="91440" bIns="45720" rtlCol="0">
            <a:normAutofit fontScale="92500" lnSpcReduction="1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Container</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Management</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Protocol</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4" name="Oval 53"/>
          <p:cNvSpPr/>
          <p:nvPr/>
        </p:nvSpPr>
        <p:spPr>
          <a:xfrm>
            <a:off x="6934200" y="3352800"/>
            <a:ext cx="1371600" cy="685800"/>
          </a:xfrm>
          <a:prstGeom prst="ellipse">
            <a:avLst/>
          </a:prstGeom>
          <a:solidFill>
            <a:schemeClr val="accent3">
              <a:lumMod val="60000"/>
              <a:lumOff val="40000"/>
              <a:alpha val="75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App</a:t>
            </a:r>
          </a:p>
          <a:p>
            <a:pPr algn="ctr"/>
            <a:r>
              <a:rPr lang="en-US" sz="1400" dirty="0" smtClean="0"/>
              <a:t>Container</a:t>
            </a:r>
            <a:endParaRPr lang="en-US" sz="1400" dirty="0"/>
          </a:p>
        </p:txBody>
      </p:sp>
      <p:cxnSp>
        <p:nvCxnSpPr>
          <p:cNvPr id="56" name="Elbow Connector 55"/>
          <p:cNvCxnSpPr>
            <a:stCxn id="9" idx="3"/>
            <a:endCxn id="54" idx="2"/>
          </p:cNvCxnSpPr>
          <p:nvPr/>
        </p:nvCxnSpPr>
        <p:spPr>
          <a:xfrm flipV="1">
            <a:off x="5428033" y="3695700"/>
            <a:ext cx="1506169" cy="1441424"/>
          </a:xfrm>
          <a:prstGeom prst="bentConnector3">
            <a:avLst>
              <a:gd name="adj1" fmla="val 50000"/>
            </a:avLst>
          </a:prstGeom>
          <a:ln>
            <a:solidFill>
              <a:schemeClr val="bg1"/>
            </a:solidFill>
            <a:prstDash val="dashDot"/>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421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YARN </a:t>
            </a:r>
            <a:r>
              <a:rPr lang="en-US" dirty="0" smtClean="0"/>
              <a:t>Protocols &amp; Client </a:t>
            </a:r>
            <a:r>
              <a:rPr lang="en-US" dirty="0"/>
              <a:t>Libraries</a:t>
            </a:r>
          </a:p>
        </p:txBody>
      </p:sp>
      <p:sp>
        <p:nvSpPr>
          <p:cNvPr id="8" name="Text Placeholder 7"/>
          <p:cNvSpPr>
            <a:spLocks noGrp="1"/>
          </p:cNvSpPr>
          <p:nvPr>
            <p:ph type="body" sz="quarter" idx="11"/>
          </p:nvPr>
        </p:nvSpPr>
        <p:spPr/>
        <p:txBody>
          <a:bodyPr/>
          <a:lstStyle/>
          <a:p>
            <a:r>
              <a:rPr lang="en-US" sz="2200" dirty="0" smtClean="0"/>
              <a:t>Application Client Protocol: Client to RM interaction</a:t>
            </a:r>
          </a:p>
          <a:p>
            <a:pPr lvl="1"/>
            <a:r>
              <a:rPr lang="en-US" sz="1800" dirty="0" smtClean="0"/>
              <a:t>Library: </a:t>
            </a:r>
            <a:r>
              <a:rPr lang="en-US" sz="1800" dirty="0" err="1" smtClean="0"/>
              <a:t>YarnClient</a:t>
            </a:r>
            <a:endParaRPr lang="en-US" sz="1800" dirty="0" smtClean="0"/>
          </a:p>
          <a:p>
            <a:pPr lvl="1"/>
            <a:r>
              <a:rPr lang="en-US" sz="1800" dirty="0" smtClean="0"/>
              <a:t>Application Lifecycle control</a:t>
            </a:r>
          </a:p>
          <a:p>
            <a:pPr lvl="1"/>
            <a:r>
              <a:rPr lang="en-US" sz="1800" dirty="0" smtClean="0"/>
              <a:t>Access Cluster Information</a:t>
            </a:r>
          </a:p>
          <a:p>
            <a:pPr lvl="1"/>
            <a:endParaRPr lang="en-US" dirty="0" smtClean="0"/>
          </a:p>
          <a:p>
            <a:r>
              <a:rPr lang="en-US" sz="2200" dirty="0" smtClean="0"/>
              <a:t>Application Master Protocol: AM – RM interaction</a:t>
            </a:r>
          </a:p>
          <a:p>
            <a:pPr lvl="1"/>
            <a:r>
              <a:rPr lang="en-US" sz="1800" dirty="0" smtClean="0"/>
              <a:t>Library: </a:t>
            </a:r>
            <a:r>
              <a:rPr lang="en-US" sz="1800" dirty="0" err="1" smtClean="0"/>
              <a:t>AMRMClient</a:t>
            </a:r>
            <a:r>
              <a:rPr lang="en-US" sz="1800" dirty="0" smtClean="0"/>
              <a:t> / </a:t>
            </a:r>
            <a:r>
              <a:rPr lang="en-US" sz="1800" dirty="0" err="1" smtClean="0"/>
              <a:t>AMRMClientAsync</a:t>
            </a:r>
            <a:endParaRPr lang="en-US" sz="1800" dirty="0" smtClean="0"/>
          </a:p>
          <a:p>
            <a:pPr lvl="1"/>
            <a:r>
              <a:rPr lang="en-US" sz="1800" dirty="0" smtClean="0"/>
              <a:t>Resource negotiation</a:t>
            </a:r>
          </a:p>
          <a:p>
            <a:pPr lvl="1"/>
            <a:r>
              <a:rPr lang="en-US" sz="1800" dirty="0" smtClean="0"/>
              <a:t>Heartbeat to the RM</a:t>
            </a:r>
            <a:endParaRPr lang="en-US" dirty="0" smtClean="0"/>
          </a:p>
          <a:p>
            <a:endParaRPr lang="en-US" sz="2200" dirty="0" smtClean="0"/>
          </a:p>
          <a:p>
            <a:r>
              <a:rPr lang="en-US" sz="2200" dirty="0" smtClean="0"/>
              <a:t>Container Management Protocol:</a:t>
            </a:r>
            <a:r>
              <a:rPr lang="en-US" sz="2200" dirty="0"/>
              <a:t> </a:t>
            </a:r>
            <a:r>
              <a:rPr lang="en-US" sz="2200" dirty="0" smtClean="0"/>
              <a:t>AM to NM interaction</a:t>
            </a:r>
          </a:p>
          <a:p>
            <a:pPr lvl="1"/>
            <a:r>
              <a:rPr lang="en-US" sz="1800" dirty="0" smtClean="0"/>
              <a:t>Library: </a:t>
            </a:r>
            <a:r>
              <a:rPr lang="en-US" sz="1800" dirty="0" err="1" smtClean="0"/>
              <a:t>NMClient</a:t>
            </a:r>
            <a:r>
              <a:rPr lang="en-US" sz="1800" dirty="0" smtClean="0"/>
              <a:t>/</a:t>
            </a:r>
            <a:r>
              <a:rPr lang="en-US" sz="1800" dirty="0" err="1" smtClean="0"/>
              <a:t>NMClientAsync</a:t>
            </a:r>
            <a:endParaRPr lang="en-US" sz="1800" dirty="0" smtClean="0"/>
          </a:p>
          <a:p>
            <a:pPr lvl="1"/>
            <a:r>
              <a:rPr lang="en-US" sz="1800" dirty="0" smtClean="0"/>
              <a:t>Launching allocated containers</a:t>
            </a:r>
          </a:p>
          <a:p>
            <a:pPr lvl="1"/>
            <a:r>
              <a:rPr lang="en-US" sz="1800" dirty="0" smtClean="0"/>
              <a:t>Stop Running containers</a:t>
            </a:r>
          </a:p>
          <a:p>
            <a:pPr lvl="1"/>
            <a:endParaRPr lang="en-US" dirty="0" smtClean="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14</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18069194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2015290"/>
            <a:ext cx="8259884" cy="2778021"/>
          </a:xfrm>
        </p:spPr>
        <p:txBody>
          <a:bodyPr/>
          <a:lstStyle/>
          <a:p>
            <a:pPr algn="ctr"/>
            <a:r>
              <a:rPr lang="en-US" dirty="0" smtClean="0"/>
              <a:t>Applications</a:t>
            </a:r>
            <a:br>
              <a:rPr lang="en-US" dirty="0" smtClean="0"/>
            </a:br>
            <a:r>
              <a:rPr lang="en-US" dirty="0" smtClean="0"/>
              <a:t>on YARN</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55195364-CB26-204E-9D19-22CA26A13F79}" type="slidenum">
              <a:rPr lang="en-US" smtClean="0"/>
              <a:pPr>
                <a:defRPr/>
              </a:pPr>
              <a:t>15</a:t>
            </a:fld>
            <a:endParaRPr lang="en-US" dirty="0"/>
          </a:p>
        </p:txBody>
      </p:sp>
    </p:spTree>
    <p:extLst>
      <p:ext uri="{BB962C8B-B14F-4D97-AF65-F5344CB8AC3E}">
        <p14:creationId xmlns:p14="http://schemas.microsoft.com/office/powerpoint/2010/main" val="32472067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Applications</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16</a:t>
            </a:fld>
            <a:endParaRPr lang="en-US" dirty="0"/>
          </a:p>
        </p:txBody>
      </p:sp>
      <p:sp>
        <p:nvSpPr>
          <p:cNvPr id="3" name="Footer Placeholder 2"/>
          <p:cNvSpPr>
            <a:spLocks noGrp="1"/>
          </p:cNvSpPr>
          <p:nvPr>
            <p:ph type="ftr" sz="quarter" idx="13"/>
          </p:nvPr>
        </p:nvSpPr>
        <p:spPr/>
        <p:txBody>
          <a:bodyPr/>
          <a:lstStyle/>
          <a:p>
            <a:pPr>
              <a:defRPr/>
            </a:pPr>
            <a:r>
              <a:rPr lang="en-US" dirty="0" smtClean="0"/>
              <a:t>Architecting the Future of Big Data</a:t>
            </a:r>
            <a:endParaRPr lang="en-US" dirty="0"/>
          </a:p>
        </p:txBody>
      </p:sp>
      <p:sp>
        <p:nvSpPr>
          <p:cNvPr id="8" name="Text Placeholder 7"/>
          <p:cNvSpPr>
            <a:spLocks noGrp="1"/>
          </p:cNvSpPr>
          <p:nvPr>
            <p:ph type="body" sz="quarter" idx="11"/>
          </p:nvPr>
        </p:nvSpPr>
        <p:spPr>
          <a:xfrm>
            <a:off x="457200" y="1165226"/>
            <a:ext cx="8229600" cy="5083175"/>
          </a:xfrm>
        </p:spPr>
        <p:txBody>
          <a:bodyPr/>
          <a:lstStyle/>
          <a:p>
            <a:r>
              <a:rPr lang="en-US" sz="2200" dirty="0" smtClean="0"/>
              <a:t>Categorizing Applications</a:t>
            </a:r>
          </a:p>
          <a:p>
            <a:pPr lvl="1">
              <a:spcBef>
                <a:spcPts val="250"/>
              </a:spcBef>
            </a:pPr>
            <a:r>
              <a:rPr lang="en-US" sz="1800" dirty="0" smtClean="0"/>
              <a:t>What does the Application do?</a:t>
            </a:r>
          </a:p>
          <a:p>
            <a:pPr lvl="1">
              <a:spcBef>
                <a:spcPts val="250"/>
              </a:spcBef>
            </a:pPr>
            <a:r>
              <a:rPr lang="en-US" sz="1800" dirty="0" smtClean="0"/>
              <a:t>Application Lifetime</a:t>
            </a:r>
          </a:p>
          <a:p>
            <a:pPr lvl="1">
              <a:spcBef>
                <a:spcPts val="250"/>
              </a:spcBef>
            </a:pPr>
            <a:r>
              <a:rPr lang="en-US" sz="1800" dirty="0"/>
              <a:t>How Applications accept </a:t>
            </a:r>
            <a:r>
              <a:rPr lang="en-US" sz="1800" dirty="0" smtClean="0"/>
              <a:t>work</a:t>
            </a:r>
          </a:p>
          <a:p>
            <a:pPr lvl="1"/>
            <a:r>
              <a:rPr lang="en-US" sz="1800" dirty="0" smtClean="0"/>
              <a:t>Language</a:t>
            </a:r>
          </a:p>
          <a:p>
            <a:pPr lvl="1"/>
            <a:endParaRPr lang="en-US" sz="1800" dirty="0" smtClean="0"/>
          </a:p>
          <a:p>
            <a:r>
              <a:rPr lang="en-US" sz="2200" dirty="0"/>
              <a:t>Application Lifetime</a:t>
            </a:r>
          </a:p>
          <a:p>
            <a:pPr lvl="1"/>
            <a:r>
              <a:rPr lang="en-US" sz="1800" dirty="0"/>
              <a:t>Job submit to complete.</a:t>
            </a:r>
          </a:p>
          <a:p>
            <a:pPr lvl="1"/>
            <a:r>
              <a:rPr lang="en-US" sz="1800" dirty="0"/>
              <a:t>Long-running Services</a:t>
            </a:r>
          </a:p>
          <a:p>
            <a:r>
              <a:rPr lang="en-US" sz="2200" dirty="0" smtClean="0"/>
              <a:t>Job Submissions</a:t>
            </a:r>
          </a:p>
          <a:p>
            <a:pPr lvl="1"/>
            <a:r>
              <a:rPr lang="en-US" sz="2200" dirty="0" smtClean="0"/>
              <a:t> </a:t>
            </a:r>
            <a:r>
              <a:rPr lang="en-US" sz="1800" dirty="0" smtClean="0"/>
              <a:t>One job : One Application</a:t>
            </a:r>
          </a:p>
          <a:p>
            <a:pPr lvl="1"/>
            <a:r>
              <a:rPr lang="en-US" sz="1800" dirty="0"/>
              <a:t> </a:t>
            </a:r>
            <a:r>
              <a:rPr lang="en-US" sz="1800" dirty="0" smtClean="0"/>
              <a:t>Multiple jobs per application</a:t>
            </a:r>
          </a:p>
        </p:txBody>
      </p:sp>
    </p:spTree>
    <p:extLst>
      <p:ext uri="{BB962C8B-B14F-4D97-AF65-F5344CB8AC3E}">
        <p14:creationId xmlns:p14="http://schemas.microsoft.com/office/powerpoint/2010/main" val="3945569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considerations		</a:t>
            </a:r>
            <a:endParaRPr lang="en-US" dirty="0"/>
          </a:p>
        </p:txBody>
      </p:sp>
      <p:sp>
        <p:nvSpPr>
          <p:cNvPr id="7" name="Text Placeholder 6"/>
          <p:cNvSpPr>
            <a:spLocks noGrp="1"/>
          </p:cNvSpPr>
          <p:nvPr>
            <p:ph type="body" sz="quarter" idx="11"/>
          </p:nvPr>
        </p:nvSpPr>
        <p:spPr/>
        <p:txBody>
          <a:bodyPr/>
          <a:lstStyle/>
          <a:p>
            <a:r>
              <a:rPr lang="en-US" sz="2400" dirty="0" err="1" smtClean="0"/>
              <a:t>Hadoop</a:t>
            </a:r>
            <a:r>
              <a:rPr lang="en-US" sz="2400" dirty="0" smtClean="0"/>
              <a:t> RPC uses Google </a:t>
            </a:r>
            <a:r>
              <a:rPr lang="en-US" sz="2400" dirty="0" err="1" smtClean="0"/>
              <a:t>Protobuf</a:t>
            </a:r>
            <a:endParaRPr lang="en-US" sz="2400" dirty="0" smtClean="0"/>
          </a:p>
          <a:p>
            <a:pPr lvl="1"/>
            <a:r>
              <a:rPr lang="en-US" sz="2200" dirty="0" err="1" smtClean="0"/>
              <a:t>Protobuf</a:t>
            </a:r>
            <a:r>
              <a:rPr lang="en-US" sz="2200" dirty="0" smtClean="0"/>
              <a:t> bindings: C/C++, GO, Java, Python…</a:t>
            </a:r>
          </a:p>
          <a:p>
            <a:pPr marL="0" indent="0">
              <a:buNone/>
            </a:pPr>
            <a:endParaRPr lang="en-US" sz="400" dirty="0" smtClean="0"/>
          </a:p>
          <a:p>
            <a:endParaRPr lang="en-US" sz="2400" dirty="0" smtClean="0"/>
          </a:p>
          <a:p>
            <a:r>
              <a:rPr lang="en-US" sz="2400" dirty="0" smtClean="0"/>
              <a:t>Accessing HDFS</a:t>
            </a:r>
          </a:p>
          <a:p>
            <a:pPr lvl="1"/>
            <a:r>
              <a:rPr lang="en-US" sz="2200" dirty="0" err="1" smtClean="0"/>
              <a:t>WebHDFS</a:t>
            </a:r>
            <a:endParaRPr lang="en-US" sz="2200" dirty="0" smtClean="0"/>
          </a:p>
          <a:p>
            <a:pPr lvl="1"/>
            <a:r>
              <a:rPr lang="en-US" sz="2200" dirty="0" err="1"/>
              <a:t>libhdfs</a:t>
            </a:r>
            <a:r>
              <a:rPr lang="en-US" sz="2200" dirty="0"/>
              <a:t> for </a:t>
            </a:r>
            <a:r>
              <a:rPr lang="en-US" sz="2200" dirty="0" smtClean="0"/>
              <a:t>C</a:t>
            </a:r>
          </a:p>
          <a:p>
            <a:pPr lvl="1"/>
            <a:r>
              <a:rPr lang="en-US" sz="2200" dirty="0" smtClean="0"/>
              <a:t>Python client by </a:t>
            </a:r>
            <a:r>
              <a:rPr lang="en-US" sz="2200" dirty="0" err="1" smtClean="0"/>
              <a:t>Spotify</a:t>
            </a:r>
            <a:r>
              <a:rPr lang="en-US" sz="2200" dirty="0" smtClean="0"/>
              <a:t> Labs: Snakebite</a:t>
            </a:r>
          </a:p>
          <a:p>
            <a:pPr marL="398463" lvl="1" indent="0">
              <a:buNone/>
            </a:pPr>
            <a:endParaRPr lang="en-US" sz="400" dirty="0"/>
          </a:p>
          <a:p>
            <a:endParaRPr lang="en-US" sz="2400" dirty="0" smtClean="0"/>
          </a:p>
          <a:p>
            <a:r>
              <a:rPr lang="en-US" sz="2400" dirty="0" smtClean="0"/>
              <a:t>YARN Application Logic</a:t>
            </a:r>
            <a:endParaRPr lang="en-US" sz="2200" dirty="0" smtClean="0"/>
          </a:p>
          <a:p>
            <a:pPr lvl="1"/>
            <a:r>
              <a:rPr lang="en-US" sz="2200" dirty="0" err="1" smtClean="0"/>
              <a:t>ApplicationMaster</a:t>
            </a:r>
            <a:r>
              <a:rPr lang="en-US" sz="2200" dirty="0" smtClean="0"/>
              <a:t> in Java and containers in any language</a:t>
            </a:r>
            <a:endParaRPr lang="en-US" sz="2000" dirty="0" smtClean="0"/>
          </a:p>
          <a:p>
            <a:pPr marL="398463" lvl="1" indent="0">
              <a:buNone/>
            </a:pPr>
            <a:endParaRPr lang="en-US" dirty="0" smtClean="0"/>
          </a:p>
          <a:p>
            <a:pPr marL="398463" lvl="1" indent="0">
              <a:buNone/>
            </a:pPr>
            <a:endParaRPr lang="en-US" dirty="0" smtClean="0"/>
          </a:p>
          <a:p>
            <a:pPr marL="398463" lvl="1" indent="0">
              <a:buNone/>
            </a:pPr>
            <a:endParaRPr lang="en-US" dirty="0" smtClean="0"/>
          </a:p>
          <a:p>
            <a:pPr lvl="1"/>
            <a:endParaRPr lang="en-US" dirty="0" smtClean="0"/>
          </a:p>
          <a:p>
            <a:pPr marL="398463" lvl="1" indent="0">
              <a:buNone/>
            </a:pP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17</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1458776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207"/>
          <p:cNvSpPr/>
          <p:nvPr/>
        </p:nvSpPr>
        <p:spPr>
          <a:xfrm>
            <a:off x="5580806" y="2770183"/>
            <a:ext cx="2566443" cy="3005052"/>
          </a:xfrm>
          <a:prstGeom prst="rect">
            <a:avLst/>
          </a:prstGeom>
          <a:solidFill>
            <a:schemeClr val="accent1">
              <a:lumMod val="20000"/>
              <a:lumOff val="80000"/>
            </a:schemeClr>
          </a:solidFill>
          <a:ln>
            <a:solidFill>
              <a:schemeClr val="accent1">
                <a:lumMod val="20000"/>
                <a:lumOff val="8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err="1" smtClean="0"/>
              <a:t>Tez</a:t>
            </a:r>
            <a:r>
              <a:rPr lang="en-US" dirty="0" smtClean="0"/>
              <a:t> ( App Submission)</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18</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8229600" cy="4954588"/>
          </a:xfrm>
        </p:spPr>
        <p:txBody>
          <a:bodyPr/>
          <a:lstStyle/>
          <a:p>
            <a:r>
              <a:rPr lang="en-US" dirty="0" smtClean="0"/>
              <a:t>Distributed Execution framework – computation is expressed as a DAG</a:t>
            </a:r>
          </a:p>
          <a:p>
            <a:r>
              <a:rPr lang="en-US" dirty="0" smtClean="0"/>
              <a:t>Takes MapReduce to the next level – where each job was limited to a Map and/or Reduce stage.</a:t>
            </a:r>
          </a:p>
        </p:txBody>
      </p:sp>
      <p:sp>
        <p:nvSpPr>
          <p:cNvPr id="6" name="Rectangle 5"/>
          <p:cNvSpPr/>
          <p:nvPr/>
        </p:nvSpPr>
        <p:spPr>
          <a:xfrm>
            <a:off x="457202" y="2757502"/>
            <a:ext cx="1830945" cy="33623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32208" y="2814712"/>
            <a:ext cx="1178395" cy="320373"/>
          </a:xfrm>
          <a:prstGeom prst="rect">
            <a:avLst/>
          </a:prstGeom>
        </p:spPr>
        <p:txBody>
          <a:bodyPr vert="horz" wrap="square" lIns="91440" tIns="45720" rIns="91440" bIns="45720" rtlCol="0">
            <a:normAutofit fontScale="9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YARN</a:t>
            </a:r>
          </a:p>
        </p:txBody>
      </p:sp>
      <p:grpSp>
        <p:nvGrpSpPr>
          <p:cNvPr id="10" name="Group 9"/>
          <p:cNvGrpSpPr/>
          <p:nvPr/>
        </p:nvGrpSpPr>
        <p:grpSpPr>
          <a:xfrm>
            <a:off x="5740981" y="3305004"/>
            <a:ext cx="2291127" cy="2246773"/>
            <a:chOff x="5049997" y="1547025"/>
            <a:chExt cx="2729282" cy="3464784"/>
          </a:xfrm>
        </p:grpSpPr>
        <p:sp>
          <p:nvSpPr>
            <p:cNvPr id="11" name="Rectangle 10"/>
            <p:cNvSpPr/>
            <p:nvPr/>
          </p:nvSpPr>
          <p:spPr>
            <a:xfrm>
              <a:off x="5049997" y="1563511"/>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12" name="Rectangle 11"/>
            <p:cNvSpPr/>
            <p:nvPr/>
          </p:nvSpPr>
          <p:spPr>
            <a:xfrm>
              <a:off x="5587350" y="1547025"/>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13" name="Rectangle 12"/>
            <p:cNvSpPr/>
            <p:nvPr/>
          </p:nvSpPr>
          <p:spPr>
            <a:xfrm>
              <a:off x="6072608" y="1556403"/>
              <a:ext cx="297038" cy="348981"/>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14" name="Rectangle 13"/>
            <p:cNvSpPr/>
            <p:nvPr/>
          </p:nvSpPr>
          <p:spPr>
            <a:xfrm>
              <a:off x="5348605" y="2345592"/>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15" name="Straight Connector 14"/>
            <p:cNvCxnSpPr>
              <a:stCxn id="11" idx="2"/>
              <a:endCxn id="14" idx="0"/>
            </p:cNvCxnSpPr>
            <p:nvPr/>
          </p:nvCxnSpPr>
          <p:spPr>
            <a:xfrm>
              <a:off x="5199301" y="1921870"/>
              <a:ext cx="298608" cy="423722"/>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2" idx="2"/>
              <a:endCxn id="14" idx="0"/>
            </p:cNvCxnSpPr>
            <p:nvPr/>
          </p:nvCxnSpPr>
          <p:spPr>
            <a:xfrm flipH="1">
              <a:off x="5497909" y="1905384"/>
              <a:ext cx="238746"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3" idx="2"/>
              <a:endCxn id="14" idx="0"/>
            </p:cNvCxnSpPr>
            <p:nvPr/>
          </p:nvCxnSpPr>
          <p:spPr>
            <a:xfrm flipH="1">
              <a:off x="5497909" y="1905384"/>
              <a:ext cx="723218"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40067" y="2345592"/>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19" name="Straight Connector 18"/>
            <p:cNvCxnSpPr>
              <a:stCxn id="11" idx="2"/>
              <a:endCxn id="18" idx="0"/>
            </p:cNvCxnSpPr>
            <p:nvPr/>
          </p:nvCxnSpPr>
          <p:spPr>
            <a:xfrm>
              <a:off x="5199301" y="1921870"/>
              <a:ext cx="790070" cy="423722"/>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2" idx="2"/>
              <a:endCxn id="18" idx="0"/>
            </p:cNvCxnSpPr>
            <p:nvPr/>
          </p:nvCxnSpPr>
          <p:spPr>
            <a:xfrm>
              <a:off x="5736654" y="1905384"/>
              <a:ext cx="252717"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3" idx="2"/>
              <a:endCxn id="14" idx="0"/>
            </p:cNvCxnSpPr>
            <p:nvPr/>
          </p:nvCxnSpPr>
          <p:spPr>
            <a:xfrm flipH="1">
              <a:off x="5497909" y="1905384"/>
              <a:ext cx="723218"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3" idx="2"/>
              <a:endCxn id="18" idx="0"/>
            </p:cNvCxnSpPr>
            <p:nvPr/>
          </p:nvCxnSpPr>
          <p:spPr>
            <a:xfrm flipH="1">
              <a:off x="5989371" y="1905384"/>
              <a:ext cx="231756"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602231" y="3555828"/>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24" name="Straight Connector 23"/>
            <p:cNvCxnSpPr>
              <a:stCxn id="14" idx="2"/>
              <a:endCxn id="23" idx="0"/>
            </p:cNvCxnSpPr>
            <p:nvPr/>
          </p:nvCxnSpPr>
          <p:spPr>
            <a:xfrm>
              <a:off x="5497909" y="2703951"/>
              <a:ext cx="253627" cy="851877"/>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8" idx="2"/>
              <a:endCxn id="23" idx="0"/>
            </p:cNvCxnSpPr>
            <p:nvPr/>
          </p:nvCxnSpPr>
          <p:spPr>
            <a:xfrm flipH="1">
              <a:off x="5751535" y="2703951"/>
              <a:ext cx="237836" cy="851877"/>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815681" y="1905384"/>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27" name="Rectangle 26"/>
            <p:cNvSpPr/>
            <p:nvPr/>
          </p:nvSpPr>
          <p:spPr>
            <a:xfrm>
              <a:off x="7480671" y="1921870"/>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28" name="Rectangle 27"/>
            <p:cNvSpPr/>
            <p:nvPr/>
          </p:nvSpPr>
          <p:spPr>
            <a:xfrm>
              <a:off x="7131705" y="2876998"/>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29" name="Straight Connector 28"/>
            <p:cNvCxnSpPr>
              <a:stCxn id="26" idx="2"/>
              <a:endCxn id="28" idx="0"/>
            </p:cNvCxnSpPr>
            <p:nvPr/>
          </p:nvCxnSpPr>
          <p:spPr>
            <a:xfrm>
              <a:off x="6964985" y="2263743"/>
              <a:ext cx="316024" cy="613255"/>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7" idx="2"/>
              <a:endCxn id="28" idx="0"/>
            </p:cNvCxnSpPr>
            <p:nvPr/>
          </p:nvCxnSpPr>
          <p:spPr>
            <a:xfrm flipH="1">
              <a:off x="7281009" y="2280229"/>
              <a:ext cx="348966" cy="5967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115926" y="4653450"/>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32" name="Straight Connector 31"/>
            <p:cNvCxnSpPr>
              <a:stCxn id="23" idx="2"/>
              <a:endCxn id="31" idx="0"/>
            </p:cNvCxnSpPr>
            <p:nvPr/>
          </p:nvCxnSpPr>
          <p:spPr>
            <a:xfrm>
              <a:off x="5751535" y="3914187"/>
              <a:ext cx="513695" cy="739263"/>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8" idx="2"/>
              <a:endCxn id="31" idx="0"/>
            </p:cNvCxnSpPr>
            <p:nvPr/>
          </p:nvCxnSpPr>
          <p:spPr>
            <a:xfrm flipH="1">
              <a:off x="6265230" y="3235357"/>
              <a:ext cx="1015779" cy="1418093"/>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6157227" y="2814712"/>
            <a:ext cx="1261854" cy="320373"/>
          </a:xfrm>
          <a:prstGeom prst="rect">
            <a:avLst/>
          </a:prstGeom>
        </p:spPr>
        <p:txBody>
          <a:bodyPr vert="horz" wrap="square" lIns="91440" tIns="45720" rIns="91440" bIns="45720" rtlCol="0">
            <a:normAutofit fontScale="9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rgbClr val="1E1E1E"/>
                </a:solidFill>
                <a:effectLst/>
                <a:uLnTx/>
                <a:uFillTx/>
                <a:latin typeface="+mn-lt"/>
                <a:ea typeface="+mn-ea"/>
                <a:cs typeface="+mn-cs"/>
              </a:rPr>
              <a:t>Tasks</a:t>
            </a:r>
          </a:p>
        </p:txBody>
      </p:sp>
      <p:sp>
        <p:nvSpPr>
          <p:cNvPr id="119" name="Rectangle 118"/>
          <p:cNvSpPr/>
          <p:nvPr/>
        </p:nvSpPr>
        <p:spPr>
          <a:xfrm>
            <a:off x="594920" y="3135086"/>
            <a:ext cx="1441531" cy="133307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Resource Manager</a:t>
            </a:r>
            <a:endParaRPr lang="en-US" dirty="0"/>
          </a:p>
        </p:txBody>
      </p:sp>
      <p:grpSp>
        <p:nvGrpSpPr>
          <p:cNvPr id="40" name="Group 39"/>
          <p:cNvGrpSpPr/>
          <p:nvPr/>
        </p:nvGrpSpPr>
        <p:grpSpPr>
          <a:xfrm>
            <a:off x="3214877" y="4187741"/>
            <a:ext cx="1761841" cy="1364035"/>
            <a:chOff x="3214875" y="4187742"/>
            <a:chExt cx="1761841" cy="1364034"/>
          </a:xfrm>
        </p:grpSpPr>
        <p:sp>
          <p:nvSpPr>
            <p:cNvPr id="5" name="Rectangle 4"/>
            <p:cNvSpPr/>
            <p:nvPr/>
          </p:nvSpPr>
          <p:spPr>
            <a:xfrm>
              <a:off x="3214875" y="4187742"/>
              <a:ext cx="1761841" cy="1364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a:buChar char="•"/>
              </a:pPr>
              <a:r>
                <a:rPr lang="en-US" sz="1100" dirty="0" smtClean="0"/>
                <a:t>DAG execution logic</a:t>
              </a:r>
            </a:p>
            <a:p>
              <a:pPr marL="171450" indent="-171450">
                <a:buFont typeface="Arial"/>
                <a:buChar char="•"/>
              </a:pPr>
              <a:r>
                <a:rPr lang="en-US" sz="1100" dirty="0" smtClean="0"/>
                <a:t>Task co-ordination</a:t>
              </a:r>
            </a:p>
            <a:p>
              <a:pPr marL="171450" indent="-171450">
                <a:buFont typeface="Arial"/>
                <a:buChar char="•"/>
              </a:pPr>
              <a:r>
                <a:rPr lang="en-US" sz="1100" dirty="0" smtClean="0"/>
                <a:t>Local Task Scheduling</a:t>
              </a:r>
              <a:endParaRPr lang="en-US" sz="1100" dirty="0"/>
            </a:p>
          </p:txBody>
        </p:sp>
        <p:sp>
          <p:nvSpPr>
            <p:cNvPr id="120" name="TextBox 119"/>
            <p:cNvSpPr txBox="1"/>
            <p:nvPr/>
          </p:nvSpPr>
          <p:spPr>
            <a:xfrm>
              <a:off x="3352132" y="4198392"/>
              <a:ext cx="1269921" cy="246888"/>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500" b="1" i="0" u="none" strike="noStrike" kern="1200" cap="none" spc="0" normalizeH="0" baseline="0" noProof="0" dirty="0" smtClean="0">
                  <a:ln>
                    <a:noFill/>
                  </a:ln>
                  <a:solidFill>
                    <a:srgbClr val="1E1E1E"/>
                  </a:solidFill>
                  <a:effectLst/>
                  <a:uLnTx/>
                  <a:uFillTx/>
                  <a:latin typeface="+mn-lt"/>
                  <a:ea typeface="+mn-ea"/>
                  <a:cs typeface="+mn-cs"/>
                </a:rPr>
                <a:t>Tez AM</a:t>
              </a:r>
            </a:p>
          </p:txBody>
        </p:sp>
      </p:grpSp>
      <p:sp>
        <p:nvSpPr>
          <p:cNvPr id="121" name="Rectangle 120"/>
          <p:cNvSpPr/>
          <p:nvPr/>
        </p:nvSpPr>
        <p:spPr>
          <a:xfrm>
            <a:off x="594920" y="4771280"/>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46" name="Rectangle 145"/>
          <p:cNvSpPr/>
          <p:nvPr/>
        </p:nvSpPr>
        <p:spPr>
          <a:xfrm>
            <a:off x="701556" y="4877912"/>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47" name="Rectangle 146"/>
          <p:cNvSpPr/>
          <p:nvPr/>
        </p:nvSpPr>
        <p:spPr>
          <a:xfrm>
            <a:off x="831072" y="5007428"/>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48" name="Rectangle 147"/>
          <p:cNvSpPr/>
          <p:nvPr/>
        </p:nvSpPr>
        <p:spPr>
          <a:xfrm>
            <a:off x="949151" y="5125503"/>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500" dirty="0"/>
              <a:t>Node Manager(s)</a:t>
            </a:r>
          </a:p>
        </p:txBody>
      </p:sp>
      <p:grpSp>
        <p:nvGrpSpPr>
          <p:cNvPr id="37" name="Group 36"/>
          <p:cNvGrpSpPr/>
          <p:nvPr/>
        </p:nvGrpSpPr>
        <p:grpSpPr>
          <a:xfrm>
            <a:off x="2032347" y="2993839"/>
            <a:ext cx="1182528" cy="569413"/>
            <a:chOff x="2032347" y="2993836"/>
            <a:chExt cx="1182528" cy="569413"/>
          </a:xfrm>
        </p:grpSpPr>
        <p:cxnSp>
          <p:nvCxnSpPr>
            <p:cNvPr id="150" name="Straight Arrow Connector 149"/>
            <p:cNvCxnSpPr/>
            <p:nvPr/>
          </p:nvCxnSpPr>
          <p:spPr>
            <a:xfrm flipH="1">
              <a:off x="2032347" y="3106481"/>
              <a:ext cx="1182528" cy="45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rot="20625080">
              <a:off x="2264859" y="2993836"/>
              <a:ext cx="950013" cy="13909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AM</a:t>
              </a:r>
            </a:p>
          </p:txBody>
        </p:sp>
      </p:grpSp>
      <p:grpSp>
        <p:nvGrpSpPr>
          <p:cNvPr id="39" name="Group 38"/>
          <p:cNvGrpSpPr/>
          <p:nvPr/>
        </p:nvGrpSpPr>
        <p:grpSpPr>
          <a:xfrm>
            <a:off x="2264974" y="5446592"/>
            <a:ext cx="1073404" cy="319209"/>
            <a:chOff x="2264974" y="5446590"/>
            <a:chExt cx="1073404" cy="319209"/>
          </a:xfrm>
        </p:grpSpPr>
        <p:cxnSp>
          <p:nvCxnSpPr>
            <p:cNvPr id="153" name="Straight Connector 152"/>
            <p:cNvCxnSpPr/>
            <p:nvPr/>
          </p:nvCxnSpPr>
          <p:spPr>
            <a:xfrm>
              <a:off x="2288145" y="5480404"/>
              <a:ext cx="903441" cy="0"/>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154" name="TextBox 153"/>
            <p:cNvSpPr txBox="1"/>
            <p:nvPr/>
          </p:nvSpPr>
          <p:spPr>
            <a:xfrm>
              <a:off x="2264974" y="5446590"/>
              <a:ext cx="1073404" cy="31920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AM Launched</a:t>
              </a:r>
            </a:p>
          </p:txBody>
        </p:sp>
      </p:grpSp>
      <p:grpSp>
        <p:nvGrpSpPr>
          <p:cNvPr id="36" name="Group 35"/>
          <p:cNvGrpSpPr/>
          <p:nvPr/>
        </p:nvGrpSpPr>
        <p:grpSpPr>
          <a:xfrm>
            <a:off x="3214877" y="2691269"/>
            <a:ext cx="1761841" cy="764193"/>
            <a:chOff x="3214875" y="2691267"/>
            <a:chExt cx="1761841" cy="764193"/>
          </a:xfrm>
        </p:grpSpPr>
        <p:sp>
          <p:nvSpPr>
            <p:cNvPr id="4" name="Rectangle 3"/>
            <p:cNvSpPr/>
            <p:nvPr/>
          </p:nvSpPr>
          <p:spPr>
            <a:xfrm>
              <a:off x="3214875" y="2757501"/>
              <a:ext cx="1761841" cy="6979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1200" dirty="0" smtClean="0"/>
            </a:p>
            <a:p>
              <a:pPr marL="171450" indent="-171450">
                <a:buFont typeface="Arial"/>
                <a:buChar char="•"/>
              </a:pPr>
              <a:r>
                <a:rPr lang="en-US" sz="1100" dirty="0" smtClean="0"/>
                <a:t>Job Submission</a:t>
              </a:r>
            </a:p>
            <a:p>
              <a:pPr marL="171450" indent="-171450">
                <a:buFont typeface="Arial"/>
                <a:buChar char="•"/>
              </a:pPr>
              <a:r>
                <a:rPr lang="en-US" sz="1100" dirty="0" smtClean="0"/>
                <a:t>Monitoring</a:t>
              </a:r>
            </a:p>
          </p:txBody>
        </p:sp>
        <p:sp>
          <p:nvSpPr>
            <p:cNvPr id="160" name="TextBox 159"/>
            <p:cNvSpPr txBox="1"/>
            <p:nvPr/>
          </p:nvSpPr>
          <p:spPr>
            <a:xfrm>
              <a:off x="3358747" y="2691267"/>
              <a:ext cx="1269921" cy="246888"/>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500" b="1" i="0" u="none" strike="noStrike" kern="1200" cap="none" spc="0" normalizeH="0" baseline="0" noProof="0" dirty="0" smtClean="0">
                  <a:ln>
                    <a:noFill/>
                  </a:ln>
                  <a:solidFill>
                    <a:srgbClr val="1E1E1E"/>
                  </a:solidFill>
                  <a:effectLst/>
                  <a:uLnTx/>
                  <a:uFillTx/>
                  <a:latin typeface="+mn-lt"/>
                  <a:ea typeface="+mn-ea"/>
                  <a:cs typeface="+mn-cs"/>
                </a:rPr>
                <a:t>Tez Client</a:t>
              </a:r>
            </a:p>
          </p:txBody>
        </p:sp>
      </p:grpSp>
      <p:grpSp>
        <p:nvGrpSpPr>
          <p:cNvPr id="35" name="Group 34"/>
          <p:cNvGrpSpPr/>
          <p:nvPr/>
        </p:nvGrpSpPr>
        <p:grpSpPr>
          <a:xfrm>
            <a:off x="1966175" y="3963099"/>
            <a:ext cx="1402169" cy="661304"/>
            <a:chOff x="1966173" y="3963094"/>
            <a:chExt cx="1402169" cy="661303"/>
          </a:xfrm>
        </p:grpSpPr>
        <p:cxnSp>
          <p:nvCxnSpPr>
            <p:cNvPr id="163" name="Straight Arrow Connector 162"/>
            <p:cNvCxnSpPr/>
            <p:nvPr/>
          </p:nvCxnSpPr>
          <p:spPr>
            <a:xfrm flipH="1" flipV="1">
              <a:off x="2036449" y="4102056"/>
              <a:ext cx="1178426" cy="3717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rot="811700">
              <a:off x="1995002" y="3963094"/>
              <a:ext cx="1373340" cy="374526"/>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Request Resources</a:t>
              </a:r>
            </a:p>
          </p:txBody>
        </p:sp>
        <p:sp>
          <p:nvSpPr>
            <p:cNvPr id="167" name="TextBox 166"/>
            <p:cNvSpPr txBox="1"/>
            <p:nvPr/>
          </p:nvSpPr>
          <p:spPr>
            <a:xfrm rot="821030">
              <a:off x="1966173" y="4249870"/>
              <a:ext cx="1373340" cy="37452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Allocated Resources</a:t>
              </a:r>
            </a:p>
          </p:txBody>
        </p:sp>
      </p:grpSp>
      <p:grpSp>
        <p:nvGrpSpPr>
          <p:cNvPr id="41" name="Group 40"/>
          <p:cNvGrpSpPr/>
          <p:nvPr/>
        </p:nvGrpSpPr>
        <p:grpSpPr>
          <a:xfrm>
            <a:off x="2150426" y="4723977"/>
            <a:ext cx="1444563" cy="577243"/>
            <a:chOff x="2150424" y="4723977"/>
            <a:chExt cx="1444563" cy="577242"/>
          </a:xfrm>
        </p:grpSpPr>
        <p:cxnSp>
          <p:nvCxnSpPr>
            <p:cNvPr id="169" name="Straight Arrow Connector 168"/>
            <p:cNvCxnSpPr/>
            <p:nvPr/>
          </p:nvCxnSpPr>
          <p:spPr>
            <a:xfrm flipH="1">
              <a:off x="2150424" y="4938411"/>
              <a:ext cx="1064451" cy="3628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rot="20717948">
              <a:off x="2221647" y="4723977"/>
              <a:ext cx="1373340" cy="374528"/>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Tasks</a:t>
              </a:r>
            </a:p>
          </p:txBody>
        </p:sp>
      </p:grpSp>
      <p:grpSp>
        <p:nvGrpSpPr>
          <p:cNvPr id="38" name="Group 37"/>
          <p:cNvGrpSpPr/>
          <p:nvPr/>
        </p:nvGrpSpPr>
        <p:grpSpPr>
          <a:xfrm>
            <a:off x="529540" y="4496493"/>
            <a:ext cx="950013" cy="274787"/>
            <a:chOff x="529538" y="4496493"/>
            <a:chExt cx="950013" cy="274787"/>
          </a:xfrm>
        </p:grpSpPr>
        <p:cxnSp>
          <p:nvCxnSpPr>
            <p:cNvPr id="177" name="Straight Connector 176"/>
            <p:cNvCxnSpPr/>
            <p:nvPr/>
          </p:nvCxnSpPr>
          <p:spPr>
            <a:xfrm>
              <a:off x="831072" y="4499648"/>
              <a:ext cx="0" cy="271632"/>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180" name="TextBox 179"/>
            <p:cNvSpPr txBox="1"/>
            <p:nvPr/>
          </p:nvSpPr>
          <p:spPr>
            <a:xfrm>
              <a:off x="529538" y="4496493"/>
              <a:ext cx="950013" cy="13909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AM</a:t>
              </a:r>
            </a:p>
          </p:txBody>
        </p:sp>
      </p:grpSp>
      <p:cxnSp>
        <p:nvCxnSpPr>
          <p:cNvPr id="193" name="Straight Connector 192"/>
          <p:cNvCxnSpPr/>
          <p:nvPr/>
        </p:nvCxnSpPr>
        <p:spPr>
          <a:xfrm>
            <a:off x="1549789" y="6021835"/>
            <a:ext cx="3869397" cy="0"/>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196" name="Straight Connector 195"/>
          <p:cNvCxnSpPr>
            <a:stCxn id="148" idx="2"/>
          </p:cNvCxnSpPr>
          <p:nvPr/>
        </p:nvCxnSpPr>
        <p:spPr>
          <a:xfrm>
            <a:off x="1549787" y="5799367"/>
            <a:ext cx="0" cy="222469"/>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203" name="Straight Connector 202"/>
          <p:cNvCxnSpPr/>
          <p:nvPr/>
        </p:nvCxnSpPr>
        <p:spPr>
          <a:xfrm flipV="1">
            <a:off x="5394262" y="5799367"/>
            <a:ext cx="186545" cy="214408"/>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205" name="TextBox 204"/>
          <p:cNvSpPr txBox="1"/>
          <p:nvPr/>
        </p:nvSpPr>
        <p:spPr>
          <a:xfrm>
            <a:off x="2600431" y="5762554"/>
            <a:ext cx="1323739" cy="31920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Tasks Launched</a:t>
            </a:r>
          </a:p>
        </p:txBody>
      </p:sp>
      <p:sp>
        <p:nvSpPr>
          <p:cNvPr id="207" name="TextBox 206"/>
          <p:cNvSpPr txBox="1"/>
          <p:nvPr/>
        </p:nvSpPr>
        <p:spPr>
          <a:xfrm>
            <a:off x="6486891" y="4302161"/>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cxnSp>
        <p:nvCxnSpPr>
          <p:cNvPr id="211" name="Straight Arrow Connector 210"/>
          <p:cNvCxnSpPr>
            <a:stCxn id="11" idx="1"/>
          </p:cNvCxnSpPr>
          <p:nvPr/>
        </p:nvCxnSpPr>
        <p:spPr>
          <a:xfrm flipH="1">
            <a:off x="4976717" y="3431886"/>
            <a:ext cx="764262" cy="96793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3" name="Straight Arrow Connector 212"/>
          <p:cNvCxnSpPr/>
          <p:nvPr/>
        </p:nvCxnSpPr>
        <p:spPr>
          <a:xfrm flipH="1">
            <a:off x="4976717" y="3947463"/>
            <a:ext cx="1014932" cy="54903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5" name="Straight Arrow Connector 214"/>
          <p:cNvCxnSpPr>
            <a:stCxn id="23" idx="1"/>
          </p:cNvCxnSpPr>
          <p:nvPr/>
        </p:nvCxnSpPr>
        <p:spPr>
          <a:xfrm flipH="1" flipV="1">
            <a:off x="4976719" y="4635594"/>
            <a:ext cx="1227841" cy="8822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0" name="TextBox 219"/>
          <p:cNvSpPr txBox="1"/>
          <p:nvPr/>
        </p:nvSpPr>
        <p:spPr>
          <a:xfrm rot="220450">
            <a:off x="5288856" y="4383844"/>
            <a:ext cx="950013" cy="13909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Heartbeat</a:t>
            </a:r>
          </a:p>
        </p:txBody>
      </p:sp>
      <p:grpSp>
        <p:nvGrpSpPr>
          <p:cNvPr id="49" name="Group 48"/>
          <p:cNvGrpSpPr/>
          <p:nvPr/>
        </p:nvGrpSpPr>
        <p:grpSpPr>
          <a:xfrm>
            <a:off x="3595113" y="3455460"/>
            <a:ext cx="960199" cy="732283"/>
            <a:chOff x="3595111" y="3455460"/>
            <a:chExt cx="960199" cy="732282"/>
          </a:xfrm>
        </p:grpSpPr>
        <p:cxnSp>
          <p:nvCxnSpPr>
            <p:cNvPr id="70" name="Straight Arrow Connector 69"/>
            <p:cNvCxnSpPr>
              <a:stCxn id="4" idx="2"/>
              <a:endCxn id="5" idx="0"/>
            </p:cNvCxnSpPr>
            <p:nvPr/>
          </p:nvCxnSpPr>
          <p:spPr>
            <a:xfrm>
              <a:off x="4095796" y="3455460"/>
              <a:ext cx="0" cy="73228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73" name="TextBox 72"/>
            <p:cNvSpPr txBox="1"/>
            <p:nvPr/>
          </p:nvSpPr>
          <p:spPr>
            <a:xfrm>
              <a:off x="3595111" y="3548075"/>
              <a:ext cx="960199" cy="374528"/>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Submit DAG</a:t>
              </a:r>
            </a:p>
          </p:txBody>
        </p:sp>
      </p:grpSp>
    </p:spTree>
    <p:extLst>
      <p:ext uri="{BB962C8B-B14F-4D97-AF65-F5344CB8AC3E}">
        <p14:creationId xmlns:p14="http://schemas.microsoft.com/office/powerpoint/2010/main" val="3271855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20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8" grpId="1" animBg="1"/>
      <p:bldP spid="6" grpId="0" animBg="1"/>
      <p:bldP spid="9" grpId="0"/>
      <p:bldP spid="34" grpId="0"/>
      <p:bldP spid="119" grpId="0" animBg="1"/>
      <p:bldP spid="121" grpId="0" animBg="1"/>
      <p:bldP spid="146" grpId="0" animBg="1"/>
      <p:bldP spid="147" grpId="0" animBg="1"/>
      <p:bldP spid="148" grpId="0" animBg="1"/>
      <p:bldP spid="205" grpId="0"/>
      <p:bldP spid="2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HOYA ( Long Running App )</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19</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8229600" cy="1806575"/>
          </a:xfrm>
        </p:spPr>
        <p:txBody>
          <a:bodyPr/>
          <a:lstStyle/>
          <a:p>
            <a:r>
              <a:rPr lang="en-US" dirty="0" smtClean="0"/>
              <a:t>On Demand </a:t>
            </a:r>
            <a:r>
              <a:rPr lang="en-US" dirty="0" err="1" smtClean="0"/>
              <a:t>HBase</a:t>
            </a:r>
            <a:r>
              <a:rPr lang="en-US" dirty="0" smtClean="0"/>
              <a:t> cluster setup</a:t>
            </a:r>
          </a:p>
          <a:p>
            <a:r>
              <a:rPr lang="en-US" dirty="0" smtClean="0"/>
              <a:t>Share cluster resources – persist and shutdown the cluster when not needed</a:t>
            </a:r>
          </a:p>
          <a:p>
            <a:r>
              <a:rPr lang="en-US" dirty="0" smtClean="0"/>
              <a:t>Dynamically handles Node failures</a:t>
            </a:r>
          </a:p>
          <a:p>
            <a:r>
              <a:rPr lang="en-US" dirty="0" smtClean="0"/>
              <a:t>Allows re-sizing of a running </a:t>
            </a:r>
            <a:r>
              <a:rPr lang="en-US" dirty="0" err="1" smtClean="0"/>
              <a:t>HBase</a:t>
            </a:r>
            <a:r>
              <a:rPr lang="en-US" dirty="0" smtClean="0"/>
              <a:t> cluster</a:t>
            </a:r>
          </a:p>
          <a:p>
            <a:endParaRPr lang="en-US" dirty="0"/>
          </a:p>
        </p:txBody>
      </p:sp>
      <p:pic>
        <p:nvPicPr>
          <p:cNvPr id="4" name="Picture 3" descr="Hoya-Application-Archite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60" y="3225801"/>
            <a:ext cx="6756241" cy="3336924"/>
          </a:xfrm>
          <a:prstGeom prst="rect">
            <a:avLst/>
          </a:prstGeom>
        </p:spPr>
      </p:pic>
    </p:spTree>
    <p:extLst>
      <p:ext uri="{BB962C8B-B14F-4D97-AF65-F5344CB8AC3E}">
        <p14:creationId xmlns:p14="http://schemas.microsoft.com/office/powerpoint/2010/main" val="15096820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am I?</a:t>
            </a:r>
            <a:endParaRPr lang="en-US" dirty="0"/>
          </a:p>
        </p:txBody>
      </p:sp>
      <p:sp>
        <p:nvSpPr>
          <p:cNvPr id="8" name="Text Placeholder 7"/>
          <p:cNvSpPr>
            <a:spLocks noGrp="1"/>
          </p:cNvSpPr>
          <p:nvPr>
            <p:ph type="body" sz="quarter" idx="11"/>
          </p:nvPr>
        </p:nvSpPr>
        <p:spPr/>
        <p:txBody>
          <a:bodyPr numCol="1"/>
          <a:lstStyle/>
          <a:p>
            <a:r>
              <a:rPr lang="en-US" sz="2400" dirty="0" smtClean="0"/>
              <a:t>Hitesh Shah</a:t>
            </a:r>
          </a:p>
          <a:p>
            <a:pPr lvl="1"/>
            <a:r>
              <a:rPr lang="en-US" sz="2200" dirty="0"/>
              <a:t>Member of Technical Staff at </a:t>
            </a:r>
            <a:r>
              <a:rPr lang="en-US" sz="2200" dirty="0" err="1"/>
              <a:t>Hortonworks</a:t>
            </a:r>
            <a:r>
              <a:rPr lang="en-US" sz="2200" dirty="0"/>
              <a:t> Inc.</a:t>
            </a:r>
          </a:p>
          <a:p>
            <a:pPr lvl="1"/>
            <a:r>
              <a:rPr lang="en-US" sz="2200" dirty="0"/>
              <a:t>Apache </a:t>
            </a:r>
            <a:r>
              <a:rPr lang="en-US" sz="2200" dirty="0" err="1"/>
              <a:t>Hadoop</a:t>
            </a:r>
            <a:r>
              <a:rPr lang="en-US" sz="2200" dirty="0"/>
              <a:t> PMC member and committer</a:t>
            </a:r>
          </a:p>
          <a:p>
            <a:pPr lvl="1"/>
            <a:r>
              <a:rPr lang="en-US" sz="2200" dirty="0" smtClean="0"/>
              <a:t>Apache Tez and Apache </a:t>
            </a:r>
            <a:r>
              <a:rPr lang="en-US" sz="2200" dirty="0" err="1" smtClean="0"/>
              <a:t>Ambari</a:t>
            </a:r>
            <a:r>
              <a:rPr lang="en-US" sz="2200" dirty="0" smtClean="0"/>
              <a:t> PPMC </a:t>
            </a:r>
            <a:r>
              <a:rPr lang="en-US" sz="2200" dirty="0"/>
              <a:t>member and </a:t>
            </a:r>
            <a:r>
              <a:rPr lang="en-US" sz="2200" dirty="0" smtClean="0"/>
              <a:t>committer</a:t>
            </a:r>
          </a:p>
          <a:p>
            <a:pPr marL="398463" lvl="1" indent="0">
              <a:buNone/>
            </a:pPr>
            <a:endParaRPr lang="en-US" sz="2200" dirty="0"/>
          </a:p>
          <a:p>
            <a:r>
              <a:rPr lang="en-US" sz="2400" dirty="0" err="1"/>
              <a:t>Siddharth</a:t>
            </a:r>
            <a:r>
              <a:rPr lang="en-US" sz="2400" dirty="0"/>
              <a:t> Seth</a:t>
            </a:r>
          </a:p>
          <a:p>
            <a:pPr lvl="1"/>
            <a:r>
              <a:rPr lang="en-US" sz="2200" dirty="0"/>
              <a:t>Member of Technical Staff at </a:t>
            </a:r>
            <a:r>
              <a:rPr lang="en-US" sz="2200" dirty="0" err="1"/>
              <a:t>Hortonworks</a:t>
            </a:r>
            <a:r>
              <a:rPr lang="en-US" sz="2200" dirty="0"/>
              <a:t> Inc.</a:t>
            </a:r>
          </a:p>
          <a:p>
            <a:pPr lvl="1"/>
            <a:r>
              <a:rPr lang="en-US" sz="2200" dirty="0"/>
              <a:t>Apache </a:t>
            </a:r>
            <a:r>
              <a:rPr lang="en-US" sz="2200" dirty="0" err="1"/>
              <a:t>Hadoop</a:t>
            </a:r>
            <a:r>
              <a:rPr lang="en-US" sz="2200" dirty="0"/>
              <a:t> PMC member and committer</a:t>
            </a:r>
          </a:p>
          <a:p>
            <a:pPr lvl="1"/>
            <a:r>
              <a:rPr lang="en-US" sz="2200" dirty="0"/>
              <a:t>Apache </a:t>
            </a:r>
            <a:r>
              <a:rPr lang="en-US" sz="2200" dirty="0" err="1"/>
              <a:t>Tez</a:t>
            </a:r>
            <a:r>
              <a:rPr lang="en-US" sz="2200" dirty="0"/>
              <a:t> PPMC member and committer</a:t>
            </a:r>
          </a:p>
          <a:p>
            <a:pPr marL="0" indent="0">
              <a:buNone/>
            </a:pPr>
            <a:endParaRPr lang="en-US" sz="2400" dirty="0"/>
          </a:p>
          <a:p>
            <a:endParaRPr lang="en-US" sz="2400"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40893880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529540" y="4496493"/>
            <a:ext cx="950013" cy="13909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000" b="0" i="0" u="none" strike="noStrike" kern="1200" cap="none" spc="0" normalizeH="0" baseline="0" noProof="0" dirty="0" smtClean="0">
              <a:ln>
                <a:noFill/>
              </a:ln>
              <a:solidFill>
                <a:srgbClr val="1E1E1E"/>
              </a:solidFill>
              <a:effectLst/>
              <a:uLnTx/>
              <a:uFillTx/>
              <a:latin typeface="+mn-lt"/>
              <a:ea typeface="+mn-ea"/>
              <a:cs typeface="+mn-cs"/>
            </a:endParaRPr>
          </a:p>
        </p:txBody>
      </p:sp>
      <p:grpSp>
        <p:nvGrpSpPr>
          <p:cNvPr id="102" name="Group 101"/>
          <p:cNvGrpSpPr/>
          <p:nvPr/>
        </p:nvGrpSpPr>
        <p:grpSpPr>
          <a:xfrm>
            <a:off x="457202" y="2757502"/>
            <a:ext cx="1830945" cy="3362311"/>
            <a:chOff x="457200" y="2757501"/>
            <a:chExt cx="1830945" cy="3362311"/>
          </a:xfrm>
        </p:grpSpPr>
        <p:sp>
          <p:nvSpPr>
            <p:cNvPr id="112" name="Rectangle 111"/>
            <p:cNvSpPr/>
            <p:nvPr/>
          </p:nvSpPr>
          <p:spPr>
            <a:xfrm>
              <a:off x="457200" y="2757501"/>
              <a:ext cx="1830945" cy="33623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594918" y="3135085"/>
              <a:ext cx="1441531" cy="13330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Resource Manager</a:t>
              </a:r>
              <a:endParaRPr lang="en-US" dirty="0"/>
            </a:p>
          </p:txBody>
        </p:sp>
        <p:sp>
          <p:nvSpPr>
            <p:cNvPr id="115" name="Rectangle 114"/>
            <p:cNvSpPr/>
            <p:nvPr/>
          </p:nvSpPr>
          <p:spPr>
            <a:xfrm>
              <a:off x="594918" y="4771280"/>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16" name="Rectangle 115"/>
            <p:cNvSpPr/>
            <p:nvPr/>
          </p:nvSpPr>
          <p:spPr>
            <a:xfrm>
              <a:off x="701554" y="4877912"/>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17" name="Rectangle 116"/>
            <p:cNvSpPr/>
            <p:nvPr/>
          </p:nvSpPr>
          <p:spPr>
            <a:xfrm>
              <a:off x="831072" y="5007428"/>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18" name="Rectangle 117"/>
            <p:cNvSpPr/>
            <p:nvPr/>
          </p:nvSpPr>
          <p:spPr>
            <a:xfrm>
              <a:off x="949149" y="5125502"/>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500" dirty="0"/>
                <a:t>Node Manager(s)</a:t>
              </a:r>
            </a:p>
          </p:txBody>
        </p:sp>
        <p:sp>
          <p:nvSpPr>
            <p:cNvPr id="113" name="TextBox 112"/>
            <p:cNvSpPr txBox="1"/>
            <p:nvPr/>
          </p:nvSpPr>
          <p:spPr>
            <a:xfrm>
              <a:off x="732206" y="2814712"/>
              <a:ext cx="1178395" cy="320373"/>
            </a:xfrm>
            <a:prstGeom prst="rect">
              <a:avLst/>
            </a:prstGeom>
          </p:spPr>
          <p:txBody>
            <a:bodyPr vert="horz" wrap="square" lIns="91440" tIns="45720" rIns="91440" bIns="45720" rtlCol="0">
              <a:normAutofit fontScale="9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YARN</a:t>
              </a:r>
            </a:p>
          </p:txBody>
        </p:sp>
      </p:grpSp>
      <p:grpSp>
        <p:nvGrpSpPr>
          <p:cNvPr id="95" name="Group 94"/>
          <p:cNvGrpSpPr/>
          <p:nvPr/>
        </p:nvGrpSpPr>
        <p:grpSpPr>
          <a:xfrm>
            <a:off x="2032347" y="4468164"/>
            <a:ext cx="2534294" cy="657339"/>
            <a:chOff x="2032347" y="4468163"/>
            <a:chExt cx="2534294" cy="657339"/>
          </a:xfrm>
        </p:grpSpPr>
        <p:cxnSp>
          <p:nvCxnSpPr>
            <p:cNvPr id="124" name="Straight Arrow Connector 123"/>
            <p:cNvCxnSpPr/>
            <p:nvPr/>
          </p:nvCxnSpPr>
          <p:spPr>
            <a:xfrm flipH="1" flipV="1">
              <a:off x="2032347" y="4468163"/>
              <a:ext cx="2432972" cy="657339"/>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682698">
              <a:off x="2817239" y="4672092"/>
              <a:ext cx="1749402" cy="304799"/>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Get New</a:t>
              </a:r>
              <a:r>
                <a:rPr kumimoji="0" lang="en-US" sz="1000" b="0" i="0" u="none" strike="noStrike" kern="1200" cap="none" spc="0" normalizeH="0" noProof="0" dirty="0" smtClean="0">
                  <a:ln>
                    <a:noFill/>
                  </a:ln>
                  <a:solidFill>
                    <a:srgbClr val="1E1E1E"/>
                  </a:solidFill>
                  <a:effectLst/>
                  <a:uLnTx/>
                  <a:uFillTx/>
                  <a:latin typeface="+mn-lt"/>
                  <a:ea typeface="+mn-ea"/>
                  <a:cs typeface="+mn-cs"/>
                </a:rPr>
                <a:t> Containers</a:t>
              </a:r>
              <a:endParaRPr kumimoji="0" lang="en-US" sz="1000" b="0" i="0" u="none" strike="noStrike" kern="1200" cap="none" spc="0" normalizeH="0" baseline="0" noProof="0" dirty="0" smtClean="0">
                <a:ln>
                  <a:noFill/>
                </a:ln>
                <a:solidFill>
                  <a:srgbClr val="1E1E1E"/>
                </a:solidFill>
                <a:effectLst/>
                <a:uLnTx/>
                <a:uFillTx/>
                <a:latin typeface="+mn-lt"/>
                <a:ea typeface="+mn-ea"/>
                <a:cs typeface="+mn-cs"/>
              </a:endParaRPr>
            </a:p>
          </p:txBody>
        </p:sp>
      </p:grpSp>
      <p:sp>
        <p:nvSpPr>
          <p:cNvPr id="4" name="TextBox 3"/>
          <p:cNvSpPr txBox="1"/>
          <p:nvPr/>
        </p:nvSpPr>
        <p:spPr>
          <a:xfrm>
            <a:off x="5296562" y="5282399"/>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
        <p:nvSpPr>
          <p:cNvPr id="9" name="Rectangle 8"/>
          <p:cNvSpPr/>
          <p:nvPr/>
        </p:nvSpPr>
        <p:spPr>
          <a:xfrm>
            <a:off x="5398593" y="3031872"/>
            <a:ext cx="2815337"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Kafka (Streams)</a:t>
            </a:r>
            <a:endParaRPr lang="en-US" sz="1400" dirty="0"/>
          </a:p>
        </p:txBody>
      </p:sp>
      <p:sp>
        <p:nvSpPr>
          <p:cNvPr id="15" name="Rectangle 14"/>
          <p:cNvSpPr/>
          <p:nvPr/>
        </p:nvSpPr>
        <p:spPr>
          <a:xfrm>
            <a:off x="4465321" y="5064144"/>
            <a:ext cx="1600201"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Samza AM</a:t>
            </a:r>
            <a:endParaRPr lang="en-US" sz="1400" dirty="0"/>
          </a:p>
        </p:txBody>
      </p:sp>
      <p:cxnSp>
        <p:nvCxnSpPr>
          <p:cNvPr id="6" name="Straight Arrow Connector 5"/>
          <p:cNvCxnSpPr/>
          <p:nvPr/>
        </p:nvCxnSpPr>
        <p:spPr>
          <a:xfrm flipV="1">
            <a:off x="5715000" y="3489072"/>
            <a:ext cx="0" cy="39712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6400800" y="3489072"/>
            <a:ext cx="0" cy="39712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7162800" y="3489072"/>
            <a:ext cx="0" cy="39712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7924800" y="3489072"/>
            <a:ext cx="0" cy="39712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5407153" y="3884249"/>
            <a:ext cx="1298449" cy="609600"/>
            <a:chOff x="3060890" y="3200400"/>
            <a:chExt cx="1298449" cy="609600"/>
          </a:xfrm>
        </p:grpSpPr>
        <p:sp>
          <p:nvSpPr>
            <p:cNvPr id="63" name="Rectangle 62"/>
            <p:cNvSpPr/>
            <p:nvPr/>
          </p:nvSpPr>
          <p:spPr>
            <a:xfrm>
              <a:off x="3060890" y="3200400"/>
              <a:ext cx="1298449" cy="609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4" name="TextBox 63"/>
            <p:cNvSpPr txBox="1"/>
            <p:nvPr/>
          </p:nvSpPr>
          <p:spPr>
            <a:xfrm>
              <a:off x="3060891" y="3200400"/>
              <a:ext cx="1298448" cy="22860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dirty="0" smtClean="0">
                  <a:solidFill>
                    <a:srgbClr val="1E1E1E"/>
                  </a:solidFill>
                  <a:latin typeface="+mn-lt"/>
                  <a:ea typeface="+mn-ea"/>
                  <a:cs typeface="+mn-cs"/>
                </a:rPr>
                <a:t>Task Container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65" name="Rectangle 64"/>
            <p:cNvSpPr/>
            <p:nvPr/>
          </p:nvSpPr>
          <p:spPr>
            <a:xfrm>
              <a:off x="3060890" y="3505200"/>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sp>
          <p:nvSpPr>
            <p:cNvPr id="66" name="Rectangle 65"/>
            <p:cNvSpPr/>
            <p:nvPr/>
          </p:nvSpPr>
          <p:spPr>
            <a:xfrm>
              <a:off x="3719259" y="3503249"/>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grpSp>
      <p:grpSp>
        <p:nvGrpSpPr>
          <p:cNvPr id="67" name="Group 66"/>
          <p:cNvGrpSpPr/>
          <p:nvPr/>
        </p:nvGrpSpPr>
        <p:grpSpPr>
          <a:xfrm>
            <a:off x="6915481" y="3886200"/>
            <a:ext cx="1298449" cy="609600"/>
            <a:chOff x="3060890" y="3200400"/>
            <a:chExt cx="1298449" cy="609600"/>
          </a:xfrm>
        </p:grpSpPr>
        <p:sp>
          <p:nvSpPr>
            <p:cNvPr id="68" name="Rectangle 67"/>
            <p:cNvSpPr/>
            <p:nvPr/>
          </p:nvSpPr>
          <p:spPr>
            <a:xfrm>
              <a:off x="3060890" y="3200400"/>
              <a:ext cx="1298449" cy="609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9" name="TextBox 68"/>
            <p:cNvSpPr txBox="1"/>
            <p:nvPr/>
          </p:nvSpPr>
          <p:spPr>
            <a:xfrm>
              <a:off x="3060891" y="3200400"/>
              <a:ext cx="1298448" cy="22860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dirty="0" smtClean="0">
                  <a:solidFill>
                    <a:srgbClr val="1E1E1E"/>
                  </a:solidFill>
                  <a:latin typeface="+mn-lt"/>
                  <a:ea typeface="+mn-ea"/>
                  <a:cs typeface="+mn-cs"/>
                </a:rPr>
                <a:t>Task Container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70" name="Rectangle 69"/>
            <p:cNvSpPr/>
            <p:nvPr/>
          </p:nvSpPr>
          <p:spPr>
            <a:xfrm>
              <a:off x="3060890" y="3505200"/>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sp>
          <p:nvSpPr>
            <p:cNvPr id="71" name="Rectangle 70"/>
            <p:cNvSpPr/>
            <p:nvPr/>
          </p:nvSpPr>
          <p:spPr>
            <a:xfrm>
              <a:off x="3719259" y="3503249"/>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grpSp>
      <p:grpSp>
        <p:nvGrpSpPr>
          <p:cNvPr id="98" name="Group 97"/>
          <p:cNvGrpSpPr/>
          <p:nvPr/>
        </p:nvGrpSpPr>
        <p:grpSpPr>
          <a:xfrm>
            <a:off x="3209544" y="3031872"/>
            <a:ext cx="2197608" cy="609600"/>
            <a:chOff x="3209544" y="3031872"/>
            <a:chExt cx="2197608" cy="609600"/>
          </a:xfrm>
        </p:grpSpPr>
        <p:grpSp>
          <p:nvGrpSpPr>
            <p:cNvPr id="50" name="Group 49"/>
            <p:cNvGrpSpPr/>
            <p:nvPr/>
          </p:nvGrpSpPr>
          <p:grpSpPr>
            <a:xfrm>
              <a:off x="3209544" y="3031872"/>
              <a:ext cx="1298449" cy="609600"/>
              <a:chOff x="3060890" y="3200400"/>
              <a:chExt cx="1298449" cy="609600"/>
            </a:xfrm>
          </p:grpSpPr>
          <p:sp>
            <p:nvSpPr>
              <p:cNvPr id="51" name="Rectangle 50"/>
              <p:cNvSpPr/>
              <p:nvPr/>
            </p:nvSpPr>
            <p:spPr>
              <a:xfrm>
                <a:off x="3060890" y="3200400"/>
                <a:ext cx="1298449"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2" name="TextBox 51"/>
              <p:cNvSpPr txBox="1"/>
              <p:nvPr/>
            </p:nvSpPr>
            <p:spPr>
              <a:xfrm>
                <a:off x="3060891" y="3200400"/>
                <a:ext cx="1298448" cy="22860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dirty="0" smtClean="0">
                    <a:solidFill>
                      <a:srgbClr val="1E1E1E"/>
                    </a:solidFill>
                    <a:latin typeface="+mn-lt"/>
                    <a:ea typeface="+mn-ea"/>
                    <a:cs typeface="+mn-cs"/>
                  </a:rPr>
                  <a:t>Task Container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53" name="Rectangle 52"/>
              <p:cNvSpPr/>
              <p:nvPr/>
            </p:nvSpPr>
            <p:spPr>
              <a:xfrm>
                <a:off x="3060890" y="3505200"/>
                <a:ext cx="64008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Task</a:t>
                </a:r>
                <a:endParaRPr lang="en-US" sz="1000" dirty="0"/>
              </a:p>
            </p:txBody>
          </p:sp>
          <p:sp>
            <p:nvSpPr>
              <p:cNvPr id="54" name="Rectangle 53"/>
              <p:cNvSpPr/>
              <p:nvPr/>
            </p:nvSpPr>
            <p:spPr>
              <a:xfrm>
                <a:off x="3719259" y="3503249"/>
                <a:ext cx="64008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Task</a:t>
                </a:r>
                <a:endParaRPr lang="en-US" sz="1000" dirty="0"/>
              </a:p>
            </p:txBody>
          </p:sp>
        </p:grpSp>
        <p:cxnSp>
          <p:nvCxnSpPr>
            <p:cNvPr id="17" name="Straight Arrow Connector 16"/>
            <p:cNvCxnSpPr/>
            <p:nvPr/>
          </p:nvCxnSpPr>
          <p:spPr>
            <a:xfrm flipH="1">
              <a:off x="4507993" y="3135085"/>
              <a:ext cx="890598"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4507993" y="3355127"/>
              <a:ext cx="899159"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22" name="Multiply 121"/>
          <p:cNvSpPr/>
          <p:nvPr/>
        </p:nvSpPr>
        <p:spPr>
          <a:xfrm>
            <a:off x="5018531" y="3762347"/>
            <a:ext cx="2057400" cy="914400"/>
          </a:xfrm>
          <a:prstGeom prst="mathMultiply">
            <a:avLst/>
          </a:prstGeom>
          <a:solidFill>
            <a:schemeClr val="bg1">
              <a:alpha val="25000"/>
            </a:schemeClr>
          </a:solidFill>
          <a:ln w="254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2032349" y="4038600"/>
            <a:ext cx="2615853" cy="1025544"/>
            <a:chOff x="2032347" y="4038600"/>
            <a:chExt cx="2615853" cy="1025544"/>
          </a:xfrm>
        </p:grpSpPr>
        <p:cxnSp>
          <p:nvCxnSpPr>
            <p:cNvPr id="28" name="Elbow Connector 27"/>
            <p:cNvCxnSpPr/>
            <p:nvPr/>
          </p:nvCxnSpPr>
          <p:spPr>
            <a:xfrm>
              <a:off x="2032347" y="4307352"/>
              <a:ext cx="2615853" cy="756792"/>
            </a:xfrm>
            <a:prstGeom prst="bentConnector3">
              <a:avLst>
                <a:gd name="adj1" fmla="val 100103"/>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819400" y="4038600"/>
              <a:ext cx="1389364" cy="268752"/>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Container Finished</a:t>
              </a:r>
            </a:p>
          </p:txBody>
        </p:sp>
      </p:grpSp>
      <p:grpSp>
        <p:nvGrpSpPr>
          <p:cNvPr id="96" name="Group 95"/>
          <p:cNvGrpSpPr/>
          <p:nvPr/>
        </p:nvGrpSpPr>
        <p:grpSpPr>
          <a:xfrm>
            <a:off x="2150426" y="5254644"/>
            <a:ext cx="2414187" cy="344251"/>
            <a:chOff x="2150424" y="5254644"/>
            <a:chExt cx="2414187" cy="344251"/>
          </a:xfrm>
        </p:grpSpPr>
        <p:cxnSp>
          <p:nvCxnSpPr>
            <p:cNvPr id="106" name="Straight Arrow Connector 105"/>
            <p:cNvCxnSpPr>
              <a:stCxn id="15" idx="1"/>
            </p:cNvCxnSpPr>
            <p:nvPr/>
          </p:nvCxnSpPr>
          <p:spPr>
            <a:xfrm flipH="1">
              <a:off x="2150424" y="5254644"/>
              <a:ext cx="2314895" cy="297132"/>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1256502">
              <a:off x="2815209" y="5294096"/>
              <a:ext cx="1749402" cy="304799"/>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Container</a:t>
              </a:r>
            </a:p>
          </p:txBody>
        </p:sp>
      </p:grpSp>
      <p:cxnSp>
        <p:nvCxnSpPr>
          <p:cNvPr id="94" name="Straight Connector 93"/>
          <p:cNvCxnSpPr/>
          <p:nvPr/>
        </p:nvCxnSpPr>
        <p:spPr>
          <a:xfrm flipV="1">
            <a:off x="2150426" y="3641473"/>
            <a:ext cx="1059121" cy="1651460"/>
          </a:xfrm>
          <a:prstGeom prst="line">
            <a:avLst/>
          </a:prstGeom>
          <a:ln>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fontScale="90000"/>
          </a:bodyPr>
          <a:lstStyle/>
          <a:p>
            <a:r>
              <a:rPr lang="en-US" dirty="0" smtClean="0"/>
              <a:t>Samza on YARN </a:t>
            </a:r>
            <a:r>
              <a:rPr lang="en-US" dirty="0"/>
              <a:t> </a:t>
            </a:r>
            <a:r>
              <a:rPr lang="en-US" dirty="0" smtClean="0"/>
              <a:t>( Failure Handling App )</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20</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8229600" cy="1120775"/>
          </a:xfrm>
        </p:spPr>
        <p:txBody>
          <a:bodyPr/>
          <a:lstStyle/>
          <a:p>
            <a:r>
              <a:rPr lang="en-US" dirty="0" smtClean="0"/>
              <a:t>Stream processing system – uses YARN as the execution framework</a:t>
            </a:r>
          </a:p>
          <a:p>
            <a:r>
              <a:rPr lang="en-US" dirty="0" smtClean="0"/>
              <a:t>Makes use of </a:t>
            </a:r>
            <a:r>
              <a:rPr lang="en-US" dirty="0" err="1" smtClean="0"/>
              <a:t>CGroups</a:t>
            </a:r>
            <a:r>
              <a:rPr lang="en-US" dirty="0" smtClean="0"/>
              <a:t> support in YARN for CPU isolation</a:t>
            </a:r>
          </a:p>
          <a:p>
            <a:r>
              <a:rPr lang="en-US" dirty="0" smtClean="0"/>
              <a:t>Uses Kafka as underlying store</a:t>
            </a:r>
          </a:p>
        </p:txBody>
      </p:sp>
      <p:sp>
        <p:nvSpPr>
          <p:cNvPr id="100" name="TextBox 99"/>
          <p:cNvSpPr txBox="1"/>
          <p:nvPr/>
        </p:nvSpPr>
        <p:spPr>
          <a:xfrm>
            <a:off x="8093470" y="5417499"/>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157279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22" grpId="0" animBg="1"/>
      <p:bldP spid="1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Eco-system</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21</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4038600" cy="4954588"/>
          </a:xfrm>
        </p:spPr>
        <p:txBody>
          <a:bodyPr/>
          <a:lstStyle/>
          <a:p>
            <a:pPr marL="0" indent="0">
              <a:buNone/>
            </a:pPr>
            <a:r>
              <a:rPr lang="en-US" sz="2000" dirty="0" smtClean="0"/>
              <a:t>Powered by YARN</a:t>
            </a:r>
            <a:endParaRPr lang="en-US" sz="2000" dirty="0"/>
          </a:p>
          <a:p>
            <a:endParaRPr lang="en-US" sz="1600" dirty="0" smtClean="0"/>
          </a:p>
          <a:p>
            <a:r>
              <a:rPr lang="en-US" sz="1600" dirty="0" smtClean="0"/>
              <a:t>Apache </a:t>
            </a:r>
            <a:r>
              <a:rPr lang="en-US" sz="1600" dirty="0" err="1" smtClean="0"/>
              <a:t>Giraph</a:t>
            </a:r>
            <a:r>
              <a:rPr lang="en-US" sz="1600" dirty="0" smtClean="0"/>
              <a:t> – Graph Processing</a:t>
            </a:r>
          </a:p>
          <a:p>
            <a:r>
              <a:rPr lang="en-US" sz="1600" dirty="0"/>
              <a:t>Apache Hama - </a:t>
            </a:r>
            <a:r>
              <a:rPr lang="en-US" sz="1600" dirty="0" smtClean="0"/>
              <a:t>BSP</a:t>
            </a:r>
            <a:endParaRPr lang="en-US" sz="1600" dirty="0"/>
          </a:p>
          <a:p>
            <a:r>
              <a:rPr lang="en-US" sz="1600" dirty="0"/>
              <a:t>Apache </a:t>
            </a:r>
            <a:r>
              <a:rPr lang="en-US" sz="1600" dirty="0" err="1"/>
              <a:t>Hadoop</a:t>
            </a:r>
            <a:r>
              <a:rPr lang="en-US" sz="1600" dirty="0"/>
              <a:t> </a:t>
            </a:r>
            <a:r>
              <a:rPr lang="en-US" sz="1600" dirty="0" smtClean="0"/>
              <a:t>MapReduce – Batch</a:t>
            </a:r>
          </a:p>
          <a:p>
            <a:r>
              <a:rPr lang="en-US" sz="1600" dirty="0"/>
              <a:t>Apache Tez – Batch/Interactive </a:t>
            </a:r>
          </a:p>
          <a:p>
            <a:r>
              <a:rPr lang="en-US" sz="1600" dirty="0" smtClean="0"/>
              <a:t>Apache S4 – Stream Processing</a:t>
            </a:r>
          </a:p>
          <a:p>
            <a:r>
              <a:rPr lang="en-US" sz="1600" dirty="0"/>
              <a:t>Apache </a:t>
            </a:r>
            <a:r>
              <a:rPr lang="en-US" sz="1600" dirty="0" smtClean="0"/>
              <a:t>Samza </a:t>
            </a:r>
            <a:r>
              <a:rPr lang="en-US" sz="1600" dirty="0"/>
              <a:t>– Stream </a:t>
            </a:r>
            <a:r>
              <a:rPr lang="en-US" sz="1600" dirty="0" smtClean="0"/>
              <a:t>Processing</a:t>
            </a:r>
          </a:p>
          <a:p>
            <a:r>
              <a:rPr lang="en-US" sz="1600" dirty="0"/>
              <a:t>Apache Storm – Stream </a:t>
            </a:r>
            <a:r>
              <a:rPr lang="en-US" sz="1600" dirty="0" smtClean="0"/>
              <a:t>Processing</a:t>
            </a:r>
            <a:endParaRPr lang="en-US" sz="1600" dirty="0"/>
          </a:p>
          <a:p>
            <a:r>
              <a:rPr lang="en-US" sz="1600" dirty="0"/>
              <a:t>Apache </a:t>
            </a:r>
            <a:r>
              <a:rPr lang="en-US" sz="1600" dirty="0" smtClean="0"/>
              <a:t>Spark – Iterative/Interactive applications</a:t>
            </a:r>
            <a:endParaRPr lang="en-US" sz="1600" dirty="0"/>
          </a:p>
          <a:p>
            <a:r>
              <a:rPr lang="en-US" sz="1600" dirty="0" err="1" smtClean="0"/>
              <a:t>Cloudera</a:t>
            </a:r>
            <a:r>
              <a:rPr lang="en-US" sz="1600" dirty="0" smtClean="0"/>
              <a:t> </a:t>
            </a:r>
            <a:r>
              <a:rPr lang="en-US" sz="1600" dirty="0"/>
              <a:t>Llama</a:t>
            </a:r>
          </a:p>
          <a:p>
            <a:r>
              <a:rPr lang="en-US" sz="1600" dirty="0" err="1" smtClean="0"/>
              <a:t>DataTorrent</a:t>
            </a:r>
            <a:endParaRPr lang="en-US" sz="1600" dirty="0" smtClean="0"/>
          </a:p>
          <a:p>
            <a:r>
              <a:rPr lang="en-US" sz="1600" dirty="0"/>
              <a:t>HOYA – </a:t>
            </a:r>
            <a:r>
              <a:rPr lang="en-US" sz="1600" dirty="0" err="1"/>
              <a:t>HBase</a:t>
            </a:r>
            <a:r>
              <a:rPr lang="en-US" sz="1600" dirty="0"/>
              <a:t> on YARN</a:t>
            </a:r>
          </a:p>
          <a:p>
            <a:r>
              <a:rPr lang="en-US" sz="1600" dirty="0" err="1" smtClean="0"/>
              <a:t>RedPoint</a:t>
            </a:r>
            <a:r>
              <a:rPr lang="en-US" sz="1600" dirty="0" smtClean="0"/>
              <a:t> Data Management</a:t>
            </a:r>
          </a:p>
        </p:txBody>
      </p:sp>
      <p:sp>
        <p:nvSpPr>
          <p:cNvPr id="6" name="Text Placeholder 7"/>
          <p:cNvSpPr>
            <a:spLocks noGrp="1"/>
          </p:cNvSpPr>
          <p:nvPr>
            <p:ph type="body" sz="quarter" idx="11"/>
          </p:nvPr>
        </p:nvSpPr>
        <p:spPr>
          <a:xfrm>
            <a:off x="4800600" y="1165226"/>
            <a:ext cx="4038600" cy="4954588"/>
          </a:xfrm>
        </p:spPr>
        <p:txBody>
          <a:bodyPr/>
          <a:lstStyle/>
          <a:p>
            <a:pPr marL="0" indent="0">
              <a:buNone/>
            </a:pPr>
            <a:r>
              <a:rPr lang="en-US" sz="2000" dirty="0" smtClean="0"/>
              <a:t>YARN Utilities/Frameworks</a:t>
            </a:r>
            <a:endParaRPr lang="en-US" sz="1600" dirty="0"/>
          </a:p>
          <a:p>
            <a:endParaRPr lang="en-US" sz="1600" dirty="0" smtClean="0"/>
          </a:p>
          <a:p>
            <a:r>
              <a:rPr lang="en-US" sz="1600" dirty="0" smtClean="0"/>
              <a:t>Weave by Continuity</a:t>
            </a:r>
            <a:endParaRPr lang="en-US" sz="1600" dirty="0"/>
          </a:p>
          <a:p>
            <a:r>
              <a:rPr lang="en-US" sz="1600" dirty="0" smtClean="0"/>
              <a:t>REEF by Microsoft</a:t>
            </a:r>
          </a:p>
          <a:p>
            <a:r>
              <a:rPr lang="en-US" sz="1600" dirty="0" smtClean="0"/>
              <a:t>Spring support for </a:t>
            </a:r>
            <a:r>
              <a:rPr lang="en-US" sz="1600" dirty="0" err="1" smtClean="0"/>
              <a:t>Hadoop</a:t>
            </a:r>
            <a:r>
              <a:rPr lang="en-US" sz="1600" dirty="0" smtClean="0"/>
              <a:t> 2</a:t>
            </a:r>
            <a:endParaRPr lang="en-US" sz="1600" dirty="0"/>
          </a:p>
        </p:txBody>
      </p:sp>
    </p:spTree>
    <p:extLst>
      <p:ext uri="{BB962C8B-B14F-4D97-AF65-F5344CB8AC3E}">
        <p14:creationId xmlns:p14="http://schemas.microsoft.com/office/powerpoint/2010/main" val="23257164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2015290"/>
            <a:ext cx="8259884" cy="2778021"/>
          </a:xfrm>
        </p:spPr>
        <p:txBody>
          <a:bodyPr/>
          <a:lstStyle/>
          <a:p>
            <a:pPr algn="ctr"/>
            <a:r>
              <a:rPr lang="en-US" dirty="0" smtClean="0"/>
              <a:t>YARN</a:t>
            </a:r>
            <a:br>
              <a:rPr lang="en-US" dirty="0" smtClean="0"/>
            </a:br>
            <a:r>
              <a:rPr lang="en-US" dirty="0" smtClean="0"/>
              <a:t>Best Practices</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55195364-CB26-204E-9D19-22CA26A13F79}" type="slidenum">
              <a:rPr lang="en-US" smtClean="0"/>
              <a:pPr>
                <a:defRPr/>
              </a:pPr>
              <a:t>22</a:t>
            </a:fld>
            <a:endParaRPr lang="en-US" dirty="0"/>
          </a:p>
        </p:txBody>
      </p:sp>
    </p:spTree>
    <p:extLst>
      <p:ext uri="{BB962C8B-B14F-4D97-AF65-F5344CB8AC3E}">
        <p14:creationId xmlns:p14="http://schemas.microsoft.com/office/powerpoint/2010/main" val="40642413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Best Practices</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23</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8229600" cy="4954588"/>
          </a:xfrm>
        </p:spPr>
        <p:txBody>
          <a:bodyPr/>
          <a:lstStyle/>
          <a:p>
            <a:r>
              <a:rPr lang="en-US" sz="1900" dirty="0" smtClean="0"/>
              <a:t>Use provided Client libraries</a:t>
            </a:r>
          </a:p>
          <a:p>
            <a:r>
              <a:rPr lang="en-US" sz="1900" dirty="0" smtClean="0"/>
              <a:t>Resource</a:t>
            </a:r>
            <a:r>
              <a:rPr lang="en-US" sz="2000" dirty="0" smtClean="0"/>
              <a:t> Negotiation</a:t>
            </a:r>
          </a:p>
          <a:p>
            <a:pPr lvl="1"/>
            <a:r>
              <a:rPr lang="en-US" sz="1700" dirty="0" smtClean="0"/>
              <a:t>You may ask but you may not get what you want - immediately.</a:t>
            </a:r>
          </a:p>
          <a:p>
            <a:pPr lvl="1"/>
            <a:r>
              <a:rPr lang="en-US" sz="1700" dirty="0" smtClean="0"/>
              <a:t>Locality requests may not always be met. </a:t>
            </a:r>
          </a:p>
          <a:p>
            <a:pPr lvl="1"/>
            <a:r>
              <a:rPr lang="en-US" sz="1700" dirty="0" smtClean="0"/>
              <a:t>Resources like memory/CPU are guaranteed. </a:t>
            </a:r>
          </a:p>
          <a:p>
            <a:r>
              <a:rPr lang="en-US" sz="1900" dirty="0" smtClean="0"/>
              <a:t>Failure handling</a:t>
            </a:r>
          </a:p>
          <a:p>
            <a:pPr lvl="1"/>
            <a:r>
              <a:rPr lang="en-US" sz="1700" dirty="0" smtClean="0"/>
              <a:t>Remember, anything can fail ( or YARN can pre-empt your containers)</a:t>
            </a:r>
          </a:p>
          <a:p>
            <a:pPr lvl="1"/>
            <a:r>
              <a:rPr lang="en-US" sz="1700" dirty="0" smtClean="0"/>
              <a:t>AM failures handled by YARN but container failures handled by the application.</a:t>
            </a:r>
          </a:p>
          <a:p>
            <a:r>
              <a:rPr lang="en-US" sz="1900" dirty="0" err="1" smtClean="0"/>
              <a:t>Checkpointing</a:t>
            </a:r>
            <a:endParaRPr lang="en-US" sz="1900" dirty="0" smtClean="0"/>
          </a:p>
          <a:p>
            <a:pPr lvl="1"/>
            <a:r>
              <a:rPr lang="en-US" sz="1700" dirty="0" smtClean="0"/>
              <a:t>Check-point AM state for AM recovery.</a:t>
            </a:r>
          </a:p>
          <a:p>
            <a:pPr lvl="1"/>
            <a:r>
              <a:rPr lang="en-US" sz="1700" dirty="0" smtClean="0"/>
              <a:t>If tasks are long running, check-point task state.</a:t>
            </a:r>
          </a:p>
          <a:p>
            <a:endParaRPr lang="en-US" sz="2000" dirty="0" smtClean="0"/>
          </a:p>
          <a:p>
            <a:pPr lvl="1"/>
            <a:endParaRPr lang="en-US" sz="20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a:p>
        </p:txBody>
      </p:sp>
      <p:sp>
        <p:nvSpPr>
          <p:cNvPr id="4" name="TextBox 3"/>
          <p:cNvSpPr txBox="1"/>
          <p:nvPr/>
        </p:nvSpPr>
        <p:spPr>
          <a:xfrm>
            <a:off x="2459789" y="81547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22398227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Best Practices</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24</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8229600" cy="4954588"/>
          </a:xfrm>
        </p:spPr>
        <p:txBody>
          <a:bodyPr/>
          <a:lstStyle/>
          <a:p>
            <a:r>
              <a:rPr lang="en-US" sz="2200" dirty="0" smtClean="0"/>
              <a:t>Cluster Dependencies</a:t>
            </a:r>
          </a:p>
          <a:p>
            <a:pPr lvl="1"/>
            <a:r>
              <a:rPr lang="en-US" sz="2000" dirty="0" smtClean="0"/>
              <a:t>Try to make zero assumptions on the cluster.</a:t>
            </a:r>
          </a:p>
          <a:p>
            <a:pPr lvl="1"/>
            <a:r>
              <a:rPr lang="en-US" sz="2000" dirty="0" smtClean="0"/>
              <a:t>Your application bundle should deploy everything required using YARN’s local resources.</a:t>
            </a:r>
          </a:p>
          <a:p>
            <a:r>
              <a:rPr lang="en-US" sz="2200" dirty="0" smtClean="0"/>
              <a:t>Client-only installs if possible</a:t>
            </a:r>
          </a:p>
          <a:p>
            <a:pPr lvl="1"/>
            <a:r>
              <a:rPr lang="en-US" sz="2000" dirty="0" smtClean="0"/>
              <a:t>Simplifies cluster deployment, and multi-version support</a:t>
            </a:r>
          </a:p>
          <a:p>
            <a:r>
              <a:rPr lang="en-US" sz="2200" dirty="0"/>
              <a:t>Securing your Application</a:t>
            </a:r>
          </a:p>
          <a:p>
            <a:pPr lvl="1"/>
            <a:r>
              <a:rPr lang="en-US" sz="2000" dirty="0"/>
              <a:t>YARN does not secure communications between the AM and its containers.</a:t>
            </a:r>
          </a:p>
          <a:p>
            <a:pPr marL="398463" lvl="1" indent="0">
              <a:buNone/>
            </a:pPr>
            <a:endParaRPr lang="en-US" sz="20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a:p>
        </p:txBody>
      </p:sp>
      <p:sp>
        <p:nvSpPr>
          <p:cNvPr id="4" name="TextBox 3"/>
          <p:cNvSpPr txBox="1"/>
          <p:nvPr/>
        </p:nvSpPr>
        <p:spPr>
          <a:xfrm>
            <a:off x="2459789" y="81547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6733549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Testing/Debugging your Application</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25</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8229600" cy="4954588"/>
          </a:xfrm>
        </p:spPr>
        <p:txBody>
          <a:bodyPr/>
          <a:lstStyle/>
          <a:p>
            <a:r>
              <a:rPr lang="en-US" sz="2200" dirty="0" err="1" smtClean="0"/>
              <a:t>MiniYARNCluster</a:t>
            </a:r>
            <a:endParaRPr lang="en-US" sz="2200" dirty="0" smtClean="0"/>
          </a:p>
          <a:p>
            <a:pPr lvl="1"/>
            <a:r>
              <a:rPr lang="en-US" sz="2000" dirty="0" smtClean="0"/>
              <a:t>Regression tests</a:t>
            </a:r>
          </a:p>
          <a:p>
            <a:r>
              <a:rPr lang="en-US" sz="2200" dirty="0" smtClean="0"/>
              <a:t>Unmanaged AM</a:t>
            </a:r>
          </a:p>
          <a:p>
            <a:pPr lvl="1"/>
            <a:r>
              <a:rPr lang="en-US" sz="2000" dirty="0" smtClean="0"/>
              <a:t>Support to </a:t>
            </a:r>
            <a:r>
              <a:rPr lang="en-US" sz="2000" dirty="0"/>
              <a:t>run the AM outside of a YARN cluster for manual testing</a:t>
            </a:r>
            <a:r>
              <a:rPr lang="en-US" sz="2000" dirty="0" smtClean="0"/>
              <a:t>.</a:t>
            </a:r>
          </a:p>
          <a:p>
            <a:r>
              <a:rPr lang="en-US" sz="2200" dirty="0" smtClean="0"/>
              <a:t>Logs</a:t>
            </a:r>
          </a:p>
          <a:p>
            <a:pPr lvl="1"/>
            <a:r>
              <a:rPr lang="en-US" sz="2000" dirty="0" smtClean="0"/>
              <a:t>Log aggregation support to push all logs into HDFS</a:t>
            </a:r>
          </a:p>
          <a:p>
            <a:pPr lvl="1"/>
            <a:r>
              <a:rPr lang="en-US" sz="2000" dirty="0" smtClean="0"/>
              <a:t>Accessible via CLI, UI.</a:t>
            </a:r>
            <a:endParaRPr lang="en-US" sz="2000" dirty="0"/>
          </a:p>
          <a:p>
            <a:pPr lvl="1"/>
            <a:endParaRPr lang="en-US" sz="20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a:p>
        </p:txBody>
      </p:sp>
      <p:sp>
        <p:nvSpPr>
          <p:cNvPr id="4" name="TextBox 3"/>
          <p:cNvSpPr txBox="1"/>
          <p:nvPr/>
        </p:nvSpPr>
        <p:spPr>
          <a:xfrm>
            <a:off x="2459789" y="81547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4466451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Future work in YARN</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26</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6"/>
            <a:ext cx="8229600" cy="4954588"/>
          </a:xfrm>
        </p:spPr>
        <p:txBody>
          <a:bodyPr/>
          <a:lstStyle/>
          <a:p>
            <a:r>
              <a:rPr lang="en-US" sz="2000" dirty="0" err="1" smtClean="0"/>
              <a:t>ResourceManager</a:t>
            </a:r>
            <a:r>
              <a:rPr lang="en-US" sz="2000" dirty="0" smtClean="0"/>
              <a:t> High Availability and Work-preserving restart</a:t>
            </a:r>
          </a:p>
          <a:p>
            <a:pPr lvl="1"/>
            <a:r>
              <a:rPr lang="en-US" sz="1800" dirty="0" smtClean="0"/>
              <a:t>Work-in-Progress</a:t>
            </a:r>
          </a:p>
          <a:p>
            <a:r>
              <a:rPr lang="en-US" sz="2000" dirty="0" smtClean="0"/>
              <a:t>Scheduler Enhancements</a:t>
            </a:r>
          </a:p>
          <a:p>
            <a:pPr lvl="1"/>
            <a:r>
              <a:rPr lang="en-US" sz="1800" dirty="0" smtClean="0"/>
              <a:t>SLA Driven Scheduling, Gang scheduling</a:t>
            </a:r>
            <a:endParaRPr lang="en-US" sz="1800" dirty="0"/>
          </a:p>
          <a:p>
            <a:pPr lvl="1"/>
            <a:r>
              <a:rPr lang="en-US" sz="1800" dirty="0" smtClean="0"/>
              <a:t>Multiple resource types – disk/network/GPUs/affinity</a:t>
            </a:r>
          </a:p>
          <a:p>
            <a:r>
              <a:rPr lang="en-US" sz="2000" dirty="0" smtClean="0"/>
              <a:t>Rolling upgrades</a:t>
            </a:r>
          </a:p>
          <a:p>
            <a:r>
              <a:rPr lang="en-US" sz="2000" dirty="0" smtClean="0"/>
              <a:t>Long running services</a:t>
            </a:r>
          </a:p>
          <a:p>
            <a:pPr lvl="1"/>
            <a:r>
              <a:rPr lang="en-US" sz="1800" dirty="0" smtClean="0"/>
              <a:t>Better support to running services like </a:t>
            </a:r>
            <a:r>
              <a:rPr lang="en-US" sz="1800" dirty="0" err="1" smtClean="0"/>
              <a:t>HBase</a:t>
            </a:r>
            <a:endParaRPr lang="en-US" sz="1800" dirty="0" smtClean="0"/>
          </a:p>
          <a:p>
            <a:pPr lvl="1"/>
            <a:r>
              <a:rPr lang="en-US" sz="1800" dirty="0" smtClean="0"/>
              <a:t>Discovery of services, upgrades without downtime</a:t>
            </a:r>
          </a:p>
          <a:p>
            <a:r>
              <a:rPr lang="en-US" sz="2000" dirty="0" smtClean="0"/>
              <a:t>More utilities/libraries for Application Developers</a:t>
            </a:r>
            <a:endParaRPr lang="en-US" sz="2000" dirty="0"/>
          </a:p>
          <a:p>
            <a:pPr lvl="1"/>
            <a:r>
              <a:rPr lang="en-US" sz="1800" dirty="0" smtClean="0"/>
              <a:t>Failover/</a:t>
            </a:r>
            <a:r>
              <a:rPr lang="en-US" sz="1800" dirty="0" err="1" smtClean="0"/>
              <a:t>Checkpointing</a:t>
            </a:r>
            <a:endParaRPr lang="en-US" sz="18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r>
              <a:rPr lang="en-US" sz="2200" dirty="0" smtClean="0"/>
              <a:t>http://</a:t>
            </a:r>
            <a:r>
              <a:rPr lang="en-US" sz="2200" dirty="0" err="1" smtClean="0"/>
              <a:t>hadoop.apache.org</a:t>
            </a:r>
            <a:endParaRPr lang="en-US" sz="2200" dirty="0" smtClean="0"/>
          </a:p>
          <a:p>
            <a:endParaRPr lang="en-US" sz="2200" dirty="0"/>
          </a:p>
        </p:txBody>
      </p:sp>
    </p:spTree>
    <p:extLst>
      <p:ext uri="{BB962C8B-B14F-4D97-AF65-F5344CB8AC3E}">
        <p14:creationId xmlns:p14="http://schemas.microsoft.com/office/powerpoint/2010/main" val="16111556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C92467FF-63EE-094F-90CE-4C22793BA00D}" type="slidenum">
              <a:rPr lang="en-US" smtClean="0"/>
              <a:pPr>
                <a:defRPr/>
              </a:pPr>
              <a:t>27</a:t>
            </a:fld>
            <a:endParaRPr lang="en-US" dirty="0"/>
          </a:p>
        </p:txBody>
      </p:sp>
    </p:spTree>
    <p:extLst>
      <p:ext uri="{BB962C8B-B14F-4D97-AF65-F5344CB8AC3E}">
        <p14:creationId xmlns:p14="http://schemas.microsoft.com/office/powerpoint/2010/main" val="10825407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1"/>
          </p:nvPr>
        </p:nvSpPr>
        <p:spPr/>
        <p:txBody>
          <a:bodyPr numCol="1"/>
          <a:lstStyle/>
          <a:p>
            <a:r>
              <a:rPr lang="en-US" sz="3200" dirty="0" smtClean="0"/>
              <a:t>Apache </a:t>
            </a:r>
            <a:r>
              <a:rPr lang="en-US" sz="3200" dirty="0" err="1" smtClean="0"/>
              <a:t>Hadoop</a:t>
            </a:r>
            <a:r>
              <a:rPr lang="en-US" sz="3200" dirty="0" smtClean="0"/>
              <a:t> v1 to v2</a:t>
            </a:r>
          </a:p>
          <a:p>
            <a:endParaRPr lang="en-US" sz="2400" dirty="0"/>
          </a:p>
          <a:p>
            <a:r>
              <a:rPr lang="en-US" sz="3200" dirty="0" smtClean="0"/>
              <a:t>YARN</a:t>
            </a:r>
          </a:p>
          <a:p>
            <a:endParaRPr lang="en-US" sz="2400" dirty="0"/>
          </a:p>
          <a:p>
            <a:r>
              <a:rPr lang="en-US" sz="3200" dirty="0" smtClean="0"/>
              <a:t>Applications on YARN</a:t>
            </a:r>
          </a:p>
          <a:p>
            <a:endParaRPr lang="en-US" sz="2400" dirty="0"/>
          </a:p>
          <a:p>
            <a:r>
              <a:rPr lang="en-US" sz="3200" dirty="0" smtClean="0"/>
              <a:t>YARN Best Practices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3</a:t>
            </a:fld>
            <a:endParaRPr lang="en-US" dirty="0"/>
          </a:p>
        </p:txBody>
      </p:sp>
      <p:sp>
        <p:nvSpPr>
          <p:cNvPr id="5" name="Footer Placeholder 4"/>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29703008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Hadoop</a:t>
            </a:r>
            <a:r>
              <a:rPr lang="en-US" dirty="0" smtClean="0"/>
              <a:t> v1</a:t>
            </a:r>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4</a:t>
            </a:fld>
            <a:endParaRPr lang="en-US" dirty="0"/>
          </a:p>
        </p:txBody>
      </p:sp>
      <p:sp>
        <p:nvSpPr>
          <p:cNvPr id="5" name="Footer Placeholder 4"/>
          <p:cNvSpPr>
            <a:spLocks noGrp="1"/>
          </p:cNvSpPr>
          <p:nvPr>
            <p:ph type="ftr" sz="quarter" idx="13"/>
          </p:nvPr>
        </p:nvSpPr>
        <p:spPr/>
        <p:txBody>
          <a:bodyPr/>
          <a:lstStyle/>
          <a:p>
            <a:pPr>
              <a:defRPr/>
            </a:pPr>
            <a:r>
              <a:rPr lang="en-US" smtClean="0"/>
              <a:t>Architecting the Future of Big Data</a:t>
            </a:r>
            <a:endParaRPr lang="en-US" dirty="0"/>
          </a:p>
        </p:txBody>
      </p:sp>
      <p:sp>
        <p:nvSpPr>
          <p:cNvPr id="104" name="Rounded Rectangle 103"/>
          <p:cNvSpPr/>
          <p:nvPr/>
        </p:nvSpPr>
        <p:spPr>
          <a:xfrm>
            <a:off x="271290" y="1689475"/>
            <a:ext cx="1367358" cy="563527"/>
          </a:xfrm>
          <a:prstGeom prst="roundRect">
            <a:avLst/>
          </a:prstGeom>
          <a:solidFill>
            <a:schemeClr val="accent5"/>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Job Client</a:t>
            </a:r>
            <a:endParaRPr lang="en-US" dirty="0"/>
          </a:p>
        </p:txBody>
      </p:sp>
      <p:cxnSp>
        <p:nvCxnSpPr>
          <p:cNvPr id="107" name="Elbow Connector 106"/>
          <p:cNvCxnSpPr>
            <a:stCxn id="104" idx="3"/>
            <a:endCxn id="7" idx="1"/>
          </p:cNvCxnSpPr>
          <p:nvPr/>
        </p:nvCxnSpPr>
        <p:spPr>
          <a:xfrm>
            <a:off x="1638648" y="1971239"/>
            <a:ext cx="2561440" cy="920"/>
          </a:xfrm>
          <a:prstGeom prst="bentConnector3">
            <a:avLst>
              <a:gd name="adj1" fmla="val 50000"/>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1971646" y="1454679"/>
            <a:ext cx="1593300" cy="541197"/>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Submit Job</a:t>
            </a:r>
          </a:p>
        </p:txBody>
      </p:sp>
      <p:sp>
        <p:nvSpPr>
          <p:cNvPr id="7" name="Rounded Rectangle 6"/>
          <p:cNvSpPr/>
          <p:nvPr/>
        </p:nvSpPr>
        <p:spPr>
          <a:xfrm>
            <a:off x="4200088" y="1431882"/>
            <a:ext cx="2432480" cy="1080553"/>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err="1" smtClean="0"/>
              <a:t>JobTracker</a:t>
            </a:r>
            <a:endParaRPr lang="en-US" dirty="0"/>
          </a:p>
        </p:txBody>
      </p:sp>
      <p:sp>
        <p:nvSpPr>
          <p:cNvPr id="9" name="Rounded Rectangle 8"/>
          <p:cNvSpPr/>
          <p:nvPr/>
        </p:nvSpPr>
        <p:spPr>
          <a:xfrm>
            <a:off x="2214224" y="3070430"/>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1" name="Rounded Rectangle 10"/>
          <p:cNvSpPr/>
          <p:nvPr/>
        </p:nvSpPr>
        <p:spPr>
          <a:xfrm>
            <a:off x="5780675" y="4951492"/>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2" name="Rounded Rectangle 11"/>
          <p:cNvSpPr/>
          <p:nvPr/>
        </p:nvSpPr>
        <p:spPr>
          <a:xfrm>
            <a:off x="3775322" y="4951494"/>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3" name="Rounded Rectangle 12"/>
          <p:cNvSpPr/>
          <p:nvPr/>
        </p:nvSpPr>
        <p:spPr>
          <a:xfrm>
            <a:off x="2214224" y="4951494"/>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4" name="Rounded Rectangle 13"/>
          <p:cNvSpPr/>
          <p:nvPr/>
        </p:nvSpPr>
        <p:spPr>
          <a:xfrm>
            <a:off x="7289713" y="3070430"/>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5" name="Rounded Rectangle 14"/>
          <p:cNvSpPr/>
          <p:nvPr/>
        </p:nvSpPr>
        <p:spPr>
          <a:xfrm>
            <a:off x="5780675" y="3070430"/>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6" name="Rounded Rectangle 15"/>
          <p:cNvSpPr/>
          <p:nvPr/>
        </p:nvSpPr>
        <p:spPr>
          <a:xfrm>
            <a:off x="3775322" y="3070430"/>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7" name="Rounded Rectangle 16"/>
          <p:cNvSpPr/>
          <p:nvPr/>
        </p:nvSpPr>
        <p:spPr>
          <a:xfrm>
            <a:off x="7289713" y="4951492"/>
            <a:ext cx="1256298" cy="135364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8" name="Can 17"/>
          <p:cNvSpPr/>
          <p:nvPr/>
        </p:nvSpPr>
        <p:spPr>
          <a:xfrm>
            <a:off x="2312379" y="3480763"/>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Can 20"/>
          <p:cNvSpPr/>
          <p:nvPr/>
        </p:nvSpPr>
        <p:spPr>
          <a:xfrm>
            <a:off x="2464779" y="3633163"/>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Can 21"/>
          <p:cNvSpPr/>
          <p:nvPr/>
        </p:nvSpPr>
        <p:spPr>
          <a:xfrm>
            <a:off x="2617179" y="3785563"/>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Can 22"/>
          <p:cNvSpPr/>
          <p:nvPr/>
        </p:nvSpPr>
        <p:spPr>
          <a:xfrm>
            <a:off x="2768297" y="3970822"/>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Can 41"/>
          <p:cNvSpPr/>
          <p:nvPr/>
        </p:nvSpPr>
        <p:spPr>
          <a:xfrm>
            <a:off x="7339840" y="3490278"/>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Can 42"/>
          <p:cNvSpPr/>
          <p:nvPr/>
        </p:nvSpPr>
        <p:spPr>
          <a:xfrm>
            <a:off x="7492240" y="3642678"/>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Can 43"/>
          <p:cNvSpPr/>
          <p:nvPr/>
        </p:nvSpPr>
        <p:spPr>
          <a:xfrm>
            <a:off x="7644640" y="3795078"/>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Can 44"/>
          <p:cNvSpPr/>
          <p:nvPr/>
        </p:nvSpPr>
        <p:spPr>
          <a:xfrm>
            <a:off x="7795758" y="39803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Can 46"/>
          <p:cNvSpPr/>
          <p:nvPr/>
        </p:nvSpPr>
        <p:spPr>
          <a:xfrm>
            <a:off x="5876161" y="3477117"/>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Can 47"/>
          <p:cNvSpPr/>
          <p:nvPr/>
        </p:nvSpPr>
        <p:spPr>
          <a:xfrm>
            <a:off x="6028561" y="3629517"/>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Can 48"/>
          <p:cNvSpPr/>
          <p:nvPr/>
        </p:nvSpPr>
        <p:spPr>
          <a:xfrm>
            <a:off x="6180961" y="3781917"/>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Can 49"/>
          <p:cNvSpPr/>
          <p:nvPr/>
        </p:nvSpPr>
        <p:spPr>
          <a:xfrm>
            <a:off x="6332079" y="396717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Can 51"/>
          <p:cNvSpPr/>
          <p:nvPr/>
        </p:nvSpPr>
        <p:spPr>
          <a:xfrm>
            <a:off x="3818878" y="3494774"/>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Can 52"/>
          <p:cNvSpPr/>
          <p:nvPr/>
        </p:nvSpPr>
        <p:spPr>
          <a:xfrm>
            <a:off x="3971278" y="3647174"/>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Can 53"/>
          <p:cNvSpPr/>
          <p:nvPr/>
        </p:nvSpPr>
        <p:spPr>
          <a:xfrm>
            <a:off x="4123678" y="3799574"/>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Can 54"/>
          <p:cNvSpPr/>
          <p:nvPr/>
        </p:nvSpPr>
        <p:spPr>
          <a:xfrm>
            <a:off x="4274796" y="3984831"/>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Can 56"/>
          <p:cNvSpPr/>
          <p:nvPr/>
        </p:nvSpPr>
        <p:spPr>
          <a:xfrm>
            <a:off x="2261999" y="5360878"/>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Can 57"/>
          <p:cNvSpPr/>
          <p:nvPr/>
        </p:nvSpPr>
        <p:spPr>
          <a:xfrm>
            <a:off x="2414399" y="5513278"/>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Can 58"/>
          <p:cNvSpPr/>
          <p:nvPr/>
        </p:nvSpPr>
        <p:spPr>
          <a:xfrm>
            <a:off x="2566799" y="5665678"/>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Can 59"/>
          <p:cNvSpPr/>
          <p:nvPr/>
        </p:nvSpPr>
        <p:spPr>
          <a:xfrm>
            <a:off x="2717916" y="58509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Can 61"/>
          <p:cNvSpPr/>
          <p:nvPr/>
        </p:nvSpPr>
        <p:spPr>
          <a:xfrm>
            <a:off x="3818878" y="53761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Can 62"/>
          <p:cNvSpPr/>
          <p:nvPr/>
        </p:nvSpPr>
        <p:spPr>
          <a:xfrm>
            <a:off x="3971278" y="55285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Can 63"/>
          <p:cNvSpPr/>
          <p:nvPr/>
        </p:nvSpPr>
        <p:spPr>
          <a:xfrm>
            <a:off x="4123678" y="56809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Can 64"/>
          <p:cNvSpPr/>
          <p:nvPr/>
        </p:nvSpPr>
        <p:spPr>
          <a:xfrm>
            <a:off x="4274796" y="5866194"/>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Can 66"/>
          <p:cNvSpPr/>
          <p:nvPr/>
        </p:nvSpPr>
        <p:spPr>
          <a:xfrm>
            <a:off x="5876161" y="53761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Can 67"/>
          <p:cNvSpPr/>
          <p:nvPr/>
        </p:nvSpPr>
        <p:spPr>
          <a:xfrm>
            <a:off x="6028561" y="55285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Can 68"/>
          <p:cNvSpPr/>
          <p:nvPr/>
        </p:nvSpPr>
        <p:spPr>
          <a:xfrm>
            <a:off x="6180961" y="56809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Can 69"/>
          <p:cNvSpPr/>
          <p:nvPr/>
        </p:nvSpPr>
        <p:spPr>
          <a:xfrm>
            <a:off x="6332079" y="5866194"/>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Can 71"/>
          <p:cNvSpPr/>
          <p:nvPr/>
        </p:nvSpPr>
        <p:spPr>
          <a:xfrm>
            <a:off x="7339840" y="53761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Can 72"/>
          <p:cNvSpPr/>
          <p:nvPr/>
        </p:nvSpPr>
        <p:spPr>
          <a:xfrm>
            <a:off x="7492240" y="55285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Can 73"/>
          <p:cNvSpPr/>
          <p:nvPr/>
        </p:nvSpPr>
        <p:spPr>
          <a:xfrm>
            <a:off x="7644640" y="5680935"/>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Can 74"/>
          <p:cNvSpPr/>
          <p:nvPr/>
        </p:nvSpPr>
        <p:spPr>
          <a:xfrm>
            <a:off x="7795758" y="5866194"/>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Can 78"/>
          <p:cNvSpPr/>
          <p:nvPr/>
        </p:nvSpPr>
        <p:spPr>
          <a:xfrm>
            <a:off x="7946875" y="3494773"/>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Can 79"/>
          <p:cNvSpPr/>
          <p:nvPr/>
        </p:nvSpPr>
        <p:spPr>
          <a:xfrm>
            <a:off x="8099277" y="3647173"/>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Can 81"/>
          <p:cNvSpPr/>
          <p:nvPr/>
        </p:nvSpPr>
        <p:spPr>
          <a:xfrm>
            <a:off x="6483198" y="3483756"/>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Can 82"/>
          <p:cNvSpPr/>
          <p:nvPr/>
        </p:nvSpPr>
        <p:spPr>
          <a:xfrm>
            <a:off x="6635598" y="3636156"/>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Can 84"/>
          <p:cNvSpPr/>
          <p:nvPr/>
        </p:nvSpPr>
        <p:spPr>
          <a:xfrm>
            <a:off x="4478673" y="3484369"/>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Can 85"/>
          <p:cNvSpPr/>
          <p:nvPr/>
        </p:nvSpPr>
        <p:spPr>
          <a:xfrm>
            <a:off x="4631073" y="3636769"/>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Can 87"/>
          <p:cNvSpPr/>
          <p:nvPr/>
        </p:nvSpPr>
        <p:spPr>
          <a:xfrm>
            <a:off x="2896673" y="3488865"/>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Can 88"/>
          <p:cNvSpPr/>
          <p:nvPr/>
        </p:nvSpPr>
        <p:spPr>
          <a:xfrm>
            <a:off x="3049073" y="3641265"/>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Can 90"/>
          <p:cNvSpPr/>
          <p:nvPr/>
        </p:nvSpPr>
        <p:spPr>
          <a:xfrm>
            <a:off x="7946875" y="5386047"/>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Can 91"/>
          <p:cNvSpPr/>
          <p:nvPr/>
        </p:nvSpPr>
        <p:spPr>
          <a:xfrm>
            <a:off x="8099277" y="5538447"/>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Can 93"/>
          <p:cNvSpPr/>
          <p:nvPr/>
        </p:nvSpPr>
        <p:spPr>
          <a:xfrm>
            <a:off x="6483198" y="5386047"/>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Can 94"/>
          <p:cNvSpPr/>
          <p:nvPr/>
        </p:nvSpPr>
        <p:spPr>
          <a:xfrm>
            <a:off x="6635598" y="5538447"/>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Can 96"/>
          <p:cNvSpPr/>
          <p:nvPr/>
        </p:nvSpPr>
        <p:spPr>
          <a:xfrm>
            <a:off x="4425915" y="5337369"/>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Can 97"/>
          <p:cNvSpPr/>
          <p:nvPr/>
        </p:nvSpPr>
        <p:spPr>
          <a:xfrm>
            <a:off x="4578315" y="5489769"/>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Can 99"/>
          <p:cNvSpPr/>
          <p:nvPr/>
        </p:nvSpPr>
        <p:spPr>
          <a:xfrm>
            <a:off x="2919416" y="5354969"/>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Can 100"/>
          <p:cNvSpPr/>
          <p:nvPr/>
        </p:nvSpPr>
        <p:spPr>
          <a:xfrm>
            <a:off x="3071816" y="5507369"/>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2" name="Elbow Connector 111"/>
          <p:cNvCxnSpPr>
            <a:stCxn id="7" idx="2"/>
            <a:endCxn id="9" idx="0"/>
          </p:cNvCxnSpPr>
          <p:nvPr/>
        </p:nvCxnSpPr>
        <p:spPr>
          <a:xfrm rot="5400000">
            <a:off x="3850355" y="1504455"/>
            <a:ext cx="557995" cy="2573955"/>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6" name="Elbow Connector 115"/>
          <p:cNvCxnSpPr>
            <a:stCxn id="7" idx="2"/>
            <a:endCxn id="14" idx="0"/>
          </p:cNvCxnSpPr>
          <p:nvPr/>
        </p:nvCxnSpPr>
        <p:spPr>
          <a:xfrm rot="16200000" flipH="1">
            <a:off x="6388099" y="1540664"/>
            <a:ext cx="557995" cy="2501534"/>
          </a:xfrm>
          <a:prstGeom prst="bentConnector3">
            <a:avLst>
              <a:gd name="adj1" fmla="val 50000"/>
            </a:avLst>
          </a:prstGeom>
          <a:ln>
            <a:solidFill>
              <a:schemeClr val="bg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27" name="Elbow Connector 126"/>
          <p:cNvCxnSpPr>
            <a:stCxn id="16" idx="0"/>
            <a:endCxn id="7" idx="2"/>
          </p:cNvCxnSpPr>
          <p:nvPr/>
        </p:nvCxnSpPr>
        <p:spPr>
          <a:xfrm rot="5400000" flipH="1" flipV="1">
            <a:off x="4630903" y="2285005"/>
            <a:ext cx="557995" cy="1012857"/>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9" name="Elbow Connector 128"/>
          <p:cNvCxnSpPr>
            <a:stCxn id="7" idx="2"/>
            <a:endCxn id="15" idx="0"/>
          </p:cNvCxnSpPr>
          <p:nvPr/>
        </p:nvCxnSpPr>
        <p:spPr>
          <a:xfrm rot="16200000" flipH="1">
            <a:off x="5633580" y="2295183"/>
            <a:ext cx="557995" cy="992496"/>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7" idx="2"/>
            <a:endCxn id="13" idx="0"/>
          </p:cNvCxnSpPr>
          <p:nvPr/>
        </p:nvCxnSpPr>
        <p:spPr>
          <a:xfrm rot="5400000">
            <a:off x="2909823" y="2444988"/>
            <a:ext cx="2439059" cy="2573955"/>
          </a:xfrm>
          <a:prstGeom prst="bentConnector3">
            <a:avLst>
              <a:gd name="adj1" fmla="val 8918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2" name="Elbow Connector 141"/>
          <p:cNvCxnSpPr>
            <a:stCxn id="7" idx="2"/>
            <a:endCxn id="12" idx="0"/>
          </p:cNvCxnSpPr>
          <p:nvPr/>
        </p:nvCxnSpPr>
        <p:spPr>
          <a:xfrm rot="5400000">
            <a:off x="3690372" y="3225537"/>
            <a:ext cx="2439059" cy="1012857"/>
          </a:xfrm>
          <a:prstGeom prst="bentConnector3">
            <a:avLst>
              <a:gd name="adj1" fmla="val 8974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7" idx="2"/>
            <a:endCxn id="11" idx="0"/>
          </p:cNvCxnSpPr>
          <p:nvPr/>
        </p:nvCxnSpPr>
        <p:spPr>
          <a:xfrm rot="16200000" flipH="1">
            <a:off x="4693047" y="3235715"/>
            <a:ext cx="2439059" cy="992496"/>
          </a:xfrm>
          <a:prstGeom prst="bentConnector3">
            <a:avLst>
              <a:gd name="adj1" fmla="val 8918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stCxn id="7" idx="2"/>
            <a:endCxn id="17" idx="0"/>
          </p:cNvCxnSpPr>
          <p:nvPr/>
        </p:nvCxnSpPr>
        <p:spPr>
          <a:xfrm rot="16200000" flipH="1">
            <a:off x="5447566" y="2481196"/>
            <a:ext cx="2439059" cy="2501534"/>
          </a:xfrm>
          <a:prstGeom prst="bentConnector3">
            <a:avLst>
              <a:gd name="adj1" fmla="val 8918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3" name="Rectangle 152"/>
          <p:cNvSpPr/>
          <p:nvPr/>
        </p:nvSpPr>
        <p:spPr>
          <a:xfrm>
            <a:off x="4403473" y="1972157"/>
            <a:ext cx="441947" cy="443875"/>
          </a:xfrm>
          <a:prstGeom prst="rect">
            <a:avLst/>
          </a:prstGeom>
          <a:solidFill>
            <a:schemeClr val="accent5">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9" name="Rectangle 158"/>
          <p:cNvSpPr/>
          <p:nvPr/>
        </p:nvSpPr>
        <p:spPr>
          <a:xfrm>
            <a:off x="4959332" y="1971237"/>
            <a:ext cx="441947" cy="443875"/>
          </a:xfrm>
          <a:prstGeom prst="rect">
            <a:avLst/>
          </a:prstGeom>
          <a:solidFill>
            <a:schemeClr val="accent1">
              <a:lumMod val="50000"/>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0" name="Rectangle 159"/>
          <p:cNvSpPr/>
          <p:nvPr/>
        </p:nvSpPr>
        <p:spPr>
          <a:xfrm>
            <a:off x="5553679" y="1972157"/>
            <a:ext cx="441947" cy="443875"/>
          </a:xfrm>
          <a:prstGeom prst="rect">
            <a:avLst/>
          </a:prstGeom>
          <a:solidFill>
            <a:schemeClr val="accent2">
              <a:lumMod val="90000"/>
              <a:lumOff val="10000"/>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 name="Rounded Rectangle 162"/>
          <p:cNvSpPr/>
          <p:nvPr/>
        </p:nvSpPr>
        <p:spPr>
          <a:xfrm>
            <a:off x="152400" y="3781917"/>
            <a:ext cx="1752600" cy="1169577"/>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Can 163"/>
          <p:cNvSpPr/>
          <p:nvPr/>
        </p:nvSpPr>
        <p:spPr>
          <a:xfrm>
            <a:off x="270985" y="3965379"/>
            <a:ext cx="302237" cy="370516"/>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5" name="Can 164"/>
          <p:cNvSpPr/>
          <p:nvPr/>
        </p:nvSpPr>
        <p:spPr>
          <a:xfrm>
            <a:off x="275556" y="4424075"/>
            <a:ext cx="307503" cy="376424"/>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7" name="TextBox 166"/>
          <p:cNvSpPr txBox="1"/>
          <p:nvPr/>
        </p:nvSpPr>
        <p:spPr>
          <a:xfrm>
            <a:off x="712930" y="3967175"/>
            <a:ext cx="914400" cy="38817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Map Slot</a:t>
            </a:r>
          </a:p>
        </p:txBody>
      </p:sp>
      <p:sp>
        <p:nvSpPr>
          <p:cNvPr id="168" name="TextBox 167"/>
          <p:cNvSpPr txBox="1"/>
          <p:nvPr/>
        </p:nvSpPr>
        <p:spPr>
          <a:xfrm>
            <a:off x="724248" y="4412326"/>
            <a:ext cx="914400" cy="38817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Reduce Slot</a:t>
            </a:r>
          </a:p>
        </p:txBody>
      </p:sp>
    </p:spTree>
    <p:extLst>
      <p:ext uri="{BB962C8B-B14F-4D97-AF65-F5344CB8AC3E}">
        <p14:creationId xmlns:p14="http://schemas.microsoft.com/office/powerpoint/2010/main" val="816877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6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6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6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5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4" presetClass="emph" presetSubtype="0" fill="hold" grpId="1" nodeType="clickEffect">
                                  <p:stCondLst>
                                    <p:cond delay="0"/>
                                  </p:stCondLst>
                                  <p:childTnLst>
                                    <p:animClr clrSpc="hsl" dir="cw">
                                      <p:cBhvr override="childStyle">
                                        <p:cTn id="160" dur="500" fill="hold"/>
                                        <p:tgtEl>
                                          <p:spTgt spid="18"/>
                                        </p:tgtEl>
                                        <p:attrNameLst>
                                          <p:attrName>style.color</p:attrName>
                                        </p:attrNameLst>
                                      </p:cBhvr>
                                      <p:by>
                                        <p:hsl h="0" s="-12549" l="-25098"/>
                                      </p:by>
                                    </p:animClr>
                                    <p:animClr clrSpc="hsl" dir="cw">
                                      <p:cBhvr>
                                        <p:cTn id="161" dur="500" fill="hold"/>
                                        <p:tgtEl>
                                          <p:spTgt spid="18"/>
                                        </p:tgtEl>
                                        <p:attrNameLst>
                                          <p:attrName>fillcolor</p:attrName>
                                        </p:attrNameLst>
                                      </p:cBhvr>
                                      <p:by>
                                        <p:hsl h="0" s="-12549" l="-25098"/>
                                      </p:by>
                                    </p:animClr>
                                    <p:animClr clrSpc="hsl" dir="cw">
                                      <p:cBhvr>
                                        <p:cTn id="162" dur="500" fill="hold"/>
                                        <p:tgtEl>
                                          <p:spTgt spid="18"/>
                                        </p:tgtEl>
                                        <p:attrNameLst>
                                          <p:attrName>stroke.color</p:attrName>
                                        </p:attrNameLst>
                                      </p:cBhvr>
                                      <p:by>
                                        <p:hsl h="0" s="-12549" l="-25098"/>
                                      </p:by>
                                    </p:animClr>
                                    <p:set>
                                      <p:cBhvr>
                                        <p:cTn id="163" dur="500" fill="hold"/>
                                        <p:tgtEl>
                                          <p:spTgt spid="18"/>
                                        </p:tgtEl>
                                        <p:attrNameLst>
                                          <p:attrName>fill.type</p:attrName>
                                        </p:attrNameLst>
                                      </p:cBhvr>
                                      <p:to>
                                        <p:strVal val="solid"/>
                                      </p:to>
                                    </p:set>
                                  </p:childTnLst>
                                </p:cTn>
                              </p:par>
                              <p:par>
                                <p:cTn id="164" presetID="24" presetClass="emph" presetSubtype="0" fill="hold" grpId="1" nodeType="withEffect">
                                  <p:stCondLst>
                                    <p:cond delay="0"/>
                                  </p:stCondLst>
                                  <p:childTnLst>
                                    <p:animClr clrSpc="hsl" dir="cw">
                                      <p:cBhvr override="childStyle">
                                        <p:cTn id="165" dur="500" fill="hold"/>
                                        <p:tgtEl>
                                          <p:spTgt spid="53"/>
                                        </p:tgtEl>
                                        <p:attrNameLst>
                                          <p:attrName>style.color</p:attrName>
                                        </p:attrNameLst>
                                      </p:cBhvr>
                                      <p:by>
                                        <p:hsl h="0" s="-12549" l="-25098"/>
                                      </p:by>
                                    </p:animClr>
                                    <p:animClr clrSpc="hsl" dir="cw">
                                      <p:cBhvr>
                                        <p:cTn id="166" dur="500" fill="hold"/>
                                        <p:tgtEl>
                                          <p:spTgt spid="53"/>
                                        </p:tgtEl>
                                        <p:attrNameLst>
                                          <p:attrName>fillcolor</p:attrName>
                                        </p:attrNameLst>
                                      </p:cBhvr>
                                      <p:by>
                                        <p:hsl h="0" s="-12549" l="-25098"/>
                                      </p:by>
                                    </p:animClr>
                                    <p:animClr clrSpc="hsl" dir="cw">
                                      <p:cBhvr>
                                        <p:cTn id="167" dur="500" fill="hold"/>
                                        <p:tgtEl>
                                          <p:spTgt spid="53"/>
                                        </p:tgtEl>
                                        <p:attrNameLst>
                                          <p:attrName>stroke.color</p:attrName>
                                        </p:attrNameLst>
                                      </p:cBhvr>
                                      <p:by>
                                        <p:hsl h="0" s="-12549" l="-25098"/>
                                      </p:by>
                                    </p:animClr>
                                    <p:set>
                                      <p:cBhvr>
                                        <p:cTn id="168" dur="500" fill="hold"/>
                                        <p:tgtEl>
                                          <p:spTgt spid="53"/>
                                        </p:tgtEl>
                                        <p:attrNameLst>
                                          <p:attrName>fill.type</p:attrName>
                                        </p:attrNameLst>
                                      </p:cBhvr>
                                      <p:to>
                                        <p:strVal val="solid"/>
                                      </p:to>
                                    </p:set>
                                  </p:childTnLst>
                                </p:cTn>
                              </p:par>
                              <p:par>
                                <p:cTn id="169" presetID="24" presetClass="emph" presetSubtype="0" fill="hold" grpId="1" nodeType="withEffect">
                                  <p:stCondLst>
                                    <p:cond delay="0"/>
                                  </p:stCondLst>
                                  <p:childTnLst>
                                    <p:animClr clrSpc="hsl" dir="cw">
                                      <p:cBhvr override="childStyle">
                                        <p:cTn id="170" dur="500" fill="hold"/>
                                        <p:tgtEl>
                                          <p:spTgt spid="52"/>
                                        </p:tgtEl>
                                        <p:attrNameLst>
                                          <p:attrName>style.color</p:attrName>
                                        </p:attrNameLst>
                                      </p:cBhvr>
                                      <p:by>
                                        <p:hsl h="0" s="-12549" l="-25098"/>
                                      </p:by>
                                    </p:animClr>
                                    <p:animClr clrSpc="hsl" dir="cw">
                                      <p:cBhvr>
                                        <p:cTn id="171" dur="500" fill="hold"/>
                                        <p:tgtEl>
                                          <p:spTgt spid="52"/>
                                        </p:tgtEl>
                                        <p:attrNameLst>
                                          <p:attrName>fillcolor</p:attrName>
                                        </p:attrNameLst>
                                      </p:cBhvr>
                                      <p:by>
                                        <p:hsl h="0" s="-12549" l="-25098"/>
                                      </p:by>
                                    </p:animClr>
                                    <p:animClr clrSpc="hsl" dir="cw">
                                      <p:cBhvr>
                                        <p:cTn id="172" dur="500" fill="hold"/>
                                        <p:tgtEl>
                                          <p:spTgt spid="52"/>
                                        </p:tgtEl>
                                        <p:attrNameLst>
                                          <p:attrName>stroke.color</p:attrName>
                                        </p:attrNameLst>
                                      </p:cBhvr>
                                      <p:by>
                                        <p:hsl h="0" s="-12549" l="-25098"/>
                                      </p:by>
                                    </p:animClr>
                                    <p:set>
                                      <p:cBhvr>
                                        <p:cTn id="173" dur="500" fill="hold"/>
                                        <p:tgtEl>
                                          <p:spTgt spid="52"/>
                                        </p:tgtEl>
                                        <p:attrNameLst>
                                          <p:attrName>fill.type</p:attrName>
                                        </p:attrNameLst>
                                      </p:cBhvr>
                                      <p:to>
                                        <p:strVal val="solid"/>
                                      </p:to>
                                    </p:set>
                                  </p:childTnLst>
                                </p:cTn>
                              </p:par>
                              <p:par>
                                <p:cTn id="174" presetID="24" presetClass="emph" presetSubtype="0" fill="hold" grpId="1" nodeType="withEffect">
                                  <p:stCondLst>
                                    <p:cond delay="0"/>
                                  </p:stCondLst>
                                  <p:childTnLst>
                                    <p:animClr clrSpc="hsl" dir="cw">
                                      <p:cBhvr override="childStyle">
                                        <p:cTn id="175" dur="500" fill="hold"/>
                                        <p:tgtEl>
                                          <p:spTgt spid="48"/>
                                        </p:tgtEl>
                                        <p:attrNameLst>
                                          <p:attrName>style.color</p:attrName>
                                        </p:attrNameLst>
                                      </p:cBhvr>
                                      <p:by>
                                        <p:hsl h="0" s="-12549" l="-25098"/>
                                      </p:by>
                                    </p:animClr>
                                    <p:animClr clrSpc="hsl" dir="cw">
                                      <p:cBhvr>
                                        <p:cTn id="176" dur="500" fill="hold"/>
                                        <p:tgtEl>
                                          <p:spTgt spid="48"/>
                                        </p:tgtEl>
                                        <p:attrNameLst>
                                          <p:attrName>fillcolor</p:attrName>
                                        </p:attrNameLst>
                                      </p:cBhvr>
                                      <p:by>
                                        <p:hsl h="0" s="-12549" l="-25098"/>
                                      </p:by>
                                    </p:animClr>
                                    <p:animClr clrSpc="hsl" dir="cw">
                                      <p:cBhvr>
                                        <p:cTn id="177" dur="500" fill="hold"/>
                                        <p:tgtEl>
                                          <p:spTgt spid="48"/>
                                        </p:tgtEl>
                                        <p:attrNameLst>
                                          <p:attrName>stroke.color</p:attrName>
                                        </p:attrNameLst>
                                      </p:cBhvr>
                                      <p:by>
                                        <p:hsl h="0" s="-12549" l="-25098"/>
                                      </p:by>
                                    </p:animClr>
                                    <p:set>
                                      <p:cBhvr>
                                        <p:cTn id="178" dur="500" fill="hold"/>
                                        <p:tgtEl>
                                          <p:spTgt spid="48"/>
                                        </p:tgtEl>
                                        <p:attrNameLst>
                                          <p:attrName>fill.type</p:attrName>
                                        </p:attrNameLst>
                                      </p:cBhvr>
                                      <p:to>
                                        <p:strVal val="solid"/>
                                      </p:to>
                                    </p:set>
                                  </p:childTnLst>
                                </p:cTn>
                              </p:par>
                              <p:par>
                                <p:cTn id="179" presetID="24" presetClass="emph" presetSubtype="0" fill="hold" grpId="1" nodeType="withEffect">
                                  <p:stCondLst>
                                    <p:cond delay="0"/>
                                  </p:stCondLst>
                                  <p:childTnLst>
                                    <p:animClr clrSpc="hsl" dir="cw">
                                      <p:cBhvr override="childStyle">
                                        <p:cTn id="180" dur="500" fill="hold"/>
                                        <p:tgtEl>
                                          <p:spTgt spid="47"/>
                                        </p:tgtEl>
                                        <p:attrNameLst>
                                          <p:attrName>style.color</p:attrName>
                                        </p:attrNameLst>
                                      </p:cBhvr>
                                      <p:by>
                                        <p:hsl h="0" s="-12549" l="-25098"/>
                                      </p:by>
                                    </p:animClr>
                                    <p:animClr clrSpc="hsl" dir="cw">
                                      <p:cBhvr>
                                        <p:cTn id="181" dur="500" fill="hold"/>
                                        <p:tgtEl>
                                          <p:spTgt spid="47"/>
                                        </p:tgtEl>
                                        <p:attrNameLst>
                                          <p:attrName>fillcolor</p:attrName>
                                        </p:attrNameLst>
                                      </p:cBhvr>
                                      <p:by>
                                        <p:hsl h="0" s="-12549" l="-25098"/>
                                      </p:by>
                                    </p:animClr>
                                    <p:animClr clrSpc="hsl" dir="cw">
                                      <p:cBhvr>
                                        <p:cTn id="182" dur="500" fill="hold"/>
                                        <p:tgtEl>
                                          <p:spTgt spid="47"/>
                                        </p:tgtEl>
                                        <p:attrNameLst>
                                          <p:attrName>stroke.color</p:attrName>
                                        </p:attrNameLst>
                                      </p:cBhvr>
                                      <p:by>
                                        <p:hsl h="0" s="-12549" l="-25098"/>
                                      </p:by>
                                    </p:animClr>
                                    <p:set>
                                      <p:cBhvr>
                                        <p:cTn id="183" dur="500" fill="hold"/>
                                        <p:tgtEl>
                                          <p:spTgt spid="47"/>
                                        </p:tgtEl>
                                        <p:attrNameLst>
                                          <p:attrName>fill.type</p:attrName>
                                        </p:attrNameLst>
                                      </p:cBhvr>
                                      <p:to>
                                        <p:strVal val="solid"/>
                                      </p:to>
                                    </p:set>
                                  </p:childTnLst>
                                </p:cTn>
                              </p:par>
                              <p:par>
                                <p:cTn id="184" presetID="24" presetClass="emph" presetSubtype="0" fill="hold" grpId="1" nodeType="withEffect">
                                  <p:stCondLst>
                                    <p:cond delay="0"/>
                                  </p:stCondLst>
                                  <p:childTnLst>
                                    <p:animClr clrSpc="hsl" dir="cw">
                                      <p:cBhvr override="childStyle">
                                        <p:cTn id="185" dur="500" fill="hold"/>
                                        <p:tgtEl>
                                          <p:spTgt spid="63"/>
                                        </p:tgtEl>
                                        <p:attrNameLst>
                                          <p:attrName>style.color</p:attrName>
                                        </p:attrNameLst>
                                      </p:cBhvr>
                                      <p:by>
                                        <p:hsl h="0" s="-12549" l="-25098"/>
                                      </p:by>
                                    </p:animClr>
                                    <p:animClr clrSpc="hsl" dir="cw">
                                      <p:cBhvr>
                                        <p:cTn id="186" dur="500" fill="hold"/>
                                        <p:tgtEl>
                                          <p:spTgt spid="63"/>
                                        </p:tgtEl>
                                        <p:attrNameLst>
                                          <p:attrName>fillcolor</p:attrName>
                                        </p:attrNameLst>
                                      </p:cBhvr>
                                      <p:by>
                                        <p:hsl h="0" s="-12549" l="-25098"/>
                                      </p:by>
                                    </p:animClr>
                                    <p:animClr clrSpc="hsl" dir="cw">
                                      <p:cBhvr>
                                        <p:cTn id="187" dur="500" fill="hold"/>
                                        <p:tgtEl>
                                          <p:spTgt spid="63"/>
                                        </p:tgtEl>
                                        <p:attrNameLst>
                                          <p:attrName>stroke.color</p:attrName>
                                        </p:attrNameLst>
                                      </p:cBhvr>
                                      <p:by>
                                        <p:hsl h="0" s="-12549" l="-25098"/>
                                      </p:by>
                                    </p:animClr>
                                    <p:set>
                                      <p:cBhvr>
                                        <p:cTn id="188" dur="500" fill="hold"/>
                                        <p:tgtEl>
                                          <p:spTgt spid="63"/>
                                        </p:tgtEl>
                                        <p:attrNameLst>
                                          <p:attrName>fill.type</p:attrName>
                                        </p:attrNameLst>
                                      </p:cBhvr>
                                      <p:to>
                                        <p:strVal val="solid"/>
                                      </p:to>
                                    </p:set>
                                  </p:childTnLst>
                                </p:cTn>
                              </p:par>
                              <p:par>
                                <p:cTn id="189" presetID="24" presetClass="emph" presetSubtype="0" fill="hold" grpId="1" nodeType="withEffect">
                                  <p:stCondLst>
                                    <p:cond delay="0"/>
                                  </p:stCondLst>
                                  <p:childTnLst>
                                    <p:animClr clrSpc="hsl" dir="cw">
                                      <p:cBhvr override="childStyle">
                                        <p:cTn id="190" dur="500" fill="hold"/>
                                        <p:tgtEl>
                                          <p:spTgt spid="62"/>
                                        </p:tgtEl>
                                        <p:attrNameLst>
                                          <p:attrName>style.color</p:attrName>
                                        </p:attrNameLst>
                                      </p:cBhvr>
                                      <p:by>
                                        <p:hsl h="0" s="-12549" l="-25098"/>
                                      </p:by>
                                    </p:animClr>
                                    <p:animClr clrSpc="hsl" dir="cw">
                                      <p:cBhvr>
                                        <p:cTn id="191" dur="500" fill="hold"/>
                                        <p:tgtEl>
                                          <p:spTgt spid="62"/>
                                        </p:tgtEl>
                                        <p:attrNameLst>
                                          <p:attrName>fillcolor</p:attrName>
                                        </p:attrNameLst>
                                      </p:cBhvr>
                                      <p:by>
                                        <p:hsl h="0" s="-12549" l="-25098"/>
                                      </p:by>
                                    </p:animClr>
                                    <p:animClr clrSpc="hsl" dir="cw">
                                      <p:cBhvr>
                                        <p:cTn id="192" dur="500" fill="hold"/>
                                        <p:tgtEl>
                                          <p:spTgt spid="62"/>
                                        </p:tgtEl>
                                        <p:attrNameLst>
                                          <p:attrName>stroke.color</p:attrName>
                                        </p:attrNameLst>
                                      </p:cBhvr>
                                      <p:by>
                                        <p:hsl h="0" s="-12549" l="-25098"/>
                                      </p:by>
                                    </p:animClr>
                                    <p:set>
                                      <p:cBhvr>
                                        <p:cTn id="193" dur="500" fill="hold"/>
                                        <p:tgtEl>
                                          <p:spTgt spid="62"/>
                                        </p:tgtEl>
                                        <p:attrNameLst>
                                          <p:attrName>fill.type</p:attrName>
                                        </p:attrNameLst>
                                      </p:cBhvr>
                                      <p:to>
                                        <p:strVal val="solid"/>
                                      </p:to>
                                    </p:set>
                                  </p:childTnLst>
                                </p:cTn>
                              </p:par>
                              <p:par>
                                <p:cTn id="194" presetID="24" presetClass="emph" presetSubtype="0" fill="hold" grpId="1" nodeType="withEffect">
                                  <p:stCondLst>
                                    <p:cond delay="0"/>
                                  </p:stCondLst>
                                  <p:childTnLst>
                                    <p:animClr clrSpc="hsl" dir="cw">
                                      <p:cBhvr override="childStyle">
                                        <p:cTn id="195" dur="500" fill="hold"/>
                                        <p:tgtEl>
                                          <p:spTgt spid="68"/>
                                        </p:tgtEl>
                                        <p:attrNameLst>
                                          <p:attrName>style.color</p:attrName>
                                        </p:attrNameLst>
                                      </p:cBhvr>
                                      <p:by>
                                        <p:hsl h="0" s="-12549" l="-25098"/>
                                      </p:by>
                                    </p:animClr>
                                    <p:animClr clrSpc="hsl" dir="cw">
                                      <p:cBhvr>
                                        <p:cTn id="196" dur="500" fill="hold"/>
                                        <p:tgtEl>
                                          <p:spTgt spid="68"/>
                                        </p:tgtEl>
                                        <p:attrNameLst>
                                          <p:attrName>fillcolor</p:attrName>
                                        </p:attrNameLst>
                                      </p:cBhvr>
                                      <p:by>
                                        <p:hsl h="0" s="-12549" l="-25098"/>
                                      </p:by>
                                    </p:animClr>
                                    <p:animClr clrSpc="hsl" dir="cw">
                                      <p:cBhvr>
                                        <p:cTn id="197" dur="500" fill="hold"/>
                                        <p:tgtEl>
                                          <p:spTgt spid="68"/>
                                        </p:tgtEl>
                                        <p:attrNameLst>
                                          <p:attrName>stroke.color</p:attrName>
                                        </p:attrNameLst>
                                      </p:cBhvr>
                                      <p:by>
                                        <p:hsl h="0" s="-12549" l="-25098"/>
                                      </p:by>
                                    </p:animClr>
                                    <p:set>
                                      <p:cBhvr>
                                        <p:cTn id="198" dur="500" fill="hold"/>
                                        <p:tgtEl>
                                          <p:spTgt spid="68"/>
                                        </p:tgtEl>
                                        <p:attrNameLst>
                                          <p:attrName>fill.type</p:attrName>
                                        </p:attrNameLst>
                                      </p:cBhvr>
                                      <p:to>
                                        <p:strVal val="solid"/>
                                      </p:to>
                                    </p:set>
                                  </p:childTnLst>
                                </p:cTn>
                              </p:par>
                              <p:par>
                                <p:cTn id="199" presetID="24" presetClass="emph" presetSubtype="0" fill="hold" grpId="1" nodeType="withEffect">
                                  <p:stCondLst>
                                    <p:cond delay="0"/>
                                  </p:stCondLst>
                                  <p:childTnLst>
                                    <p:animClr clrSpc="hsl" dir="cw">
                                      <p:cBhvr override="childStyle">
                                        <p:cTn id="200" dur="500" fill="hold"/>
                                        <p:tgtEl>
                                          <p:spTgt spid="67"/>
                                        </p:tgtEl>
                                        <p:attrNameLst>
                                          <p:attrName>style.color</p:attrName>
                                        </p:attrNameLst>
                                      </p:cBhvr>
                                      <p:by>
                                        <p:hsl h="0" s="-12549" l="-25098"/>
                                      </p:by>
                                    </p:animClr>
                                    <p:animClr clrSpc="hsl" dir="cw">
                                      <p:cBhvr>
                                        <p:cTn id="201" dur="500" fill="hold"/>
                                        <p:tgtEl>
                                          <p:spTgt spid="67"/>
                                        </p:tgtEl>
                                        <p:attrNameLst>
                                          <p:attrName>fillcolor</p:attrName>
                                        </p:attrNameLst>
                                      </p:cBhvr>
                                      <p:by>
                                        <p:hsl h="0" s="-12549" l="-25098"/>
                                      </p:by>
                                    </p:animClr>
                                    <p:animClr clrSpc="hsl" dir="cw">
                                      <p:cBhvr>
                                        <p:cTn id="202" dur="500" fill="hold"/>
                                        <p:tgtEl>
                                          <p:spTgt spid="67"/>
                                        </p:tgtEl>
                                        <p:attrNameLst>
                                          <p:attrName>stroke.color</p:attrName>
                                        </p:attrNameLst>
                                      </p:cBhvr>
                                      <p:by>
                                        <p:hsl h="0" s="-12549" l="-25098"/>
                                      </p:by>
                                    </p:animClr>
                                    <p:set>
                                      <p:cBhvr>
                                        <p:cTn id="203" dur="500" fill="hold"/>
                                        <p:tgtEl>
                                          <p:spTgt spid="67"/>
                                        </p:tgtEl>
                                        <p:attrNameLst>
                                          <p:attrName>fill.type</p:attrName>
                                        </p:attrNameLst>
                                      </p:cBhvr>
                                      <p:to>
                                        <p:strVal val="solid"/>
                                      </p:to>
                                    </p:set>
                                  </p:childTnLst>
                                </p:cTn>
                              </p:par>
                              <p:par>
                                <p:cTn id="204" presetID="24" presetClass="emph" presetSubtype="0" fill="hold" grpId="1" nodeType="withEffect">
                                  <p:stCondLst>
                                    <p:cond delay="0"/>
                                  </p:stCondLst>
                                  <p:childTnLst>
                                    <p:animClr clrSpc="hsl" dir="cw">
                                      <p:cBhvr override="childStyle">
                                        <p:cTn id="205" dur="500" fill="hold"/>
                                        <p:tgtEl>
                                          <p:spTgt spid="72"/>
                                        </p:tgtEl>
                                        <p:attrNameLst>
                                          <p:attrName>style.color</p:attrName>
                                        </p:attrNameLst>
                                      </p:cBhvr>
                                      <p:by>
                                        <p:hsl h="0" s="-12549" l="-25098"/>
                                      </p:by>
                                    </p:animClr>
                                    <p:animClr clrSpc="hsl" dir="cw">
                                      <p:cBhvr>
                                        <p:cTn id="206" dur="500" fill="hold"/>
                                        <p:tgtEl>
                                          <p:spTgt spid="72"/>
                                        </p:tgtEl>
                                        <p:attrNameLst>
                                          <p:attrName>fillcolor</p:attrName>
                                        </p:attrNameLst>
                                      </p:cBhvr>
                                      <p:by>
                                        <p:hsl h="0" s="-12549" l="-25098"/>
                                      </p:by>
                                    </p:animClr>
                                    <p:animClr clrSpc="hsl" dir="cw">
                                      <p:cBhvr>
                                        <p:cTn id="207" dur="500" fill="hold"/>
                                        <p:tgtEl>
                                          <p:spTgt spid="72"/>
                                        </p:tgtEl>
                                        <p:attrNameLst>
                                          <p:attrName>stroke.color</p:attrName>
                                        </p:attrNameLst>
                                      </p:cBhvr>
                                      <p:by>
                                        <p:hsl h="0" s="-12549" l="-25098"/>
                                      </p:by>
                                    </p:animClr>
                                    <p:set>
                                      <p:cBhvr>
                                        <p:cTn id="208" dur="500" fill="hold"/>
                                        <p:tgtEl>
                                          <p:spTgt spid="72"/>
                                        </p:tgtEl>
                                        <p:attrNameLst>
                                          <p:attrName>fill.type</p:attrName>
                                        </p:attrNameLst>
                                      </p:cBhvr>
                                      <p:to>
                                        <p:strVal val="solid"/>
                                      </p:to>
                                    </p:set>
                                  </p:childTnLst>
                                </p:cTn>
                              </p:par>
                            </p:childTnLst>
                          </p:cTn>
                        </p:par>
                      </p:childTnLst>
                    </p:cTn>
                  </p:par>
                  <p:par>
                    <p:cTn id="209" fill="hold">
                      <p:stCondLst>
                        <p:cond delay="indefinite"/>
                      </p:stCondLst>
                      <p:childTnLst>
                        <p:par>
                          <p:cTn id="210" fill="hold">
                            <p:stCondLst>
                              <p:cond delay="0"/>
                            </p:stCondLst>
                            <p:childTnLst>
                              <p:par>
                                <p:cTn id="211" presetID="24" presetClass="emph" presetSubtype="0" fill="hold" grpId="1" nodeType="clickEffect">
                                  <p:stCondLst>
                                    <p:cond delay="0"/>
                                  </p:stCondLst>
                                  <p:childTnLst>
                                    <p:animClr clrSpc="hsl" dir="cw">
                                      <p:cBhvr override="childStyle">
                                        <p:cTn id="212" dur="500" fill="hold"/>
                                        <p:tgtEl>
                                          <p:spTgt spid="88"/>
                                        </p:tgtEl>
                                        <p:attrNameLst>
                                          <p:attrName>style.color</p:attrName>
                                        </p:attrNameLst>
                                      </p:cBhvr>
                                      <p:by>
                                        <p:hsl h="0" s="-12549" l="-25098"/>
                                      </p:by>
                                    </p:animClr>
                                    <p:animClr clrSpc="hsl" dir="cw">
                                      <p:cBhvr>
                                        <p:cTn id="213" dur="500" fill="hold"/>
                                        <p:tgtEl>
                                          <p:spTgt spid="88"/>
                                        </p:tgtEl>
                                        <p:attrNameLst>
                                          <p:attrName>fillcolor</p:attrName>
                                        </p:attrNameLst>
                                      </p:cBhvr>
                                      <p:by>
                                        <p:hsl h="0" s="-12549" l="-25098"/>
                                      </p:by>
                                    </p:animClr>
                                    <p:animClr clrSpc="hsl" dir="cw">
                                      <p:cBhvr>
                                        <p:cTn id="214" dur="500" fill="hold"/>
                                        <p:tgtEl>
                                          <p:spTgt spid="88"/>
                                        </p:tgtEl>
                                        <p:attrNameLst>
                                          <p:attrName>stroke.color</p:attrName>
                                        </p:attrNameLst>
                                      </p:cBhvr>
                                      <p:by>
                                        <p:hsl h="0" s="-12549" l="-25098"/>
                                      </p:by>
                                    </p:animClr>
                                    <p:set>
                                      <p:cBhvr>
                                        <p:cTn id="215" dur="500" fill="hold"/>
                                        <p:tgtEl>
                                          <p:spTgt spid="88"/>
                                        </p:tgtEl>
                                        <p:attrNameLst>
                                          <p:attrName>fill.type</p:attrName>
                                        </p:attrNameLst>
                                      </p:cBhvr>
                                      <p:to>
                                        <p:strVal val="solid"/>
                                      </p:to>
                                    </p:set>
                                  </p:childTnLst>
                                </p:cTn>
                              </p:par>
                              <p:par>
                                <p:cTn id="216" presetID="24" presetClass="emph" presetSubtype="0" fill="hold" grpId="1" nodeType="withEffect">
                                  <p:stCondLst>
                                    <p:cond delay="0"/>
                                  </p:stCondLst>
                                  <p:childTnLst>
                                    <p:animClr clrSpc="hsl" dir="cw">
                                      <p:cBhvr override="childStyle">
                                        <p:cTn id="217" dur="500" fill="hold"/>
                                        <p:tgtEl>
                                          <p:spTgt spid="82"/>
                                        </p:tgtEl>
                                        <p:attrNameLst>
                                          <p:attrName>style.color</p:attrName>
                                        </p:attrNameLst>
                                      </p:cBhvr>
                                      <p:by>
                                        <p:hsl h="0" s="-12549" l="-25098"/>
                                      </p:by>
                                    </p:animClr>
                                    <p:animClr clrSpc="hsl" dir="cw">
                                      <p:cBhvr>
                                        <p:cTn id="218" dur="500" fill="hold"/>
                                        <p:tgtEl>
                                          <p:spTgt spid="82"/>
                                        </p:tgtEl>
                                        <p:attrNameLst>
                                          <p:attrName>fillcolor</p:attrName>
                                        </p:attrNameLst>
                                      </p:cBhvr>
                                      <p:by>
                                        <p:hsl h="0" s="-12549" l="-25098"/>
                                      </p:by>
                                    </p:animClr>
                                    <p:animClr clrSpc="hsl" dir="cw">
                                      <p:cBhvr>
                                        <p:cTn id="219" dur="500" fill="hold"/>
                                        <p:tgtEl>
                                          <p:spTgt spid="82"/>
                                        </p:tgtEl>
                                        <p:attrNameLst>
                                          <p:attrName>stroke.color</p:attrName>
                                        </p:attrNameLst>
                                      </p:cBhvr>
                                      <p:by>
                                        <p:hsl h="0" s="-12549" l="-25098"/>
                                      </p:by>
                                    </p:animClr>
                                    <p:set>
                                      <p:cBhvr>
                                        <p:cTn id="220" dur="500" fill="hold"/>
                                        <p:tgtEl>
                                          <p:spTgt spid="82"/>
                                        </p:tgtEl>
                                        <p:attrNameLst>
                                          <p:attrName>fill.type</p:attrName>
                                        </p:attrNameLst>
                                      </p:cBhvr>
                                      <p:to>
                                        <p:strVal val="solid"/>
                                      </p:to>
                                    </p:set>
                                  </p:childTnLst>
                                </p:cTn>
                              </p:par>
                              <p:par>
                                <p:cTn id="221" presetID="24" presetClass="emph" presetSubtype="0" fill="hold" grpId="1" nodeType="withEffect">
                                  <p:stCondLst>
                                    <p:cond delay="0"/>
                                  </p:stCondLst>
                                  <p:childTnLst>
                                    <p:animClr clrSpc="hsl" dir="cw">
                                      <p:cBhvr override="childStyle">
                                        <p:cTn id="222" dur="500" fill="hold"/>
                                        <p:tgtEl>
                                          <p:spTgt spid="100"/>
                                        </p:tgtEl>
                                        <p:attrNameLst>
                                          <p:attrName>style.color</p:attrName>
                                        </p:attrNameLst>
                                      </p:cBhvr>
                                      <p:by>
                                        <p:hsl h="0" s="-12549" l="-25098"/>
                                      </p:by>
                                    </p:animClr>
                                    <p:animClr clrSpc="hsl" dir="cw">
                                      <p:cBhvr>
                                        <p:cTn id="223" dur="500" fill="hold"/>
                                        <p:tgtEl>
                                          <p:spTgt spid="100"/>
                                        </p:tgtEl>
                                        <p:attrNameLst>
                                          <p:attrName>fillcolor</p:attrName>
                                        </p:attrNameLst>
                                      </p:cBhvr>
                                      <p:by>
                                        <p:hsl h="0" s="-12549" l="-25098"/>
                                      </p:by>
                                    </p:animClr>
                                    <p:animClr clrSpc="hsl" dir="cw">
                                      <p:cBhvr>
                                        <p:cTn id="224" dur="500" fill="hold"/>
                                        <p:tgtEl>
                                          <p:spTgt spid="100"/>
                                        </p:tgtEl>
                                        <p:attrNameLst>
                                          <p:attrName>stroke.color</p:attrName>
                                        </p:attrNameLst>
                                      </p:cBhvr>
                                      <p:by>
                                        <p:hsl h="0" s="-12549" l="-25098"/>
                                      </p:by>
                                    </p:animClr>
                                    <p:set>
                                      <p:cBhvr>
                                        <p:cTn id="225" dur="500" fill="hold"/>
                                        <p:tgtEl>
                                          <p:spTgt spid="100"/>
                                        </p:tgtEl>
                                        <p:attrNameLst>
                                          <p:attrName>fill.type</p:attrName>
                                        </p:attrNameLst>
                                      </p:cBhvr>
                                      <p:to>
                                        <p:strVal val="solid"/>
                                      </p:to>
                                    </p:set>
                                  </p:childTnLst>
                                </p:cTn>
                              </p:par>
                              <p:par>
                                <p:cTn id="226" presetID="24" presetClass="emph" presetSubtype="0" fill="hold" grpId="1" nodeType="withEffect">
                                  <p:stCondLst>
                                    <p:cond delay="0"/>
                                  </p:stCondLst>
                                  <p:childTnLst>
                                    <p:animClr clrSpc="hsl" dir="cw">
                                      <p:cBhvr override="childStyle">
                                        <p:cTn id="227" dur="500" fill="hold"/>
                                        <p:tgtEl>
                                          <p:spTgt spid="79"/>
                                        </p:tgtEl>
                                        <p:attrNameLst>
                                          <p:attrName>style.color</p:attrName>
                                        </p:attrNameLst>
                                      </p:cBhvr>
                                      <p:by>
                                        <p:hsl h="0" s="-12549" l="-25098"/>
                                      </p:by>
                                    </p:animClr>
                                    <p:animClr clrSpc="hsl" dir="cw">
                                      <p:cBhvr>
                                        <p:cTn id="228" dur="500" fill="hold"/>
                                        <p:tgtEl>
                                          <p:spTgt spid="79"/>
                                        </p:tgtEl>
                                        <p:attrNameLst>
                                          <p:attrName>fillcolor</p:attrName>
                                        </p:attrNameLst>
                                      </p:cBhvr>
                                      <p:by>
                                        <p:hsl h="0" s="-12549" l="-25098"/>
                                      </p:by>
                                    </p:animClr>
                                    <p:animClr clrSpc="hsl" dir="cw">
                                      <p:cBhvr>
                                        <p:cTn id="229" dur="500" fill="hold"/>
                                        <p:tgtEl>
                                          <p:spTgt spid="79"/>
                                        </p:tgtEl>
                                        <p:attrNameLst>
                                          <p:attrName>stroke.color</p:attrName>
                                        </p:attrNameLst>
                                      </p:cBhvr>
                                      <p:by>
                                        <p:hsl h="0" s="-12549" l="-25098"/>
                                      </p:by>
                                    </p:animClr>
                                    <p:set>
                                      <p:cBhvr>
                                        <p:cTn id="230" dur="500" fill="hold"/>
                                        <p:tgtEl>
                                          <p:spTgt spid="79"/>
                                        </p:tgtEl>
                                        <p:attrNameLst>
                                          <p:attrName>fill.type</p:attrName>
                                        </p:attrNameLst>
                                      </p:cBhvr>
                                      <p:to>
                                        <p:strVal val="solid"/>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159"/>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60"/>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24" presetClass="emph" presetSubtype="0" fill="hold" grpId="1" nodeType="clickEffect">
                                  <p:stCondLst>
                                    <p:cond delay="0"/>
                                  </p:stCondLst>
                                  <p:childTnLst>
                                    <p:animClr clrSpc="hsl" dir="cw">
                                      <p:cBhvr override="childStyle">
                                        <p:cTn id="240" dur="500" fill="hold"/>
                                        <p:tgtEl>
                                          <p:spTgt spid="23"/>
                                        </p:tgtEl>
                                        <p:attrNameLst>
                                          <p:attrName>style.color</p:attrName>
                                        </p:attrNameLst>
                                      </p:cBhvr>
                                      <p:by>
                                        <p:hsl h="0" s="-12549" l="-25098"/>
                                      </p:by>
                                    </p:animClr>
                                    <p:animClr clrSpc="hsl" dir="cw">
                                      <p:cBhvr>
                                        <p:cTn id="241" dur="500" fill="hold"/>
                                        <p:tgtEl>
                                          <p:spTgt spid="23"/>
                                        </p:tgtEl>
                                        <p:attrNameLst>
                                          <p:attrName>fillcolor</p:attrName>
                                        </p:attrNameLst>
                                      </p:cBhvr>
                                      <p:by>
                                        <p:hsl h="0" s="-12549" l="-25098"/>
                                      </p:by>
                                    </p:animClr>
                                    <p:animClr clrSpc="hsl" dir="cw">
                                      <p:cBhvr>
                                        <p:cTn id="242" dur="500" fill="hold"/>
                                        <p:tgtEl>
                                          <p:spTgt spid="23"/>
                                        </p:tgtEl>
                                        <p:attrNameLst>
                                          <p:attrName>stroke.color</p:attrName>
                                        </p:attrNameLst>
                                      </p:cBhvr>
                                      <p:by>
                                        <p:hsl h="0" s="-12549" l="-25098"/>
                                      </p:by>
                                    </p:animClr>
                                    <p:set>
                                      <p:cBhvr>
                                        <p:cTn id="243" dur="500" fill="hold"/>
                                        <p:tgtEl>
                                          <p:spTgt spid="23"/>
                                        </p:tgtEl>
                                        <p:attrNameLst>
                                          <p:attrName>fill.type</p:attrName>
                                        </p:attrNameLst>
                                      </p:cBhvr>
                                      <p:to>
                                        <p:strVal val="solid"/>
                                      </p:to>
                                    </p:set>
                                  </p:childTnLst>
                                </p:cTn>
                              </p:par>
                              <p:par>
                                <p:cTn id="244" presetID="24" presetClass="emph" presetSubtype="0" fill="hold" grpId="1" nodeType="withEffect">
                                  <p:stCondLst>
                                    <p:cond delay="0"/>
                                  </p:stCondLst>
                                  <p:childTnLst>
                                    <p:animClr clrSpc="hsl" dir="cw">
                                      <p:cBhvr override="childStyle">
                                        <p:cTn id="245" dur="500" fill="hold"/>
                                        <p:tgtEl>
                                          <p:spTgt spid="22"/>
                                        </p:tgtEl>
                                        <p:attrNameLst>
                                          <p:attrName>style.color</p:attrName>
                                        </p:attrNameLst>
                                      </p:cBhvr>
                                      <p:by>
                                        <p:hsl h="0" s="-12549" l="-25098"/>
                                      </p:by>
                                    </p:animClr>
                                    <p:animClr clrSpc="hsl" dir="cw">
                                      <p:cBhvr>
                                        <p:cTn id="246" dur="500" fill="hold"/>
                                        <p:tgtEl>
                                          <p:spTgt spid="22"/>
                                        </p:tgtEl>
                                        <p:attrNameLst>
                                          <p:attrName>fillcolor</p:attrName>
                                        </p:attrNameLst>
                                      </p:cBhvr>
                                      <p:by>
                                        <p:hsl h="0" s="-12549" l="-25098"/>
                                      </p:by>
                                    </p:animClr>
                                    <p:animClr clrSpc="hsl" dir="cw">
                                      <p:cBhvr>
                                        <p:cTn id="247" dur="500" fill="hold"/>
                                        <p:tgtEl>
                                          <p:spTgt spid="22"/>
                                        </p:tgtEl>
                                        <p:attrNameLst>
                                          <p:attrName>stroke.color</p:attrName>
                                        </p:attrNameLst>
                                      </p:cBhvr>
                                      <p:by>
                                        <p:hsl h="0" s="-12549" l="-25098"/>
                                      </p:by>
                                    </p:animClr>
                                    <p:set>
                                      <p:cBhvr>
                                        <p:cTn id="248" dur="500" fill="hold"/>
                                        <p:tgtEl>
                                          <p:spTgt spid="22"/>
                                        </p:tgtEl>
                                        <p:attrNameLst>
                                          <p:attrName>fill.type</p:attrName>
                                        </p:attrNameLst>
                                      </p:cBhvr>
                                      <p:to>
                                        <p:strVal val="solid"/>
                                      </p:to>
                                    </p:set>
                                  </p:childTnLst>
                                </p:cTn>
                              </p:par>
                              <p:par>
                                <p:cTn id="249" presetID="24" presetClass="emph" presetSubtype="0" fill="hold" grpId="1" nodeType="withEffect">
                                  <p:stCondLst>
                                    <p:cond delay="0"/>
                                  </p:stCondLst>
                                  <p:childTnLst>
                                    <p:animClr clrSpc="hsl" dir="cw">
                                      <p:cBhvr override="childStyle">
                                        <p:cTn id="250" dur="500" fill="hold"/>
                                        <p:tgtEl>
                                          <p:spTgt spid="21"/>
                                        </p:tgtEl>
                                        <p:attrNameLst>
                                          <p:attrName>style.color</p:attrName>
                                        </p:attrNameLst>
                                      </p:cBhvr>
                                      <p:by>
                                        <p:hsl h="0" s="-12549" l="-25098"/>
                                      </p:by>
                                    </p:animClr>
                                    <p:animClr clrSpc="hsl" dir="cw">
                                      <p:cBhvr>
                                        <p:cTn id="251" dur="500" fill="hold"/>
                                        <p:tgtEl>
                                          <p:spTgt spid="21"/>
                                        </p:tgtEl>
                                        <p:attrNameLst>
                                          <p:attrName>fillcolor</p:attrName>
                                        </p:attrNameLst>
                                      </p:cBhvr>
                                      <p:by>
                                        <p:hsl h="0" s="-12549" l="-25098"/>
                                      </p:by>
                                    </p:animClr>
                                    <p:animClr clrSpc="hsl" dir="cw">
                                      <p:cBhvr>
                                        <p:cTn id="252" dur="500" fill="hold"/>
                                        <p:tgtEl>
                                          <p:spTgt spid="21"/>
                                        </p:tgtEl>
                                        <p:attrNameLst>
                                          <p:attrName>stroke.color</p:attrName>
                                        </p:attrNameLst>
                                      </p:cBhvr>
                                      <p:by>
                                        <p:hsl h="0" s="-12549" l="-25098"/>
                                      </p:by>
                                    </p:animClr>
                                    <p:set>
                                      <p:cBhvr>
                                        <p:cTn id="253" dur="500" fill="hold"/>
                                        <p:tgtEl>
                                          <p:spTgt spid="21"/>
                                        </p:tgtEl>
                                        <p:attrNameLst>
                                          <p:attrName>fill.type</p:attrName>
                                        </p:attrNameLst>
                                      </p:cBhvr>
                                      <p:to>
                                        <p:strVal val="solid"/>
                                      </p:to>
                                    </p:set>
                                  </p:childTnLst>
                                </p:cTn>
                              </p:par>
                              <p:par>
                                <p:cTn id="254" presetID="24" presetClass="emph" presetSubtype="0" fill="hold" grpId="1" nodeType="withEffect">
                                  <p:stCondLst>
                                    <p:cond delay="0"/>
                                  </p:stCondLst>
                                  <p:childTnLst>
                                    <p:animClr clrSpc="hsl" dir="cw">
                                      <p:cBhvr override="childStyle">
                                        <p:cTn id="255" dur="500" fill="hold"/>
                                        <p:tgtEl>
                                          <p:spTgt spid="55"/>
                                        </p:tgtEl>
                                        <p:attrNameLst>
                                          <p:attrName>style.color</p:attrName>
                                        </p:attrNameLst>
                                      </p:cBhvr>
                                      <p:by>
                                        <p:hsl h="0" s="-12549" l="-25098"/>
                                      </p:by>
                                    </p:animClr>
                                    <p:animClr clrSpc="hsl" dir="cw">
                                      <p:cBhvr>
                                        <p:cTn id="256" dur="500" fill="hold"/>
                                        <p:tgtEl>
                                          <p:spTgt spid="55"/>
                                        </p:tgtEl>
                                        <p:attrNameLst>
                                          <p:attrName>fillcolor</p:attrName>
                                        </p:attrNameLst>
                                      </p:cBhvr>
                                      <p:by>
                                        <p:hsl h="0" s="-12549" l="-25098"/>
                                      </p:by>
                                    </p:animClr>
                                    <p:animClr clrSpc="hsl" dir="cw">
                                      <p:cBhvr>
                                        <p:cTn id="257" dur="500" fill="hold"/>
                                        <p:tgtEl>
                                          <p:spTgt spid="55"/>
                                        </p:tgtEl>
                                        <p:attrNameLst>
                                          <p:attrName>stroke.color</p:attrName>
                                        </p:attrNameLst>
                                      </p:cBhvr>
                                      <p:by>
                                        <p:hsl h="0" s="-12549" l="-25098"/>
                                      </p:by>
                                    </p:animClr>
                                    <p:set>
                                      <p:cBhvr>
                                        <p:cTn id="258" dur="500" fill="hold"/>
                                        <p:tgtEl>
                                          <p:spTgt spid="55"/>
                                        </p:tgtEl>
                                        <p:attrNameLst>
                                          <p:attrName>fill.type</p:attrName>
                                        </p:attrNameLst>
                                      </p:cBhvr>
                                      <p:to>
                                        <p:strVal val="solid"/>
                                      </p:to>
                                    </p:set>
                                  </p:childTnLst>
                                </p:cTn>
                              </p:par>
                              <p:par>
                                <p:cTn id="259" presetID="24" presetClass="emph" presetSubtype="0" fill="hold" grpId="1" nodeType="withEffect">
                                  <p:stCondLst>
                                    <p:cond delay="0"/>
                                  </p:stCondLst>
                                  <p:childTnLst>
                                    <p:animClr clrSpc="hsl" dir="cw">
                                      <p:cBhvr override="childStyle">
                                        <p:cTn id="260" dur="500" fill="hold"/>
                                        <p:tgtEl>
                                          <p:spTgt spid="54"/>
                                        </p:tgtEl>
                                        <p:attrNameLst>
                                          <p:attrName>style.color</p:attrName>
                                        </p:attrNameLst>
                                      </p:cBhvr>
                                      <p:by>
                                        <p:hsl h="0" s="-12549" l="-25098"/>
                                      </p:by>
                                    </p:animClr>
                                    <p:animClr clrSpc="hsl" dir="cw">
                                      <p:cBhvr>
                                        <p:cTn id="261" dur="500" fill="hold"/>
                                        <p:tgtEl>
                                          <p:spTgt spid="54"/>
                                        </p:tgtEl>
                                        <p:attrNameLst>
                                          <p:attrName>fillcolor</p:attrName>
                                        </p:attrNameLst>
                                      </p:cBhvr>
                                      <p:by>
                                        <p:hsl h="0" s="-12549" l="-25098"/>
                                      </p:by>
                                    </p:animClr>
                                    <p:animClr clrSpc="hsl" dir="cw">
                                      <p:cBhvr>
                                        <p:cTn id="262" dur="500" fill="hold"/>
                                        <p:tgtEl>
                                          <p:spTgt spid="54"/>
                                        </p:tgtEl>
                                        <p:attrNameLst>
                                          <p:attrName>stroke.color</p:attrName>
                                        </p:attrNameLst>
                                      </p:cBhvr>
                                      <p:by>
                                        <p:hsl h="0" s="-12549" l="-25098"/>
                                      </p:by>
                                    </p:animClr>
                                    <p:set>
                                      <p:cBhvr>
                                        <p:cTn id="263" dur="500" fill="hold"/>
                                        <p:tgtEl>
                                          <p:spTgt spid="54"/>
                                        </p:tgtEl>
                                        <p:attrNameLst>
                                          <p:attrName>fill.type</p:attrName>
                                        </p:attrNameLst>
                                      </p:cBhvr>
                                      <p:to>
                                        <p:strVal val="solid"/>
                                      </p:to>
                                    </p:set>
                                  </p:childTnLst>
                                </p:cTn>
                              </p:par>
                              <p:par>
                                <p:cTn id="264" presetID="24" presetClass="emph" presetSubtype="0" fill="hold" grpId="1" nodeType="withEffect">
                                  <p:stCondLst>
                                    <p:cond delay="0"/>
                                  </p:stCondLst>
                                  <p:childTnLst>
                                    <p:animClr clrSpc="hsl" dir="cw">
                                      <p:cBhvr override="childStyle">
                                        <p:cTn id="265" dur="500" fill="hold"/>
                                        <p:tgtEl>
                                          <p:spTgt spid="50"/>
                                        </p:tgtEl>
                                        <p:attrNameLst>
                                          <p:attrName>style.color</p:attrName>
                                        </p:attrNameLst>
                                      </p:cBhvr>
                                      <p:by>
                                        <p:hsl h="0" s="-12549" l="-25098"/>
                                      </p:by>
                                    </p:animClr>
                                    <p:animClr clrSpc="hsl" dir="cw">
                                      <p:cBhvr>
                                        <p:cTn id="266" dur="500" fill="hold"/>
                                        <p:tgtEl>
                                          <p:spTgt spid="50"/>
                                        </p:tgtEl>
                                        <p:attrNameLst>
                                          <p:attrName>fillcolor</p:attrName>
                                        </p:attrNameLst>
                                      </p:cBhvr>
                                      <p:by>
                                        <p:hsl h="0" s="-12549" l="-25098"/>
                                      </p:by>
                                    </p:animClr>
                                    <p:animClr clrSpc="hsl" dir="cw">
                                      <p:cBhvr>
                                        <p:cTn id="267" dur="500" fill="hold"/>
                                        <p:tgtEl>
                                          <p:spTgt spid="50"/>
                                        </p:tgtEl>
                                        <p:attrNameLst>
                                          <p:attrName>stroke.color</p:attrName>
                                        </p:attrNameLst>
                                      </p:cBhvr>
                                      <p:by>
                                        <p:hsl h="0" s="-12549" l="-25098"/>
                                      </p:by>
                                    </p:animClr>
                                    <p:set>
                                      <p:cBhvr>
                                        <p:cTn id="268" dur="500" fill="hold"/>
                                        <p:tgtEl>
                                          <p:spTgt spid="50"/>
                                        </p:tgtEl>
                                        <p:attrNameLst>
                                          <p:attrName>fill.type</p:attrName>
                                        </p:attrNameLst>
                                      </p:cBhvr>
                                      <p:to>
                                        <p:strVal val="solid"/>
                                      </p:to>
                                    </p:set>
                                  </p:childTnLst>
                                </p:cTn>
                              </p:par>
                              <p:par>
                                <p:cTn id="269" presetID="24" presetClass="emph" presetSubtype="0" fill="hold" grpId="1" nodeType="withEffect">
                                  <p:stCondLst>
                                    <p:cond delay="0"/>
                                  </p:stCondLst>
                                  <p:childTnLst>
                                    <p:animClr clrSpc="hsl" dir="cw">
                                      <p:cBhvr override="childStyle">
                                        <p:cTn id="270" dur="500" fill="hold"/>
                                        <p:tgtEl>
                                          <p:spTgt spid="49"/>
                                        </p:tgtEl>
                                        <p:attrNameLst>
                                          <p:attrName>style.color</p:attrName>
                                        </p:attrNameLst>
                                      </p:cBhvr>
                                      <p:by>
                                        <p:hsl h="0" s="-12549" l="-25098"/>
                                      </p:by>
                                    </p:animClr>
                                    <p:animClr clrSpc="hsl" dir="cw">
                                      <p:cBhvr>
                                        <p:cTn id="271" dur="500" fill="hold"/>
                                        <p:tgtEl>
                                          <p:spTgt spid="49"/>
                                        </p:tgtEl>
                                        <p:attrNameLst>
                                          <p:attrName>fillcolor</p:attrName>
                                        </p:attrNameLst>
                                      </p:cBhvr>
                                      <p:by>
                                        <p:hsl h="0" s="-12549" l="-25098"/>
                                      </p:by>
                                    </p:animClr>
                                    <p:animClr clrSpc="hsl" dir="cw">
                                      <p:cBhvr>
                                        <p:cTn id="272" dur="500" fill="hold"/>
                                        <p:tgtEl>
                                          <p:spTgt spid="49"/>
                                        </p:tgtEl>
                                        <p:attrNameLst>
                                          <p:attrName>stroke.color</p:attrName>
                                        </p:attrNameLst>
                                      </p:cBhvr>
                                      <p:by>
                                        <p:hsl h="0" s="-12549" l="-25098"/>
                                      </p:by>
                                    </p:animClr>
                                    <p:set>
                                      <p:cBhvr>
                                        <p:cTn id="273" dur="500" fill="hold"/>
                                        <p:tgtEl>
                                          <p:spTgt spid="49"/>
                                        </p:tgtEl>
                                        <p:attrNameLst>
                                          <p:attrName>fill.type</p:attrName>
                                        </p:attrNameLst>
                                      </p:cBhvr>
                                      <p:to>
                                        <p:strVal val="solid"/>
                                      </p:to>
                                    </p:set>
                                  </p:childTnLst>
                                </p:cTn>
                              </p:par>
                              <p:par>
                                <p:cTn id="274" presetID="24" presetClass="emph" presetSubtype="0" fill="hold" grpId="1" nodeType="withEffect">
                                  <p:stCondLst>
                                    <p:cond delay="0"/>
                                  </p:stCondLst>
                                  <p:childTnLst>
                                    <p:animClr clrSpc="hsl" dir="cw">
                                      <p:cBhvr override="childStyle">
                                        <p:cTn id="275" dur="500" fill="hold"/>
                                        <p:tgtEl>
                                          <p:spTgt spid="45"/>
                                        </p:tgtEl>
                                        <p:attrNameLst>
                                          <p:attrName>style.color</p:attrName>
                                        </p:attrNameLst>
                                      </p:cBhvr>
                                      <p:by>
                                        <p:hsl h="0" s="-12549" l="-25098"/>
                                      </p:by>
                                    </p:animClr>
                                    <p:animClr clrSpc="hsl" dir="cw">
                                      <p:cBhvr>
                                        <p:cTn id="276" dur="500" fill="hold"/>
                                        <p:tgtEl>
                                          <p:spTgt spid="45"/>
                                        </p:tgtEl>
                                        <p:attrNameLst>
                                          <p:attrName>fillcolor</p:attrName>
                                        </p:attrNameLst>
                                      </p:cBhvr>
                                      <p:by>
                                        <p:hsl h="0" s="-12549" l="-25098"/>
                                      </p:by>
                                    </p:animClr>
                                    <p:animClr clrSpc="hsl" dir="cw">
                                      <p:cBhvr>
                                        <p:cTn id="277" dur="500" fill="hold"/>
                                        <p:tgtEl>
                                          <p:spTgt spid="45"/>
                                        </p:tgtEl>
                                        <p:attrNameLst>
                                          <p:attrName>stroke.color</p:attrName>
                                        </p:attrNameLst>
                                      </p:cBhvr>
                                      <p:by>
                                        <p:hsl h="0" s="-12549" l="-25098"/>
                                      </p:by>
                                    </p:animClr>
                                    <p:set>
                                      <p:cBhvr>
                                        <p:cTn id="278" dur="500" fill="hold"/>
                                        <p:tgtEl>
                                          <p:spTgt spid="45"/>
                                        </p:tgtEl>
                                        <p:attrNameLst>
                                          <p:attrName>fill.type</p:attrName>
                                        </p:attrNameLst>
                                      </p:cBhvr>
                                      <p:to>
                                        <p:strVal val="solid"/>
                                      </p:to>
                                    </p:set>
                                  </p:childTnLst>
                                </p:cTn>
                              </p:par>
                              <p:par>
                                <p:cTn id="279" presetID="24" presetClass="emph" presetSubtype="0" fill="hold" grpId="1" nodeType="withEffect">
                                  <p:stCondLst>
                                    <p:cond delay="0"/>
                                  </p:stCondLst>
                                  <p:childTnLst>
                                    <p:animClr clrSpc="hsl" dir="cw">
                                      <p:cBhvr override="childStyle">
                                        <p:cTn id="280" dur="500" fill="hold"/>
                                        <p:tgtEl>
                                          <p:spTgt spid="44"/>
                                        </p:tgtEl>
                                        <p:attrNameLst>
                                          <p:attrName>style.color</p:attrName>
                                        </p:attrNameLst>
                                      </p:cBhvr>
                                      <p:by>
                                        <p:hsl h="0" s="-12549" l="-25098"/>
                                      </p:by>
                                    </p:animClr>
                                    <p:animClr clrSpc="hsl" dir="cw">
                                      <p:cBhvr>
                                        <p:cTn id="281" dur="500" fill="hold"/>
                                        <p:tgtEl>
                                          <p:spTgt spid="44"/>
                                        </p:tgtEl>
                                        <p:attrNameLst>
                                          <p:attrName>fillcolor</p:attrName>
                                        </p:attrNameLst>
                                      </p:cBhvr>
                                      <p:by>
                                        <p:hsl h="0" s="-12549" l="-25098"/>
                                      </p:by>
                                    </p:animClr>
                                    <p:animClr clrSpc="hsl" dir="cw">
                                      <p:cBhvr>
                                        <p:cTn id="282" dur="500" fill="hold"/>
                                        <p:tgtEl>
                                          <p:spTgt spid="44"/>
                                        </p:tgtEl>
                                        <p:attrNameLst>
                                          <p:attrName>stroke.color</p:attrName>
                                        </p:attrNameLst>
                                      </p:cBhvr>
                                      <p:by>
                                        <p:hsl h="0" s="-12549" l="-25098"/>
                                      </p:by>
                                    </p:animClr>
                                    <p:set>
                                      <p:cBhvr>
                                        <p:cTn id="283" dur="500" fill="hold"/>
                                        <p:tgtEl>
                                          <p:spTgt spid="44"/>
                                        </p:tgtEl>
                                        <p:attrNameLst>
                                          <p:attrName>fill.type</p:attrName>
                                        </p:attrNameLst>
                                      </p:cBhvr>
                                      <p:to>
                                        <p:strVal val="solid"/>
                                      </p:to>
                                    </p:set>
                                  </p:childTnLst>
                                </p:cTn>
                              </p:par>
                              <p:par>
                                <p:cTn id="284" presetID="24" presetClass="emph" presetSubtype="0" fill="hold" grpId="1" nodeType="withEffect">
                                  <p:stCondLst>
                                    <p:cond delay="0"/>
                                  </p:stCondLst>
                                  <p:childTnLst>
                                    <p:animClr clrSpc="hsl" dir="cw">
                                      <p:cBhvr override="childStyle">
                                        <p:cTn id="285" dur="500" fill="hold"/>
                                        <p:tgtEl>
                                          <p:spTgt spid="43"/>
                                        </p:tgtEl>
                                        <p:attrNameLst>
                                          <p:attrName>style.color</p:attrName>
                                        </p:attrNameLst>
                                      </p:cBhvr>
                                      <p:by>
                                        <p:hsl h="0" s="-12549" l="-25098"/>
                                      </p:by>
                                    </p:animClr>
                                    <p:animClr clrSpc="hsl" dir="cw">
                                      <p:cBhvr>
                                        <p:cTn id="286" dur="500" fill="hold"/>
                                        <p:tgtEl>
                                          <p:spTgt spid="43"/>
                                        </p:tgtEl>
                                        <p:attrNameLst>
                                          <p:attrName>fillcolor</p:attrName>
                                        </p:attrNameLst>
                                      </p:cBhvr>
                                      <p:by>
                                        <p:hsl h="0" s="-12549" l="-25098"/>
                                      </p:by>
                                    </p:animClr>
                                    <p:animClr clrSpc="hsl" dir="cw">
                                      <p:cBhvr>
                                        <p:cTn id="287" dur="500" fill="hold"/>
                                        <p:tgtEl>
                                          <p:spTgt spid="43"/>
                                        </p:tgtEl>
                                        <p:attrNameLst>
                                          <p:attrName>stroke.color</p:attrName>
                                        </p:attrNameLst>
                                      </p:cBhvr>
                                      <p:by>
                                        <p:hsl h="0" s="-12549" l="-25098"/>
                                      </p:by>
                                    </p:animClr>
                                    <p:set>
                                      <p:cBhvr>
                                        <p:cTn id="288" dur="500" fill="hold"/>
                                        <p:tgtEl>
                                          <p:spTgt spid="43"/>
                                        </p:tgtEl>
                                        <p:attrNameLst>
                                          <p:attrName>fill.type</p:attrName>
                                        </p:attrNameLst>
                                      </p:cBhvr>
                                      <p:to>
                                        <p:strVal val="solid"/>
                                      </p:to>
                                    </p:set>
                                  </p:childTnLst>
                                </p:cTn>
                              </p:par>
                              <p:par>
                                <p:cTn id="289" presetID="24" presetClass="emph" presetSubtype="0" fill="hold" grpId="1" nodeType="withEffect">
                                  <p:stCondLst>
                                    <p:cond delay="0"/>
                                  </p:stCondLst>
                                  <p:childTnLst>
                                    <p:animClr clrSpc="hsl" dir="cw">
                                      <p:cBhvr override="childStyle">
                                        <p:cTn id="290" dur="500" fill="hold"/>
                                        <p:tgtEl>
                                          <p:spTgt spid="42"/>
                                        </p:tgtEl>
                                        <p:attrNameLst>
                                          <p:attrName>style.color</p:attrName>
                                        </p:attrNameLst>
                                      </p:cBhvr>
                                      <p:by>
                                        <p:hsl h="0" s="-12549" l="-25098"/>
                                      </p:by>
                                    </p:animClr>
                                    <p:animClr clrSpc="hsl" dir="cw">
                                      <p:cBhvr>
                                        <p:cTn id="291" dur="500" fill="hold"/>
                                        <p:tgtEl>
                                          <p:spTgt spid="42"/>
                                        </p:tgtEl>
                                        <p:attrNameLst>
                                          <p:attrName>fillcolor</p:attrName>
                                        </p:attrNameLst>
                                      </p:cBhvr>
                                      <p:by>
                                        <p:hsl h="0" s="-12549" l="-25098"/>
                                      </p:by>
                                    </p:animClr>
                                    <p:animClr clrSpc="hsl" dir="cw">
                                      <p:cBhvr>
                                        <p:cTn id="292" dur="500" fill="hold"/>
                                        <p:tgtEl>
                                          <p:spTgt spid="42"/>
                                        </p:tgtEl>
                                        <p:attrNameLst>
                                          <p:attrName>stroke.color</p:attrName>
                                        </p:attrNameLst>
                                      </p:cBhvr>
                                      <p:by>
                                        <p:hsl h="0" s="-12549" l="-25098"/>
                                      </p:by>
                                    </p:animClr>
                                    <p:set>
                                      <p:cBhvr>
                                        <p:cTn id="293" dur="500" fill="hold"/>
                                        <p:tgtEl>
                                          <p:spTgt spid="42"/>
                                        </p:tgtEl>
                                        <p:attrNameLst>
                                          <p:attrName>fill.type</p:attrName>
                                        </p:attrNameLst>
                                      </p:cBhvr>
                                      <p:to>
                                        <p:strVal val="solid"/>
                                      </p:to>
                                    </p:set>
                                  </p:childTnLst>
                                </p:cTn>
                              </p:par>
                              <p:par>
                                <p:cTn id="294" presetID="24" presetClass="emph" presetSubtype="0" fill="hold" grpId="1" nodeType="withEffect">
                                  <p:stCondLst>
                                    <p:cond delay="0"/>
                                  </p:stCondLst>
                                  <p:childTnLst>
                                    <p:animClr clrSpc="hsl" dir="cw">
                                      <p:cBhvr override="childStyle">
                                        <p:cTn id="295" dur="500" fill="hold"/>
                                        <p:tgtEl>
                                          <p:spTgt spid="60"/>
                                        </p:tgtEl>
                                        <p:attrNameLst>
                                          <p:attrName>style.color</p:attrName>
                                        </p:attrNameLst>
                                      </p:cBhvr>
                                      <p:by>
                                        <p:hsl h="0" s="-12549" l="-25098"/>
                                      </p:by>
                                    </p:animClr>
                                    <p:animClr clrSpc="hsl" dir="cw">
                                      <p:cBhvr>
                                        <p:cTn id="296" dur="500" fill="hold"/>
                                        <p:tgtEl>
                                          <p:spTgt spid="60"/>
                                        </p:tgtEl>
                                        <p:attrNameLst>
                                          <p:attrName>fillcolor</p:attrName>
                                        </p:attrNameLst>
                                      </p:cBhvr>
                                      <p:by>
                                        <p:hsl h="0" s="-12549" l="-25098"/>
                                      </p:by>
                                    </p:animClr>
                                    <p:animClr clrSpc="hsl" dir="cw">
                                      <p:cBhvr>
                                        <p:cTn id="297" dur="500" fill="hold"/>
                                        <p:tgtEl>
                                          <p:spTgt spid="60"/>
                                        </p:tgtEl>
                                        <p:attrNameLst>
                                          <p:attrName>stroke.color</p:attrName>
                                        </p:attrNameLst>
                                      </p:cBhvr>
                                      <p:by>
                                        <p:hsl h="0" s="-12549" l="-25098"/>
                                      </p:by>
                                    </p:animClr>
                                    <p:set>
                                      <p:cBhvr>
                                        <p:cTn id="298" dur="500" fill="hold"/>
                                        <p:tgtEl>
                                          <p:spTgt spid="60"/>
                                        </p:tgtEl>
                                        <p:attrNameLst>
                                          <p:attrName>fill.type</p:attrName>
                                        </p:attrNameLst>
                                      </p:cBhvr>
                                      <p:to>
                                        <p:strVal val="solid"/>
                                      </p:to>
                                    </p:set>
                                  </p:childTnLst>
                                </p:cTn>
                              </p:par>
                              <p:par>
                                <p:cTn id="299" presetID="24" presetClass="emph" presetSubtype="0" fill="hold" grpId="1" nodeType="withEffect">
                                  <p:stCondLst>
                                    <p:cond delay="0"/>
                                  </p:stCondLst>
                                  <p:childTnLst>
                                    <p:animClr clrSpc="hsl" dir="cw">
                                      <p:cBhvr override="childStyle">
                                        <p:cTn id="300" dur="500" fill="hold"/>
                                        <p:tgtEl>
                                          <p:spTgt spid="59"/>
                                        </p:tgtEl>
                                        <p:attrNameLst>
                                          <p:attrName>style.color</p:attrName>
                                        </p:attrNameLst>
                                      </p:cBhvr>
                                      <p:by>
                                        <p:hsl h="0" s="-12549" l="-25098"/>
                                      </p:by>
                                    </p:animClr>
                                    <p:animClr clrSpc="hsl" dir="cw">
                                      <p:cBhvr>
                                        <p:cTn id="301" dur="500" fill="hold"/>
                                        <p:tgtEl>
                                          <p:spTgt spid="59"/>
                                        </p:tgtEl>
                                        <p:attrNameLst>
                                          <p:attrName>fillcolor</p:attrName>
                                        </p:attrNameLst>
                                      </p:cBhvr>
                                      <p:by>
                                        <p:hsl h="0" s="-12549" l="-25098"/>
                                      </p:by>
                                    </p:animClr>
                                    <p:animClr clrSpc="hsl" dir="cw">
                                      <p:cBhvr>
                                        <p:cTn id="302" dur="500" fill="hold"/>
                                        <p:tgtEl>
                                          <p:spTgt spid="59"/>
                                        </p:tgtEl>
                                        <p:attrNameLst>
                                          <p:attrName>stroke.color</p:attrName>
                                        </p:attrNameLst>
                                      </p:cBhvr>
                                      <p:by>
                                        <p:hsl h="0" s="-12549" l="-25098"/>
                                      </p:by>
                                    </p:animClr>
                                    <p:set>
                                      <p:cBhvr>
                                        <p:cTn id="303" dur="500" fill="hold"/>
                                        <p:tgtEl>
                                          <p:spTgt spid="59"/>
                                        </p:tgtEl>
                                        <p:attrNameLst>
                                          <p:attrName>fill.type</p:attrName>
                                        </p:attrNameLst>
                                      </p:cBhvr>
                                      <p:to>
                                        <p:strVal val="solid"/>
                                      </p:to>
                                    </p:set>
                                  </p:childTnLst>
                                </p:cTn>
                              </p:par>
                              <p:par>
                                <p:cTn id="304" presetID="24" presetClass="emph" presetSubtype="0" fill="hold" grpId="1" nodeType="withEffect">
                                  <p:stCondLst>
                                    <p:cond delay="0"/>
                                  </p:stCondLst>
                                  <p:childTnLst>
                                    <p:animClr clrSpc="hsl" dir="cw">
                                      <p:cBhvr override="childStyle">
                                        <p:cTn id="305" dur="500" fill="hold"/>
                                        <p:tgtEl>
                                          <p:spTgt spid="58"/>
                                        </p:tgtEl>
                                        <p:attrNameLst>
                                          <p:attrName>style.color</p:attrName>
                                        </p:attrNameLst>
                                      </p:cBhvr>
                                      <p:by>
                                        <p:hsl h="0" s="-12549" l="-25098"/>
                                      </p:by>
                                    </p:animClr>
                                    <p:animClr clrSpc="hsl" dir="cw">
                                      <p:cBhvr>
                                        <p:cTn id="306" dur="500" fill="hold"/>
                                        <p:tgtEl>
                                          <p:spTgt spid="58"/>
                                        </p:tgtEl>
                                        <p:attrNameLst>
                                          <p:attrName>fillcolor</p:attrName>
                                        </p:attrNameLst>
                                      </p:cBhvr>
                                      <p:by>
                                        <p:hsl h="0" s="-12549" l="-25098"/>
                                      </p:by>
                                    </p:animClr>
                                    <p:animClr clrSpc="hsl" dir="cw">
                                      <p:cBhvr>
                                        <p:cTn id="307" dur="500" fill="hold"/>
                                        <p:tgtEl>
                                          <p:spTgt spid="58"/>
                                        </p:tgtEl>
                                        <p:attrNameLst>
                                          <p:attrName>stroke.color</p:attrName>
                                        </p:attrNameLst>
                                      </p:cBhvr>
                                      <p:by>
                                        <p:hsl h="0" s="-12549" l="-25098"/>
                                      </p:by>
                                    </p:animClr>
                                    <p:set>
                                      <p:cBhvr>
                                        <p:cTn id="308" dur="500" fill="hold"/>
                                        <p:tgtEl>
                                          <p:spTgt spid="58"/>
                                        </p:tgtEl>
                                        <p:attrNameLst>
                                          <p:attrName>fill.type</p:attrName>
                                        </p:attrNameLst>
                                      </p:cBhvr>
                                      <p:to>
                                        <p:strVal val="solid"/>
                                      </p:to>
                                    </p:set>
                                  </p:childTnLst>
                                </p:cTn>
                              </p:par>
                              <p:par>
                                <p:cTn id="309" presetID="24" presetClass="emph" presetSubtype="0" fill="hold" grpId="1" nodeType="withEffect">
                                  <p:stCondLst>
                                    <p:cond delay="0"/>
                                  </p:stCondLst>
                                  <p:childTnLst>
                                    <p:animClr clrSpc="hsl" dir="cw">
                                      <p:cBhvr override="childStyle">
                                        <p:cTn id="310" dur="500" fill="hold"/>
                                        <p:tgtEl>
                                          <p:spTgt spid="57"/>
                                        </p:tgtEl>
                                        <p:attrNameLst>
                                          <p:attrName>style.color</p:attrName>
                                        </p:attrNameLst>
                                      </p:cBhvr>
                                      <p:by>
                                        <p:hsl h="0" s="-12549" l="-25098"/>
                                      </p:by>
                                    </p:animClr>
                                    <p:animClr clrSpc="hsl" dir="cw">
                                      <p:cBhvr>
                                        <p:cTn id="311" dur="500" fill="hold"/>
                                        <p:tgtEl>
                                          <p:spTgt spid="57"/>
                                        </p:tgtEl>
                                        <p:attrNameLst>
                                          <p:attrName>fillcolor</p:attrName>
                                        </p:attrNameLst>
                                      </p:cBhvr>
                                      <p:by>
                                        <p:hsl h="0" s="-12549" l="-25098"/>
                                      </p:by>
                                    </p:animClr>
                                    <p:animClr clrSpc="hsl" dir="cw">
                                      <p:cBhvr>
                                        <p:cTn id="312" dur="500" fill="hold"/>
                                        <p:tgtEl>
                                          <p:spTgt spid="57"/>
                                        </p:tgtEl>
                                        <p:attrNameLst>
                                          <p:attrName>stroke.color</p:attrName>
                                        </p:attrNameLst>
                                      </p:cBhvr>
                                      <p:by>
                                        <p:hsl h="0" s="-12549" l="-25098"/>
                                      </p:by>
                                    </p:animClr>
                                    <p:set>
                                      <p:cBhvr>
                                        <p:cTn id="313" dur="500" fill="hold"/>
                                        <p:tgtEl>
                                          <p:spTgt spid="57"/>
                                        </p:tgtEl>
                                        <p:attrNameLst>
                                          <p:attrName>fill.type</p:attrName>
                                        </p:attrNameLst>
                                      </p:cBhvr>
                                      <p:to>
                                        <p:strVal val="solid"/>
                                      </p:to>
                                    </p:set>
                                  </p:childTnLst>
                                </p:cTn>
                              </p:par>
                              <p:par>
                                <p:cTn id="314" presetID="24" presetClass="emph" presetSubtype="0" fill="hold" grpId="1" nodeType="withEffect">
                                  <p:stCondLst>
                                    <p:cond delay="0"/>
                                  </p:stCondLst>
                                  <p:childTnLst>
                                    <p:animClr clrSpc="hsl" dir="cw">
                                      <p:cBhvr override="childStyle">
                                        <p:cTn id="315" dur="500" fill="hold"/>
                                        <p:tgtEl>
                                          <p:spTgt spid="65"/>
                                        </p:tgtEl>
                                        <p:attrNameLst>
                                          <p:attrName>style.color</p:attrName>
                                        </p:attrNameLst>
                                      </p:cBhvr>
                                      <p:by>
                                        <p:hsl h="0" s="-12549" l="-25098"/>
                                      </p:by>
                                    </p:animClr>
                                    <p:animClr clrSpc="hsl" dir="cw">
                                      <p:cBhvr>
                                        <p:cTn id="316" dur="500" fill="hold"/>
                                        <p:tgtEl>
                                          <p:spTgt spid="65"/>
                                        </p:tgtEl>
                                        <p:attrNameLst>
                                          <p:attrName>fillcolor</p:attrName>
                                        </p:attrNameLst>
                                      </p:cBhvr>
                                      <p:by>
                                        <p:hsl h="0" s="-12549" l="-25098"/>
                                      </p:by>
                                    </p:animClr>
                                    <p:animClr clrSpc="hsl" dir="cw">
                                      <p:cBhvr>
                                        <p:cTn id="317" dur="500" fill="hold"/>
                                        <p:tgtEl>
                                          <p:spTgt spid="65"/>
                                        </p:tgtEl>
                                        <p:attrNameLst>
                                          <p:attrName>stroke.color</p:attrName>
                                        </p:attrNameLst>
                                      </p:cBhvr>
                                      <p:by>
                                        <p:hsl h="0" s="-12549" l="-25098"/>
                                      </p:by>
                                    </p:animClr>
                                    <p:set>
                                      <p:cBhvr>
                                        <p:cTn id="318" dur="500" fill="hold"/>
                                        <p:tgtEl>
                                          <p:spTgt spid="65"/>
                                        </p:tgtEl>
                                        <p:attrNameLst>
                                          <p:attrName>fill.type</p:attrName>
                                        </p:attrNameLst>
                                      </p:cBhvr>
                                      <p:to>
                                        <p:strVal val="solid"/>
                                      </p:to>
                                    </p:set>
                                  </p:childTnLst>
                                </p:cTn>
                              </p:par>
                              <p:par>
                                <p:cTn id="319" presetID="24" presetClass="emph" presetSubtype="0" fill="hold" grpId="1" nodeType="withEffect">
                                  <p:stCondLst>
                                    <p:cond delay="0"/>
                                  </p:stCondLst>
                                  <p:childTnLst>
                                    <p:animClr clrSpc="hsl" dir="cw">
                                      <p:cBhvr override="childStyle">
                                        <p:cTn id="320" dur="500" fill="hold"/>
                                        <p:tgtEl>
                                          <p:spTgt spid="64"/>
                                        </p:tgtEl>
                                        <p:attrNameLst>
                                          <p:attrName>style.color</p:attrName>
                                        </p:attrNameLst>
                                      </p:cBhvr>
                                      <p:by>
                                        <p:hsl h="0" s="-12549" l="-25098"/>
                                      </p:by>
                                    </p:animClr>
                                    <p:animClr clrSpc="hsl" dir="cw">
                                      <p:cBhvr>
                                        <p:cTn id="321" dur="500" fill="hold"/>
                                        <p:tgtEl>
                                          <p:spTgt spid="64"/>
                                        </p:tgtEl>
                                        <p:attrNameLst>
                                          <p:attrName>fillcolor</p:attrName>
                                        </p:attrNameLst>
                                      </p:cBhvr>
                                      <p:by>
                                        <p:hsl h="0" s="-12549" l="-25098"/>
                                      </p:by>
                                    </p:animClr>
                                    <p:animClr clrSpc="hsl" dir="cw">
                                      <p:cBhvr>
                                        <p:cTn id="322" dur="500" fill="hold"/>
                                        <p:tgtEl>
                                          <p:spTgt spid="64"/>
                                        </p:tgtEl>
                                        <p:attrNameLst>
                                          <p:attrName>stroke.color</p:attrName>
                                        </p:attrNameLst>
                                      </p:cBhvr>
                                      <p:by>
                                        <p:hsl h="0" s="-12549" l="-25098"/>
                                      </p:by>
                                    </p:animClr>
                                    <p:set>
                                      <p:cBhvr>
                                        <p:cTn id="323" dur="500" fill="hold"/>
                                        <p:tgtEl>
                                          <p:spTgt spid="64"/>
                                        </p:tgtEl>
                                        <p:attrNameLst>
                                          <p:attrName>fill.type</p:attrName>
                                        </p:attrNameLst>
                                      </p:cBhvr>
                                      <p:to>
                                        <p:strVal val="solid"/>
                                      </p:to>
                                    </p:set>
                                  </p:childTnLst>
                                </p:cTn>
                              </p:par>
                              <p:par>
                                <p:cTn id="324" presetID="24" presetClass="emph" presetSubtype="0" fill="hold" grpId="1" nodeType="withEffect">
                                  <p:stCondLst>
                                    <p:cond delay="0"/>
                                  </p:stCondLst>
                                  <p:childTnLst>
                                    <p:animClr clrSpc="hsl" dir="cw">
                                      <p:cBhvr override="childStyle">
                                        <p:cTn id="325" dur="500" fill="hold"/>
                                        <p:tgtEl>
                                          <p:spTgt spid="70"/>
                                        </p:tgtEl>
                                        <p:attrNameLst>
                                          <p:attrName>style.color</p:attrName>
                                        </p:attrNameLst>
                                      </p:cBhvr>
                                      <p:by>
                                        <p:hsl h="0" s="-12549" l="-25098"/>
                                      </p:by>
                                    </p:animClr>
                                    <p:animClr clrSpc="hsl" dir="cw">
                                      <p:cBhvr>
                                        <p:cTn id="326" dur="500" fill="hold"/>
                                        <p:tgtEl>
                                          <p:spTgt spid="70"/>
                                        </p:tgtEl>
                                        <p:attrNameLst>
                                          <p:attrName>fillcolor</p:attrName>
                                        </p:attrNameLst>
                                      </p:cBhvr>
                                      <p:by>
                                        <p:hsl h="0" s="-12549" l="-25098"/>
                                      </p:by>
                                    </p:animClr>
                                    <p:animClr clrSpc="hsl" dir="cw">
                                      <p:cBhvr>
                                        <p:cTn id="327" dur="500" fill="hold"/>
                                        <p:tgtEl>
                                          <p:spTgt spid="70"/>
                                        </p:tgtEl>
                                        <p:attrNameLst>
                                          <p:attrName>stroke.color</p:attrName>
                                        </p:attrNameLst>
                                      </p:cBhvr>
                                      <p:by>
                                        <p:hsl h="0" s="-12549" l="-25098"/>
                                      </p:by>
                                    </p:animClr>
                                    <p:set>
                                      <p:cBhvr>
                                        <p:cTn id="328" dur="500" fill="hold"/>
                                        <p:tgtEl>
                                          <p:spTgt spid="70"/>
                                        </p:tgtEl>
                                        <p:attrNameLst>
                                          <p:attrName>fill.type</p:attrName>
                                        </p:attrNameLst>
                                      </p:cBhvr>
                                      <p:to>
                                        <p:strVal val="solid"/>
                                      </p:to>
                                    </p:set>
                                  </p:childTnLst>
                                </p:cTn>
                              </p:par>
                              <p:par>
                                <p:cTn id="329" presetID="24" presetClass="emph" presetSubtype="0" fill="hold" grpId="1" nodeType="withEffect">
                                  <p:stCondLst>
                                    <p:cond delay="0"/>
                                  </p:stCondLst>
                                  <p:childTnLst>
                                    <p:animClr clrSpc="hsl" dir="cw">
                                      <p:cBhvr override="childStyle">
                                        <p:cTn id="330" dur="500" fill="hold"/>
                                        <p:tgtEl>
                                          <p:spTgt spid="69"/>
                                        </p:tgtEl>
                                        <p:attrNameLst>
                                          <p:attrName>style.color</p:attrName>
                                        </p:attrNameLst>
                                      </p:cBhvr>
                                      <p:by>
                                        <p:hsl h="0" s="-12549" l="-25098"/>
                                      </p:by>
                                    </p:animClr>
                                    <p:animClr clrSpc="hsl" dir="cw">
                                      <p:cBhvr>
                                        <p:cTn id="331" dur="500" fill="hold"/>
                                        <p:tgtEl>
                                          <p:spTgt spid="69"/>
                                        </p:tgtEl>
                                        <p:attrNameLst>
                                          <p:attrName>fillcolor</p:attrName>
                                        </p:attrNameLst>
                                      </p:cBhvr>
                                      <p:by>
                                        <p:hsl h="0" s="-12549" l="-25098"/>
                                      </p:by>
                                    </p:animClr>
                                    <p:animClr clrSpc="hsl" dir="cw">
                                      <p:cBhvr>
                                        <p:cTn id="332" dur="500" fill="hold"/>
                                        <p:tgtEl>
                                          <p:spTgt spid="69"/>
                                        </p:tgtEl>
                                        <p:attrNameLst>
                                          <p:attrName>stroke.color</p:attrName>
                                        </p:attrNameLst>
                                      </p:cBhvr>
                                      <p:by>
                                        <p:hsl h="0" s="-12549" l="-25098"/>
                                      </p:by>
                                    </p:animClr>
                                    <p:set>
                                      <p:cBhvr>
                                        <p:cTn id="333" dur="500" fill="hold"/>
                                        <p:tgtEl>
                                          <p:spTgt spid="69"/>
                                        </p:tgtEl>
                                        <p:attrNameLst>
                                          <p:attrName>fill.type</p:attrName>
                                        </p:attrNameLst>
                                      </p:cBhvr>
                                      <p:to>
                                        <p:strVal val="solid"/>
                                      </p:to>
                                    </p:set>
                                  </p:childTnLst>
                                </p:cTn>
                              </p:par>
                              <p:par>
                                <p:cTn id="334" presetID="24" presetClass="emph" presetSubtype="0" fill="hold" grpId="1" nodeType="withEffect">
                                  <p:stCondLst>
                                    <p:cond delay="0"/>
                                  </p:stCondLst>
                                  <p:childTnLst>
                                    <p:animClr clrSpc="hsl" dir="cw">
                                      <p:cBhvr override="childStyle">
                                        <p:cTn id="335" dur="500" fill="hold"/>
                                        <p:tgtEl>
                                          <p:spTgt spid="75"/>
                                        </p:tgtEl>
                                        <p:attrNameLst>
                                          <p:attrName>style.color</p:attrName>
                                        </p:attrNameLst>
                                      </p:cBhvr>
                                      <p:by>
                                        <p:hsl h="0" s="-12549" l="-25098"/>
                                      </p:by>
                                    </p:animClr>
                                    <p:animClr clrSpc="hsl" dir="cw">
                                      <p:cBhvr>
                                        <p:cTn id="336" dur="500" fill="hold"/>
                                        <p:tgtEl>
                                          <p:spTgt spid="75"/>
                                        </p:tgtEl>
                                        <p:attrNameLst>
                                          <p:attrName>fillcolor</p:attrName>
                                        </p:attrNameLst>
                                      </p:cBhvr>
                                      <p:by>
                                        <p:hsl h="0" s="-12549" l="-25098"/>
                                      </p:by>
                                    </p:animClr>
                                    <p:animClr clrSpc="hsl" dir="cw">
                                      <p:cBhvr>
                                        <p:cTn id="337" dur="500" fill="hold"/>
                                        <p:tgtEl>
                                          <p:spTgt spid="75"/>
                                        </p:tgtEl>
                                        <p:attrNameLst>
                                          <p:attrName>stroke.color</p:attrName>
                                        </p:attrNameLst>
                                      </p:cBhvr>
                                      <p:by>
                                        <p:hsl h="0" s="-12549" l="-25098"/>
                                      </p:by>
                                    </p:animClr>
                                    <p:set>
                                      <p:cBhvr>
                                        <p:cTn id="338" dur="500" fill="hold"/>
                                        <p:tgtEl>
                                          <p:spTgt spid="75"/>
                                        </p:tgtEl>
                                        <p:attrNameLst>
                                          <p:attrName>fill.type</p:attrName>
                                        </p:attrNameLst>
                                      </p:cBhvr>
                                      <p:to>
                                        <p:strVal val="solid"/>
                                      </p:to>
                                    </p:set>
                                  </p:childTnLst>
                                </p:cTn>
                              </p:par>
                              <p:par>
                                <p:cTn id="339" presetID="24" presetClass="emph" presetSubtype="0" fill="hold" grpId="1" nodeType="withEffect">
                                  <p:stCondLst>
                                    <p:cond delay="0"/>
                                  </p:stCondLst>
                                  <p:childTnLst>
                                    <p:animClr clrSpc="hsl" dir="cw">
                                      <p:cBhvr override="childStyle">
                                        <p:cTn id="340" dur="500" fill="hold"/>
                                        <p:tgtEl>
                                          <p:spTgt spid="74"/>
                                        </p:tgtEl>
                                        <p:attrNameLst>
                                          <p:attrName>style.color</p:attrName>
                                        </p:attrNameLst>
                                      </p:cBhvr>
                                      <p:by>
                                        <p:hsl h="0" s="-12549" l="-25098"/>
                                      </p:by>
                                    </p:animClr>
                                    <p:animClr clrSpc="hsl" dir="cw">
                                      <p:cBhvr>
                                        <p:cTn id="341" dur="500" fill="hold"/>
                                        <p:tgtEl>
                                          <p:spTgt spid="74"/>
                                        </p:tgtEl>
                                        <p:attrNameLst>
                                          <p:attrName>fillcolor</p:attrName>
                                        </p:attrNameLst>
                                      </p:cBhvr>
                                      <p:by>
                                        <p:hsl h="0" s="-12549" l="-25098"/>
                                      </p:by>
                                    </p:animClr>
                                    <p:animClr clrSpc="hsl" dir="cw">
                                      <p:cBhvr>
                                        <p:cTn id="342" dur="500" fill="hold"/>
                                        <p:tgtEl>
                                          <p:spTgt spid="74"/>
                                        </p:tgtEl>
                                        <p:attrNameLst>
                                          <p:attrName>stroke.color</p:attrName>
                                        </p:attrNameLst>
                                      </p:cBhvr>
                                      <p:by>
                                        <p:hsl h="0" s="-12549" l="-25098"/>
                                      </p:by>
                                    </p:animClr>
                                    <p:set>
                                      <p:cBhvr>
                                        <p:cTn id="343" dur="500" fill="hold"/>
                                        <p:tgtEl>
                                          <p:spTgt spid="74"/>
                                        </p:tgtEl>
                                        <p:attrNameLst>
                                          <p:attrName>fill.type</p:attrName>
                                        </p:attrNameLst>
                                      </p:cBhvr>
                                      <p:to>
                                        <p:strVal val="solid"/>
                                      </p:to>
                                    </p:set>
                                  </p:childTnLst>
                                </p:cTn>
                              </p:par>
                              <p:par>
                                <p:cTn id="344" presetID="24" presetClass="emph" presetSubtype="0" fill="hold" grpId="1" nodeType="withEffect">
                                  <p:stCondLst>
                                    <p:cond delay="0"/>
                                  </p:stCondLst>
                                  <p:childTnLst>
                                    <p:animClr clrSpc="hsl" dir="cw">
                                      <p:cBhvr override="childStyle">
                                        <p:cTn id="345" dur="500" fill="hold"/>
                                        <p:tgtEl>
                                          <p:spTgt spid="73"/>
                                        </p:tgtEl>
                                        <p:attrNameLst>
                                          <p:attrName>style.color</p:attrName>
                                        </p:attrNameLst>
                                      </p:cBhvr>
                                      <p:by>
                                        <p:hsl h="0" s="-12549" l="-25098"/>
                                      </p:by>
                                    </p:animClr>
                                    <p:animClr clrSpc="hsl" dir="cw">
                                      <p:cBhvr>
                                        <p:cTn id="346" dur="500" fill="hold"/>
                                        <p:tgtEl>
                                          <p:spTgt spid="73"/>
                                        </p:tgtEl>
                                        <p:attrNameLst>
                                          <p:attrName>fillcolor</p:attrName>
                                        </p:attrNameLst>
                                      </p:cBhvr>
                                      <p:by>
                                        <p:hsl h="0" s="-12549" l="-25098"/>
                                      </p:by>
                                    </p:animClr>
                                    <p:animClr clrSpc="hsl" dir="cw">
                                      <p:cBhvr>
                                        <p:cTn id="347" dur="500" fill="hold"/>
                                        <p:tgtEl>
                                          <p:spTgt spid="73"/>
                                        </p:tgtEl>
                                        <p:attrNameLst>
                                          <p:attrName>stroke.color</p:attrName>
                                        </p:attrNameLst>
                                      </p:cBhvr>
                                      <p:by>
                                        <p:hsl h="0" s="-12549" l="-25098"/>
                                      </p:by>
                                    </p:animClr>
                                    <p:set>
                                      <p:cBhvr>
                                        <p:cTn id="348" dur="500" fill="hold"/>
                                        <p:tgtEl>
                                          <p:spTgt spid="73"/>
                                        </p:tgtEl>
                                        <p:attrNameLst>
                                          <p:attrName>fill.type</p:attrName>
                                        </p:attrNameLst>
                                      </p:cBhvr>
                                      <p:to>
                                        <p:strVal val="solid"/>
                                      </p:to>
                                    </p:set>
                                  </p:childTnLst>
                                </p:cTn>
                              </p:par>
                              <p:par>
                                <p:cTn id="349" presetID="24" presetClass="emph" presetSubtype="0" fill="hold" grpId="1" nodeType="withEffect">
                                  <p:stCondLst>
                                    <p:cond delay="0"/>
                                  </p:stCondLst>
                                  <p:childTnLst>
                                    <p:animClr clrSpc="hsl" dir="cw">
                                      <p:cBhvr override="childStyle">
                                        <p:cTn id="350" dur="500" fill="hold"/>
                                        <p:tgtEl>
                                          <p:spTgt spid="89"/>
                                        </p:tgtEl>
                                        <p:attrNameLst>
                                          <p:attrName>style.color</p:attrName>
                                        </p:attrNameLst>
                                      </p:cBhvr>
                                      <p:by>
                                        <p:hsl h="0" s="-12549" l="-25098"/>
                                      </p:by>
                                    </p:animClr>
                                    <p:animClr clrSpc="hsl" dir="cw">
                                      <p:cBhvr>
                                        <p:cTn id="351" dur="500" fill="hold"/>
                                        <p:tgtEl>
                                          <p:spTgt spid="89"/>
                                        </p:tgtEl>
                                        <p:attrNameLst>
                                          <p:attrName>fillcolor</p:attrName>
                                        </p:attrNameLst>
                                      </p:cBhvr>
                                      <p:by>
                                        <p:hsl h="0" s="-12549" l="-25098"/>
                                      </p:by>
                                    </p:animClr>
                                    <p:animClr clrSpc="hsl" dir="cw">
                                      <p:cBhvr>
                                        <p:cTn id="352" dur="500" fill="hold"/>
                                        <p:tgtEl>
                                          <p:spTgt spid="89"/>
                                        </p:tgtEl>
                                        <p:attrNameLst>
                                          <p:attrName>stroke.color</p:attrName>
                                        </p:attrNameLst>
                                      </p:cBhvr>
                                      <p:by>
                                        <p:hsl h="0" s="-12549" l="-25098"/>
                                      </p:by>
                                    </p:animClr>
                                    <p:set>
                                      <p:cBhvr>
                                        <p:cTn id="353" dur="500" fill="hold"/>
                                        <p:tgtEl>
                                          <p:spTgt spid="89"/>
                                        </p:tgtEl>
                                        <p:attrNameLst>
                                          <p:attrName>fill.type</p:attrName>
                                        </p:attrNameLst>
                                      </p:cBhvr>
                                      <p:to>
                                        <p:strVal val="solid"/>
                                      </p:to>
                                    </p:set>
                                  </p:childTnLst>
                                </p:cTn>
                              </p:par>
                              <p:par>
                                <p:cTn id="354" presetID="24" presetClass="emph" presetSubtype="0" fill="hold" grpId="1" nodeType="withEffect">
                                  <p:stCondLst>
                                    <p:cond delay="0"/>
                                  </p:stCondLst>
                                  <p:childTnLst>
                                    <p:animClr clrSpc="hsl" dir="cw">
                                      <p:cBhvr override="childStyle">
                                        <p:cTn id="355" dur="500" fill="hold"/>
                                        <p:tgtEl>
                                          <p:spTgt spid="86"/>
                                        </p:tgtEl>
                                        <p:attrNameLst>
                                          <p:attrName>style.color</p:attrName>
                                        </p:attrNameLst>
                                      </p:cBhvr>
                                      <p:by>
                                        <p:hsl h="0" s="-12549" l="-25098"/>
                                      </p:by>
                                    </p:animClr>
                                    <p:animClr clrSpc="hsl" dir="cw">
                                      <p:cBhvr>
                                        <p:cTn id="356" dur="500" fill="hold"/>
                                        <p:tgtEl>
                                          <p:spTgt spid="86"/>
                                        </p:tgtEl>
                                        <p:attrNameLst>
                                          <p:attrName>fillcolor</p:attrName>
                                        </p:attrNameLst>
                                      </p:cBhvr>
                                      <p:by>
                                        <p:hsl h="0" s="-12549" l="-25098"/>
                                      </p:by>
                                    </p:animClr>
                                    <p:animClr clrSpc="hsl" dir="cw">
                                      <p:cBhvr>
                                        <p:cTn id="357" dur="500" fill="hold"/>
                                        <p:tgtEl>
                                          <p:spTgt spid="86"/>
                                        </p:tgtEl>
                                        <p:attrNameLst>
                                          <p:attrName>stroke.color</p:attrName>
                                        </p:attrNameLst>
                                      </p:cBhvr>
                                      <p:by>
                                        <p:hsl h="0" s="-12549" l="-25098"/>
                                      </p:by>
                                    </p:animClr>
                                    <p:set>
                                      <p:cBhvr>
                                        <p:cTn id="358" dur="500" fill="hold"/>
                                        <p:tgtEl>
                                          <p:spTgt spid="86"/>
                                        </p:tgtEl>
                                        <p:attrNameLst>
                                          <p:attrName>fill.type</p:attrName>
                                        </p:attrNameLst>
                                      </p:cBhvr>
                                      <p:to>
                                        <p:strVal val="solid"/>
                                      </p:to>
                                    </p:set>
                                  </p:childTnLst>
                                </p:cTn>
                              </p:par>
                              <p:par>
                                <p:cTn id="359" presetID="24" presetClass="emph" presetSubtype="0" fill="hold" grpId="1" nodeType="withEffect">
                                  <p:stCondLst>
                                    <p:cond delay="0"/>
                                  </p:stCondLst>
                                  <p:childTnLst>
                                    <p:animClr clrSpc="hsl" dir="cw">
                                      <p:cBhvr override="childStyle">
                                        <p:cTn id="360" dur="500" fill="hold"/>
                                        <p:tgtEl>
                                          <p:spTgt spid="85"/>
                                        </p:tgtEl>
                                        <p:attrNameLst>
                                          <p:attrName>style.color</p:attrName>
                                        </p:attrNameLst>
                                      </p:cBhvr>
                                      <p:by>
                                        <p:hsl h="0" s="-12549" l="-25098"/>
                                      </p:by>
                                    </p:animClr>
                                    <p:animClr clrSpc="hsl" dir="cw">
                                      <p:cBhvr>
                                        <p:cTn id="361" dur="500" fill="hold"/>
                                        <p:tgtEl>
                                          <p:spTgt spid="85"/>
                                        </p:tgtEl>
                                        <p:attrNameLst>
                                          <p:attrName>fillcolor</p:attrName>
                                        </p:attrNameLst>
                                      </p:cBhvr>
                                      <p:by>
                                        <p:hsl h="0" s="-12549" l="-25098"/>
                                      </p:by>
                                    </p:animClr>
                                    <p:animClr clrSpc="hsl" dir="cw">
                                      <p:cBhvr>
                                        <p:cTn id="362" dur="500" fill="hold"/>
                                        <p:tgtEl>
                                          <p:spTgt spid="85"/>
                                        </p:tgtEl>
                                        <p:attrNameLst>
                                          <p:attrName>stroke.color</p:attrName>
                                        </p:attrNameLst>
                                      </p:cBhvr>
                                      <p:by>
                                        <p:hsl h="0" s="-12549" l="-25098"/>
                                      </p:by>
                                    </p:animClr>
                                    <p:set>
                                      <p:cBhvr>
                                        <p:cTn id="363" dur="500" fill="hold"/>
                                        <p:tgtEl>
                                          <p:spTgt spid="85"/>
                                        </p:tgtEl>
                                        <p:attrNameLst>
                                          <p:attrName>fill.type</p:attrName>
                                        </p:attrNameLst>
                                      </p:cBhvr>
                                      <p:to>
                                        <p:strVal val="solid"/>
                                      </p:to>
                                    </p:set>
                                  </p:childTnLst>
                                </p:cTn>
                              </p:par>
                              <p:par>
                                <p:cTn id="364" presetID="24" presetClass="emph" presetSubtype="0" fill="hold" grpId="1" nodeType="withEffect">
                                  <p:stCondLst>
                                    <p:cond delay="0"/>
                                  </p:stCondLst>
                                  <p:childTnLst>
                                    <p:animClr clrSpc="hsl" dir="cw">
                                      <p:cBhvr override="childStyle">
                                        <p:cTn id="365" dur="500" fill="hold"/>
                                        <p:tgtEl>
                                          <p:spTgt spid="83"/>
                                        </p:tgtEl>
                                        <p:attrNameLst>
                                          <p:attrName>style.color</p:attrName>
                                        </p:attrNameLst>
                                      </p:cBhvr>
                                      <p:by>
                                        <p:hsl h="0" s="-12549" l="-25098"/>
                                      </p:by>
                                    </p:animClr>
                                    <p:animClr clrSpc="hsl" dir="cw">
                                      <p:cBhvr>
                                        <p:cTn id="366" dur="500" fill="hold"/>
                                        <p:tgtEl>
                                          <p:spTgt spid="83"/>
                                        </p:tgtEl>
                                        <p:attrNameLst>
                                          <p:attrName>fillcolor</p:attrName>
                                        </p:attrNameLst>
                                      </p:cBhvr>
                                      <p:by>
                                        <p:hsl h="0" s="-12549" l="-25098"/>
                                      </p:by>
                                    </p:animClr>
                                    <p:animClr clrSpc="hsl" dir="cw">
                                      <p:cBhvr>
                                        <p:cTn id="367" dur="500" fill="hold"/>
                                        <p:tgtEl>
                                          <p:spTgt spid="83"/>
                                        </p:tgtEl>
                                        <p:attrNameLst>
                                          <p:attrName>stroke.color</p:attrName>
                                        </p:attrNameLst>
                                      </p:cBhvr>
                                      <p:by>
                                        <p:hsl h="0" s="-12549" l="-25098"/>
                                      </p:by>
                                    </p:animClr>
                                    <p:set>
                                      <p:cBhvr>
                                        <p:cTn id="368" dur="500" fill="hold"/>
                                        <p:tgtEl>
                                          <p:spTgt spid="83"/>
                                        </p:tgtEl>
                                        <p:attrNameLst>
                                          <p:attrName>fill.type</p:attrName>
                                        </p:attrNameLst>
                                      </p:cBhvr>
                                      <p:to>
                                        <p:strVal val="solid"/>
                                      </p:to>
                                    </p:set>
                                  </p:childTnLst>
                                </p:cTn>
                              </p:par>
                              <p:par>
                                <p:cTn id="369" presetID="24" presetClass="emph" presetSubtype="0" fill="hold" grpId="1" nodeType="withEffect">
                                  <p:stCondLst>
                                    <p:cond delay="0"/>
                                  </p:stCondLst>
                                  <p:childTnLst>
                                    <p:animClr clrSpc="hsl" dir="cw">
                                      <p:cBhvr override="childStyle">
                                        <p:cTn id="370" dur="500" fill="hold"/>
                                        <p:tgtEl>
                                          <p:spTgt spid="80"/>
                                        </p:tgtEl>
                                        <p:attrNameLst>
                                          <p:attrName>style.color</p:attrName>
                                        </p:attrNameLst>
                                      </p:cBhvr>
                                      <p:by>
                                        <p:hsl h="0" s="-12549" l="-25098"/>
                                      </p:by>
                                    </p:animClr>
                                    <p:animClr clrSpc="hsl" dir="cw">
                                      <p:cBhvr>
                                        <p:cTn id="371" dur="500" fill="hold"/>
                                        <p:tgtEl>
                                          <p:spTgt spid="80"/>
                                        </p:tgtEl>
                                        <p:attrNameLst>
                                          <p:attrName>fillcolor</p:attrName>
                                        </p:attrNameLst>
                                      </p:cBhvr>
                                      <p:by>
                                        <p:hsl h="0" s="-12549" l="-25098"/>
                                      </p:by>
                                    </p:animClr>
                                    <p:animClr clrSpc="hsl" dir="cw">
                                      <p:cBhvr>
                                        <p:cTn id="372" dur="500" fill="hold"/>
                                        <p:tgtEl>
                                          <p:spTgt spid="80"/>
                                        </p:tgtEl>
                                        <p:attrNameLst>
                                          <p:attrName>stroke.color</p:attrName>
                                        </p:attrNameLst>
                                      </p:cBhvr>
                                      <p:by>
                                        <p:hsl h="0" s="-12549" l="-25098"/>
                                      </p:by>
                                    </p:animClr>
                                    <p:set>
                                      <p:cBhvr>
                                        <p:cTn id="373" dur="500" fill="hold"/>
                                        <p:tgtEl>
                                          <p:spTgt spid="80"/>
                                        </p:tgtEl>
                                        <p:attrNameLst>
                                          <p:attrName>fill.type</p:attrName>
                                        </p:attrNameLst>
                                      </p:cBhvr>
                                      <p:to>
                                        <p:strVal val="solid"/>
                                      </p:to>
                                    </p:set>
                                  </p:childTnLst>
                                </p:cTn>
                              </p:par>
                              <p:par>
                                <p:cTn id="374" presetID="24" presetClass="emph" presetSubtype="0" fill="hold" grpId="1" nodeType="withEffect">
                                  <p:stCondLst>
                                    <p:cond delay="0"/>
                                  </p:stCondLst>
                                  <p:childTnLst>
                                    <p:animClr clrSpc="hsl" dir="cw">
                                      <p:cBhvr override="childStyle">
                                        <p:cTn id="375" dur="500" fill="hold"/>
                                        <p:tgtEl>
                                          <p:spTgt spid="101"/>
                                        </p:tgtEl>
                                        <p:attrNameLst>
                                          <p:attrName>style.color</p:attrName>
                                        </p:attrNameLst>
                                      </p:cBhvr>
                                      <p:by>
                                        <p:hsl h="0" s="-12549" l="-25098"/>
                                      </p:by>
                                    </p:animClr>
                                    <p:animClr clrSpc="hsl" dir="cw">
                                      <p:cBhvr>
                                        <p:cTn id="376" dur="500" fill="hold"/>
                                        <p:tgtEl>
                                          <p:spTgt spid="101"/>
                                        </p:tgtEl>
                                        <p:attrNameLst>
                                          <p:attrName>fillcolor</p:attrName>
                                        </p:attrNameLst>
                                      </p:cBhvr>
                                      <p:by>
                                        <p:hsl h="0" s="-12549" l="-25098"/>
                                      </p:by>
                                    </p:animClr>
                                    <p:animClr clrSpc="hsl" dir="cw">
                                      <p:cBhvr>
                                        <p:cTn id="377" dur="500" fill="hold"/>
                                        <p:tgtEl>
                                          <p:spTgt spid="101"/>
                                        </p:tgtEl>
                                        <p:attrNameLst>
                                          <p:attrName>stroke.color</p:attrName>
                                        </p:attrNameLst>
                                      </p:cBhvr>
                                      <p:by>
                                        <p:hsl h="0" s="-12549" l="-25098"/>
                                      </p:by>
                                    </p:animClr>
                                    <p:set>
                                      <p:cBhvr>
                                        <p:cTn id="378" dur="500" fill="hold"/>
                                        <p:tgtEl>
                                          <p:spTgt spid="101"/>
                                        </p:tgtEl>
                                        <p:attrNameLst>
                                          <p:attrName>fill.type</p:attrName>
                                        </p:attrNameLst>
                                      </p:cBhvr>
                                      <p:to>
                                        <p:strVal val="solid"/>
                                      </p:to>
                                    </p:set>
                                  </p:childTnLst>
                                </p:cTn>
                              </p:par>
                              <p:par>
                                <p:cTn id="379" presetID="24" presetClass="emph" presetSubtype="0" fill="hold" grpId="1" nodeType="withEffect">
                                  <p:stCondLst>
                                    <p:cond delay="0"/>
                                  </p:stCondLst>
                                  <p:childTnLst>
                                    <p:animClr clrSpc="hsl" dir="cw">
                                      <p:cBhvr override="childStyle">
                                        <p:cTn id="380" dur="500" fill="hold"/>
                                        <p:tgtEl>
                                          <p:spTgt spid="98"/>
                                        </p:tgtEl>
                                        <p:attrNameLst>
                                          <p:attrName>style.color</p:attrName>
                                        </p:attrNameLst>
                                      </p:cBhvr>
                                      <p:by>
                                        <p:hsl h="0" s="-12549" l="-25098"/>
                                      </p:by>
                                    </p:animClr>
                                    <p:animClr clrSpc="hsl" dir="cw">
                                      <p:cBhvr>
                                        <p:cTn id="381" dur="500" fill="hold"/>
                                        <p:tgtEl>
                                          <p:spTgt spid="98"/>
                                        </p:tgtEl>
                                        <p:attrNameLst>
                                          <p:attrName>fillcolor</p:attrName>
                                        </p:attrNameLst>
                                      </p:cBhvr>
                                      <p:by>
                                        <p:hsl h="0" s="-12549" l="-25098"/>
                                      </p:by>
                                    </p:animClr>
                                    <p:animClr clrSpc="hsl" dir="cw">
                                      <p:cBhvr>
                                        <p:cTn id="382" dur="500" fill="hold"/>
                                        <p:tgtEl>
                                          <p:spTgt spid="98"/>
                                        </p:tgtEl>
                                        <p:attrNameLst>
                                          <p:attrName>stroke.color</p:attrName>
                                        </p:attrNameLst>
                                      </p:cBhvr>
                                      <p:by>
                                        <p:hsl h="0" s="-12549" l="-25098"/>
                                      </p:by>
                                    </p:animClr>
                                    <p:set>
                                      <p:cBhvr>
                                        <p:cTn id="383" dur="500" fill="hold"/>
                                        <p:tgtEl>
                                          <p:spTgt spid="98"/>
                                        </p:tgtEl>
                                        <p:attrNameLst>
                                          <p:attrName>fill.type</p:attrName>
                                        </p:attrNameLst>
                                      </p:cBhvr>
                                      <p:to>
                                        <p:strVal val="solid"/>
                                      </p:to>
                                    </p:set>
                                  </p:childTnLst>
                                </p:cTn>
                              </p:par>
                              <p:par>
                                <p:cTn id="384" presetID="24" presetClass="emph" presetSubtype="0" fill="hold" grpId="1" nodeType="withEffect">
                                  <p:stCondLst>
                                    <p:cond delay="0"/>
                                  </p:stCondLst>
                                  <p:childTnLst>
                                    <p:animClr clrSpc="hsl" dir="cw">
                                      <p:cBhvr override="childStyle">
                                        <p:cTn id="385" dur="500" fill="hold"/>
                                        <p:tgtEl>
                                          <p:spTgt spid="97"/>
                                        </p:tgtEl>
                                        <p:attrNameLst>
                                          <p:attrName>style.color</p:attrName>
                                        </p:attrNameLst>
                                      </p:cBhvr>
                                      <p:by>
                                        <p:hsl h="0" s="-12549" l="-25098"/>
                                      </p:by>
                                    </p:animClr>
                                    <p:animClr clrSpc="hsl" dir="cw">
                                      <p:cBhvr>
                                        <p:cTn id="386" dur="500" fill="hold"/>
                                        <p:tgtEl>
                                          <p:spTgt spid="97"/>
                                        </p:tgtEl>
                                        <p:attrNameLst>
                                          <p:attrName>fillcolor</p:attrName>
                                        </p:attrNameLst>
                                      </p:cBhvr>
                                      <p:by>
                                        <p:hsl h="0" s="-12549" l="-25098"/>
                                      </p:by>
                                    </p:animClr>
                                    <p:animClr clrSpc="hsl" dir="cw">
                                      <p:cBhvr>
                                        <p:cTn id="387" dur="500" fill="hold"/>
                                        <p:tgtEl>
                                          <p:spTgt spid="97"/>
                                        </p:tgtEl>
                                        <p:attrNameLst>
                                          <p:attrName>stroke.color</p:attrName>
                                        </p:attrNameLst>
                                      </p:cBhvr>
                                      <p:by>
                                        <p:hsl h="0" s="-12549" l="-25098"/>
                                      </p:by>
                                    </p:animClr>
                                    <p:set>
                                      <p:cBhvr>
                                        <p:cTn id="388" dur="500" fill="hold"/>
                                        <p:tgtEl>
                                          <p:spTgt spid="97"/>
                                        </p:tgtEl>
                                        <p:attrNameLst>
                                          <p:attrName>fill.type</p:attrName>
                                        </p:attrNameLst>
                                      </p:cBhvr>
                                      <p:to>
                                        <p:strVal val="solid"/>
                                      </p:to>
                                    </p:set>
                                  </p:childTnLst>
                                </p:cTn>
                              </p:par>
                              <p:par>
                                <p:cTn id="389" presetID="24" presetClass="emph" presetSubtype="0" fill="hold" grpId="1" nodeType="withEffect">
                                  <p:stCondLst>
                                    <p:cond delay="0"/>
                                  </p:stCondLst>
                                  <p:childTnLst>
                                    <p:animClr clrSpc="hsl" dir="cw">
                                      <p:cBhvr override="childStyle">
                                        <p:cTn id="390" dur="500" fill="hold"/>
                                        <p:tgtEl>
                                          <p:spTgt spid="95"/>
                                        </p:tgtEl>
                                        <p:attrNameLst>
                                          <p:attrName>style.color</p:attrName>
                                        </p:attrNameLst>
                                      </p:cBhvr>
                                      <p:by>
                                        <p:hsl h="0" s="-12549" l="-25098"/>
                                      </p:by>
                                    </p:animClr>
                                    <p:animClr clrSpc="hsl" dir="cw">
                                      <p:cBhvr>
                                        <p:cTn id="391" dur="500" fill="hold"/>
                                        <p:tgtEl>
                                          <p:spTgt spid="95"/>
                                        </p:tgtEl>
                                        <p:attrNameLst>
                                          <p:attrName>fillcolor</p:attrName>
                                        </p:attrNameLst>
                                      </p:cBhvr>
                                      <p:by>
                                        <p:hsl h="0" s="-12549" l="-25098"/>
                                      </p:by>
                                    </p:animClr>
                                    <p:animClr clrSpc="hsl" dir="cw">
                                      <p:cBhvr>
                                        <p:cTn id="392" dur="500" fill="hold"/>
                                        <p:tgtEl>
                                          <p:spTgt spid="95"/>
                                        </p:tgtEl>
                                        <p:attrNameLst>
                                          <p:attrName>stroke.color</p:attrName>
                                        </p:attrNameLst>
                                      </p:cBhvr>
                                      <p:by>
                                        <p:hsl h="0" s="-12549" l="-25098"/>
                                      </p:by>
                                    </p:animClr>
                                    <p:set>
                                      <p:cBhvr>
                                        <p:cTn id="393" dur="500" fill="hold"/>
                                        <p:tgtEl>
                                          <p:spTgt spid="95"/>
                                        </p:tgtEl>
                                        <p:attrNameLst>
                                          <p:attrName>fill.type</p:attrName>
                                        </p:attrNameLst>
                                      </p:cBhvr>
                                      <p:to>
                                        <p:strVal val="solid"/>
                                      </p:to>
                                    </p:set>
                                  </p:childTnLst>
                                </p:cTn>
                              </p:par>
                              <p:par>
                                <p:cTn id="394" presetID="24" presetClass="emph" presetSubtype="0" fill="hold" grpId="1" nodeType="withEffect">
                                  <p:stCondLst>
                                    <p:cond delay="0"/>
                                  </p:stCondLst>
                                  <p:childTnLst>
                                    <p:animClr clrSpc="hsl" dir="cw">
                                      <p:cBhvr override="childStyle">
                                        <p:cTn id="395" dur="500" fill="hold"/>
                                        <p:tgtEl>
                                          <p:spTgt spid="94"/>
                                        </p:tgtEl>
                                        <p:attrNameLst>
                                          <p:attrName>style.color</p:attrName>
                                        </p:attrNameLst>
                                      </p:cBhvr>
                                      <p:by>
                                        <p:hsl h="0" s="-12549" l="-25098"/>
                                      </p:by>
                                    </p:animClr>
                                    <p:animClr clrSpc="hsl" dir="cw">
                                      <p:cBhvr>
                                        <p:cTn id="396" dur="500" fill="hold"/>
                                        <p:tgtEl>
                                          <p:spTgt spid="94"/>
                                        </p:tgtEl>
                                        <p:attrNameLst>
                                          <p:attrName>fillcolor</p:attrName>
                                        </p:attrNameLst>
                                      </p:cBhvr>
                                      <p:by>
                                        <p:hsl h="0" s="-12549" l="-25098"/>
                                      </p:by>
                                    </p:animClr>
                                    <p:animClr clrSpc="hsl" dir="cw">
                                      <p:cBhvr>
                                        <p:cTn id="397" dur="500" fill="hold"/>
                                        <p:tgtEl>
                                          <p:spTgt spid="94"/>
                                        </p:tgtEl>
                                        <p:attrNameLst>
                                          <p:attrName>stroke.color</p:attrName>
                                        </p:attrNameLst>
                                      </p:cBhvr>
                                      <p:by>
                                        <p:hsl h="0" s="-12549" l="-25098"/>
                                      </p:by>
                                    </p:animClr>
                                    <p:set>
                                      <p:cBhvr>
                                        <p:cTn id="398" dur="500" fill="hold"/>
                                        <p:tgtEl>
                                          <p:spTgt spid="94"/>
                                        </p:tgtEl>
                                        <p:attrNameLst>
                                          <p:attrName>fill.type</p:attrName>
                                        </p:attrNameLst>
                                      </p:cBhvr>
                                      <p:to>
                                        <p:strVal val="solid"/>
                                      </p:to>
                                    </p:set>
                                  </p:childTnLst>
                                </p:cTn>
                              </p:par>
                              <p:par>
                                <p:cTn id="399" presetID="24" presetClass="emph" presetSubtype="0" fill="hold" grpId="1" nodeType="withEffect">
                                  <p:stCondLst>
                                    <p:cond delay="0"/>
                                  </p:stCondLst>
                                  <p:childTnLst>
                                    <p:animClr clrSpc="hsl" dir="cw">
                                      <p:cBhvr override="childStyle">
                                        <p:cTn id="400" dur="500" fill="hold"/>
                                        <p:tgtEl>
                                          <p:spTgt spid="92"/>
                                        </p:tgtEl>
                                        <p:attrNameLst>
                                          <p:attrName>style.color</p:attrName>
                                        </p:attrNameLst>
                                      </p:cBhvr>
                                      <p:by>
                                        <p:hsl h="0" s="-12549" l="-25098"/>
                                      </p:by>
                                    </p:animClr>
                                    <p:animClr clrSpc="hsl" dir="cw">
                                      <p:cBhvr>
                                        <p:cTn id="401" dur="500" fill="hold"/>
                                        <p:tgtEl>
                                          <p:spTgt spid="92"/>
                                        </p:tgtEl>
                                        <p:attrNameLst>
                                          <p:attrName>fillcolor</p:attrName>
                                        </p:attrNameLst>
                                      </p:cBhvr>
                                      <p:by>
                                        <p:hsl h="0" s="-12549" l="-25098"/>
                                      </p:by>
                                    </p:animClr>
                                    <p:animClr clrSpc="hsl" dir="cw">
                                      <p:cBhvr>
                                        <p:cTn id="402" dur="500" fill="hold"/>
                                        <p:tgtEl>
                                          <p:spTgt spid="92"/>
                                        </p:tgtEl>
                                        <p:attrNameLst>
                                          <p:attrName>stroke.color</p:attrName>
                                        </p:attrNameLst>
                                      </p:cBhvr>
                                      <p:by>
                                        <p:hsl h="0" s="-12549" l="-25098"/>
                                      </p:by>
                                    </p:animClr>
                                    <p:set>
                                      <p:cBhvr>
                                        <p:cTn id="403" dur="500" fill="hold"/>
                                        <p:tgtEl>
                                          <p:spTgt spid="92"/>
                                        </p:tgtEl>
                                        <p:attrNameLst>
                                          <p:attrName>fill.type</p:attrName>
                                        </p:attrNameLst>
                                      </p:cBhvr>
                                      <p:to>
                                        <p:strVal val="solid"/>
                                      </p:to>
                                    </p:set>
                                  </p:childTnLst>
                                </p:cTn>
                              </p:par>
                              <p:par>
                                <p:cTn id="404" presetID="24" presetClass="emph" presetSubtype="0" fill="hold" grpId="1" nodeType="withEffect">
                                  <p:stCondLst>
                                    <p:cond delay="0"/>
                                  </p:stCondLst>
                                  <p:childTnLst>
                                    <p:animClr clrSpc="hsl" dir="cw">
                                      <p:cBhvr override="childStyle">
                                        <p:cTn id="405" dur="500" fill="hold"/>
                                        <p:tgtEl>
                                          <p:spTgt spid="91"/>
                                        </p:tgtEl>
                                        <p:attrNameLst>
                                          <p:attrName>style.color</p:attrName>
                                        </p:attrNameLst>
                                      </p:cBhvr>
                                      <p:by>
                                        <p:hsl h="0" s="-12549" l="-25098"/>
                                      </p:by>
                                    </p:animClr>
                                    <p:animClr clrSpc="hsl" dir="cw">
                                      <p:cBhvr>
                                        <p:cTn id="406" dur="500" fill="hold"/>
                                        <p:tgtEl>
                                          <p:spTgt spid="91"/>
                                        </p:tgtEl>
                                        <p:attrNameLst>
                                          <p:attrName>fillcolor</p:attrName>
                                        </p:attrNameLst>
                                      </p:cBhvr>
                                      <p:by>
                                        <p:hsl h="0" s="-12549" l="-25098"/>
                                      </p:by>
                                    </p:animClr>
                                    <p:animClr clrSpc="hsl" dir="cw">
                                      <p:cBhvr>
                                        <p:cTn id="407" dur="500" fill="hold"/>
                                        <p:tgtEl>
                                          <p:spTgt spid="91"/>
                                        </p:tgtEl>
                                        <p:attrNameLst>
                                          <p:attrName>stroke.color</p:attrName>
                                        </p:attrNameLst>
                                      </p:cBhvr>
                                      <p:by>
                                        <p:hsl h="0" s="-12549" l="-25098"/>
                                      </p:by>
                                    </p:animClr>
                                    <p:set>
                                      <p:cBhvr>
                                        <p:cTn id="408" dur="500" fill="hold"/>
                                        <p:tgtEl>
                                          <p:spTgt spid="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8" grpId="0"/>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8" grpId="1" animBg="1"/>
      <p:bldP spid="21" grpId="0" animBg="1"/>
      <p:bldP spid="21" grpId="1" animBg="1"/>
      <p:bldP spid="22" grpId="0" animBg="1"/>
      <p:bldP spid="22" grpId="1" animBg="1"/>
      <p:bldP spid="23" grpId="0" animBg="1"/>
      <p:bldP spid="23" grpId="1" animBg="1"/>
      <p:bldP spid="42" grpId="0" animBg="1"/>
      <p:bldP spid="42" grpId="1" animBg="1"/>
      <p:bldP spid="43" grpId="0" animBg="1"/>
      <p:bldP spid="43" grpId="1" animBg="1"/>
      <p:bldP spid="44" grpId="0" animBg="1"/>
      <p:bldP spid="44" grpId="1" animBg="1"/>
      <p:bldP spid="45" grpId="0" animBg="1"/>
      <p:bldP spid="45" grpId="1" animBg="1"/>
      <p:bldP spid="47" grpId="0" animBg="1"/>
      <p:bldP spid="47" grpId="1" animBg="1"/>
      <p:bldP spid="48" grpId="0" animBg="1"/>
      <p:bldP spid="48" grpId="1" animBg="1"/>
      <p:bldP spid="49" grpId="0" animBg="1"/>
      <p:bldP spid="49"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63" grpId="0" animBg="1"/>
      <p:bldP spid="63" grpId="1" animBg="1"/>
      <p:bldP spid="64" grpId="0" animBg="1"/>
      <p:bldP spid="64" grpId="1" animBg="1"/>
      <p:bldP spid="65" grpId="0" animBg="1"/>
      <p:bldP spid="65" grpId="1" animBg="1"/>
      <p:bldP spid="67" grpId="0" animBg="1"/>
      <p:bldP spid="67"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5" grpId="0" animBg="1"/>
      <p:bldP spid="75" grpId="1" animBg="1"/>
      <p:bldP spid="79" grpId="0" animBg="1"/>
      <p:bldP spid="79" grpId="1" animBg="1"/>
      <p:bldP spid="80" grpId="0" animBg="1"/>
      <p:bldP spid="80" grpId="1" animBg="1"/>
      <p:bldP spid="82" grpId="0" animBg="1"/>
      <p:bldP spid="82" grpId="1" animBg="1"/>
      <p:bldP spid="83" grpId="0" animBg="1"/>
      <p:bldP spid="83" grpId="1" animBg="1"/>
      <p:bldP spid="85" grpId="0" animBg="1"/>
      <p:bldP spid="85" grpId="1" animBg="1"/>
      <p:bldP spid="86" grpId="0" animBg="1"/>
      <p:bldP spid="86" grpId="1" animBg="1"/>
      <p:bldP spid="88" grpId="0" animBg="1"/>
      <p:bldP spid="88" grpId="1" animBg="1"/>
      <p:bldP spid="89" grpId="0" animBg="1"/>
      <p:bldP spid="89" grpId="1" animBg="1"/>
      <p:bldP spid="91" grpId="0" animBg="1"/>
      <p:bldP spid="91" grpId="1" animBg="1"/>
      <p:bldP spid="92" grpId="0" animBg="1"/>
      <p:bldP spid="92" grpId="1" animBg="1"/>
      <p:bldP spid="94" grpId="0" animBg="1"/>
      <p:bldP spid="94" grpId="1" animBg="1"/>
      <p:bldP spid="95" grpId="0" animBg="1"/>
      <p:bldP spid="95" grpId="1" animBg="1"/>
      <p:bldP spid="97" grpId="0" animBg="1"/>
      <p:bldP spid="97" grpId="1" animBg="1"/>
      <p:bldP spid="98" grpId="0" animBg="1"/>
      <p:bldP spid="98" grpId="1" animBg="1"/>
      <p:bldP spid="100" grpId="0" animBg="1"/>
      <p:bldP spid="100" grpId="1" animBg="1"/>
      <p:bldP spid="101" grpId="0" animBg="1"/>
      <p:bldP spid="101" grpId="1" animBg="1"/>
      <p:bldP spid="153" grpId="0" animBg="1"/>
      <p:bldP spid="159" grpId="0" animBg="1"/>
      <p:bldP spid="160" grpId="0" animBg="1"/>
      <p:bldP spid="163" grpId="0" animBg="1"/>
      <p:bldP spid="164" grpId="0" animBg="1"/>
      <p:bldP spid="165" grpId="0" animBg="1"/>
      <p:bldP spid="167" grpId="0"/>
      <p:bldP spid="1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Hadoop</a:t>
            </a:r>
            <a:r>
              <a:rPr lang="en-US" dirty="0" smtClean="0"/>
              <a:t> v1</a:t>
            </a:r>
            <a:endParaRPr lang="en-US" dirty="0"/>
          </a:p>
        </p:txBody>
      </p:sp>
      <p:sp>
        <p:nvSpPr>
          <p:cNvPr id="3" name="Text Placeholder 2"/>
          <p:cNvSpPr>
            <a:spLocks noGrp="1"/>
          </p:cNvSpPr>
          <p:nvPr>
            <p:ph type="body" sz="quarter" idx="11"/>
          </p:nvPr>
        </p:nvSpPr>
        <p:spPr/>
        <p:txBody>
          <a:bodyPr numCol="1"/>
          <a:lstStyle/>
          <a:p>
            <a:r>
              <a:rPr lang="en-US" sz="3200" dirty="0" smtClean="0"/>
              <a:t>Pros:</a:t>
            </a:r>
          </a:p>
          <a:p>
            <a:pPr lvl="1"/>
            <a:r>
              <a:rPr lang="en-US" sz="3000" dirty="0" smtClean="0"/>
              <a:t>A framework to run </a:t>
            </a:r>
            <a:r>
              <a:rPr lang="en-US" sz="3000" dirty="0" err="1" smtClean="0"/>
              <a:t>MapReduce</a:t>
            </a:r>
            <a:r>
              <a:rPr lang="en-US" sz="3000" dirty="0" smtClean="0"/>
              <a:t> jobs that allows you to run the same piece of code on a single node cluster to one spanning 1000s of machines.</a:t>
            </a:r>
          </a:p>
          <a:p>
            <a:r>
              <a:rPr lang="en-US" sz="3200" dirty="0" smtClean="0"/>
              <a:t>Cons:</a:t>
            </a:r>
          </a:p>
          <a:p>
            <a:pPr lvl="1"/>
            <a:r>
              <a:rPr lang="en-US" sz="3000" dirty="0" smtClean="0"/>
              <a:t>It is a </a:t>
            </a:r>
            <a:r>
              <a:rPr lang="en-US" sz="3000" dirty="0"/>
              <a:t>framework to run </a:t>
            </a:r>
            <a:r>
              <a:rPr lang="en-US" sz="3000" dirty="0" err="1" smtClean="0"/>
              <a:t>MapReduce</a:t>
            </a:r>
            <a:r>
              <a:rPr lang="en-US" sz="3000" dirty="0" smtClean="0"/>
              <a:t> jobs.</a:t>
            </a:r>
          </a:p>
          <a:p>
            <a:endParaRPr lang="en-US" sz="3200"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5</a:t>
            </a:fld>
            <a:endParaRPr lang="en-US" dirty="0"/>
          </a:p>
        </p:txBody>
      </p:sp>
      <p:sp>
        <p:nvSpPr>
          <p:cNvPr id="5" name="Footer Placeholder 4"/>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3757621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Apache </a:t>
            </a:r>
            <a:r>
              <a:rPr lang="en-US" dirty="0" err="1" smtClean="0"/>
              <a:t>Giraph</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6</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5"/>
            <a:ext cx="8229600" cy="1321979"/>
          </a:xfrm>
        </p:spPr>
        <p:txBody>
          <a:bodyPr/>
          <a:lstStyle/>
          <a:p>
            <a:r>
              <a:rPr lang="en-US" sz="1700" dirty="0" smtClean="0"/>
              <a:t>Iterative graph processing on a </a:t>
            </a:r>
            <a:r>
              <a:rPr lang="en-US" sz="1700" dirty="0" err="1" smtClean="0"/>
              <a:t>Hadoop</a:t>
            </a:r>
            <a:r>
              <a:rPr lang="en-US" sz="1700" dirty="0" smtClean="0"/>
              <a:t> cluster</a:t>
            </a:r>
          </a:p>
          <a:p>
            <a:r>
              <a:rPr lang="en-US" sz="1700" dirty="0" smtClean="0"/>
              <a:t>An iterative approach on </a:t>
            </a:r>
            <a:r>
              <a:rPr lang="en-US" sz="1700" dirty="0" err="1" smtClean="0"/>
              <a:t>MapReduce</a:t>
            </a:r>
            <a:r>
              <a:rPr lang="en-US" sz="1700" dirty="0" smtClean="0"/>
              <a:t> would require running multiple jobs.</a:t>
            </a:r>
          </a:p>
          <a:p>
            <a:r>
              <a:rPr lang="en-US" sz="1700" dirty="0" smtClean="0"/>
              <a:t>To avoid MR overheads, runs everything as a Map-only job.</a:t>
            </a:r>
          </a:p>
          <a:p>
            <a:endParaRPr lang="en-US" dirty="0"/>
          </a:p>
        </p:txBody>
      </p:sp>
      <p:sp>
        <p:nvSpPr>
          <p:cNvPr id="6" name="Rounded Rectangle 5"/>
          <p:cNvSpPr/>
          <p:nvPr/>
        </p:nvSpPr>
        <p:spPr>
          <a:xfrm>
            <a:off x="317478" y="3779415"/>
            <a:ext cx="1441875" cy="11443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Master</a:t>
            </a:r>
            <a:endParaRPr lang="en-US" dirty="0"/>
          </a:p>
        </p:txBody>
      </p:sp>
      <p:sp>
        <p:nvSpPr>
          <p:cNvPr id="10" name="Rounded Rectangle 9"/>
          <p:cNvSpPr/>
          <p:nvPr/>
        </p:nvSpPr>
        <p:spPr>
          <a:xfrm>
            <a:off x="2804383" y="2853330"/>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1" name="Rounded Rectangle 10"/>
          <p:cNvSpPr/>
          <p:nvPr/>
        </p:nvSpPr>
        <p:spPr>
          <a:xfrm>
            <a:off x="7508388" y="5058419"/>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2" name="Rounded Rectangle 11"/>
          <p:cNvSpPr/>
          <p:nvPr/>
        </p:nvSpPr>
        <p:spPr>
          <a:xfrm>
            <a:off x="5994034" y="5063490"/>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3" name="Rounded Rectangle 12"/>
          <p:cNvSpPr/>
          <p:nvPr/>
        </p:nvSpPr>
        <p:spPr>
          <a:xfrm>
            <a:off x="4445232" y="5081790"/>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4" name="Rounded Rectangle 13"/>
          <p:cNvSpPr/>
          <p:nvPr/>
        </p:nvSpPr>
        <p:spPr>
          <a:xfrm>
            <a:off x="2804382" y="5089950"/>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5" name="Rounded Rectangle 14"/>
          <p:cNvSpPr/>
          <p:nvPr/>
        </p:nvSpPr>
        <p:spPr>
          <a:xfrm>
            <a:off x="7508388" y="2844410"/>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6" name="Rounded Rectangle 15"/>
          <p:cNvSpPr/>
          <p:nvPr/>
        </p:nvSpPr>
        <p:spPr>
          <a:xfrm>
            <a:off x="5994035" y="2853330"/>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7" name="Rounded Rectangle 16"/>
          <p:cNvSpPr/>
          <p:nvPr/>
        </p:nvSpPr>
        <p:spPr>
          <a:xfrm>
            <a:off x="4445231" y="2844410"/>
            <a:ext cx="1336049" cy="780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cxnSp>
        <p:nvCxnSpPr>
          <p:cNvPr id="19" name="Elbow Connector 18"/>
          <p:cNvCxnSpPr>
            <a:stCxn id="17" idx="2"/>
            <a:endCxn id="13" idx="0"/>
          </p:cNvCxnSpPr>
          <p:nvPr/>
        </p:nvCxnSpPr>
        <p:spPr>
          <a:xfrm rot="16200000" flipH="1">
            <a:off x="4384844" y="4353378"/>
            <a:ext cx="1456823" cy="1"/>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6" idx="2"/>
            <a:endCxn id="12" idx="0"/>
          </p:cNvCxnSpPr>
          <p:nvPr/>
        </p:nvCxnSpPr>
        <p:spPr>
          <a:xfrm rot="5400000">
            <a:off x="5947257" y="4348689"/>
            <a:ext cx="1429603" cy="1"/>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0" idx="2"/>
            <a:endCxn id="11" idx="0"/>
          </p:cNvCxnSpPr>
          <p:nvPr/>
        </p:nvCxnSpPr>
        <p:spPr>
          <a:xfrm rot="16200000" flipH="1">
            <a:off x="5112144" y="1994151"/>
            <a:ext cx="1424531" cy="4704005"/>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5" idx="2"/>
            <a:endCxn id="14" idx="0"/>
          </p:cNvCxnSpPr>
          <p:nvPr/>
        </p:nvCxnSpPr>
        <p:spPr>
          <a:xfrm rot="5400000">
            <a:off x="5091919" y="2005454"/>
            <a:ext cx="1464981" cy="4704006"/>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6" idx="3"/>
            <a:endCxn id="17" idx="2"/>
          </p:cNvCxnSpPr>
          <p:nvPr/>
        </p:nvCxnSpPr>
        <p:spPr>
          <a:xfrm flipV="1">
            <a:off x="1759352" y="3624968"/>
            <a:ext cx="3353903" cy="726637"/>
          </a:xfrm>
          <a:prstGeom prst="bentConnector2">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90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Oozie</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7</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Text Placeholder 4"/>
          <p:cNvSpPr>
            <a:spLocks noGrp="1"/>
          </p:cNvSpPr>
          <p:nvPr>
            <p:ph type="body" sz="quarter" idx="11"/>
          </p:nvPr>
        </p:nvSpPr>
        <p:spPr>
          <a:xfrm>
            <a:off x="457200" y="1165226"/>
            <a:ext cx="8229600" cy="925084"/>
          </a:xfrm>
        </p:spPr>
        <p:txBody>
          <a:bodyPr/>
          <a:lstStyle/>
          <a:p>
            <a:r>
              <a:rPr lang="en-US" dirty="0" smtClean="0"/>
              <a:t>Workflow scheduler system to manage </a:t>
            </a:r>
            <a:r>
              <a:rPr lang="en-US" dirty="0" err="1" smtClean="0"/>
              <a:t>Hadoop</a:t>
            </a:r>
            <a:r>
              <a:rPr lang="en-US" dirty="0" smtClean="0"/>
              <a:t> jobs.</a:t>
            </a:r>
          </a:p>
          <a:p>
            <a:r>
              <a:rPr lang="en-US" dirty="0" smtClean="0"/>
              <a:t>Running a PIG script through </a:t>
            </a:r>
            <a:r>
              <a:rPr lang="en-US" dirty="0" err="1" smtClean="0"/>
              <a:t>Oozie</a:t>
            </a:r>
            <a:r>
              <a:rPr lang="en-US" dirty="0" smtClean="0"/>
              <a:t> </a:t>
            </a:r>
            <a:endParaRPr lang="en-US" dirty="0"/>
          </a:p>
        </p:txBody>
      </p:sp>
      <p:sp>
        <p:nvSpPr>
          <p:cNvPr id="6" name="Rounded Rectangle 5"/>
          <p:cNvSpPr/>
          <p:nvPr/>
        </p:nvSpPr>
        <p:spPr>
          <a:xfrm>
            <a:off x="3581400" y="2257801"/>
            <a:ext cx="1891634" cy="12237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JobTracker</a:t>
            </a:r>
            <a:endParaRPr lang="en-US" dirty="0"/>
          </a:p>
        </p:txBody>
      </p:sp>
      <p:sp>
        <p:nvSpPr>
          <p:cNvPr id="9" name="Rounded Rectangle 8"/>
          <p:cNvSpPr/>
          <p:nvPr/>
        </p:nvSpPr>
        <p:spPr>
          <a:xfrm>
            <a:off x="304801" y="2437191"/>
            <a:ext cx="1355617" cy="886140"/>
          </a:xfrm>
          <a:prstGeom prst="roundRect">
            <a:avLst/>
          </a:prstGeom>
          <a:solidFill>
            <a:schemeClr val="bg2">
              <a:lumMod val="95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Oozie</a:t>
            </a:r>
            <a:endParaRPr lang="en-US" dirty="0"/>
          </a:p>
        </p:txBody>
      </p:sp>
      <p:sp>
        <p:nvSpPr>
          <p:cNvPr id="12" name="Rounded Rectangle 11"/>
          <p:cNvSpPr/>
          <p:nvPr/>
        </p:nvSpPr>
        <p:spPr>
          <a:xfrm>
            <a:off x="3673295" y="4730482"/>
            <a:ext cx="1707844" cy="11920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err="1" smtClean="0"/>
              <a:t>MapTask</a:t>
            </a:r>
            <a:r>
              <a:rPr lang="en-US" dirty="0" smtClean="0"/>
              <a:t>:</a:t>
            </a:r>
            <a:endParaRPr lang="en-US" dirty="0"/>
          </a:p>
          <a:p>
            <a:pPr algn="ctr"/>
            <a:r>
              <a:rPr lang="en-US" sz="1600" dirty="0" smtClean="0"/>
              <a:t>Pig Script Launcher</a:t>
            </a:r>
            <a:endParaRPr lang="en-US" sz="1600" dirty="0"/>
          </a:p>
        </p:txBody>
      </p:sp>
      <p:cxnSp>
        <p:nvCxnSpPr>
          <p:cNvPr id="35" name="Elbow Connector 34"/>
          <p:cNvCxnSpPr>
            <a:stCxn id="9" idx="3"/>
            <a:endCxn id="6" idx="1"/>
          </p:cNvCxnSpPr>
          <p:nvPr/>
        </p:nvCxnSpPr>
        <p:spPr>
          <a:xfrm flipV="1">
            <a:off x="1660419" y="2869680"/>
            <a:ext cx="1920983" cy="10581"/>
          </a:xfrm>
          <a:prstGeom prst="straightConnector1">
            <a:avLst/>
          </a:prstGeom>
          <a:ln>
            <a:solidFill>
              <a:schemeClr val="bg1"/>
            </a:solidFill>
            <a:headEnd type="none"/>
            <a:tailEnd type="triangle" w="lg"/>
          </a:ln>
        </p:spPr>
        <p:style>
          <a:lnRef idx="2">
            <a:schemeClr val="accent1"/>
          </a:lnRef>
          <a:fillRef idx="0">
            <a:schemeClr val="accent1"/>
          </a:fillRef>
          <a:effectRef idx="1">
            <a:schemeClr val="accent1"/>
          </a:effectRef>
          <a:fontRef idx="minor">
            <a:schemeClr val="tx1"/>
          </a:fontRef>
        </p:style>
      </p:cxnSp>
      <p:cxnSp>
        <p:nvCxnSpPr>
          <p:cNvPr id="40" name="Elbow Connector 34"/>
          <p:cNvCxnSpPr>
            <a:stCxn id="6" idx="2"/>
            <a:endCxn id="12" idx="0"/>
          </p:cNvCxnSpPr>
          <p:nvPr/>
        </p:nvCxnSpPr>
        <p:spPr>
          <a:xfrm>
            <a:off x="4527217" y="3481559"/>
            <a:ext cx="0" cy="1248924"/>
          </a:xfrm>
          <a:prstGeom prst="straightConnector1">
            <a:avLst/>
          </a:prstGeom>
          <a:ln>
            <a:solidFill>
              <a:schemeClr val="bg1"/>
            </a:solidFill>
            <a:headEnd type="none"/>
            <a:tailEnd type="triangle" w="lg"/>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12" idx="3"/>
            <a:endCxn id="6" idx="3"/>
          </p:cNvCxnSpPr>
          <p:nvPr/>
        </p:nvCxnSpPr>
        <p:spPr>
          <a:xfrm flipV="1">
            <a:off x="5381141" y="2869679"/>
            <a:ext cx="91895" cy="2456823"/>
          </a:xfrm>
          <a:prstGeom prst="bentConnector3">
            <a:avLst>
              <a:gd name="adj1" fmla="val 1557935"/>
            </a:avLst>
          </a:prstGeom>
          <a:ln>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981200" y="2437191"/>
            <a:ext cx="13716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Submit Job</a:t>
            </a:r>
          </a:p>
        </p:txBody>
      </p:sp>
      <p:sp>
        <p:nvSpPr>
          <p:cNvPr id="56" name="TextBox 55"/>
          <p:cNvSpPr txBox="1"/>
          <p:nvPr/>
        </p:nvSpPr>
        <p:spPr>
          <a:xfrm>
            <a:off x="6934200" y="3733800"/>
            <a:ext cx="914400" cy="914400"/>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chemeClr val="bg1"/>
                </a:solidFill>
                <a:effectLst/>
                <a:uLnTx/>
                <a:uFillTx/>
                <a:latin typeface="+mn-lt"/>
                <a:ea typeface="+mn-ea"/>
                <a:cs typeface="+mn-cs"/>
              </a:rPr>
              <a:t>Submit </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Subsequent</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MR jobs</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 </a:t>
            </a:r>
            <a:endParaRPr kumimoji="0" lang="en-US"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7" name="Oval 56"/>
          <p:cNvSpPr/>
          <p:nvPr/>
        </p:nvSpPr>
        <p:spPr>
          <a:xfrm>
            <a:off x="2413184" y="3024359"/>
            <a:ext cx="457200" cy="4572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8" name="Oval 57"/>
          <p:cNvSpPr/>
          <p:nvPr/>
        </p:nvSpPr>
        <p:spPr>
          <a:xfrm>
            <a:off x="3962400" y="3810668"/>
            <a:ext cx="457200" cy="4572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59" name="Oval 58"/>
          <p:cNvSpPr/>
          <p:nvPr/>
        </p:nvSpPr>
        <p:spPr>
          <a:xfrm>
            <a:off x="6286431" y="3849675"/>
            <a:ext cx="457200" cy="4572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666217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Apache </a:t>
            </a:r>
            <a:r>
              <a:rPr lang="en-US" dirty="0" err="1" smtClean="0"/>
              <a:t>Hadoop</a:t>
            </a:r>
            <a:r>
              <a:rPr lang="en-US" dirty="0" smtClean="0"/>
              <a:t> v2</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8</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pic>
        <p:nvPicPr>
          <p:cNvPr id="5" name="Picture 4"/>
          <p:cNvPicPr>
            <a:picLocks noChangeAspect="1"/>
          </p:cNvPicPr>
          <p:nvPr/>
        </p:nvPicPr>
        <p:blipFill>
          <a:blip r:embed="rId3"/>
          <a:stretch>
            <a:fillRect/>
          </a:stretch>
        </p:blipFill>
        <p:spPr>
          <a:xfrm>
            <a:off x="45455" y="1511301"/>
            <a:ext cx="8898837" cy="3723407"/>
          </a:xfrm>
          <a:prstGeom prst="rect">
            <a:avLst/>
          </a:prstGeom>
        </p:spPr>
      </p:pic>
    </p:spTree>
    <p:extLst>
      <p:ext uri="{BB962C8B-B14F-4D97-AF65-F5344CB8AC3E}">
        <p14:creationId xmlns:p14="http://schemas.microsoft.com/office/powerpoint/2010/main" val="866258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2015290"/>
            <a:ext cx="8259884" cy="2778021"/>
          </a:xfrm>
        </p:spPr>
        <p:txBody>
          <a:bodyPr/>
          <a:lstStyle/>
          <a:p>
            <a:pPr algn="ctr"/>
            <a:r>
              <a:rPr lang="en-US" dirty="0" smtClean="0"/>
              <a:t>YARN</a:t>
            </a:r>
            <a:br>
              <a:rPr lang="en-US" dirty="0" smtClean="0"/>
            </a:br>
            <a:r>
              <a:rPr lang="en-US" dirty="0"/>
              <a:t>T</a:t>
            </a:r>
            <a:r>
              <a:rPr lang="en-US" dirty="0" smtClean="0"/>
              <a:t>he Operating System of a </a:t>
            </a:r>
            <a:r>
              <a:rPr lang="en-US" dirty="0" err="1" smtClean="0"/>
              <a:t>Hadoop</a:t>
            </a:r>
            <a:r>
              <a:rPr lang="en-US" dirty="0" smtClean="0"/>
              <a:t> cluster</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55195364-CB26-204E-9D19-22CA26A13F79}" type="slidenum">
              <a:rPr lang="en-US" smtClean="0"/>
              <a:pPr>
                <a:defRPr/>
              </a:pPr>
              <a:t>9</a:t>
            </a:fld>
            <a:endParaRPr lang="en-US" dirty="0"/>
          </a:p>
        </p:txBody>
      </p:sp>
    </p:spTree>
    <p:extLst>
      <p:ext uri="{BB962C8B-B14F-4D97-AF65-F5344CB8AC3E}">
        <p14:creationId xmlns:p14="http://schemas.microsoft.com/office/powerpoint/2010/main" val="31375758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tonworks_Updated_Template_111213">
  <a:themeElements>
    <a:clrScheme name="Hortonworks">
      <a:dk1>
        <a:sysClr val="windowText" lastClr="000000"/>
      </a:dk1>
      <a:lt1>
        <a:srgbClr val="1E1E1E"/>
      </a:lt1>
      <a:dk2>
        <a:srgbClr val="FFFFFF"/>
      </a:dk2>
      <a:lt2>
        <a:srgbClr val="FFFFFF"/>
      </a:lt2>
      <a:accent1>
        <a:srgbClr val="69BE28"/>
      </a:accent1>
      <a:accent2>
        <a:srgbClr val="1E1E1E"/>
      </a:accent2>
      <a:accent3>
        <a:srgbClr val="44697D"/>
      </a:accent3>
      <a:accent4>
        <a:srgbClr val="818A8F"/>
      </a:accent4>
      <a:accent5>
        <a:srgbClr val="E17000"/>
      </a:accent5>
      <a:accent6>
        <a:srgbClr val="7F7F7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C3C3C3"/>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Hortonworks_Updated_Template_111213.potx</Template>
  <TotalTime>15</TotalTime>
  <Words>2819</Words>
  <Application>Microsoft Macintosh PowerPoint</Application>
  <PresentationFormat>On-screen Show (4:3)</PresentationFormat>
  <Paragraphs>575</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Hortonworks_Updated_Template_111213</vt:lpstr>
      <vt:lpstr>Running Non-MapReduce Applications on Apache Hadoop </vt:lpstr>
      <vt:lpstr>Who am I?</vt:lpstr>
      <vt:lpstr>Agenda</vt:lpstr>
      <vt:lpstr>Apache Hadoop v1</vt:lpstr>
      <vt:lpstr>Apache Hadoop v1</vt:lpstr>
      <vt:lpstr>Apache Giraph</vt:lpstr>
      <vt:lpstr>Apache Oozie</vt:lpstr>
      <vt:lpstr>Apache Hadoop v2</vt:lpstr>
      <vt:lpstr>YARN The Operating System of a Hadoop cluster</vt:lpstr>
      <vt:lpstr>The YARN Stack</vt:lpstr>
      <vt:lpstr>YARN Glossary</vt:lpstr>
      <vt:lpstr>YARN Architecture</vt:lpstr>
      <vt:lpstr>YARN Application Flow</vt:lpstr>
      <vt:lpstr>YARN Protocols &amp; Client Libraries</vt:lpstr>
      <vt:lpstr>Applications on YARN</vt:lpstr>
      <vt:lpstr>YARN Applications</vt:lpstr>
      <vt:lpstr>Language considerations  </vt:lpstr>
      <vt:lpstr>Tez ( App Submission)</vt:lpstr>
      <vt:lpstr>HOYA ( Long Running App )</vt:lpstr>
      <vt:lpstr>Samza on YARN  ( Failure Handling App )</vt:lpstr>
      <vt:lpstr>YARN Eco-system</vt:lpstr>
      <vt:lpstr>YARN Best Practices</vt:lpstr>
      <vt:lpstr>Best Practices</vt:lpstr>
      <vt:lpstr>Best Practices</vt:lpstr>
      <vt:lpstr>Testing/Debugging your Application</vt:lpstr>
      <vt:lpstr>Future work in YARN</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Hortonworks</dc:title>
  <dc:creator>edelin</dc:creator>
  <cp:lastModifiedBy>Hitesh Shah</cp:lastModifiedBy>
  <cp:revision>8</cp:revision>
  <cp:lastPrinted>2011-11-07T16:43:46Z</cp:lastPrinted>
  <dcterms:created xsi:type="dcterms:W3CDTF">2011-12-12T20:01:28Z</dcterms:created>
  <dcterms:modified xsi:type="dcterms:W3CDTF">2013-11-12T11:56:45Z</dcterms:modified>
</cp:coreProperties>
</file>