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0" r:id="rId2"/>
    <p:sldId id="339" r:id="rId3"/>
    <p:sldId id="341" r:id="rId4"/>
    <p:sldId id="342" r:id="rId5"/>
    <p:sldId id="343" r:id="rId6"/>
    <p:sldId id="344" r:id="rId7"/>
    <p:sldId id="348" r:id="rId8"/>
    <p:sldId id="347" r:id="rId9"/>
    <p:sldId id="349" r:id="rId10"/>
    <p:sldId id="351" r:id="rId11"/>
    <p:sldId id="352" r:id="rId12"/>
    <p:sldId id="353" r:id="rId13"/>
    <p:sldId id="374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8" r:id="rId23"/>
    <p:sldId id="380" r:id="rId24"/>
    <p:sldId id="378" r:id="rId25"/>
    <p:sldId id="369" r:id="rId26"/>
    <p:sldId id="377" r:id="rId27"/>
    <p:sldId id="376" r:id="rId28"/>
    <p:sldId id="382" r:id="rId29"/>
    <p:sldId id="372" r:id="rId30"/>
    <p:sldId id="37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6CDDD"/>
    <a:srgbClr val="F96C21"/>
    <a:srgbClr val="380D59"/>
    <a:srgbClr val="ECA700"/>
    <a:srgbClr val="F06F00"/>
    <a:srgbClr val="A40040"/>
    <a:srgbClr val="37055E"/>
    <a:srgbClr val="B3D200"/>
    <a:srgbClr val="2DA6C9"/>
    <a:srgbClr val="107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9" autoAdjust="0"/>
    <p:restoredTop sz="94660"/>
  </p:normalViewPr>
  <p:slideViewPr>
    <p:cSldViewPr snapToGrid="0">
      <p:cViewPr>
        <p:scale>
          <a:sx n="100" d="100"/>
          <a:sy n="100" d="100"/>
        </p:scale>
        <p:origin x="-1840" y="-344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D5454-9D5A-214B-8239-07786AA8993B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726BF-97DA-EE45-9D67-FB56330F25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955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6C2EE-A886-C442-8C1F-21A4C7153015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C9542-D81A-864F-A747-83A5F8ACB5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57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Clr>
                <a:srgbClr val="C02B55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BDBE-4C3A-0E44-9589-47371DC6F43B}" type="datetime1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88813DA-8D06-F14C-8552-E6A9180E36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65D5-54AF-7D49-A111-FB72ECD909ED}" type="datetime1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361522" y="310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92B2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Click to edit Master title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392B2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2B61-67AE-844B-893E-ABDB7C4797D9}" type="datetime1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521EE-A7DC-1540-BFCA-245B51842D63}" type="datetime1">
              <a:rPr lang="en-US" smtClean="0"/>
              <a:pPr/>
              <a:t>12/11/2013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3730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3730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7E0D-9AB0-5146-A88A-585CDDCBFEEB}" type="datetime1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1522" y="310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392B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392B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600" y="4809076"/>
            <a:ext cx="2565400" cy="694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4131" y="138854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599" y="4224874"/>
            <a:ext cx="2565401" cy="431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2389-7196-AC4A-BCBE-7D2D654295A4}" type="datetime1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1522" y="310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392B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392B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24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8076-68F1-8849-A6D0-ECBECB8D5DC0}" type="datetime1">
              <a:rPr lang="en-US" smtClean="0"/>
              <a:pPr/>
              <a:t>12/11/2013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98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24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8076-68F1-8849-A6D0-ECBECB8D5DC0}" type="datetime1">
              <a:rPr lang="en-US" smtClean="0"/>
              <a:pPr/>
              <a:t>12/11/2013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2109" y="1165585"/>
            <a:ext cx="7534656" cy="914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19A5C8"/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8502" y="1383127"/>
            <a:ext cx="8229600" cy="4734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>
                <a:latin typeface="Calibri"/>
                <a:cs typeface="Calibri"/>
              </a:rPr>
              <a:t>Click to edit Master text styles</a:t>
            </a:r>
          </a:p>
          <a:p>
            <a:pPr lvl="1"/>
            <a:r>
              <a:rPr lang="en-US" smtClean="0">
                <a:latin typeface="Calibri"/>
                <a:cs typeface="Calibri"/>
              </a:rPr>
              <a:t>Second level</a:t>
            </a:r>
          </a:p>
          <a:p>
            <a:pPr lvl="2"/>
            <a:r>
              <a:rPr lang="en-US" smtClean="0">
                <a:latin typeface="Calibri"/>
                <a:cs typeface="Calibri"/>
              </a:rPr>
              <a:t>Third level</a:t>
            </a:r>
          </a:p>
          <a:p>
            <a:pPr lvl="3"/>
            <a:r>
              <a:rPr lang="en-US" smtClean="0">
                <a:latin typeface="Calibri"/>
                <a:cs typeface="Calibri"/>
              </a:rPr>
              <a:t>Fourth level</a:t>
            </a:r>
          </a:p>
          <a:p>
            <a:pPr lvl="4"/>
            <a:r>
              <a:rPr lang="en-US" smtClean="0">
                <a:latin typeface="Calibri"/>
                <a:cs typeface="Calibri"/>
              </a:rPr>
              <a:t>Fifth level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163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ster_strip_v2_100212.jp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246220"/>
            <a:ext cx="9144000" cy="6117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522" y="310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502" y="1383127"/>
            <a:ext cx="8229600" cy="4734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8915" y="6356350"/>
            <a:ext cx="969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DD18076-68F1-8849-A6D0-ECBECB8D5DC0}" type="datetime1">
              <a:rPr lang="en-US" smtClean="0"/>
              <a:pPr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163" y="6356350"/>
            <a:ext cx="560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88813DA-8D06-F14C-8552-E6A9180E361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4500" y="1131373"/>
            <a:ext cx="8229600" cy="1588"/>
          </a:xfrm>
          <a:prstGeom prst="line">
            <a:avLst/>
          </a:prstGeom>
          <a:ln w="6350" cap="flat" cmpd="sng" algn="ctr">
            <a:solidFill>
              <a:srgbClr val="AEAEA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57" r:id="rId6"/>
    <p:sldLayoutId id="2147483682" r:id="rId7"/>
    <p:sldLayoutId id="2147483683" r:id="rId8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rgbClr val="0392B2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2800" kern="1200">
          <a:solidFill>
            <a:srgbClr val="505050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2400" kern="1200">
          <a:solidFill>
            <a:srgbClr val="505050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2000" kern="1200">
          <a:solidFill>
            <a:srgbClr val="505050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1800" kern="1200">
          <a:solidFill>
            <a:srgbClr val="505050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1800" kern="1200">
          <a:solidFill>
            <a:srgbClr val="50505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4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-3969"/>
            <a:ext cx="9166225" cy="687466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79403" y="965200"/>
            <a:ext cx="7004098" cy="1849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Scaling by Cheating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704897" y="2948352"/>
            <a:ext cx="6877003" cy="1814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BBC"/>
              </a:buClr>
              <a:buSzPct val="80000"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CDD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Approximation, Sampling and Fault-Friendliness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76CDD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b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76CDD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76CDD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Scalable Big Learning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BBC"/>
              </a:buClr>
              <a:buSzPct val="80000"/>
              <a:buFont typeface="Arial"/>
              <a:buNone/>
              <a:tabLst/>
              <a:defRPr/>
            </a:pPr>
            <a:endParaRPr lang="en-US" sz="2000" baseline="0" dirty="0">
              <a:solidFill>
                <a:srgbClr val="76CDDD"/>
              </a:solidFill>
              <a:latin typeface="Calibri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BBC"/>
              </a:buClr>
              <a:buSzPct val="80000"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76CDD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Sean Owen / Director, Data Science @ Cloudera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6CDD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2892900"/>
            <a:ext cx="7534656" cy="914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76CDDD">
                    <a:alpha val="70000"/>
                  </a:srgbClr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704897" y="2948353"/>
            <a:ext cx="6399277" cy="5839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buClr>
                <a:srgbClr val="00ABBC"/>
              </a:buClr>
              <a:buSzPct val="80000"/>
              <a:buFont typeface="Arial"/>
              <a:buNone/>
              <a:defRPr/>
            </a:pPr>
            <a:endParaRPr lang="en-US" sz="2000" dirty="0">
              <a:solidFill>
                <a:srgbClr val="76CDDD"/>
              </a:solidFill>
              <a:latin typeface="Calibri"/>
              <a:cs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66703" y="2188304"/>
            <a:ext cx="6437472" cy="7913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  <a:latin typeface="Calibri"/>
                <a:cs typeface="Calibri"/>
              </a:rPr>
              <a:t>Approximation</a:t>
            </a:r>
            <a:endParaRPr lang="en-US" sz="36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12800" y="2892900"/>
            <a:ext cx="7534656" cy="914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76CDDD">
                    <a:alpha val="70000"/>
                  </a:srgbClr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loudera_logo_rev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355" y="223298"/>
            <a:ext cx="1789813" cy="53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9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11</a:t>
            </a:fld>
            <a:endParaRPr lang="en-US" dirty="0">
              <a:latin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Huge stream of values: 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i="1" dirty="0" smtClean="0"/>
              <a:t>x</a:t>
            </a:r>
            <a:r>
              <a:rPr lang="en-US" baseline="-25000" dirty="0" smtClean="0"/>
              <a:t>2 </a:t>
            </a:r>
            <a:r>
              <a:rPr lang="en-US" i="1" dirty="0" smtClean="0"/>
              <a:t>x</a:t>
            </a:r>
            <a:r>
              <a:rPr lang="en-US" baseline="-25000" dirty="0" smtClean="0"/>
              <a:t>3 </a:t>
            </a:r>
            <a:r>
              <a:rPr lang="en-US" dirty="0" smtClean="0"/>
              <a:t>… * </a:t>
            </a:r>
          </a:p>
          <a:p>
            <a:r>
              <a:rPr lang="en-US" dirty="0" smtClean="0">
                <a:ea typeface="Lucida Grande"/>
                <a:cs typeface="Gill Sans Light"/>
              </a:rPr>
              <a:t>Finding entire </a:t>
            </a:r>
            <a:r>
              <a:rPr lang="en-US" i="1" dirty="0" smtClean="0">
                <a:ea typeface="Lucida Grande"/>
                <a:cs typeface="Gill Sans Light"/>
              </a:rPr>
              <a:t>population </a:t>
            </a:r>
            <a:r>
              <a:rPr lang="en-US" dirty="0" smtClean="0">
                <a:ea typeface="Lucida Grande"/>
                <a:cs typeface="Gill Sans Light"/>
              </a:rPr>
              <a:t>mean </a:t>
            </a:r>
            <a:r>
              <a:rPr lang="en-US" i="1" dirty="0" smtClean="0">
                <a:ea typeface="Lucida Grande"/>
                <a:cs typeface="Gill Sans Light"/>
              </a:rPr>
              <a:t>µ</a:t>
            </a:r>
            <a:r>
              <a:rPr lang="en-US" dirty="0" smtClean="0">
                <a:ea typeface="Lucida Grande"/>
                <a:cs typeface="Gill Sans Light"/>
              </a:rPr>
              <a:t> is expensive</a:t>
            </a:r>
            <a:endParaRPr lang="en-US" dirty="0">
              <a:ea typeface="Lucida Grande"/>
              <a:cs typeface="Gill Sans Light"/>
            </a:endParaRPr>
          </a:p>
          <a:p>
            <a:r>
              <a:rPr lang="en-US" dirty="0" smtClean="0">
                <a:ea typeface="Lucida Grande"/>
                <a:cs typeface="Gill Sans Light"/>
              </a:rPr>
              <a:t>Mean of small sample of N is close:</a:t>
            </a:r>
            <a:r>
              <a:rPr lang="en-US" dirty="0">
                <a:ea typeface="Lucida Grande"/>
                <a:cs typeface="Gill Sans Light"/>
              </a:rPr>
              <a:t/>
            </a:r>
            <a:br>
              <a:rPr lang="en-US" dirty="0">
                <a:ea typeface="Lucida Grande"/>
                <a:cs typeface="Gill Sans Light"/>
              </a:rPr>
            </a:br>
            <a:r>
              <a:rPr lang="en-US" dirty="0">
                <a:ea typeface="Lucida Grande"/>
                <a:cs typeface="Gill Sans Light"/>
              </a:rPr>
              <a:t/>
            </a:r>
            <a:br>
              <a:rPr lang="en-US" dirty="0">
                <a:ea typeface="Lucida Grande"/>
                <a:cs typeface="Gill Sans Light"/>
              </a:rPr>
            </a:br>
            <a:r>
              <a:rPr lang="en-US" sz="4000" i="1" dirty="0" smtClean="0">
                <a:ea typeface="Lucida Grande"/>
                <a:cs typeface="Gill Sans Light"/>
              </a:rPr>
              <a:t>µ</a:t>
            </a:r>
            <a:r>
              <a:rPr lang="en-US" sz="4000" i="1" baseline="-25000" dirty="0" smtClean="0">
                <a:ea typeface="Lucida Grande"/>
                <a:cs typeface="Gill Sans Light"/>
              </a:rPr>
              <a:t>N</a:t>
            </a:r>
            <a:r>
              <a:rPr lang="en-US" sz="4000" dirty="0" smtClean="0">
                <a:cs typeface="Gill Sans Light"/>
              </a:rPr>
              <a:t>  </a:t>
            </a:r>
            <a:r>
              <a:rPr lang="en-US" sz="4000" dirty="0">
                <a:cs typeface="Gill Sans Light"/>
              </a:rPr>
              <a:t>=  (1/N) (</a:t>
            </a:r>
            <a:r>
              <a:rPr lang="en-US" sz="4000" i="1" dirty="0"/>
              <a:t>x</a:t>
            </a:r>
            <a:r>
              <a:rPr lang="en-US" sz="4000" i="1" baseline="-25000" dirty="0"/>
              <a:t>1</a:t>
            </a:r>
            <a:r>
              <a:rPr lang="en-US" sz="4000" dirty="0"/>
              <a:t> + </a:t>
            </a:r>
            <a:r>
              <a:rPr lang="en-US" sz="4000" i="1" dirty="0"/>
              <a:t>x</a:t>
            </a:r>
            <a:r>
              <a:rPr lang="en-US" sz="4000" baseline="-25000" dirty="0"/>
              <a:t>2</a:t>
            </a:r>
            <a:r>
              <a:rPr lang="en-US" sz="4000" dirty="0"/>
              <a:t> + … + </a:t>
            </a:r>
            <a:r>
              <a:rPr lang="en-US" sz="4000" i="1" dirty="0" err="1"/>
              <a:t>x</a:t>
            </a:r>
            <a:r>
              <a:rPr lang="en-US" sz="4000" baseline="-25000" dirty="0" err="1"/>
              <a:t>N</a:t>
            </a:r>
            <a:r>
              <a:rPr lang="en-US" sz="4000" dirty="0" smtClean="0"/>
              <a:t>)</a:t>
            </a:r>
          </a:p>
          <a:p>
            <a:endParaRPr lang="en-US" dirty="0" smtClean="0">
              <a:ea typeface="Lucida Grande"/>
              <a:cs typeface="Gill Sans Light"/>
            </a:endParaRPr>
          </a:p>
          <a:p>
            <a:r>
              <a:rPr lang="en-US" dirty="0" smtClean="0">
                <a:ea typeface="Lucida Grande"/>
                <a:cs typeface="Gill Sans Light"/>
              </a:rPr>
              <a:t>How much gets close enough?</a:t>
            </a:r>
            <a:endParaRPr lang="en-US" dirty="0">
              <a:ea typeface="Lucida Grande"/>
              <a:cs typeface="Gill Sans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3768" y="5867400"/>
            <a:ext cx="431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independent, roughly normal distribution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1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“Close Enough” Mean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12</a:t>
            </a:fld>
            <a:endParaRPr lang="en-US" dirty="0">
              <a:latin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Lucida Grande"/>
                <a:cs typeface="Gill Sans Light"/>
              </a:rPr>
              <a:t>Want: with high probability </a:t>
            </a:r>
            <a:r>
              <a:rPr lang="en-US" i="1" dirty="0" smtClean="0">
                <a:ea typeface="Lucida Grande"/>
                <a:cs typeface="Gill Sans Light"/>
              </a:rPr>
              <a:t>p</a:t>
            </a:r>
            <a:r>
              <a:rPr lang="en-US" dirty="0" smtClean="0">
                <a:ea typeface="Lucida Grande"/>
                <a:cs typeface="Gill Sans Light"/>
              </a:rPr>
              <a:t>, at most </a:t>
            </a:r>
            <a:r>
              <a:rPr lang="en-US" i="1" dirty="0" err="1" smtClean="0">
                <a:ea typeface="Lucida Grande"/>
                <a:cs typeface="Gill Sans Light"/>
              </a:rPr>
              <a:t>ε</a:t>
            </a:r>
            <a:r>
              <a:rPr lang="en-US" dirty="0" smtClean="0">
                <a:ea typeface="Lucida Grande"/>
                <a:cs typeface="Gill Sans Light"/>
              </a:rPr>
              <a:t> error</a:t>
            </a:r>
            <a:r>
              <a:rPr lang="en-US" dirty="0">
                <a:ea typeface="Lucida Grande"/>
                <a:cs typeface="Gill Sans Light"/>
              </a:rPr>
              <a:t/>
            </a:r>
            <a:br>
              <a:rPr lang="en-US" dirty="0">
                <a:ea typeface="Lucida Grande"/>
                <a:cs typeface="Gill Sans Light"/>
              </a:rPr>
            </a:br>
            <a:r>
              <a:rPr lang="en-US" i="1" dirty="0" smtClean="0">
                <a:ea typeface="Lucida Grande"/>
                <a:cs typeface="Gill Sans Light"/>
              </a:rPr>
              <a:t>µ</a:t>
            </a:r>
            <a:r>
              <a:rPr lang="en-US" dirty="0" smtClean="0">
                <a:ea typeface="Lucida Grande"/>
                <a:cs typeface="Gill Sans Light"/>
              </a:rPr>
              <a:t> = </a:t>
            </a:r>
            <a:r>
              <a:rPr lang="en-US" dirty="0">
                <a:ea typeface="Lucida Grande"/>
                <a:cs typeface="Gill Sans Light"/>
              </a:rPr>
              <a:t>(1± </a:t>
            </a:r>
            <a:r>
              <a:rPr lang="en-US" i="1" dirty="0" err="1">
                <a:ea typeface="Lucida Grande"/>
                <a:cs typeface="Gill Sans Light"/>
              </a:rPr>
              <a:t>ε</a:t>
            </a:r>
            <a:r>
              <a:rPr lang="en-US" dirty="0">
                <a:ea typeface="Lucida Grande"/>
                <a:cs typeface="Gill Sans Light"/>
              </a:rPr>
              <a:t>) </a:t>
            </a:r>
            <a:r>
              <a:rPr lang="en-US" i="1" dirty="0" smtClean="0">
                <a:ea typeface="Lucida Grande"/>
                <a:cs typeface="Gill Sans Light"/>
              </a:rPr>
              <a:t>µ</a:t>
            </a:r>
            <a:r>
              <a:rPr lang="en-US" i="1" baseline="-25000" dirty="0" smtClean="0">
                <a:ea typeface="Lucida Grande"/>
                <a:cs typeface="Gill Sans Light"/>
              </a:rPr>
              <a:t>N</a:t>
            </a:r>
            <a:endParaRPr lang="en-US" dirty="0">
              <a:ea typeface="Lucida Grande"/>
              <a:cs typeface="Gill Sans Light"/>
            </a:endParaRPr>
          </a:p>
          <a:p>
            <a:r>
              <a:rPr lang="en-US" dirty="0" smtClean="0">
                <a:ea typeface="Lucida Grande"/>
                <a:cs typeface="Gill Sans Light"/>
              </a:rPr>
              <a:t>Use Student’s t-distribution (</a:t>
            </a:r>
            <a:r>
              <a:rPr lang="en-US" i="1" dirty="0" smtClean="0">
                <a:ea typeface="Lucida Grande"/>
                <a:cs typeface="Gill Sans Light"/>
              </a:rPr>
              <a:t>N</a:t>
            </a:r>
            <a:r>
              <a:rPr lang="en-US" dirty="0" smtClean="0">
                <a:ea typeface="Lucida Grande"/>
                <a:cs typeface="Gill Sans Light"/>
              </a:rPr>
              <a:t>-1 </a:t>
            </a:r>
            <a:r>
              <a:rPr lang="en-US" dirty="0" err="1" smtClean="0">
                <a:ea typeface="Lucida Grande"/>
                <a:cs typeface="Gill Sans Light"/>
              </a:rPr>
              <a:t>d.o.f</a:t>
            </a:r>
            <a:r>
              <a:rPr lang="en-US" dirty="0" smtClean="0">
                <a:ea typeface="Lucida Grande"/>
                <a:cs typeface="Gill Sans Light"/>
              </a:rPr>
              <a:t>.)</a:t>
            </a:r>
            <a:br>
              <a:rPr lang="en-US" dirty="0" smtClean="0">
                <a:ea typeface="Lucida Grande"/>
                <a:cs typeface="Gill Sans Light"/>
              </a:rPr>
            </a:br>
            <a:r>
              <a:rPr lang="en-US" i="1" dirty="0" smtClean="0">
                <a:ea typeface="Lucida Grande"/>
                <a:cs typeface="Gill Sans Light"/>
              </a:rPr>
              <a:t>t</a:t>
            </a:r>
            <a:r>
              <a:rPr lang="en-US" dirty="0" smtClean="0">
                <a:ea typeface="Lucida Grande"/>
                <a:cs typeface="Gill Sans Light"/>
              </a:rPr>
              <a:t> = (</a:t>
            </a:r>
            <a:r>
              <a:rPr lang="en-US" i="1" dirty="0" smtClean="0">
                <a:ea typeface="Lucida Grande"/>
                <a:cs typeface="Gill Sans Light"/>
              </a:rPr>
              <a:t>µ </a:t>
            </a:r>
            <a:r>
              <a:rPr lang="en-US" i="1" dirty="0">
                <a:ea typeface="Lucida Grande"/>
                <a:cs typeface="Gill Sans Light"/>
              </a:rPr>
              <a:t>- µ</a:t>
            </a:r>
            <a:r>
              <a:rPr lang="en-US" baseline="-25000" dirty="0">
                <a:ea typeface="Lucida Grande"/>
                <a:cs typeface="Gill Sans Light"/>
              </a:rPr>
              <a:t>N</a:t>
            </a:r>
            <a:r>
              <a:rPr lang="en-US" dirty="0" smtClean="0">
                <a:ea typeface="Lucida Grande"/>
                <a:cs typeface="Gill Sans Light"/>
              </a:rPr>
              <a:t>)</a:t>
            </a:r>
            <a:r>
              <a:rPr lang="en-US" i="1" dirty="0" smtClean="0">
                <a:ea typeface="Lucida Grande"/>
                <a:cs typeface="Gill Sans Light"/>
              </a:rPr>
              <a:t>  </a:t>
            </a:r>
            <a:r>
              <a:rPr lang="en-US" dirty="0" smtClean="0">
                <a:ea typeface="Lucida Grande"/>
                <a:cs typeface="Gill Sans Light"/>
              </a:rPr>
              <a:t>/  (</a:t>
            </a:r>
            <a:r>
              <a:rPr lang="en-US" i="1" dirty="0" err="1" smtClean="0">
                <a:ea typeface="Lucida Grande"/>
                <a:cs typeface="Gill Sans Light"/>
              </a:rPr>
              <a:t>σ</a:t>
            </a:r>
            <a:r>
              <a:rPr lang="en-US" baseline="-25000" dirty="0" err="1" smtClean="0">
                <a:ea typeface="Lucida Grande"/>
                <a:cs typeface="Gill Sans Light"/>
              </a:rPr>
              <a:t>N</a:t>
            </a:r>
            <a:r>
              <a:rPr lang="en-US" dirty="0" smtClean="0">
                <a:ea typeface="Lucida Grande"/>
                <a:cs typeface="Gill Sans Light"/>
              </a:rPr>
              <a:t>/</a:t>
            </a:r>
            <a:r>
              <a:rPr lang="en-US" spc="-300" dirty="0" smtClean="0">
                <a:latin typeface="ＭＳ ゴシック"/>
                <a:ea typeface="ＭＳ ゴシック"/>
                <a:cs typeface="ＭＳ ゴシック"/>
              </a:rPr>
              <a:t>√</a:t>
            </a:r>
            <a:r>
              <a:rPr lang="en-US" spc="-300" dirty="0" smtClean="0">
                <a:ea typeface="Lucida Grande"/>
                <a:cs typeface="Gill Sans Light"/>
              </a:rPr>
              <a:t>N </a:t>
            </a:r>
            <a:r>
              <a:rPr lang="en-US" dirty="0" smtClean="0">
                <a:ea typeface="Lucida Grande"/>
                <a:cs typeface="Gill Sans Light"/>
              </a:rPr>
              <a:t>)</a:t>
            </a:r>
          </a:p>
          <a:p>
            <a:r>
              <a:rPr lang="en-US" dirty="0" smtClean="0">
                <a:ea typeface="Lucida Grande"/>
                <a:cs typeface="Gill Sans Light"/>
              </a:rPr>
              <a:t>How unknown </a:t>
            </a:r>
            <a:r>
              <a:rPr lang="en-US" i="1" dirty="0" smtClean="0">
                <a:ea typeface="Lucida Grande"/>
                <a:cs typeface="Gill Sans Light"/>
              </a:rPr>
              <a:t>µ</a:t>
            </a:r>
            <a:r>
              <a:rPr lang="en-US" dirty="0" smtClean="0">
                <a:ea typeface="Lucida Grande"/>
                <a:cs typeface="Gill Sans Light"/>
              </a:rPr>
              <a:t> behaves relative </a:t>
            </a:r>
            <a:br>
              <a:rPr lang="en-US" dirty="0" smtClean="0">
                <a:ea typeface="Lucida Grande"/>
                <a:cs typeface="Gill Sans Light"/>
              </a:rPr>
            </a:br>
            <a:r>
              <a:rPr lang="en-US" dirty="0" smtClean="0">
                <a:ea typeface="Lucida Grande"/>
                <a:cs typeface="Gill Sans Light"/>
              </a:rPr>
              <a:t>to known sample stats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32921" y="2220652"/>
            <a:ext cx="196781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0" i="1" dirty="0" smtClean="0">
                <a:solidFill>
                  <a:srgbClr val="FFFFFF"/>
                </a:solidFill>
              </a:rPr>
              <a:t>t</a:t>
            </a:r>
            <a:endParaRPr lang="en-US" sz="24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0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“Close Enough” Mean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13</a:t>
            </a:fld>
            <a:endParaRPr lang="en-US" dirty="0">
              <a:latin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Lucida Grande"/>
                <a:cs typeface="Gill Sans Light"/>
              </a:rPr>
              <a:t>Critical value for one </a:t>
            </a:r>
            <a:r>
              <a:rPr lang="en-US" dirty="0">
                <a:ea typeface="Lucida Grande"/>
                <a:cs typeface="Gill Sans Light"/>
              </a:rPr>
              <a:t>tail</a:t>
            </a:r>
            <a:br>
              <a:rPr lang="en-US" dirty="0">
                <a:ea typeface="Lucida Grande"/>
                <a:cs typeface="Gill Sans Light"/>
              </a:rPr>
            </a:br>
            <a:r>
              <a:rPr lang="en-US" i="1" dirty="0" err="1" smtClean="0">
                <a:ea typeface="Lucida Grande"/>
                <a:cs typeface="Gill Sans Light"/>
              </a:rPr>
              <a:t>t</a:t>
            </a:r>
            <a:r>
              <a:rPr lang="en-US" i="1" baseline="-25000" dirty="0" err="1" smtClean="0">
                <a:ea typeface="Lucida Grande"/>
                <a:cs typeface="Gill Sans Light"/>
              </a:rPr>
              <a:t>crit</a:t>
            </a:r>
            <a:r>
              <a:rPr lang="en-US" dirty="0" smtClean="0">
                <a:ea typeface="Lucida Grande"/>
                <a:cs typeface="Gill Sans Light"/>
              </a:rPr>
              <a:t> </a:t>
            </a:r>
            <a:r>
              <a:rPr lang="en-US" dirty="0">
                <a:ea typeface="Lucida Grande"/>
                <a:cs typeface="Gill Sans Light"/>
              </a:rPr>
              <a:t>= CDF</a:t>
            </a:r>
            <a:r>
              <a:rPr lang="en-US" baseline="30000" dirty="0">
                <a:ea typeface="Lucida Grande"/>
                <a:cs typeface="Gill Sans Light"/>
              </a:rPr>
              <a:t>-1</a:t>
            </a:r>
            <a:r>
              <a:rPr lang="en-US" dirty="0" smtClean="0">
                <a:ea typeface="Lucida Grande"/>
                <a:cs typeface="Gill Sans Light"/>
              </a:rPr>
              <a:t>((1+</a:t>
            </a:r>
            <a:r>
              <a:rPr lang="en-US" i="1" dirty="0" smtClean="0">
                <a:ea typeface="Lucida Grande"/>
                <a:cs typeface="Gill Sans Light"/>
              </a:rPr>
              <a:t>p</a:t>
            </a:r>
            <a:r>
              <a:rPr lang="en-US" dirty="0" smtClean="0">
                <a:ea typeface="Lucida Grande"/>
                <a:cs typeface="Gill Sans Light"/>
              </a:rPr>
              <a:t>)/2)</a:t>
            </a:r>
          </a:p>
          <a:p>
            <a:r>
              <a:rPr lang="en-US" dirty="0" smtClean="0">
                <a:ea typeface="Lucida Grande"/>
                <a:cs typeface="Gill Sans Light"/>
              </a:rPr>
              <a:t>Use library like </a:t>
            </a:r>
            <a:r>
              <a:rPr lang="en-US" dirty="0">
                <a:ea typeface="Lucida Grande"/>
                <a:cs typeface="Gill Sans Light"/>
              </a:rPr>
              <a:t>Commons </a:t>
            </a:r>
            <a:r>
              <a:rPr lang="en-US" dirty="0" smtClean="0">
                <a:ea typeface="Lucida Grande"/>
                <a:cs typeface="Gill Sans Light"/>
              </a:rPr>
              <a:t>Math3:</a:t>
            </a:r>
            <a:r>
              <a:rPr lang="en-US" dirty="0">
                <a:ea typeface="Lucida Grande"/>
                <a:cs typeface="Gill Sans Light"/>
              </a:rPr>
              <a:t/>
            </a:r>
            <a:br>
              <a:rPr lang="en-US" dirty="0">
                <a:ea typeface="Lucida Grande"/>
                <a:cs typeface="Gill Sans Light"/>
              </a:rPr>
            </a:br>
            <a:r>
              <a:rPr lang="en-US" sz="2000" dirty="0" err="1" smtClean="0">
                <a:latin typeface="Courier"/>
                <a:ea typeface="Lucida Grande"/>
                <a:cs typeface="Courier"/>
              </a:rPr>
              <a:t>TDistribution.inverseCumulativeProbability</a:t>
            </a:r>
            <a:r>
              <a:rPr lang="en-US" sz="2000" dirty="0" smtClean="0">
                <a:latin typeface="Courier"/>
                <a:ea typeface="Lucida Grande"/>
                <a:cs typeface="Courier"/>
              </a:rPr>
              <a:t>()</a:t>
            </a:r>
            <a:endParaRPr lang="en-US" sz="2000" dirty="0">
              <a:latin typeface="Courier"/>
              <a:ea typeface="Lucida Grande"/>
              <a:cs typeface="Courier"/>
            </a:endParaRPr>
          </a:p>
          <a:p>
            <a:r>
              <a:rPr lang="en-US" dirty="0" smtClean="0">
                <a:ea typeface="Lucida Grande"/>
                <a:cs typeface="Gill Sans Light"/>
              </a:rPr>
              <a:t>Solve for critical </a:t>
            </a:r>
            <a:r>
              <a:rPr lang="en-US" i="1" dirty="0" smtClean="0">
                <a:ea typeface="Lucida Grande"/>
                <a:cs typeface="Gill Sans Light"/>
              </a:rPr>
              <a:t>µ</a:t>
            </a:r>
            <a:r>
              <a:rPr lang="en-US" i="1" baseline="-25000" dirty="0" err="1" smtClean="0">
                <a:ea typeface="Lucida Grande"/>
                <a:cs typeface="Gill Sans Light"/>
              </a:rPr>
              <a:t>crit</a:t>
            </a:r>
            <a:r>
              <a:rPr lang="en-US" i="1" dirty="0" smtClean="0">
                <a:ea typeface="Lucida Grande"/>
                <a:cs typeface="Gill Sans Light"/>
              </a:rPr>
              <a:t/>
            </a:r>
            <a:br>
              <a:rPr lang="en-US" i="1" dirty="0" smtClean="0">
                <a:ea typeface="Lucida Grande"/>
                <a:cs typeface="Gill Sans Light"/>
              </a:rPr>
            </a:br>
            <a:r>
              <a:rPr lang="en-US" dirty="0">
                <a:ea typeface="Lucida Grande"/>
                <a:cs typeface="Gill Sans Light"/>
              </a:rPr>
              <a:t>CDF</a:t>
            </a:r>
            <a:r>
              <a:rPr lang="en-US" baseline="30000" dirty="0">
                <a:ea typeface="Lucida Grande"/>
                <a:cs typeface="Gill Sans Light"/>
              </a:rPr>
              <a:t>-1</a:t>
            </a:r>
            <a:r>
              <a:rPr lang="en-US" dirty="0">
                <a:ea typeface="Lucida Grande"/>
                <a:cs typeface="Gill Sans Light"/>
              </a:rPr>
              <a:t>((</a:t>
            </a:r>
            <a:r>
              <a:rPr lang="en-US" dirty="0" smtClean="0">
                <a:ea typeface="Lucida Grande"/>
                <a:cs typeface="Gill Sans Light"/>
              </a:rPr>
              <a:t>1+</a:t>
            </a:r>
            <a:r>
              <a:rPr lang="en-US" i="1" dirty="0" smtClean="0">
                <a:ea typeface="Lucida Grande"/>
                <a:cs typeface="Gill Sans Light"/>
              </a:rPr>
              <a:t>p</a:t>
            </a:r>
            <a:r>
              <a:rPr lang="en-US" dirty="0" smtClean="0">
                <a:ea typeface="Lucida Grande"/>
                <a:cs typeface="Gill Sans Light"/>
              </a:rPr>
              <a:t>)/2) = </a:t>
            </a:r>
            <a:r>
              <a:rPr lang="en-US" dirty="0">
                <a:ea typeface="Lucida Grande"/>
                <a:cs typeface="Gill Sans Light"/>
              </a:rPr>
              <a:t>(</a:t>
            </a:r>
            <a:r>
              <a:rPr lang="en-US" i="1" dirty="0" smtClean="0">
                <a:ea typeface="Lucida Grande"/>
                <a:cs typeface="Gill Sans Light"/>
              </a:rPr>
              <a:t>µ</a:t>
            </a:r>
            <a:r>
              <a:rPr lang="en-US" i="1" baseline="-25000" dirty="0" err="1" smtClean="0">
                <a:ea typeface="Lucida Grande"/>
                <a:cs typeface="Gill Sans Light"/>
              </a:rPr>
              <a:t>crit</a:t>
            </a:r>
            <a:r>
              <a:rPr lang="en-US" i="1" dirty="0" smtClean="0">
                <a:ea typeface="Lucida Grande"/>
                <a:cs typeface="Gill Sans Light"/>
              </a:rPr>
              <a:t> </a:t>
            </a:r>
            <a:r>
              <a:rPr lang="en-US" i="1" dirty="0">
                <a:ea typeface="Lucida Grande"/>
                <a:cs typeface="Gill Sans Light"/>
              </a:rPr>
              <a:t>- µ</a:t>
            </a:r>
            <a:r>
              <a:rPr lang="en-US" baseline="-25000" dirty="0">
                <a:ea typeface="Lucida Grande"/>
                <a:cs typeface="Gill Sans Light"/>
              </a:rPr>
              <a:t>N</a:t>
            </a:r>
            <a:r>
              <a:rPr lang="en-US" dirty="0">
                <a:ea typeface="Lucida Grande"/>
                <a:cs typeface="Gill Sans Light"/>
              </a:rPr>
              <a:t>)</a:t>
            </a:r>
            <a:r>
              <a:rPr lang="en-US" i="1" dirty="0">
                <a:ea typeface="Lucida Grande"/>
                <a:cs typeface="Gill Sans Light"/>
              </a:rPr>
              <a:t>  </a:t>
            </a:r>
            <a:r>
              <a:rPr lang="en-US" dirty="0">
                <a:ea typeface="Lucida Grande"/>
                <a:cs typeface="Gill Sans Light"/>
              </a:rPr>
              <a:t>/ </a:t>
            </a:r>
            <a:r>
              <a:rPr lang="en-US" dirty="0" smtClean="0">
                <a:ea typeface="Lucida Grande"/>
                <a:cs typeface="Gill Sans Light"/>
              </a:rPr>
              <a:t> (</a:t>
            </a:r>
            <a:r>
              <a:rPr lang="en-US" i="1" dirty="0" err="1">
                <a:ea typeface="Lucida Grande"/>
                <a:cs typeface="Gill Sans Light"/>
              </a:rPr>
              <a:t>σ</a:t>
            </a:r>
            <a:r>
              <a:rPr lang="en-US" baseline="-25000" dirty="0" err="1">
                <a:ea typeface="Lucida Grande"/>
                <a:cs typeface="Gill Sans Light"/>
              </a:rPr>
              <a:t>N</a:t>
            </a:r>
            <a:r>
              <a:rPr lang="en-US" dirty="0">
                <a:ea typeface="Lucida Grande"/>
                <a:cs typeface="Gill Sans Light"/>
              </a:rPr>
              <a:t>/</a:t>
            </a:r>
            <a:r>
              <a:rPr lang="en-US" spc="-300" dirty="0" smtClean="0">
                <a:latin typeface="ＭＳ ゴシック"/>
                <a:ea typeface="ＭＳ ゴシック"/>
                <a:cs typeface="ＭＳ ゴシック"/>
              </a:rPr>
              <a:t>√</a:t>
            </a:r>
            <a:r>
              <a:rPr lang="en-US" spc="-300" dirty="0" smtClean="0">
                <a:ea typeface="Lucida Grande"/>
                <a:cs typeface="Gill Sans Light"/>
              </a:rPr>
              <a:t>N </a:t>
            </a:r>
            <a:r>
              <a:rPr lang="en-US" dirty="0" smtClean="0">
                <a:ea typeface="Lucida Grande"/>
                <a:cs typeface="Gill Sans Light"/>
              </a:rPr>
              <a:t>)</a:t>
            </a:r>
          </a:p>
          <a:p>
            <a:r>
              <a:rPr lang="en-US" i="1" dirty="0" smtClean="0">
                <a:ea typeface="Lucida Grande"/>
                <a:cs typeface="Gill Sans Light"/>
              </a:rPr>
              <a:t>µ</a:t>
            </a:r>
            <a:r>
              <a:rPr lang="en-US" dirty="0" smtClean="0">
                <a:ea typeface="Lucida Grande"/>
                <a:cs typeface="Gill Sans Light"/>
              </a:rPr>
              <a:t> “probably” at most </a:t>
            </a:r>
            <a:r>
              <a:rPr lang="en-US" i="1" dirty="0" smtClean="0">
                <a:ea typeface="Lucida Grande"/>
                <a:cs typeface="Gill Sans Light"/>
              </a:rPr>
              <a:t>µ</a:t>
            </a:r>
            <a:r>
              <a:rPr lang="en-US" i="1" baseline="-25000" dirty="0" err="1" smtClean="0">
                <a:ea typeface="Lucida Grande"/>
                <a:cs typeface="Gill Sans Light"/>
              </a:rPr>
              <a:t>crit</a:t>
            </a:r>
            <a:endParaRPr lang="en-US" u="sng" dirty="0" smtClean="0">
              <a:ea typeface="Lucida Grande"/>
              <a:cs typeface="Gill Sans Light"/>
            </a:endParaRPr>
          </a:p>
          <a:p>
            <a:r>
              <a:rPr lang="en-US" dirty="0" smtClean="0">
                <a:ea typeface="Lucida Grande"/>
                <a:cs typeface="Gill Sans Light"/>
              </a:rPr>
              <a:t>Stop when (</a:t>
            </a:r>
            <a:r>
              <a:rPr lang="en-US" i="1" dirty="0" smtClean="0">
                <a:ea typeface="Lucida Grande"/>
                <a:cs typeface="Gill Sans Light"/>
              </a:rPr>
              <a:t>µ</a:t>
            </a:r>
            <a:r>
              <a:rPr lang="en-US" i="1" baseline="-25000" dirty="0" err="1" smtClean="0">
                <a:ea typeface="Lucida Grande"/>
                <a:cs typeface="Gill Sans Light"/>
              </a:rPr>
              <a:t>crit</a:t>
            </a:r>
            <a:r>
              <a:rPr lang="en-US" i="1" dirty="0" smtClean="0">
                <a:ea typeface="Lucida Grande"/>
                <a:cs typeface="Gill Sans Light"/>
              </a:rPr>
              <a:t> - </a:t>
            </a:r>
            <a:r>
              <a:rPr lang="en-US" i="1" dirty="0">
                <a:ea typeface="Lucida Grande"/>
                <a:cs typeface="Gill Sans Light"/>
              </a:rPr>
              <a:t>µ</a:t>
            </a:r>
            <a:r>
              <a:rPr lang="en-US" i="1" baseline="-25000" dirty="0">
                <a:ea typeface="Lucida Grande"/>
                <a:cs typeface="Gill Sans Light"/>
              </a:rPr>
              <a:t>N</a:t>
            </a:r>
            <a:r>
              <a:rPr lang="en-US" dirty="0" smtClean="0">
                <a:ea typeface="Lucida Grande"/>
                <a:cs typeface="Gill Sans Light"/>
              </a:rPr>
              <a:t>) / </a:t>
            </a:r>
            <a:r>
              <a:rPr lang="en-US" i="1" dirty="0" smtClean="0">
                <a:ea typeface="Lucida Grande"/>
                <a:cs typeface="Gill Sans Light"/>
              </a:rPr>
              <a:t>µ</a:t>
            </a:r>
            <a:r>
              <a:rPr lang="en-US" i="1" baseline="-25000" dirty="0" smtClean="0">
                <a:ea typeface="Lucida Grande"/>
                <a:cs typeface="Gill Sans Light"/>
              </a:rPr>
              <a:t>N</a:t>
            </a:r>
            <a:r>
              <a:rPr lang="en-US" dirty="0" smtClean="0">
                <a:ea typeface="Lucida Grande"/>
                <a:cs typeface="Gill Sans Light"/>
              </a:rPr>
              <a:t> small (&lt;</a:t>
            </a:r>
            <a:r>
              <a:rPr lang="en-US" i="1" dirty="0" err="1" smtClean="0">
                <a:ea typeface="Lucida Grande"/>
                <a:cs typeface="Gill Sans Light"/>
              </a:rPr>
              <a:t>ε</a:t>
            </a:r>
            <a:r>
              <a:rPr lang="en-US" dirty="0" smtClean="0">
                <a:ea typeface="Lucida Grande"/>
                <a:cs typeface="Gill Sans Light"/>
              </a:rPr>
              <a:t>)</a:t>
            </a:r>
            <a:endParaRPr lang="en-US" dirty="0">
              <a:ea typeface="Lucida Grande"/>
              <a:cs typeface="Gill Sans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2921" y="2220652"/>
            <a:ext cx="196781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0" i="1" dirty="0" smtClean="0">
                <a:solidFill>
                  <a:srgbClr val="FFFFFF"/>
                </a:solidFill>
              </a:rPr>
              <a:t>t</a:t>
            </a:r>
            <a:endParaRPr lang="en-US" sz="24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704897" y="2948353"/>
            <a:ext cx="6399277" cy="5839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buClr>
                <a:srgbClr val="00ABBC"/>
              </a:buClr>
              <a:buSzPct val="80000"/>
              <a:buFont typeface="Arial"/>
              <a:buNone/>
              <a:defRPr/>
            </a:pPr>
            <a:endParaRPr lang="en-US" sz="2000" dirty="0">
              <a:solidFill>
                <a:srgbClr val="76CDDD"/>
              </a:solidFill>
              <a:latin typeface="Calibri"/>
              <a:cs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66703" y="2188304"/>
            <a:ext cx="6437472" cy="7913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  <a:latin typeface="Calibri"/>
                <a:cs typeface="Calibri"/>
              </a:rPr>
              <a:t>Sampling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12800" y="2892900"/>
            <a:ext cx="7534656" cy="914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76CDDD">
                    <a:alpha val="70000"/>
                  </a:srgbClr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loudera_logo_rev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355" y="223298"/>
            <a:ext cx="1789813" cy="53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4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4325" y="1765300"/>
            <a:ext cx="4436532" cy="332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6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Count: Toy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16</a:t>
            </a:fld>
            <a:endParaRPr lang="en-US" dirty="0">
              <a:latin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text </a:t>
            </a:r>
            <a:r>
              <a:rPr lang="en-US" dirty="0"/>
              <a:t>documents</a:t>
            </a:r>
          </a:p>
          <a:p>
            <a:r>
              <a:rPr lang="en-US" i="1" dirty="0"/>
              <a:t>Exactly</a:t>
            </a:r>
            <a:r>
              <a:rPr lang="en-US" dirty="0"/>
              <a:t> how many times does </a:t>
            </a:r>
            <a:br>
              <a:rPr lang="en-US" dirty="0"/>
            </a:br>
            <a:r>
              <a:rPr lang="en-US" dirty="0"/>
              <a:t>each word occur</a:t>
            </a:r>
            <a:r>
              <a:rPr lang="en-US" dirty="0" smtClean="0"/>
              <a:t>?</a:t>
            </a:r>
          </a:p>
          <a:p>
            <a:r>
              <a:rPr lang="en-US" dirty="0" smtClean="0"/>
              <a:t>Necessary precision?</a:t>
            </a:r>
          </a:p>
          <a:p>
            <a:r>
              <a:rPr lang="en-US" dirty="0" smtClean="0"/>
              <a:t>Interesting question?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19215" y="3644976"/>
            <a:ext cx="438508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00" i="1" dirty="0" smtClean="0">
                <a:solidFill>
                  <a:srgbClr val="FFFFFF"/>
                </a:solidFill>
              </a:rPr>
              <a:t>Why?</a:t>
            </a:r>
            <a:endParaRPr lang="en-US" sz="128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8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Count: Useful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17</a:t>
            </a:fld>
            <a:endParaRPr lang="en-US" dirty="0">
              <a:latin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About</a:t>
            </a:r>
            <a:r>
              <a:rPr lang="en-US" dirty="0" smtClean="0"/>
              <a:t> </a:t>
            </a:r>
            <a:r>
              <a:rPr lang="en-US" dirty="0"/>
              <a:t>how many times does </a:t>
            </a:r>
            <a:br>
              <a:rPr lang="en-US" dirty="0"/>
            </a:br>
            <a:r>
              <a:rPr lang="en-US" dirty="0"/>
              <a:t>each word occur?</a:t>
            </a:r>
            <a:endParaRPr lang="en-US" i="1" dirty="0"/>
          </a:p>
          <a:p>
            <a:r>
              <a:rPr lang="en-US" dirty="0"/>
              <a:t>Which 10 words occur </a:t>
            </a:r>
            <a:br>
              <a:rPr lang="en-US" dirty="0"/>
            </a:br>
            <a:r>
              <a:rPr lang="en-US" dirty="0"/>
              <a:t>most frequently?</a:t>
            </a:r>
          </a:p>
          <a:p>
            <a:r>
              <a:rPr lang="en-US" dirty="0"/>
              <a:t>What fraction are </a:t>
            </a:r>
            <a:br>
              <a:rPr lang="en-US" dirty="0"/>
            </a:br>
            <a:r>
              <a:rPr lang="en-US" dirty="0"/>
              <a:t>Capitalized?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04652" y="3644976"/>
            <a:ext cx="473934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00" i="1" dirty="0" smtClean="0">
                <a:solidFill>
                  <a:srgbClr val="FFFFFF"/>
                </a:solidFill>
              </a:rPr>
              <a:t>Hmm!</a:t>
            </a:r>
            <a:endParaRPr lang="en-US" sz="128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9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Crawl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18</a:t>
            </a:fld>
            <a:endParaRPr lang="en-US" dirty="0">
              <a:latin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ourier"/>
                <a:cs typeface="Courier"/>
              </a:rPr>
              <a:t>s3n://</a:t>
            </a:r>
            <a:r>
              <a:rPr lang="en-US" sz="2400" dirty="0" err="1">
                <a:latin typeface="Courier"/>
                <a:cs typeface="Courier"/>
              </a:rPr>
              <a:t>aws-publicdatasets</a:t>
            </a:r>
            <a:r>
              <a:rPr lang="en-US" sz="2400" dirty="0">
                <a:latin typeface="Courier"/>
                <a:cs typeface="Courier"/>
              </a:rPr>
              <a:t>/common-crawl/</a:t>
            </a:r>
            <a:br>
              <a:rPr lang="en-US" sz="2400" dirty="0">
                <a:latin typeface="Courier"/>
                <a:cs typeface="Courier"/>
              </a:rPr>
            </a:br>
            <a:r>
              <a:rPr lang="en-US" sz="2400" dirty="0">
                <a:latin typeface="Courier"/>
                <a:cs typeface="Courier"/>
              </a:rPr>
              <a:t> parse-output/segment/*/</a:t>
            </a:r>
            <a:r>
              <a:rPr lang="en-US" sz="2400" dirty="0" err="1">
                <a:latin typeface="Courier"/>
                <a:cs typeface="Courier"/>
              </a:rPr>
              <a:t>textData</a:t>
            </a:r>
            <a:r>
              <a:rPr lang="en-US" sz="2400" dirty="0">
                <a:latin typeface="Courier"/>
                <a:cs typeface="Courier"/>
              </a:rPr>
              <a:t>-*</a:t>
            </a:r>
          </a:p>
          <a:p>
            <a:r>
              <a:rPr lang="en-US" dirty="0"/>
              <a:t>Count </a:t>
            </a:r>
            <a:r>
              <a:rPr lang="en-US" dirty="0" smtClean="0"/>
              <a:t>top words</a:t>
            </a:r>
            <a:r>
              <a:rPr lang="en-US" dirty="0"/>
              <a:t>, Capitalized, </a:t>
            </a:r>
            <a:r>
              <a:rPr lang="en-US" i="1" dirty="0" smtClean="0"/>
              <a:t>zucchini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in 35GB subset</a:t>
            </a:r>
          </a:p>
          <a:p>
            <a:r>
              <a:rPr lang="en-US" sz="2400" dirty="0" err="1" smtClean="0">
                <a:latin typeface="Courier"/>
                <a:cs typeface="Courier"/>
              </a:rPr>
              <a:t>github.com</a:t>
            </a:r>
            <a:r>
              <a:rPr lang="en-US" sz="2400" dirty="0" smtClean="0">
                <a:latin typeface="Courier"/>
                <a:cs typeface="Courier"/>
              </a:rPr>
              <a:t>/</a:t>
            </a:r>
            <a:r>
              <a:rPr lang="en-US" sz="2400" dirty="0" err="1" smtClean="0">
                <a:latin typeface="Courier"/>
                <a:cs typeface="Courier"/>
              </a:rPr>
              <a:t>srowen</a:t>
            </a:r>
            <a:r>
              <a:rPr lang="en-US" sz="2400" dirty="0" smtClean="0">
                <a:latin typeface="Courier"/>
                <a:cs typeface="Courier"/>
              </a:rPr>
              <a:t>/</a:t>
            </a:r>
            <a:r>
              <a:rPr lang="en-US" sz="2400" dirty="0" err="1" smtClean="0">
                <a:latin typeface="Courier"/>
                <a:cs typeface="Courier"/>
              </a:rPr>
              <a:t>commoncrawl</a:t>
            </a:r>
            <a:endParaRPr lang="en-US" sz="2400" dirty="0" smtClean="0">
              <a:latin typeface="Courier"/>
              <a:cs typeface="Courier"/>
            </a:endParaRPr>
          </a:p>
          <a:p>
            <a:r>
              <a:rPr lang="en-US" dirty="0" smtClean="0"/>
              <a:t>Amazon </a:t>
            </a:r>
            <a:r>
              <a:rPr lang="en-US" dirty="0"/>
              <a:t>EMR</a:t>
            </a:r>
            <a:br>
              <a:rPr lang="en-US" dirty="0"/>
            </a:br>
            <a:r>
              <a:rPr lang="en-US" dirty="0"/>
              <a:t>4 </a:t>
            </a:r>
            <a:r>
              <a:rPr lang="en-US" sz="2400" dirty="0">
                <a:latin typeface="Courier"/>
                <a:cs typeface="Courier"/>
              </a:rPr>
              <a:t>c1.xlarg</a:t>
            </a:r>
            <a:r>
              <a:rPr lang="en-US" sz="2400" dirty="0"/>
              <a:t>e </a:t>
            </a:r>
            <a:r>
              <a:rPr lang="en-US" dirty="0"/>
              <a:t>instances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573" y="4119828"/>
            <a:ext cx="3569324" cy="1546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355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19</a:t>
            </a:fld>
            <a:endParaRPr lang="en-US" dirty="0">
              <a:latin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40 minutes</a:t>
            </a:r>
          </a:p>
          <a:p>
            <a:r>
              <a:rPr lang="en-US" b="1" dirty="0"/>
              <a:t>40.1% </a:t>
            </a:r>
            <a:r>
              <a:rPr lang="en-US" dirty="0"/>
              <a:t>Capitalized</a:t>
            </a:r>
          </a:p>
          <a:p>
            <a:r>
              <a:rPr lang="en-US" dirty="0"/>
              <a:t>Most frequent words: </a:t>
            </a:r>
            <a:br>
              <a:rPr lang="en-US" dirty="0"/>
            </a:br>
            <a:r>
              <a:rPr lang="en-US" b="1" dirty="0" smtClean="0"/>
              <a:t>the and to of a in de for </a:t>
            </a:r>
            <a:r>
              <a:rPr lang="en-US" b="1" dirty="0"/>
              <a:t>is</a:t>
            </a:r>
          </a:p>
          <a:p>
            <a:r>
              <a:rPr lang="en-US" b="1" dirty="0"/>
              <a:t>zucchini</a:t>
            </a:r>
            <a:r>
              <a:rPr lang="en-US" dirty="0"/>
              <a:t> occurs 9,571 times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37969" y="3169997"/>
            <a:ext cx="2726925" cy="2386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53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704897" y="2948353"/>
            <a:ext cx="6399277" cy="5839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buClr>
                <a:srgbClr val="00ABBC"/>
              </a:buClr>
              <a:buSzPct val="80000"/>
              <a:buFont typeface="Arial"/>
              <a:buNone/>
              <a:defRPr/>
            </a:pPr>
            <a:endParaRPr lang="en-US" sz="2000" dirty="0">
              <a:solidFill>
                <a:srgbClr val="76CDDD"/>
              </a:solidFill>
              <a:latin typeface="Calibri"/>
              <a:cs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66703" y="2188304"/>
            <a:ext cx="6437472" cy="7913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  <a:latin typeface="Calibri"/>
                <a:cs typeface="Calibri"/>
              </a:rPr>
              <a:t>Two Big Problems</a:t>
            </a:r>
            <a:endParaRPr lang="en-US" sz="36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12800" y="2892900"/>
            <a:ext cx="7534656" cy="914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76CDDD">
                    <a:alpha val="70000"/>
                  </a:srgbClr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loudera_logo_rev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355" y="223298"/>
            <a:ext cx="1789813" cy="53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7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10% of Documents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20</a:t>
            </a:fld>
            <a:endParaRPr lang="en-US" dirty="0">
              <a:latin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21 minutes</a:t>
            </a:r>
          </a:p>
          <a:p>
            <a:r>
              <a:rPr lang="en-US" b="1" dirty="0"/>
              <a:t>39.9% </a:t>
            </a:r>
            <a:r>
              <a:rPr lang="en-US" dirty="0" smtClean="0"/>
              <a:t>Capitalized</a:t>
            </a:r>
            <a:endParaRPr lang="en-US" dirty="0"/>
          </a:p>
          <a:p>
            <a:r>
              <a:rPr lang="en-US" dirty="0"/>
              <a:t>Most frequent words:</a:t>
            </a:r>
            <a:br>
              <a:rPr lang="en-US" dirty="0"/>
            </a:br>
            <a:r>
              <a:rPr lang="en-US" b="1" dirty="0"/>
              <a:t>the and to of a in de for is</a:t>
            </a:r>
          </a:p>
          <a:p>
            <a:r>
              <a:rPr lang="en-US" b="1" dirty="0"/>
              <a:t>zucchini</a:t>
            </a:r>
            <a:r>
              <a:rPr lang="en-US" dirty="0"/>
              <a:t> occurs 967 times,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/>
              <a:t>9,670 overall)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92240" y="1536701"/>
            <a:ext cx="3647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ourier"/>
                <a:cs typeface="Courier"/>
              </a:rPr>
              <a:t>...</a:t>
            </a:r>
          </a:p>
          <a:p>
            <a:r>
              <a:rPr lang="en-US" dirty="0" smtClean="0">
                <a:solidFill>
                  <a:srgbClr val="FFFFFF"/>
                </a:solidFill>
                <a:latin typeface="Courier"/>
                <a:cs typeface="Courier"/>
              </a:rPr>
              <a:t>if (</a:t>
            </a:r>
            <a:r>
              <a:rPr lang="en-US" dirty="0" err="1" smtClean="0">
                <a:solidFill>
                  <a:srgbClr val="FFFFFF"/>
                </a:solidFill>
                <a:latin typeface="Courier"/>
                <a:cs typeface="Courier"/>
              </a:rPr>
              <a:t>Math.random</a:t>
            </a:r>
            <a:r>
              <a:rPr lang="en-US" dirty="0" smtClean="0">
                <a:solidFill>
                  <a:srgbClr val="FFFFFF"/>
                </a:solidFill>
                <a:latin typeface="Courier"/>
                <a:cs typeface="Courier"/>
              </a:rPr>
              <a:t>() &gt;= 0.1) </a:t>
            </a:r>
            <a:br>
              <a:rPr lang="en-US" dirty="0" smtClean="0">
                <a:solidFill>
                  <a:srgbClr val="FFFFFF"/>
                </a:solidFill>
                <a:latin typeface="Courier"/>
                <a:cs typeface="Courier"/>
              </a:rPr>
            </a:br>
            <a:r>
              <a:rPr lang="en-US" dirty="0" smtClean="0">
                <a:solidFill>
                  <a:srgbClr val="FFFFFF"/>
                </a:solidFill>
                <a:latin typeface="Courier"/>
                <a:cs typeface="Courier"/>
              </a:rPr>
              <a:t>  continue;</a:t>
            </a:r>
          </a:p>
          <a:p>
            <a:r>
              <a:rPr lang="en-US" dirty="0" smtClean="0">
                <a:solidFill>
                  <a:srgbClr val="FFFFFF"/>
                </a:solidFill>
                <a:latin typeface="Courier"/>
                <a:cs typeface="Courier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79431092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When “Close Enough”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21</a:t>
            </a:fld>
            <a:endParaRPr lang="en-US" dirty="0">
              <a:latin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Courier"/>
                <a:cs typeface="Courier"/>
              </a:rPr>
              <a:t>CloseEnoughMean.java</a:t>
            </a:r>
            <a:endParaRPr lang="en-US" sz="2400" dirty="0">
              <a:latin typeface="Courier"/>
              <a:cs typeface="Courier"/>
            </a:endParaRPr>
          </a:p>
          <a:p>
            <a:r>
              <a:rPr lang="en-US" dirty="0"/>
              <a:t>Stop mapping </a:t>
            </a:r>
            <a:r>
              <a:rPr lang="en-US" dirty="0" smtClean="0"/>
              <a:t>when </a:t>
            </a:r>
            <a:br>
              <a:rPr lang="en-US" dirty="0" smtClean="0"/>
            </a:br>
            <a:r>
              <a:rPr lang="en-US" dirty="0" smtClean="0"/>
              <a:t>% Capitalized is close </a:t>
            </a:r>
            <a:br>
              <a:rPr lang="en-US" dirty="0" smtClean="0"/>
            </a:br>
            <a:r>
              <a:rPr lang="en-US" dirty="0" smtClean="0"/>
              <a:t>enough </a:t>
            </a:r>
            <a:endParaRPr lang="en-US" dirty="0"/>
          </a:p>
          <a:p>
            <a:r>
              <a:rPr lang="en-US" dirty="0"/>
              <a:t>10% error, 90% confidence</a:t>
            </a:r>
            <a:br>
              <a:rPr lang="en-US" dirty="0"/>
            </a:br>
            <a:r>
              <a:rPr lang="en-US" dirty="0"/>
              <a:t>per Mapper</a:t>
            </a:r>
          </a:p>
          <a:p>
            <a:r>
              <a:rPr lang="en-US" dirty="0"/>
              <a:t>18 minutes</a:t>
            </a:r>
          </a:p>
          <a:p>
            <a:r>
              <a:rPr lang="en-US" b="1" dirty="0"/>
              <a:t>39.8%</a:t>
            </a:r>
            <a:r>
              <a:rPr lang="en-US" dirty="0"/>
              <a:t> Capitalized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4621" y="1498601"/>
            <a:ext cx="36477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...</a:t>
            </a:r>
          </a:p>
          <a:p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if (</a:t>
            </a:r>
            <a:r>
              <a:rPr lang="en-US" dirty="0" err="1" smtClean="0">
                <a:solidFill>
                  <a:srgbClr val="FFFFFF"/>
                </a:solidFill>
                <a:latin typeface="Courier"/>
                <a:cs typeface="Courier"/>
              </a:rPr>
              <a:t>m.isCloseEnough</a:t>
            </a:r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()) {</a:t>
            </a:r>
            <a:br>
              <a:rPr lang="en-US" dirty="0">
                <a:solidFill>
                  <a:srgbClr val="FFFFFF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  break;</a:t>
            </a:r>
            <a:br>
              <a:rPr lang="en-US" dirty="0">
                <a:solidFill>
                  <a:srgbClr val="FFFFFF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}</a:t>
            </a:r>
          </a:p>
          <a:p>
            <a:r>
              <a:rPr lang="en-US" dirty="0">
                <a:solidFill>
                  <a:srgbClr val="FFFFFF"/>
                </a:solidFill>
                <a:latin typeface="Courier"/>
                <a:cs typeface="Courier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08355758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704897" y="2948353"/>
            <a:ext cx="6399277" cy="5839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buClr>
                <a:srgbClr val="00ABBC"/>
              </a:buClr>
              <a:buSzPct val="80000"/>
              <a:buFont typeface="Arial"/>
              <a:buNone/>
              <a:defRPr/>
            </a:pPr>
            <a:endParaRPr lang="en-US" sz="2000" dirty="0">
              <a:solidFill>
                <a:srgbClr val="76CDDD"/>
              </a:solidFill>
              <a:latin typeface="Calibri"/>
              <a:cs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66703" y="2188304"/>
            <a:ext cx="6437472" cy="7913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  <a:latin typeface="Calibri"/>
                <a:cs typeface="Calibri"/>
              </a:rPr>
              <a:t>Fault-Friendliness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12800" y="2892900"/>
            <a:ext cx="7534656" cy="914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76CDDD">
                    <a:alpha val="70000"/>
                  </a:srgbClr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loudera_logo_rev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355" y="223298"/>
            <a:ext cx="1789813" cy="53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9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Oryx (α)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23</a:t>
            </a:fld>
            <a:endParaRPr lang="en-US" dirty="0"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1798"/>
            <a:ext cx="9144000" cy="513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Oryx (α)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24</a:t>
            </a:fld>
            <a:endParaRPr lang="en-US" dirty="0">
              <a:latin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8502" y="1383127"/>
            <a:ext cx="4123498" cy="4734338"/>
          </a:xfrm>
        </p:spPr>
        <p:txBody>
          <a:bodyPr>
            <a:normAutofit/>
          </a:bodyPr>
          <a:lstStyle/>
          <a:p>
            <a:r>
              <a:rPr lang="en-US" dirty="0" smtClean="0"/>
              <a:t>Computation Layer</a:t>
            </a:r>
          </a:p>
          <a:p>
            <a:pPr lvl="1"/>
            <a:r>
              <a:rPr lang="en-US" dirty="0" smtClean="0"/>
              <a:t>Offline, Hadoop-based</a:t>
            </a:r>
          </a:p>
          <a:p>
            <a:pPr lvl="1"/>
            <a:r>
              <a:rPr lang="en-US" dirty="0" smtClean="0"/>
              <a:t>Large-scale model building</a:t>
            </a:r>
          </a:p>
          <a:p>
            <a:r>
              <a:rPr lang="en-US" dirty="0" smtClean="0"/>
              <a:t>Serving Layer</a:t>
            </a:r>
          </a:p>
          <a:p>
            <a:pPr lvl="1"/>
            <a:r>
              <a:rPr lang="en-US" dirty="0" smtClean="0"/>
              <a:t>Online, REST API</a:t>
            </a:r>
          </a:p>
          <a:p>
            <a:pPr lvl="1"/>
            <a:r>
              <a:rPr lang="en-US" dirty="0" smtClean="0"/>
              <a:t>Query model in real-time</a:t>
            </a:r>
          </a:p>
          <a:p>
            <a:pPr lvl="1"/>
            <a:r>
              <a:rPr lang="en-US" dirty="0" smtClean="0"/>
              <a:t>Update model </a:t>
            </a:r>
            <a:r>
              <a:rPr lang="en-US" i="1" dirty="0" smtClean="0"/>
              <a:t>approximately</a:t>
            </a:r>
            <a:endParaRPr lang="en-US" dirty="0" smtClean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90302" y="1383127"/>
            <a:ext cx="4123498" cy="4734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8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4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0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Few Key Algorithms</a:t>
            </a:r>
          </a:p>
          <a:p>
            <a:pPr lvl="1"/>
            <a:r>
              <a:rPr lang="en-US" dirty="0" smtClean="0"/>
              <a:t>Recommenders</a:t>
            </a:r>
            <a:br>
              <a:rPr lang="en-US" dirty="0" smtClean="0"/>
            </a:br>
            <a:r>
              <a:rPr lang="en-US" i="1" dirty="0" smtClean="0"/>
              <a:t>ALS</a:t>
            </a:r>
          </a:p>
          <a:p>
            <a:pPr lvl="1"/>
            <a:r>
              <a:rPr lang="en-US" dirty="0" smtClean="0"/>
              <a:t>Clustering</a:t>
            </a:r>
            <a:br>
              <a:rPr lang="en-US" dirty="0" smtClean="0"/>
            </a:br>
            <a:r>
              <a:rPr lang="en-US" i="1" dirty="0" smtClean="0"/>
              <a:t>k-means++</a:t>
            </a:r>
          </a:p>
          <a:p>
            <a:pPr lvl="1"/>
            <a:r>
              <a:rPr lang="en-US" dirty="0" smtClean="0"/>
              <a:t>Classification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Random decision forests</a:t>
            </a:r>
          </a:p>
        </p:txBody>
      </p:sp>
    </p:spTree>
    <p:extLst>
      <p:ext uri="{BB962C8B-B14F-4D97-AF65-F5344CB8AC3E}">
        <p14:creationId xmlns:p14="http://schemas.microsoft.com/office/powerpoint/2010/main" val="210974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0701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smtClean="0">
                <a:solidFill>
                  <a:srgbClr val="FFFFFF"/>
                </a:solidFill>
              </a:rPr>
              <a:t>Not A Bank</a:t>
            </a:r>
            <a:endParaRPr lang="en-US" sz="1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5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Oryx </a:t>
            </a:r>
            <a:r>
              <a:rPr lang="en-US" dirty="0"/>
              <a:t>(α)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26</a:t>
            </a:fld>
            <a:endParaRPr lang="en-US" dirty="0">
              <a:latin typeface="Calibri"/>
            </a:endParaRPr>
          </a:p>
        </p:txBody>
      </p:sp>
      <p:sp>
        <p:nvSpPr>
          <p:cNvPr id="6" name="Bent Arrow 5"/>
          <p:cNvSpPr/>
          <p:nvPr/>
        </p:nvSpPr>
        <p:spPr>
          <a:xfrm rot="16200000" flipH="1">
            <a:off x="4505325" y="1298575"/>
            <a:ext cx="1117600" cy="132715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9300" y="1270000"/>
            <a:ext cx="2647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No Transactions!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66" y="1346200"/>
            <a:ext cx="7284364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8937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Serving Layer Designs For 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27</a:t>
            </a:fld>
            <a:endParaRPr lang="en-US" dirty="0">
              <a:latin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8502" y="2044699"/>
            <a:ext cx="4123498" cy="4072765"/>
          </a:xfrm>
        </p:spPr>
        <p:txBody>
          <a:bodyPr>
            <a:normAutofit/>
          </a:bodyPr>
          <a:lstStyle/>
          <a:p>
            <a:r>
              <a:rPr lang="en-US" dirty="0" smtClean="0"/>
              <a:t>Independent replicas</a:t>
            </a:r>
            <a:endParaRPr lang="en-US" dirty="0"/>
          </a:p>
          <a:p>
            <a:r>
              <a:rPr lang="en-US" dirty="0"/>
              <a:t>Need not have </a:t>
            </a:r>
            <a:r>
              <a:rPr lang="en-US" dirty="0" smtClean="0"/>
              <a:t>a globally </a:t>
            </a:r>
            <a:r>
              <a:rPr lang="en-US" dirty="0"/>
              <a:t>consistent view</a:t>
            </a:r>
          </a:p>
          <a:p>
            <a:r>
              <a:rPr lang="en-US" dirty="0"/>
              <a:t>Clients have consistent view through </a:t>
            </a:r>
            <a:r>
              <a:rPr lang="en-US" dirty="0" smtClean="0"/>
              <a:t>sticky load </a:t>
            </a:r>
            <a:r>
              <a:rPr lang="en-US" dirty="0"/>
              <a:t>balancing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728402" y="2044699"/>
            <a:ext cx="4123498" cy="4072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8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4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0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Push data into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durable store, HDFS</a:t>
            </a:r>
          </a:p>
          <a:p>
            <a:r>
              <a:rPr lang="en-US" dirty="0" smtClean="0"/>
              <a:t>Buffer </a:t>
            </a:r>
            <a:r>
              <a:rPr lang="en-US" dirty="0"/>
              <a:t>a little </a:t>
            </a:r>
            <a:r>
              <a:rPr lang="en-US" dirty="0" smtClean="0"/>
              <a:t>locally</a:t>
            </a:r>
            <a:endParaRPr lang="en-US" dirty="0"/>
          </a:p>
          <a:p>
            <a:r>
              <a:rPr lang="en-US" dirty="0" smtClean="0"/>
              <a:t>Tolerate loss of </a:t>
            </a:r>
            <a:br>
              <a:rPr lang="en-US" dirty="0" smtClean="0"/>
            </a:br>
            <a:r>
              <a:rPr lang="en-US" dirty="0" smtClean="0"/>
              <a:t>“a little bit”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4500" y="1524000"/>
            <a:ext cx="2545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Fast Availability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1524000"/>
            <a:ext cx="364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Fast “99.9%” Durability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0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4" name="Picture 13" descr="cloudera_logo_rev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355" y="223298"/>
            <a:ext cx="1789813" cy="5356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8981" y="1699007"/>
            <a:ext cx="59664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  <a:cs typeface="Calibri"/>
              </a:rPr>
              <a:t>If losing 90% of the data might make &lt;1% difference here, why spend effort saving every last 0.1%?</a:t>
            </a:r>
          </a:p>
        </p:txBody>
      </p:sp>
    </p:spTree>
    <p:extLst>
      <p:ext uri="{BB962C8B-B14F-4D97-AF65-F5344CB8AC3E}">
        <p14:creationId xmlns:p14="http://schemas.microsoft.com/office/powerpoint/2010/main" val="157929955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29</a:t>
            </a:fld>
            <a:endParaRPr lang="en-US" dirty="0">
              <a:latin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8502" y="1383127"/>
            <a:ext cx="4123498" cy="4734338"/>
          </a:xfrm>
        </p:spPr>
        <p:txBody>
          <a:bodyPr>
            <a:normAutofit/>
          </a:bodyPr>
          <a:lstStyle/>
          <a:p>
            <a:r>
              <a:rPr lang="en-US" dirty="0" smtClean="0"/>
              <a:t>Oryx</a:t>
            </a:r>
            <a:br>
              <a:rPr lang="en-US" dirty="0" smtClean="0"/>
            </a:br>
            <a:r>
              <a:rPr lang="en-US" sz="2400" dirty="0" err="1" smtClean="0">
                <a:latin typeface="Courier"/>
                <a:cs typeface="Courier"/>
              </a:rPr>
              <a:t>github.com</a:t>
            </a:r>
            <a:r>
              <a:rPr lang="en-US" sz="2400" dirty="0" smtClean="0">
                <a:latin typeface="Courier"/>
                <a:cs typeface="Courier"/>
              </a:rPr>
              <a:t>/</a:t>
            </a:r>
            <a:r>
              <a:rPr lang="en-US" sz="2400" dirty="0" err="1" smtClean="0">
                <a:latin typeface="Courier"/>
                <a:cs typeface="Courier"/>
              </a:rPr>
              <a:t>cloudera</a:t>
            </a:r>
            <a:r>
              <a:rPr lang="en-US" sz="2400" dirty="0" smtClean="0">
                <a:latin typeface="Courier"/>
                <a:cs typeface="Courier"/>
              </a:rPr>
              <a:t>/</a:t>
            </a:r>
            <a:r>
              <a:rPr lang="en-US" sz="2400" dirty="0" err="1" smtClean="0">
                <a:latin typeface="Courier"/>
                <a:cs typeface="Courier"/>
              </a:rPr>
              <a:t>oryx</a:t>
            </a:r>
            <a:endParaRPr lang="en-US" sz="2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400" dirty="0" smtClean="0">
              <a:latin typeface="Courier"/>
              <a:cs typeface="Courier"/>
            </a:endParaRPr>
          </a:p>
          <a:p>
            <a:r>
              <a:rPr lang="en-US" dirty="0" smtClean="0"/>
              <a:t>Apache Commons Math</a:t>
            </a:r>
            <a:r>
              <a:rPr lang="en-US" sz="2400" dirty="0" smtClean="0">
                <a:latin typeface="Courier"/>
                <a:cs typeface="Courier"/>
              </a:rPr>
              <a:t/>
            </a:r>
            <a:br>
              <a:rPr lang="en-US" sz="2400" dirty="0" smtClean="0">
                <a:latin typeface="Courier"/>
                <a:cs typeface="Courier"/>
              </a:rPr>
            </a:br>
            <a:r>
              <a:rPr lang="en-US" sz="2400" dirty="0" err="1" smtClean="0">
                <a:latin typeface="Courier"/>
                <a:cs typeface="Courier"/>
              </a:rPr>
              <a:t>commons.apache.org</a:t>
            </a:r>
            <a:r>
              <a:rPr lang="en-US" sz="2400" dirty="0">
                <a:latin typeface="Courier"/>
                <a:cs typeface="Courier"/>
              </a:rPr>
              <a:t>/proper/commons-math/</a:t>
            </a:r>
            <a:endParaRPr lang="en-US" sz="2400" dirty="0" smtClean="0">
              <a:latin typeface="Courier"/>
              <a:cs typeface="Courier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6002" y="1383127"/>
            <a:ext cx="4123498" cy="4734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8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4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0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Common Crawl example</a:t>
            </a:r>
            <a:br>
              <a:rPr lang="en-US" sz="2400" dirty="0" smtClean="0"/>
            </a:br>
            <a:r>
              <a:rPr lang="en-US" sz="2400" dirty="0" err="1" smtClean="0">
                <a:latin typeface="Courier"/>
                <a:cs typeface="Courier"/>
              </a:rPr>
              <a:t>github.com</a:t>
            </a:r>
            <a:r>
              <a:rPr lang="en-US" sz="2400" dirty="0">
                <a:latin typeface="Courier"/>
                <a:cs typeface="Courier"/>
              </a:rPr>
              <a:t>/</a:t>
            </a:r>
            <a:r>
              <a:rPr lang="en-US" sz="2400" dirty="0" err="1">
                <a:latin typeface="Courier"/>
                <a:cs typeface="Courier"/>
              </a:rPr>
              <a:t>srowen</a:t>
            </a:r>
            <a:r>
              <a:rPr lang="en-US" sz="2400" dirty="0">
                <a:latin typeface="Courier"/>
                <a:cs typeface="Courier"/>
              </a:rPr>
              <a:t>/</a:t>
            </a:r>
            <a:br>
              <a:rPr lang="en-US" sz="2400" dirty="0">
                <a:latin typeface="Courier"/>
                <a:cs typeface="Courier"/>
              </a:rPr>
            </a:b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commoncrawl</a:t>
            </a:r>
            <a:r>
              <a:rPr lang="en-US" sz="2400" dirty="0" smtClean="0">
                <a:latin typeface="Courier"/>
                <a:cs typeface="Courier"/>
              </a:rPr>
              <a:t/>
            </a:r>
            <a:br>
              <a:rPr lang="en-US" sz="2400" dirty="0" smtClean="0">
                <a:latin typeface="Courier"/>
                <a:cs typeface="Courier"/>
              </a:rPr>
            </a:br>
            <a:endParaRPr lang="en-US" sz="2400" dirty="0">
              <a:latin typeface="Courier"/>
              <a:cs typeface="Courier"/>
            </a:endParaRPr>
          </a:p>
          <a:p>
            <a:r>
              <a:rPr lang="en-US" sz="2400" dirty="0" err="1" smtClean="0">
                <a:latin typeface="Courier"/>
                <a:cs typeface="Courier"/>
              </a:rPr>
              <a:t>sowen@cloudera.com</a:t>
            </a:r>
            <a:endParaRPr lang="en-US" sz="2400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80391817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1522" y="31066"/>
            <a:ext cx="8229600" cy="1143000"/>
          </a:xfrm>
        </p:spPr>
        <p:txBody>
          <a:bodyPr/>
          <a:lstStyle/>
          <a:p>
            <a:r>
              <a:rPr lang="en-US" dirty="0" smtClean="0"/>
              <a:t>Grow Bigger</a:t>
            </a:r>
            <a:endParaRPr lang="en-US" dirty="0"/>
          </a:p>
        </p:txBody>
      </p:sp>
      <p:pic>
        <p:nvPicPr>
          <p:cNvPr id="14" name="Picture 13" descr="shutterstock_9629866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5" r="83356">
                        <a14:foregroundMark x1="26467" y1="36984" x2="26057" y2="26984"/>
                        <a14:foregroundMark x1="33561" y1="12063" x2="45293" y2="5238"/>
                        <a14:foregroundMark x1="46248" y1="4444" x2="72033" y2="15556"/>
                        <a14:foregroundMark x1="53206" y1="5873" x2="69986" y2="13492"/>
                        <a14:foregroundMark x1="72033" y1="47460" x2="76262" y2="36190"/>
                        <a14:foregroundMark x1="72851" y1="16508" x2="74761" y2="23651"/>
                        <a14:foregroundMark x1="74488" y1="24444" x2="77080" y2="37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5693"/>
            <a:ext cx="4962408" cy="4262708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3981956" y="2410162"/>
            <a:ext cx="4683930" cy="1693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34B5D0"/>
              </a:buClr>
              <a:buSzPct val="80000"/>
              <a:defRPr/>
            </a:pPr>
            <a:r>
              <a:rPr lang="en-US" sz="3200" dirty="0" smtClean="0">
                <a:solidFill>
                  <a:prstClr val="white"/>
                </a:solidFill>
                <a:latin typeface="Calibri"/>
              </a:rPr>
              <a:t>“ Make quotes look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34B5D0"/>
              </a:buClr>
              <a:buSzPct val="80000"/>
              <a:defRPr/>
            </a:pPr>
            <a:r>
              <a:rPr lang="en-US" sz="3200" dirty="0" smtClean="0">
                <a:solidFill>
                  <a:prstClr val="white"/>
                </a:solidFill>
                <a:latin typeface="Calibri"/>
                <a:cs typeface="Calibri"/>
              </a:rPr>
              <a:t>interesting or different.”</a:t>
            </a:r>
            <a:endParaRPr lang="en-US" sz="3200" dirty="0">
              <a:solidFill>
                <a:srgbClr val="76CDDD"/>
              </a:solidFill>
              <a:latin typeface="Calibri"/>
              <a:cs typeface="Calibri"/>
            </a:endParaRPr>
          </a:p>
        </p:txBody>
      </p:sp>
      <p:sp>
        <p:nvSpPr>
          <p:cNvPr id="24" name="Rounded Rectangular Callout 23"/>
          <p:cNvSpPr/>
          <p:nvPr/>
        </p:nvSpPr>
        <p:spPr>
          <a:xfrm rot="5400000" flipH="1">
            <a:off x="4354229" y="1433227"/>
            <a:ext cx="4000498" cy="3953443"/>
          </a:xfrm>
          <a:prstGeom prst="wedgeRoundRect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962407" y="1695958"/>
            <a:ext cx="32330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Today’s </a:t>
            </a:r>
            <a:r>
              <a:rPr lang="en-US" sz="2400" b="1" dirty="0" smtClean="0">
                <a:solidFill>
                  <a:schemeClr val="tx2"/>
                </a:solidFill>
              </a:rPr>
              <a:t>big</a:t>
            </a:r>
            <a:r>
              <a:rPr lang="en-US" sz="2400" dirty="0" smtClean="0">
                <a:solidFill>
                  <a:schemeClr val="tx2"/>
                </a:solidFill>
              </a:rPr>
              <a:t> is just tomorrow’s </a:t>
            </a:r>
            <a:r>
              <a:rPr lang="en-US" sz="2400" b="1" dirty="0" smtClean="0">
                <a:solidFill>
                  <a:schemeClr val="tx2"/>
                </a:solidFill>
              </a:rPr>
              <a:t>small</a:t>
            </a:r>
            <a:r>
              <a:rPr lang="en-US" sz="2400" dirty="0" smtClean="0">
                <a:solidFill>
                  <a:schemeClr val="tx2"/>
                </a:solidFill>
              </a:rPr>
              <a:t>.  We’re expected to process arbitrarily large data sets by just adding computers. You can’t tell the boss that anything’s too big to handle these days.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30366" y="1475181"/>
            <a:ext cx="51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0000"/>
                </a:solidFill>
              </a:rPr>
              <a:t>“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5833" y="4364280"/>
            <a:ext cx="51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0000"/>
                </a:solidFill>
              </a:rPr>
              <a:t>”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62408" y="5467281"/>
            <a:ext cx="286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tx2"/>
                </a:solidFill>
              </a:rPr>
              <a:t>David, Sr. IT Manager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0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356350"/>
          </a:xfrm>
          <a:prstGeom prst="rect">
            <a:avLst/>
          </a:prstGeom>
        </p:spPr>
      </p:pic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15966" cy="691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5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1522" y="31066"/>
            <a:ext cx="8229600" cy="1143000"/>
          </a:xfrm>
        </p:spPr>
        <p:txBody>
          <a:bodyPr/>
          <a:lstStyle/>
          <a:p>
            <a:r>
              <a:rPr lang="en-US" dirty="0" smtClean="0"/>
              <a:t>And Be Faster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981956" y="2410162"/>
            <a:ext cx="4683930" cy="1693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34B5D0"/>
              </a:buClr>
              <a:buSzPct val="80000"/>
              <a:defRPr/>
            </a:pPr>
            <a:r>
              <a:rPr lang="en-US" sz="3200" dirty="0" smtClean="0">
                <a:solidFill>
                  <a:prstClr val="white"/>
                </a:solidFill>
                <a:latin typeface="Calibri"/>
              </a:rPr>
              <a:t>“ Make quotes look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34B5D0"/>
              </a:buClr>
              <a:buSzPct val="80000"/>
              <a:defRPr/>
            </a:pPr>
            <a:r>
              <a:rPr lang="en-US" sz="3200" dirty="0" smtClean="0">
                <a:solidFill>
                  <a:prstClr val="white"/>
                </a:solidFill>
                <a:latin typeface="Calibri"/>
                <a:cs typeface="Calibri"/>
              </a:rPr>
              <a:t>interesting or different.”</a:t>
            </a:r>
            <a:endParaRPr lang="en-US" sz="3200" dirty="0">
              <a:solidFill>
                <a:srgbClr val="76CDDD"/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shutterstock_834386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8281" r="81855">
                        <a14:foregroundMark x1="67940" y1="32515" x2="66030" y2="9611"/>
                        <a14:foregroundMark x1="64802" y1="9202" x2="57844" y2="1227"/>
                        <a14:foregroundMark x1="37381" y1="23926" x2="39018" y2="12065"/>
                        <a14:foregroundMark x1="39563" y1="11861" x2="44065" y2="4908"/>
                        <a14:foregroundMark x1="44884" y1="2658" x2="49113" y2="1022"/>
                        <a14:foregroundMark x1="56889" y1="1022" x2="52660" y2="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973" r="12782"/>
          <a:stretch/>
        </p:blipFill>
        <p:spPr>
          <a:xfrm>
            <a:off x="4552900" y="1889035"/>
            <a:ext cx="4591100" cy="4359365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 rot="16200000">
            <a:off x="813534" y="1181836"/>
            <a:ext cx="3623631" cy="4071100"/>
          </a:xfrm>
          <a:prstGeom prst="wedgeRoundRect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61715" y="1691710"/>
            <a:ext cx="32330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Speed is king. People expect up-to-the-second results, and millisecond response times. No more overnight reporting jobs. My data grows 10x but my latency has to drop 10x.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9673" y="1420133"/>
            <a:ext cx="51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0000"/>
                </a:solidFill>
              </a:rPr>
              <a:t>“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97709" y="4014072"/>
            <a:ext cx="51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0000"/>
                </a:solidFill>
              </a:rPr>
              <a:t>”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2223" y="5073581"/>
            <a:ext cx="286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1F497D"/>
                </a:solidFill>
              </a:rPr>
              <a:t>Shelly, CTO</a:t>
            </a:r>
            <a:endParaRPr lang="en-US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704897" y="2948353"/>
            <a:ext cx="6399277" cy="5839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buClr>
                <a:srgbClr val="00ABBC"/>
              </a:buClr>
              <a:buSzPct val="80000"/>
              <a:buFont typeface="Arial"/>
              <a:buNone/>
              <a:defRPr/>
            </a:pPr>
            <a:endParaRPr lang="en-US" sz="2000" dirty="0">
              <a:solidFill>
                <a:srgbClr val="76CDDD"/>
              </a:solidFill>
              <a:latin typeface="Calibri"/>
              <a:cs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66703" y="2188304"/>
            <a:ext cx="6437472" cy="7913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  <a:latin typeface="Calibri"/>
                <a:cs typeface="Calibri"/>
              </a:rPr>
              <a:t>Two Big Solutions</a:t>
            </a:r>
            <a:endParaRPr lang="en-US" sz="36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12800" y="2892900"/>
            <a:ext cx="7534656" cy="914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76CDDD">
                    <a:alpha val="70000"/>
                  </a:srgbClr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loudera_logo_rev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355" y="223298"/>
            <a:ext cx="1789813" cy="53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1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1522" y="31066"/>
            <a:ext cx="8229600" cy="1143000"/>
          </a:xfrm>
        </p:spPr>
        <p:txBody>
          <a:bodyPr/>
          <a:lstStyle/>
          <a:p>
            <a:r>
              <a:rPr lang="en-US" dirty="0" smtClean="0"/>
              <a:t>Plentiful Resources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981956" y="2410162"/>
            <a:ext cx="4683930" cy="1693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34B5D0"/>
              </a:buClr>
              <a:buSzPct val="80000"/>
              <a:defRPr/>
            </a:pPr>
            <a:r>
              <a:rPr lang="en-US" sz="3200" dirty="0" smtClean="0">
                <a:solidFill>
                  <a:prstClr val="white"/>
                </a:solidFill>
                <a:latin typeface="Calibri"/>
              </a:rPr>
              <a:t>“ Make quotes look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34B5D0"/>
              </a:buClr>
              <a:buSzPct val="80000"/>
              <a:defRPr/>
            </a:pPr>
            <a:r>
              <a:rPr lang="en-US" sz="3200" dirty="0" smtClean="0">
                <a:solidFill>
                  <a:prstClr val="white"/>
                </a:solidFill>
                <a:latin typeface="Calibri"/>
                <a:cs typeface="Calibri"/>
              </a:rPr>
              <a:t>interesting or different.”</a:t>
            </a:r>
            <a:endParaRPr lang="en-US" sz="3200" dirty="0">
              <a:solidFill>
                <a:srgbClr val="76CDDD"/>
              </a:solidFill>
              <a:latin typeface="Calibri"/>
              <a:cs typeface="Calibri"/>
            </a:endParaRPr>
          </a:p>
        </p:txBody>
      </p:sp>
      <p:pic>
        <p:nvPicPr>
          <p:cNvPr id="14" name="Picture 13" descr="shutterstock_1196770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778" r="95907">
                        <a14:backgroundMark x1="34243" y1="14579" x2="32060" y2="15400"/>
                        <a14:backgroundMark x1="63574" y1="39425" x2="63847" y2="41068"/>
                        <a14:backgroundMark x1="64256" y1="41273" x2="64802" y2="41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481" r="4654"/>
          <a:stretch/>
        </p:blipFill>
        <p:spPr>
          <a:xfrm>
            <a:off x="12700" y="2070493"/>
            <a:ext cx="5339748" cy="4177907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 rot="5400000" flipH="1">
            <a:off x="4675665" y="1382234"/>
            <a:ext cx="3822700" cy="3928431"/>
          </a:xfrm>
          <a:prstGeom prst="wedgeRoundRect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61638" y="1701657"/>
            <a:ext cx="32330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Disk and CPU are cheap, on-demand. Frameworks to harness them, like Hadoop, are free and mature. We can easily bring to bear plenty of resources to process data quickly and cheaply.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48959" y="1485775"/>
            <a:ext cx="51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0000"/>
                </a:solidFill>
              </a:rPr>
              <a:t>“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85201" y="4387817"/>
            <a:ext cx="51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0000"/>
                </a:solidFill>
              </a:rPr>
              <a:t>”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03708" y="5302181"/>
            <a:ext cx="286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1F497D"/>
                </a:solidFill>
              </a:rPr>
              <a:t>“Scooter”,  White Lab</a:t>
            </a:r>
            <a:endParaRPr lang="en-US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786689"/>
            <a:ext cx="9144000" cy="15603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dirty="0" smtClean="0">
                <a:solidFill>
                  <a:srgbClr val="1F497D"/>
                </a:solidFill>
                <a:latin typeface="Calibri"/>
                <a:cs typeface="Arial"/>
              </a:rPr>
              <a:t>Not Right, but Close Enough </a:t>
            </a:r>
            <a:endParaRPr lang="en-US" sz="3000" dirty="0">
              <a:solidFill>
                <a:srgbClr val="1F497D"/>
              </a:solidFill>
              <a:latin typeface="Calibri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smtClean="0">
                <a:solidFill>
                  <a:schemeClr val="tx2"/>
                </a:solidFill>
              </a:rPr>
              <a:t>Cheating</a:t>
            </a:r>
            <a:endParaRPr lang="en-US" sz="1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8</a:t>
            </a:fld>
            <a:endParaRPr lang="en-US" dirty="0"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2959" y="583954"/>
            <a:ext cx="38604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Kirk</a:t>
            </a:r>
            <a:r>
              <a:rPr lang="en-US" sz="1600" dirty="0" smtClean="0">
                <a:solidFill>
                  <a:schemeClr val="bg1"/>
                </a:solidFill>
              </a:rPr>
              <a:t>  </a:t>
            </a:r>
            <a:r>
              <a:rPr lang="en-US" sz="1600" dirty="0" smtClean="0">
                <a:solidFill>
                  <a:srgbClr val="F79646"/>
                </a:solidFill>
              </a:rPr>
              <a:t>What </a:t>
            </a:r>
            <a:r>
              <a:rPr lang="en-US" sz="1600" dirty="0">
                <a:solidFill>
                  <a:srgbClr val="F79646"/>
                </a:solidFill>
              </a:rPr>
              <a:t>would you say the odds are on our getting out of here</a:t>
            </a:r>
            <a:r>
              <a:rPr lang="en-US" sz="1600" dirty="0" smtClean="0">
                <a:solidFill>
                  <a:srgbClr val="F79646"/>
                </a:solidFill>
              </a:rPr>
              <a:t>?</a:t>
            </a:r>
            <a:br>
              <a:rPr lang="en-US" sz="1600" dirty="0" smtClean="0">
                <a:solidFill>
                  <a:srgbClr val="F79646"/>
                </a:solidFill>
              </a:rPr>
            </a:br>
            <a:endParaRPr lang="en-US" sz="1600" dirty="0">
              <a:solidFill>
                <a:srgbClr val="F79646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Spock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Difficult to be precise, Captain. I should say approximately seven thousand eight hundred twenty four point seven to one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895" y="443667"/>
            <a:ext cx="2801958" cy="2689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88" y="2806053"/>
            <a:ext cx="3152602" cy="30264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45453" y="2608975"/>
            <a:ext cx="2825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Kirk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accent6"/>
                </a:solidFill>
              </a:rPr>
              <a:t>Difficult to be precise? Seven thousand eight hundred and twenty four to one</a:t>
            </a:r>
            <a:r>
              <a:rPr lang="en-US" sz="1600" dirty="0" smtClean="0">
                <a:solidFill>
                  <a:schemeClr val="accent6"/>
                </a:solidFill>
              </a:rPr>
              <a:t>?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8067" y="3903899"/>
            <a:ext cx="4093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Spock</a:t>
            </a:r>
            <a:r>
              <a:rPr lang="en-US" sz="1600" dirty="0">
                <a:solidFill>
                  <a:srgbClr val="FFFFFF"/>
                </a:solidFill>
              </a:rPr>
              <a:t>  </a:t>
            </a:r>
            <a:r>
              <a:rPr lang="en-US" sz="1600" dirty="0">
                <a:solidFill>
                  <a:srgbClr val="93CDDD"/>
                </a:solidFill>
              </a:rPr>
              <a:t>Seven thousand eight hundred twenty four point seven to one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rgbClr val="FFFFFF"/>
                </a:solidFill>
              </a:rPr>
              <a:t>Kirk</a:t>
            </a:r>
            <a:r>
              <a:rPr lang="en-US" sz="1600" dirty="0" smtClean="0">
                <a:solidFill>
                  <a:schemeClr val="bg1"/>
                </a:solidFill>
              </a:rPr>
              <a:t>  </a:t>
            </a:r>
            <a:r>
              <a:rPr lang="en-US" sz="1600" dirty="0" smtClean="0">
                <a:solidFill>
                  <a:srgbClr val="F79646"/>
                </a:solidFill>
              </a:rPr>
              <a:t>That's </a:t>
            </a:r>
            <a:r>
              <a:rPr lang="en-US" sz="1600" dirty="0">
                <a:solidFill>
                  <a:srgbClr val="F79646"/>
                </a:solidFill>
              </a:rPr>
              <a:t>a pretty close approximation</a:t>
            </a:r>
            <a:r>
              <a:rPr lang="en-US" sz="1600" dirty="0" smtClean="0">
                <a:solidFill>
                  <a:srgbClr val="F79646"/>
                </a:solidFill>
              </a:rPr>
              <a:t>.</a:t>
            </a:r>
            <a:endParaRPr lang="en-US" sz="1600" dirty="0">
              <a:solidFill>
                <a:srgbClr val="F7964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8067" y="5238535"/>
            <a:ext cx="3233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Star Trek, “Errand of </a:t>
            </a:r>
            <a:r>
              <a:rPr lang="en-US" sz="1200" i="1" dirty="0">
                <a:solidFill>
                  <a:srgbClr val="FFFFFF"/>
                </a:solidFill>
              </a:rPr>
              <a:t>Mercy”</a:t>
            </a:r>
            <a:br>
              <a:rPr lang="en-US" sz="1200" i="1" dirty="0">
                <a:solidFill>
                  <a:srgbClr val="FFFFFF"/>
                </a:solidFill>
              </a:rPr>
            </a:br>
            <a:r>
              <a:rPr lang="en-US" sz="1200" i="1" dirty="0">
                <a:solidFill>
                  <a:srgbClr val="FFFFFF"/>
                </a:solidFill>
              </a:rPr>
              <a:t>http://</a:t>
            </a:r>
            <a:r>
              <a:rPr lang="en-US" sz="1200" i="1" dirty="0" err="1">
                <a:solidFill>
                  <a:srgbClr val="FFFFFF"/>
                </a:solidFill>
              </a:rPr>
              <a:t>www.redbubble.com</a:t>
            </a:r>
            <a:r>
              <a:rPr lang="en-US" sz="1200" i="1" dirty="0">
                <a:solidFill>
                  <a:srgbClr val="FFFFFF"/>
                </a:solidFill>
              </a:rPr>
              <a:t>/people/</a:t>
            </a:r>
            <a:r>
              <a:rPr lang="en-US" sz="1200" i="1" dirty="0" err="1">
                <a:solidFill>
                  <a:srgbClr val="FFFFFF"/>
                </a:solidFill>
              </a:rPr>
              <a:t>feelmeflow</a:t>
            </a:r>
            <a:endParaRPr lang="en-US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4914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</a:t>
            </a:r>
            <a:r>
              <a:rPr lang="en-US" strike="sngStrike" dirty="0" smtClean="0"/>
              <a:t>Cheat</a:t>
            </a:r>
            <a:r>
              <a:rPr lang="en-US" dirty="0" smtClean="0"/>
              <a:t> Approximate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>
                <a:latin typeface="Calibri"/>
              </a:rPr>
              <a:pPr/>
              <a:t>9</a:t>
            </a:fld>
            <a:endParaRPr lang="en-US" dirty="0">
              <a:latin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a few significant </a:t>
            </a:r>
            <a:br>
              <a:rPr lang="en-US" dirty="0"/>
            </a:br>
            <a:r>
              <a:rPr lang="en-US" dirty="0"/>
              <a:t>figures matter</a:t>
            </a:r>
          </a:p>
          <a:p>
            <a:r>
              <a:rPr lang="en-US" dirty="0"/>
              <a:t>Least-significant figures </a:t>
            </a:r>
            <a:br>
              <a:rPr lang="en-US" dirty="0"/>
            </a:br>
            <a:r>
              <a:rPr lang="en-US" dirty="0"/>
              <a:t>are noise</a:t>
            </a:r>
          </a:p>
          <a:p>
            <a:r>
              <a:rPr lang="en-US" dirty="0"/>
              <a:t>Only relative rank matters</a:t>
            </a:r>
          </a:p>
          <a:p>
            <a:r>
              <a:rPr lang="en-US" dirty="0"/>
              <a:t>Only care about </a:t>
            </a:r>
            <a:br>
              <a:rPr lang="en-US" dirty="0"/>
            </a:br>
            <a:r>
              <a:rPr lang="en-US" dirty="0"/>
              <a:t>“high” or “</a:t>
            </a:r>
            <a:r>
              <a:rPr lang="en-US" dirty="0" smtClean="0"/>
              <a:t>low”</a:t>
            </a:r>
            <a:endParaRPr lang="en-US" dirty="0"/>
          </a:p>
        </p:txBody>
      </p:sp>
      <p:pic>
        <p:nvPicPr>
          <p:cNvPr id="5" name="Picture 4" descr="Screen Shot 2013-04-10 at 4.53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5422" y="1600201"/>
            <a:ext cx="3412778" cy="17316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0244" y="3412444"/>
            <a:ext cx="2387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bg1"/>
                </a:solidFill>
              </a:rPr>
              <a:t>Do you care about </a:t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37.94% </a:t>
            </a:r>
            <a:r>
              <a:rPr lang="en-US" i="1" dirty="0" err="1" smtClean="0">
                <a:solidFill>
                  <a:schemeClr val="bg1"/>
                </a:solidFill>
              </a:rPr>
              <a:t>vs</a:t>
            </a:r>
            <a:r>
              <a:rPr lang="en-US" i="1" dirty="0" smtClean="0">
                <a:solidFill>
                  <a:schemeClr val="bg1"/>
                </a:solidFill>
              </a:rPr>
              <a:t> simply 40%?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7788153" y="2955326"/>
            <a:ext cx="735469" cy="428361"/>
          </a:xfrm>
          <a:prstGeom prst="donut">
            <a:avLst/>
          </a:prstGeom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6350" cmpd="sng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6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565</Words>
  <Application>Microsoft Macintosh PowerPoint</Application>
  <PresentationFormat>On-screen Show (4:3)</PresentationFormat>
  <Paragraphs>163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Grow Bigger</vt:lpstr>
      <vt:lpstr>And Be Faster</vt:lpstr>
      <vt:lpstr>PowerPoint Presentation</vt:lpstr>
      <vt:lpstr>Plentiful Resources</vt:lpstr>
      <vt:lpstr>PowerPoint Presentation</vt:lpstr>
      <vt:lpstr>PowerPoint Presentation</vt:lpstr>
      <vt:lpstr>When To Cheat Approximate</vt:lpstr>
      <vt:lpstr>PowerPoint Presentation</vt:lpstr>
      <vt:lpstr>The Mean</vt:lpstr>
      <vt:lpstr>“Close Enough” Mean</vt:lpstr>
      <vt:lpstr>“Close Enough” Mean</vt:lpstr>
      <vt:lpstr>PowerPoint Presentation</vt:lpstr>
      <vt:lpstr>PowerPoint Presentation</vt:lpstr>
      <vt:lpstr>Word Count: Toy Example</vt:lpstr>
      <vt:lpstr>Word Count: Useful Example</vt:lpstr>
      <vt:lpstr>Common Crawl</vt:lpstr>
      <vt:lpstr>Raw Results</vt:lpstr>
      <vt:lpstr>Sample 10% of Documents</vt:lpstr>
      <vt:lpstr>Stop When “Close Enough”</vt:lpstr>
      <vt:lpstr>PowerPoint Presentation</vt:lpstr>
      <vt:lpstr>Oryx (α)</vt:lpstr>
      <vt:lpstr>Oryx (α)</vt:lpstr>
      <vt:lpstr>PowerPoint Presentation</vt:lpstr>
      <vt:lpstr>Oryx (α)</vt:lpstr>
      <vt:lpstr>Serving Layer Designs For …</vt:lpstr>
      <vt:lpstr>PowerPoint Presentation</vt:lpstr>
      <vt:lpstr>Resources</vt:lpstr>
      <vt:lpstr>PowerPoint Presentation</vt:lpstr>
    </vt:vector>
  </TitlesOfParts>
  <Company>Gyro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Erik Ulvestad</dc:creator>
  <cp:lastModifiedBy>Sean Owen</cp:lastModifiedBy>
  <cp:revision>125</cp:revision>
  <cp:lastPrinted>2012-09-17T22:57:27Z</cp:lastPrinted>
  <dcterms:created xsi:type="dcterms:W3CDTF">2012-10-03T01:44:46Z</dcterms:created>
  <dcterms:modified xsi:type="dcterms:W3CDTF">2013-11-12T08:29:55Z</dcterms:modified>
</cp:coreProperties>
</file>