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670" r:id="rId2"/>
    <p:sldId id="682" r:id="rId3"/>
    <p:sldId id="595" r:id="rId4"/>
    <p:sldId id="596" r:id="rId5"/>
    <p:sldId id="598" r:id="rId6"/>
    <p:sldId id="599" r:id="rId7"/>
    <p:sldId id="600" r:id="rId8"/>
    <p:sldId id="601" r:id="rId9"/>
    <p:sldId id="604" r:id="rId10"/>
    <p:sldId id="605" r:id="rId11"/>
    <p:sldId id="606" r:id="rId12"/>
    <p:sldId id="622" r:id="rId13"/>
    <p:sldId id="684" r:id="rId14"/>
    <p:sldId id="680" r:id="rId15"/>
    <p:sldId id="685" r:id="rId16"/>
    <p:sldId id="688" r:id="rId17"/>
    <p:sldId id="692" r:id="rId18"/>
    <p:sldId id="633" r:id="rId19"/>
    <p:sldId id="634" r:id="rId20"/>
    <p:sldId id="700" r:id="rId21"/>
    <p:sldId id="638" r:id="rId22"/>
    <p:sldId id="639" r:id="rId23"/>
    <p:sldId id="683" r:id="rId24"/>
    <p:sldId id="686" r:id="rId25"/>
    <p:sldId id="697" r:id="rId26"/>
    <p:sldId id="693" r:id="rId27"/>
    <p:sldId id="698" r:id="rId28"/>
    <p:sldId id="694" r:id="rId29"/>
    <p:sldId id="699" r:id="rId30"/>
    <p:sldId id="695" r:id="rId31"/>
    <p:sldId id="696" r:id="rId32"/>
    <p:sldId id="661" r:id="rId33"/>
    <p:sldId id="662" r:id="rId34"/>
    <p:sldId id="663" r:id="rId35"/>
    <p:sldId id="664" r:id="rId36"/>
    <p:sldId id="666" r:id="rId37"/>
    <p:sldId id="668" r:id="rId38"/>
    <p:sldId id="669" r:id="rId39"/>
    <p:sldId id="613" r:id="rId40"/>
    <p:sldId id="614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4F2"/>
    <a:srgbClr val="8000FF"/>
    <a:srgbClr val="FF0080"/>
    <a:srgbClr val="FFCC66"/>
    <a:srgbClr val="4F81BA"/>
    <a:srgbClr val="D0AD36"/>
    <a:srgbClr val="FFFF33"/>
    <a:srgbClr val="00FFFF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6364" autoAdjust="0"/>
  </p:normalViewPr>
  <p:slideViewPr>
    <p:cSldViewPr snapToObjects="1">
      <p:cViewPr>
        <p:scale>
          <a:sx n="75" d="100"/>
          <a:sy n="75" d="100"/>
        </p:scale>
        <p:origin x="336" y="1374"/>
      </p:cViewPr>
      <p:guideLst>
        <p:guide orient="horz" pos="2160"/>
        <p:guide pos="15"/>
      </p:guideLst>
    </p:cSldViewPr>
  </p:slideViewPr>
  <p:outlineViewPr>
    <p:cViewPr>
      <p:scale>
        <a:sx n="33" d="100"/>
        <a:sy n="33" d="100"/>
      </p:scale>
      <p:origin x="0" y="-9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sosp_2011:analysis:low-mem-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169826985912"/>
          <c:y val="5.1147053820725201E-2"/>
          <c:w val="0.618242273287268"/>
          <c:h val="0.71209254702851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118</c:v>
                </c:pt>
                <c:pt idx="1">
                  <c:v>673</c:v>
                </c:pt>
                <c:pt idx="2">
                  <c:v>1228</c:v>
                </c:pt>
                <c:pt idx="3">
                  <c:v>2338</c:v>
                </c:pt>
                <c:pt idx="4">
                  <c:v>3448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Spark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79</c:v>
                </c:pt>
                <c:pt idx="1">
                  <c:v>84.5</c:v>
                </c:pt>
                <c:pt idx="2">
                  <c:v>90</c:v>
                </c:pt>
                <c:pt idx="3">
                  <c:v>101</c:v>
                </c:pt>
                <c:pt idx="4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024720"/>
        <c:axId val="193025280"/>
      </c:barChart>
      <c:catAx>
        <c:axId val="19302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Iterations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3025280"/>
        <c:crosses val="autoZero"/>
        <c:auto val="1"/>
        <c:lblAlgn val="ctr"/>
        <c:lblOffset val="100"/>
        <c:noMultiLvlLbl val="0"/>
      </c:catAx>
      <c:valAx>
        <c:axId val="1930252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Running Time (s)</a:t>
                </a:r>
              </a:p>
            </c:rich>
          </c:tx>
          <c:layout>
            <c:manualLayout>
              <c:xMode val="edge"/>
              <c:yMode val="edge"/>
              <c:x val="2.3809523809523801E-2"/>
              <c:y val="0.18205295129634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3024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32366489902998"/>
          <c:y val="0.35207722423351701"/>
          <c:w val="0.162873614012534"/>
          <c:h val="0.193551443891515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Impala (SQL)</c:v>
                </c:pt>
                <c:pt idx="2">
                  <c:v>Storm (Streaming)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120000</c:v>
                </c:pt>
                <c:pt idx="1">
                  <c:v>80000</c:v>
                </c:pt>
                <c:pt idx="2">
                  <c:v>64000</c:v>
                </c:pt>
                <c:pt idx="3">
                  <c:v>63000</c:v>
                </c:pt>
                <c:pt idx="4">
                  <c:v>26000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405664"/>
        <c:axId val="91406224"/>
      </c:barChart>
      <c:catAx>
        <c:axId val="9140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406224"/>
        <c:crosses val="autoZero"/>
        <c:auto val="1"/>
        <c:lblAlgn val="ctr"/>
        <c:lblOffset val="100"/>
        <c:noMultiLvlLbl val="0"/>
      </c:catAx>
      <c:valAx>
        <c:axId val="9140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405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Impala (SQL)</c:v>
                </c:pt>
                <c:pt idx="2">
                  <c:v>Storm (Streaming)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120000</c:v>
                </c:pt>
                <c:pt idx="1">
                  <c:v>0</c:v>
                </c:pt>
                <c:pt idx="2">
                  <c:v>64000</c:v>
                </c:pt>
                <c:pt idx="3">
                  <c:v>63000</c:v>
                </c:pt>
                <c:pt idx="4">
                  <c:v>26000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Impala (SQL)</c:v>
                </c:pt>
                <c:pt idx="2">
                  <c:v>Storm (Streaming)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80000</c:v>
                </c:pt>
                <c:pt idx="2">
                  <c:v>0</c:v>
                </c:pt>
                <c:pt idx="3">
                  <c:v>0</c:v>
                </c:pt>
                <c:pt idx="4">
                  <c:v>11000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864400"/>
        <c:axId val="189866640"/>
      </c:barChart>
      <c:catAx>
        <c:axId val="18986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866640"/>
        <c:crosses val="autoZero"/>
        <c:auto val="1"/>
        <c:lblAlgn val="ctr"/>
        <c:lblOffset val="100"/>
        <c:noMultiLvlLbl val="0"/>
      </c:catAx>
      <c:valAx>
        <c:axId val="18986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86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Impala (SQL)</c:v>
                </c:pt>
                <c:pt idx="2">
                  <c:v>Storm (Streaming)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120000</c:v>
                </c:pt>
                <c:pt idx="1">
                  <c:v>0</c:v>
                </c:pt>
                <c:pt idx="2">
                  <c:v>0</c:v>
                </c:pt>
                <c:pt idx="3">
                  <c:v>63000</c:v>
                </c:pt>
                <c:pt idx="4">
                  <c:v>26000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Impala (SQL)</c:v>
                </c:pt>
                <c:pt idx="2">
                  <c:v>Storm (Streaming)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80000</c:v>
                </c:pt>
                <c:pt idx="2">
                  <c:v>0</c:v>
                </c:pt>
                <c:pt idx="3">
                  <c:v>0</c:v>
                </c:pt>
                <c:pt idx="4">
                  <c:v>11000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Impala (SQL)</c:v>
                </c:pt>
                <c:pt idx="2">
                  <c:v>Storm (Streaming)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64000</c:v>
                </c:pt>
                <c:pt idx="3">
                  <c:v>0</c:v>
                </c:pt>
                <c:pt idx="4">
                  <c:v>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857120"/>
        <c:axId val="189867200"/>
      </c:barChart>
      <c:catAx>
        <c:axId val="18985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867200"/>
        <c:crosses val="autoZero"/>
        <c:auto val="1"/>
        <c:lblAlgn val="ctr"/>
        <c:lblOffset val="100"/>
        <c:noMultiLvlLbl val="0"/>
      </c:catAx>
      <c:valAx>
        <c:axId val="18986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857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Impala (SQL)</c:v>
                </c:pt>
                <c:pt idx="2">
                  <c:v>Storm (Streaming)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120000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26000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Impala (SQL)</c:v>
                </c:pt>
                <c:pt idx="2">
                  <c:v>Storm (Streaming)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80000</c:v>
                </c:pt>
                <c:pt idx="2">
                  <c:v>0</c:v>
                </c:pt>
                <c:pt idx="3">
                  <c:v>0</c:v>
                </c:pt>
                <c:pt idx="4">
                  <c:v>11000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Impala (SQL)</c:v>
                </c:pt>
                <c:pt idx="2">
                  <c:v>Storm (Streaming)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64000</c:v>
                </c:pt>
                <c:pt idx="3">
                  <c:v>0</c:v>
                </c:pt>
                <c:pt idx="4">
                  <c:v>6000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Hadoop MapReduce</c:v>
                </c:pt>
                <c:pt idx="1">
                  <c:v>Impala (SQL)</c:v>
                </c:pt>
                <c:pt idx="2">
                  <c:v>Storm (Streaming)</c:v>
                </c:pt>
                <c:pt idx="3">
                  <c:v>Giraph (Graph)</c:v>
                </c:pt>
                <c:pt idx="4">
                  <c:v>Spark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63000</c:v>
                </c:pt>
                <c:pt idx="4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6983936"/>
        <c:axId val="196984496"/>
      </c:barChart>
      <c:catAx>
        <c:axId val="19698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984496"/>
        <c:crosses val="autoZero"/>
        <c:auto val="1"/>
        <c:lblAlgn val="ctr"/>
        <c:lblOffset val="100"/>
        <c:noMultiLvlLbl val="0"/>
      </c:catAx>
      <c:valAx>
        <c:axId val="19698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98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8739845019373"/>
          <c:y val="4.7878787878787903E-2"/>
          <c:w val="0.66087270341207305"/>
          <c:h val="0.90424242424242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Impala (disk)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SQL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Impala (mem)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SQL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Redshift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SQL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Shark (disk)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SQL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16.399999999999999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Shark (mem)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SQL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657168"/>
        <c:axId val="139654928"/>
      </c:barChart>
      <c:catAx>
        <c:axId val="1396571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9654928"/>
        <c:crosses val="autoZero"/>
        <c:auto val="1"/>
        <c:lblAlgn val="ctr"/>
        <c:lblOffset val="100"/>
        <c:noMultiLvlLbl val="0"/>
      </c:catAx>
      <c:valAx>
        <c:axId val="139654928"/>
        <c:scaling>
          <c:orientation val="minMax"/>
          <c:max val="2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Response Time (s)</a:t>
                </a:r>
              </a:p>
            </c:rich>
          </c:tx>
          <c:layout>
            <c:manualLayout>
              <c:xMode val="edge"/>
              <c:yMode val="edge"/>
              <c:x val="3.7573008497416901E-3"/>
              <c:y val="0.287720353137676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9657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02679311297298"/>
          <c:y val="4.7878787878787903E-2"/>
          <c:w val="0.51578814105515103"/>
          <c:h val="0.90424242424242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SQL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SQL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031520"/>
        <c:axId val="201032080"/>
      </c:barChart>
      <c:catAx>
        <c:axId val="201031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1032080"/>
        <c:crosses val="autoZero"/>
        <c:auto val="1"/>
        <c:lblAlgn val="ctr"/>
        <c:lblOffset val="100"/>
        <c:noMultiLvlLbl val="0"/>
      </c:catAx>
      <c:valAx>
        <c:axId val="201032080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(MB/s/node)</a:t>
                </a:r>
              </a:p>
            </c:rich>
          </c:tx>
          <c:layout>
            <c:manualLayout>
              <c:xMode val="edge"/>
              <c:yMode val="edge"/>
              <c:x val="3.5836228898507697E-2"/>
              <c:y val="0.2404481030780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1031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6437668970359"/>
          <c:y val="4.7878787878787903E-2"/>
          <c:w val="0.59317477918106998"/>
          <c:h val="0.90424242424242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SQL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Giraph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SQL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GraphX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SQL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035440"/>
        <c:axId val="201036000"/>
      </c:barChart>
      <c:catAx>
        <c:axId val="2010354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1036000"/>
        <c:crosses val="autoZero"/>
        <c:auto val="1"/>
        <c:lblAlgn val="ctr"/>
        <c:lblOffset val="100"/>
        <c:noMultiLvlLbl val="0"/>
      </c:catAx>
      <c:valAx>
        <c:axId val="201036000"/>
        <c:scaling>
          <c:orientation val="minMax"/>
          <c:max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Response Time (min)</a:t>
                </a:r>
              </a:p>
            </c:rich>
          </c:tx>
          <c:layout>
            <c:manualLayout>
              <c:xMode val="edge"/>
              <c:yMode val="edge"/>
              <c:x val="3.6792210383167198E-2"/>
              <c:y val="0.260447625864949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1035440"/>
        <c:crosses val="autoZero"/>
        <c:crossBetween val="between"/>
      </c:valAx>
    </c:plotArea>
    <c:plotVisOnly val="1"/>
    <c:dispBlanksAs val="gap"/>
    <c:showDLblsOverMax val="0"/>
  </c:chart>
  <c:txPr>
    <a:bodyPr rot="-5400000" vert="horz"/>
    <a:lstStyle/>
    <a:p>
      <a:pPr>
        <a:defRPr sz="20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2.7777777777777801E-3"/>
                  <c:y val="-3.70370370370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2407407407407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8518518518518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6E-16"/>
                  <c:y val="-1.851851851851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Sheet1!$B$17:$F$17</c:f>
                <c:numCache>
                  <c:formatCode>General</c:formatCode>
                  <c:ptCount val="5"/>
                  <c:pt idx="0">
                    <c:v>0.87739660421091703</c:v>
                  </c:pt>
                  <c:pt idx="1">
                    <c:v>5.1945332998512654</c:v>
                  </c:pt>
                  <c:pt idx="2">
                    <c:v>2.8121085073747021</c:v>
                  </c:pt>
                  <c:pt idx="3">
                    <c:v>2.0895510250169469</c:v>
                  </c:pt>
                  <c:pt idx="4">
                    <c:v>1.350000722661556</c:v>
                  </c:pt>
                </c:numCache>
              </c:numRef>
            </c:plus>
            <c:minus>
              <c:numRef>
                <c:f>Sheet1!$B$17:$F$17</c:f>
                <c:numCache>
                  <c:formatCode>General</c:formatCode>
                  <c:ptCount val="5"/>
                  <c:pt idx="0">
                    <c:v>0.87739660421091703</c:v>
                  </c:pt>
                  <c:pt idx="1">
                    <c:v>5.1945332998512654</c:v>
                  </c:pt>
                  <c:pt idx="2">
                    <c:v>2.8121085073747021</c:v>
                  </c:pt>
                  <c:pt idx="3">
                    <c:v>2.0895510250169469</c:v>
                  </c:pt>
                  <c:pt idx="4">
                    <c:v>1.350000722661556</c:v>
                  </c:pt>
                </c:numCache>
              </c:numRef>
            </c:minus>
            <c:spPr>
              <a:ln w="12700" cmpd="sng">
                <a:solidFill>
                  <a:schemeClr val="tx1"/>
                </a:solidFill>
              </a:ln>
            </c:spPr>
          </c:errBars>
          <c:cat>
            <c:strRef>
              <c:f>Sheet1!$B$6:$F$6</c:f>
              <c:strCache>
                <c:ptCount val="5"/>
                <c:pt idx="0">
                  <c:v>Cache disabled</c:v>
                </c:pt>
                <c:pt idx="1">
                  <c:v>25%</c:v>
                </c:pt>
                <c:pt idx="2">
                  <c:v>50%</c:v>
                </c:pt>
                <c:pt idx="3">
                  <c:v>75%</c:v>
                </c:pt>
                <c:pt idx="4">
                  <c:v>Fully cached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68.841405988333406</c:v>
                </c:pt>
                <c:pt idx="1">
                  <c:v>58.061375029777771</c:v>
                </c:pt>
                <c:pt idx="2">
                  <c:v>40.740740243555543</c:v>
                </c:pt>
                <c:pt idx="3">
                  <c:v>29.747077791333329</c:v>
                </c:pt>
                <c:pt idx="4">
                  <c:v>11.530431902111109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1402864"/>
        <c:axId val="91403424"/>
      </c:barChart>
      <c:catAx>
        <c:axId val="9140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% of working set in </a:t>
                </a:r>
                <a:r>
                  <a:rPr lang="en-US" dirty="0" smtClean="0"/>
                  <a:t>memory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91403424"/>
        <c:crosses val="autoZero"/>
        <c:auto val="1"/>
        <c:lblAlgn val="ctr"/>
        <c:lblOffset val="100"/>
        <c:noMultiLvlLbl val="0"/>
      </c:catAx>
      <c:valAx>
        <c:axId val="91403424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Iteration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4028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2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0DBB-FA3E-BA4C-AFAB-ED4147FA32B1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F5B2-048D-0344-B140-24CAAF7F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EAA98-0FDA-CD43-AE85-312F9266063F}" type="datetime1">
              <a:rPr lang="en-US"/>
              <a:pPr>
                <a:defRPr/>
              </a:pPr>
              <a:t>11/16/2013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9AE34-0624-8F4B-9FB8-27D0EFDF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9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69FE-82EB-ED4A-895C-6DF3FE534FB7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863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high-level distributed collection stuff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1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iteration is, for example, a </a:t>
            </a:r>
            <a:r>
              <a:rPr lang="en-US" dirty="0" err="1" smtClean="0"/>
              <a:t>MapReduce</a:t>
            </a:r>
            <a:r>
              <a:rPr lang="en-US" dirty="0" smtClean="0"/>
              <a:t>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2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Note that dataset is reused on each gradient computation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76D692-9537-2146-850C-795FF5B1173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174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idea: 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E12695-0717-744A-A738-2CC9BB29FA2B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1454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</a:t>
            </a:r>
            <a:r>
              <a:rPr lang="en-US" baseline="0" dirty="0" smtClean="0"/>
              <a:t> GB of data on 50 m1.xlarge EC2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54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NOT a modified version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of Hadoop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8931A2-CD2E-0F4D-8CC5-BC0B3844A363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646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code / split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7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8"/>
            <a:ext cx="9339263" cy="1219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23000" dir="5400000" rotWithShape="0">
              <a:srgbClr val="00000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69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77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http://www.databricks.com/img/logo-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99731"/>
            <a:ext cx="1828800" cy="47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http://www.databricks.com/img/logo-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99731"/>
            <a:ext cx="1828800" cy="47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fld id="{6EC0E81C-C778-DC40-90D0-8BC73B38043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ts val="2000"/>
        </a:spcBef>
        <a:spcAft>
          <a:spcPct val="0"/>
        </a:spcAft>
        <a:buNone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77724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Spark.incubator.apach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ithub.com/amplab/graphx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mplab.cs.berkeley.edu/benchmark/" TargetMode="External"/><Relationship Id="rId4" Type="http://schemas.openxmlformats.org/officeDocument/2006/relationships/chart" Target="../charts/char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spark-summit.org" TargetMode="External"/><Relationship Id="rId2" Type="http://schemas.openxmlformats.org/officeDocument/2006/relationships/hyperlink" Target="spark.incubator.apache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hyperlink" Target="http://ampcamp.berkeley.edu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park-project.org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0"/>
          <p:cNvSpPr>
            <a:spLocks noChangeArrowheads="1"/>
          </p:cNvSpPr>
          <p:nvPr/>
        </p:nvSpPr>
        <p:spPr bwMode="auto">
          <a:xfrm>
            <a:off x="533400" y="4232464"/>
            <a:ext cx="7752859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  <a:ea typeface="Corbel" charset="0"/>
                <a:cs typeface="Corbel" charset="0"/>
              </a:rPr>
              <a:t>Patrick Wendell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  <a:ea typeface="Corbel" charset="0"/>
                <a:cs typeface="Corbel" charset="0"/>
              </a:rPr>
              <a:t>Databricks</a:t>
            </a:r>
            <a:endParaRPr lang="en-US" sz="27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  <a:ea typeface="Corbel" charset="0"/>
                <a:cs typeface="Corbel" charset="0"/>
                <a:hlinkClick r:id="rId3" action="ppaction://hlinkfile"/>
              </a:rPr>
              <a:t>Spark.incubator.apache.org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077200" cy="1066800"/>
          </a:xfrm>
        </p:spPr>
        <p:txBody>
          <a:bodyPr/>
          <a:lstStyle/>
          <a:p>
            <a:r>
              <a:rPr lang="en-US" sz="6000" dirty="0"/>
              <a:t>Spark: </a:t>
            </a:r>
            <a:r>
              <a:rPr lang="en-US" sz="6000" dirty="0" smtClean="0"/>
              <a:t>High-Speed Analytics for </a:t>
            </a:r>
            <a:r>
              <a:rPr lang="en-US" sz="6000" dirty="0"/>
              <a:t>Big Data</a:t>
            </a:r>
            <a:endParaRPr lang="en-US" sz="5500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Spark Logo #112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79317"/>
            <a:ext cx="2362200" cy="15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ea typeface="ＭＳ Ｐゴシック" charset="-128"/>
                <a:cs typeface="ＭＳ Ｐゴシック" charset="-128"/>
              </a:rPr>
              <a:t>Example: Logistic Regression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2211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data =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spark.textFile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(...).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map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readPoint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).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cache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var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=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Vector.random(D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for (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i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&lt;- 1 to ITERATIONS)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gradient =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data.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map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 =&gt;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(1 / (1 +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exp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(-p.y*(w dot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p.x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))) - 1) *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p.y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*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p.x</a:t>
            </a:r>
            <a:endParaRPr lang="en-US" sz="1900" dirty="0" smtClean="0">
              <a:solidFill>
                <a:srgbClr val="FF0080"/>
              </a:solidFill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).</a:t>
            </a:r>
            <a:r>
              <a:rPr lang="en-US" sz="1900" dirty="0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reduce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_ + _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-= gradient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println("Final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: " +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85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Logistic Regression Performance</a:t>
            </a:r>
            <a:endParaRPr lang="en-US" sz="4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995203"/>
              </p:ext>
            </p:extLst>
          </p:nvPr>
        </p:nvGraphicFramePr>
        <p:xfrm>
          <a:off x="457200" y="1951038"/>
          <a:ext cx="7467600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936492" y="2463168"/>
            <a:ext cx="1845070" cy="965833"/>
            <a:chOff x="7021694" y="2615568"/>
            <a:chExt cx="1844888" cy="965833"/>
          </a:xfrm>
        </p:grpSpPr>
        <p:cxnSp>
          <p:nvCxnSpPr>
            <p:cNvPr id="6" name="Straight Arrow Connector 5"/>
            <p:cNvCxnSpPr/>
            <p:nvPr/>
          </p:nvCxnSpPr>
          <p:spPr>
            <a:xfrm rot="5400000">
              <a:off x="6972455" y="3238508"/>
              <a:ext cx="533400" cy="1523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7021694" y="2615568"/>
              <a:ext cx="1844888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100" dirty="0" smtClean="0">
                  <a:latin typeface="Corbel"/>
                  <a:ea typeface="Calibri" charset="0"/>
                  <a:cs typeface="Corbel"/>
                </a:rPr>
                <a:t>110 s / </a:t>
              </a:r>
              <a:r>
                <a:rPr lang="en-US" sz="2100" dirty="0">
                  <a:latin typeface="Corbel"/>
                  <a:ea typeface="Calibri" charset="0"/>
                  <a:cs typeface="Corbel"/>
                </a:rPr>
                <a:t>iteration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542088" y="4332670"/>
            <a:ext cx="2525712" cy="1195388"/>
            <a:chOff x="6565901" y="4635502"/>
            <a:chExt cx="2525596" cy="1195776"/>
          </a:xfrm>
        </p:grpSpPr>
        <p:cxnSp>
          <p:nvCxnSpPr>
            <p:cNvPr id="9" name="Straight Arrow Connector 8"/>
            <p:cNvCxnSpPr/>
            <p:nvPr/>
          </p:nvCxnSpPr>
          <p:spPr>
            <a:xfrm rot="16200000" flipV="1">
              <a:off x="6901435" y="4784813"/>
              <a:ext cx="501813" cy="2031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6565901" y="5092703"/>
              <a:ext cx="2525596" cy="73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100" dirty="0">
                  <a:latin typeface="Corbel"/>
                  <a:ea typeface="Calibri" charset="0"/>
                  <a:cs typeface="Corbel"/>
                </a:rPr>
                <a:t>first iteration</a:t>
              </a:r>
              <a:r>
                <a:rPr lang="en-US" sz="2100" dirty="0" smtClean="0">
                  <a:latin typeface="Corbel"/>
                  <a:ea typeface="Calibri" charset="0"/>
                  <a:cs typeface="Corbel"/>
                </a:rPr>
                <a:t> 80 s</a:t>
              </a:r>
            </a:p>
            <a:p>
              <a:pPr algn="ctr"/>
              <a:r>
                <a:rPr lang="en-US" sz="2100" dirty="0">
                  <a:latin typeface="Corbel"/>
                  <a:ea typeface="Calibri" charset="0"/>
                  <a:cs typeface="Corbel"/>
                </a:rPr>
                <a:t>further iterations</a:t>
              </a:r>
              <a:r>
                <a:rPr lang="en-US" sz="2100" dirty="0" smtClean="0">
                  <a:latin typeface="Corbel"/>
                  <a:ea typeface="Calibri" charset="0"/>
                  <a:cs typeface="Corbel"/>
                </a:rPr>
                <a:t> 1 s</a:t>
              </a:r>
              <a:endParaRPr lang="en-US" sz="2100" dirty="0">
                <a:latin typeface="Corbel"/>
                <a:ea typeface="Calibri" charset="0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9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Operators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2103437"/>
            <a:ext cx="4038600" cy="4221163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map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filter</a:t>
            </a: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groupBy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sort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union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join</a:t>
            </a: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leftOuterJoin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rightOuterJoin</a:t>
            </a:r>
            <a:endParaRPr lang="en-US" sz="2200" dirty="0">
              <a:latin typeface="Lucida Console"/>
              <a:cs typeface="Lucida Console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81400" y="2103437"/>
            <a:ext cx="4038600" cy="4221163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reduce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count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fold</a:t>
            </a: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reduceByKey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groupByKey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cogroup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cross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zip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6324600" y="2073274"/>
            <a:ext cx="27432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sample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take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first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partitionBy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err="1" smtClean="0">
                <a:latin typeface="Lucida Console"/>
                <a:cs typeface="Lucida Console"/>
              </a:rPr>
              <a:t>mapWith</a:t>
            </a:r>
            <a:endParaRPr lang="en-US" sz="2200" dirty="0" smtClean="0">
              <a:latin typeface="Lucida Console"/>
              <a:cs typeface="Lucida Console"/>
            </a:endParaRP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pipe</a:t>
            </a:r>
          </a:p>
          <a:p>
            <a:pPr>
              <a:spcBef>
                <a:spcPts val="1600"/>
              </a:spcBef>
            </a:pPr>
            <a:r>
              <a:rPr lang="en-US" sz="2200" dirty="0" smtClean="0">
                <a:latin typeface="Lucida Console"/>
                <a:cs typeface="Lucida Console"/>
              </a:rPr>
              <a:t>save</a:t>
            </a:r>
          </a:p>
          <a:p>
            <a:pPr>
              <a:spcBef>
                <a:spcPts val="1600"/>
              </a:spcBef>
            </a:pPr>
            <a:r>
              <a:rPr lang="en-US" sz="2200" b="1" dirty="0" smtClean="0">
                <a:latin typeface="Lucida Console"/>
                <a:cs typeface="Lucida Console"/>
              </a:rPr>
              <a:t>...</a:t>
            </a:r>
            <a:endParaRPr lang="en-US" sz="2200" b="1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19054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57200" y="581988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Execution Engine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70891" y="1967394"/>
            <a:ext cx="3158109" cy="430476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700" dirty="0" smtClean="0">
                <a:ea typeface="ＭＳ Ｐゴシック" charset="-128"/>
                <a:cs typeface="ＭＳ Ｐゴシック" charset="-128"/>
              </a:rPr>
              <a:t>General task graphs</a:t>
            </a:r>
          </a:p>
          <a:p>
            <a:pPr marL="0" indent="0">
              <a:buFontTx/>
              <a:buNone/>
            </a:pPr>
            <a:r>
              <a:rPr lang="en-US" sz="2700" dirty="0" smtClean="0">
                <a:ea typeface="ＭＳ Ｐゴシック" charset="-128"/>
                <a:cs typeface="ＭＳ Ｐゴシック" charset="-128"/>
              </a:rPr>
              <a:t>Automatically pipelines functions</a:t>
            </a:r>
          </a:p>
          <a:p>
            <a:pPr marL="0" indent="0">
              <a:buFontTx/>
              <a:buNone/>
            </a:pPr>
            <a:r>
              <a:rPr lang="en-US" sz="2700" dirty="0" smtClean="0">
                <a:ea typeface="ＭＳ Ｐゴシック" charset="-128"/>
                <a:cs typeface="ＭＳ Ｐゴシック" charset="-128"/>
              </a:rPr>
              <a:t>Data locality aware</a:t>
            </a:r>
          </a:p>
          <a:p>
            <a:pPr marL="0" indent="0">
              <a:buFontTx/>
              <a:buNone/>
            </a:pPr>
            <a:r>
              <a:rPr lang="en-US" sz="2700" dirty="0" smtClean="0">
                <a:ea typeface="ＭＳ Ｐゴシック" charset="-128"/>
                <a:cs typeface="ＭＳ Ｐゴシック" charset="-128"/>
              </a:rPr>
              <a:t>Partitioning aware</a:t>
            </a:r>
            <a:br>
              <a:rPr lang="en-US" sz="2700" dirty="0" smtClean="0">
                <a:ea typeface="ＭＳ Ｐゴシック" charset="-128"/>
                <a:cs typeface="ＭＳ Ｐゴシック" charset="-128"/>
              </a:rPr>
            </a:br>
            <a:r>
              <a:rPr lang="en-US" sz="2700" dirty="0" smtClean="0">
                <a:ea typeface="ＭＳ Ｐゴシック" charset="-128"/>
                <a:cs typeface="ＭＳ Ｐゴシック" charset="-128"/>
              </a:rPr>
              <a:t>to avoid shuffles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941913" y="6258563"/>
            <a:ext cx="393158" cy="257080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32288" y="6190342"/>
            <a:ext cx="189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rPr>
              <a:t>= cached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rPr>
              <a:t>partition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cs typeface="Corbe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54458" y="6107603"/>
            <a:ext cx="450658" cy="597997"/>
            <a:chOff x="4181818" y="5897146"/>
            <a:chExt cx="571867" cy="777635"/>
          </a:xfrm>
        </p:grpSpPr>
        <p:sp>
          <p:nvSpPr>
            <p:cNvPr id="81" name="Rounded Rectangle 80"/>
            <p:cNvSpPr/>
            <p:nvPr/>
          </p:nvSpPr>
          <p:spPr>
            <a:xfrm>
              <a:off x="4181818" y="5897146"/>
              <a:ext cx="571867" cy="77763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272291" y="5975435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272291" y="632727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919440" y="6190342"/>
            <a:ext cx="79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rPr>
              <a:t>= RDD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cs typeface="Corbe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29000" y="2014709"/>
            <a:ext cx="5376333" cy="3777438"/>
            <a:chOff x="3392904" y="2014709"/>
            <a:chExt cx="5412429" cy="3777438"/>
          </a:xfrm>
        </p:grpSpPr>
        <p:sp>
          <p:nvSpPr>
            <p:cNvPr id="171" name="Rounded Rectangle 170"/>
            <p:cNvSpPr/>
            <p:nvPr/>
          </p:nvSpPr>
          <p:spPr>
            <a:xfrm>
              <a:off x="3392904" y="2014709"/>
              <a:ext cx="5412429" cy="3777438"/>
            </a:xfrm>
            <a:prstGeom prst="roundRect">
              <a:avLst>
                <a:gd name="adj" fmla="val 11363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550531" y="2156004"/>
              <a:ext cx="1749946" cy="1319457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550531" y="3646093"/>
              <a:ext cx="3732854" cy="2003628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386193" y="3856333"/>
              <a:ext cx="566307" cy="1460609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6475785" y="394075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6475785" y="4288112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6475785" y="4624894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6475785" y="4972249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4560969" y="2257404"/>
              <a:ext cx="566307" cy="109857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4650561" y="2334695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4650561" y="2682050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4650561" y="301229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6386193" y="2263217"/>
              <a:ext cx="566307" cy="109857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6475785" y="2340508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6475785" y="2687863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6475785" y="3018110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8078706" y="3167209"/>
              <a:ext cx="566307" cy="109857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8168299" y="3244501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8168299" y="3591856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8168299" y="3922102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197" name="Straight Arrow Connector 196"/>
            <p:cNvCxnSpPr>
              <a:stCxn id="190" idx="3"/>
              <a:endCxn id="194" idx="1"/>
            </p:cNvCxnSpPr>
            <p:nvPr/>
          </p:nvCxnSpPr>
          <p:spPr>
            <a:xfrm>
              <a:off x="6865120" y="2466987"/>
              <a:ext cx="1303177" cy="9039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98" name="Straight Arrow Connector 197"/>
            <p:cNvCxnSpPr>
              <a:stCxn id="191" idx="3"/>
              <a:endCxn id="195" idx="1"/>
            </p:cNvCxnSpPr>
            <p:nvPr/>
          </p:nvCxnSpPr>
          <p:spPr>
            <a:xfrm>
              <a:off x="6865120" y="2814342"/>
              <a:ext cx="1303177" cy="9039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99" name="Straight Arrow Connector 198"/>
            <p:cNvCxnSpPr>
              <a:stCxn id="192" idx="3"/>
              <a:endCxn id="196" idx="1"/>
            </p:cNvCxnSpPr>
            <p:nvPr/>
          </p:nvCxnSpPr>
          <p:spPr>
            <a:xfrm>
              <a:off x="6865120" y="3144589"/>
              <a:ext cx="1303177" cy="9039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0" name="Straight Arrow Connector 199"/>
            <p:cNvCxnSpPr>
              <a:stCxn id="187" idx="3"/>
              <a:endCxn id="191" idx="1"/>
            </p:cNvCxnSpPr>
            <p:nvPr/>
          </p:nvCxnSpPr>
          <p:spPr>
            <a:xfrm>
              <a:off x="5039897" y="2808529"/>
              <a:ext cx="1435888" cy="581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1" name="Straight Arrow Connector 200"/>
            <p:cNvCxnSpPr>
              <a:stCxn id="186" idx="3"/>
              <a:endCxn id="190" idx="1"/>
            </p:cNvCxnSpPr>
            <p:nvPr/>
          </p:nvCxnSpPr>
          <p:spPr>
            <a:xfrm>
              <a:off x="5039897" y="2461173"/>
              <a:ext cx="1435888" cy="581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3" name="Straight Arrow Connector 202"/>
            <p:cNvCxnSpPr>
              <a:stCxn id="181" idx="3"/>
              <a:endCxn id="194" idx="1"/>
            </p:cNvCxnSpPr>
            <p:nvPr/>
          </p:nvCxnSpPr>
          <p:spPr>
            <a:xfrm flipV="1">
              <a:off x="6865120" y="3370979"/>
              <a:ext cx="1303179" cy="69625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4" name="Straight Arrow Connector 203"/>
            <p:cNvCxnSpPr>
              <a:stCxn id="188" idx="3"/>
              <a:endCxn id="192" idx="1"/>
            </p:cNvCxnSpPr>
            <p:nvPr/>
          </p:nvCxnSpPr>
          <p:spPr>
            <a:xfrm>
              <a:off x="5039897" y="3138775"/>
              <a:ext cx="1435888" cy="581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5" name="Straight Arrow Connector 204"/>
            <p:cNvCxnSpPr>
              <a:stCxn id="183" idx="3"/>
              <a:endCxn id="194" idx="1"/>
            </p:cNvCxnSpPr>
            <p:nvPr/>
          </p:nvCxnSpPr>
          <p:spPr>
            <a:xfrm flipV="1">
              <a:off x="6865120" y="3370979"/>
              <a:ext cx="1303179" cy="138039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9" name="Straight Arrow Connector 208"/>
            <p:cNvCxnSpPr>
              <a:stCxn id="181" idx="3"/>
              <a:endCxn id="195" idx="1"/>
            </p:cNvCxnSpPr>
            <p:nvPr/>
          </p:nvCxnSpPr>
          <p:spPr>
            <a:xfrm flipV="1">
              <a:off x="6865120" y="3718334"/>
              <a:ext cx="1303179" cy="34890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0" name="Straight Arrow Connector 209"/>
            <p:cNvCxnSpPr>
              <a:stCxn id="182" idx="3"/>
              <a:endCxn id="195" idx="1"/>
            </p:cNvCxnSpPr>
            <p:nvPr/>
          </p:nvCxnSpPr>
          <p:spPr>
            <a:xfrm flipV="1">
              <a:off x="6865120" y="3718334"/>
              <a:ext cx="1303179" cy="69625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1" name="Straight Arrow Connector 210"/>
            <p:cNvCxnSpPr>
              <a:stCxn id="183" idx="3"/>
              <a:endCxn id="195" idx="1"/>
            </p:cNvCxnSpPr>
            <p:nvPr/>
          </p:nvCxnSpPr>
          <p:spPr>
            <a:xfrm flipV="1">
              <a:off x="6865120" y="3718334"/>
              <a:ext cx="1303179" cy="103303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2" name="Straight Arrow Connector 211"/>
            <p:cNvCxnSpPr>
              <a:stCxn id="184" idx="3"/>
              <a:endCxn id="195" idx="1"/>
            </p:cNvCxnSpPr>
            <p:nvPr/>
          </p:nvCxnSpPr>
          <p:spPr>
            <a:xfrm flipV="1">
              <a:off x="6865120" y="3718334"/>
              <a:ext cx="1303179" cy="138039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3" name="Straight Arrow Connector 212"/>
            <p:cNvCxnSpPr>
              <a:stCxn id="182" idx="3"/>
              <a:endCxn id="194" idx="1"/>
            </p:cNvCxnSpPr>
            <p:nvPr/>
          </p:nvCxnSpPr>
          <p:spPr>
            <a:xfrm flipV="1">
              <a:off x="6865120" y="3370979"/>
              <a:ext cx="1303179" cy="104361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4" name="Straight Arrow Connector 213"/>
            <p:cNvCxnSpPr>
              <a:stCxn id="187" idx="3"/>
              <a:endCxn id="192" idx="1"/>
            </p:cNvCxnSpPr>
            <p:nvPr/>
          </p:nvCxnSpPr>
          <p:spPr>
            <a:xfrm>
              <a:off x="5039897" y="2808529"/>
              <a:ext cx="1435888" cy="33606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5" name="Straight Arrow Connector 214"/>
            <p:cNvCxnSpPr>
              <a:stCxn id="187" idx="3"/>
              <a:endCxn id="190" idx="1"/>
            </p:cNvCxnSpPr>
            <p:nvPr/>
          </p:nvCxnSpPr>
          <p:spPr>
            <a:xfrm flipV="1">
              <a:off x="5039897" y="2466987"/>
              <a:ext cx="1435888" cy="34154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6" name="Straight Arrow Connector 215"/>
            <p:cNvCxnSpPr>
              <a:stCxn id="188" idx="3"/>
              <a:endCxn id="191" idx="1"/>
            </p:cNvCxnSpPr>
            <p:nvPr/>
          </p:nvCxnSpPr>
          <p:spPr>
            <a:xfrm flipV="1">
              <a:off x="5039897" y="2814342"/>
              <a:ext cx="1435888" cy="32443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7" name="Straight Arrow Connector 216"/>
            <p:cNvCxnSpPr>
              <a:stCxn id="186" idx="3"/>
              <a:endCxn id="192" idx="1"/>
            </p:cNvCxnSpPr>
            <p:nvPr/>
          </p:nvCxnSpPr>
          <p:spPr>
            <a:xfrm>
              <a:off x="5039897" y="2461173"/>
              <a:ext cx="1435888" cy="68341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8" name="Straight Arrow Connector 217"/>
            <p:cNvCxnSpPr>
              <a:stCxn id="184" idx="3"/>
              <a:endCxn id="194" idx="1"/>
            </p:cNvCxnSpPr>
            <p:nvPr/>
          </p:nvCxnSpPr>
          <p:spPr>
            <a:xfrm flipV="1">
              <a:off x="6865120" y="3370979"/>
              <a:ext cx="1303179" cy="172774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9" name="Straight Arrow Connector 218"/>
            <p:cNvCxnSpPr>
              <a:stCxn id="181" idx="3"/>
              <a:endCxn id="196" idx="1"/>
            </p:cNvCxnSpPr>
            <p:nvPr/>
          </p:nvCxnSpPr>
          <p:spPr>
            <a:xfrm flipV="1">
              <a:off x="6865120" y="4048580"/>
              <a:ext cx="1303179" cy="1865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0" name="Straight Arrow Connector 219"/>
            <p:cNvCxnSpPr>
              <a:stCxn id="182" idx="3"/>
              <a:endCxn id="196" idx="1"/>
            </p:cNvCxnSpPr>
            <p:nvPr/>
          </p:nvCxnSpPr>
          <p:spPr>
            <a:xfrm flipV="1">
              <a:off x="6865120" y="4048580"/>
              <a:ext cx="1303179" cy="36601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1" name="Straight Arrow Connector 220"/>
            <p:cNvCxnSpPr>
              <a:stCxn id="183" idx="3"/>
              <a:endCxn id="196" idx="1"/>
            </p:cNvCxnSpPr>
            <p:nvPr/>
          </p:nvCxnSpPr>
          <p:spPr>
            <a:xfrm flipV="1">
              <a:off x="6865120" y="4048580"/>
              <a:ext cx="1303179" cy="7027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2" name="Straight Arrow Connector 221"/>
            <p:cNvCxnSpPr>
              <a:stCxn id="184" idx="3"/>
              <a:endCxn id="196" idx="1"/>
            </p:cNvCxnSpPr>
            <p:nvPr/>
          </p:nvCxnSpPr>
          <p:spPr>
            <a:xfrm flipV="1">
              <a:off x="6865120" y="4048580"/>
              <a:ext cx="1303179" cy="105014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23" name="TextBox 222"/>
            <p:cNvSpPr txBox="1"/>
            <p:nvPr/>
          </p:nvSpPr>
          <p:spPr>
            <a:xfrm>
              <a:off x="7424962" y="4619577"/>
              <a:ext cx="546153" cy="352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join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5738265" y="5212419"/>
              <a:ext cx="63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filter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5320829" y="3152411"/>
              <a:ext cx="987505" cy="352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groupBy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cxnSp>
          <p:nvCxnSpPr>
            <p:cNvPr id="226" name="Straight Arrow Connector 225"/>
            <p:cNvCxnSpPr>
              <a:stCxn id="188" idx="3"/>
              <a:endCxn id="190" idx="1"/>
            </p:cNvCxnSpPr>
            <p:nvPr/>
          </p:nvCxnSpPr>
          <p:spPr>
            <a:xfrm flipV="1">
              <a:off x="5039897" y="2466987"/>
              <a:ext cx="1435888" cy="67178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7" name="Straight Arrow Connector 226"/>
            <p:cNvCxnSpPr>
              <a:stCxn id="186" idx="3"/>
              <a:endCxn id="191" idx="1"/>
            </p:cNvCxnSpPr>
            <p:nvPr/>
          </p:nvCxnSpPr>
          <p:spPr>
            <a:xfrm>
              <a:off x="5039897" y="2461173"/>
              <a:ext cx="1435888" cy="35316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34" name="TextBox 233"/>
            <p:cNvSpPr txBox="1"/>
            <p:nvPr/>
          </p:nvSpPr>
          <p:spPr>
            <a:xfrm>
              <a:off x="7742274" y="5292287"/>
              <a:ext cx="884707" cy="352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3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637773" y="3085507"/>
              <a:ext cx="883591" cy="352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3662736" y="5265555"/>
              <a:ext cx="897878" cy="352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209961" y="2147424"/>
              <a:ext cx="388466" cy="352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A: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6012123" y="2098486"/>
              <a:ext cx="378867" cy="352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B: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601081" y="3674323"/>
              <a:ext cx="377974" cy="352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C: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4780722" y="3674323"/>
              <a:ext cx="396614" cy="352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D: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6041541" y="3665799"/>
              <a:ext cx="3728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E: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7754072" y="2822948"/>
              <a:ext cx="362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F: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157627" y="3856333"/>
              <a:ext cx="566307" cy="1460609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5247219" y="394075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247219" y="4288112"/>
              <a:ext cx="389335" cy="252956"/>
            </a:xfrm>
            <a:prstGeom prst="roundRect">
              <a:avLst/>
            </a:prstGeom>
            <a:ln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5247219" y="4624894"/>
              <a:ext cx="389335" cy="252956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5247219" y="4972249"/>
              <a:ext cx="389335" cy="252956"/>
            </a:xfrm>
            <a:prstGeom prst="roundRect">
              <a:avLst/>
            </a:prstGeom>
            <a:ln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202" name="Straight Arrow Connector 201"/>
            <p:cNvCxnSpPr>
              <a:stCxn id="90" idx="3"/>
              <a:endCxn id="182" idx="1"/>
            </p:cNvCxnSpPr>
            <p:nvPr/>
          </p:nvCxnSpPr>
          <p:spPr>
            <a:xfrm>
              <a:off x="5636554" y="4414590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6" name="Straight Arrow Connector 205"/>
            <p:cNvCxnSpPr>
              <a:stCxn id="89" idx="3"/>
              <a:endCxn id="181" idx="1"/>
            </p:cNvCxnSpPr>
            <p:nvPr/>
          </p:nvCxnSpPr>
          <p:spPr>
            <a:xfrm>
              <a:off x="5636554" y="4067235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7" name="Straight Arrow Connector 206"/>
            <p:cNvCxnSpPr>
              <a:stCxn id="91" idx="3"/>
              <a:endCxn id="183" idx="1"/>
            </p:cNvCxnSpPr>
            <p:nvPr/>
          </p:nvCxnSpPr>
          <p:spPr>
            <a:xfrm>
              <a:off x="5636554" y="4751372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8" name="Straight Arrow Connector 207"/>
            <p:cNvCxnSpPr>
              <a:stCxn id="92" idx="3"/>
              <a:endCxn id="184" idx="1"/>
            </p:cNvCxnSpPr>
            <p:nvPr/>
          </p:nvCxnSpPr>
          <p:spPr>
            <a:xfrm>
              <a:off x="5636554" y="5098727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97" name="Rounded Rectangle 96"/>
            <p:cNvSpPr/>
            <p:nvPr/>
          </p:nvSpPr>
          <p:spPr>
            <a:xfrm>
              <a:off x="3946736" y="3856333"/>
              <a:ext cx="566307" cy="1460609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036328" y="394075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036328" y="4288112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036328" y="4624894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036328" y="4972249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102" name="Straight Arrow Connector 101"/>
            <p:cNvCxnSpPr>
              <a:stCxn id="99" idx="3"/>
              <a:endCxn id="90" idx="1"/>
            </p:cNvCxnSpPr>
            <p:nvPr/>
          </p:nvCxnSpPr>
          <p:spPr>
            <a:xfrm>
              <a:off x="4425663" y="4414590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03" name="Straight Arrow Connector 102"/>
            <p:cNvCxnSpPr>
              <a:stCxn id="98" idx="3"/>
              <a:endCxn id="89" idx="1"/>
            </p:cNvCxnSpPr>
            <p:nvPr/>
          </p:nvCxnSpPr>
          <p:spPr>
            <a:xfrm>
              <a:off x="4425663" y="4067235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04" name="Straight Arrow Connector 103"/>
            <p:cNvCxnSpPr>
              <a:stCxn id="100" idx="3"/>
              <a:endCxn id="91" idx="1"/>
            </p:cNvCxnSpPr>
            <p:nvPr/>
          </p:nvCxnSpPr>
          <p:spPr>
            <a:xfrm>
              <a:off x="4425663" y="4751372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05" name="Straight Arrow Connector 104"/>
            <p:cNvCxnSpPr>
              <a:stCxn id="101" idx="3"/>
              <a:endCxn id="92" idx="1"/>
            </p:cNvCxnSpPr>
            <p:nvPr/>
          </p:nvCxnSpPr>
          <p:spPr>
            <a:xfrm>
              <a:off x="4425663" y="5098727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4558939" y="5209465"/>
              <a:ext cx="611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Corbel"/>
                  <a:cs typeface="Corbel"/>
                </a:rPr>
                <a:t>map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2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 smtClean="0"/>
              <a:t>In Python and Java…</a:t>
            </a:r>
            <a:endParaRPr lang="en-US" sz="5500" dirty="0"/>
          </a:p>
        </p:txBody>
      </p:sp>
      <p:sp>
        <p:nvSpPr>
          <p:cNvPr id="5" name="Vertical Text Placeholder 2"/>
          <p:cNvSpPr txBox="1">
            <a:spLocks/>
          </p:cNvSpPr>
          <p:nvPr/>
        </p:nvSpPr>
        <p:spPr bwMode="auto">
          <a:xfrm>
            <a:off x="457200" y="2027238"/>
            <a:ext cx="76200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rgbClr val="008000"/>
                </a:solidFill>
                <a:latin typeface="Lucida Console"/>
                <a:cs typeface="Lucida Console"/>
              </a:rPr>
              <a:t>// </a:t>
            </a:r>
            <a:r>
              <a:rPr lang="en-US" sz="1800" dirty="0">
                <a:solidFill>
                  <a:srgbClr val="008000"/>
                </a:solidFill>
                <a:latin typeface="Lucida Console"/>
                <a:cs typeface="Lucida Console"/>
              </a:rPr>
              <a:t>Python: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Lucida Console"/>
                <a:cs typeface="Lucida Console"/>
              </a:rPr>
              <a:t>lines = </a:t>
            </a:r>
            <a:r>
              <a:rPr lang="en-US" sz="1800" dirty="0" err="1">
                <a:latin typeface="Lucida Console"/>
                <a:cs typeface="Lucida Console"/>
              </a:rPr>
              <a:t>sc.textFile</a:t>
            </a:r>
            <a:r>
              <a:rPr lang="en-US" sz="1800" dirty="0">
                <a:latin typeface="Lucida Console"/>
                <a:cs typeface="Lucida Console"/>
              </a:rPr>
              <a:t>(...)</a:t>
            </a:r>
            <a:br>
              <a:rPr lang="en-US" sz="1800" dirty="0">
                <a:latin typeface="Lucida Console"/>
                <a:cs typeface="Lucida Console"/>
              </a:rPr>
            </a:br>
            <a:r>
              <a:rPr lang="en-US" sz="1800" dirty="0" err="1">
                <a:latin typeface="Lucida Console"/>
                <a:cs typeface="Lucida Console"/>
              </a:rPr>
              <a:t>lines.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lambda x: “ERROR” in x</a:t>
            </a:r>
            <a:r>
              <a:rPr lang="en-US" sz="1800" dirty="0">
                <a:latin typeface="Lucida Console"/>
                <a:cs typeface="Lucida Console"/>
              </a:rPr>
              <a:t>).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1200"/>
              </a:spcBef>
            </a:pPr>
            <a:endParaRPr lang="en-US" sz="1800" dirty="0">
              <a:solidFill>
                <a:srgbClr val="008000"/>
              </a:solidFill>
              <a:latin typeface="Lucida Console"/>
              <a:cs typeface="Lucida Console"/>
            </a:endParaRP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rgbClr val="008000"/>
                </a:solidFill>
                <a:latin typeface="Lucida Console"/>
                <a:cs typeface="Lucida Console"/>
              </a:rPr>
              <a:t>// Java:</a:t>
            </a:r>
          </a:p>
          <a:p>
            <a:pPr>
              <a:spcBef>
                <a:spcPts val="1200"/>
              </a:spcBef>
            </a:pPr>
            <a:r>
              <a:rPr lang="en-US" sz="1800" dirty="0" err="1" smtClean="0">
                <a:latin typeface="Lucida Console"/>
                <a:cs typeface="Lucida Console"/>
              </a:rPr>
              <a:t>JavaRDD</a:t>
            </a:r>
            <a:r>
              <a:rPr lang="en-US" sz="1800" dirty="0" smtClean="0">
                <a:latin typeface="Lucida Console"/>
                <a:cs typeface="Lucida Console"/>
              </a:rPr>
              <a:t>&lt;String&gt; lines = </a:t>
            </a:r>
            <a:r>
              <a:rPr lang="en-US" sz="1800" dirty="0" err="1" smtClean="0">
                <a:latin typeface="Lucida Console"/>
                <a:cs typeface="Lucida Console"/>
              </a:rPr>
              <a:t>sc.textFile</a:t>
            </a:r>
            <a:r>
              <a:rPr lang="en-US" sz="1800" dirty="0" smtClean="0">
                <a:latin typeface="Lucida Console"/>
                <a:cs typeface="Lucida Console"/>
              </a:rPr>
              <a:t>(...);</a:t>
            </a:r>
            <a:br>
              <a:rPr lang="en-US" sz="1800" dirty="0" smtClean="0">
                <a:latin typeface="Lucida Console"/>
                <a:cs typeface="Lucida Console"/>
              </a:rPr>
            </a:br>
            <a:r>
              <a:rPr lang="en-US" sz="1800" dirty="0" err="1" smtClean="0">
                <a:latin typeface="Lucida Console"/>
                <a:cs typeface="Lucida Console"/>
              </a:rPr>
              <a:t>lines.</a:t>
            </a:r>
            <a:r>
              <a:rPr lang="en-US" sz="18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b="1" dirty="0" smtClean="0">
                <a:latin typeface="Lucida Console"/>
                <a:cs typeface="Lucida Console"/>
              </a:rPr>
              <a:t>new</a:t>
            </a:r>
            <a:r>
              <a:rPr lang="en-US" sz="1800" dirty="0" smtClean="0">
                <a:latin typeface="Lucida Console"/>
                <a:cs typeface="Lucida Console"/>
              </a:rPr>
              <a:t> Function&lt;String, Boolean&gt;() {</a:t>
            </a:r>
            <a:br>
              <a:rPr lang="en-US" sz="1800" dirty="0" smtClean="0">
                <a:latin typeface="Lucida Console"/>
                <a:cs typeface="Lucida Console"/>
              </a:rPr>
            </a:br>
            <a:r>
              <a:rPr lang="en-US" sz="1800" dirty="0" smtClean="0">
                <a:latin typeface="Lucida Console"/>
                <a:cs typeface="Lucida Console"/>
              </a:rPr>
              <a:t>  Boolean call(String s) {</a:t>
            </a:r>
            <a:br>
              <a:rPr lang="en-US" sz="1800" dirty="0" smtClean="0">
                <a:latin typeface="Lucida Console"/>
                <a:cs typeface="Lucida Console"/>
              </a:rPr>
            </a:br>
            <a:r>
              <a:rPr lang="en-US" sz="1800" dirty="0" smtClean="0">
                <a:latin typeface="Lucida Console"/>
                <a:cs typeface="Lucida Console"/>
              </a:rPr>
              <a:t>    </a:t>
            </a:r>
            <a:r>
              <a:rPr lang="en-US" sz="1800" b="1" dirty="0" smtClean="0">
                <a:latin typeface="Lucida Console"/>
                <a:cs typeface="Lucida Console"/>
              </a:rPr>
              <a:t>return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dirty="0" err="1" smtClean="0">
                <a:latin typeface="Lucida Console"/>
                <a:cs typeface="Lucida Console"/>
              </a:rPr>
              <a:t>s.contains</a:t>
            </a: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“error”</a:t>
            </a:r>
            <a:r>
              <a:rPr lang="en-US" sz="1800" dirty="0" smtClean="0">
                <a:latin typeface="Lucida Console"/>
                <a:cs typeface="Lucida Console"/>
              </a:rPr>
              <a:t>);</a:t>
            </a:r>
            <a:br>
              <a:rPr lang="en-US" sz="1800" dirty="0" smtClean="0">
                <a:latin typeface="Lucida Console"/>
                <a:cs typeface="Lucida Console"/>
              </a:rPr>
            </a:br>
            <a:r>
              <a:rPr lang="en-US" sz="1800" dirty="0" smtClean="0">
                <a:latin typeface="Lucida Console"/>
                <a:cs typeface="Lucida Console"/>
              </a:rPr>
              <a:t>  }</a:t>
            </a:r>
            <a:br>
              <a:rPr lang="en-US" sz="1800" dirty="0" smtClean="0">
                <a:latin typeface="Lucida Console"/>
                <a:cs typeface="Lucida Console"/>
              </a:rPr>
            </a:br>
            <a:r>
              <a:rPr lang="en-US" sz="1800" dirty="0" smtClean="0">
                <a:latin typeface="Lucida Console"/>
                <a:cs typeface="Lucida Console"/>
              </a:rPr>
              <a:t>}).</a:t>
            </a:r>
            <a:r>
              <a:rPr lang="en-US" sz="18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800" dirty="0" smtClean="0">
                <a:latin typeface="Lucida Console"/>
                <a:cs typeface="Lucida Console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2540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was Spark</a:t>
            </a:r>
            <a:br>
              <a:rPr lang="en-US" dirty="0" smtClean="0"/>
            </a:br>
            <a:r>
              <a:rPr lang="en-US" dirty="0" smtClean="0"/>
              <a:t>… and it was good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5592" y="5334000"/>
            <a:ext cx="7912036" cy="82694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Spark</a:t>
            </a: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8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Generality of RDDs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5592" y="5334000"/>
            <a:ext cx="7912036" cy="82694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Spark</a:t>
            </a: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592" y="4964256"/>
            <a:ext cx="7912036" cy="369744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RDDs, Transformations, and Actions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397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Spark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Streaming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/>
            </a:r>
            <a:b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real-time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6446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Shark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SQL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3657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GraphX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graph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6161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 err="1" smtClean="0">
                <a:solidFill>
                  <a:sysClr val="window" lastClr="FFFFFF"/>
                </a:solidFill>
                <a:latin typeface="Corbel"/>
                <a:ea typeface="+mn-ea"/>
                <a:cs typeface="+mn-cs"/>
              </a:rPr>
              <a:t>MLLib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machine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learning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470" y="2659608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DStream’s</a:t>
            </a:r>
            <a:r>
              <a:rPr lang="en-US" sz="1600" kern="0" dirty="0" smtClean="0">
                <a:solidFill>
                  <a:sysClr val="window" lastClr="FFFFFF"/>
                </a:solidFill>
                <a:latin typeface="Corbel"/>
                <a:ea typeface="+mn-ea"/>
                <a:cs typeface="+mn-cs"/>
              </a:rPr>
              <a:t>: </a:t>
            </a:r>
            <a:br>
              <a:rPr lang="en-US" sz="1600" kern="0" dirty="0" smtClean="0">
                <a:solidFill>
                  <a:sysClr val="window" lastClr="FFFFFF"/>
                </a:solidFill>
                <a:latin typeface="Corbe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Streams of RDD’s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6445" y="2659608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RDD-Based</a:t>
            </a:r>
            <a:endParaRPr lang="en-US" sz="1600" kern="0" dirty="0">
              <a:solidFill>
                <a:sysClr val="window" lastClr="FFFFFF"/>
              </a:solidFill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Tables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2645965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RDD-Based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Matrices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56294" y="2645964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</a:t>
            </a: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-Based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b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Graphs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2198400"/>
            <a:ext cx="2895600" cy="3048000"/>
          </a:xfrm>
          <a:prstGeom prst="ellipse">
            <a:avLst/>
          </a:prstGeom>
          <a:ln w="76200">
            <a:solidFill>
              <a:srgbClr val="C0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Streaming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911683"/>
            <a:ext cx="8379327" cy="4641517"/>
          </a:xfrm>
        </p:spPr>
        <p:txBody>
          <a:bodyPr>
            <a:normAutofit/>
          </a:bodyPr>
          <a:lstStyle/>
          <a:p>
            <a:r>
              <a:rPr lang="en-US" dirty="0"/>
              <a:t>Many important </a:t>
            </a:r>
            <a:r>
              <a:rPr lang="en-US" dirty="0" smtClean="0"/>
              <a:t>apps must </a:t>
            </a:r>
            <a:r>
              <a:rPr lang="en-US" dirty="0"/>
              <a:t>process large </a:t>
            </a:r>
            <a:r>
              <a:rPr lang="en-US" dirty="0" smtClean="0"/>
              <a:t>data streams </a:t>
            </a:r>
            <a:r>
              <a:rPr lang="en-US" dirty="0"/>
              <a:t>at second-scale </a:t>
            </a:r>
            <a:r>
              <a:rPr lang="en-US" dirty="0" smtClean="0"/>
              <a:t>latencies</a:t>
            </a:r>
          </a:p>
          <a:p>
            <a:pPr lvl="1"/>
            <a:r>
              <a:rPr lang="en-US" dirty="0" smtClean="0"/>
              <a:t>Site statistics, intrusion detection, online ML</a:t>
            </a:r>
            <a:endParaRPr lang="en-US" dirty="0"/>
          </a:p>
          <a:p>
            <a:r>
              <a:rPr lang="en-US" dirty="0" smtClean="0"/>
              <a:t>To build and scale these apps users want:</a:t>
            </a:r>
            <a:endParaRPr lang="en-US" dirty="0"/>
          </a:p>
          <a:p>
            <a:pPr lvl="1"/>
            <a:r>
              <a:rPr lang="en-US" b="1" dirty="0" smtClean="0"/>
              <a:t>Integration: </a:t>
            </a:r>
            <a:r>
              <a:rPr lang="en-US" dirty="0" smtClean="0"/>
              <a:t>with offline analytical stack</a:t>
            </a:r>
            <a:endParaRPr lang="en-US" b="1" dirty="0" smtClean="0"/>
          </a:p>
          <a:p>
            <a:pPr lvl="1"/>
            <a:r>
              <a:rPr lang="en-US" b="1" dirty="0" smtClean="0"/>
              <a:t>Fault-tolerance</a:t>
            </a:r>
            <a:r>
              <a:rPr lang="en-US" b="1" dirty="0"/>
              <a:t>:</a:t>
            </a:r>
            <a:r>
              <a:rPr lang="en-US" dirty="0"/>
              <a:t> both for crashes and stragglers</a:t>
            </a:r>
          </a:p>
          <a:p>
            <a:pPr lvl="1"/>
            <a:r>
              <a:rPr lang="en-US" b="1" dirty="0" smtClean="0"/>
              <a:t>Efficiency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low cost </a:t>
            </a:r>
            <a:r>
              <a:rPr lang="en-US" dirty="0"/>
              <a:t>beyond base </a:t>
            </a:r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Spark Streaming: Motivation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66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 flipV="1">
            <a:off x="4457910" y="4958096"/>
            <a:ext cx="1517225" cy="88807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4600" dirty="0" smtClean="0"/>
              <a:t>Traditional Streaming Systems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8862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Separate codebase/API from offline analytics stack</a:t>
            </a:r>
          </a:p>
          <a:p>
            <a:r>
              <a:rPr lang="en-US" dirty="0" smtClean="0"/>
              <a:t>Continuous operator model</a:t>
            </a:r>
          </a:p>
          <a:p>
            <a:pPr lvl="1"/>
            <a:r>
              <a:rPr lang="en-US" dirty="0" smtClean="0"/>
              <a:t>Each node has mutable state</a:t>
            </a:r>
          </a:p>
          <a:p>
            <a:pPr lvl="1"/>
            <a:r>
              <a:rPr lang="en-US" dirty="0" smtClean="0"/>
              <a:t>For each record, update state &amp; send new records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08235" y="4481534"/>
            <a:ext cx="1306731" cy="1031191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16741" y="4017742"/>
            <a:ext cx="1306731" cy="10311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1643" y="3954972"/>
            <a:ext cx="510574" cy="498799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cxnSp>
        <p:nvCxnSpPr>
          <p:cNvPr id="8" name="Straight Connector 7"/>
          <p:cNvCxnSpPr/>
          <p:nvPr/>
        </p:nvCxnSpPr>
        <p:spPr>
          <a:xfrm>
            <a:off x="4061643" y="4257305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61643" y="4155556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61643" y="4359054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1643" y="4053808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54213" y="4396116"/>
            <a:ext cx="510574" cy="498799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354213" y="4698449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54213" y="4596700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54213" y="4800198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54213" y="4494952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53697" y="4501263"/>
            <a:ext cx="930210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3633088" y="3980432"/>
            <a:ext cx="411987" cy="394748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89397" y="4510511"/>
            <a:ext cx="1485738" cy="44758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>
            <a:off x="5927637" y="4424020"/>
            <a:ext cx="411987" cy="394748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22" name="TextBox 21"/>
          <p:cNvSpPr txBox="1"/>
          <p:nvPr/>
        </p:nvSpPr>
        <p:spPr>
          <a:xfrm>
            <a:off x="3677579" y="3502173"/>
            <a:ext cx="158188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+mn-lt"/>
              </a:rPr>
              <a:t>mutable state</a:t>
            </a:r>
            <a:endParaRPr lang="en-US" sz="19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5471" y="4463167"/>
            <a:ext cx="800007" cy="34937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900" dirty="0" smtClean="0">
                <a:latin typeface="+mn-lt"/>
              </a:rPr>
              <a:t>node 1</a:t>
            </a:r>
            <a:endParaRPr lang="en-US" sz="19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5135" y="4904311"/>
            <a:ext cx="800007" cy="3477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900" dirty="0" smtClean="0">
                <a:latin typeface="+mn-lt"/>
              </a:rPr>
              <a:t>node 3</a:t>
            </a:r>
            <a:endParaRPr lang="en-US" sz="19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1481" y="4293800"/>
            <a:ext cx="1416382" cy="384721"/>
          </a:xfrm>
          <a:prstGeom prst="rect">
            <a:avLst/>
          </a:prstGeom>
          <a:noFill/>
        </p:spPr>
        <p:txBody>
          <a:bodyPr wrap="none" lIns="0" rIns="91440" rtlCol="0">
            <a:spAutoFit/>
          </a:bodyPr>
          <a:lstStyle/>
          <a:p>
            <a:pPr algn="r"/>
            <a:r>
              <a:rPr lang="en-US" sz="1900" dirty="0" smtClean="0">
                <a:latin typeface="+mn-lt"/>
              </a:rPr>
              <a:t>input records</a:t>
            </a:r>
            <a:endParaRPr lang="en-US" sz="19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50462" y="4303629"/>
            <a:ext cx="66829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+mn-lt"/>
              </a:rPr>
              <a:t>push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64972" y="4958096"/>
            <a:ext cx="1003097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01173" y="5369609"/>
            <a:ext cx="1306731" cy="103119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047151" y="5284191"/>
            <a:ext cx="510574" cy="498799"/>
          </a:xfrm>
          <a:prstGeom prst="rect">
            <a:avLst/>
          </a:prstGeom>
          <a:solidFill>
            <a:srgbClr val="617AD2"/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047151" y="5586524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47151" y="5484775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47151" y="5688273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47151" y="5383027"/>
            <a:ext cx="510574" cy="0"/>
          </a:xfrm>
          <a:prstGeom prst="line">
            <a:avLst/>
          </a:prstGeom>
          <a:solidFill>
            <a:srgbClr val="617AD2"/>
          </a:solidFill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3620575" y="5312095"/>
            <a:ext cx="411987" cy="394748"/>
          </a:xfrm>
          <a:prstGeom prst="arc">
            <a:avLst>
              <a:gd name="adj1" fmla="val 2504094"/>
              <a:gd name="adj2" fmla="val 19406337"/>
            </a:avLst>
          </a:prstGeom>
          <a:ln w="1270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37" name="TextBox 36"/>
          <p:cNvSpPr txBox="1"/>
          <p:nvPr/>
        </p:nvSpPr>
        <p:spPr>
          <a:xfrm>
            <a:off x="3668073" y="5792386"/>
            <a:ext cx="800007" cy="34937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  <a:effectLst/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900" dirty="0" smtClean="0">
                <a:latin typeface="+mn-lt"/>
              </a:rPr>
              <a:t>node 2</a:t>
            </a:r>
            <a:endParaRPr lang="en-US" sz="1900" dirty="0">
              <a:latin typeface="+mn-lt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737863" y="5846171"/>
            <a:ext cx="930210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21481" y="5638708"/>
            <a:ext cx="1416382" cy="384721"/>
          </a:xfrm>
          <a:prstGeom prst="rect">
            <a:avLst/>
          </a:prstGeom>
          <a:noFill/>
        </p:spPr>
        <p:txBody>
          <a:bodyPr wrap="none" lIns="0" rIns="91440" rtlCol="0">
            <a:spAutoFit/>
          </a:bodyPr>
          <a:lstStyle/>
          <a:p>
            <a:pPr algn="r"/>
            <a:r>
              <a:rPr lang="en-US" sz="1900" dirty="0" smtClean="0">
                <a:latin typeface="+mn-lt"/>
              </a:rPr>
              <a:t>input records</a:t>
            </a:r>
            <a:endParaRPr lang="en-US" sz="1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56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What is Spark?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27238"/>
            <a:ext cx="8354733" cy="4602162"/>
          </a:xfrm>
        </p:spPr>
        <p:txBody>
          <a:bodyPr>
            <a:normAutofit/>
          </a:bodyPr>
          <a:lstStyle/>
          <a:p>
            <a:r>
              <a:rPr lang="en-US" dirty="0" smtClean="0"/>
              <a:t>Fast and expressive distributed runtime compatible with Apache Hadoop</a:t>
            </a:r>
          </a:p>
          <a:p>
            <a:r>
              <a:rPr lang="en-US" dirty="0" smtClean="0"/>
              <a:t>Improves efficiency through:</a:t>
            </a:r>
          </a:p>
          <a:p>
            <a:pPr lvl="1"/>
            <a:r>
              <a:rPr lang="en-US" dirty="0" smtClean="0"/>
              <a:t>General execution graphs</a:t>
            </a:r>
          </a:p>
          <a:p>
            <a:pPr lvl="1"/>
            <a:r>
              <a:rPr lang="en-US" dirty="0" smtClean="0"/>
              <a:t>In-memory storage</a:t>
            </a:r>
          </a:p>
          <a:p>
            <a:r>
              <a:rPr lang="en-US" dirty="0" smtClean="0"/>
              <a:t>Improves usability through:</a:t>
            </a:r>
          </a:p>
          <a:p>
            <a:pPr lvl="1"/>
            <a:r>
              <a:rPr lang="en-US" dirty="0" smtClean="0"/>
              <a:t>Rich APIs in </a:t>
            </a:r>
            <a:r>
              <a:rPr lang="en-US" dirty="0" err="1" smtClean="0"/>
              <a:t>Scala</a:t>
            </a:r>
            <a:r>
              <a:rPr lang="en-US" dirty="0" smtClean="0"/>
              <a:t>, Java, Python</a:t>
            </a:r>
          </a:p>
          <a:p>
            <a:pPr lvl="1"/>
            <a:r>
              <a:rPr lang="en-US" dirty="0" smtClean="0"/>
              <a:t>Interactive shell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63440" y="3792278"/>
            <a:ext cx="4378766" cy="984885"/>
            <a:chOff x="6233894" y="4177822"/>
            <a:chExt cx="4378766" cy="98488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233894" y="4686116"/>
              <a:ext cx="547768" cy="0"/>
            </a:xfrm>
            <a:prstGeom prst="straightConnector1">
              <a:avLst/>
            </a:prstGeom>
            <a:ln w="76200" cmpd="sng">
              <a:solidFill>
                <a:srgbClr val="FF66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734268" y="4177822"/>
              <a:ext cx="3878392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900" dirty="0" smtClean="0">
                  <a:solidFill>
                    <a:srgbClr val="FF6600"/>
                  </a:solidFill>
                  <a:latin typeface="Corbel"/>
                  <a:cs typeface="Corbel"/>
                </a:rPr>
                <a:t>Up </a:t>
              </a:r>
              <a:r>
                <a:rPr lang="en-US" sz="2900" dirty="0">
                  <a:solidFill>
                    <a:srgbClr val="FF6600"/>
                  </a:solidFill>
                  <a:latin typeface="Corbel"/>
                  <a:cs typeface="Corbel"/>
                </a:rPr>
                <a:t>to 10× </a:t>
              </a:r>
              <a:r>
                <a:rPr lang="en-US" sz="2900" dirty="0" smtClean="0">
                  <a:solidFill>
                    <a:srgbClr val="FF6600"/>
                  </a:solidFill>
                  <a:latin typeface="Corbel"/>
                  <a:cs typeface="Corbel"/>
                </a:rPr>
                <a:t>faster on disk,</a:t>
              </a:r>
              <a:r>
                <a:rPr lang="en-US" sz="2900" dirty="0">
                  <a:solidFill>
                    <a:srgbClr val="FF6600"/>
                  </a:solidFill>
                  <a:latin typeface="Corbel"/>
                  <a:cs typeface="Corbel"/>
                </a:rPr>
                <a:t/>
              </a:r>
              <a:br>
                <a:rPr lang="en-US" sz="2900" dirty="0">
                  <a:solidFill>
                    <a:srgbClr val="FF6600"/>
                  </a:solidFill>
                  <a:latin typeface="Corbel"/>
                  <a:cs typeface="Corbel"/>
                </a:rPr>
              </a:br>
              <a:r>
                <a:rPr lang="en-US" sz="2900" dirty="0">
                  <a:solidFill>
                    <a:srgbClr val="FF6600"/>
                  </a:solidFill>
                  <a:latin typeface="Corbel"/>
                  <a:cs typeface="Corbel"/>
                </a:rPr>
                <a:t>100× </a:t>
              </a:r>
              <a:r>
                <a:rPr lang="en-US" sz="2900" dirty="0" smtClean="0">
                  <a:solidFill>
                    <a:srgbClr val="FF6600"/>
                  </a:solidFill>
                  <a:latin typeface="Corbel"/>
                  <a:cs typeface="Corbel"/>
                </a:rPr>
                <a:t>in memory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03257" y="5502244"/>
            <a:ext cx="2902993" cy="538609"/>
            <a:chOff x="6440576" y="4336153"/>
            <a:chExt cx="2902993" cy="53860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440576" y="4648200"/>
              <a:ext cx="545812" cy="0"/>
            </a:xfrm>
            <a:prstGeom prst="straightConnector1">
              <a:avLst/>
            </a:prstGeom>
            <a:ln w="76200" cmpd="sng">
              <a:solidFill>
                <a:srgbClr val="FF6600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009602" y="4336153"/>
              <a:ext cx="2333967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900" dirty="0" smtClean="0">
                  <a:solidFill>
                    <a:srgbClr val="FF6600"/>
                  </a:solidFill>
                  <a:latin typeface="Corbel"/>
                  <a:cs typeface="Corbel"/>
                </a:rPr>
                <a:t>2-5× less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21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Challenges with ‘record-at-a-time’ for large datasets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Fault recovery is tricky and often not implemented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Unclear how to deal with stragglers or slow nodes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Difficult to reconcile results with offline stack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452436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runtime like Spark can provide fault tolerance efficiently</a:t>
            </a:r>
          </a:p>
          <a:p>
            <a:pPr lvl="1"/>
            <a:r>
              <a:rPr lang="en-US" dirty="0" smtClean="0"/>
              <a:t>Divide job into deterministic tasks</a:t>
            </a:r>
          </a:p>
          <a:p>
            <a:pPr lvl="1"/>
            <a:r>
              <a:rPr lang="en-US" dirty="0" smtClean="0"/>
              <a:t>Rerun failed/slow tasks in parallel on other nodes</a:t>
            </a:r>
            <a:endParaRPr lang="en-US" sz="1100" dirty="0"/>
          </a:p>
          <a:p>
            <a:r>
              <a:rPr lang="en-US" dirty="0" smtClean="0"/>
              <a:t>Idea: run streaming computations as a series of small, deterministic batch jobs</a:t>
            </a:r>
          </a:p>
          <a:p>
            <a:pPr lvl="1"/>
            <a:r>
              <a:rPr lang="en-US" dirty="0" smtClean="0"/>
              <a:t>Same recovery schemes at much smaller timescale</a:t>
            </a:r>
          </a:p>
          <a:p>
            <a:pPr lvl="1"/>
            <a:r>
              <a:rPr lang="en-US" dirty="0" smtClean="0"/>
              <a:t>To make latency low, store state in RDDs</a:t>
            </a:r>
          </a:p>
          <a:p>
            <a:pPr lvl="1"/>
            <a:r>
              <a:rPr lang="en-US" dirty="0" smtClean="0"/>
              <a:t>Get “exactly once” semantics and recoverable state</a:t>
            </a:r>
          </a:p>
        </p:txBody>
      </p:sp>
    </p:spTree>
    <p:extLst>
      <p:ext uri="{BB962C8B-B14F-4D97-AF65-F5344CB8AC3E}">
        <p14:creationId xmlns:p14="http://schemas.microsoft.com/office/powerpoint/2010/main" val="36628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800" dirty="0" smtClean="0">
                <a:latin typeface="+mn-lt"/>
              </a:rPr>
              <a:t>Discretized Stream Processing</a:t>
            </a:r>
            <a:endParaRPr lang="en-US" sz="4800" dirty="0">
              <a:latin typeface="+mn-lt"/>
            </a:endParaRPr>
          </a:p>
        </p:txBody>
      </p:sp>
      <p:sp>
        <p:nvSpPr>
          <p:cNvPr id="4" name="Arc 3"/>
          <p:cNvSpPr/>
          <p:nvPr/>
        </p:nvSpPr>
        <p:spPr>
          <a:xfrm>
            <a:off x="3052622" y="2491803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flipH="1">
            <a:off x="4417383" y="2471196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flipH="1">
            <a:off x="974279" y="2531577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H="1">
            <a:off x="1114415" y="2469570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9270" y="1916843"/>
            <a:ext cx="540137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t = 1:</a:t>
            </a:r>
            <a:endParaRPr lang="en-US" sz="2000" b="1" dirty="0">
              <a:latin typeface="+mn-lt"/>
            </a:endParaRPr>
          </a:p>
        </p:txBody>
      </p:sp>
      <p:sp>
        <p:nvSpPr>
          <p:cNvPr id="9" name="Arc 8"/>
          <p:cNvSpPr/>
          <p:nvPr/>
        </p:nvSpPr>
        <p:spPr>
          <a:xfrm>
            <a:off x="3052622" y="4388698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flipH="1">
            <a:off x="4417383" y="4368093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flipH="1">
            <a:off x="974279" y="4428474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1114415" y="4366466"/>
            <a:ext cx="1783837" cy="1028519"/>
          </a:xfrm>
          <a:prstGeom prst="arc">
            <a:avLst>
              <a:gd name="adj1" fmla="val 11266483"/>
              <a:gd name="adj2" fmla="val 16343890"/>
            </a:avLst>
          </a:prstGeom>
          <a:ln w="19050" cmpd="sng">
            <a:solidFill>
              <a:schemeClr val="tx1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9270" y="3887994"/>
            <a:ext cx="541264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t = 2:</a:t>
            </a:r>
            <a:endParaRPr lang="en-US" sz="2000" b="1" dirty="0">
              <a:latin typeface="+mn-lt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2886383" y="5406688"/>
            <a:ext cx="176777" cy="1554480"/>
          </a:xfrm>
          <a:prstGeom prst="rightBrace">
            <a:avLst>
              <a:gd name="adj1" fmla="val 19384"/>
              <a:gd name="adj2" fmla="val 50000"/>
            </a:avLst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20888" y="6265059"/>
            <a:ext cx="162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stream 1</a:t>
            </a:r>
            <a:endParaRPr lang="en-US" dirty="0">
              <a:latin typeface="+mn-lt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6090558" y="5390418"/>
            <a:ext cx="176777" cy="1554480"/>
          </a:xfrm>
          <a:prstGeom prst="rightBrace">
            <a:avLst>
              <a:gd name="adj1" fmla="val 19384"/>
              <a:gd name="adj2" fmla="val 50000"/>
            </a:avLst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0643" y="6248790"/>
            <a:ext cx="162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stream 2</a:t>
            </a:r>
            <a:endParaRPr lang="en-US" dirty="0"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00328" y="4098833"/>
            <a:ext cx="241059" cy="2410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00328" y="4465659"/>
            <a:ext cx="241059" cy="2410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00328" y="4832485"/>
            <a:ext cx="241059" cy="2410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82285" y="4285290"/>
            <a:ext cx="241059" cy="241059"/>
          </a:xfrm>
          <a:prstGeom prst="ellipse">
            <a:avLst/>
          </a:prstGeom>
          <a:solidFill>
            <a:srgbClr val="B3A2C7"/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82282" y="4648338"/>
            <a:ext cx="241059" cy="241059"/>
          </a:xfrm>
          <a:prstGeom prst="ellipse">
            <a:avLst/>
          </a:prstGeom>
          <a:solidFill>
            <a:srgbClr val="B3A2C7"/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0" idx="6"/>
            <a:endCxn id="23" idx="2"/>
          </p:cNvCxnSpPr>
          <p:nvPr/>
        </p:nvCxnSpPr>
        <p:spPr>
          <a:xfrm>
            <a:off x="4341387" y="4219363"/>
            <a:ext cx="540898" cy="186457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6"/>
            <a:endCxn id="23" idx="2"/>
          </p:cNvCxnSpPr>
          <p:nvPr/>
        </p:nvCxnSpPr>
        <p:spPr>
          <a:xfrm flipV="1">
            <a:off x="4341387" y="4405820"/>
            <a:ext cx="540898" cy="180369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6"/>
            <a:endCxn id="24" idx="2"/>
          </p:cNvCxnSpPr>
          <p:nvPr/>
        </p:nvCxnSpPr>
        <p:spPr>
          <a:xfrm>
            <a:off x="4341387" y="4219363"/>
            <a:ext cx="540894" cy="549504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6"/>
            <a:endCxn id="24" idx="2"/>
          </p:cNvCxnSpPr>
          <p:nvPr/>
        </p:nvCxnSpPr>
        <p:spPr>
          <a:xfrm>
            <a:off x="4341387" y="4586189"/>
            <a:ext cx="540894" cy="182678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6"/>
            <a:endCxn id="24" idx="2"/>
          </p:cNvCxnSpPr>
          <p:nvPr/>
        </p:nvCxnSpPr>
        <p:spPr>
          <a:xfrm flipV="1">
            <a:off x="4341387" y="4768867"/>
            <a:ext cx="540894" cy="184148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6"/>
            <a:endCxn id="23" idx="2"/>
          </p:cNvCxnSpPr>
          <p:nvPr/>
        </p:nvCxnSpPr>
        <p:spPr>
          <a:xfrm flipV="1">
            <a:off x="4341387" y="4405820"/>
            <a:ext cx="540898" cy="547195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Alternate Process 30"/>
          <p:cNvSpPr/>
          <p:nvPr/>
        </p:nvSpPr>
        <p:spPr>
          <a:xfrm>
            <a:off x="2344694" y="2974903"/>
            <a:ext cx="1268912" cy="324539"/>
          </a:xfrm>
          <a:prstGeom prst="flowChartAlternateProcess">
            <a:avLst/>
          </a:prstGeom>
          <a:solidFill>
            <a:srgbClr val="617AD2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1" idx="0"/>
            <a:endCxn id="31" idx="2"/>
          </p:cNvCxnSpPr>
          <p:nvPr/>
        </p:nvCxnSpPr>
        <p:spPr>
          <a:xfrm>
            <a:off x="2979150" y="2974903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08095" y="2967292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69554" y="2980236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370142" y="3344090"/>
            <a:ext cx="1117598" cy="602975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31541" y="1731515"/>
            <a:ext cx="2038063" cy="3385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batch operation</a:t>
            </a:r>
            <a:endParaRPr lang="en-US" sz="2200" dirty="0">
              <a:latin typeface="+mn-lt"/>
            </a:endParaRPr>
          </a:p>
        </p:txBody>
      </p:sp>
      <p:pic>
        <p:nvPicPr>
          <p:cNvPr id="37" name="Picture 3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63989" y="3368510"/>
            <a:ext cx="475371" cy="433906"/>
          </a:xfrm>
          <a:prstGeom prst="rect">
            <a:avLst/>
          </a:prstGeom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00132" y="3368510"/>
            <a:ext cx="475371" cy="433906"/>
          </a:xfrm>
          <a:prstGeom prst="rect">
            <a:avLst/>
          </a:prstGeom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40162" y="3368510"/>
            <a:ext cx="475371" cy="433906"/>
          </a:xfrm>
          <a:prstGeom prst="rect">
            <a:avLst/>
          </a:prstGeom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80184" y="3368510"/>
            <a:ext cx="475371" cy="433906"/>
          </a:xfrm>
          <a:prstGeom prst="rect">
            <a:avLst/>
          </a:prstGeom>
        </p:spPr>
      </p:pic>
      <p:sp>
        <p:nvSpPr>
          <p:cNvPr id="41" name="Alternate Process 40"/>
          <p:cNvSpPr/>
          <p:nvPr/>
        </p:nvSpPr>
        <p:spPr>
          <a:xfrm>
            <a:off x="5547981" y="2971986"/>
            <a:ext cx="1268912" cy="324539"/>
          </a:xfrm>
          <a:prstGeom prst="flowChartAlternateProcess">
            <a:avLst/>
          </a:prstGeom>
          <a:solidFill>
            <a:srgbClr val="617AD2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1" idx="0"/>
            <a:endCxn id="41" idx="2"/>
          </p:cNvCxnSpPr>
          <p:nvPr/>
        </p:nvCxnSpPr>
        <p:spPr>
          <a:xfrm>
            <a:off x="6182438" y="2971986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511382" y="2964374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72841" y="2977318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67276" y="3365593"/>
            <a:ext cx="475371" cy="433906"/>
          </a:xfrm>
          <a:prstGeom prst="rect">
            <a:avLst/>
          </a:prstGeom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03420" y="3365593"/>
            <a:ext cx="475371" cy="433906"/>
          </a:xfrm>
          <a:prstGeom prst="rect">
            <a:avLst/>
          </a:prstGeom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43449" y="3365593"/>
            <a:ext cx="475371" cy="433906"/>
          </a:xfrm>
          <a:prstGeom prst="rect">
            <a:avLst/>
          </a:prstGeom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83471" y="3365593"/>
            <a:ext cx="475371" cy="433906"/>
          </a:xfrm>
          <a:prstGeom prst="rect">
            <a:avLst/>
          </a:prstGeom>
        </p:spPr>
      </p:pic>
      <p:sp>
        <p:nvSpPr>
          <p:cNvPr id="49" name="Alternate Process 48"/>
          <p:cNvSpPr/>
          <p:nvPr/>
        </p:nvSpPr>
        <p:spPr>
          <a:xfrm>
            <a:off x="2342463" y="4860366"/>
            <a:ext cx="1268912" cy="324539"/>
          </a:xfrm>
          <a:prstGeom prst="flowChartAlternateProcess">
            <a:avLst/>
          </a:prstGeom>
          <a:solidFill>
            <a:srgbClr val="617AD2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9" idx="0"/>
            <a:endCxn id="49" idx="2"/>
          </p:cNvCxnSpPr>
          <p:nvPr/>
        </p:nvCxnSpPr>
        <p:spPr>
          <a:xfrm>
            <a:off x="2976920" y="4860366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305865" y="4852755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667324" y="4865699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59" y="5253973"/>
            <a:ext cx="475371" cy="433906"/>
          </a:xfrm>
          <a:prstGeom prst="rect">
            <a:avLst/>
          </a:prstGeom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02" y="5253973"/>
            <a:ext cx="475371" cy="433906"/>
          </a:xfrm>
          <a:prstGeom prst="rect">
            <a:avLst/>
          </a:prstGeom>
        </p:spPr>
      </p:pic>
      <p:pic>
        <p:nvPicPr>
          <p:cNvPr id="55" name="Picture 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37932" y="5253973"/>
            <a:ext cx="475371" cy="433906"/>
          </a:xfrm>
          <a:prstGeom prst="rect">
            <a:avLst/>
          </a:prstGeom>
        </p:spPr>
      </p:pic>
      <p:pic>
        <p:nvPicPr>
          <p:cNvPr id="56" name="Picture 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77954" y="5253973"/>
            <a:ext cx="475371" cy="433906"/>
          </a:xfrm>
          <a:prstGeom prst="rect">
            <a:avLst/>
          </a:prstGeom>
        </p:spPr>
      </p:pic>
      <p:sp>
        <p:nvSpPr>
          <p:cNvPr id="57" name="Alternate Process 56"/>
          <p:cNvSpPr/>
          <p:nvPr/>
        </p:nvSpPr>
        <p:spPr>
          <a:xfrm>
            <a:off x="5545751" y="4857449"/>
            <a:ext cx="1268912" cy="324539"/>
          </a:xfrm>
          <a:prstGeom prst="flowChartAlternateProcess">
            <a:avLst/>
          </a:prstGeom>
          <a:solidFill>
            <a:srgbClr val="617AD2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7" idx="0"/>
            <a:endCxn id="57" idx="2"/>
          </p:cNvCxnSpPr>
          <p:nvPr/>
        </p:nvCxnSpPr>
        <p:spPr>
          <a:xfrm>
            <a:off x="6180207" y="4857449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09152" y="4849837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870611" y="4862781"/>
            <a:ext cx="0" cy="324539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65046" y="5251056"/>
            <a:ext cx="475371" cy="433906"/>
          </a:xfrm>
          <a:prstGeom prst="rect">
            <a:avLst/>
          </a:prstGeom>
        </p:spPr>
      </p:pic>
      <p:pic>
        <p:nvPicPr>
          <p:cNvPr id="62" name="Picture 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01190" y="5251056"/>
            <a:ext cx="475371" cy="433906"/>
          </a:xfrm>
          <a:prstGeom prst="rect">
            <a:avLst/>
          </a:prstGeom>
        </p:spPr>
      </p:pic>
      <p:pic>
        <p:nvPicPr>
          <p:cNvPr id="63" name="Picture 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41219" y="5251056"/>
            <a:ext cx="475371" cy="433906"/>
          </a:xfrm>
          <a:prstGeom prst="rect">
            <a:avLst/>
          </a:prstGeom>
        </p:spPr>
      </p:pic>
      <p:pic>
        <p:nvPicPr>
          <p:cNvPr id="64" name="Picture 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81241" y="5251056"/>
            <a:ext cx="475371" cy="43390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009304" y="2215133"/>
            <a:ext cx="611303" cy="3385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pull</a:t>
            </a:r>
            <a:endParaRPr lang="en-US" sz="22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37402" y="2165896"/>
            <a:ext cx="800219" cy="3385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input</a:t>
            </a:r>
            <a:endParaRPr lang="en-US" sz="2200" dirty="0">
              <a:latin typeface="+mn-lt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100328" y="2146875"/>
            <a:ext cx="241059" cy="2410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100328" y="2513701"/>
            <a:ext cx="241059" cy="2410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100328" y="2880527"/>
            <a:ext cx="241059" cy="2410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82285" y="2333332"/>
            <a:ext cx="241059" cy="241059"/>
          </a:xfrm>
          <a:prstGeom prst="ellipse">
            <a:avLst/>
          </a:prstGeom>
          <a:solidFill>
            <a:srgbClr val="B3A2C7"/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882282" y="2696380"/>
            <a:ext cx="241059" cy="241059"/>
          </a:xfrm>
          <a:prstGeom prst="ellipse">
            <a:avLst/>
          </a:prstGeom>
          <a:solidFill>
            <a:srgbClr val="B3A2C7"/>
          </a:solidFill>
          <a:ln w="1270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8" idx="6"/>
            <a:endCxn id="71" idx="2"/>
          </p:cNvCxnSpPr>
          <p:nvPr/>
        </p:nvCxnSpPr>
        <p:spPr>
          <a:xfrm>
            <a:off x="4341387" y="2267405"/>
            <a:ext cx="540898" cy="186457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9" idx="6"/>
            <a:endCxn id="71" idx="2"/>
          </p:cNvCxnSpPr>
          <p:nvPr/>
        </p:nvCxnSpPr>
        <p:spPr>
          <a:xfrm flipV="1">
            <a:off x="4341387" y="2453862"/>
            <a:ext cx="540898" cy="180369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6"/>
            <a:endCxn id="72" idx="2"/>
          </p:cNvCxnSpPr>
          <p:nvPr/>
        </p:nvCxnSpPr>
        <p:spPr>
          <a:xfrm>
            <a:off x="4341387" y="2267405"/>
            <a:ext cx="540894" cy="549504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9" idx="6"/>
            <a:endCxn id="72" idx="2"/>
          </p:cNvCxnSpPr>
          <p:nvPr/>
        </p:nvCxnSpPr>
        <p:spPr>
          <a:xfrm>
            <a:off x="4341387" y="2634231"/>
            <a:ext cx="540894" cy="182678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0" idx="6"/>
            <a:endCxn id="72" idx="2"/>
          </p:cNvCxnSpPr>
          <p:nvPr/>
        </p:nvCxnSpPr>
        <p:spPr>
          <a:xfrm flipV="1">
            <a:off x="4341387" y="2816909"/>
            <a:ext cx="540894" cy="184148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0" idx="6"/>
            <a:endCxn id="71" idx="2"/>
          </p:cNvCxnSpPr>
          <p:nvPr/>
        </p:nvCxnSpPr>
        <p:spPr>
          <a:xfrm flipV="1">
            <a:off x="4341387" y="2453862"/>
            <a:ext cx="540898" cy="547195"/>
          </a:xfrm>
          <a:prstGeom prst="straightConnector1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16200000">
            <a:off x="2679991" y="5687291"/>
            <a:ext cx="44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…</a:t>
            </a:r>
            <a:endParaRPr lang="en-US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 rot="16200000">
            <a:off x="5882371" y="5687290"/>
            <a:ext cx="44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…</a:t>
            </a:r>
            <a:endParaRPr lang="en-US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37402" y="4069193"/>
            <a:ext cx="800219" cy="33855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input</a:t>
            </a:r>
            <a:endParaRPr lang="en-US" sz="2200" dirty="0">
              <a:latin typeface="+mn-lt"/>
            </a:endParaRPr>
          </a:p>
        </p:txBody>
      </p:sp>
      <p:sp>
        <p:nvSpPr>
          <p:cNvPr id="84" name="Rounded Rectangular Callout 83"/>
          <p:cNvSpPr/>
          <p:nvPr/>
        </p:nvSpPr>
        <p:spPr>
          <a:xfrm>
            <a:off x="52394" y="2874482"/>
            <a:ext cx="2044036" cy="755005"/>
          </a:xfrm>
          <a:prstGeom prst="wedgeRoundRectCallout">
            <a:avLst>
              <a:gd name="adj1" fmla="val 60128"/>
              <a:gd name="adj2" fmla="val -20855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immutable dataset</a:t>
            </a:r>
            <a:br>
              <a:rPr lang="en-US" sz="1900" dirty="0" smtClean="0">
                <a:solidFill>
                  <a:schemeClr val="bg1"/>
                </a:solidFill>
              </a:rPr>
            </a:br>
            <a:r>
              <a:rPr lang="en-US" sz="1900" dirty="0" smtClean="0">
                <a:solidFill>
                  <a:schemeClr val="bg1"/>
                </a:solidFill>
              </a:rPr>
              <a:t>(stored reliably)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85" name="Rounded Rectangular Callout 84"/>
          <p:cNvSpPr/>
          <p:nvPr/>
        </p:nvSpPr>
        <p:spPr>
          <a:xfrm>
            <a:off x="7027360" y="2770781"/>
            <a:ext cx="2076535" cy="1279354"/>
          </a:xfrm>
          <a:prstGeom prst="wedgeRoundRectCallout">
            <a:avLst>
              <a:gd name="adj1" fmla="val -58156"/>
              <a:gd name="adj2" fmla="val -22688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immutable dataset</a:t>
            </a:r>
            <a:br>
              <a:rPr lang="en-US" sz="1900" dirty="0" smtClean="0">
                <a:solidFill>
                  <a:schemeClr val="bg1"/>
                </a:solidFill>
              </a:rPr>
            </a:br>
            <a:r>
              <a:rPr lang="en-US" sz="1900" dirty="0" smtClean="0">
                <a:solidFill>
                  <a:schemeClr val="bg1"/>
                </a:solidFill>
              </a:rPr>
              <a:t>(output or state);</a:t>
            </a:r>
          </a:p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stored in memory</a:t>
            </a:r>
            <a:br>
              <a:rPr lang="en-US" sz="1900" dirty="0" smtClean="0">
                <a:solidFill>
                  <a:schemeClr val="bg1"/>
                </a:solidFill>
              </a:rPr>
            </a:br>
            <a:r>
              <a:rPr lang="en-US" sz="1900" dirty="0" smtClean="0">
                <a:solidFill>
                  <a:schemeClr val="bg1"/>
                </a:solidFill>
              </a:rPr>
              <a:t>as RDD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16200000">
            <a:off x="574159" y="5687291"/>
            <a:ext cx="44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…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1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Programming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21162"/>
          </a:xfrm>
        </p:spPr>
        <p:txBody>
          <a:bodyPr/>
          <a:lstStyle/>
          <a:p>
            <a:r>
              <a:rPr lang="en-US" dirty="0" smtClean="0"/>
              <a:t>Simple functional API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700" spc="-30" dirty="0" smtClean="0">
                <a:latin typeface="Lucida Console"/>
                <a:cs typeface="Lucida Console"/>
              </a:rPr>
              <a:t>views </a:t>
            </a:r>
            <a:r>
              <a:rPr lang="en-US" sz="1700" spc="-30" dirty="0">
                <a:latin typeface="Lucida Console"/>
                <a:cs typeface="Lucida Console"/>
              </a:rPr>
              <a:t>= </a:t>
            </a:r>
            <a:r>
              <a:rPr lang="en-US" sz="1700" spc="-30" dirty="0" err="1">
                <a:latin typeface="Lucida Console"/>
                <a:cs typeface="Lucida Console"/>
              </a:rPr>
              <a:t>readStream</a:t>
            </a:r>
            <a:r>
              <a:rPr lang="en-US" sz="1700" spc="-30" dirty="0">
                <a:latin typeface="Lucida Console"/>
                <a:cs typeface="Lucida Console"/>
              </a:rPr>
              <a:t>(</a:t>
            </a:r>
            <a:r>
              <a:rPr lang="en-US" sz="1700" spc="-30" dirty="0">
                <a:solidFill>
                  <a:srgbClr val="008000"/>
                </a:solidFill>
                <a:latin typeface="Lucida Console"/>
                <a:cs typeface="Lucida Console"/>
              </a:rPr>
              <a:t>"http</a:t>
            </a:r>
            <a:r>
              <a:rPr lang="en-US" sz="1700" spc="-30" dirty="0" smtClean="0">
                <a:solidFill>
                  <a:srgbClr val="008000"/>
                </a:solidFill>
                <a:latin typeface="Lucida Console"/>
                <a:cs typeface="Lucida Console"/>
              </a:rPr>
              <a:t>:..."</a:t>
            </a:r>
            <a:r>
              <a:rPr lang="en-US" sz="1700" spc="-30" dirty="0">
                <a:latin typeface="Lucida Console"/>
                <a:cs typeface="Lucida Console"/>
              </a:rPr>
              <a:t>, </a:t>
            </a:r>
            <a:r>
              <a:rPr lang="en-US" sz="1700" spc="-30" dirty="0">
                <a:solidFill>
                  <a:srgbClr val="008000"/>
                </a:solidFill>
                <a:latin typeface="Lucida Console"/>
                <a:cs typeface="Lucida Console"/>
              </a:rPr>
              <a:t>"1s"</a:t>
            </a:r>
            <a:r>
              <a:rPr lang="en-US" sz="1700" spc="-30" dirty="0">
                <a:latin typeface="Lucida Console"/>
                <a:cs typeface="Lucida Console"/>
              </a:rPr>
              <a:t>) </a:t>
            </a:r>
            <a:r>
              <a:rPr lang="en-US" sz="1700" spc="-30" dirty="0" smtClean="0">
                <a:latin typeface="Lucida Console"/>
                <a:cs typeface="Lucida Console"/>
              </a:rPr>
              <a:t/>
            </a:r>
            <a:br>
              <a:rPr lang="en-US" sz="1700" spc="-30" dirty="0" smtClean="0">
                <a:latin typeface="Lucida Console"/>
                <a:cs typeface="Lucida Console"/>
              </a:rPr>
            </a:br>
            <a:r>
              <a:rPr lang="en-US" sz="1700" spc="-30" dirty="0" smtClean="0">
                <a:latin typeface="Lucida Console"/>
                <a:cs typeface="Lucida Console"/>
              </a:rPr>
              <a:t>ones </a:t>
            </a:r>
            <a:r>
              <a:rPr lang="en-US" sz="1700" spc="-30" dirty="0">
                <a:latin typeface="Lucida Console"/>
                <a:cs typeface="Lucida Console"/>
              </a:rPr>
              <a:t>= </a:t>
            </a:r>
            <a:r>
              <a:rPr lang="en-US" sz="1700" spc="-30" dirty="0" err="1">
                <a:latin typeface="Lucida Console"/>
                <a:cs typeface="Lucida Console"/>
              </a:rPr>
              <a:t>views.</a:t>
            </a:r>
            <a:r>
              <a:rPr lang="en-US" sz="1700" spc="-30" dirty="0" err="1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700" spc="-30" dirty="0">
                <a:latin typeface="Lucida Console"/>
                <a:cs typeface="Lucida Console"/>
              </a:rPr>
              <a:t>(</a:t>
            </a:r>
            <a:r>
              <a:rPr lang="en-US" sz="1700" spc="-30" dirty="0" err="1">
                <a:solidFill>
                  <a:srgbClr val="FF0080"/>
                </a:solidFill>
                <a:latin typeface="Lucida Console"/>
                <a:cs typeface="Lucida Console"/>
              </a:rPr>
              <a:t>ev</a:t>
            </a:r>
            <a:r>
              <a:rPr lang="en-US" sz="1700" spc="-30" dirty="0">
                <a:solidFill>
                  <a:srgbClr val="FF0080"/>
                </a:solidFill>
                <a:latin typeface="Lucida Console"/>
                <a:cs typeface="Lucida Console"/>
              </a:rPr>
              <a:t> =&gt; (</a:t>
            </a:r>
            <a:r>
              <a:rPr lang="en-US" sz="1700" spc="-30" dirty="0" err="1">
                <a:solidFill>
                  <a:srgbClr val="FF0080"/>
                </a:solidFill>
                <a:latin typeface="Lucida Console"/>
                <a:cs typeface="Lucida Console"/>
              </a:rPr>
              <a:t>ev.url</a:t>
            </a:r>
            <a:r>
              <a:rPr lang="en-US" sz="1700" spc="-30" dirty="0">
                <a:solidFill>
                  <a:srgbClr val="FF0080"/>
                </a:solidFill>
                <a:latin typeface="Lucida Console"/>
                <a:cs typeface="Lucida Console"/>
              </a:rPr>
              <a:t>, 1)</a:t>
            </a:r>
            <a:r>
              <a:rPr lang="en-US" sz="1700" spc="-30" dirty="0" smtClean="0">
                <a:latin typeface="Lucida Console"/>
                <a:cs typeface="Lucida Console"/>
              </a:rPr>
              <a:t>)</a:t>
            </a:r>
            <a:br>
              <a:rPr lang="en-US" sz="1700" spc="-30" dirty="0" smtClean="0">
                <a:latin typeface="Lucida Console"/>
                <a:cs typeface="Lucida Console"/>
              </a:rPr>
            </a:br>
            <a:r>
              <a:rPr lang="en-US" sz="1700" spc="-30" dirty="0" smtClean="0">
                <a:latin typeface="Lucida Console"/>
                <a:cs typeface="Lucida Console"/>
              </a:rPr>
              <a:t>counts </a:t>
            </a:r>
            <a:r>
              <a:rPr lang="en-US" sz="1700" spc="-30" dirty="0">
                <a:latin typeface="Lucida Console"/>
                <a:cs typeface="Lucida Console"/>
              </a:rPr>
              <a:t>= </a:t>
            </a:r>
            <a:r>
              <a:rPr lang="en-US" sz="1700" spc="-30" dirty="0" err="1">
                <a:latin typeface="Lucida Console"/>
                <a:cs typeface="Lucida Console"/>
              </a:rPr>
              <a:t>ones.</a:t>
            </a:r>
            <a:r>
              <a:rPr lang="en-US" sz="1700" spc="-30" dirty="0" err="1">
                <a:solidFill>
                  <a:srgbClr val="3366FF"/>
                </a:solidFill>
                <a:latin typeface="Lucida Console"/>
                <a:cs typeface="Lucida Console"/>
              </a:rPr>
              <a:t>runningReduce</a:t>
            </a:r>
            <a:r>
              <a:rPr lang="en-US" sz="1700" spc="-30" dirty="0">
                <a:latin typeface="Lucida Console"/>
                <a:cs typeface="Lucida Console"/>
              </a:rPr>
              <a:t>(</a:t>
            </a:r>
            <a:r>
              <a:rPr lang="en-US" sz="1700" spc="-30" dirty="0">
                <a:solidFill>
                  <a:srgbClr val="FF0080"/>
                </a:solidFill>
                <a:latin typeface="Lucida Console"/>
                <a:cs typeface="Lucida Console"/>
              </a:rPr>
              <a:t>_ + _</a:t>
            </a:r>
            <a:r>
              <a:rPr lang="en-US" sz="1700" spc="-30" dirty="0" smtClean="0">
                <a:latin typeface="Lucida Console"/>
                <a:cs typeface="Lucida Console"/>
              </a:rPr>
              <a:t>)</a:t>
            </a:r>
          </a:p>
          <a:p>
            <a:endParaRPr lang="en-US" sz="1600" dirty="0" smtClean="0"/>
          </a:p>
          <a:p>
            <a:r>
              <a:rPr lang="en-US" dirty="0" smtClean="0"/>
              <a:t>Interoperates with RDDs</a:t>
            </a:r>
          </a:p>
          <a:p>
            <a:pPr lvl="0">
              <a:spcBef>
                <a:spcPts val="0"/>
              </a:spcBef>
            </a:pPr>
            <a:r>
              <a:rPr lang="en-US" sz="1400" dirty="0" smtClean="0">
                <a:solidFill>
                  <a:prstClr val="black"/>
                </a:solidFill>
                <a:latin typeface="Menlo Bold"/>
                <a:cs typeface="Menlo Bold"/>
              </a:rPr>
              <a:t>     </a:t>
            </a:r>
            <a:endParaRPr lang="en-US" sz="1400" dirty="0">
              <a:solidFill>
                <a:prstClr val="black"/>
              </a:solidFill>
              <a:latin typeface="Menlo Bold"/>
              <a:cs typeface="Menlo Bold"/>
            </a:endParaRPr>
          </a:p>
          <a:p>
            <a:pPr lvl="0">
              <a:spcBef>
                <a:spcPts val="0"/>
              </a:spcBef>
            </a:pPr>
            <a:r>
              <a:rPr lang="en-US" sz="1700" spc="-30" dirty="0" smtClean="0">
                <a:solidFill>
                  <a:srgbClr val="6666FF"/>
                </a:solidFill>
                <a:latin typeface="Lucida Console"/>
                <a:cs typeface="Lucida Console"/>
              </a:rPr>
              <a:t>// Join stream with static RDD</a:t>
            </a:r>
            <a:r>
              <a:rPr lang="en-US" sz="1700" spc="-30" dirty="0" smtClean="0">
                <a:solidFill>
                  <a:prstClr val="black"/>
                </a:solidFill>
                <a:latin typeface="Lucida Console"/>
                <a:cs typeface="Lucida Console"/>
              </a:rPr>
              <a:t>  </a:t>
            </a:r>
            <a:br>
              <a:rPr lang="en-US" sz="1700" spc="-30" dirty="0" smtClean="0">
                <a:solidFill>
                  <a:prstClr val="black"/>
                </a:solidFill>
                <a:latin typeface="Lucida Console"/>
                <a:cs typeface="Lucida Console"/>
              </a:rPr>
            </a:br>
            <a:r>
              <a:rPr lang="en-US" sz="1700" spc="-30" dirty="0" err="1" smtClean="0">
                <a:solidFill>
                  <a:prstClr val="black"/>
                </a:solidFill>
                <a:latin typeface="Lucida Console"/>
                <a:cs typeface="Lucida Console"/>
              </a:rPr>
              <a:t>counts.</a:t>
            </a:r>
            <a:r>
              <a:rPr lang="en-US" sz="1700" spc="-3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join</a:t>
            </a:r>
            <a:r>
              <a:rPr lang="en-US" sz="1700" spc="-30" dirty="0">
                <a:solidFill>
                  <a:prstClr val="black"/>
                </a:solidFill>
                <a:latin typeface="Lucida Console"/>
                <a:cs typeface="Lucida Console"/>
              </a:rPr>
              <a:t>(</a:t>
            </a:r>
            <a:r>
              <a:rPr lang="en-US" sz="1700" spc="-30" dirty="0" err="1">
                <a:solidFill>
                  <a:prstClr val="black"/>
                </a:solidFill>
                <a:latin typeface="Lucida Console"/>
                <a:cs typeface="Lucida Console"/>
              </a:rPr>
              <a:t>historicCounts</a:t>
            </a:r>
            <a:r>
              <a:rPr lang="en-US" sz="1700" spc="-30" dirty="0">
                <a:solidFill>
                  <a:prstClr val="black"/>
                </a:solidFill>
                <a:latin typeface="Lucida Console"/>
                <a:cs typeface="Lucida Console"/>
              </a:rPr>
              <a:t>).</a:t>
            </a:r>
            <a:r>
              <a:rPr lang="en-US" sz="1700" spc="-3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700" spc="-30" dirty="0">
                <a:solidFill>
                  <a:prstClr val="black"/>
                </a:solidFill>
                <a:latin typeface="Lucida Console"/>
                <a:cs typeface="Lucida Console"/>
              </a:rPr>
              <a:t>(</a:t>
            </a:r>
            <a:r>
              <a:rPr lang="en-US" sz="1700" spc="-30" dirty="0">
                <a:solidFill>
                  <a:srgbClr val="000000"/>
                </a:solidFill>
                <a:latin typeface="Lucida Console"/>
                <a:cs typeface="Lucida Console"/>
              </a:rPr>
              <a:t>...</a:t>
            </a:r>
            <a:r>
              <a:rPr lang="en-US" sz="1700" spc="-30" dirty="0" smtClean="0">
                <a:solidFill>
                  <a:prstClr val="black"/>
                </a:solidFill>
                <a:latin typeface="Lucida Console"/>
                <a:cs typeface="Lucida Console"/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US" sz="1400" spc="-30" dirty="0">
                <a:solidFill>
                  <a:prstClr val="black"/>
                </a:solidFill>
                <a:latin typeface="Menlo Bold"/>
                <a:cs typeface="Menlo Bold"/>
              </a:rPr>
              <a:t/>
            </a:r>
            <a:br>
              <a:rPr lang="en-US" sz="1400" spc="-30" dirty="0">
                <a:solidFill>
                  <a:prstClr val="black"/>
                </a:solidFill>
                <a:latin typeface="Menlo Bold"/>
                <a:cs typeface="Menlo Bold"/>
              </a:rPr>
            </a:br>
            <a:r>
              <a:rPr lang="en-US" sz="1700" spc="-30" dirty="0" smtClean="0">
                <a:solidFill>
                  <a:srgbClr val="6666FF"/>
                </a:solidFill>
                <a:latin typeface="Lucida Console"/>
                <a:cs typeface="Lucida Console"/>
              </a:rPr>
              <a:t>// Ad-hoc queries on stream state</a:t>
            </a:r>
            <a:r>
              <a:rPr lang="en-US" sz="1700" spc="-30" dirty="0" smtClean="0">
                <a:solidFill>
                  <a:prstClr val="black"/>
                </a:solidFill>
                <a:latin typeface="Lucida Console"/>
                <a:cs typeface="Lucida Console"/>
              </a:rPr>
              <a:t>  </a:t>
            </a:r>
            <a:br>
              <a:rPr lang="en-US" sz="1700" spc="-30" dirty="0" smtClean="0">
                <a:solidFill>
                  <a:prstClr val="black"/>
                </a:solidFill>
                <a:latin typeface="Lucida Console"/>
                <a:cs typeface="Lucida Console"/>
              </a:rPr>
            </a:br>
            <a:r>
              <a:rPr lang="en-US" sz="1700" spc="-30" dirty="0" err="1" smtClean="0">
                <a:solidFill>
                  <a:prstClr val="black"/>
                </a:solidFill>
                <a:latin typeface="Lucida Console"/>
                <a:cs typeface="Lucida Console"/>
              </a:rPr>
              <a:t>counts.</a:t>
            </a:r>
            <a:r>
              <a:rPr lang="en-US" sz="1700" spc="-3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slice</a:t>
            </a:r>
            <a:r>
              <a:rPr lang="en-US" sz="1700" spc="-30" dirty="0">
                <a:solidFill>
                  <a:prstClr val="black"/>
                </a:solidFill>
                <a:latin typeface="Lucida Console"/>
                <a:cs typeface="Lucida Console"/>
              </a:rPr>
              <a:t>(</a:t>
            </a:r>
            <a:r>
              <a:rPr lang="en-US" sz="1700" spc="-30" dirty="0">
                <a:solidFill>
                  <a:srgbClr val="008000"/>
                </a:solidFill>
                <a:latin typeface="Lucida Console"/>
                <a:cs typeface="Lucida Console"/>
              </a:rPr>
              <a:t>“21:00”</a:t>
            </a:r>
            <a:r>
              <a:rPr lang="en-US" sz="1700" spc="-30" dirty="0">
                <a:solidFill>
                  <a:prstClr val="black"/>
                </a:solidFill>
                <a:latin typeface="Lucida Console"/>
                <a:cs typeface="Lucida Console"/>
              </a:rPr>
              <a:t>,</a:t>
            </a:r>
            <a:r>
              <a:rPr lang="en-US" sz="1700" spc="-30" dirty="0">
                <a:solidFill>
                  <a:srgbClr val="008000"/>
                </a:solidFill>
                <a:latin typeface="Lucida Console"/>
                <a:cs typeface="Lucida Console"/>
              </a:rPr>
              <a:t>“21:05”</a:t>
            </a:r>
            <a:r>
              <a:rPr lang="en-US" sz="1700" spc="-30" dirty="0">
                <a:solidFill>
                  <a:prstClr val="black"/>
                </a:solidFill>
                <a:latin typeface="Lucida Console"/>
                <a:cs typeface="Lucida Console"/>
              </a:rPr>
              <a:t>).</a:t>
            </a:r>
            <a:r>
              <a:rPr lang="en-US" sz="1700" spc="-30" dirty="0" err="1">
                <a:solidFill>
                  <a:srgbClr val="3366FF"/>
                </a:solidFill>
                <a:latin typeface="Lucida Console"/>
                <a:cs typeface="Lucida Console"/>
              </a:rPr>
              <a:t>topK</a:t>
            </a:r>
            <a:r>
              <a:rPr lang="en-US" sz="1700" spc="-30" dirty="0">
                <a:solidFill>
                  <a:prstClr val="black"/>
                </a:solidFill>
                <a:latin typeface="Lucida Console"/>
                <a:cs typeface="Lucida Console"/>
              </a:rPr>
              <a:t>(10</a:t>
            </a:r>
            <a:r>
              <a:rPr lang="en-US" sz="1700" spc="-30" dirty="0" smtClean="0">
                <a:solidFill>
                  <a:prstClr val="black"/>
                </a:solidFill>
                <a:latin typeface="Lucida Console"/>
                <a:cs typeface="Lucida Console"/>
              </a:rPr>
              <a:t>)</a:t>
            </a:r>
            <a:endParaRPr lang="en-US" sz="1700" spc="-30" dirty="0">
              <a:solidFill>
                <a:prstClr val="black"/>
              </a:solidFill>
              <a:latin typeface="Lucida Console"/>
              <a:cs typeface="Lucida Console"/>
            </a:endParaRPr>
          </a:p>
        </p:txBody>
      </p:sp>
      <p:sp>
        <p:nvSpPr>
          <p:cNvPr id="4" name="Rounded Rectangle 3"/>
          <p:cNvSpPr/>
          <p:nvPr/>
        </p:nvSpPr>
        <p:spPr>
          <a:xfrm rot="18928246">
            <a:off x="7947171" y="3515384"/>
            <a:ext cx="941229" cy="313743"/>
          </a:xfrm>
          <a:prstGeom prst="roundRect">
            <a:avLst>
              <a:gd name="adj" fmla="val 50000"/>
            </a:avLst>
          </a:prstGeom>
          <a:solidFill>
            <a:srgbClr val="E4F0FC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5" name="Rounded Rectangle 4"/>
          <p:cNvSpPr/>
          <p:nvPr/>
        </p:nvSpPr>
        <p:spPr>
          <a:xfrm rot="18928246">
            <a:off x="6848201" y="2459256"/>
            <a:ext cx="941229" cy="313743"/>
          </a:xfrm>
          <a:prstGeom prst="roundRect">
            <a:avLst>
              <a:gd name="adj" fmla="val 50000"/>
            </a:avLst>
          </a:prstGeom>
          <a:solidFill>
            <a:srgbClr val="E4F0FC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6" name="Rounded Rectangle 5"/>
          <p:cNvSpPr/>
          <p:nvPr/>
        </p:nvSpPr>
        <p:spPr>
          <a:xfrm rot="18928246">
            <a:off x="7947053" y="2456550"/>
            <a:ext cx="941229" cy="313743"/>
          </a:xfrm>
          <a:prstGeom prst="roundRect">
            <a:avLst>
              <a:gd name="adj" fmla="val 50000"/>
            </a:avLst>
          </a:prstGeom>
          <a:solidFill>
            <a:srgbClr val="E4F0FC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7" name="Rounded Rectangle 6"/>
          <p:cNvSpPr/>
          <p:nvPr/>
        </p:nvSpPr>
        <p:spPr>
          <a:xfrm rot="18928246">
            <a:off x="5823056" y="3510538"/>
            <a:ext cx="941229" cy="313743"/>
          </a:xfrm>
          <a:prstGeom prst="roundRect">
            <a:avLst>
              <a:gd name="adj" fmla="val 50000"/>
            </a:avLst>
          </a:prstGeom>
          <a:solidFill>
            <a:srgbClr val="E5F0FC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8" name="Rounded Rectangle 7"/>
          <p:cNvSpPr/>
          <p:nvPr/>
        </p:nvSpPr>
        <p:spPr>
          <a:xfrm rot="18928246">
            <a:off x="6851573" y="3510331"/>
            <a:ext cx="941229" cy="313743"/>
          </a:xfrm>
          <a:prstGeom prst="roundRect">
            <a:avLst>
              <a:gd name="adj" fmla="val 50000"/>
            </a:avLst>
          </a:prstGeom>
          <a:solidFill>
            <a:srgbClr val="E4F0FC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9" name="Rounded Rectangle 8"/>
          <p:cNvSpPr/>
          <p:nvPr/>
        </p:nvSpPr>
        <p:spPr>
          <a:xfrm rot="18928246">
            <a:off x="5823057" y="2452643"/>
            <a:ext cx="941229" cy="313743"/>
          </a:xfrm>
          <a:prstGeom prst="roundRect">
            <a:avLst>
              <a:gd name="adj" fmla="val 50000"/>
            </a:avLst>
          </a:prstGeom>
          <a:solidFill>
            <a:srgbClr val="E5F0FC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10" name="Oval 9"/>
          <p:cNvSpPr/>
          <p:nvPr/>
        </p:nvSpPr>
        <p:spPr>
          <a:xfrm rot="18960000">
            <a:off x="5977339" y="2702339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11" name="Oval 10"/>
          <p:cNvSpPr/>
          <p:nvPr/>
        </p:nvSpPr>
        <p:spPr>
          <a:xfrm rot="18960000">
            <a:off x="6392669" y="2301259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12" name="Oval 11"/>
          <p:cNvSpPr/>
          <p:nvPr/>
        </p:nvSpPr>
        <p:spPr>
          <a:xfrm rot="18960000">
            <a:off x="6185005" y="2501798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13" name="Oval 12"/>
          <p:cNvSpPr/>
          <p:nvPr/>
        </p:nvSpPr>
        <p:spPr>
          <a:xfrm rot="18960000">
            <a:off x="7006078" y="2702339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14" name="Oval 13"/>
          <p:cNvSpPr/>
          <p:nvPr/>
        </p:nvSpPr>
        <p:spPr>
          <a:xfrm rot="18960000">
            <a:off x="7421408" y="2301259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15" name="Oval 14"/>
          <p:cNvSpPr/>
          <p:nvPr/>
        </p:nvSpPr>
        <p:spPr>
          <a:xfrm rot="18960000">
            <a:off x="7213744" y="2501798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16" name="Oval 15"/>
          <p:cNvSpPr/>
          <p:nvPr/>
        </p:nvSpPr>
        <p:spPr>
          <a:xfrm rot="18960000">
            <a:off x="8105689" y="2702339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17" name="Oval 16"/>
          <p:cNvSpPr/>
          <p:nvPr/>
        </p:nvSpPr>
        <p:spPr>
          <a:xfrm rot="18960000">
            <a:off x="8521020" y="2301259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18" name="Oval 17"/>
          <p:cNvSpPr/>
          <p:nvPr/>
        </p:nvSpPr>
        <p:spPr>
          <a:xfrm rot="18960000">
            <a:off x="8313356" y="2501798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cxnSp>
        <p:nvCxnSpPr>
          <p:cNvPr id="19" name="Straight Arrow Connector 18"/>
          <p:cNvCxnSpPr>
            <a:stCxn id="11" idx="5"/>
            <a:endCxn id="14" idx="1"/>
          </p:cNvCxnSpPr>
          <p:nvPr/>
        </p:nvCxnSpPr>
        <p:spPr>
          <a:xfrm flipV="1">
            <a:off x="6609027" y="2407558"/>
            <a:ext cx="812397" cy="377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5"/>
            <a:endCxn id="15" idx="1"/>
          </p:cNvCxnSpPr>
          <p:nvPr/>
        </p:nvCxnSpPr>
        <p:spPr>
          <a:xfrm flipV="1">
            <a:off x="6401363" y="2608097"/>
            <a:ext cx="812397" cy="377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5"/>
            <a:endCxn id="13" idx="1"/>
          </p:cNvCxnSpPr>
          <p:nvPr/>
        </p:nvCxnSpPr>
        <p:spPr>
          <a:xfrm flipV="1">
            <a:off x="6193697" y="2808638"/>
            <a:ext cx="812397" cy="377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5"/>
            <a:endCxn id="16" idx="1"/>
          </p:cNvCxnSpPr>
          <p:nvPr/>
        </p:nvCxnSpPr>
        <p:spPr>
          <a:xfrm flipV="1">
            <a:off x="7222436" y="2808638"/>
            <a:ext cx="883269" cy="377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5"/>
            <a:endCxn id="18" idx="1"/>
          </p:cNvCxnSpPr>
          <p:nvPr/>
        </p:nvCxnSpPr>
        <p:spPr>
          <a:xfrm flipV="1">
            <a:off x="7430102" y="2608097"/>
            <a:ext cx="883270" cy="377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5"/>
            <a:endCxn id="17" idx="1"/>
          </p:cNvCxnSpPr>
          <p:nvPr/>
        </p:nvCxnSpPr>
        <p:spPr>
          <a:xfrm flipV="1">
            <a:off x="7637766" y="2407558"/>
            <a:ext cx="883270" cy="377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 rot="18960000">
            <a:off x="5977339" y="3758123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26" name="Oval 25"/>
          <p:cNvSpPr/>
          <p:nvPr/>
        </p:nvSpPr>
        <p:spPr>
          <a:xfrm rot="18960000">
            <a:off x="6392669" y="3357043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27" name="Oval 26"/>
          <p:cNvSpPr/>
          <p:nvPr/>
        </p:nvSpPr>
        <p:spPr>
          <a:xfrm rot="18960000">
            <a:off x="6185005" y="3557582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28" name="Oval 27"/>
          <p:cNvSpPr/>
          <p:nvPr/>
        </p:nvSpPr>
        <p:spPr>
          <a:xfrm rot="18960000">
            <a:off x="7006078" y="3758123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29" name="Oval 28"/>
          <p:cNvSpPr/>
          <p:nvPr/>
        </p:nvSpPr>
        <p:spPr>
          <a:xfrm rot="18960000">
            <a:off x="7421408" y="3357043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30" name="Oval 29"/>
          <p:cNvSpPr/>
          <p:nvPr/>
        </p:nvSpPr>
        <p:spPr>
          <a:xfrm rot="18960000">
            <a:off x="7213744" y="3557582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31" name="Oval 30"/>
          <p:cNvSpPr/>
          <p:nvPr/>
        </p:nvSpPr>
        <p:spPr>
          <a:xfrm rot="18960000">
            <a:off x="8105689" y="3758123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32" name="Oval 31"/>
          <p:cNvSpPr/>
          <p:nvPr/>
        </p:nvSpPr>
        <p:spPr>
          <a:xfrm rot="18960000">
            <a:off x="8521020" y="3357043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sp>
        <p:nvSpPr>
          <p:cNvPr id="33" name="Oval 32"/>
          <p:cNvSpPr/>
          <p:nvPr/>
        </p:nvSpPr>
        <p:spPr>
          <a:xfrm rot="18960000">
            <a:off x="8313356" y="3557582"/>
            <a:ext cx="216374" cy="216374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</a:endParaRPr>
          </a:p>
        </p:txBody>
      </p:sp>
      <p:cxnSp>
        <p:nvCxnSpPr>
          <p:cNvPr id="34" name="Straight Arrow Connector 33"/>
          <p:cNvCxnSpPr>
            <a:stCxn id="26" idx="5"/>
            <a:endCxn id="29" idx="1"/>
          </p:cNvCxnSpPr>
          <p:nvPr/>
        </p:nvCxnSpPr>
        <p:spPr>
          <a:xfrm flipV="1">
            <a:off x="6609027" y="3463342"/>
            <a:ext cx="812397" cy="377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5"/>
            <a:endCxn id="30" idx="1"/>
          </p:cNvCxnSpPr>
          <p:nvPr/>
        </p:nvCxnSpPr>
        <p:spPr>
          <a:xfrm flipV="1">
            <a:off x="6401363" y="3663881"/>
            <a:ext cx="812397" cy="377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5"/>
            <a:endCxn id="28" idx="1"/>
          </p:cNvCxnSpPr>
          <p:nvPr/>
        </p:nvCxnSpPr>
        <p:spPr>
          <a:xfrm flipV="1">
            <a:off x="6193697" y="3864422"/>
            <a:ext cx="812397" cy="377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8" idx="5"/>
            <a:endCxn id="31" idx="1"/>
          </p:cNvCxnSpPr>
          <p:nvPr/>
        </p:nvCxnSpPr>
        <p:spPr>
          <a:xfrm flipV="1">
            <a:off x="7222436" y="3864422"/>
            <a:ext cx="883269" cy="377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5"/>
            <a:endCxn id="33" idx="1"/>
          </p:cNvCxnSpPr>
          <p:nvPr/>
        </p:nvCxnSpPr>
        <p:spPr>
          <a:xfrm flipV="1">
            <a:off x="7430102" y="3663881"/>
            <a:ext cx="883270" cy="377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5"/>
            <a:endCxn id="32" idx="1"/>
          </p:cNvCxnSpPr>
          <p:nvPr/>
        </p:nvCxnSpPr>
        <p:spPr>
          <a:xfrm flipV="1">
            <a:off x="7637766" y="3463342"/>
            <a:ext cx="883270" cy="377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3"/>
            <a:endCxn id="31" idx="7"/>
          </p:cNvCxnSpPr>
          <p:nvPr/>
        </p:nvCxnSpPr>
        <p:spPr>
          <a:xfrm>
            <a:off x="8211988" y="2918697"/>
            <a:ext cx="3776" cy="83944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8" idx="3"/>
            <a:endCxn id="33" idx="7"/>
          </p:cNvCxnSpPr>
          <p:nvPr/>
        </p:nvCxnSpPr>
        <p:spPr>
          <a:xfrm>
            <a:off x="8419655" y="2718156"/>
            <a:ext cx="3776" cy="83944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7" idx="3"/>
            <a:endCxn id="32" idx="7"/>
          </p:cNvCxnSpPr>
          <p:nvPr/>
        </p:nvCxnSpPr>
        <p:spPr>
          <a:xfrm>
            <a:off x="8627319" y="2517617"/>
            <a:ext cx="3776" cy="83944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2" idx="3"/>
          </p:cNvCxnSpPr>
          <p:nvPr/>
        </p:nvCxnSpPr>
        <p:spPr>
          <a:xfrm>
            <a:off x="8627319" y="3573401"/>
            <a:ext cx="3777" cy="89657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</p:cNvCxnSpPr>
          <p:nvPr/>
        </p:nvCxnSpPr>
        <p:spPr>
          <a:xfrm>
            <a:off x="8419655" y="3773940"/>
            <a:ext cx="2980" cy="69603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1" idx="3"/>
          </p:cNvCxnSpPr>
          <p:nvPr/>
        </p:nvCxnSpPr>
        <p:spPr>
          <a:xfrm>
            <a:off x="8211988" y="3974481"/>
            <a:ext cx="3776" cy="49549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5"/>
            <a:endCxn id="18" idx="1"/>
          </p:cNvCxnSpPr>
          <p:nvPr/>
        </p:nvCxnSpPr>
        <p:spPr>
          <a:xfrm flipV="1">
            <a:off x="7222436" y="2608097"/>
            <a:ext cx="1090936" cy="20431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5"/>
            <a:endCxn id="17" idx="1"/>
          </p:cNvCxnSpPr>
          <p:nvPr/>
        </p:nvCxnSpPr>
        <p:spPr>
          <a:xfrm flipV="1">
            <a:off x="7222436" y="2407558"/>
            <a:ext cx="1298600" cy="40485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4" idx="5"/>
            <a:endCxn id="18" idx="1"/>
          </p:cNvCxnSpPr>
          <p:nvPr/>
        </p:nvCxnSpPr>
        <p:spPr>
          <a:xfrm>
            <a:off x="7637766" y="2411334"/>
            <a:ext cx="675606" cy="19676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5"/>
            <a:endCxn id="16" idx="1"/>
          </p:cNvCxnSpPr>
          <p:nvPr/>
        </p:nvCxnSpPr>
        <p:spPr>
          <a:xfrm>
            <a:off x="7637766" y="2411334"/>
            <a:ext cx="467939" cy="39730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5" idx="5"/>
            <a:endCxn id="16" idx="1"/>
          </p:cNvCxnSpPr>
          <p:nvPr/>
        </p:nvCxnSpPr>
        <p:spPr>
          <a:xfrm>
            <a:off x="7430102" y="2611873"/>
            <a:ext cx="675603" cy="19676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5" idx="5"/>
            <a:endCxn id="17" idx="1"/>
          </p:cNvCxnSpPr>
          <p:nvPr/>
        </p:nvCxnSpPr>
        <p:spPr>
          <a:xfrm flipV="1">
            <a:off x="7430102" y="2407558"/>
            <a:ext cx="1090934" cy="2043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9" idx="5"/>
            <a:endCxn id="32" idx="1"/>
          </p:cNvCxnSpPr>
          <p:nvPr/>
        </p:nvCxnSpPr>
        <p:spPr>
          <a:xfrm flipV="1">
            <a:off x="7637766" y="3463342"/>
            <a:ext cx="883270" cy="377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8" idx="5"/>
            <a:endCxn id="33" idx="1"/>
          </p:cNvCxnSpPr>
          <p:nvPr/>
        </p:nvCxnSpPr>
        <p:spPr>
          <a:xfrm flipV="1">
            <a:off x="7222436" y="3663881"/>
            <a:ext cx="1090936" cy="20431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8" idx="5"/>
            <a:endCxn id="32" idx="1"/>
          </p:cNvCxnSpPr>
          <p:nvPr/>
        </p:nvCxnSpPr>
        <p:spPr>
          <a:xfrm flipV="1">
            <a:off x="7222436" y="3463342"/>
            <a:ext cx="1298600" cy="40485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9" idx="5"/>
            <a:endCxn id="33" idx="1"/>
          </p:cNvCxnSpPr>
          <p:nvPr/>
        </p:nvCxnSpPr>
        <p:spPr>
          <a:xfrm>
            <a:off x="7637766" y="3467118"/>
            <a:ext cx="675606" cy="19676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0" idx="5"/>
            <a:endCxn id="31" idx="1"/>
          </p:cNvCxnSpPr>
          <p:nvPr/>
        </p:nvCxnSpPr>
        <p:spPr>
          <a:xfrm>
            <a:off x="7430102" y="3667657"/>
            <a:ext cx="675603" cy="19676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0" idx="5"/>
            <a:endCxn id="32" idx="1"/>
          </p:cNvCxnSpPr>
          <p:nvPr/>
        </p:nvCxnSpPr>
        <p:spPr>
          <a:xfrm flipV="1">
            <a:off x="7430102" y="3463342"/>
            <a:ext cx="1090934" cy="2043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49538" y="2171767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orbel"/>
                <a:cs typeface="Corbel"/>
              </a:rPr>
              <a:t>t = 1:</a:t>
            </a:r>
            <a:endParaRPr lang="en-US" sz="1500" b="1" dirty="0">
              <a:latin typeface="Corbel"/>
              <a:cs typeface="Corbe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49538" y="3228570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orbel"/>
                <a:cs typeface="Corbel"/>
              </a:rPr>
              <a:t>t = 2:</a:t>
            </a:r>
            <a:endParaRPr lang="en-US" sz="1500" b="1" dirty="0">
              <a:latin typeface="Corbel"/>
              <a:cs typeface="Corbe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03651" y="1869815"/>
            <a:ext cx="742512" cy="2308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500" spc="-30" dirty="0" smtClean="0">
                <a:latin typeface="Lucida Console"/>
                <a:cs typeface="Lucida Console"/>
              </a:rPr>
              <a:t>views</a:t>
            </a:r>
            <a:endParaRPr lang="en-US" sz="1500" spc="-30" dirty="0">
              <a:latin typeface="Lucida Console"/>
              <a:cs typeface="Lucida Console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94543" y="1869815"/>
            <a:ext cx="630943" cy="2308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500" spc="-30" dirty="0" smtClean="0">
                <a:latin typeface="Lucida Console"/>
                <a:cs typeface="Lucida Console"/>
              </a:rPr>
              <a:t>ones</a:t>
            </a:r>
            <a:endParaRPr lang="en-US" sz="1500" spc="-30" dirty="0">
              <a:latin typeface="Lucida Console"/>
              <a:cs typeface="Lucida Console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7993" y="1869815"/>
            <a:ext cx="967213" cy="2308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500" spc="-30" dirty="0" smtClean="0">
                <a:latin typeface="Lucida Console"/>
                <a:cs typeface="Lucida Console"/>
              </a:rPr>
              <a:t>counts</a:t>
            </a:r>
            <a:endParaRPr lang="en-US" sz="1500" spc="-30" dirty="0">
              <a:latin typeface="Lucida Console"/>
              <a:cs typeface="Lucida Console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04287" y="2769224"/>
            <a:ext cx="5403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latin typeface="Corbel"/>
                <a:cs typeface="Corbel"/>
              </a:rPr>
              <a:t>map</a:t>
            </a:r>
            <a:endParaRPr lang="en-US" sz="1500" dirty="0">
              <a:latin typeface="Corbel"/>
              <a:cs typeface="Corbe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24928" y="2769224"/>
            <a:ext cx="7274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latin typeface="Corbel"/>
                <a:cs typeface="Corbel"/>
              </a:rPr>
              <a:t>reduce</a:t>
            </a:r>
            <a:endParaRPr lang="en-US" sz="1500" dirty="0">
              <a:latin typeface="Corbel"/>
              <a:cs typeface="Corbel"/>
            </a:endParaRPr>
          </a:p>
        </p:txBody>
      </p:sp>
      <p:cxnSp>
        <p:nvCxnSpPr>
          <p:cNvPr id="65" name="Straight Arrow Connector 64"/>
          <p:cNvCxnSpPr>
            <a:stCxn id="29" idx="5"/>
            <a:endCxn id="31" idx="1"/>
          </p:cNvCxnSpPr>
          <p:nvPr/>
        </p:nvCxnSpPr>
        <p:spPr>
          <a:xfrm>
            <a:off x="7637766" y="3467118"/>
            <a:ext cx="467939" cy="39730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191624" y="4444540"/>
            <a:ext cx="451885" cy="2308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en-US" sz="1500" b="1" dirty="0" smtClean="0"/>
              <a:t>. . .</a:t>
            </a:r>
            <a:endParaRPr lang="en-US" sz="1500" b="1" dirty="0"/>
          </a:p>
        </p:txBody>
      </p:sp>
      <p:sp>
        <p:nvSpPr>
          <p:cNvPr id="67" name="Rounded Rectangle 66"/>
          <p:cNvSpPr/>
          <p:nvPr/>
        </p:nvSpPr>
        <p:spPr>
          <a:xfrm rot="10814411">
            <a:off x="6034881" y="4824718"/>
            <a:ext cx="764166" cy="254722"/>
          </a:xfrm>
          <a:prstGeom prst="roundRect">
            <a:avLst>
              <a:gd name="adj" fmla="val 50000"/>
            </a:avLst>
          </a:prstGeom>
          <a:solidFill>
            <a:srgbClr val="E4F0FC"/>
          </a:solidFill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  <a:cs typeface="Corbel"/>
            </a:endParaRPr>
          </a:p>
        </p:txBody>
      </p:sp>
      <p:sp>
        <p:nvSpPr>
          <p:cNvPr id="68" name="Oval 67"/>
          <p:cNvSpPr/>
          <p:nvPr/>
        </p:nvSpPr>
        <p:spPr>
          <a:xfrm rot="10846165">
            <a:off x="6562828" y="4864244"/>
            <a:ext cx="175670" cy="175670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  <a:cs typeface="Corbel"/>
            </a:endParaRPr>
          </a:p>
        </p:txBody>
      </p:sp>
      <p:sp>
        <p:nvSpPr>
          <p:cNvPr id="69" name="Oval 68"/>
          <p:cNvSpPr/>
          <p:nvPr/>
        </p:nvSpPr>
        <p:spPr>
          <a:xfrm rot="10846165">
            <a:off x="6094109" y="4864244"/>
            <a:ext cx="175670" cy="175670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  <a:cs typeface="Corbel"/>
            </a:endParaRPr>
          </a:p>
        </p:txBody>
      </p:sp>
      <p:sp>
        <p:nvSpPr>
          <p:cNvPr id="70" name="Oval 69"/>
          <p:cNvSpPr/>
          <p:nvPr/>
        </p:nvSpPr>
        <p:spPr>
          <a:xfrm rot="10846165">
            <a:off x="6328467" y="4864244"/>
            <a:ext cx="175670" cy="175670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  <a:cs typeface="Corbe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77924" y="4778168"/>
            <a:ext cx="6937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orbel"/>
                <a:cs typeface="Corbel"/>
              </a:rPr>
              <a:t>= RDD</a:t>
            </a:r>
            <a:endParaRPr lang="en-US" sz="1500" dirty="0">
              <a:latin typeface="Corbel"/>
              <a:cs typeface="Corbel"/>
            </a:endParaRPr>
          </a:p>
        </p:txBody>
      </p:sp>
      <p:sp>
        <p:nvSpPr>
          <p:cNvPr id="72" name="Oval 71"/>
          <p:cNvSpPr/>
          <p:nvPr/>
        </p:nvSpPr>
        <p:spPr>
          <a:xfrm rot="16246165">
            <a:off x="7603937" y="4864244"/>
            <a:ext cx="175670" cy="175670"/>
          </a:xfrm>
          <a:prstGeom prst="ellipse">
            <a:avLst/>
          </a:prstGeom>
          <a:solidFill>
            <a:srgbClr val="617AD2"/>
          </a:solidFill>
          <a:ln w="9525" cmpd="sng"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>
              <a:latin typeface="Corbel"/>
              <a:cs typeface="Corbe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75043" y="4778168"/>
            <a:ext cx="1011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orbel"/>
                <a:cs typeface="Corbel"/>
              </a:rPr>
              <a:t>= partition</a:t>
            </a:r>
            <a:endParaRPr lang="en-US" sz="15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469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Inherited “for free” from Spark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RDD data model and API</a:t>
            </a:r>
          </a:p>
          <a:p>
            <a:r>
              <a:rPr lang="en-US" dirty="0" smtClean="0"/>
              <a:t>Data partitioning and shuffles</a:t>
            </a:r>
          </a:p>
          <a:p>
            <a:r>
              <a:rPr lang="en-US" dirty="0" smtClean="0"/>
              <a:t>Task scheduling</a:t>
            </a:r>
          </a:p>
          <a:p>
            <a:r>
              <a:rPr lang="en-US" dirty="0" smtClean="0"/>
              <a:t>Monitoring/instrumentation</a:t>
            </a:r>
          </a:p>
          <a:p>
            <a:r>
              <a:rPr lang="en-US" dirty="0" smtClean="0"/>
              <a:t>Scheduling and resource allocation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8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Generality of RDDs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5592" y="5334000"/>
            <a:ext cx="7912036" cy="82694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Spark</a:t>
            </a: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592" y="4964256"/>
            <a:ext cx="7912036" cy="369744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RDDs, Transformations, and Actions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397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Spark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Streaming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/>
            </a:r>
            <a:b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real-time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6446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Shark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SQL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3657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GraphX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graph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6161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 err="1" smtClean="0">
                <a:solidFill>
                  <a:sysClr val="window" lastClr="FFFFFF"/>
                </a:solidFill>
                <a:latin typeface="Corbel"/>
                <a:ea typeface="+mn-ea"/>
                <a:cs typeface="+mn-cs"/>
              </a:rPr>
              <a:t>MLLib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machine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learning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470" y="2659608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DStream’s</a:t>
            </a:r>
            <a:r>
              <a:rPr lang="en-US" sz="1600" kern="0" dirty="0" smtClean="0">
                <a:solidFill>
                  <a:sysClr val="window" lastClr="FFFFFF"/>
                </a:solidFill>
                <a:latin typeface="Corbel"/>
                <a:ea typeface="+mn-ea"/>
                <a:cs typeface="+mn-cs"/>
              </a:rPr>
              <a:t>: </a:t>
            </a:r>
            <a:br>
              <a:rPr lang="en-US" sz="1600" kern="0" dirty="0" smtClean="0">
                <a:solidFill>
                  <a:sysClr val="window" lastClr="FFFFFF"/>
                </a:solidFill>
                <a:latin typeface="Corbe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Streams of RDD’s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6445" y="2659608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RDD-Based</a:t>
            </a:r>
            <a:endParaRPr lang="en-US" sz="1600" kern="0" dirty="0">
              <a:solidFill>
                <a:sysClr val="window" lastClr="FFFFFF"/>
              </a:solidFill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Tables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2645965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RDD-Based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Matrices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56294" y="2645964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</a:t>
            </a: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-Based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b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Graphs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81616" y="2198400"/>
            <a:ext cx="2895600" cy="3048000"/>
          </a:xfrm>
          <a:prstGeom prst="ellipse">
            <a:avLst/>
          </a:prstGeom>
          <a:ln w="76200">
            <a:solidFill>
              <a:srgbClr val="C0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Hive-compatible (</a:t>
            </a:r>
            <a:r>
              <a:rPr lang="en-US" dirty="0" err="1" smtClean="0"/>
              <a:t>HiveQL</a:t>
            </a:r>
            <a:r>
              <a:rPr lang="en-US" dirty="0"/>
              <a:t>, UDFs, </a:t>
            </a:r>
            <a:r>
              <a:rPr lang="en-US" dirty="0" smtClean="0"/>
              <a:t>metadata)</a:t>
            </a:r>
          </a:p>
          <a:p>
            <a:pPr lvl="1"/>
            <a:r>
              <a:rPr lang="en-US" dirty="0" smtClean="0"/>
              <a:t>Works </a:t>
            </a:r>
            <a:r>
              <a:rPr lang="en-US" dirty="0"/>
              <a:t>in existing Hive warehouses without changing queries or data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/>
              <a:t>Augments Hive</a:t>
            </a:r>
          </a:p>
          <a:p>
            <a:pPr lvl="1"/>
            <a:r>
              <a:rPr lang="en-US" dirty="0"/>
              <a:t>In-memory tables and columnar memory </a:t>
            </a:r>
            <a:r>
              <a:rPr lang="en-US" dirty="0" smtClean="0"/>
              <a:t>store</a:t>
            </a:r>
            <a:endParaRPr lang="en-US" dirty="0"/>
          </a:p>
          <a:p>
            <a:r>
              <a:rPr lang="en-US" dirty="0"/>
              <a:t>Fast execution engine</a:t>
            </a:r>
          </a:p>
          <a:p>
            <a:pPr lvl="1"/>
            <a:r>
              <a:rPr lang="en-US" dirty="0"/>
              <a:t>Uses Spark as the underlying execution engine</a:t>
            </a:r>
          </a:p>
          <a:p>
            <a:pPr lvl="1"/>
            <a:r>
              <a:rPr lang="en-US" dirty="0"/>
              <a:t>Low-latency, interactive queries</a:t>
            </a:r>
          </a:p>
          <a:p>
            <a:pPr lvl="1"/>
            <a:r>
              <a:rPr lang="en-US" dirty="0" smtClean="0"/>
              <a:t>Scale-out </a:t>
            </a:r>
            <a:r>
              <a:rPr lang="en-US" dirty="0"/>
              <a:t>and </a:t>
            </a:r>
            <a:r>
              <a:rPr lang="en-US" dirty="0" smtClean="0"/>
              <a:t>tolerates </a:t>
            </a:r>
            <a:r>
              <a:rPr lang="en-US" dirty="0"/>
              <a:t>worker failures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First release: November, 2012</a:t>
            </a:r>
          </a:p>
        </p:txBody>
      </p:sp>
    </p:spTree>
    <p:extLst>
      <p:ext uri="{BB962C8B-B14F-4D97-AF65-F5344CB8AC3E}">
        <p14:creationId xmlns:p14="http://schemas.microsoft.com/office/powerpoint/2010/main" val="3029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Generality of RDDs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5592" y="5334000"/>
            <a:ext cx="7912036" cy="82694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Spark</a:t>
            </a: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592" y="4964256"/>
            <a:ext cx="7912036" cy="369744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RDDs, Transformations, and Actions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397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Spark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Streaming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/>
            </a:r>
            <a:b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real-time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6446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Shark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SQL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3657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GraphX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graph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6161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 err="1" smtClean="0">
                <a:solidFill>
                  <a:sysClr val="window" lastClr="FFFFFF"/>
                </a:solidFill>
                <a:latin typeface="Corbel"/>
                <a:ea typeface="+mn-ea"/>
                <a:cs typeface="+mn-cs"/>
              </a:rPr>
              <a:t>MLLib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machine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learning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470" y="2659608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DStream’s</a:t>
            </a:r>
            <a:r>
              <a:rPr lang="en-US" sz="1600" kern="0" dirty="0" smtClean="0">
                <a:solidFill>
                  <a:sysClr val="window" lastClr="FFFFFF"/>
                </a:solidFill>
                <a:latin typeface="Corbel"/>
                <a:ea typeface="+mn-ea"/>
                <a:cs typeface="+mn-cs"/>
              </a:rPr>
              <a:t>: </a:t>
            </a:r>
            <a:br>
              <a:rPr lang="en-US" sz="1600" kern="0" dirty="0" smtClean="0">
                <a:solidFill>
                  <a:sysClr val="window" lastClr="FFFFFF"/>
                </a:solidFill>
                <a:latin typeface="Corbe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Streams of RDD’s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6445" y="2659608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RDD-Based</a:t>
            </a:r>
            <a:endParaRPr lang="en-US" sz="1600" kern="0" dirty="0">
              <a:solidFill>
                <a:sysClr val="window" lastClr="FFFFFF"/>
              </a:solidFill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Tables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2645965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RDD-Based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Matrices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56294" y="2645964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</a:t>
            </a: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-Based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b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Graphs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81332" y="2266682"/>
            <a:ext cx="2895600" cy="3048000"/>
          </a:xfrm>
          <a:prstGeom prst="ellipse">
            <a:avLst/>
          </a:prstGeom>
          <a:ln w="76200">
            <a:solidFill>
              <a:srgbClr val="C0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MLLib</a:t>
            </a:r>
            <a:endParaRPr lang="en-US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8229600" cy="3749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728022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Provides high-quality, optimized ML implementations on top of Spark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Generality of RDDs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5592" y="5334000"/>
            <a:ext cx="7912036" cy="82694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Spark</a:t>
            </a: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592" y="4964256"/>
            <a:ext cx="7912036" cy="369744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RDDs, Transformations, and Actions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397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Spark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Streaming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/>
            </a:r>
            <a:b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real-time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6446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Shark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SQL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3657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GraphX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graph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6161" y="32766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 err="1" smtClean="0">
                <a:solidFill>
                  <a:sysClr val="window" lastClr="FFFFFF"/>
                </a:solidFill>
                <a:latin typeface="Corbel"/>
                <a:ea typeface="+mn-ea"/>
                <a:cs typeface="+mn-cs"/>
              </a:rPr>
              <a:t>MLLib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machine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learning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470" y="2659608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DStream’s</a:t>
            </a:r>
            <a:r>
              <a:rPr lang="en-US" sz="1600" kern="0" dirty="0" smtClean="0">
                <a:solidFill>
                  <a:sysClr val="window" lastClr="FFFFFF"/>
                </a:solidFill>
                <a:latin typeface="Corbel"/>
                <a:ea typeface="+mn-ea"/>
                <a:cs typeface="+mn-cs"/>
              </a:rPr>
              <a:t>: </a:t>
            </a:r>
            <a:br>
              <a:rPr lang="en-US" sz="1600" kern="0" dirty="0" smtClean="0">
                <a:solidFill>
                  <a:sysClr val="window" lastClr="FFFFFF"/>
                </a:solidFill>
                <a:latin typeface="Corbe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Streams of RDD’s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6445" y="2659608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RDD-Based</a:t>
            </a:r>
            <a:endParaRPr lang="en-US" sz="1600" kern="0" dirty="0">
              <a:solidFill>
                <a:sysClr val="window" lastClr="FFFFFF"/>
              </a:solidFill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Tables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2645965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RDD-Based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Matrices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56294" y="2645964"/>
            <a:ext cx="1765943" cy="59982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chemeClr val="tx1"/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RD</a:t>
            </a: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-Based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b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Graphs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98828" y="2198400"/>
            <a:ext cx="2895600" cy="3048000"/>
          </a:xfrm>
          <a:prstGeom prst="ellipse">
            <a:avLst/>
          </a:prstGeom>
          <a:ln w="76200">
            <a:solidFill>
              <a:srgbClr val="C0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382000" cy="4221162"/>
          </a:xfrm>
        </p:spPr>
        <p:txBody>
          <a:bodyPr/>
          <a:lstStyle/>
          <a:p>
            <a:r>
              <a:rPr lang="en-US" dirty="0" smtClean="0"/>
              <a:t>Spark started in 2009, open sourced 2010</a:t>
            </a:r>
          </a:p>
          <a:p>
            <a:r>
              <a:rPr lang="en-US" dirty="0" smtClean="0"/>
              <a:t>Today: 	1000+ </a:t>
            </a:r>
            <a:r>
              <a:rPr lang="en-US" dirty="0" err="1" smtClean="0"/>
              <a:t>meetup</a:t>
            </a:r>
            <a:r>
              <a:rPr lang="en-US" dirty="0" smtClean="0"/>
              <a:t> members</a:t>
            </a:r>
          </a:p>
          <a:p>
            <a:r>
              <a:rPr lang="en-US" dirty="0"/>
              <a:t>	</a:t>
            </a:r>
            <a:r>
              <a:rPr lang="en-US" dirty="0" smtClean="0"/>
              <a:t>		code contributed from 24 companies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05013" y="3635064"/>
            <a:ext cx="8326563" cy="2765736"/>
            <a:chOff x="396082" y="3989853"/>
            <a:chExt cx="8307807" cy="27595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43952" y="3989853"/>
              <a:ext cx="1959937" cy="1959937"/>
            </a:xfrm>
            <a:prstGeom prst="rect">
              <a:avLst/>
            </a:prstGeom>
          </p:spPr>
        </p:pic>
        <p:pic>
          <p:nvPicPr>
            <p:cNvPr id="6" name="Picture 4" descr="conviva-logo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46" y="6229404"/>
              <a:ext cx="2086852" cy="347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quantifind_logo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938" y="5999870"/>
              <a:ext cx="1998134" cy="63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yahoologo-1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" y="4755026"/>
              <a:ext cx="1965923" cy="54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Intel-logo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158" y="4559147"/>
              <a:ext cx="1035424" cy="92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adobe-systems-incorporated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705" y="4593510"/>
              <a:ext cx="812056" cy="78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bizo_283_224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340" y="5938011"/>
              <a:ext cx="1065756" cy="81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logo_clearstory_data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098" y="5450163"/>
              <a:ext cx="1745118" cy="60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8" descr="86522_AdMobius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438" y="5488578"/>
              <a:ext cx="1676400" cy="43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Screen Shot 2013-05-29 at 12.18.46 AM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960" y="5522529"/>
              <a:ext cx="2189899" cy="371501"/>
            </a:xfrm>
            <a:prstGeom prst="rect">
              <a:avLst/>
            </a:prstGeom>
          </p:spPr>
        </p:pic>
        <p:pic>
          <p:nvPicPr>
            <p:cNvPr id="15" name="Picture 14" descr="tagged_logo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19" y="6225373"/>
              <a:ext cx="1778469" cy="317295"/>
            </a:xfrm>
            <a:prstGeom prst="rect">
              <a:avLst/>
            </a:prstGeom>
          </p:spPr>
        </p:pic>
        <p:pic>
          <p:nvPicPr>
            <p:cNvPr id="16" name="Picture 15" descr="Celtra_logo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676" y="5488214"/>
              <a:ext cx="1361142" cy="578485"/>
            </a:xfrm>
            <a:prstGeom prst="rect">
              <a:avLst/>
            </a:prstGeom>
          </p:spPr>
        </p:pic>
        <p:pic>
          <p:nvPicPr>
            <p:cNvPr id="17" name="Picture 16" descr="ucsf_logo_K.jp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26811" r="18823" b="28302"/>
            <a:stretch/>
          </p:blipFill>
          <p:spPr>
            <a:xfrm>
              <a:off x="5334553" y="4706469"/>
              <a:ext cx="1131047" cy="565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8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GraphX</a:t>
            </a:r>
            <a:r>
              <a:rPr lang="en-US" dirty="0" smtClean="0"/>
              <a:t> (alpha)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22116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000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://github.com/amplab/graphx</a:t>
            </a:r>
            <a:endParaRPr lang="en-US" dirty="0" smtClean="0"/>
          </a:p>
        </p:txBody>
      </p:sp>
      <p:pic>
        <p:nvPicPr>
          <p:cNvPr id="1026" name="Picture 2" descr="https://raw.github.com/jegonzal/graphx/Documentation/docs/img/tables_and_graph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2" y="2790825"/>
            <a:ext cx="66960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1728022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Cover “full lifecycle” of graph processing from ETL -&gt; graph creation -&gt; algorithms -&gt; value extraction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Benefits of Unification: Code Size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41329" y="1951038"/>
          <a:ext cx="7661342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260068"/>
            <a:ext cx="389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/>
                <a:cs typeface="Corbel"/>
              </a:rPr>
              <a:t>non-test, non-example source lines</a:t>
            </a:r>
          </a:p>
        </p:txBody>
      </p:sp>
    </p:spTree>
    <p:extLst>
      <p:ext uri="{BB962C8B-B14F-4D97-AF65-F5344CB8AC3E}">
        <p14:creationId xmlns:p14="http://schemas.microsoft.com/office/powerpoint/2010/main" val="4284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Benefits of Unification: Code Size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431576"/>
              </p:ext>
            </p:extLst>
          </p:nvPr>
        </p:nvGraphicFramePr>
        <p:xfrm>
          <a:off x="741329" y="1951038"/>
          <a:ext cx="7661342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260068"/>
            <a:ext cx="389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/>
                <a:cs typeface="Corbel"/>
              </a:rPr>
              <a:t>non-test, non-example source lines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878825" y="4674060"/>
            <a:ext cx="228600" cy="1280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86709" y="4585334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/>
                <a:cs typeface="Corbel"/>
              </a:rPr>
              <a:t>Shark</a:t>
            </a:r>
          </a:p>
        </p:txBody>
      </p:sp>
    </p:spTree>
    <p:extLst>
      <p:ext uri="{BB962C8B-B14F-4D97-AF65-F5344CB8AC3E}">
        <p14:creationId xmlns:p14="http://schemas.microsoft.com/office/powerpoint/2010/main" val="10825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95291"/>
              </p:ext>
            </p:extLst>
          </p:nvPr>
        </p:nvGraphicFramePr>
        <p:xfrm>
          <a:off x="741329" y="1951038"/>
          <a:ext cx="7661342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260068"/>
            <a:ext cx="389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/>
                <a:cs typeface="Corbel"/>
              </a:rPr>
              <a:t>non-test, non-example source lines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878825" y="4674060"/>
            <a:ext cx="228600" cy="1280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86709" y="4585334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/>
                <a:cs typeface="Corbel"/>
              </a:rPr>
              <a:t>Shark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5369" y="4286705"/>
            <a:ext cx="129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/>
                <a:cs typeface="Corbel"/>
              </a:rPr>
              <a:t>Streaming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90165" y="447176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 bwMode="auto">
          <a:xfrm>
            <a:off x="5334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4400" dirty="0" smtClean="0"/>
              <a:t>Benefits of Unification: Code Size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829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563531"/>
              </p:ext>
            </p:extLst>
          </p:nvPr>
        </p:nvGraphicFramePr>
        <p:xfrm>
          <a:off x="741329" y="1951038"/>
          <a:ext cx="7661342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260068"/>
            <a:ext cx="389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/>
                <a:cs typeface="Corbel"/>
              </a:rPr>
              <a:t>non-test, non-example source lines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878825" y="4674060"/>
            <a:ext cx="228600" cy="1280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86709" y="4585334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/>
                <a:cs typeface="Corbel"/>
              </a:rPr>
              <a:t>Shark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5369" y="3959675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rbel"/>
                <a:cs typeface="Corbel"/>
              </a:rPr>
              <a:t>GraphX</a:t>
            </a:r>
            <a:endParaRPr lang="en-US" sz="2000" dirty="0" smtClean="0">
              <a:latin typeface="Corbel"/>
              <a:cs typeface="Corbe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5369" y="4286705"/>
            <a:ext cx="129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/>
                <a:cs typeface="Corbel"/>
              </a:rPr>
              <a:t>Streaming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90165" y="447176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899690" y="4191000"/>
            <a:ext cx="219075" cy="152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64562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4400" smtClean="0"/>
              <a:t>Benefits of Unification: Code Size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534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37547403"/>
              </p:ext>
            </p:extLst>
          </p:nvPr>
        </p:nvGraphicFramePr>
        <p:xfrm>
          <a:off x="220440" y="1828800"/>
          <a:ext cx="3200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07" y="594360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SQL[1]</a:t>
            </a:r>
            <a:endParaRPr lang="en-US" dirty="0" smtClean="0">
              <a:latin typeface="Corbel"/>
              <a:cs typeface="Corbel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2693405"/>
              </p:ext>
            </p:extLst>
          </p:nvPr>
        </p:nvGraphicFramePr>
        <p:xfrm>
          <a:off x="3655578" y="1827602"/>
          <a:ext cx="2172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65284" y="5943600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Streaming[2]</a:t>
            </a:r>
            <a:endParaRPr lang="en-US" dirty="0" smtClean="0">
              <a:latin typeface="Corbel"/>
              <a:cs typeface="Corbel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08575028"/>
              </p:ext>
            </p:extLst>
          </p:nvPr>
        </p:nvGraphicFramePr>
        <p:xfrm>
          <a:off x="6248400" y="1828800"/>
          <a:ext cx="2581074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80060" y="5943600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/>
                <a:cs typeface="Corbel"/>
              </a:rPr>
              <a:t>Graph[3]</a:t>
            </a:r>
            <a:endParaRPr lang="en-US" dirty="0" smtClean="0">
              <a:latin typeface="Corbel"/>
              <a:cs typeface="Corbe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80919"/>
            <a:ext cx="545694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[1] </a:t>
            </a:r>
            <a:r>
              <a:rPr lang="en-US" sz="1050" dirty="0">
                <a:hlinkClick r:id="rId5"/>
              </a:rPr>
              <a:t>https://amplab.cs.berkeley.edu/benchmark</a:t>
            </a:r>
            <a:r>
              <a:rPr lang="en-US" sz="1050" dirty="0" smtClean="0">
                <a:hlinkClick r:id="rId5"/>
              </a:rPr>
              <a:t>/</a:t>
            </a:r>
            <a:endParaRPr lang="en-US" sz="1050" dirty="0" smtClean="0"/>
          </a:p>
          <a:p>
            <a:r>
              <a:rPr lang="en-US" sz="1050" dirty="0"/>
              <a:t>[2] Discretized Streams: Fault-Tolerant Streaming Computation at </a:t>
            </a:r>
            <a:r>
              <a:rPr lang="en-US" sz="1050" dirty="0" smtClean="0"/>
              <a:t>Scale. At SOSP 2013.</a:t>
            </a:r>
            <a:endParaRPr lang="en-US" sz="1050" dirty="0"/>
          </a:p>
          <a:p>
            <a:r>
              <a:rPr lang="en-US" sz="1050" dirty="0" smtClean="0"/>
              <a:t>[</a:t>
            </a:r>
            <a:r>
              <a:rPr lang="en-US" sz="1050" dirty="0"/>
              <a:t>3] https://amplab.cs.berkeley.edu/publication/graphx-grades/</a:t>
            </a:r>
          </a:p>
        </p:txBody>
      </p:sp>
    </p:spTree>
    <p:extLst>
      <p:ext uri="{BB962C8B-B14F-4D97-AF65-F5344CB8AC3E}">
        <p14:creationId xmlns:p14="http://schemas.microsoft.com/office/powerpoint/2010/main" val="36154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10" grpId="0">
        <p:bldAsOne/>
      </p:bldGraphic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performance data sharing</a:t>
            </a:r>
            <a:endParaRPr lang="en-US" dirty="0"/>
          </a:p>
          <a:p>
            <a:pPr lvl="1"/>
            <a:r>
              <a:rPr lang="en-US" dirty="0" smtClean="0"/>
              <a:t>Data sharing is the bottleneck in many environments</a:t>
            </a:r>
            <a:endParaRPr lang="en-US" dirty="0"/>
          </a:p>
          <a:p>
            <a:pPr lvl="1"/>
            <a:r>
              <a:rPr lang="en-US" dirty="0" smtClean="0"/>
              <a:t>RDD’s provide in-place sharing through memory</a:t>
            </a:r>
            <a:endParaRPr lang="en-US" sz="1100" dirty="0"/>
          </a:p>
          <a:p>
            <a:r>
              <a:rPr lang="en-US" dirty="0" smtClean="0"/>
              <a:t>Applications can compose models</a:t>
            </a:r>
            <a:endParaRPr lang="en-US" dirty="0"/>
          </a:p>
          <a:p>
            <a:pPr lvl="1"/>
            <a:r>
              <a:rPr lang="en-US" dirty="0" smtClean="0"/>
              <a:t>Run a SQL query and then PageRank the results</a:t>
            </a:r>
          </a:p>
          <a:p>
            <a:pPr lvl="1"/>
            <a:r>
              <a:rPr lang="en-US" dirty="0" smtClean="0"/>
              <a:t>ETL your data and then run graph/ML on it</a:t>
            </a:r>
          </a:p>
          <a:p>
            <a:r>
              <a:rPr lang="en-US" dirty="0" smtClean="0"/>
              <a:t>Benefit from investment in shared </a:t>
            </a:r>
            <a:r>
              <a:rPr lang="en-US" dirty="0" err="1" smtClean="0"/>
              <a:t>functioanlity</a:t>
            </a:r>
            <a:endParaRPr lang="en-US" dirty="0"/>
          </a:p>
          <a:p>
            <a:pPr lvl="1"/>
            <a:r>
              <a:rPr lang="en-US" dirty="0" smtClean="0"/>
              <a:t>E.g. re-usable components (shell) and performance optimizations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77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21162"/>
          </a:xfrm>
        </p:spPr>
        <p:txBody>
          <a:bodyPr/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 action="ppaction://hlinkfile"/>
              </a:rPr>
              <a:t>spark.incubator.apache.org</a:t>
            </a:r>
            <a:r>
              <a:rPr lang="en-US" dirty="0" smtClean="0"/>
              <a:t> for videos, tutorials, and hands-on exercises</a:t>
            </a:r>
          </a:p>
          <a:p>
            <a:r>
              <a:rPr lang="en-US" dirty="0" smtClean="0"/>
              <a:t>Easy to run in local mode, private clusters, EC2</a:t>
            </a:r>
          </a:p>
          <a:p>
            <a:r>
              <a:rPr lang="en-US" dirty="0" smtClean="0"/>
              <a:t>Spark Summit on Dec 2-3 (</a:t>
            </a:r>
            <a:r>
              <a:rPr lang="en-US" dirty="0" smtClean="0">
                <a:hlinkClick r:id="rId3" action="ppaction://hlinkfile"/>
              </a:rPr>
              <a:t>spark-summit.org</a:t>
            </a:r>
            <a:r>
              <a:rPr lang="en-US" dirty="0" smtClean="0"/>
              <a:t>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Online training camp:</a:t>
            </a:r>
            <a:r>
              <a:rPr lang="en-US" dirty="0" smtClean="0">
                <a:hlinkClick r:id="rId4"/>
              </a:rPr>
              <a:t/>
            </a:r>
            <a:br>
              <a:rPr lang="en-US" dirty="0" smtClean="0">
                <a:hlinkClick r:id="rId4"/>
              </a:rPr>
            </a:br>
            <a:r>
              <a:rPr lang="en-US" dirty="0" smtClean="0">
                <a:hlinkClick r:id="rId4"/>
              </a:rPr>
              <a:t>ampcamp.berkeley.edu</a:t>
            </a:r>
            <a:r>
              <a:rPr lang="en-US" dirty="0" smtClean="0"/>
              <a:t> </a:t>
            </a:r>
          </a:p>
        </p:txBody>
      </p:sp>
      <p:pic>
        <p:nvPicPr>
          <p:cNvPr id="4" name="Picture 3" descr="ampcamp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86" y="5029200"/>
            <a:ext cx="2556014" cy="15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ark Logo #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0"/>
            <a:ext cx="3479581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51038"/>
            <a:ext cx="8458201" cy="4449762"/>
          </a:xfrm>
        </p:spPr>
        <p:txBody>
          <a:bodyPr/>
          <a:lstStyle/>
          <a:p>
            <a:r>
              <a:rPr lang="en-US" dirty="0" smtClean="0"/>
              <a:t>Big data analytics is evolving to include:</a:t>
            </a:r>
          </a:p>
          <a:p>
            <a:pPr lvl="1"/>
            <a:r>
              <a:rPr lang="en-US" dirty="0" smtClean="0"/>
              <a:t>More </a:t>
            </a:r>
            <a:r>
              <a:rPr lang="en-US" b="1" dirty="0" smtClean="0"/>
              <a:t>complex</a:t>
            </a:r>
            <a:r>
              <a:rPr lang="en-US" dirty="0" smtClean="0"/>
              <a:t> analytics (e.g. machine learning)</a:t>
            </a:r>
          </a:p>
          <a:p>
            <a:pPr lvl="1"/>
            <a:r>
              <a:rPr lang="en-US" dirty="0"/>
              <a:t>More </a:t>
            </a:r>
            <a:r>
              <a:rPr lang="en-US" b="1" dirty="0" smtClean="0"/>
              <a:t>interactive</a:t>
            </a:r>
            <a:r>
              <a:rPr lang="en-US" dirty="0" smtClean="0"/>
              <a:t> ad-hoc queries</a:t>
            </a:r>
          </a:p>
          <a:p>
            <a:pPr lvl="1"/>
            <a:r>
              <a:rPr lang="en-US" dirty="0"/>
              <a:t>More </a:t>
            </a:r>
            <a:r>
              <a:rPr lang="en-US" b="1" dirty="0" smtClean="0"/>
              <a:t>real-time</a:t>
            </a:r>
            <a:r>
              <a:rPr lang="en-US" dirty="0" smtClean="0"/>
              <a:t> stream processing</a:t>
            </a:r>
          </a:p>
          <a:p>
            <a:r>
              <a:rPr lang="en-US" dirty="0" smtClean="0"/>
              <a:t>Spark is a platform that </a:t>
            </a:r>
            <a:r>
              <a:rPr lang="en-US" i="1" dirty="0" smtClean="0"/>
              <a:t>unifies</a:t>
            </a:r>
            <a:r>
              <a:rPr lang="en-US" dirty="0" smtClean="0"/>
              <a:t> these models, enabling sophisticated apps</a:t>
            </a:r>
          </a:p>
          <a:p>
            <a:r>
              <a:rPr lang="en-US" dirty="0" smtClean="0"/>
              <a:t>More info: </a:t>
            </a:r>
            <a:r>
              <a:rPr lang="en-US" dirty="0" smtClean="0">
                <a:hlinkClick r:id="rId3"/>
              </a:rPr>
              <a:t>spark-project.org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5592" y="4117091"/>
            <a:ext cx="7912036" cy="826944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Spark</a:t>
            </a: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397" y="22860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Spark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Streaming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/>
            </a:r>
            <a:b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real-time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6446" y="22860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Shark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SQL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22860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GraphX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graph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6161" y="2286000"/>
            <a:ext cx="1765943" cy="1656842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 err="1" smtClean="0">
                <a:solidFill>
                  <a:sysClr val="window" lastClr="FFFFFF"/>
                </a:solidFill>
                <a:latin typeface="Corbel"/>
                <a:ea typeface="+mn-ea"/>
                <a:cs typeface="+mn-cs"/>
              </a:rPr>
              <a:t>MLLib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machine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learning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9380" y="3507220"/>
            <a:ext cx="499731" cy="51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rPr>
              <a:t>…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873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6" grpId="0" animBg="1"/>
      <p:bldP spid="6" grpId="2" animBg="1"/>
      <p:bldP spid="7" grpId="0" animBg="1"/>
      <p:bldP spid="7" grpId="2" animBg="1"/>
      <p:bldP spid="8" grpId="0" animBg="1"/>
      <p:bldP spid="8" grpId="2" animBg="1"/>
      <p:bldP spid="9" grpId="0"/>
      <p:bldP spid="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Behavior with Not Enough RAM</a:t>
            </a:r>
            <a:endParaRPr lang="en-US" sz="45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78744"/>
              </p:ext>
            </p:extLst>
          </p:nvPr>
        </p:nvGraphicFramePr>
        <p:xfrm>
          <a:off x="457200" y="19050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35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Why a New Programming Model?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382000" cy="4221162"/>
          </a:xfrm>
        </p:spPr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greatly simplified big data analysis</a:t>
            </a:r>
          </a:p>
          <a:p>
            <a:r>
              <a:rPr lang="en-US" dirty="0" smtClean="0"/>
              <a:t>But as soon as it got popular, users wanted more:</a:t>
            </a:r>
          </a:p>
          <a:p>
            <a:pPr lvl="1"/>
            <a:r>
              <a:rPr lang="en-US" dirty="0" smtClean="0"/>
              <a:t>More </a:t>
            </a:r>
            <a:r>
              <a:rPr lang="en-US" b="1" dirty="0" smtClean="0"/>
              <a:t>complex</a:t>
            </a:r>
            <a:r>
              <a:rPr lang="en-US" dirty="0" smtClean="0"/>
              <a:t>, multi-pass analytics (e.g. ML, graph)</a:t>
            </a:r>
          </a:p>
          <a:p>
            <a:pPr lvl="1"/>
            <a:r>
              <a:rPr lang="en-US" dirty="0" smtClean="0"/>
              <a:t>More </a:t>
            </a:r>
            <a:r>
              <a:rPr lang="en-US" b="1" dirty="0" smtClean="0"/>
              <a:t>interactive</a:t>
            </a:r>
            <a:r>
              <a:rPr lang="en-US" dirty="0" smtClean="0"/>
              <a:t> ad-hoc queries</a:t>
            </a:r>
          </a:p>
          <a:p>
            <a:pPr lvl="1"/>
            <a:r>
              <a:rPr lang="en-US" dirty="0" smtClean="0"/>
              <a:t>More </a:t>
            </a:r>
            <a:r>
              <a:rPr lang="en-US" b="1" dirty="0" smtClean="0"/>
              <a:t>real-time</a:t>
            </a:r>
            <a:r>
              <a:rPr lang="en-US" dirty="0" smtClean="0"/>
              <a:t> stream processing</a:t>
            </a:r>
          </a:p>
          <a:p>
            <a:r>
              <a:rPr lang="en-US" dirty="0" smtClean="0"/>
              <a:t>All 3 need faster </a:t>
            </a:r>
            <a:r>
              <a:rPr lang="en-US" b="1" dirty="0" smtClean="0"/>
              <a:t>data sharing </a:t>
            </a:r>
            <a:r>
              <a:rPr lang="en-US" dirty="0" smtClean="0"/>
              <a:t>across parallel jobs</a:t>
            </a:r>
          </a:p>
        </p:txBody>
      </p:sp>
    </p:spTree>
    <p:extLst>
      <p:ext uri="{BB962C8B-B14F-4D97-AF65-F5344CB8AC3E}">
        <p14:creationId xmlns:p14="http://schemas.microsoft.com/office/powerpoint/2010/main" val="12839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300" dirty="0" smtClean="0"/>
              <a:t>Data Sharing in </a:t>
            </a:r>
            <a:r>
              <a:rPr lang="en-US" sz="5300" dirty="0" err="1" smtClean="0"/>
              <a:t>MapReduce</a:t>
            </a:r>
            <a:endParaRPr lang="en-US" sz="5300" dirty="0"/>
          </a:p>
        </p:txBody>
      </p:sp>
      <p:sp>
        <p:nvSpPr>
          <p:cNvPr id="25" name="Can 24"/>
          <p:cNvSpPr/>
          <p:nvPr/>
        </p:nvSpPr>
        <p:spPr>
          <a:xfrm>
            <a:off x="1060824" y="1854399"/>
            <a:ext cx="782384" cy="824077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26" name="Straight Arrow Connector 25"/>
          <p:cNvCxnSpPr>
            <a:stCxn id="25" idx="4"/>
            <a:endCxn id="29" idx="1"/>
          </p:cNvCxnSpPr>
          <p:nvPr/>
        </p:nvCxnSpPr>
        <p:spPr>
          <a:xfrm>
            <a:off x="1843208" y="2266438"/>
            <a:ext cx="5377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81003" y="2042588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/>
              <a:t>iter</a:t>
            </a:r>
            <a:r>
              <a:rPr lang="en-US" sz="2200" dirty="0" smtClean="0"/>
              <a:t>. 1</a:t>
            </a:r>
            <a:endParaRPr lang="en-US" sz="2200" dirty="0"/>
          </a:p>
        </p:txBody>
      </p:sp>
      <p:cxnSp>
        <p:nvCxnSpPr>
          <p:cNvPr id="32" name="Straight Arrow Connector 31"/>
          <p:cNvCxnSpPr>
            <a:stCxn id="29" idx="3"/>
          </p:cNvCxnSpPr>
          <p:nvPr/>
        </p:nvCxnSpPr>
        <p:spPr>
          <a:xfrm>
            <a:off x="3291008" y="2266438"/>
            <a:ext cx="49651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9" idx="1"/>
          </p:cNvCxnSpPr>
          <p:nvPr/>
        </p:nvCxnSpPr>
        <p:spPr>
          <a:xfrm flipV="1">
            <a:off x="4573315" y="2266438"/>
            <a:ext cx="537795" cy="51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111110" y="2042588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/>
              <a:t>iter</a:t>
            </a:r>
            <a:r>
              <a:rPr lang="en-US" sz="2200" dirty="0" smtClean="0"/>
              <a:t>. 2</a:t>
            </a:r>
            <a:endParaRPr lang="en-US" sz="2200" dirty="0"/>
          </a:p>
        </p:txBody>
      </p:sp>
      <p:cxnSp>
        <p:nvCxnSpPr>
          <p:cNvPr id="42" name="Straight Arrow Connector 41"/>
          <p:cNvCxnSpPr>
            <a:stCxn id="39" idx="3"/>
          </p:cNvCxnSpPr>
          <p:nvPr/>
        </p:nvCxnSpPr>
        <p:spPr>
          <a:xfrm>
            <a:off x="6021115" y="2266438"/>
            <a:ext cx="49651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286924" y="2271625"/>
            <a:ext cx="5377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22131" y="2047775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orbel"/>
                <a:cs typeface="Corbel"/>
              </a:rPr>
              <a:t>.  .  .</a:t>
            </a:r>
            <a:endParaRPr lang="en-US" sz="2200" b="1" dirty="0">
              <a:latin typeface="Corbel"/>
              <a:cs typeface="Corbe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0824" y="2687536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/>
                <a:cs typeface="Corbel"/>
              </a:rPr>
              <a:t>Input</a:t>
            </a:r>
            <a:endParaRPr lang="en-US" sz="2200" dirty="0">
              <a:latin typeface="Corbel"/>
              <a:cs typeface="Corbe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6632" y="1429912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orbel"/>
                <a:cs typeface="Corbel"/>
              </a:rPr>
              <a:t>HDFS</a:t>
            </a:r>
            <a:br>
              <a:rPr lang="en-US" sz="1800" dirty="0" smtClean="0">
                <a:latin typeface="Corbel"/>
                <a:cs typeface="Corbel"/>
              </a:rPr>
            </a:br>
            <a:r>
              <a:rPr lang="en-US" sz="1800" dirty="0" smtClean="0">
                <a:latin typeface="Corbel"/>
                <a:cs typeface="Corbel"/>
              </a:rPr>
              <a:t>read</a:t>
            </a:r>
            <a:endParaRPr lang="en-US" sz="1800" dirty="0">
              <a:latin typeface="Corbel"/>
              <a:cs typeface="Corbe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35112" y="1429912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orbel"/>
                <a:cs typeface="Corbel"/>
              </a:rPr>
              <a:t>HDFS</a:t>
            </a:r>
            <a:br>
              <a:rPr lang="en-US" sz="1800" dirty="0" smtClean="0">
                <a:latin typeface="Corbel"/>
                <a:cs typeface="Corbel"/>
              </a:rPr>
            </a:br>
            <a:r>
              <a:rPr lang="en-US" sz="1800" dirty="0" smtClean="0">
                <a:latin typeface="Corbel"/>
                <a:cs typeface="Corbel"/>
              </a:rPr>
              <a:t>write</a:t>
            </a:r>
            <a:endParaRPr lang="en-US" sz="1800" dirty="0">
              <a:latin typeface="Corbel"/>
              <a:cs typeface="Corbe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86579" y="1429912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orbel"/>
                <a:cs typeface="Corbel"/>
              </a:rPr>
              <a:t>HDFS</a:t>
            </a:r>
            <a:br>
              <a:rPr lang="en-US" sz="1800" dirty="0" smtClean="0">
                <a:latin typeface="Corbel"/>
                <a:cs typeface="Corbel"/>
              </a:rPr>
            </a:br>
            <a:r>
              <a:rPr lang="en-US" sz="1800" dirty="0" smtClean="0">
                <a:latin typeface="Corbel"/>
                <a:cs typeface="Corbel"/>
              </a:rPr>
              <a:t>read</a:t>
            </a:r>
            <a:endParaRPr lang="en-US" sz="1800" dirty="0">
              <a:latin typeface="Corbel"/>
              <a:cs typeface="Corbe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65445" y="1429912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orbel"/>
                <a:cs typeface="Corbel"/>
              </a:rPr>
              <a:t>HDFS</a:t>
            </a:r>
            <a:br>
              <a:rPr lang="en-US" sz="1800" dirty="0" smtClean="0">
                <a:latin typeface="Corbel"/>
                <a:cs typeface="Corbel"/>
              </a:rPr>
            </a:br>
            <a:r>
              <a:rPr lang="en-US" sz="1800" dirty="0" smtClean="0">
                <a:latin typeface="Corbel"/>
                <a:cs typeface="Corbel"/>
              </a:rPr>
              <a:t>write</a:t>
            </a:r>
            <a:endParaRPr lang="en-US" sz="1800" dirty="0">
              <a:latin typeface="Corbel"/>
              <a:cs typeface="Corbe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0824" y="3258712"/>
            <a:ext cx="6025776" cy="2739103"/>
            <a:chOff x="1060824" y="3276600"/>
            <a:chExt cx="6025776" cy="2739103"/>
          </a:xfrm>
        </p:grpSpPr>
        <p:sp>
          <p:nvSpPr>
            <p:cNvPr id="56" name="TextBox 55"/>
            <p:cNvSpPr txBox="1"/>
            <p:nvPr/>
          </p:nvSpPr>
          <p:spPr>
            <a:xfrm>
              <a:off x="1060824" y="5215168"/>
              <a:ext cx="8002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orbel"/>
                  <a:cs typeface="Corbel"/>
                </a:rPr>
                <a:t>Input</a:t>
              </a:r>
              <a:endParaRPr lang="en-US" sz="2200" dirty="0">
                <a:latin typeface="Corbel"/>
                <a:cs typeface="Corbel"/>
              </a:endParaRPr>
            </a:p>
          </p:txBody>
        </p:sp>
        <p:cxnSp>
          <p:nvCxnSpPr>
            <p:cNvPr id="57" name="Straight Arrow Connector 56"/>
            <p:cNvCxnSpPr>
              <a:stCxn id="74" idx="3"/>
              <a:endCxn id="66" idx="1"/>
            </p:cNvCxnSpPr>
            <p:nvPr/>
          </p:nvCxnSpPr>
          <p:spPr>
            <a:xfrm flipV="1">
              <a:off x="1622181" y="3566054"/>
              <a:ext cx="1838610" cy="12142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74" idx="3"/>
              <a:endCxn id="67" idx="1"/>
            </p:cNvCxnSpPr>
            <p:nvPr/>
          </p:nvCxnSpPr>
          <p:spPr>
            <a:xfrm flipV="1">
              <a:off x="1622181" y="4391916"/>
              <a:ext cx="1838610" cy="3883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74" idx="3"/>
              <a:endCxn id="68" idx="1"/>
            </p:cNvCxnSpPr>
            <p:nvPr/>
          </p:nvCxnSpPr>
          <p:spPr>
            <a:xfrm>
              <a:off x="1622181" y="4780260"/>
              <a:ext cx="1838610" cy="4234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63" idx="1"/>
            </p:cNvCxnSpPr>
            <p:nvPr/>
          </p:nvCxnSpPr>
          <p:spPr>
            <a:xfrm>
              <a:off x="4949773" y="3566054"/>
              <a:ext cx="56819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64" idx="1"/>
            </p:cNvCxnSpPr>
            <p:nvPr/>
          </p:nvCxnSpPr>
          <p:spPr>
            <a:xfrm>
              <a:off x="4949773" y="4391916"/>
              <a:ext cx="56819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endCxn id="65" idx="1"/>
            </p:cNvCxnSpPr>
            <p:nvPr/>
          </p:nvCxnSpPr>
          <p:spPr>
            <a:xfrm>
              <a:off x="4949773" y="5205702"/>
              <a:ext cx="56819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olded Corner 62"/>
            <p:cNvSpPr/>
            <p:nvPr/>
          </p:nvSpPr>
          <p:spPr>
            <a:xfrm>
              <a:off x="5517971" y="3276600"/>
              <a:ext cx="492900" cy="578908"/>
            </a:xfrm>
            <a:prstGeom prst="foldedCorner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64" name="Folded Corner 63"/>
            <p:cNvSpPr/>
            <p:nvPr/>
          </p:nvSpPr>
          <p:spPr>
            <a:xfrm>
              <a:off x="5517971" y="4102462"/>
              <a:ext cx="492900" cy="578908"/>
            </a:xfrm>
            <a:prstGeom prst="foldedCorner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65" name="Folded Corner 64"/>
            <p:cNvSpPr/>
            <p:nvPr/>
          </p:nvSpPr>
          <p:spPr>
            <a:xfrm>
              <a:off x="5517971" y="4916248"/>
              <a:ext cx="492900" cy="578908"/>
            </a:xfrm>
            <a:prstGeom prst="foldedCorner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60791" y="3342204"/>
              <a:ext cx="1488982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smtClean="0"/>
                <a:t>query 1</a:t>
              </a:r>
              <a:endParaRPr lang="en-US" sz="2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460791" y="4168066"/>
              <a:ext cx="1488982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smtClean="0"/>
                <a:t>query 2</a:t>
              </a:r>
              <a:endParaRPr lang="en-US" sz="2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460791" y="4979885"/>
              <a:ext cx="1488982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/>
                <a:t>query 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43013" y="3331109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orbel"/>
                  <a:cs typeface="Corbel"/>
                </a:rPr>
                <a:t>result 1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043013" y="4150078"/>
              <a:ext cx="10435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orbel"/>
                  <a:cs typeface="Corbel"/>
                </a:rPr>
                <a:t>result 2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043013" y="4981852"/>
              <a:ext cx="10273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orbel"/>
                  <a:cs typeface="Corbel"/>
                </a:rPr>
                <a:t>result 3</a:t>
              </a:r>
              <a:endParaRPr lang="en-US" sz="2200" dirty="0">
                <a:latin typeface="Corbel"/>
                <a:cs typeface="Corbel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1622181" y="4780260"/>
              <a:ext cx="1839138" cy="11378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422040" y="5584816"/>
              <a:ext cx="14884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Corbel"/>
                  <a:cs typeface="Corbel"/>
                </a:rPr>
                <a:t>.  .  .</a:t>
              </a:r>
              <a:endParaRPr lang="en-US" sz="2200" b="1" dirty="0">
                <a:latin typeface="Corbel"/>
                <a:cs typeface="Corbel"/>
              </a:endParaRPr>
            </a:p>
          </p:txBody>
        </p:sp>
        <p:sp>
          <p:nvSpPr>
            <p:cNvPr id="74" name="Diamond 73"/>
            <p:cNvSpPr/>
            <p:nvPr/>
          </p:nvSpPr>
          <p:spPr>
            <a:xfrm>
              <a:off x="1332535" y="4694939"/>
              <a:ext cx="289646" cy="170641"/>
            </a:xfrm>
            <a:prstGeom prst="diamond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75" name="Can 74"/>
            <p:cNvSpPr/>
            <p:nvPr/>
          </p:nvSpPr>
          <p:spPr>
            <a:xfrm>
              <a:off x="1060824" y="4370344"/>
              <a:ext cx="782384" cy="824077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898891" y="3466450"/>
              <a:ext cx="76810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 smtClean="0">
                  <a:latin typeface="Corbel"/>
                  <a:cs typeface="Corbel"/>
                </a:rPr>
                <a:t>HDFS</a:t>
              </a:r>
              <a:br>
                <a:rPr lang="en-US" sz="1900" dirty="0" smtClean="0">
                  <a:latin typeface="Corbel"/>
                  <a:cs typeface="Corbel"/>
                </a:rPr>
              </a:br>
              <a:r>
                <a:rPr lang="en-US" sz="1900" dirty="0" smtClean="0">
                  <a:latin typeface="Corbel"/>
                  <a:cs typeface="Corbel"/>
                </a:rPr>
                <a:t>read</a:t>
              </a:r>
              <a:endParaRPr lang="en-US" sz="1900" dirty="0">
                <a:latin typeface="Corbel"/>
                <a:cs typeface="Corbel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457201" y="6091714"/>
            <a:ext cx="8229599" cy="631285"/>
          </a:xfrm>
          <a:prstGeom prst="roundRect">
            <a:avLst>
              <a:gd name="adj" fmla="val 16408"/>
            </a:avLst>
          </a:prstGeom>
          <a:solidFill>
            <a:schemeClr val="accent1">
              <a:lumMod val="20000"/>
              <a:lumOff val="80000"/>
            </a:schemeClr>
          </a:solidFill>
          <a:ln w="19050" cmpd="sng">
            <a:headEnd type="none" w="med" len="med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0" bIns="45720" rtlCol="0" anchor="ctr"/>
          <a:lstStyle/>
          <a:p>
            <a:pPr algn="ctr"/>
            <a:r>
              <a:rPr lang="en-US" sz="3000" b="1" dirty="0" smtClean="0"/>
              <a:t>Slow</a:t>
            </a:r>
            <a:r>
              <a:rPr lang="en-US" sz="3000" dirty="0" smtClean="0"/>
              <a:t> due to replication, serialization, and disk IO</a:t>
            </a:r>
            <a:endParaRPr lang="en-US" sz="30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787525" y="1888265"/>
            <a:ext cx="812362" cy="851158"/>
            <a:chOff x="3787526" y="1872287"/>
            <a:chExt cx="974180" cy="1020705"/>
          </a:xfrm>
        </p:grpSpPr>
        <p:sp>
          <p:nvSpPr>
            <p:cNvPr id="47" name="Can 46"/>
            <p:cNvSpPr/>
            <p:nvPr/>
          </p:nvSpPr>
          <p:spPr>
            <a:xfrm>
              <a:off x="3787526" y="1872287"/>
              <a:ext cx="782384" cy="824077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48" name="Can 47"/>
            <p:cNvSpPr/>
            <p:nvPr/>
          </p:nvSpPr>
          <p:spPr>
            <a:xfrm>
              <a:off x="3882738" y="1962980"/>
              <a:ext cx="782384" cy="82407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49" name="Can 48"/>
            <p:cNvSpPr/>
            <p:nvPr/>
          </p:nvSpPr>
          <p:spPr>
            <a:xfrm>
              <a:off x="3979322" y="2068916"/>
              <a:ext cx="782384" cy="82407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6517633" y="1888265"/>
            <a:ext cx="812362" cy="851158"/>
            <a:chOff x="3787526" y="1872287"/>
            <a:chExt cx="974180" cy="1020705"/>
          </a:xfrm>
        </p:grpSpPr>
        <p:sp>
          <p:nvSpPr>
            <p:cNvPr id="77" name="Can 76"/>
            <p:cNvSpPr/>
            <p:nvPr/>
          </p:nvSpPr>
          <p:spPr>
            <a:xfrm>
              <a:off x="3787526" y="1872287"/>
              <a:ext cx="782384" cy="824077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78" name="Can 77"/>
            <p:cNvSpPr/>
            <p:nvPr/>
          </p:nvSpPr>
          <p:spPr>
            <a:xfrm>
              <a:off x="3882738" y="1962980"/>
              <a:ext cx="782384" cy="82407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79" name="Can 78"/>
            <p:cNvSpPr/>
            <p:nvPr/>
          </p:nvSpPr>
          <p:spPr>
            <a:xfrm>
              <a:off x="3979322" y="2068916"/>
              <a:ext cx="782384" cy="82407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</p:spTree>
    <p:extLst>
      <p:ext uri="{BB962C8B-B14F-4D97-AF65-F5344CB8AC3E}">
        <p14:creationId xmlns:p14="http://schemas.microsoft.com/office/powerpoint/2010/main" val="19144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an 73"/>
          <p:cNvSpPr/>
          <p:nvPr/>
        </p:nvSpPr>
        <p:spPr>
          <a:xfrm>
            <a:off x="1066800" y="1828800"/>
            <a:ext cx="782384" cy="824077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75" name="Straight Arrow Connector 74"/>
          <p:cNvCxnSpPr>
            <a:stCxn id="74" idx="4"/>
            <a:endCxn id="76" idx="1"/>
          </p:cNvCxnSpPr>
          <p:nvPr/>
        </p:nvCxnSpPr>
        <p:spPr>
          <a:xfrm>
            <a:off x="1849184" y="2240839"/>
            <a:ext cx="5377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2386979" y="2016989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/>
              <a:t>iter</a:t>
            </a:r>
            <a:r>
              <a:rPr lang="en-US" sz="2200" dirty="0" smtClean="0"/>
              <a:t>. 1</a:t>
            </a:r>
            <a:endParaRPr lang="en-US" sz="2200" dirty="0"/>
          </a:p>
        </p:txBody>
      </p:sp>
      <p:cxnSp>
        <p:nvCxnSpPr>
          <p:cNvPr id="77" name="Straight Arrow Connector 76"/>
          <p:cNvCxnSpPr>
            <a:stCxn id="76" idx="3"/>
          </p:cNvCxnSpPr>
          <p:nvPr/>
        </p:nvCxnSpPr>
        <p:spPr>
          <a:xfrm flipV="1">
            <a:off x="3296984" y="2240838"/>
            <a:ext cx="32215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9" idx="1"/>
          </p:cNvCxnSpPr>
          <p:nvPr/>
        </p:nvCxnSpPr>
        <p:spPr>
          <a:xfrm>
            <a:off x="4495800" y="2240838"/>
            <a:ext cx="621286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117086" y="2016989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/>
              <a:t>iter</a:t>
            </a:r>
            <a:r>
              <a:rPr lang="en-US" sz="2200" dirty="0" smtClean="0"/>
              <a:t>. 2</a:t>
            </a:r>
            <a:endParaRPr lang="en-US" sz="2200" dirty="0"/>
          </a:p>
        </p:txBody>
      </p:sp>
      <p:cxnSp>
        <p:nvCxnSpPr>
          <p:cNvPr id="80" name="Straight Arrow Connector 79"/>
          <p:cNvCxnSpPr>
            <a:stCxn id="79" idx="3"/>
          </p:cNvCxnSpPr>
          <p:nvPr/>
        </p:nvCxnSpPr>
        <p:spPr>
          <a:xfrm flipV="1">
            <a:off x="6027091" y="2240838"/>
            <a:ext cx="338327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239000" y="2251214"/>
            <a:ext cx="5916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828107" y="2027364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orbel"/>
                <a:cs typeface="Corbel"/>
              </a:rPr>
              <a:t>.  .  .</a:t>
            </a:r>
            <a:endParaRPr lang="en-US" sz="2200" b="1" dirty="0">
              <a:latin typeface="Corbel"/>
              <a:cs typeface="Corbe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66800" y="2667125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/>
                <a:cs typeface="Corbel"/>
              </a:rPr>
              <a:t>Input</a:t>
            </a:r>
            <a:endParaRPr lang="en-US" sz="2200" dirty="0">
              <a:latin typeface="Corbel"/>
              <a:cs typeface="Corbel"/>
            </a:endParaRPr>
          </a:p>
        </p:txBody>
      </p:sp>
      <p:sp>
        <p:nvSpPr>
          <p:cNvPr id="98" name="Title 1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r>
              <a:rPr lang="en-US" sz="5300" dirty="0" smtClean="0"/>
              <a:t>Data Sharing in Spark</a:t>
            </a:r>
            <a:endParaRPr lang="en-US" sz="5300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573767" y="1447800"/>
            <a:ext cx="1312636" cy="1724328"/>
            <a:chOff x="2784930" y="2345019"/>
            <a:chExt cx="1312636" cy="1724328"/>
          </a:xfrm>
        </p:grpSpPr>
        <p:pic>
          <p:nvPicPr>
            <p:cNvPr id="116" name="Picture 115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18" name="Picture 117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19" name="Picture 118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6307364" y="1456325"/>
            <a:ext cx="1312636" cy="1724328"/>
            <a:chOff x="2784930" y="2345019"/>
            <a:chExt cx="1312636" cy="1724328"/>
          </a:xfrm>
        </p:grpSpPr>
        <p:pic>
          <p:nvPicPr>
            <p:cNvPr id="121" name="Picture 12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22" name="Picture 12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23" name="Picture 122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2286000" y="5231956"/>
            <a:ext cx="2293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orbel"/>
                <a:cs typeface="Corbel"/>
              </a:rPr>
              <a:t>Distributed</a:t>
            </a:r>
            <a:br>
              <a:rPr lang="en-US" sz="2200" dirty="0" smtClean="0">
                <a:latin typeface="Corbel"/>
                <a:cs typeface="Corbel"/>
              </a:rPr>
            </a:br>
            <a:r>
              <a:rPr lang="en-US" sz="2200" dirty="0" smtClean="0">
                <a:latin typeface="Corbel"/>
                <a:cs typeface="Corbel"/>
              </a:rPr>
              <a:t>memory</a:t>
            </a:r>
            <a:endParaRPr lang="en-US" sz="2200" dirty="0">
              <a:latin typeface="Corbel"/>
              <a:cs typeface="Corbe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6800" y="5182020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/>
                <a:cs typeface="Corbel"/>
              </a:rPr>
              <a:t>Input</a:t>
            </a:r>
            <a:endParaRPr lang="en-US" sz="2200" dirty="0">
              <a:latin typeface="Corbel"/>
              <a:cs typeface="Corbel"/>
            </a:endParaRPr>
          </a:p>
        </p:txBody>
      </p:sp>
      <p:cxnSp>
        <p:nvCxnSpPr>
          <p:cNvPr id="49" name="Straight Arrow Connector 48"/>
          <p:cNvCxnSpPr>
            <a:stCxn id="91" idx="3"/>
            <a:endCxn id="84" idx="1"/>
          </p:cNvCxnSpPr>
          <p:nvPr/>
        </p:nvCxnSpPr>
        <p:spPr>
          <a:xfrm flipV="1">
            <a:off x="3714737" y="3532906"/>
            <a:ext cx="1158154" cy="12142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1" idx="3"/>
            <a:endCxn id="87" idx="1"/>
          </p:cNvCxnSpPr>
          <p:nvPr/>
        </p:nvCxnSpPr>
        <p:spPr>
          <a:xfrm flipV="1">
            <a:off x="3714737" y="4358768"/>
            <a:ext cx="1158154" cy="3883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1" idx="3"/>
            <a:endCxn id="88" idx="1"/>
          </p:cNvCxnSpPr>
          <p:nvPr/>
        </p:nvCxnSpPr>
        <p:spPr>
          <a:xfrm>
            <a:off x="3714737" y="4747112"/>
            <a:ext cx="1158154" cy="4234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54102" y="3548252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69" idx="1"/>
          </p:cNvCxnSpPr>
          <p:nvPr/>
        </p:nvCxnSpPr>
        <p:spPr>
          <a:xfrm>
            <a:off x="6254102" y="4358768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83" idx="1"/>
          </p:cNvCxnSpPr>
          <p:nvPr/>
        </p:nvCxnSpPr>
        <p:spPr>
          <a:xfrm>
            <a:off x="6254102" y="5172554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Folded Corner 67"/>
          <p:cNvSpPr/>
          <p:nvPr/>
        </p:nvSpPr>
        <p:spPr>
          <a:xfrm>
            <a:off x="6822300" y="3243452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9" name="Folded Corner 68"/>
          <p:cNvSpPr/>
          <p:nvPr/>
        </p:nvSpPr>
        <p:spPr>
          <a:xfrm>
            <a:off x="6822300" y="4069314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83" name="Folded Corner 82"/>
          <p:cNvSpPr/>
          <p:nvPr/>
        </p:nvSpPr>
        <p:spPr>
          <a:xfrm>
            <a:off x="6822300" y="4883100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84" name="Rectangle 83"/>
          <p:cNvSpPr/>
          <p:nvPr/>
        </p:nvSpPr>
        <p:spPr>
          <a:xfrm>
            <a:off x="4872891" y="3309056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1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872891" y="4134918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</a:t>
            </a:r>
            <a:r>
              <a:rPr lang="en-US" sz="2200" dirty="0" smtClean="0"/>
              <a:t>2</a:t>
            </a:r>
            <a:endParaRPr lang="en-US" sz="2200" dirty="0"/>
          </a:p>
        </p:txBody>
      </p:sp>
      <p:sp>
        <p:nvSpPr>
          <p:cNvPr id="88" name="Rectangle 87"/>
          <p:cNvSpPr/>
          <p:nvPr/>
        </p:nvSpPr>
        <p:spPr>
          <a:xfrm>
            <a:off x="4872891" y="4946737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3</a:t>
            </a:r>
          </a:p>
        </p:txBody>
      </p:sp>
      <p:cxnSp>
        <p:nvCxnSpPr>
          <p:cNvPr id="89" name="Straight Arrow Connector 88"/>
          <p:cNvCxnSpPr>
            <a:stCxn id="91" idx="3"/>
            <a:endCxn id="90" idx="1"/>
          </p:cNvCxnSpPr>
          <p:nvPr/>
        </p:nvCxnSpPr>
        <p:spPr>
          <a:xfrm>
            <a:off x="3714737" y="4747112"/>
            <a:ext cx="1158682" cy="9977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873419" y="5529452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orbel"/>
                <a:cs typeface="Corbel"/>
              </a:rPr>
              <a:t>.  .  .</a:t>
            </a:r>
            <a:endParaRPr lang="en-US" sz="2200" b="1" dirty="0">
              <a:latin typeface="Corbel"/>
              <a:cs typeface="Corbel"/>
            </a:endParaRPr>
          </a:p>
        </p:txBody>
      </p:sp>
      <p:sp>
        <p:nvSpPr>
          <p:cNvPr id="91" name="Diamond 90"/>
          <p:cNvSpPr/>
          <p:nvPr/>
        </p:nvSpPr>
        <p:spPr>
          <a:xfrm>
            <a:off x="3425091" y="4661791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92" name="Can 91"/>
          <p:cNvSpPr/>
          <p:nvPr/>
        </p:nvSpPr>
        <p:spPr>
          <a:xfrm>
            <a:off x="1066800" y="4337196"/>
            <a:ext cx="782384" cy="824077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94" name="Straight Arrow Connector 93"/>
          <p:cNvCxnSpPr>
            <a:stCxn id="92" idx="4"/>
          </p:cNvCxnSpPr>
          <p:nvPr/>
        </p:nvCxnSpPr>
        <p:spPr>
          <a:xfrm flipV="1">
            <a:off x="1849184" y="4747112"/>
            <a:ext cx="999947" cy="21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781742" y="3750936"/>
            <a:ext cx="126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smtClean="0">
                <a:latin typeface="Corbel"/>
                <a:cs typeface="Corbel"/>
              </a:rPr>
              <a:t>one-time</a:t>
            </a:r>
            <a:br>
              <a:rPr lang="en-US" sz="1900" dirty="0" smtClean="0">
                <a:latin typeface="Corbel"/>
                <a:cs typeface="Corbel"/>
              </a:rPr>
            </a:br>
            <a:r>
              <a:rPr lang="en-US" sz="1900" dirty="0" smtClean="0">
                <a:latin typeface="Corbel"/>
                <a:cs typeface="Corbel"/>
              </a:rPr>
              <a:t>processing</a:t>
            </a:r>
            <a:endParaRPr lang="en-US" sz="1900" dirty="0">
              <a:latin typeface="Corbel"/>
              <a:cs typeface="Corbel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2784930" y="3835871"/>
            <a:ext cx="1312636" cy="1724328"/>
            <a:chOff x="2784930" y="2345019"/>
            <a:chExt cx="1312636" cy="1724328"/>
          </a:xfrm>
        </p:grpSpPr>
        <p:pic>
          <p:nvPicPr>
            <p:cNvPr id="100" name="Picture 99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01" name="Picture 10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02" name="Picture 10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46" name="Rounded Rectangle 45"/>
          <p:cNvSpPr/>
          <p:nvPr/>
        </p:nvSpPr>
        <p:spPr>
          <a:xfrm>
            <a:off x="523208" y="6091714"/>
            <a:ext cx="8097584" cy="631285"/>
          </a:xfrm>
          <a:prstGeom prst="roundRect">
            <a:avLst>
              <a:gd name="adj" fmla="val 16408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bIns="45720" rtlCol="0" anchor="ctr"/>
          <a:lstStyle/>
          <a:p>
            <a:pPr algn="ctr"/>
            <a:r>
              <a:rPr lang="en-US" sz="3000" b="1" dirty="0" smtClean="0"/>
              <a:t>10-100</a:t>
            </a:r>
            <a:r>
              <a:rPr lang="en-US" sz="3200" b="1" dirty="0" smtClean="0"/>
              <a:t>×</a:t>
            </a:r>
            <a:r>
              <a:rPr lang="en-US" sz="3000" b="1" dirty="0" smtClean="0"/>
              <a:t> </a:t>
            </a:r>
            <a:r>
              <a:rPr lang="en-US" sz="3000" dirty="0" smtClean="0"/>
              <a:t>faster than network and disk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100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 smtClean="0"/>
              <a:t>Spark Programming Model</a:t>
            </a:r>
            <a:endParaRPr lang="en-US" sz="5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</a:t>
            </a:r>
            <a:r>
              <a:rPr lang="en-US" i="1" dirty="0" smtClean="0"/>
              <a:t>resilient distributed datasets (RDDs)</a:t>
            </a:r>
          </a:p>
          <a:p>
            <a:pPr lvl="1"/>
            <a:r>
              <a:rPr lang="en-US" dirty="0" smtClean="0"/>
              <a:t>Distributed collections of objects that can be cached in memory across cluster</a:t>
            </a:r>
          </a:p>
          <a:p>
            <a:pPr lvl="1"/>
            <a:r>
              <a:rPr lang="en-US" dirty="0" smtClean="0"/>
              <a:t>Manipulated through parallel operators</a:t>
            </a:r>
          </a:p>
          <a:p>
            <a:pPr lvl="1"/>
            <a:r>
              <a:rPr lang="en-US" dirty="0" smtClean="0"/>
              <a:t>Automatically recomputed on failure</a:t>
            </a:r>
          </a:p>
          <a:p>
            <a:r>
              <a:rPr lang="en-US" dirty="0" smtClean="0"/>
              <a:t>Programming interface</a:t>
            </a:r>
          </a:p>
          <a:p>
            <a:pPr lvl="1"/>
            <a:r>
              <a:rPr lang="en-US" dirty="0" smtClean="0"/>
              <a:t>Functional APIs in </a:t>
            </a:r>
            <a:r>
              <a:rPr lang="en-US" dirty="0" err="1" smtClean="0"/>
              <a:t>Scala</a:t>
            </a:r>
            <a:r>
              <a:rPr lang="en-US" dirty="0" smtClean="0"/>
              <a:t>, Java, Python</a:t>
            </a:r>
          </a:p>
          <a:p>
            <a:pPr lvl="1"/>
            <a:r>
              <a:rPr lang="en-US" dirty="0" smtClean="0"/>
              <a:t>Interactive use from </a:t>
            </a:r>
            <a:r>
              <a:rPr lang="en-US" dirty="0" err="1" smtClean="0"/>
              <a:t>Scala</a:t>
            </a:r>
            <a:r>
              <a:rPr lang="en-US" dirty="0" smtClean="0"/>
              <a:t> &amp; Python shells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>
                <a:ea typeface="ＭＳ Ｐゴシック" charset="-128"/>
                <a:cs typeface="ＭＳ Ｐゴシック" charset="-128"/>
              </a:rPr>
              <a:t>Example: Logistic Regression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94456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Goal: find best line separating two sets of points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 rot="21003">
            <a:off x="4631452" y="3712963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 rot="21003">
            <a:off x="3611071" y="4946570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 rot="21003">
            <a:off x="4524196" y="4118715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 rot="21003">
            <a:off x="5392507" y="3870015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 rot="21003">
            <a:off x="4981416" y="4116745"/>
            <a:ext cx="409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 rot="21003">
            <a:off x="4909408" y="3430492"/>
            <a:ext cx="409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 rot="21003">
            <a:off x="5360207" y="4479429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7" name="TextBox 13"/>
          <p:cNvSpPr txBox="1">
            <a:spLocks noChangeArrowheads="1"/>
          </p:cNvSpPr>
          <p:nvPr/>
        </p:nvSpPr>
        <p:spPr bwMode="auto">
          <a:xfrm rot="21003">
            <a:off x="4222689" y="3578699"/>
            <a:ext cx="409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8" name="TextBox 14"/>
          <p:cNvSpPr txBox="1">
            <a:spLocks noChangeArrowheads="1"/>
          </p:cNvSpPr>
          <p:nvPr/>
        </p:nvSpPr>
        <p:spPr bwMode="auto">
          <a:xfrm rot="21003">
            <a:off x="4558386" y="3199744"/>
            <a:ext cx="409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89" name="TextBox 15"/>
          <p:cNvSpPr txBox="1">
            <a:spLocks noChangeArrowheads="1"/>
          </p:cNvSpPr>
          <p:nvPr/>
        </p:nvSpPr>
        <p:spPr bwMode="auto">
          <a:xfrm rot="21003">
            <a:off x="5265127" y="3412028"/>
            <a:ext cx="409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4590" name="TextBox 16"/>
          <p:cNvSpPr txBox="1">
            <a:spLocks noChangeArrowheads="1"/>
          </p:cNvSpPr>
          <p:nvPr/>
        </p:nvSpPr>
        <p:spPr bwMode="auto">
          <a:xfrm rot="21003">
            <a:off x="3356225" y="4538915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1" name="TextBox 17"/>
          <p:cNvSpPr txBox="1">
            <a:spLocks noChangeArrowheads="1"/>
          </p:cNvSpPr>
          <p:nvPr/>
        </p:nvSpPr>
        <p:spPr bwMode="auto">
          <a:xfrm rot="21003">
            <a:off x="3918785" y="4470604"/>
            <a:ext cx="403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2" name="TextBox 18"/>
          <p:cNvSpPr txBox="1">
            <a:spLocks noChangeArrowheads="1"/>
          </p:cNvSpPr>
          <p:nvPr/>
        </p:nvSpPr>
        <p:spPr bwMode="auto">
          <a:xfrm rot="21003">
            <a:off x="3691925" y="4185049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3" name="TextBox 19"/>
          <p:cNvSpPr txBox="1">
            <a:spLocks noChangeArrowheads="1"/>
          </p:cNvSpPr>
          <p:nvPr/>
        </p:nvSpPr>
        <p:spPr bwMode="auto">
          <a:xfrm rot="21003">
            <a:off x="3076411" y="5151269"/>
            <a:ext cx="403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4" name="TextBox 20"/>
          <p:cNvSpPr txBox="1">
            <a:spLocks noChangeArrowheads="1"/>
          </p:cNvSpPr>
          <p:nvPr/>
        </p:nvSpPr>
        <p:spPr bwMode="auto">
          <a:xfrm rot="21003">
            <a:off x="3159466" y="4029392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5" name="TextBox 21"/>
          <p:cNvSpPr txBox="1">
            <a:spLocks noChangeArrowheads="1"/>
          </p:cNvSpPr>
          <p:nvPr/>
        </p:nvSpPr>
        <p:spPr bwMode="auto">
          <a:xfrm rot="21003">
            <a:off x="4145518" y="4776794"/>
            <a:ext cx="403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6" name="TextBox 23"/>
          <p:cNvSpPr txBox="1">
            <a:spLocks noChangeArrowheads="1"/>
          </p:cNvSpPr>
          <p:nvPr/>
        </p:nvSpPr>
        <p:spPr bwMode="auto">
          <a:xfrm rot="21003">
            <a:off x="3707167" y="5328163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sp>
        <p:nvSpPr>
          <p:cNvPr id="24597" name="TextBox 26"/>
          <p:cNvSpPr txBox="1">
            <a:spLocks noChangeArrowheads="1"/>
          </p:cNvSpPr>
          <p:nvPr/>
        </p:nvSpPr>
        <p:spPr bwMode="auto">
          <a:xfrm rot="21003">
            <a:off x="4219728" y="5102690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6221003" flipH="1">
            <a:off x="2840916" y="3455897"/>
            <a:ext cx="3243262" cy="231140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599" name="TextBox 32"/>
          <p:cNvSpPr txBox="1">
            <a:spLocks noChangeArrowheads="1"/>
          </p:cNvSpPr>
          <p:nvPr/>
        </p:nvSpPr>
        <p:spPr bwMode="auto">
          <a:xfrm rot="21003">
            <a:off x="4826226" y="4573005"/>
            <a:ext cx="409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469755" y="5564533"/>
            <a:ext cx="97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target</a:t>
            </a:r>
          </a:p>
        </p:txBody>
      </p:sp>
      <p:sp>
        <p:nvSpPr>
          <p:cNvPr id="24601" name="TextBox 43"/>
          <p:cNvSpPr txBox="1">
            <a:spLocks noChangeArrowheads="1"/>
          </p:cNvSpPr>
          <p:nvPr/>
        </p:nvSpPr>
        <p:spPr bwMode="auto">
          <a:xfrm rot="21003">
            <a:off x="2927146" y="4637585"/>
            <a:ext cx="403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ea typeface="Arial" charset="0"/>
                <a:cs typeface="Arial" charset="0"/>
              </a:rPr>
              <a:t>–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21003" flipV="1">
            <a:off x="2570039" y="3426450"/>
            <a:ext cx="3759200" cy="243840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21003" flipV="1">
            <a:off x="2239815" y="3967632"/>
            <a:ext cx="4368800" cy="1363662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21003" flipV="1">
            <a:off x="2151003" y="4493017"/>
            <a:ext cx="4521200" cy="284163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21003">
            <a:off x="2290716" y="4010689"/>
            <a:ext cx="4330700" cy="124460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258871" y="2926154"/>
            <a:ext cx="2471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orbel" charset="0"/>
                <a:ea typeface="Corbel" charset="0"/>
                <a:cs typeface="Corbel" charset="0"/>
              </a:rPr>
              <a:t>random initial line</a:t>
            </a:r>
          </a:p>
        </p:txBody>
      </p:sp>
      <p:grpSp>
        <p:nvGrpSpPr>
          <p:cNvPr id="2" name="Group 126"/>
          <p:cNvGrpSpPr/>
          <p:nvPr/>
        </p:nvGrpSpPr>
        <p:grpSpPr>
          <a:xfrm>
            <a:off x="3241449" y="3429776"/>
            <a:ext cx="2309983" cy="2280738"/>
            <a:chOff x="3241449" y="3429776"/>
            <a:chExt cx="2309983" cy="2280738"/>
          </a:xfrm>
        </p:grpSpPr>
        <p:cxnSp>
          <p:nvCxnSpPr>
            <p:cNvPr id="109" name="Straight Connector 108"/>
            <p:cNvCxnSpPr/>
            <p:nvPr/>
          </p:nvCxnSpPr>
          <p:spPr>
            <a:xfrm rot="3444250" flipH="1" flipV="1">
              <a:off x="3682592" y="5197449"/>
              <a:ext cx="160354" cy="1588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25"/>
            <p:cNvGrpSpPr/>
            <p:nvPr/>
          </p:nvGrpSpPr>
          <p:grpSpPr>
            <a:xfrm>
              <a:off x="3241449" y="3429776"/>
              <a:ext cx="2309983" cy="2280738"/>
              <a:chOff x="3241449" y="3429776"/>
              <a:chExt cx="2309983" cy="228073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3444250">
                <a:off x="5033149" y="3903762"/>
                <a:ext cx="403624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3444250">
                <a:off x="4774550" y="4151154"/>
                <a:ext cx="313625" cy="1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3444250">
                <a:off x="4587284" y="3816335"/>
                <a:ext cx="779209" cy="6091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3444250">
                <a:off x="5468598" y="3812828"/>
                <a:ext cx="164046" cy="1622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3444250">
                <a:off x="4274614" y="4142492"/>
                <a:ext cx="662144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3444250" flipH="1" flipV="1">
                <a:off x="5434881" y="4064161"/>
                <a:ext cx="174407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3444250" flipH="1" flipV="1">
                <a:off x="5036308" y="4319960"/>
                <a:ext cx="174408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3444250" flipH="1" flipV="1">
                <a:off x="5036606" y="4457271"/>
                <a:ext cx="626068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3444250" flipH="1" flipV="1">
                <a:off x="4648864" y="4664001"/>
                <a:ext cx="472125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3444250">
                <a:off x="3178650" y="4706181"/>
                <a:ext cx="801267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3444250">
                <a:off x="3795896" y="4689539"/>
                <a:ext cx="380630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3444250">
                <a:off x="3029508" y="5155714"/>
                <a:ext cx="425470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3444250" flipH="1" flipV="1">
                <a:off x="4098885" y="4959058"/>
                <a:ext cx="305469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3444250">
                <a:off x="3465462" y="5414390"/>
                <a:ext cx="590659" cy="1589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3444250" flipH="1" flipV="1">
                <a:off x="3934289" y="5152621"/>
                <a:ext cx="615413" cy="1589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3444250" flipH="1" flipV="1">
                <a:off x="3227408" y="5442376"/>
                <a:ext cx="75618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3444250" flipH="1" flipV="1">
                <a:off x="4076523" y="4819985"/>
                <a:ext cx="75618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3444250" flipH="1" flipV="1">
                <a:off x="3477749" y="4975497"/>
                <a:ext cx="305469" cy="1588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9" name="Straight Connector 128"/>
          <p:cNvCxnSpPr/>
          <p:nvPr/>
        </p:nvCxnSpPr>
        <p:spPr>
          <a:xfrm>
            <a:off x="2641600" y="3335867"/>
            <a:ext cx="3649133" cy="2556933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8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65" grpId="0"/>
      <p:bldP spid="65" grpId="1"/>
    </p:bld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50949</TotalTime>
  <Words>1257</Words>
  <Application>Microsoft Office PowerPoint</Application>
  <PresentationFormat>On-screen Show (4:3)</PresentationFormat>
  <Paragraphs>398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ＭＳ Ｐゴシック</vt:lpstr>
      <vt:lpstr>Arial</vt:lpstr>
      <vt:lpstr>Calibri</vt:lpstr>
      <vt:lpstr>Consolas</vt:lpstr>
      <vt:lpstr>Corbel</vt:lpstr>
      <vt:lpstr>Lucida Console</vt:lpstr>
      <vt:lpstr>Lucida Grande</vt:lpstr>
      <vt:lpstr>Menlo Bold</vt:lpstr>
      <vt:lpstr>Office Theme</vt:lpstr>
      <vt:lpstr>Spark: High-Speed Analytics for Big Data</vt:lpstr>
      <vt:lpstr>What is Spark?</vt:lpstr>
      <vt:lpstr>Project History</vt:lpstr>
      <vt:lpstr>Today’s Talk</vt:lpstr>
      <vt:lpstr>Why a New Programming Model?</vt:lpstr>
      <vt:lpstr>Data Sharing in MapReduce</vt:lpstr>
      <vt:lpstr>Data Sharing in Spark</vt:lpstr>
      <vt:lpstr>Spark Programming Model</vt:lpstr>
      <vt:lpstr>Example: Logistic Regression</vt:lpstr>
      <vt:lpstr>Example: Logistic Regression</vt:lpstr>
      <vt:lpstr>Logistic Regression Performance</vt:lpstr>
      <vt:lpstr>Some Operators</vt:lpstr>
      <vt:lpstr>Execution Engine</vt:lpstr>
      <vt:lpstr>In Python and Java…</vt:lpstr>
      <vt:lpstr>There was Spark … and it was good</vt:lpstr>
      <vt:lpstr>Generality of RDDs</vt:lpstr>
      <vt:lpstr>Spark Streaming</vt:lpstr>
      <vt:lpstr>Spark Streaming: Motivation</vt:lpstr>
      <vt:lpstr>Traditional Streaming Systems</vt:lpstr>
      <vt:lpstr>Challenges with ‘record-at-a-time’ for large datasets</vt:lpstr>
      <vt:lpstr>Observation</vt:lpstr>
      <vt:lpstr>Discretized Stream Processing</vt:lpstr>
      <vt:lpstr>Programming Interface</vt:lpstr>
      <vt:lpstr>Inherited “for free” from Spark</vt:lpstr>
      <vt:lpstr>Generality of RDDs</vt:lpstr>
      <vt:lpstr>Shark</vt:lpstr>
      <vt:lpstr>Generality of RDDs</vt:lpstr>
      <vt:lpstr>MLLib</vt:lpstr>
      <vt:lpstr>Generality of RDDs</vt:lpstr>
      <vt:lpstr>GraphX (alpha)</vt:lpstr>
      <vt:lpstr>Benefits of Unification: Code Size</vt:lpstr>
      <vt:lpstr>Benefits of Unification: Code Size</vt:lpstr>
      <vt:lpstr>PowerPoint Presentation</vt:lpstr>
      <vt:lpstr>PowerPoint Presentation</vt:lpstr>
      <vt:lpstr>Performance</vt:lpstr>
      <vt:lpstr>Benefits for Users</vt:lpstr>
      <vt:lpstr>Getting Started</vt:lpstr>
      <vt:lpstr>Conclusion</vt:lpstr>
      <vt:lpstr>Backup Slides</vt:lpstr>
      <vt:lpstr>Behavior with Not Enough RAM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Patrick</cp:lastModifiedBy>
  <cp:revision>2706</cp:revision>
  <dcterms:created xsi:type="dcterms:W3CDTF">2010-06-28T20:28:41Z</dcterms:created>
  <dcterms:modified xsi:type="dcterms:W3CDTF">2013-11-16T18:21:19Z</dcterms:modified>
</cp:coreProperties>
</file>