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23"/>
  </p:notesMasterIdLst>
  <p:sldIdLst>
    <p:sldId id="291" r:id="rId3"/>
    <p:sldId id="287" r:id="rId4"/>
    <p:sldId id="275" r:id="rId5"/>
    <p:sldId id="277" r:id="rId6"/>
    <p:sldId id="278" r:id="rId7"/>
    <p:sldId id="258" r:id="rId8"/>
    <p:sldId id="279" r:id="rId9"/>
    <p:sldId id="281" r:id="rId10"/>
    <p:sldId id="263" r:id="rId11"/>
    <p:sldId id="309" r:id="rId12"/>
    <p:sldId id="280" r:id="rId13"/>
    <p:sldId id="308" r:id="rId14"/>
    <p:sldId id="311" r:id="rId15"/>
    <p:sldId id="310" r:id="rId16"/>
    <p:sldId id="315" r:id="rId17"/>
    <p:sldId id="303" r:id="rId18"/>
    <p:sldId id="304" r:id="rId19"/>
    <p:sldId id="314" r:id="rId20"/>
    <p:sldId id="312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82EBF-C705-9D47-B15B-6142F304DFCB}" type="datetimeFigureOut">
              <a:rPr lang="en-US" smtClean="0"/>
              <a:t>11/9/13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02535-E595-0840-B74E-1A907101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02535-E595-0840-B74E-1A9071013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Filter, aggregation, partition, normalization,</a:t>
            </a:r>
            <a:r>
              <a:rPr lang="en-US" baseline="0" dirty="0" smtClean="0"/>
              <a:t>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02535-E595-0840-B74E-1A90710136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52" y="0"/>
            <a:ext cx="9141548" cy="686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98395" y="2509067"/>
            <a:ext cx="4203343" cy="10406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4561" y="3498281"/>
            <a:ext cx="7772400" cy="1198079"/>
          </a:xfrm>
        </p:spPr>
        <p:txBody>
          <a:bodyPr anchor="b" anchorCtr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4561" y="4700923"/>
            <a:ext cx="6400800" cy="1371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i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3070" y="3250555"/>
            <a:ext cx="3870930" cy="360744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©2013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401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8250"/>
            <a:ext cx="91440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753369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519"/>
            <a:ext cx="9143999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0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283948"/>
            <a:ext cx="2768604" cy="1151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9437"/>
            <a:ext cx="5111750" cy="582672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913" y="1435103"/>
            <a:ext cx="27686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2556" y="2293938"/>
            <a:ext cx="8858093" cy="4564063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7"/>
          <a:stretch>
            <a:fillRect/>
          </a:stretch>
        </p:blipFill>
        <p:spPr bwMode="auto">
          <a:xfrm>
            <a:off x="881872" y="1717542"/>
            <a:ext cx="7818945" cy="38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53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404040"/>
                </a:solidFill>
                <a:latin typeface="Avenir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800">
                <a:latin typeface="Avenir Light"/>
              </a:defRPr>
            </a:lvl1pPr>
            <a:lvl2pPr>
              <a:buClr>
                <a:schemeClr val="accent6"/>
              </a:buClr>
              <a:defRPr sz="2400">
                <a:latin typeface="Avenir Light"/>
              </a:defRPr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2000">
                <a:latin typeface="Avenir Light"/>
              </a:defRPr>
            </a:lvl3pPr>
            <a:lvl4pPr>
              <a:buClr>
                <a:schemeClr val="accent6"/>
              </a:buClr>
              <a:defRPr sz="1800">
                <a:latin typeface="Avenir Light"/>
              </a:defRPr>
            </a:lvl4pPr>
            <a:lvl5pPr>
              <a:buClr>
                <a:schemeClr val="accent6"/>
              </a:buClr>
              <a:defRPr sz="1600">
                <a:latin typeface="Avenir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5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286000" y="171450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827" y="2815528"/>
            <a:ext cx="7749786" cy="1362075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6827" y="1301460"/>
            <a:ext cx="7749786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9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751478" cy="1005840"/>
          </a:xfr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2" y="1600201"/>
            <a:ext cx="3809912" cy="4525963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08413" cy="4525963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0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13" y="2174875"/>
            <a:ext cx="3814762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3811584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3811584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717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4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94686" y="2020911"/>
            <a:ext cx="8849315" cy="2077048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42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4686" y="3774311"/>
            <a:ext cx="8849315" cy="3083689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5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6925"/>
            <a:ext cx="9144000" cy="1010233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9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1F85-986B-204D-A2C7-2DF85D067AF2}" type="datetimeFigureOut">
              <a:rPr lang="en-US" smtClean="0"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TDWI – Big Data Solutions 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5C56-B6CC-AB45-AEFD-D4AC8E7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-2" y="0"/>
            <a:ext cx="285070" cy="6867144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00000">
                <a:schemeClr val="tx1">
                  <a:lumMod val="65000"/>
                  <a:lumOff val="35000"/>
                </a:schemeClr>
              </a:gs>
              <a:gs pos="20000">
                <a:schemeClr val="tx1">
                  <a:lumMod val="85000"/>
                  <a:lumOff val="1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©2012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2295" y="6457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in_flat reverse_128x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1" y="6559434"/>
            <a:ext cx="162605" cy="1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274320" algn="l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Avenir Light"/>
          <a:ea typeface="+mj-ea"/>
          <a:cs typeface="Arial" pitchFamily="34" charset="0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Light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2400" kern="1200">
          <a:solidFill>
            <a:schemeClr val="tx1"/>
          </a:solidFill>
          <a:latin typeface="Avenir Light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Light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1800" kern="1200">
          <a:solidFill>
            <a:schemeClr val="tx1"/>
          </a:solidFill>
          <a:latin typeface="Avenir Light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Lucida Grande"/>
        <a:buChar char="·"/>
        <a:defRPr sz="1600" kern="1200">
          <a:solidFill>
            <a:schemeClr val="tx1"/>
          </a:solidFill>
          <a:latin typeface="Avenir Ligh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61" y="4285493"/>
            <a:ext cx="7772400" cy="119807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4900" dirty="0" smtClean="0"/>
              <a:t>Taming the ETL beast</a:t>
            </a:r>
            <a:br>
              <a:rPr lang="en-US" sz="4900" dirty="0" smtClean="0"/>
            </a:br>
            <a:r>
              <a:rPr lang="en-US" sz="3600" dirty="0" smtClean="0"/>
              <a:t>How LinkedIn uses metadata to run complex ETL flows reliably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811" y="5483572"/>
            <a:ext cx="6162140" cy="1371600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err="1" smtClean="0"/>
              <a:t>Rajappa</a:t>
            </a:r>
            <a:r>
              <a:rPr lang="en-US" dirty="0" smtClean="0"/>
              <a:t> </a:t>
            </a:r>
            <a:r>
              <a:rPr lang="en-US" dirty="0" err="1" smtClean="0"/>
              <a:t>Iyer</a:t>
            </a:r>
            <a:endParaRPr lang="en-US" dirty="0" smtClean="0"/>
          </a:p>
          <a:p>
            <a:pPr algn="r"/>
            <a:r>
              <a:rPr lang="en-US" dirty="0" smtClean="0"/>
              <a:t>Strata Conference, London, November 12, </a:t>
            </a:r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9444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19" y="2116507"/>
            <a:ext cx="7960507" cy="2994084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 is critical to LinkedIn’s products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It needs to be delivered in a reliable and timely manner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7950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8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Simplified Overview of Data 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5" y="1491156"/>
            <a:ext cx="8564136" cy="51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1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Ingress / Egress of message-oriented data</a:t>
            </a:r>
          </a:p>
          <a:p>
            <a:pPr lvl="1"/>
            <a:r>
              <a:rPr lang="en-US" dirty="0" smtClean="0"/>
              <a:t>Logs and clickstream data</a:t>
            </a:r>
          </a:p>
          <a:p>
            <a:r>
              <a:rPr lang="en-US" dirty="0" smtClean="0"/>
              <a:t>Ingress / Egress of record-oriented data</a:t>
            </a:r>
          </a:p>
          <a:p>
            <a:pPr lvl="1"/>
            <a:r>
              <a:rPr lang="en-US" dirty="0" smtClean="0"/>
              <a:t>Database data</a:t>
            </a:r>
          </a:p>
          <a:p>
            <a:r>
              <a:rPr lang="en-US" dirty="0" smtClean="0"/>
              <a:t>Transformations</a:t>
            </a:r>
          </a:p>
          <a:p>
            <a:pPr lvl="1"/>
            <a:r>
              <a:rPr lang="en-US" dirty="0" smtClean="0"/>
              <a:t>Select, project, join</a:t>
            </a:r>
          </a:p>
          <a:p>
            <a:pPr lvl="1"/>
            <a:r>
              <a:rPr lang="en-US" dirty="0" smtClean="0"/>
              <a:t>Aggregations</a:t>
            </a:r>
          </a:p>
          <a:p>
            <a:pPr lvl="1"/>
            <a:r>
              <a:rPr lang="en-US" dirty="0" smtClean="0"/>
              <a:t>Partitioning</a:t>
            </a:r>
          </a:p>
          <a:p>
            <a:pPr lvl="1"/>
            <a:r>
              <a:rPr lang="en-US" dirty="0" smtClean="0"/>
              <a:t>Cleansing and data normalization</a:t>
            </a:r>
          </a:p>
          <a:p>
            <a:pPr lvl="1"/>
            <a:r>
              <a:rPr lang="en-US" dirty="0" smtClean="0"/>
              <a:t>Schema conversions – e.g., Nested JSON to Relational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typical ETL jobs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ETL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15" descr="dataflow-obscu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83" y="1291517"/>
            <a:ext cx="7947016" cy="52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Complex process dependencies</a:t>
            </a:r>
          </a:p>
          <a:p>
            <a:pPr lvl="1"/>
            <a:r>
              <a:rPr lang="en-US" dirty="0" smtClean="0"/>
              <a:t>Some flows are over 30 levels </a:t>
            </a:r>
            <a:r>
              <a:rPr lang="en-US" dirty="0" smtClean="0"/>
              <a:t>deep</a:t>
            </a:r>
          </a:p>
          <a:p>
            <a:pPr lvl="1"/>
            <a:r>
              <a:rPr lang="en-US" dirty="0" smtClean="0"/>
              <a:t>Flows may span multiple platforms (</a:t>
            </a:r>
            <a:r>
              <a:rPr lang="en-US" dirty="0" err="1" smtClean="0"/>
              <a:t>Hadoop</a:t>
            </a:r>
            <a:r>
              <a:rPr lang="en-US" dirty="0" smtClean="0"/>
              <a:t>, RDBMS etc.)</a:t>
            </a:r>
            <a:endParaRPr lang="en-US" dirty="0" smtClean="0"/>
          </a:p>
          <a:p>
            <a:r>
              <a:rPr lang="en-US" dirty="0" smtClean="0"/>
              <a:t>Complex data dependencies</a:t>
            </a:r>
          </a:p>
          <a:p>
            <a:pPr lvl="1"/>
            <a:r>
              <a:rPr lang="en-US" dirty="0" smtClean="0"/>
              <a:t>Multiple flows may consume a data element</a:t>
            </a:r>
          </a:p>
          <a:p>
            <a:pPr lvl="1"/>
            <a:r>
              <a:rPr lang="en-US" dirty="0" smtClean="0"/>
              <a:t>Multiple data elements feed into a single flow</a:t>
            </a:r>
          </a:p>
          <a:p>
            <a:pPr lvl="1"/>
            <a:r>
              <a:rPr lang="en-US" dirty="0" smtClean="0"/>
              <a:t>Can be viewed as “data sync barriers”</a:t>
            </a:r>
          </a:p>
          <a:p>
            <a:r>
              <a:rPr lang="en-US" dirty="0" smtClean="0"/>
              <a:t>Recovery</a:t>
            </a:r>
          </a:p>
          <a:p>
            <a:pPr lvl="1"/>
            <a:r>
              <a:rPr lang="en-US" dirty="0" err="1" smtClean="0"/>
              <a:t>Restartable</a:t>
            </a:r>
            <a:r>
              <a:rPr lang="en-US" dirty="0" smtClean="0"/>
              <a:t> flows that pick up from last checkpoint</a:t>
            </a:r>
          </a:p>
          <a:p>
            <a:pPr lvl="1"/>
            <a:r>
              <a:rPr lang="en-US" dirty="0" smtClean="0"/>
              <a:t>Catch up mode to compensate for downtime</a:t>
            </a:r>
          </a:p>
          <a:p>
            <a:r>
              <a:rPr lang="en-US" dirty="0" smtClean="0"/>
              <a:t>Monitoring and Alerting</a:t>
            </a:r>
          </a:p>
          <a:p>
            <a:pPr lvl="1"/>
            <a:r>
              <a:rPr lang="en-US" dirty="0" smtClean="0"/>
              <a:t>Prioritization of “important” flows for ops attention</a:t>
            </a:r>
          </a:p>
          <a:p>
            <a:pPr lvl="1"/>
            <a:r>
              <a:rPr lang="en-US" dirty="0" smtClean="0"/>
              <a:t>Who do you call when things fail?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metadata is collected?</a:t>
            </a:r>
          </a:p>
          <a:p>
            <a:pPr lvl="1"/>
            <a:r>
              <a:rPr lang="en-US" dirty="0" smtClean="0"/>
              <a:t>Process dependencies</a:t>
            </a:r>
          </a:p>
          <a:p>
            <a:pPr lvl="1"/>
            <a:r>
              <a:rPr lang="en-US" dirty="0" smtClean="0"/>
              <a:t>Data dependencies</a:t>
            </a:r>
          </a:p>
          <a:p>
            <a:pPr lvl="1"/>
            <a:r>
              <a:rPr lang="en-US" dirty="0" smtClean="0"/>
              <a:t>Execution history and data processing statistics</a:t>
            </a:r>
          </a:p>
          <a:p>
            <a:r>
              <a:rPr lang="en-US" dirty="0" smtClean="0"/>
              <a:t>How is it used? 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Drives the ETL framework with lots of functionality</a:t>
            </a:r>
          </a:p>
          <a:p>
            <a:pPr lvl="2"/>
            <a:r>
              <a:rPr lang="en-US" dirty="0" smtClean="0"/>
              <a:t>Check for data availability</a:t>
            </a:r>
          </a:p>
          <a:p>
            <a:pPr lvl="2"/>
            <a:r>
              <a:rPr lang="en-US" dirty="0" smtClean="0"/>
              <a:t>Retries and restarts</a:t>
            </a:r>
          </a:p>
          <a:p>
            <a:pPr lvl="2"/>
            <a:r>
              <a:rPr lang="en-US" dirty="0" smtClean="0"/>
              <a:t>Standardized error reporting / alerting</a:t>
            </a:r>
          </a:p>
          <a:p>
            <a:pPr lvl="2"/>
            <a:r>
              <a:rPr lang="en-US" dirty="0" smtClean="0"/>
              <a:t>Prioritized view of business critical flows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2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Metadata: Process Dependencies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971998" y="1274297"/>
            <a:ext cx="4714802" cy="53128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Capture process dependency graph</a:t>
            </a:r>
          </a:p>
          <a:p>
            <a:pPr lvl="1"/>
            <a:r>
              <a:rPr lang="en-US" dirty="0" smtClean="0"/>
              <a:t>Also capture metadata such as process owners, importance, SLA etc.</a:t>
            </a:r>
          </a:p>
          <a:p>
            <a:r>
              <a:rPr lang="en-US" dirty="0" smtClean="0"/>
              <a:t>Capture stats for each execution of a workflow</a:t>
            </a:r>
          </a:p>
          <a:p>
            <a:pPr lvl="1"/>
            <a:r>
              <a:rPr lang="en-US" dirty="0" smtClean="0"/>
              <a:t>Time of execution</a:t>
            </a:r>
          </a:p>
          <a:p>
            <a:pPr lvl="1"/>
            <a:r>
              <a:rPr lang="en-US" dirty="0" smtClean="0"/>
              <a:t>Execution status</a:t>
            </a:r>
          </a:p>
          <a:p>
            <a:pPr lvl="1"/>
            <a:r>
              <a:rPr lang="en-US" dirty="0" smtClean="0"/>
              <a:t>Pointer to error logs</a:t>
            </a:r>
          </a:p>
          <a:p>
            <a:r>
              <a:rPr lang="en-US" dirty="0" smtClean="0"/>
              <a:t>Alert on delayed processes</a:t>
            </a:r>
            <a:endParaRPr lang="en-US" dirty="0" smtClean="0"/>
          </a:p>
          <a:p>
            <a:pPr lvl="1"/>
            <a:r>
              <a:rPr lang="en-US" dirty="0" smtClean="0"/>
              <a:t>Based on execution history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3" y="1274297"/>
            <a:ext cx="3301644" cy="54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1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Metadata: Data Dependencies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2" b="2382"/>
          <a:stretch>
            <a:fillRect/>
          </a:stretch>
        </p:blipFill>
        <p:spPr>
          <a:xfrm>
            <a:off x="457200" y="1861692"/>
            <a:ext cx="3316614" cy="37168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7290" y="1417638"/>
            <a:ext cx="4789510" cy="4995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each flow, capture input and output data elements</a:t>
            </a:r>
          </a:p>
          <a:p>
            <a:r>
              <a:rPr lang="en-US" dirty="0" smtClean="0"/>
              <a:t>For each flow execution, capture stats on data element</a:t>
            </a:r>
          </a:p>
          <a:p>
            <a:r>
              <a:rPr lang="en-US" dirty="0" smtClean="0"/>
              <a:t>Number of records or messages processed</a:t>
            </a:r>
          </a:p>
          <a:p>
            <a:r>
              <a:rPr lang="en-US" dirty="0" smtClean="0"/>
              <a:t>Error counts</a:t>
            </a:r>
          </a:p>
          <a:p>
            <a:r>
              <a:rPr lang="en-US" dirty="0" smtClean="0"/>
              <a:t>Watermarks</a:t>
            </a:r>
            <a:endParaRPr lang="en-US" dirty="0" smtClean="0"/>
          </a:p>
          <a:p>
            <a:pPr lvl="1"/>
            <a:r>
              <a:rPr lang="en-US" dirty="0" smtClean="0"/>
              <a:t>Can be time based or sequence based</a:t>
            </a:r>
          </a:p>
          <a:p>
            <a:pPr lvl="1"/>
            <a:r>
              <a:rPr lang="en-US" dirty="0" smtClean="0"/>
              <a:t>This can be per flow as more than one flow can consume a data element</a:t>
            </a:r>
          </a:p>
        </p:txBody>
      </p:sp>
    </p:spTree>
    <p:extLst>
      <p:ext uri="{BB962C8B-B14F-4D97-AF65-F5344CB8AC3E}">
        <p14:creationId xmlns:p14="http://schemas.microsoft.com/office/powerpoint/2010/main" val="360019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Metadata: Data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catalog of data elements</a:t>
            </a:r>
            <a:endParaRPr lang="en-US" dirty="0" smtClean="0"/>
          </a:p>
          <a:p>
            <a:pPr lvl="1"/>
            <a:r>
              <a:rPr lang="en-US" dirty="0" smtClean="0"/>
              <a:t>Name, physical location, owner etc.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elements </a:t>
            </a:r>
            <a:r>
              <a:rPr lang="en-US" dirty="0" smtClean="0"/>
              <a:t>can have </a:t>
            </a:r>
            <a:r>
              <a:rPr lang="en-US" dirty="0" smtClean="0"/>
              <a:t>logical names</a:t>
            </a:r>
          </a:p>
          <a:p>
            <a:pPr lvl="1"/>
            <a:r>
              <a:rPr lang="en-US" dirty="0" smtClean="0"/>
              <a:t>Names resolve to one or more physical entity</a:t>
            </a:r>
            <a:endParaRPr lang="en-US" dirty="0"/>
          </a:p>
          <a:p>
            <a:pPr lvl="1"/>
            <a:r>
              <a:rPr lang="en-US" dirty="0" smtClean="0"/>
              <a:t>Logical names can represent useful collections</a:t>
            </a:r>
          </a:p>
          <a:p>
            <a:pPr lvl="2"/>
            <a:r>
              <a:rPr lang="en-US" dirty="0" smtClean="0"/>
              <a:t>E.g., data as of a particular interval</a:t>
            </a:r>
          </a:p>
          <a:p>
            <a:r>
              <a:rPr lang="en-US" dirty="0" smtClean="0"/>
              <a:t>Data element availability can trigger processes</a:t>
            </a:r>
          </a:p>
          <a:p>
            <a:pPr lvl="1"/>
            <a:r>
              <a:rPr lang="en-US" dirty="0" smtClean="0"/>
              <a:t>E.g., kick off hourly process when hourly data is complete and available</a:t>
            </a:r>
          </a:p>
          <a:p>
            <a:pPr lvl="1"/>
            <a:r>
              <a:rPr lang="en-US" dirty="0" smtClean="0"/>
              <a:t>Enables data driven ETL scheduling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035535" y="2508812"/>
            <a:ext cx="5765397" cy="270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ETL Framework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11838" y="5461600"/>
            <a:ext cx="7826290" cy="887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 Management 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11264" y="3240655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Scheduler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622592" y="3250979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Checkpoint Execution State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933919" y="3250979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Retry / Resume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311264" y="4231763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Check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622589" y="4231763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Statistics (process and data)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933914" y="4231763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Alerting / Monitoring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7052800" y="1463580"/>
            <a:ext cx="1637261" cy="37477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Dashboards,</a:t>
            </a:r>
          </a:p>
          <a:p>
            <a:pPr algn="ctr"/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39510" y="2325910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Availability Status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339510" y="3250979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Execution History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339510" y="4231763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Lineage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1011838" y="1463580"/>
            <a:ext cx="5789094" cy="8878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applications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58632" y="3240655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Name resolver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358632" y="4231763"/>
            <a:ext cx="1146066" cy="7123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Log Parsers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809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r>
              <a:rPr lang="en-US" dirty="0" err="1" smtClean="0"/>
              <a:t>whoami</a:t>
            </a:r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213" y="4164720"/>
            <a:ext cx="7081277" cy="22176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 smtClean="0"/>
              <a:t>Infrastructure </a:t>
            </a:r>
            <a:r>
              <a:rPr lang="en-US" sz="2400" dirty="0" smtClean="0"/>
              <a:t>@ LinkedIn since 2011</a:t>
            </a:r>
          </a:p>
          <a:p>
            <a:r>
              <a:rPr lang="en-US" sz="2400" dirty="0" smtClean="0"/>
              <a:t>Prior to that:</a:t>
            </a:r>
          </a:p>
          <a:p>
            <a:pPr lvl="1"/>
            <a:r>
              <a:rPr lang="en-US" sz="2000" dirty="0" smtClean="0"/>
              <a:t>Director of Engineering at </a:t>
            </a:r>
            <a:r>
              <a:rPr lang="en-US" sz="2000" dirty="0" err="1" smtClean="0"/>
              <a:t>Digg</a:t>
            </a:r>
            <a:endParaRPr lang="en-US" sz="2000" dirty="0" smtClean="0"/>
          </a:p>
          <a:p>
            <a:pPr lvl="1"/>
            <a:r>
              <a:rPr lang="en-US" sz="2000" dirty="0" smtClean="0"/>
              <a:t>Enterprise Data Architect at eBay</a:t>
            </a:r>
          </a:p>
          <a:p>
            <a:r>
              <a:rPr lang="en-US" dirty="0" err="1" smtClean="0"/>
              <a:t>www.linkedin.com</a:t>
            </a:r>
            <a:r>
              <a:rPr lang="en-US" dirty="0" smtClean="0"/>
              <a:t>/in/</a:t>
            </a:r>
            <a:r>
              <a:rPr lang="en-US" dirty="0" err="1" smtClean="0"/>
              <a:t>rajappaiyer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35" y="1333025"/>
            <a:ext cx="6366232" cy="27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8483" y="800125"/>
            <a:ext cx="6215537" cy="84778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Light"/>
                <a:cs typeface="Avenir Light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0883" y="5664248"/>
            <a:ext cx="6215537" cy="524813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3200" dirty="0" smtClean="0">
                <a:latin typeface="Avenir Light"/>
                <a:cs typeface="Avenir Light"/>
              </a:rPr>
              <a:t>More at </a:t>
            </a:r>
            <a:r>
              <a:rPr lang="en-US" sz="3200" dirty="0" err="1" smtClean="0">
                <a:latin typeface="Avenir Light"/>
                <a:cs typeface="Avenir Light"/>
              </a:rPr>
              <a:t>data.linkedin.com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enir Light"/>
              <a:cs typeface="Aveni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20" y="6240681"/>
            <a:ext cx="8445778" cy="524813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i="1" noProof="0" dirty="0" smtClean="0">
                <a:latin typeface="Avenir Light"/>
                <a:cs typeface="Avenir Light"/>
              </a:rPr>
              <a:t>Come </a:t>
            </a:r>
            <a:r>
              <a:rPr lang="en-US" sz="2000" i="1" dirty="0" smtClean="0">
                <a:latin typeface="Avenir Light"/>
                <a:cs typeface="Avenir Light"/>
              </a:rPr>
              <a:t>Work on Challenging Data Infrastructure problems - </a:t>
            </a:r>
            <a:r>
              <a:rPr lang="en-US" sz="2000" i="1" noProof="0" dirty="0" smtClean="0">
                <a:latin typeface="Avenir Light"/>
                <a:cs typeface="Avenir Light"/>
              </a:rPr>
              <a:t>We’re Hiring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3965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Context – The Why</a:t>
            </a:r>
          </a:p>
          <a:p>
            <a:r>
              <a:rPr lang="en-US" dirty="0" smtClean="0"/>
              <a:t>Challenges with Data Delivery – The What</a:t>
            </a:r>
          </a:p>
          <a:p>
            <a:r>
              <a:rPr lang="en-US" dirty="0" smtClean="0"/>
              <a:t>Metadata to the Rescue – The How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9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LinkedIn: The World’s Largest Professional Network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90" y="1491583"/>
            <a:ext cx="8030876" cy="4701410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>
            <a:off x="1" y="5181741"/>
            <a:ext cx="9154668" cy="1642533"/>
            <a:chOff x="292101" y="3556001"/>
            <a:chExt cx="8862567" cy="1231900"/>
          </a:xfrm>
        </p:grpSpPr>
        <p:sp>
          <p:nvSpPr>
            <p:cNvPr id="6" name="Rectangle 5"/>
            <p:cNvSpPr/>
            <p:nvPr/>
          </p:nvSpPr>
          <p:spPr>
            <a:xfrm>
              <a:off x="292101" y="3556001"/>
              <a:ext cx="8862567" cy="12319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  <a:gs pos="25000">
                  <a:schemeClr val="tx1">
                    <a:alpha val="90000"/>
                  </a:schemeClr>
                </a:gs>
                <a:gs pos="79000">
                  <a:schemeClr val="tx1">
                    <a:alpha val="9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2338067" y="4207239"/>
              <a:ext cx="838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09082" y="6212978"/>
            <a:ext cx="184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E" sz="1400" dirty="0">
                <a:solidFill>
                  <a:schemeClr val="bg1"/>
                </a:solidFill>
              </a:rPr>
              <a:t>Members </a:t>
            </a:r>
            <a:r>
              <a:rPr lang="en-IE" sz="1400" dirty="0" smtClean="0">
                <a:solidFill>
                  <a:schemeClr val="bg1"/>
                </a:solidFill>
              </a:rPr>
              <a:t>Worldwide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5797" y="5584473"/>
            <a:ext cx="16225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FFFFFF"/>
                </a:solidFill>
              </a:rPr>
              <a:t>2 new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4156" y="6200278"/>
            <a:ext cx="205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Members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Per Second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789" y="5584473"/>
            <a:ext cx="1846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solidFill>
                  <a:srgbClr val="FFFFFF"/>
                </a:solidFill>
              </a:rPr>
              <a:t>100M+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8658" y="6200278"/>
            <a:ext cx="232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E" sz="1400" dirty="0" smtClean="0">
                <a:solidFill>
                  <a:schemeClr val="bg1"/>
                </a:solidFill>
              </a:rPr>
              <a:t>Monthly Unique Visitors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675" y="5597173"/>
            <a:ext cx="1846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FFFFFF"/>
                </a:solidFill>
              </a:rPr>
              <a:t>259M+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273" y="5571773"/>
            <a:ext cx="12474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3</a:t>
            </a:r>
            <a:r>
              <a:rPr lang="en-US" sz="4200" dirty="0" smtClean="0">
                <a:solidFill>
                  <a:srgbClr val="FFFFFF"/>
                </a:solidFill>
              </a:rPr>
              <a:t>M+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7142" y="6212978"/>
            <a:ext cx="232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E" sz="1400" dirty="0" smtClean="0">
                <a:solidFill>
                  <a:schemeClr val="bg1"/>
                </a:solidFill>
              </a:rPr>
              <a:t>   Company Pages</a:t>
            </a:r>
            <a:endParaRPr lang="en-IE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064281" y="6093512"/>
            <a:ext cx="1117600" cy="164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386713" y="6068488"/>
            <a:ext cx="1117600" cy="164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2385" y="1491282"/>
            <a:ext cx="7765576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sz="2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Connecting Talent </a:t>
            </a:r>
            <a:r>
              <a:rPr lang="en-US" sz="2200" dirty="0" smtClean="0">
                <a:solidFill>
                  <a:schemeClr val="accent1"/>
                </a:solidFill>
                <a:sym typeface="Wingdings" pitchFamily="2" charset="2"/>
              </a:rPr>
              <a:t></a:t>
            </a:r>
            <a:r>
              <a:rPr lang="en-US" sz="2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Opportunity. At scale…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5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394259" y="4193009"/>
            <a:ext cx="2417087" cy="19788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Insights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(Analysts and Data Scientists)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Driven Products and Insights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507" y="4787825"/>
            <a:ext cx="788593" cy="5757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1974" y="1648388"/>
            <a:ext cx="2509622" cy="18468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Products for Members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smtClean="0"/>
              <a:t>Professionals)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66074" y="1622821"/>
            <a:ext cx="2722648" cy="1861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Products for Enterprises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(Companies)</a:t>
            </a:r>
          </a:p>
        </p:txBody>
      </p:sp>
      <p:sp>
        <p:nvSpPr>
          <p:cNvPr id="12" name="Oval 11"/>
          <p:cNvSpPr/>
          <p:nvPr/>
        </p:nvSpPr>
        <p:spPr>
          <a:xfrm>
            <a:off x="3731595" y="1657233"/>
            <a:ext cx="1742416" cy="1804273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Data,</a:t>
            </a:r>
          </a:p>
          <a:p>
            <a:pPr algn="ctr"/>
            <a:r>
              <a:rPr lang="en-US" dirty="0" smtClean="0"/>
              <a:t>Platforms,</a:t>
            </a:r>
          </a:p>
          <a:p>
            <a:pPr algn="ctr"/>
            <a:r>
              <a:rPr lang="en-US" dirty="0" smtClean="0"/>
              <a:t>Analytics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6"/>
            <a:endCxn id="10" idx="1"/>
          </p:cNvCxnSpPr>
          <p:nvPr/>
        </p:nvCxnSpPr>
        <p:spPr>
          <a:xfrm flipV="1">
            <a:off x="5474011" y="2553791"/>
            <a:ext cx="592063" cy="557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9" idx="3"/>
          </p:cNvCxnSpPr>
          <p:nvPr/>
        </p:nvCxnSpPr>
        <p:spPr>
          <a:xfrm flipH="1">
            <a:off x="3131596" y="2559370"/>
            <a:ext cx="599999" cy="1245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4"/>
            <a:endCxn id="11" idx="0"/>
          </p:cNvCxnSpPr>
          <p:nvPr/>
        </p:nvCxnSpPr>
        <p:spPr>
          <a:xfrm>
            <a:off x="4602803" y="3461506"/>
            <a:ext cx="0" cy="7315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http://www.harrisburgmagazine.com/City-Beat/August-2012/Business_people_5_previ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054" y="2267124"/>
            <a:ext cx="984398" cy="73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encrypted-tbn1.gstatic.com/images?q=tbn:ANd9GcTBHZbWlFetbNGaeLTDsrbwMSZjKpIjMOJoldCJjjDDmxLqHZN_O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816" y="2312695"/>
            <a:ext cx="1184568" cy="78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62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Products for Members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1528352"/>
            <a:ext cx="2581929" cy="1914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72" y="1528352"/>
            <a:ext cx="2550695" cy="1526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053" y="3826168"/>
            <a:ext cx="5465377" cy="2904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94" y="1641936"/>
            <a:ext cx="3088585" cy="20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for Enterprises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79" y="1407554"/>
            <a:ext cx="3070026" cy="22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55" y="4309274"/>
            <a:ext cx="2901562" cy="1965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2145" y="6381074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Sell - Sales Navigator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3419" y="6381074"/>
            <a:ext cx="312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 - Marketing Solutions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1024" y="3734573"/>
            <a:ext cx="24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Hire - Talent Solutions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50" y="1587500"/>
            <a:ext cx="3542876" cy="2072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50" y="4090394"/>
            <a:ext cx="3542876" cy="2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</a:t>
            </a:r>
            <a:r>
              <a:rPr lang="en-US" smtClean="0"/>
              <a:t>of </a:t>
            </a:r>
            <a:r>
              <a:rPr lang="en-US" smtClean="0"/>
              <a:t>Insights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56" y="1419357"/>
            <a:ext cx="4970544" cy="2892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23" y="3841487"/>
            <a:ext cx="4429250" cy="2594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74" y="1607974"/>
            <a:ext cx="2829899" cy="2072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125" y="4417257"/>
            <a:ext cx="2689955" cy="19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Deeper Insight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676400"/>
            <a:ext cx="7391400" cy="3188824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681" y="5381696"/>
            <a:ext cx="5678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Job Migration After Financial Collapse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829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inkedIn_Grey_Ver_Org">
  <a:themeElements>
    <a:clrScheme name="Custom 1">
      <a:dk1>
        <a:srgbClr val="000000"/>
      </a:dk1>
      <a:lt1>
        <a:srgbClr val="FFFFFF"/>
      </a:lt1>
      <a:dk2>
        <a:srgbClr val="3C3D41"/>
      </a:dk2>
      <a:lt2>
        <a:srgbClr val="CDCCCA"/>
      </a:lt2>
      <a:accent1>
        <a:srgbClr val="0072B2"/>
      </a:accent1>
      <a:accent2>
        <a:srgbClr val="8CC73F"/>
      </a:accent2>
      <a:accent3>
        <a:srgbClr val="FF7328"/>
      </a:accent3>
      <a:accent4>
        <a:srgbClr val="C10059"/>
      </a:accent4>
      <a:accent5>
        <a:srgbClr val="E5B624"/>
      </a:accent5>
      <a:accent6>
        <a:srgbClr val="7F7F7F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43520</TotalTime>
  <Words>650</Words>
  <Application>Microsoft Macintosh PowerPoint</Application>
  <PresentationFormat>On-screen Show (4:3)</PresentationFormat>
  <Paragraphs>154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LinkedIn_Grey_Ver_Org</vt:lpstr>
      <vt:lpstr> Taming the ETL beast How LinkedIn uses metadata to run complex ETL flows reliably</vt:lpstr>
      <vt:lpstr>`whoami`</vt:lpstr>
      <vt:lpstr>Outline of talk</vt:lpstr>
      <vt:lpstr>LinkedIn: The World’s Largest Professional Network </vt:lpstr>
      <vt:lpstr>Data Driven Products and Insights</vt:lpstr>
      <vt:lpstr>Products for Members</vt:lpstr>
      <vt:lpstr>Products for Enterprises</vt:lpstr>
      <vt:lpstr>Examples of Insights</vt:lpstr>
      <vt:lpstr>Example of Deeper Insight</vt:lpstr>
      <vt:lpstr>Data is critical to LinkedIn’s products  It needs to be delivered in a reliable and timely manner</vt:lpstr>
      <vt:lpstr>A Simplified Overview of Data Flow</vt:lpstr>
      <vt:lpstr>Components of typical ETL jobs</vt:lpstr>
      <vt:lpstr>An Example ETL Flow</vt:lpstr>
      <vt:lpstr>Challenges</vt:lpstr>
      <vt:lpstr>Metadata to the rescue</vt:lpstr>
      <vt:lpstr>Metadata: Process Dependencies</vt:lpstr>
      <vt:lpstr>Metadata: Data Dependencies</vt:lpstr>
      <vt:lpstr>Metadata: Data Elements</vt:lpstr>
      <vt:lpstr>Putting it all together</vt:lpstr>
      <vt:lpstr>PowerPoint Presentation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Data Analytics Ecosystem at LinkedIn</dc:title>
  <dc:creator>LinkedIn</dc:creator>
  <cp:lastModifiedBy>Rajappa Iyer</cp:lastModifiedBy>
  <cp:revision>206</cp:revision>
  <dcterms:created xsi:type="dcterms:W3CDTF">2011-09-05T19:28:37Z</dcterms:created>
  <dcterms:modified xsi:type="dcterms:W3CDTF">2013-11-12T00:14:27Z</dcterms:modified>
</cp:coreProperties>
</file>