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00" r:id="rId2"/>
    <p:sldId id="282" r:id="rId3"/>
    <p:sldId id="304" r:id="rId4"/>
    <p:sldId id="311" r:id="rId5"/>
    <p:sldId id="306" r:id="rId6"/>
    <p:sldId id="307" r:id="rId7"/>
    <p:sldId id="289" r:id="rId8"/>
    <p:sldId id="285" r:id="rId9"/>
    <p:sldId id="305" r:id="rId10"/>
    <p:sldId id="292" r:id="rId11"/>
    <p:sldId id="312" r:id="rId12"/>
    <p:sldId id="308" r:id="rId13"/>
    <p:sldId id="293" r:id="rId14"/>
    <p:sldId id="294" r:id="rId15"/>
    <p:sldId id="313" r:id="rId16"/>
    <p:sldId id="295" r:id="rId17"/>
    <p:sldId id="309" r:id="rId18"/>
    <p:sldId id="31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0" autoAdjust="0"/>
    <p:restoredTop sz="58897" autoAdjust="0"/>
  </p:normalViewPr>
  <p:slideViewPr>
    <p:cSldViewPr snapToGrid="0">
      <p:cViewPr varScale="1">
        <p:scale>
          <a:sx n="80" d="100"/>
          <a:sy n="80" d="100"/>
        </p:scale>
        <p:origin x="-16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D7E95-1B37-4D06-A8AB-55DC408CD1A0}" type="datetimeFigureOut">
              <a:rPr lang="en-GB" smtClean="0"/>
              <a:t>18/11/2013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D8F9F-B453-4DFE-A326-9CABE13CB48D}" type="slidenum">
              <a:rPr lang="en-GB" smtClean="0"/>
              <a:t>‹#›</a:t>
            </a:fld>
            <a:endParaRPr lang="en-GB"/>
          </a:p>
        </p:txBody>
      </p:sp>
    </p:spTree>
    <p:extLst>
      <p:ext uri="{BB962C8B-B14F-4D97-AF65-F5344CB8AC3E}">
        <p14:creationId xmlns:p14="http://schemas.microsoft.com/office/powerpoint/2010/main" val="390439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bc.co.uk/news/technology-2394348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and thank you for joining</a:t>
            </a:r>
            <a:r>
              <a:rPr lang="en-GB" baseline="0" dirty="0" smtClean="0"/>
              <a:t> this Social Media webinar. This is the first in a series of marketing-related webinars we are running through November and December. I’ll be sharing details of them at the end of this session. I hope you can attend all of them.</a:t>
            </a:r>
          </a:p>
          <a:p>
            <a:endParaRPr lang="en-GB" baseline="0" dirty="0" smtClean="0"/>
          </a:p>
          <a:p>
            <a:r>
              <a:rPr lang="en-GB" baseline="0" dirty="0" smtClean="0"/>
              <a:t>I’m Andy Cotgreave, Social Content Manager for tableau. It’s my job to track and monitor the conversation about Tableau and data visualisation across social channels, and ensure that the content we create for social channels is engaging and shared by our customers.</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a:t>
            </a:fld>
            <a:endParaRPr lang="en-GB"/>
          </a:p>
        </p:txBody>
      </p:sp>
    </p:spTree>
    <p:extLst>
      <p:ext uri="{BB962C8B-B14F-4D97-AF65-F5344CB8AC3E}">
        <p14:creationId xmlns:p14="http://schemas.microsoft.com/office/powerpoint/2010/main" val="175861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is</a:t>
            </a:r>
            <a:r>
              <a:rPr lang="en-GB" baseline="0" dirty="0" smtClean="0"/>
              <a:t> an example of how this can be analysed visually. We host a large annual conference and we track twitter to see how well the conference is received by our audience. We also look to see who are the influencers, and what the </a:t>
            </a:r>
            <a:r>
              <a:rPr lang="en-GB" baseline="0" dirty="0" err="1" smtClean="0"/>
              <a:t>senitment</a:t>
            </a:r>
            <a:r>
              <a:rPr lang="en-GB" baseline="0" dirty="0" smtClean="0"/>
              <a:t> is during different periods of the conference.</a:t>
            </a:r>
          </a:p>
          <a:p>
            <a:endParaRPr lang="en-GB" baseline="0" dirty="0" smtClean="0"/>
          </a:p>
          <a:p>
            <a:r>
              <a:rPr lang="en-GB" baseline="0" dirty="0" smtClean="0"/>
              <a:t>What’s really important to marketing is to ensure that we can ask questions as they arise. This dashboard allows us to see what’s happening, but the power, as we’ll see, comes from being able to quickly connect to the social data, wherever it is, and use a drag and drop, easy to use interface to ask questions at the speed of thought.</a:t>
            </a:r>
          </a:p>
          <a:p>
            <a:endParaRPr lang="en-GB" baseline="0" dirty="0" smtClean="0"/>
          </a:p>
          <a:p>
            <a:r>
              <a:rPr lang="en-GB" baseline="0" dirty="0" smtClean="0"/>
              <a:t>Sure – you can pay third parties to deliver </a:t>
            </a:r>
            <a:r>
              <a:rPr lang="en-GB" baseline="0" dirty="0" err="1" smtClean="0"/>
              <a:t>precanned</a:t>
            </a:r>
            <a:r>
              <a:rPr lang="en-GB" baseline="0" dirty="0" smtClean="0"/>
              <a:t> reports for you, and these can be great: they do answer the questions. But those questions are ones someone else decided to ask for you. And if your question is slightly different, then how do you get that answer? You can’t, or it becomes very expensive. Imagine if you, or anyone in your business, without any programming or advanced technical skills could explore their data visually to answer questions.</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12</a:t>
            </a:fld>
            <a:endParaRPr lang="en-GB"/>
          </a:p>
        </p:txBody>
      </p:sp>
    </p:spTree>
    <p:extLst>
      <p:ext uri="{BB962C8B-B14F-4D97-AF65-F5344CB8AC3E}">
        <p14:creationId xmlns:p14="http://schemas.microsoft.com/office/powerpoint/2010/main" val="262062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great</a:t>
            </a:r>
            <a:r>
              <a:rPr lang="en-GB" baseline="0" dirty="0" smtClean="0"/>
              <a:t> way to track social data is to see how many people engage with your content.</a:t>
            </a:r>
          </a:p>
          <a:p>
            <a:endParaRPr lang="en-GB" baseline="0" dirty="0" smtClean="0"/>
          </a:p>
          <a:p>
            <a:r>
              <a:rPr lang="en-GB" baseline="0" dirty="0" smtClean="0"/>
              <a:t>As marketers, we spend a huge amount of time creating what we hope is engaging content that will go viral.</a:t>
            </a:r>
          </a:p>
          <a:p>
            <a:endParaRPr lang="en-GB" baseline="0" dirty="0" smtClean="0"/>
          </a:p>
          <a:p>
            <a:r>
              <a:rPr lang="en-GB" baseline="0" dirty="0" smtClean="0"/>
              <a:t>Red Bull are masters at this. It is easy to forget that they are a drinks company. Why?</a:t>
            </a:r>
          </a:p>
          <a:p>
            <a:endParaRPr lang="en-GB" baseline="0" dirty="0" smtClean="0"/>
          </a:p>
          <a:p>
            <a:r>
              <a:rPr lang="en-GB" baseline="0" dirty="0" smtClean="0"/>
              <a:t>Click.</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13</a:t>
            </a:fld>
            <a:endParaRPr lang="en-GB"/>
          </a:p>
        </p:txBody>
      </p:sp>
    </p:spTree>
    <p:extLst>
      <p:ext uri="{BB962C8B-B14F-4D97-AF65-F5344CB8AC3E}">
        <p14:creationId xmlns:p14="http://schemas.microsoft.com/office/powerpoint/2010/main" val="205092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their social presence is</a:t>
            </a:r>
            <a:r>
              <a:rPr lang="en-GB" baseline="0" dirty="0" smtClean="0"/>
              <a:t> all about active, extreme lifestyle. </a:t>
            </a:r>
            <a:endParaRPr lang="en-GB" dirty="0" smtClean="0"/>
          </a:p>
          <a:p>
            <a:endParaRPr lang="en-GB" dirty="0" smtClean="0"/>
          </a:p>
          <a:p>
            <a:r>
              <a:rPr lang="en-GB" dirty="0" smtClean="0"/>
              <a:t>Who’s ever watched a Red Bull video</a:t>
            </a:r>
            <a:r>
              <a:rPr lang="en-GB" baseline="0" dirty="0" smtClean="0"/>
              <a:t> on a social media channel?</a:t>
            </a:r>
          </a:p>
          <a:p>
            <a:endParaRPr lang="en-GB" baseline="0" dirty="0" smtClean="0"/>
          </a:p>
          <a:p>
            <a:r>
              <a:rPr lang="en-GB" baseline="0" dirty="0" smtClean="0"/>
              <a:t>In fact is Red Bull a media company that sells drinks? Or a drinks company that makes media? Whichever – it’s created an amazing lifestyle brand to support a drinks business.</a:t>
            </a:r>
          </a:p>
          <a:p>
            <a:endParaRPr lang="en-GB" baseline="0" dirty="0" smtClean="0"/>
          </a:p>
          <a:p>
            <a:r>
              <a:rPr lang="en-GB" baseline="0" dirty="0" smtClean="0"/>
              <a:t>It has 42 million combined followers across Twitter, Facebook, Instagram, G+</a:t>
            </a:r>
          </a:p>
          <a:p>
            <a:endParaRPr lang="en-GB" baseline="0" dirty="0" smtClean="0"/>
          </a:p>
          <a:p>
            <a:r>
              <a:rPr lang="en-GB" baseline="0" dirty="0" smtClean="0"/>
              <a:t>Given the number of followers and the number of shares, how do you track this huge volume of fast data? </a:t>
            </a:r>
          </a:p>
          <a:p>
            <a:endParaRPr lang="en-GB" baseline="0" dirty="0" smtClean="0"/>
          </a:p>
          <a:p>
            <a:r>
              <a:rPr lang="en-GB" baseline="0" dirty="0" smtClean="0"/>
              <a:t>Their media is all shared using </a:t>
            </a:r>
            <a:r>
              <a:rPr lang="en-GB" baseline="0" dirty="0" err="1" smtClean="0"/>
              <a:t>bitly</a:t>
            </a:r>
            <a:r>
              <a:rPr lang="en-GB" baseline="0" dirty="0" smtClean="0"/>
              <a:t> – a link shortening service. By analysing that data, what can we learn?</a:t>
            </a:r>
          </a:p>
          <a:p>
            <a:endParaRPr lang="en-GB" baseline="0" dirty="0" smtClean="0"/>
          </a:p>
          <a:p>
            <a:r>
              <a:rPr lang="en-GB" baseline="0" dirty="0" smtClean="0"/>
              <a:t>Let’s have a look and then see what the data tells us.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B83EEFD-A352-4A89-A893-8F94B104954F}" type="slidenum">
              <a:rPr lang="en-GB" smtClean="0"/>
              <a:t>14</a:t>
            </a:fld>
            <a:endParaRPr lang="en-GB"/>
          </a:p>
        </p:txBody>
      </p:sp>
    </p:spTree>
    <p:extLst>
      <p:ext uri="{BB962C8B-B14F-4D97-AF65-F5344CB8AC3E}">
        <p14:creationId xmlns:p14="http://schemas.microsoft.com/office/powerpoint/2010/main" val="342156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a:t>
            </a:r>
            <a:r>
              <a:rPr lang="en-GB" dirty="0" err="1" smtClean="0"/>
              <a:t>lkook</a:t>
            </a:r>
            <a:r>
              <a:rPr lang="en-GB" dirty="0" smtClean="0"/>
              <a:t> at their data.</a:t>
            </a:r>
          </a:p>
          <a:p>
            <a:endParaRPr lang="en-GB" dirty="0" smtClean="0"/>
          </a:p>
          <a:p>
            <a:r>
              <a:rPr lang="en-GB" dirty="0" smtClean="0"/>
              <a:t>This dashboard shows</a:t>
            </a:r>
            <a:r>
              <a:rPr lang="en-GB" baseline="0" dirty="0" smtClean="0"/>
              <a:t> the number of views of Red Bull media by country in the EU. It breaks down the time of day of shares, the city and the type of content.</a:t>
            </a:r>
          </a:p>
          <a:p>
            <a:endParaRPr lang="en-GB" baseline="0" dirty="0" smtClean="0"/>
          </a:p>
          <a:p>
            <a:r>
              <a:rPr lang="en-GB" baseline="0" dirty="0" smtClean="0"/>
              <a:t>We can make some great marketing decisions as a result of this.</a:t>
            </a:r>
          </a:p>
          <a:p>
            <a:endParaRPr lang="en-GB" baseline="0" dirty="0" smtClean="0"/>
          </a:p>
          <a:p>
            <a:pPr marL="228600" indent="-228600">
              <a:buAutoNum type="arabicPeriod"/>
            </a:pPr>
            <a:r>
              <a:rPr lang="en-GB" baseline="0" dirty="0" smtClean="0"/>
              <a:t>In the United Kingdom, you can see that most views are on mobile devices, and that they are videos. This informs our content strategy.</a:t>
            </a:r>
          </a:p>
          <a:p>
            <a:pPr marL="228600" indent="-228600">
              <a:buAutoNum type="arabicPeriod"/>
            </a:pPr>
            <a:r>
              <a:rPr lang="en-GB" baseline="0" dirty="0" smtClean="0"/>
              <a:t>Contrast this with France. Here we see also that there is a bigger dip in views in the middle of the day – this kind of information helps us decide when, in each territory, we should launch or promote our content.</a:t>
            </a:r>
          </a:p>
          <a:p>
            <a:pPr marL="228600" indent="-228600">
              <a:buAutoNum type="arabicPeriod"/>
            </a:pPr>
            <a:endParaRPr lang="en-GB" baseline="0" dirty="0"/>
          </a:p>
          <a:p>
            <a:pPr marL="0" indent="0">
              <a:buNone/>
            </a:pPr>
            <a:r>
              <a:rPr lang="en-GB" baseline="0" dirty="0" smtClean="0"/>
              <a:t>We’ll see in the final example how quick and easy it is to make dashboard likes this.</a:t>
            </a:r>
          </a:p>
        </p:txBody>
      </p:sp>
      <p:sp>
        <p:nvSpPr>
          <p:cNvPr id="4" name="Slide Number Placeholder 3"/>
          <p:cNvSpPr>
            <a:spLocks noGrp="1"/>
          </p:cNvSpPr>
          <p:nvPr>
            <p:ph type="sldNum" sz="quarter" idx="10"/>
          </p:nvPr>
        </p:nvSpPr>
        <p:spPr/>
        <p:txBody>
          <a:bodyPr/>
          <a:lstStyle/>
          <a:p>
            <a:fld id="{4B83EEFD-A352-4A89-A893-8F94B104954F}" type="slidenum">
              <a:rPr lang="en-GB" smtClean="0"/>
              <a:t>16</a:t>
            </a:fld>
            <a:endParaRPr lang="en-GB"/>
          </a:p>
        </p:txBody>
      </p:sp>
    </p:spTree>
    <p:extLst>
      <p:ext uri="{BB962C8B-B14F-4D97-AF65-F5344CB8AC3E}">
        <p14:creationId xmlns:p14="http://schemas.microsoft.com/office/powerpoint/2010/main" val="342156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what we</a:t>
            </a:r>
            <a:r>
              <a:rPr lang="en-GB" baseline="0" dirty="0" smtClean="0"/>
              <a:t> saw: Social Media analytics enables empowerment, measurement and engagement – all helped with analytics</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17</a:t>
            </a:fld>
            <a:endParaRPr lang="en-GB"/>
          </a:p>
        </p:txBody>
      </p:sp>
    </p:spTree>
    <p:extLst>
      <p:ext uri="{BB962C8B-B14F-4D97-AF65-F5344CB8AC3E}">
        <p14:creationId xmlns:p14="http://schemas.microsoft.com/office/powerpoint/2010/main" val="413598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18</a:t>
            </a:fld>
            <a:endParaRPr lang="en-GB"/>
          </a:p>
        </p:txBody>
      </p:sp>
    </p:spTree>
    <p:extLst>
      <p:ext uri="{BB962C8B-B14F-4D97-AF65-F5344CB8AC3E}">
        <p14:creationId xmlns:p14="http://schemas.microsoft.com/office/powerpoint/2010/main" val="175861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for joining today’s webinar. We’ll be looking at these four things – culminating in a Tableau demo showing how anyone can connect to data, explore it using an easy to use drag drop interface and answer questions as quickly as you can think </a:t>
            </a:r>
            <a:r>
              <a:rPr lang="en-GB" baseline="0" smtClean="0"/>
              <a:t>of them</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2</a:t>
            </a:fld>
            <a:endParaRPr lang="en-GB"/>
          </a:p>
        </p:txBody>
      </p:sp>
    </p:spTree>
    <p:extLst>
      <p:ext uri="{BB962C8B-B14F-4D97-AF65-F5344CB8AC3E}">
        <p14:creationId xmlns:p14="http://schemas.microsoft.com/office/powerpoint/2010/main" val="139410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Stats: </a:t>
            </a:r>
          </a:p>
          <a:p>
            <a:endParaRPr lang="en-US" dirty="0" smtClean="0"/>
          </a:p>
          <a:p>
            <a:r>
              <a:rPr lang="en-US" dirty="0" smtClean="0"/>
              <a:t>http://press.experian.com/United-States/Press-Release/experian-marketing-services-reveals-27-percent-of-time-spent-online-is-on-social-networking.aspx</a:t>
            </a:r>
          </a:p>
          <a:p>
            <a:endParaRPr lang="en-US" dirty="0" smtClean="0"/>
          </a:p>
          <a:p>
            <a:r>
              <a:rPr lang="en-US" dirty="0" smtClean="0"/>
              <a:t>More interesting</a:t>
            </a:r>
            <a:r>
              <a:rPr lang="en-US" baseline="0" dirty="0" smtClean="0"/>
              <a:t> stats: http://growingsocialmedia.com/social-media-statistics-and-facts-of-2013-infographic/</a:t>
            </a: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CCAE750-2BFD-3246-8401-AE748216A68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8474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ea typeface="ＭＳ Ｐゴシック" charset="0"/>
              <a:cs typeface="+mn-cs"/>
            </a:endParaRPr>
          </a:p>
        </p:txBody>
      </p:sp>
      <p:sp>
        <p:nvSpPr>
          <p:cNvPr id="8806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8" charset="0"/>
                <a:ea typeface="ヒラギノ角ゴ ProN W3" pitchFamily="-84" charset="-128"/>
                <a:sym typeface="Gill Sans" pitchFamily="18" charset="0"/>
              </a:defRPr>
            </a:lvl1pPr>
            <a:lvl2pPr marL="742950" indent="-285750" eaLnBrk="0" hangingPunct="0">
              <a:defRPr sz="4300">
                <a:solidFill>
                  <a:srgbClr val="000000"/>
                </a:solidFill>
                <a:latin typeface="Gill Sans" pitchFamily="18" charset="0"/>
                <a:ea typeface="ヒラギノ角ゴ ProN W3" pitchFamily="-84" charset="-128"/>
                <a:sym typeface="Gill Sans" pitchFamily="18" charset="0"/>
              </a:defRPr>
            </a:lvl2pPr>
            <a:lvl3pPr marL="1143000" indent="-228600" eaLnBrk="0" hangingPunct="0">
              <a:defRPr sz="4300">
                <a:solidFill>
                  <a:srgbClr val="000000"/>
                </a:solidFill>
                <a:latin typeface="Gill Sans" pitchFamily="18" charset="0"/>
                <a:ea typeface="ヒラギノ角ゴ ProN W3" pitchFamily="-84" charset="-128"/>
                <a:sym typeface="Gill Sans" pitchFamily="18" charset="0"/>
              </a:defRPr>
            </a:lvl3pPr>
            <a:lvl4pPr marL="1600200" indent="-228600" eaLnBrk="0" hangingPunct="0">
              <a:defRPr sz="4300">
                <a:solidFill>
                  <a:srgbClr val="000000"/>
                </a:solidFill>
                <a:latin typeface="Gill Sans" pitchFamily="18" charset="0"/>
                <a:ea typeface="ヒラギノ角ゴ ProN W3" pitchFamily="-84" charset="-128"/>
                <a:sym typeface="Gill Sans" pitchFamily="18" charset="0"/>
              </a:defRPr>
            </a:lvl4pPr>
            <a:lvl5pPr marL="2057400" indent="-228600" eaLnBrk="0" hangingPunct="0">
              <a:defRPr sz="4300">
                <a:solidFill>
                  <a:srgbClr val="000000"/>
                </a:solidFill>
                <a:latin typeface="Gill Sans" pitchFamily="18" charset="0"/>
                <a:ea typeface="ヒラギノ角ゴ ProN W3" pitchFamily="-84" charset="-128"/>
                <a:sym typeface="Gill Sans" pitchFamily="18" charset="0"/>
              </a:defRPr>
            </a:lvl5pPr>
            <a:lvl6pPr marL="25146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6pPr>
            <a:lvl7pPr marL="29718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7pPr>
            <a:lvl8pPr marL="34290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8pPr>
            <a:lvl9pPr marL="38862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9pPr>
          </a:lstStyle>
          <a:p>
            <a:pPr eaLnBrk="1" hangingPunct="1"/>
            <a:fld id="{C830F1C7-746F-41EF-AB4B-61304DDAB90E}"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ea typeface="ＭＳ Ｐゴシック" charset="0"/>
              <a:cs typeface="+mn-cs"/>
            </a:endParaRPr>
          </a:p>
        </p:txBody>
      </p:sp>
      <p:sp>
        <p:nvSpPr>
          <p:cNvPr id="8806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8" charset="0"/>
                <a:ea typeface="ヒラギノ角ゴ ProN W3" pitchFamily="-84" charset="-128"/>
                <a:sym typeface="Gill Sans" pitchFamily="18" charset="0"/>
              </a:defRPr>
            </a:lvl1pPr>
            <a:lvl2pPr marL="742950" indent="-285750" eaLnBrk="0" hangingPunct="0">
              <a:defRPr sz="4300">
                <a:solidFill>
                  <a:srgbClr val="000000"/>
                </a:solidFill>
                <a:latin typeface="Gill Sans" pitchFamily="18" charset="0"/>
                <a:ea typeface="ヒラギノ角ゴ ProN W3" pitchFamily="-84" charset="-128"/>
                <a:sym typeface="Gill Sans" pitchFamily="18" charset="0"/>
              </a:defRPr>
            </a:lvl2pPr>
            <a:lvl3pPr marL="1143000" indent="-228600" eaLnBrk="0" hangingPunct="0">
              <a:defRPr sz="4300">
                <a:solidFill>
                  <a:srgbClr val="000000"/>
                </a:solidFill>
                <a:latin typeface="Gill Sans" pitchFamily="18" charset="0"/>
                <a:ea typeface="ヒラギノ角ゴ ProN W3" pitchFamily="-84" charset="-128"/>
                <a:sym typeface="Gill Sans" pitchFamily="18" charset="0"/>
              </a:defRPr>
            </a:lvl3pPr>
            <a:lvl4pPr marL="1600200" indent="-228600" eaLnBrk="0" hangingPunct="0">
              <a:defRPr sz="4300">
                <a:solidFill>
                  <a:srgbClr val="000000"/>
                </a:solidFill>
                <a:latin typeface="Gill Sans" pitchFamily="18" charset="0"/>
                <a:ea typeface="ヒラギノ角ゴ ProN W3" pitchFamily="-84" charset="-128"/>
                <a:sym typeface="Gill Sans" pitchFamily="18" charset="0"/>
              </a:defRPr>
            </a:lvl4pPr>
            <a:lvl5pPr marL="2057400" indent="-228600" eaLnBrk="0" hangingPunct="0">
              <a:defRPr sz="4300">
                <a:solidFill>
                  <a:srgbClr val="000000"/>
                </a:solidFill>
                <a:latin typeface="Gill Sans" pitchFamily="18" charset="0"/>
                <a:ea typeface="ヒラギノ角ゴ ProN W3" pitchFamily="-84" charset="-128"/>
                <a:sym typeface="Gill Sans" pitchFamily="18" charset="0"/>
              </a:defRPr>
            </a:lvl5pPr>
            <a:lvl6pPr marL="25146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6pPr>
            <a:lvl7pPr marL="29718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7pPr>
            <a:lvl8pPr marL="34290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8pPr>
            <a:lvl9pPr marL="38862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9pPr>
          </a:lstStyle>
          <a:p>
            <a:pPr eaLnBrk="1" hangingPunct="1"/>
            <a:fld id="{C830F1C7-746F-41EF-AB4B-61304DDAB90E}"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accept there is business value from tracking social media data. How do you get it?</a:t>
            </a:r>
          </a:p>
          <a:p>
            <a:endParaRPr lang="en-GB" baseline="0" dirty="0" smtClean="0"/>
          </a:p>
          <a:p>
            <a:r>
              <a:rPr lang="en-GB" baseline="0" dirty="0" smtClean="0"/>
              <a:t>Well – herein lies one challenge: there’s vast volumes of it and it’s hard to get it all in one place. You’ll end up with many different datasets from different sources – isn’t it hard to manage all of this? well – not if you can blend and explore all of these datasets easily.</a:t>
            </a:r>
            <a:endParaRPr lang="en-GB" dirty="0" smtClean="0"/>
          </a:p>
          <a:p>
            <a:r>
              <a:rPr lang="en-GB" dirty="0" smtClean="0"/>
              <a:t>  </a:t>
            </a:r>
          </a:p>
          <a:p>
            <a:endParaRPr lang="en-GB" dirty="0" smtClean="0"/>
          </a:p>
          <a:p>
            <a:r>
              <a:rPr lang="en-GB" dirty="0" smtClean="0"/>
              <a:t>The</a:t>
            </a:r>
            <a:r>
              <a:rPr lang="en-GB" baseline="0" dirty="0" smtClean="0"/>
              <a:t> full scope of collecting data is beyond the scope of this session, but here are 4 ways we at Tableau collect data. </a:t>
            </a:r>
          </a:p>
          <a:p>
            <a:endParaRPr lang="en-GB" baseline="0" dirty="0" smtClean="0"/>
          </a:p>
          <a:p>
            <a:pPr marL="228600" indent="-228600">
              <a:buAutoNum type="arabicPeriod"/>
            </a:pPr>
            <a:r>
              <a:rPr lang="en-GB" baseline="0" dirty="0" smtClean="0"/>
              <a:t>Download it direct from the channel – this example is from Facebook and we’ll come back to it later</a:t>
            </a:r>
          </a:p>
          <a:p>
            <a:pPr marL="228600" indent="-228600">
              <a:buAutoNum type="arabicPeriod"/>
            </a:pPr>
            <a:r>
              <a:rPr lang="en-GB" baseline="0" dirty="0" smtClean="0"/>
              <a:t>Scrape it. There are some great services such as If This Then That, </a:t>
            </a:r>
            <a:r>
              <a:rPr lang="en-GB" baseline="0" dirty="0" err="1" smtClean="0"/>
              <a:t>Scraperwiki</a:t>
            </a:r>
            <a:r>
              <a:rPr lang="en-GB" baseline="0" dirty="0" smtClean="0"/>
              <a:t> or </a:t>
            </a:r>
            <a:r>
              <a:rPr lang="en-GB" baseline="0" dirty="0" err="1" smtClean="0"/>
              <a:t>Import.Io</a:t>
            </a:r>
            <a:r>
              <a:rPr lang="en-GB" baseline="0" dirty="0" smtClean="0"/>
              <a:t> that allow you, in some cases with no programming expertise to start harvesting social data that is easy to export</a:t>
            </a:r>
          </a:p>
          <a:p>
            <a:pPr marL="228600" indent="-228600">
              <a:buAutoNum type="arabicPeriod"/>
            </a:pPr>
            <a:r>
              <a:rPr lang="en-GB" baseline="0" dirty="0" smtClean="0"/>
              <a:t>Using APIs. APIs are ways to connect, programmatically, to social channels. This does require programming expertise but it allows you and your organisations to collect the data you want in a very specific manner.</a:t>
            </a:r>
          </a:p>
          <a:p>
            <a:pPr marL="228600" indent="-228600">
              <a:buAutoNum type="arabicPeriod"/>
            </a:pPr>
            <a:r>
              <a:rPr lang="en-GB" baseline="0" dirty="0" smtClean="0"/>
              <a:t>Finally you could use data providers such as Datasift. Datasift connects directly to the </a:t>
            </a:r>
            <a:r>
              <a:rPr lang="en-GB" baseline="0" dirty="0" err="1" smtClean="0"/>
              <a:t>firehoses</a:t>
            </a:r>
            <a:r>
              <a:rPr lang="en-GB" baseline="0" dirty="0" smtClean="0"/>
              <a:t> of twitter, </a:t>
            </a:r>
            <a:r>
              <a:rPr lang="en-GB" baseline="0" dirty="0" err="1" smtClean="0"/>
              <a:t>facebook</a:t>
            </a:r>
            <a:r>
              <a:rPr lang="en-GB" baseline="0" dirty="0" smtClean="0"/>
              <a:t>, </a:t>
            </a:r>
            <a:r>
              <a:rPr lang="en-GB" baseline="0" dirty="0" err="1" smtClean="0"/>
              <a:t>bitly</a:t>
            </a:r>
            <a:r>
              <a:rPr lang="en-GB" baseline="0" dirty="0" smtClean="0"/>
              <a:t> and more. Services like </a:t>
            </a:r>
            <a:r>
              <a:rPr lang="en-GB" baseline="0" dirty="0" err="1" smtClean="0"/>
              <a:t>datasift</a:t>
            </a:r>
            <a:r>
              <a:rPr lang="en-GB" baseline="0" dirty="0" smtClean="0"/>
              <a:t> allow you to connect to huge amounts of data, enriched with sentiment and demographics, and it automatically gets stored in big data technologies such as Google Big Query.</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7</a:t>
            </a:fld>
            <a:endParaRPr lang="en-GB"/>
          </a:p>
        </p:txBody>
      </p:sp>
    </p:spTree>
    <p:extLst>
      <p:ext uri="{BB962C8B-B14F-4D97-AF65-F5344CB8AC3E}">
        <p14:creationId xmlns:p14="http://schemas.microsoft.com/office/powerpoint/2010/main" val="262062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it might seem daunting, getting the data is surprisingly</a:t>
            </a:r>
            <a:r>
              <a:rPr lang="en-GB" baseline="0" dirty="0" smtClean="0"/>
              <a:t> easy. And once you have it, you should be free to ask any question you like. </a:t>
            </a:r>
          </a:p>
          <a:p>
            <a:endParaRPr lang="en-GB" dirty="0" smtClean="0"/>
          </a:p>
          <a:p>
            <a:r>
              <a:rPr lang="en-GB" dirty="0" smtClean="0"/>
              <a:t>Given</a:t>
            </a:r>
            <a:r>
              <a:rPr lang="en-GB" baseline="0" dirty="0" smtClean="0"/>
              <a:t> we can only choose a few things in our short time together – these are the things we’re going to look at. The first two we will show you some finished dashboards that allows you to identify issues and opportunities, and what decisions these can help you make.</a:t>
            </a:r>
          </a:p>
          <a:p>
            <a:endParaRPr lang="en-GB" baseline="0" dirty="0" smtClean="0"/>
          </a:p>
          <a:p>
            <a:r>
              <a:rPr lang="en-GB" baseline="0" dirty="0" smtClean="0"/>
              <a:t>In the final example, we’ll look at how to build these things from scratch</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8</a:t>
            </a:fld>
            <a:endParaRPr lang="en-GB"/>
          </a:p>
        </p:txBody>
      </p:sp>
    </p:spTree>
    <p:extLst>
      <p:ext uri="{BB962C8B-B14F-4D97-AF65-F5344CB8AC3E}">
        <p14:creationId xmlns:p14="http://schemas.microsoft.com/office/powerpoint/2010/main" val="413598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BA story was a big story covered globally,</a:t>
            </a:r>
            <a:r>
              <a:rPr lang="en-GB" sz="1200" kern="1200" baseline="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rPr>
              <a:t>nice way to show how consumers are empowered - : </a:t>
            </a:r>
            <a:r>
              <a:rPr lang="en-GB" sz="1200" u="sng" kern="1200" dirty="0" smtClean="0">
                <a:solidFill>
                  <a:schemeClr val="tx1"/>
                </a:solidFill>
                <a:effectLst/>
                <a:latin typeface="+mn-lt"/>
                <a:ea typeface="+mn-ea"/>
                <a:cs typeface="+mn-cs"/>
                <a:hlinkClick r:id="rId3"/>
              </a:rPr>
              <a:t>http://www.bbc.co.uk/news/technology-23943480</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t>One person has a lot of power on Social Media. </a:t>
            </a:r>
          </a:p>
          <a:p>
            <a:endParaRPr lang="en-GB" dirty="0" smtClean="0"/>
          </a:p>
          <a:p>
            <a:r>
              <a:rPr lang="en-GB" dirty="0" smtClean="0"/>
              <a:t>This example is a great one – BA lost his bags and he paid</a:t>
            </a:r>
            <a:r>
              <a:rPr lang="en-GB" baseline="0" dirty="0" smtClean="0"/>
              <a:t> for a promoted tweet campaign until he got his bags back. BA was left with egg on its face and faced a barrage of negative publicity as a result. </a:t>
            </a:r>
          </a:p>
          <a:p>
            <a:endParaRPr lang="en-GB" baseline="0" dirty="0" smtClean="0"/>
          </a:p>
          <a:p>
            <a:r>
              <a:rPr lang="en-GB" baseline="0" dirty="0" smtClean="0"/>
              <a:t>This is an extreme example of a mishandled social media problem</a:t>
            </a:r>
          </a:p>
          <a:p>
            <a:endParaRPr lang="en-GB" baseline="0" dirty="0" smtClean="0"/>
          </a:p>
          <a:p>
            <a:r>
              <a:rPr lang="en-GB" baseline="0" dirty="0" smtClean="0"/>
              <a:t>How can you use analytics to mitigate these risks?</a:t>
            </a:r>
            <a:endParaRPr lang="en-GB" dirty="0" smtClean="0"/>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CCAE750-2BFD-3246-8401-AE748216A6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9473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let’s have a look. Here’s a dashboard tracking conversations</a:t>
            </a:r>
            <a:r>
              <a:rPr lang="en-GB" baseline="0" dirty="0" smtClean="0"/>
              <a:t> and topics on twitter for different airlines for one year.</a:t>
            </a:r>
          </a:p>
          <a:p>
            <a:endParaRPr lang="en-GB" baseline="0" dirty="0" smtClean="0"/>
          </a:p>
          <a:p>
            <a:r>
              <a:rPr lang="en-GB" baseline="0" dirty="0" smtClean="0"/>
              <a:t>What does this allow us to do in marketing? It’s an example of how you can look at an aggregated conversation about airlines.</a:t>
            </a:r>
          </a:p>
          <a:p>
            <a:endParaRPr lang="en-GB" baseline="0" dirty="0" smtClean="0"/>
          </a:p>
          <a:p>
            <a:endParaRPr lang="en-GB" baseline="0" dirty="0" smtClean="0"/>
          </a:p>
          <a:p>
            <a:r>
              <a:rPr lang="en-GB" baseline="0" dirty="0" smtClean="0"/>
              <a:t>Let’s look at a few things of note that, if I was working at an airline, I might take action on:</a:t>
            </a:r>
          </a:p>
          <a:p>
            <a:endParaRPr lang="en-GB" baseline="0" dirty="0" smtClean="0"/>
          </a:p>
          <a:p>
            <a:pPr marL="228600" indent="-228600">
              <a:buAutoNum type="arabicPeriod"/>
            </a:pPr>
            <a:r>
              <a:rPr lang="en-GB" b="1" baseline="0" dirty="0" smtClean="0"/>
              <a:t>Click the American Airlines bar </a:t>
            </a:r>
            <a:r>
              <a:rPr lang="en-GB" baseline="0" dirty="0" smtClean="0"/>
              <a:t>– has way the biggest tweet volume about delays. The airline obviously has to try and address that but will also need a robust social media management campaign to mitigate the volume of negative sentiment about this.</a:t>
            </a:r>
          </a:p>
          <a:p>
            <a:pPr marL="228600" indent="-228600">
              <a:buAutoNum type="arabicPeriod"/>
            </a:pPr>
            <a:r>
              <a:rPr lang="en-GB" b="1" baseline="0" dirty="0" smtClean="0"/>
              <a:t>Click KLM luggage </a:t>
            </a:r>
            <a:r>
              <a:rPr lang="en-GB" baseline="0" dirty="0" smtClean="0"/>
              <a:t>KLM – lots of people tweet about luggage: as an airline manager, this might be indicating that there is a problem. We can drill into this and see which users are talking about luggage. As a social media manager, my job would be to try and placate these people, especially those with high </a:t>
            </a:r>
            <a:r>
              <a:rPr lang="en-GB" baseline="0" dirty="0" err="1" smtClean="0"/>
              <a:t>klout</a:t>
            </a:r>
            <a:r>
              <a:rPr lang="en-GB" baseline="0" dirty="0" smtClean="0"/>
              <a:t>/followers</a:t>
            </a:r>
            <a:endParaRPr lang="en-GB" dirty="0"/>
          </a:p>
        </p:txBody>
      </p:sp>
      <p:sp>
        <p:nvSpPr>
          <p:cNvPr id="4" name="Slide Number Placeholder 3"/>
          <p:cNvSpPr>
            <a:spLocks noGrp="1"/>
          </p:cNvSpPr>
          <p:nvPr>
            <p:ph type="sldNum" sz="quarter" idx="10"/>
          </p:nvPr>
        </p:nvSpPr>
        <p:spPr/>
        <p:txBody>
          <a:bodyPr/>
          <a:lstStyle/>
          <a:p>
            <a:fld id="{119D8F9F-B453-4DFE-A326-9CABE13CB48D}" type="slidenum">
              <a:rPr lang="en-GB" smtClean="0"/>
              <a:t>10</a:t>
            </a:fld>
            <a:endParaRPr lang="en-GB"/>
          </a:p>
        </p:txBody>
      </p:sp>
    </p:spTree>
    <p:extLst>
      <p:ext uri="{BB962C8B-B14F-4D97-AF65-F5344CB8AC3E}">
        <p14:creationId xmlns:p14="http://schemas.microsoft.com/office/powerpoint/2010/main" val="2050927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sp>
        <p:nvSpPr>
          <p:cNvPr id="4" name="Text Placeholder 3"/>
          <p:cNvSpPr>
            <a:spLocks noGrp="1"/>
          </p:cNvSpPr>
          <p:nvPr>
            <p:ph type="body" sz="quarter" idx="10" hasCustomPrompt="1"/>
          </p:nvPr>
        </p:nvSpPr>
        <p:spPr>
          <a:xfrm>
            <a:off x="2400300" y="4648199"/>
            <a:ext cx="4343400" cy="818471"/>
          </a:xfrm>
          <a:prstGeom prst="rect">
            <a:avLst/>
          </a:prstGeom>
        </p:spPr>
        <p:txBody>
          <a:bodyPr vert="horz">
            <a:noAutofit/>
          </a:bodyPr>
          <a:lstStyle>
            <a:lvl1pPr marL="0" indent="0" algn="ctr">
              <a:buNone/>
              <a:defRPr sz="2800" baseline="0"/>
            </a:lvl1pPr>
            <a:lvl2pPr>
              <a:defRPr sz="2000"/>
            </a:lvl2pPr>
            <a:lvl3pPr>
              <a:defRPr sz="1800"/>
            </a:lvl3pPr>
            <a:lvl4pPr>
              <a:defRPr sz="1600"/>
            </a:lvl4pPr>
            <a:lvl5pPr>
              <a:defRPr sz="1600"/>
            </a:lvl5pPr>
          </a:lstStyle>
          <a:p>
            <a:pPr lvl="0"/>
            <a:r>
              <a:rPr lang="en-US" dirty="0" smtClean="0"/>
              <a:t>Presentation Name</a:t>
            </a:r>
            <a:endParaRPr lang="en-US" dirty="0"/>
          </a:p>
        </p:txBody>
      </p:sp>
      <p:pic>
        <p:nvPicPr>
          <p:cNvPr id="5" name="Picture 4" descr="tableau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0438" y="2389510"/>
            <a:ext cx="6263124" cy="1425837"/>
          </a:xfrm>
          <a:prstGeom prst="rect">
            <a:avLst/>
          </a:prstGeom>
        </p:spPr>
      </p:pic>
    </p:spTree>
    <p:extLst>
      <p:ext uri="{BB962C8B-B14F-4D97-AF65-F5344CB8AC3E}">
        <p14:creationId xmlns:p14="http://schemas.microsoft.com/office/powerpoint/2010/main" val="3537910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items">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4" name="Straight Connector 3"/>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700003" y="1885039"/>
            <a:ext cx="0" cy="1125611"/>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2700003" y="3515323"/>
            <a:ext cx="0" cy="1125611"/>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700003" y="5156200"/>
            <a:ext cx="0" cy="1125611"/>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1" hasCustomPrompt="1"/>
          </p:nvPr>
        </p:nvSpPr>
        <p:spPr>
          <a:xfrm>
            <a:off x="999672" y="1832133"/>
            <a:ext cx="1397000" cy="1278467"/>
          </a:xfrm>
          <a:prstGeom prst="rect">
            <a:avLst/>
          </a:prstGeom>
          <a:ln>
            <a:solidFill>
              <a:srgbClr val="E2E2E2"/>
            </a:solidFill>
          </a:ln>
        </p:spPr>
        <p:txBody>
          <a:bodyPr vert="horz"/>
          <a:lstStyle>
            <a:lvl1pPr marL="0" indent="0">
              <a:buNone/>
              <a:defRPr sz="1800"/>
            </a:lvl1pPr>
          </a:lstStyle>
          <a:p>
            <a:r>
              <a:rPr lang="en-US" dirty="0" smtClean="0"/>
              <a:t>Click to insert image</a:t>
            </a:r>
            <a:endParaRPr lang="en-US" dirty="0"/>
          </a:p>
        </p:txBody>
      </p:sp>
      <p:sp>
        <p:nvSpPr>
          <p:cNvPr id="20" name="Picture Placeholder 5"/>
          <p:cNvSpPr>
            <a:spLocks noGrp="1"/>
          </p:cNvSpPr>
          <p:nvPr>
            <p:ph type="pic" sz="quarter" idx="12" hasCustomPrompt="1"/>
          </p:nvPr>
        </p:nvSpPr>
        <p:spPr>
          <a:xfrm>
            <a:off x="990600" y="3449027"/>
            <a:ext cx="1397000" cy="1278467"/>
          </a:xfrm>
          <a:prstGeom prst="rect">
            <a:avLst/>
          </a:prstGeom>
          <a:ln>
            <a:solidFill>
              <a:srgbClr val="E2E2E2"/>
            </a:solidFill>
          </a:ln>
        </p:spPr>
        <p:txBody>
          <a:bodyPr vert="horz"/>
          <a:lstStyle>
            <a:lvl1pPr marL="0" indent="0">
              <a:buNone/>
              <a:defRPr sz="1800"/>
            </a:lvl1pPr>
          </a:lstStyle>
          <a:p>
            <a:r>
              <a:rPr lang="en-US" dirty="0" smtClean="0"/>
              <a:t>Click to insert image</a:t>
            </a:r>
            <a:endParaRPr lang="en-US" dirty="0"/>
          </a:p>
        </p:txBody>
      </p:sp>
      <p:sp>
        <p:nvSpPr>
          <p:cNvPr id="21" name="Picture Placeholder 5"/>
          <p:cNvSpPr>
            <a:spLocks noGrp="1"/>
          </p:cNvSpPr>
          <p:nvPr>
            <p:ph type="pic" sz="quarter" idx="13" hasCustomPrompt="1"/>
          </p:nvPr>
        </p:nvSpPr>
        <p:spPr>
          <a:xfrm>
            <a:off x="990600" y="5079621"/>
            <a:ext cx="1397000" cy="1278467"/>
          </a:xfrm>
          <a:prstGeom prst="rect">
            <a:avLst/>
          </a:prstGeom>
          <a:ln>
            <a:solidFill>
              <a:srgbClr val="E2E2E2"/>
            </a:solidFill>
          </a:ln>
        </p:spPr>
        <p:txBody>
          <a:bodyPr vert="horz"/>
          <a:lstStyle>
            <a:lvl1pPr marL="0" indent="0">
              <a:buNone/>
              <a:defRPr sz="1800"/>
            </a:lvl1pPr>
          </a:lstStyle>
          <a:p>
            <a:r>
              <a:rPr lang="en-US" dirty="0" smtClean="0"/>
              <a:t>Click to insert image</a:t>
            </a:r>
            <a:endParaRPr lang="en-US" dirty="0"/>
          </a:p>
        </p:txBody>
      </p:sp>
      <p:sp>
        <p:nvSpPr>
          <p:cNvPr id="26" name="Text Placeholder 8"/>
          <p:cNvSpPr>
            <a:spLocks noGrp="1"/>
          </p:cNvSpPr>
          <p:nvPr>
            <p:ph type="body" sz="quarter" idx="17" hasCustomPrompt="1"/>
          </p:nvPr>
        </p:nvSpPr>
        <p:spPr>
          <a:xfrm>
            <a:off x="2819400" y="1969773"/>
            <a:ext cx="2243138" cy="895351"/>
          </a:xfrm>
          <a:prstGeom prst="rect">
            <a:avLst/>
          </a:prstGeom>
        </p:spPr>
        <p:txBody>
          <a:bodyPr vert="horz" anchor="ctr"/>
          <a:lstStyle>
            <a:lvl1pPr marL="0" indent="0">
              <a:buNone/>
              <a:defRPr sz="1400" b="0" i="0" baseline="0">
                <a:solidFill>
                  <a:srgbClr val="666666"/>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lvl="0"/>
            <a:r>
              <a:rPr lang="en-US" dirty="0" smtClean="0"/>
              <a:t>Insert text here</a:t>
            </a:r>
          </a:p>
        </p:txBody>
      </p:sp>
      <p:sp>
        <p:nvSpPr>
          <p:cNvPr id="27" name="Text Placeholder 8"/>
          <p:cNvSpPr>
            <a:spLocks noGrp="1"/>
          </p:cNvSpPr>
          <p:nvPr>
            <p:ph type="body" sz="quarter" idx="18" hasCustomPrompt="1"/>
          </p:nvPr>
        </p:nvSpPr>
        <p:spPr>
          <a:xfrm>
            <a:off x="2819400" y="3616807"/>
            <a:ext cx="2243138" cy="895351"/>
          </a:xfrm>
          <a:prstGeom prst="rect">
            <a:avLst/>
          </a:prstGeom>
        </p:spPr>
        <p:txBody>
          <a:bodyPr vert="horz" anchor="ctr"/>
          <a:lstStyle>
            <a:lvl1pPr marL="0" indent="0">
              <a:buNone/>
              <a:defRPr sz="1400" b="0" i="0" baseline="0">
                <a:solidFill>
                  <a:srgbClr val="666666"/>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lvl="0"/>
            <a:r>
              <a:rPr lang="en-US" dirty="0" smtClean="0"/>
              <a:t>Insert text here</a:t>
            </a:r>
            <a:endParaRPr lang="en-US" dirty="0"/>
          </a:p>
        </p:txBody>
      </p:sp>
      <p:sp>
        <p:nvSpPr>
          <p:cNvPr id="28" name="Text Placeholder 8"/>
          <p:cNvSpPr>
            <a:spLocks noGrp="1"/>
          </p:cNvSpPr>
          <p:nvPr>
            <p:ph type="body" sz="quarter" idx="19" hasCustomPrompt="1"/>
          </p:nvPr>
        </p:nvSpPr>
        <p:spPr>
          <a:xfrm>
            <a:off x="2819400" y="5275206"/>
            <a:ext cx="2243138" cy="895351"/>
          </a:xfrm>
          <a:prstGeom prst="rect">
            <a:avLst/>
          </a:prstGeom>
        </p:spPr>
        <p:txBody>
          <a:bodyPr vert="horz" anchor="ctr"/>
          <a:lstStyle>
            <a:lvl1pPr marL="0" indent="0">
              <a:buNone/>
              <a:defRPr sz="1400" b="0" i="0" baseline="0">
                <a:solidFill>
                  <a:srgbClr val="666666"/>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lvl="0"/>
            <a:r>
              <a:rPr lang="en-US" dirty="0" smtClean="0"/>
              <a:t>Insert text here</a:t>
            </a:r>
            <a:endParaRPr lang="en-US" dirty="0"/>
          </a:p>
        </p:txBody>
      </p:sp>
      <p:sp>
        <p:nvSpPr>
          <p:cNvPr id="7" name="Title 6"/>
          <p:cNvSpPr>
            <a:spLocks noGrp="1"/>
          </p:cNvSpPr>
          <p:nvPr>
            <p:ph type="title" hasCustomPrompt="1"/>
          </p:nvPr>
        </p:nvSpPr>
        <p:spPr/>
        <p:txBody>
          <a:bodyPr/>
          <a:lstStyle/>
          <a:p>
            <a:r>
              <a:rPr lang="en-US" dirty="0" smtClean="0"/>
              <a:t>Content/Picture slide</a:t>
            </a:r>
            <a:endParaRPr lang="en-US" dirty="0"/>
          </a:p>
        </p:txBody>
      </p:sp>
      <p:pic>
        <p:nvPicPr>
          <p:cNvPr id="16" name="Picture 15" descr="smalldots_cropper.png"/>
          <p:cNvPicPr>
            <a:picLocks noChangeAspect="1"/>
          </p:cNvPicPr>
          <p:nvPr userDrawn="1"/>
        </p:nvPicPr>
        <p:blipFill rotWithShape="1">
          <a:blip r:embed="rId3">
            <a:extLst>
              <a:ext uri="{28A0092B-C50C-407E-A947-70E740481C1C}">
                <a14:useLocalDpi xmlns:a14="http://schemas.microsoft.com/office/drawing/2010/main" val="0"/>
              </a:ext>
            </a:extLst>
          </a:blip>
          <a:srcRect r="52577" b="22182"/>
          <a:stretch/>
        </p:blipFill>
        <p:spPr>
          <a:xfrm>
            <a:off x="6071134" y="4301270"/>
            <a:ext cx="3072866" cy="2556730"/>
          </a:xfrm>
          <a:prstGeom prst="rect">
            <a:avLst/>
          </a:prstGeom>
        </p:spPr>
      </p:pic>
    </p:spTree>
    <p:extLst>
      <p:ext uri="{BB962C8B-B14F-4D97-AF65-F5344CB8AC3E}">
        <p14:creationId xmlns:p14="http://schemas.microsoft.com/office/powerpoint/2010/main" val="30304324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sp>
        <p:nvSpPr>
          <p:cNvPr id="18" name="Text Placeholder 8"/>
          <p:cNvSpPr>
            <a:spLocks noGrp="1"/>
          </p:cNvSpPr>
          <p:nvPr>
            <p:ph type="body" sz="quarter" idx="17" hasCustomPrompt="1"/>
          </p:nvPr>
        </p:nvSpPr>
        <p:spPr>
          <a:xfrm>
            <a:off x="2080490" y="2108200"/>
            <a:ext cx="6336146" cy="2348997"/>
          </a:xfrm>
          <a:prstGeom prst="rect">
            <a:avLst/>
          </a:prstGeom>
        </p:spPr>
        <p:txBody>
          <a:bodyPr vert="horz"/>
          <a:lstStyle>
            <a:lvl1pPr marL="0" indent="0">
              <a:buNone/>
              <a:defRPr sz="2800" b="0" i="0" baseline="0">
                <a:solidFill>
                  <a:schemeClr val="tx1"/>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a:t>
            </a:r>
            <a:r>
              <a:rPr lang="en-US" dirty="0" err="1" smtClean="0"/>
              <a:t>Lorem</a:t>
            </a:r>
            <a:r>
              <a:rPr lang="en-US" dirty="0" smtClean="0"/>
              <a:t>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p:txBody>
      </p:sp>
      <p:sp>
        <p:nvSpPr>
          <p:cNvPr id="19" name="Text Placeholder 8"/>
          <p:cNvSpPr>
            <a:spLocks noGrp="1"/>
          </p:cNvSpPr>
          <p:nvPr>
            <p:ph type="body" sz="quarter" idx="18" hasCustomPrompt="1"/>
          </p:nvPr>
        </p:nvSpPr>
        <p:spPr>
          <a:xfrm>
            <a:off x="5791200" y="4457198"/>
            <a:ext cx="2590800" cy="431031"/>
          </a:xfrm>
          <a:prstGeom prst="rect">
            <a:avLst/>
          </a:prstGeom>
        </p:spPr>
        <p:txBody>
          <a:bodyPr vert="horz"/>
          <a:lstStyle>
            <a:lvl1pPr marL="0" indent="0">
              <a:buNone/>
              <a:defRPr sz="1400" b="0" i="1" baseline="0">
                <a:solidFill>
                  <a:schemeClr val="bg1">
                    <a:lumMod val="75000"/>
                  </a:schemeClr>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 </a:t>
            </a:r>
            <a:r>
              <a:rPr lang="en-US" dirty="0" err="1" smtClean="0"/>
              <a:t>Lorem</a:t>
            </a:r>
            <a:r>
              <a:rPr lang="en-US" dirty="0" smtClean="0"/>
              <a:t> ipsum dolor sit </a:t>
            </a:r>
            <a:r>
              <a:rPr lang="en-US" dirty="0" err="1" smtClean="0"/>
              <a:t>amet</a:t>
            </a:r>
            <a:endParaRPr lang="en-US" dirty="0" smtClean="0"/>
          </a:p>
        </p:txBody>
      </p:sp>
      <p:pic>
        <p:nvPicPr>
          <p:cNvPr id="6" name="Picture 5" descr="circles_line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1665409" y="2449679"/>
            <a:ext cx="6191212" cy="4869296"/>
          </a:xfrm>
          <a:prstGeom prst="rect">
            <a:avLst/>
          </a:prstGeom>
        </p:spPr>
      </p:pic>
    </p:spTree>
    <p:extLst>
      <p:ext uri="{BB962C8B-B14F-4D97-AF65-F5344CB8AC3E}">
        <p14:creationId xmlns:p14="http://schemas.microsoft.com/office/powerpoint/2010/main" val="665081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sp>
        <p:nvSpPr>
          <p:cNvPr id="18" name="Text Placeholder 8"/>
          <p:cNvSpPr>
            <a:spLocks noGrp="1"/>
          </p:cNvSpPr>
          <p:nvPr>
            <p:ph type="body" sz="quarter" idx="17" hasCustomPrompt="1"/>
          </p:nvPr>
        </p:nvSpPr>
        <p:spPr>
          <a:xfrm>
            <a:off x="2080490" y="2108200"/>
            <a:ext cx="6336146" cy="2348997"/>
          </a:xfrm>
          <a:prstGeom prst="rect">
            <a:avLst/>
          </a:prstGeom>
        </p:spPr>
        <p:txBody>
          <a:bodyPr vert="horz"/>
          <a:lstStyle>
            <a:lvl1pPr marL="0" indent="0">
              <a:buNone/>
              <a:defRPr sz="2800" b="0" i="0" baseline="0">
                <a:solidFill>
                  <a:schemeClr val="tx1"/>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a:t>
            </a:r>
            <a:r>
              <a:rPr lang="en-US" dirty="0" err="1" smtClean="0"/>
              <a:t>Lorem</a:t>
            </a:r>
            <a:r>
              <a:rPr lang="en-US" dirty="0" smtClean="0"/>
              <a:t>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p:txBody>
      </p:sp>
      <p:sp>
        <p:nvSpPr>
          <p:cNvPr id="19" name="Text Placeholder 8"/>
          <p:cNvSpPr>
            <a:spLocks noGrp="1"/>
          </p:cNvSpPr>
          <p:nvPr>
            <p:ph type="body" sz="quarter" idx="18" hasCustomPrompt="1"/>
          </p:nvPr>
        </p:nvSpPr>
        <p:spPr>
          <a:xfrm>
            <a:off x="5791200" y="4457198"/>
            <a:ext cx="2590800" cy="431031"/>
          </a:xfrm>
          <a:prstGeom prst="rect">
            <a:avLst/>
          </a:prstGeom>
        </p:spPr>
        <p:txBody>
          <a:bodyPr vert="horz"/>
          <a:lstStyle>
            <a:lvl1pPr marL="0" indent="0">
              <a:buNone/>
              <a:defRPr sz="1400" b="0" i="1" baseline="0">
                <a:solidFill>
                  <a:schemeClr val="bg1">
                    <a:lumMod val="75000"/>
                  </a:schemeClr>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 </a:t>
            </a:r>
            <a:r>
              <a:rPr lang="en-US" dirty="0" err="1" smtClean="0"/>
              <a:t>Lorem</a:t>
            </a:r>
            <a:r>
              <a:rPr lang="en-US" dirty="0" smtClean="0"/>
              <a:t> ipsum dolor sit </a:t>
            </a:r>
            <a:r>
              <a:rPr lang="en-US" dirty="0" err="1" smtClean="0"/>
              <a:t>amet</a:t>
            </a:r>
            <a:endParaRPr lang="en-US" dirty="0" smtClean="0"/>
          </a:p>
        </p:txBody>
      </p:sp>
      <p:pic>
        <p:nvPicPr>
          <p:cNvPr id="6" name="Picture 5" descr="lines3.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925" y="5251528"/>
            <a:ext cx="9277315" cy="1606472"/>
          </a:xfrm>
          <a:prstGeom prst="rect">
            <a:avLst/>
          </a:prstGeom>
        </p:spPr>
      </p:pic>
    </p:spTree>
    <p:extLst>
      <p:ext uri="{BB962C8B-B14F-4D97-AF65-F5344CB8AC3E}">
        <p14:creationId xmlns:p14="http://schemas.microsoft.com/office/powerpoint/2010/main" val="3795769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sp>
        <p:nvSpPr>
          <p:cNvPr id="18" name="Text Placeholder 8"/>
          <p:cNvSpPr>
            <a:spLocks noGrp="1"/>
          </p:cNvSpPr>
          <p:nvPr>
            <p:ph type="body" sz="quarter" idx="17" hasCustomPrompt="1"/>
          </p:nvPr>
        </p:nvSpPr>
        <p:spPr>
          <a:xfrm>
            <a:off x="2080490" y="2108200"/>
            <a:ext cx="6336146" cy="2348997"/>
          </a:xfrm>
          <a:prstGeom prst="rect">
            <a:avLst/>
          </a:prstGeom>
        </p:spPr>
        <p:txBody>
          <a:bodyPr vert="horz"/>
          <a:lstStyle>
            <a:lvl1pPr marL="0" indent="0">
              <a:buNone/>
              <a:defRPr sz="2800" b="0" i="0" baseline="0">
                <a:solidFill>
                  <a:schemeClr val="tx1"/>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a:t>
            </a:r>
            <a:r>
              <a:rPr lang="en-US" dirty="0" err="1" smtClean="0"/>
              <a:t>Lorem</a:t>
            </a:r>
            <a:r>
              <a:rPr lang="en-US" dirty="0" smtClean="0"/>
              <a:t>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p:txBody>
      </p:sp>
      <p:sp>
        <p:nvSpPr>
          <p:cNvPr id="19" name="Text Placeholder 8"/>
          <p:cNvSpPr>
            <a:spLocks noGrp="1"/>
          </p:cNvSpPr>
          <p:nvPr>
            <p:ph type="body" sz="quarter" idx="18" hasCustomPrompt="1"/>
          </p:nvPr>
        </p:nvSpPr>
        <p:spPr>
          <a:xfrm>
            <a:off x="5791200" y="4457198"/>
            <a:ext cx="2590800" cy="431031"/>
          </a:xfrm>
          <a:prstGeom prst="rect">
            <a:avLst/>
          </a:prstGeom>
        </p:spPr>
        <p:txBody>
          <a:bodyPr vert="horz"/>
          <a:lstStyle>
            <a:lvl1pPr marL="0" indent="0">
              <a:buNone/>
              <a:defRPr sz="1400" b="0" i="1" baseline="0">
                <a:solidFill>
                  <a:schemeClr val="bg1">
                    <a:lumMod val="75000"/>
                  </a:schemeClr>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 </a:t>
            </a:r>
            <a:r>
              <a:rPr lang="en-US" dirty="0" err="1" smtClean="0"/>
              <a:t>Lorem</a:t>
            </a:r>
            <a:r>
              <a:rPr lang="en-US" dirty="0" smtClean="0"/>
              <a:t> ipsum dolor sit </a:t>
            </a:r>
            <a:r>
              <a:rPr lang="en-US" dirty="0" err="1" smtClean="0"/>
              <a:t>amet</a:t>
            </a:r>
            <a:endParaRPr lang="en-US" dirty="0" smtClean="0"/>
          </a:p>
        </p:txBody>
      </p:sp>
      <p:pic>
        <p:nvPicPr>
          <p:cNvPr id="6" name="Picture 5" descr="circle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7100000">
            <a:off x="-885467" y="3950357"/>
            <a:ext cx="3204408" cy="3493838"/>
          </a:xfrm>
          <a:prstGeom prst="rect">
            <a:avLst/>
          </a:prstGeom>
        </p:spPr>
      </p:pic>
    </p:spTree>
    <p:extLst>
      <p:ext uri="{BB962C8B-B14F-4D97-AF65-F5344CB8AC3E}">
        <p14:creationId xmlns:p14="http://schemas.microsoft.com/office/powerpoint/2010/main" val="37957696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65969" y="1600201"/>
            <a:ext cx="8212065" cy="4687359"/>
          </a:xfrm>
          <a:ln w="6350" cmpd="sng">
            <a:solidFill>
              <a:schemeClr val="bg1"/>
            </a:solidFill>
          </a:ln>
        </p:spPr>
        <p:txBody>
          <a:bodyPr/>
          <a:lstStyle/>
          <a:p>
            <a:r>
              <a:rPr lang="en-US" smtClean="0"/>
              <a:t>Click icon to add picture</a:t>
            </a:r>
            <a:endParaRPr lang="en-US"/>
          </a:p>
        </p:txBody>
      </p:sp>
      <p:cxnSp>
        <p:nvCxnSpPr>
          <p:cNvPr id="3" name="Straight Connector 2"/>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275168"/>
            <a:ext cx="8229600" cy="87350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553006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Body">
    <p:spTree>
      <p:nvGrpSpPr>
        <p:cNvPr id="1" name=""/>
        <p:cNvGrpSpPr/>
        <p:nvPr/>
      </p:nvGrpSpPr>
      <p:grpSpPr>
        <a:xfrm>
          <a:off x="0" y="0"/>
          <a:ext cx="0" cy="0"/>
          <a:chOff x="0" y="0"/>
          <a:chExt cx="0" cy="0"/>
        </a:xfrm>
      </p:grpSpPr>
      <p:sp>
        <p:nvSpPr>
          <p:cNvPr id="8" name="Content Placeholder 7"/>
          <p:cNvSpPr>
            <a:spLocks noGrp="1"/>
          </p:cNvSpPr>
          <p:nvPr>
            <p:ph sz="quarter" idx="11"/>
          </p:nvPr>
        </p:nvSpPr>
        <p:spPr/>
        <p:txBody>
          <a:bodyPr/>
          <a:lstStyle>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cxnSp>
        <p:nvCxnSpPr>
          <p:cNvPr id="6" name="Straight Connector 5"/>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9529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457201" y="1600201"/>
            <a:ext cx="3933707" cy="4525433"/>
          </a:xfrm>
        </p:spPr>
        <p:txBody>
          <a:bodyPr/>
          <a:lstStyle>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cxnSp>
        <p:nvCxnSpPr>
          <p:cNvPr id="6" name="Straight Connector 5"/>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4753094" y="1600201"/>
            <a:ext cx="3933707" cy="4525433"/>
          </a:xfrm>
        </p:spPr>
        <p:txBody>
          <a:bodyPr/>
          <a:lstStyle>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554449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Left Image">
    <p:spTree>
      <p:nvGrpSpPr>
        <p:cNvPr id="1" name=""/>
        <p:cNvGrpSpPr/>
        <p:nvPr/>
      </p:nvGrpSpPr>
      <p:grpSpPr>
        <a:xfrm>
          <a:off x="0" y="0"/>
          <a:ext cx="0" cy="0"/>
          <a:chOff x="0" y="0"/>
          <a:chExt cx="0" cy="0"/>
        </a:xfrm>
      </p:grpSpPr>
      <p:pic>
        <p:nvPicPr>
          <p:cNvPr id="7" name="Picture 6"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10" name="Straight Connector 9"/>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hasCustomPrompt="1"/>
          </p:nvPr>
        </p:nvSpPr>
        <p:spPr>
          <a:xfrm>
            <a:off x="457201" y="1600201"/>
            <a:ext cx="3953164" cy="4022663"/>
          </a:xfrm>
          <a:prstGeom prst="rect">
            <a:avLst/>
          </a:prstGeom>
          <a:ln>
            <a:solidFill>
              <a:srgbClr val="E2E2E2"/>
            </a:solidFill>
          </a:ln>
        </p:spPr>
        <p:txBody>
          <a:bodyPr/>
          <a:lstStyle>
            <a:lvl1pPr>
              <a:buNone/>
              <a:defRPr sz="2400">
                <a:solidFill>
                  <a:schemeClr val="bg1">
                    <a:lumMod val="10000"/>
                  </a:schemeClr>
                </a:solidFill>
              </a:defRPr>
            </a:lvl1pPr>
          </a:lstStyle>
          <a:p>
            <a:r>
              <a:rPr lang="en-US" dirty="0" smtClean="0"/>
              <a:t>Click to insert image</a:t>
            </a:r>
            <a:endParaRPr lang="en-US" dirty="0"/>
          </a:p>
        </p:txBody>
      </p:sp>
      <p:sp>
        <p:nvSpPr>
          <p:cNvPr id="2" name="Title 1"/>
          <p:cNvSpPr>
            <a:spLocks noGrp="1"/>
          </p:cNvSpPr>
          <p:nvPr>
            <p:ph type="title" hasCustomPrompt="1"/>
          </p:nvPr>
        </p:nvSpPr>
        <p:spPr/>
        <p:txBody>
          <a:bodyPr/>
          <a:lstStyle/>
          <a:p>
            <a:r>
              <a:rPr lang="en-US" dirty="0" smtClean="0"/>
              <a:t>Title goes here</a:t>
            </a:r>
            <a:endParaRPr lang="en-US" dirty="0"/>
          </a:p>
        </p:txBody>
      </p:sp>
      <p:sp>
        <p:nvSpPr>
          <p:cNvPr id="11" name="Content Placeholder 7"/>
          <p:cNvSpPr>
            <a:spLocks noGrp="1"/>
          </p:cNvSpPr>
          <p:nvPr>
            <p:ph sz="quarter" idx="12"/>
          </p:nvPr>
        </p:nvSpPr>
        <p:spPr>
          <a:xfrm>
            <a:off x="4753094" y="1600201"/>
            <a:ext cx="3933707" cy="4525433"/>
          </a:xfrm>
        </p:spPr>
        <p:txBody>
          <a:bodyPr/>
          <a:lstStyle>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823003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 Right Image">
    <p:spTree>
      <p:nvGrpSpPr>
        <p:cNvPr id="1" name=""/>
        <p:cNvGrpSpPr/>
        <p:nvPr/>
      </p:nvGrpSpPr>
      <p:grpSpPr>
        <a:xfrm>
          <a:off x="0" y="0"/>
          <a:ext cx="0" cy="0"/>
          <a:chOff x="0" y="0"/>
          <a:chExt cx="0" cy="0"/>
        </a:xfrm>
      </p:grpSpPr>
      <p:pic>
        <p:nvPicPr>
          <p:cNvPr id="7" name="Picture 6"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10" name="Straight Connector 9"/>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hasCustomPrompt="1"/>
          </p:nvPr>
        </p:nvSpPr>
        <p:spPr>
          <a:xfrm>
            <a:off x="4753094" y="1600201"/>
            <a:ext cx="3933707" cy="4022663"/>
          </a:xfrm>
          <a:prstGeom prst="rect">
            <a:avLst/>
          </a:prstGeom>
          <a:ln>
            <a:solidFill>
              <a:srgbClr val="E2E2E2"/>
            </a:solidFill>
          </a:ln>
        </p:spPr>
        <p:txBody>
          <a:bodyPr/>
          <a:lstStyle>
            <a:lvl1pPr>
              <a:buNone/>
              <a:defRPr sz="2400">
                <a:solidFill>
                  <a:schemeClr val="bg1">
                    <a:lumMod val="10000"/>
                  </a:schemeClr>
                </a:solidFill>
              </a:defRPr>
            </a:lvl1pPr>
          </a:lstStyle>
          <a:p>
            <a:r>
              <a:rPr lang="en-US" dirty="0" smtClean="0"/>
              <a:t>Click to insert image</a:t>
            </a:r>
            <a:endParaRPr lang="en-US" dirty="0"/>
          </a:p>
        </p:txBody>
      </p:sp>
      <p:sp>
        <p:nvSpPr>
          <p:cNvPr id="2" name="Title 1"/>
          <p:cNvSpPr>
            <a:spLocks noGrp="1"/>
          </p:cNvSpPr>
          <p:nvPr>
            <p:ph type="title" hasCustomPrompt="1"/>
          </p:nvPr>
        </p:nvSpPr>
        <p:spPr/>
        <p:txBody>
          <a:bodyPr/>
          <a:lstStyle/>
          <a:p>
            <a:r>
              <a:rPr lang="en-US" dirty="0" smtClean="0"/>
              <a:t>Title goes here</a:t>
            </a:r>
            <a:endParaRPr lang="en-US" dirty="0"/>
          </a:p>
        </p:txBody>
      </p:sp>
      <p:sp>
        <p:nvSpPr>
          <p:cNvPr id="8" name="Content Placeholder 7"/>
          <p:cNvSpPr>
            <a:spLocks noGrp="1"/>
          </p:cNvSpPr>
          <p:nvPr>
            <p:ph sz="quarter" idx="11"/>
          </p:nvPr>
        </p:nvSpPr>
        <p:spPr>
          <a:xfrm>
            <a:off x="457201" y="1600201"/>
            <a:ext cx="3933707" cy="4525433"/>
          </a:xfrm>
        </p:spPr>
        <p:txBody>
          <a:bodyPr/>
          <a:lstStyle>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247641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7"/>
            <a:ext cx="2133600" cy="365125"/>
          </a:xfrm>
          <a:prstGeom prst="rect">
            <a:avLst/>
          </a:prstGeom>
        </p:spPr>
        <p:txBody>
          <a:bodyPr lIns="64291" tIns="32146" rIns="64291" bIns="32146"/>
          <a:lstStyle/>
          <a:p>
            <a:fld id="{0DA6A21A-9CED-9F44-9D98-53623679D71B}" type="datetime1">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a:xfrm>
            <a:off x="3124201" y="6356357"/>
            <a:ext cx="2895600" cy="365125"/>
          </a:xfrm>
          <a:prstGeom prst="rect">
            <a:avLst/>
          </a:prstGeom>
        </p:spPr>
        <p:txBody>
          <a:bodyPr lIns="64291" tIns="32146" rIns="64291" bIns="32146"/>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7"/>
            <a:ext cx="2133600" cy="365125"/>
          </a:xfrm>
          <a:prstGeom prst="rect">
            <a:avLst/>
          </a:prstGeom>
        </p:spPr>
        <p:txBody>
          <a:bodyPr lIns="64291" tIns="32146" rIns="64291" bIns="32146"/>
          <a:lstStyle/>
          <a:p>
            <a:fld id="{3B32ABAB-779C-3143-B94F-F718EA70E7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59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5" name="Picture 4" descr="section-bg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88006"/>
            <a:ext cx="9177503" cy="5169994"/>
          </a:xfrm>
          <a:prstGeom prst="rect">
            <a:avLst/>
          </a:prstGeom>
        </p:spPr>
      </p:pic>
      <p:sp>
        <p:nvSpPr>
          <p:cNvPr id="9" name="Text Placeholder 8"/>
          <p:cNvSpPr>
            <a:spLocks noGrp="1"/>
          </p:cNvSpPr>
          <p:nvPr>
            <p:ph type="body" sz="quarter" idx="10" hasCustomPrompt="1"/>
          </p:nvPr>
        </p:nvSpPr>
        <p:spPr>
          <a:xfrm>
            <a:off x="663757" y="2810929"/>
            <a:ext cx="4799584" cy="1039283"/>
          </a:xfrm>
          <a:prstGeom prst="rect">
            <a:avLst/>
          </a:prstGeom>
        </p:spPr>
        <p:txBody>
          <a:bodyPr vert="horz"/>
          <a:lstStyle>
            <a:lvl1pPr marL="0" indent="0" algn="l">
              <a:buFontTx/>
              <a:buNone/>
              <a:defRPr sz="440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1" y="3748543"/>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9717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7"/>
            <a:ext cx="2133600" cy="365125"/>
          </a:xfrm>
          <a:prstGeom prst="rect">
            <a:avLst/>
          </a:prstGeom>
        </p:spPr>
        <p:txBody>
          <a:bodyPr lIns="64291" tIns="32146" rIns="64291" bIns="32146"/>
          <a:lstStyle/>
          <a:p>
            <a:fld id="{338B7676-77F5-1A4A-A5A1-989391B26551}" type="datetime1">
              <a:rPr lang="en-US" smtClean="0">
                <a:solidFill>
                  <a:prstClr val="black">
                    <a:tint val="75000"/>
                  </a:prstClr>
                </a:solidFill>
              </a:rPr>
              <a:pPr/>
              <a:t>11/18/2013</a:t>
            </a:fld>
            <a:endParaRPr lang="en-US">
              <a:solidFill>
                <a:prstClr val="black">
                  <a:tint val="75000"/>
                </a:prstClr>
              </a:solidFill>
            </a:endParaRPr>
          </a:p>
        </p:txBody>
      </p:sp>
      <p:sp>
        <p:nvSpPr>
          <p:cNvPr id="3" name="Footer Placeholder 2"/>
          <p:cNvSpPr>
            <a:spLocks noGrp="1"/>
          </p:cNvSpPr>
          <p:nvPr>
            <p:ph type="ftr" sz="quarter" idx="11"/>
          </p:nvPr>
        </p:nvSpPr>
        <p:spPr>
          <a:xfrm>
            <a:off x="3124201" y="6356357"/>
            <a:ext cx="2895600" cy="365125"/>
          </a:xfrm>
          <a:prstGeom prst="rect">
            <a:avLst/>
          </a:prstGeom>
        </p:spPr>
        <p:txBody>
          <a:bodyPr lIns="64291" tIns="32146" rIns="64291" bIns="32146"/>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7"/>
            <a:ext cx="2133600" cy="365125"/>
          </a:xfrm>
          <a:prstGeom prst="rect">
            <a:avLst/>
          </a:prstGeom>
        </p:spPr>
        <p:txBody>
          <a:bodyPr lIns="64291" tIns="32146" rIns="64291" bIns="32146"/>
          <a:lstStyle/>
          <a:p>
            <a:fld id="{3B32ABAB-779C-3143-B94F-F718EA70E7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322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7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30473" cy="6857999"/>
          </a:xfrm>
          <a:prstGeom prst="rect">
            <a:avLst/>
          </a:prstGeom>
        </p:spPr>
      </p:pic>
      <p:sp>
        <p:nvSpPr>
          <p:cNvPr id="9" name="Text Placeholder 8"/>
          <p:cNvSpPr>
            <a:spLocks noGrp="1"/>
          </p:cNvSpPr>
          <p:nvPr>
            <p:ph type="body" sz="quarter" idx="10" hasCustomPrompt="1"/>
          </p:nvPr>
        </p:nvSpPr>
        <p:spPr>
          <a:xfrm>
            <a:off x="663757" y="2810929"/>
            <a:ext cx="4799584" cy="1039283"/>
          </a:xfrm>
          <a:prstGeom prst="rect">
            <a:avLst/>
          </a:prstGeom>
        </p:spPr>
        <p:txBody>
          <a:bodyPr vert="horz"/>
          <a:lstStyle>
            <a:lvl1pPr marL="0" indent="0" algn="l">
              <a:buFontTx/>
              <a:buNone/>
              <a:defRPr sz="440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1" y="3748543"/>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line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46736">
            <a:off x="-135151" y="4119700"/>
            <a:ext cx="9446564" cy="3147544"/>
          </a:xfrm>
          <a:prstGeom prst="rect">
            <a:avLst/>
          </a:prstGeom>
        </p:spPr>
      </p:pic>
    </p:spTree>
    <p:extLst>
      <p:ext uri="{BB962C8B-B14F-4D97-AF65-F5344CB8AC3E}">
        <p14:creationId xmlns:p14="http://schemas.microsoft.com/office/powerpoint/2010/main" val="29764646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30473" cy="6857999"/>
          </a:xfrm>
          <a:prstGeom prst="rect">
            <a:avLst/>
          </a:prstGeom>
        </p:spPr>
      </p:pic>
      <p:sp>
        <p:nvSpPr>
          <p:cNvPr id="9" name="Text Placeholder 8"/>
          <p:cNvSpPr>
            <a:spLocks noGrp="1"/>
          </p:cNvSpPr>
          <p:nvPr>
            <p:ph type="body" sz="quarter" idx="10" hasCustomPrompt="1"/>
          </p:nvPr>
        </p:nvSpPr>
        <p:spPr>
          <a:xfrm>
            <a:off x="663757" y="2810929"/>
            <a:ext cx="4799584" cy="1039283"/>
          </a:xfrm>
          <a:prstGeom prst="rect">
            <a:avLst/>
          </a:prstGeom>
        </p:spPr>
        <p:txBody>
          <a:bodyPr vert="horz"/>
          <a:lstStyle>
            <a:lvl1pPr marL="0" indent="0" algn="l">
              <a:buFontTx/>
              <a:buNone/>
              <a:defRPr sz="440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1" y="3748543"/>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lines2.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821" y="4833964"/>
            <a:ext cx="12436099" cy="2086756"/>
          </a:xfrm>
          <a:prstGeom prst="rect">
            <a:avLst/>
          </a:prstGeom>
        </p:spPr>
      </p:pic>
    </p:spTree>
    <p:extLst>
      <p:ext uri="{BB962C8B-B14F-4D97-AF65-F5344CB8AC3E}">
        <p14:creationId xmlns:p14="http://schemas.microsoft.com/office/powerpoint/2010/main" val="29764646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pic>
        <p:nvPicPr>
          <p:cNvPr id="7" name="Picture 6" descr="7 Area Char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46492" y="4890613"/>
            <a:ext cx="6828865" cy="2384865"/>
          </a:xfrm>
          <a:prstGeom prst="rect">
            <a:avLst/>
          </a:prstGeom>
        </p:spPr>
      </p:pic>
      <p:cxnSp>
        <p:nvCxnSpPr>
          <p:cNvPr id="6" name="Straight Connector 5"/>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Agenda slide</a:t>
            </a:r>
            <a:endParaRPr lang="en-US" dirty="0"/>
          </a:p>
        </p:txBody>
      </p:sp>
      <p:sp>
        <p:nvSpPr>
          <p:cNvPr id="11" name="Content Placeholder 7"/>
          <p:cNvSpPr>
            <a:spLocks noGrp="1"/>
          </p:cNvSpPr>
          <p:nvPr>
            <p:ph sz="quarter" idx="12" hasCustomPrompt="1"/>
          </p:nvPr>
        </p:nvSpPr>
        <p:spPr>
          <a:xfrm>
            <a:off x="457201" y="1600200"/>
            <a:ext cx="3933707" cy="4834467"/>
          </a:xfrm>
        </p:spPr>
        <p:txBody>
          <a:bodyPr/>
          <a:lstStyle>
            <a:lvl1pPr marL="0" indent="0">
              <a:buFont typeface="Arial"/>
              <a:buNone/>
              <a:defRPr baseline="0"/>
            </a:lvl1pPr>
            <a:lvl2pPr>
              <a:defRPr baseline="0"/>
            </a:lvl2pPr>
            <a:lvl4pPr>
              <a:defRPr sz="1400"/>
            </a:lvl4pPr>
            <a:lvl5pPr>
              <a:defRPr sz="1400"/>
            </a:lvl5pPr>
          </a:lstStyle>
          <a:p>
            <a:pPr lvl="0"/>
            <a:r>
              <a:rPr lang="en-US" dirty="0" smtClean="0"/>
              <a:t>9 am</a:t>
            </a:r>
          </a:p>
          <a:p>
            <a:pPr lvl="1"/>
            <a:r>
              <a:rPr lang="en-US" dirty="0" smtClean="0"/>
              <a:t>Agenda Item #1</a:t>
            </a:r>
          </a:p>
          <a:p>
            <a:pPr lvl="0"/>
            <a:r>
              <a:rPr lang="en-US" dirty="0" smtClean="0"/>
              <a:t>10 am</a:t>
            </a:r>
          </a:p>
          <a:p>
            <a:pPr lvl="1"/>
            <a:r>
              <a:rPr lang="en-US" dirty="0" smtClean="0"/>
              <a:t>Agenda Item #2</a:t>
            </a:r>
          </a:p>
          <a:p>
            <a:pPr lvl="0"/>
            <a:r>
              <a:rPr lang="en-US" dirty="0" smtClean="0"/>
              <a:t>11:30 am</a:t>
            </a:r>
          </a:p>
          <a:p>
            <a:pPr lvl="1"/>
            <a:r>
              <a:rPr lang="en-US" dirty="0" smtClean="0"/>
              <a:t>Agenda Item #3</a:t>
            </a:r>
          </a:p>
          <a:p>
            <a:pPr lvl="0"/>
            <a:r>
              <a:rPr lang="en-US" dirty="0" smtClean="0"/>
              <a:t>12 pm</a:t>
            </a:r>
          </a:p>
          <a:p>
            <a:pPr lvl="1"/>
            <a:r>
              <a:rPr lang="en-US" dirty="0" smtClean="0"/>
              <a:t>Agenda Item #4</a:t>
            </a:r>
          </a:p>
          <a:p>
            <a:pPr lvl="0"/>
            <a:r>
              <a:rPr lang="en-US" dirty="0" smtClean="0"/>
              <a:t>1 pm</a:t>
            </a:r>
          </a:p>
          <a:p>
            <a:pPr lvl="1"/>
            <a:r>
              <a:rPr lang="en-US" dirty="0" smtClean="0"/>
              <a:t>Agenda Item #5</a:t>
            </a:r>
          </a:p>
          <a:p>
            <a:pPr lvl="0"/>
            <a:r>
              <a:rPr lang="en-US" dirty="0" smtClean="0"/>
              <a:t>2 pm</a:t>
            </a:r>
          </a:p>
          <a:p>
            <a:pPr lvl="1"/>
            <a:r>
              <a:rPr lang="en-US" dirty="0" smtClean="0"/>
              <a:t>Agenda Item #6</a:t>
            </a:r>
          </a:p>
          <a:p>
            <a:pPr lvl="0"/>
            <a:endParaRPr lang="en-US" dirty="0" smtClean="0"/>
          </a:p>
        </p:txBody>
      </p:sp>
    </p:spTree>
    <p:extLst>
      <p:ext uri="{BB962C8B-B14F-4D97-AF65-F5344CB8AC3E}">
        <p14:creationId xmlns:p14="http://schemas.microsoft.com/office/powerpoint/2010/main" val="14419303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5" name="Picture 4" descr="section break slid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32" y="-76473"/>
            <a:ext cx="9232287" cy="6934473"/>
          </a:xfrm>
          <a:prstGeom prst="rect">
            <a:avLst/>
          </a:prstGeom>
        </p:spPr>
      </p:pic>
      <p:sp>
        <p:nvSpPr>
          <p:cNvPr id="7" name="Text Placeholder 6"/>
          <p:cNvSpPr>
            <a:spLocks noGrp="1"/>
          </p:cNvSpPr>
          <p:nvPr>
            <p:ph type="body" sz="quarter" idx="11" hasCustomPrompt="1"/>
          </p:nvPr>
        </p:nvSpPr>
        <p:spPr>
          <a:xfrm>
            <a:off x="152400" y="2819400"/>
            <a:ext cx="8686800" cy="1930400"/>
          </a:xfrm>
          <a:prstGeom prst="rect">
            <a:avLst/>
          </a:prstGeom>
        </p:spPr>
        <p:txBody>
          <a:bodyPr/>
          <a:lstStyle>
            <a:lvl1pPr>
              <a:buNone/>
              <a:defRPr sz="4400" baseline="0">
                <a:solidFill>
                  <a:schemeClr val="bg1"/>
                </a:solidFill>
              </a:defRPr>
            </a:lvl1pPr>
          </a:lstStyle>
          <a:p>
            <a:pPr lvl="0"/>
            <a:r>
              <a:rPr lang="en-US" dirty="0" smtClean="0"/>
              <a:t>Break Slide</a:t>
            </a:r>
            <a:endParaRPr lang="en-US" dirty="0"/>
          </a:p>
        </p:txBody>
      </p:sp>
    </p:spTree>
    <p:extLst>
      <p:ext uri="{BB962C8B-B14F-4D97-AF65-F5344CB8AC3E}">
        <p14:creationId xmlns:p14="http://schemas.microsoft.com/office/powerpoint/2010/main" val="28325137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6" name="Picture 5"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3" name="Straight Connector 2"/>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9" name="Table Placeholder 8"/>
          <p:cNvSpPr>
            <a:spLocks noGrp="1"/>
          </p:cNvSpPr>
          <p:nvPr>
            <p:ph type="tbl" sz="quarter" idx="11" hasCustomPrompt="1"/>
          </p:nvPr>
        </p:nvSpPr>
        <p:spPr>
          <a:xfrm>
            <a:off x="914400" y="2616200"/>
            <a:ext cx="7315200" cy="3556000"/>
          </a:xfrm>
          <a:prstGeom prst="rect">
            <a:avLst/>
          </a:prstGeom>
        </p:spPr>
        <p:txBody>
          <a:bodyPr/>
          <a:lstStyle>
            <a:lvl1pPr>
              <a:buNone/>
              <a:defRPr sz="2800" baseline="0"/>
            </a:lvl1pPr>
          </a:lstStyle>
          <a:p>
            <a:r>
              <a:rPr lang="en-US" dirty="0" smtClean="0"/>
              <a:t>Click to insert table</a:t>
            </a:r>
            <a:endParaRPr lang="en-US" dirty="0"/>
          </a:p>
        </p:txBody>
      </p:sp>
      <p:sp>
        <p:nvSpPr>
          <p:cNvPr id="11" name="Text Placeholder 8"/>
          <p:cNvSpPr>
            <a:spLocks noGrp="1"/>
          </p:cNvSpPr>
          <p:nvPr>
            <p:ph type="body" sz="quarter" idx="12" hasCustomPrompt="1"/>
          </p:nvPr>
        </p:nvSpPr>
        <p:spPr>
          <a:xfrm>
            <a:off x="2667001" y="1881717"/>
            <a:ext cx="3859289" cy="734483"/>
          </a:xfrm>
          <a:prstGeom prst="rect">
            <a:avLst/>
          </a:prstGeom>
        </p:spPr>
        <p:txBody>
          <a:bodyPr vert="horz"/>
          <a:lstStyle>
            <a:lvl1pPr marL="0" indent="0" algn="ctr">
              <a:buFontTx/>
              <a:buNone/>
              <a:defRPr b="0" i="0" baseline="0">
                <a:solidFill>
                  <a:srgbClr val="1F447D"/>
                </a:solidFill>
                <a:latin typeface="Gill Sans MT"/>
                <a:cs typeface="Gill Sans MT"/>
              </a:defRPr>
            </a:lvl1pPr>
          </a:lstStyle>
          <a:p>
            <a:pPr lvl="0"/>
            <a:r>
              <a:rPr lang="en-US" dirty="0" smtClean="0"/>
              <a:t>Title</a:t>
            </a:r>
            <a:endParaRPr lang="en-US" dirty="0"/>
          </a:p>
        </p:txBody>
      </p:sp>
      <p:sp>
        <p:nvSpPr>
          <p:cNvPr id="2" name="Title 1"/>
          <p:cNvSpPr>
            <a:spLocks noGrp="1"/>
          </p:cNvSpPr>
          <p:nvPr>
            <p:ph type="title" hasCustomPrompt="1"/>
          </p:nvPr>
        </p:nvSpPr>
        <p:spPr/>
        <p:txBody>
          <a:bodyPr/>
          <a:lstStyle/>
          <a:p>
            <a:r>
              <a:rPr lang="en-US" dirty="0" smtClean="0"/>
              <a:t>Table slide</a:t>
            </a:r>
            <a:endParaRPr lang="en-US" dirty="0"/>
          </a:p>
        </p:txBody>
      </p:sp>
    </p:spTree>
    <p:extLst>
      <p:ext uri="{BB962C8B-B14F-4D97-AF65-F5344CB8AC3E}">
        <p14:creationId xmlns:p14="http://schemas.microsoft.com/office/powerpoint/2010/main" val="731135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6" name="Picture 5"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3" name="Straight Connector 2"/>
          <p:cNvCxnSpPr/>
          <p:nvPr userDrawn="1"/>
        </p:nvCxnSpPr>
        <p:spPr>
          <a:xfrm flipV="1">
            <a:off x="5876644" y="2385888"/>
            <a:ext cx="0" cy="2801997"/>
          </a:xfrm>
          <a:prstGeom prst="line">
            <a:avLst/>
          </a:prstGeom>
          <a:ln>
            <a:solidFill>
              <a:srgbClr val="FFFFFF"/>
            </a:solidFill>
          </a:ln>
          <a:effectLst>
            <a:outerShdw blurRad="12700" dist="19939" dir="2142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3" hasCustomPrompt="1"/>
          </p:nvPr>
        </p:nvSpPr>
        <p:spPr>
          <a:xfrm>
            <a:off x="457200" y="1616698"/>
            <a:ext cx="5003800" cy="4633383"/>
          </a:xfrm>
          <a:prstGeom prst="rect">
            <a:avLst/>
          </a:prstGeom>
          <a:ln w="6350" cmpd="sng">
            <a:solidFill>
              <a:schemeClr val="bg1"/>
            </a:solidFill>
          </a:ln>
        </p:spPr>
        <p:txBody>
          <a:bodyPr vert="horz"/>
          <a:lstStyle>
            <a:lvl1pPr>
              <a:buNone/>
              <a:defRPr/>
            </a:lvl1pPr>
          </a:lstStyle>
          <a:p>
            <a:r>
              <a:rPr lang="en-US" dirty="0" smtClean="0"/>
              <a:t>Click to insert image</a:t>
            </a:r>
            <a:endParaRPr lang="en-US" dirty="0"/>
          </a:p>
        </p:txBody>
      </p:sp>
      <p:sp>
        <p:nvSpPr>
          <p:cNvPr id="7" name="Text Placeholder 8"/>
          <p:cNvSpPr>
            <a:spLocks noGrp="1"/>
          </p:cNvSpPr>
          <p:nvPr>
            <p:ph type="body" sz="quarter" idx="11" hasCustomPrompt="1"/>
          </p:nvPr>
        </p:nvSpPr>
        <p:spPr>
          <a:xfrm>
            <a:off x="6176818" y="3228028"/>
            <a:ext cx="1905000" cy="1117721"/>
          </a:xfrm>
          <a:prstGeom prst="rect">
            <a:avLst/>
          </a:prstGeom>
        </p:spPr>
        <p:txBody>
          <a:bodyPr vert="horz" anchor="ctr"/>
          <a:lstStyle>
            <a:lvl1pPr marL="0" indent="0" algn="l">
              <a:buNone/>
              <a:defRPr sz="1400" b="0" i="0" baseline="0">
                <a:solidFill>
                  <a:srgbClr val="666666"/>
                </a:solidFill>
                <a:latin typeface="Gill Sans MT"/>
                <a:cs typeface="Gill Sans MT"/>
              </a:defRPr>
            </a:lvl1pPr>
            <a:lvl2pPr>
              <a:defRPr sz="1400">
                <a:solidFill>
                  <a:srgbClr val="666666"/>
                </a:solidFill>
                <a:latin typeface="+mn-lt"/>
              </a:defRPr>
            </a:lvl2pPr>
            <a:lvl3pPr>
              <a:defRPr sz="1400">
                <a:solidFill>
                  <a:srgbClr val="666666"/>
                </a:solidFill>
                <a:latin typeface="+mn-lt"/>
              </a:defRPr>
            </a:lvl3pPr>
            <a:lvl4pPr>
              <a:defRPr sz="1400">
                <a:solidFill>
                  <a:srgbClr val="666666"/>
                </a:solidFill>
                <a:latin typeface="+mn-lt"/>
              </a:defRPr>
            </a:lvl4pPr>
            <a:lvl5pPr>
              <a:defRPr sz="1400">
                <a:solidFill>
                  <a:srgbClr val="666666"/>
                </a:solidFill>
                <a:latin typeface="+mn-lt"/>
              </a:defRPr>
            </a:lvl5pPr>
          </a:lstStyle>
          <a:p>
            <a:pPr lvl="0"/>
            <a:r>
              <a:rPr lang="en-US" dirty="0" smtClean="0"/>
              <a:t>Insert text here</a:t>
            </a:r>
            <a:endParaRPr lang="en-US" dirty="0"/>
          </a:p>
        </p:txBody>
      </p:sp>
      <p:cxnSp>
        <p:nvCxnSpPr>
          <p:cNvPr id="8" name="Straight Connector 7"/>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hasCustomPrompt="1"/>
          </p:nvPr>
        </p:nvSpPr>
        <p:spPr/>
        <p:txBody>
          <a:bodyPr/>
          <a:lstStyle/>
          <a:p>
            <a:r>
              <a:rPr lang="en-US" dirty="0" smtClean="0"/>
              <a:t>Image slide</a:t>
            </a:r>
            <a:endParaRPr lang="en-US" dirty="0"/>
          </a:p>
        </p:txBody>
      </p:sp>
    </p:spTree>
    <p:extLst>
      <p:ext uri="{BB962C8B-B14F-4D97-AF65-F5344CB8AC3E}">
        <p14:creationId xmlns:p14="http://schemas.microsoft.com/office/powerpoint/2010/main" val="566575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pic>
        <p:nvPicPr>
          <p:cNvPr id="5" name="Picture 4"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cxnSp>
        <p:nvCxnSpPr>
          <p:cNvPr id="6" name="Straight Connector 5"/>
          <p:cNvCxnSpPr/>
          <p:nvPr userDrawn="1"/>
        </p:nvCxnSpPr>
        <p:spPr>
          <a:xfrm>
            <a:off x="1" y="994152"/>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hasCustomPrompt="1"/>
          </p:nvPr>
        </p:nvSpPr>
        <p:spPr/>
        <p:txBody>
          <a:bodyPr/>
          <a:lstStyle/>
          <a:p>
            <a:r>
              <a:rPr lang="en-US" dirty="0" smtClean="0"/>
              <a:t>Review slide</a:t>
            </a:r>
            <a:endParaRPr lang="en-US" dirty="0"/>
          </a:p>
        </p:txBody>
      </p:sp>
      <p:sp>
        <p:nvSpPr>
          <p:cNvPr id="9" name="Content Placeholder 7"/>
          <p:cNvSpPr>
            <a:spLocks noGrp="1"/>
          </p:cNvSpPr>
          <p:nvPr>
            <p:ph sz="quarter" idx="12" hasCustomPrompt="1"/>
          </p:nvPr>
        </p:nvSpPr>
        <p:spPr>
          <a:xfrm>
            <a:off x="4753094" y="1600201"/>
            <a:ext cx="3933707" cy="4525433"/>
          </a:xfrm>
        </p:spPr>
        <p:txBody>
          <a:bodyPr/>
          <a:lstStyle>
            <a:lvl4pPr>
              <a:defRPr sz="1400"/>
            </a:lvl4pPr>
            <a:lvl5pPr>
              <a:defRPr sz="1400"/>
            </a:lvl5pPr>
          </a:lstStyle>
          <a:p>
            <a:pPr lvl="0"/>
            <a:r>
              <a:rPr lang="en-US" dirty="0" smtClean="0"/>
              <a:t>Objective 1</a:t>
            </a:r>
          </a:p>
          <a:p>
            <a:pPr lvl="1"/>
            <a:r>
              <a:rPr lang="en-US" dirty="0" smtClean="0"/>
              <a:t>Second level</a:t>
            </a:r>
          </a:p>
          <a:p>
            <a:pPr lvl="2"/>
            <a:r>
              <a:rPr lang="en-US" dirty="0" smtClean="0"/>
              <a:t>Third level</a:t>
            </a:r>
          </a:p>
        </p:txBody>
      </p:sp>
      <p:pic>
        <p:nvPicPr>
          <p:cNvPr id="7" name="Picture 6" descr="dot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241061">
            <a:off x="-97120" y="3565445"/>
            <a:ext cx="3117722" cy="2794543"/>
          </a:xfrm>
          <a:prstGeom prst="rect">
            <a:avLst/>
          </a:prstGeom>
        </p:spPr>
      </p:pic>
    </p:spTree>
    <p:extLst>
      <p:ext uri="{BB962C8B-B14F-4D97-AF65-F5344CB8AC3E}">
        <p14:creationId xmlns:p14="http://schemas.microsoft.com/office/powerpoint/2010/main" val="24830663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g2.jpg"/>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13528" y="0"/>
            <a:ext cx="9130473" cy="6858000"/>
          </a:xfrm>
          <a:prstGeom prst="rect">
            <a:avLst/>
          </a:prstGeom>
        </p:spPr>
      </p:pic>
      <p:sp>
        <p:nvSpPr>
          <p:cNvPr id="2" name="Text Placeholder 1"/>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Placeholder 3"/>
          <p:cNvSpPr>
            <a:spLocks noGrp="1"/>
          </p:cNvSpPr>
          <p:nvPr>
            <p:ph type="title"/>
          </p:nvPr>
        </p:nvSpPr>
        <p:spPr>
          <a:xfrm>
            <a:off x="457200" y="275168"/>
            <a:ext cx="8229600" cy="873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64918538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7" r:id="rId3"/>
    <p:sldLayoutId id="2147483678" r:id="rId4"/>
    <p:sldLayoutId id="2147483664" r:id="rId5"/>
    <p:sldLayoutId id="2147483665" r:id="rId6"/>
    <p:sldLayoutId id="2147483671" r:id="rId7"/>
    <p:sldLayoutId id="2147483668" r:id="rId8"/>
    <p:sldLayoutId id="2147483670" r:id="rId9"/>
    <p:sldLayoutId id="2147483672" r:id="rId10"/>
    <p:sldLayoutId id="2147483673" r:id="rId11"/>
    <p:sldLayoutId id="2147483679" r:id="rId12"/>
    <p:sldLayoutId id="2147483680" r:id="rId13"/>
    <p:sldLayoutId id="2147483683" r:id="rId14"/>
    <p:sldLayoutId id="2147483681" r:id="rId15"/>
    <p:sldLayoutId id="2147483682" r:id="rId16"/>
    <p:sldLayoutId id="2147483662" r:id="rId17"/>
    <p:sldLayoutId id="2147483684" r:id="rId18"/>
    <p:sldLayoutId id="2147483685" r:id="rId19"/>
    <p:sldLayoutId id="2147483686" r:id="rId20"/>
    <p:sldLayoutId id="2147483687" r:id="rId21"/>
  </p:sldLayoutIdLst>
  <p:timing>
    <p:tnLst>
      <p:par>
        <p:cTn id="1" dur="indefinite" restart="never" nodeType="tmRoot"/>
      </p:par>
    </p:tnLst>
  </p:timing>
  <p:txStyles>
    <p:titleStyle>
      <a:lvl1pPr algn="l" defTabSz="457200" rtl="0" eaLnBrk="1" latinLnBrk="0" hangingPunct="1">
        <a:spcBef>
          <a:spcPct val="0"/>
        </a:spcBef>
        <a:buNone/>
        <a:defRPr sz="3400" b="0" i="0" kern="1200">
          <a:solidFill>
            <a:schemeClr val="tx1"/>
          </a:solidFill>
          <a:latin typeface="+mj-lt"/>
          <a:ea typeface="+mj-ea"/>
          <a:cs typeface="Gill Sans MT"/>
        </a:defRPr>
      </a:lvl1pPr>
    </p:titleStyle>
    <p:bodyStyle>
      <a:lvl1pPr marL="0" indent="0" algn="l" defTabSz="457200" rtl="0" eaLnBrk="1" latinLnBrk="0" hangingPunct="1">
        <a:spcBef>
          <a:spcPct val="20000"/>
        </a:spcBef>
        <a:buFont typeface="Arial"/>
        <a:buNone/>
        <a:defRPr sz="1700" b="0" i="0" kern="1200">
          <a:solidFill>
            <a:schemeClr val="bg1">
              <a:lumMod val="10000"/>
            </a:schemeClr>
          </a:solidFill>
          <a:latin typeface="Gill Sans MT"/>
          <a:ea typeface="+mn-ea"/>
          <a:cs typeface="Gill Sans MT"/>
        </a:defRPr>
      </a:lvl1pPr>
      <a:lvl2pPr marL="548640" indent="-285750" algn="l" defTabSz="457200" rtl="0" eaLnBrk="1" latinLnBrk="0" hangingPunct="1">
        <a:spcBef>
          <a:spcPts val="600"/>
        </a:spcBef>
        <a:buClr>
          <a:schemeClr val="accent3"/>
        </a:buClr>
        <a:buFont typeface="Arial"/>
        <a:buChar char="•"/>
        <a:defRPr sz="1300" b="0" i="0" kern="1200">
          <a:solidFill>
            <a:schemeClr val="bg2">
              <a:lumMod val="25000"/>
            </a:schemeClr>
          </a:solidFill>
          <a:latin typeface="+mn-lt"/>
          <a:ea typeface="+mn-ea"/>
          <a:cs typeface="Gill Sans MT"/>
        </a:defRPr>
      </a:lvl2pPr>
      <a:lvl3pPr marL="822960" indent="-228600" algn="l" defTabSz="457200" rtl="0" eaLnBrk="1" latinLnBrk="0" hangingPunct="1">
        <a:spcBef>
          <a:spcPts val="600"/>
        </a:spcBef>
        <a:buFont typeface="Lucida Grande"/>
        <a:buChar char="–"/>
        <a:defRPr sz="1300" b="0" i="0" kern="1200">
          <a:solidFill>
            <a:schemeClr val="bg2">
              <a:lumMod val="50000"/>
            </a:schemeClr>
          </a:solidFill>
          <a:latin typeface="+mn-lt"/>
          <a:ea typeface="+mn-ea"/>
          <a:cs typeface="Gill Sans MT"/>
        </a:defRPr>
      </a:lvl3pPr>
      <a:lvl4pPr marL="1600200" indent="-228600" algn="l" defTabSz="457200" rtl="0" eaLnBrk="1" latinLnBrk="0" hangingPunct="1">
        <a:spcBef>
          <a:spcPct val="20000"/>
        </a:spcBef>
        <a:buFont typeface="Arial"/>
        <a:buChar char="–"/>
        <a:defRPr sz="2000" kern="1200">
          <a:solidFill>
            <a:schemeClr val="bg1">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4294967295"/>
          </p:nvPr>
        </p:nvSpPr>
        <p:spPr>
          <a:xfrm>
            <a:off x="508418" y="2285951"/>
            <a:ext cx="6542802" cy="1039283"/>
          </a:xfrm>
          <a:prstGeom prst="rect">
            <a:avLst/>
          </a:prstGeom>
        </p:spPr>
        <p:txBody>
          <a:bodyPr>
            <a:normAutofit fontScale="77500" lnSpcReduction="20000"/>
          </a:bodyPr>
          <a:lstStyle/>
          <a:p>
            <a:r>
              <a:rPr lang="en-GB" sz="6700" dirty="0"/>
              <a:t>Social Media Metrics: </a:t>
            </a:r>
            <a:endParaRPr lang="en-GB" sz="6700" dirty="0" smtClean="0"/>
          </a:p>
          <a:p>
            <a:r>
              <a:rPr lang="en-GB" sz="2300" dirty="0" smtClean="0"/>
              <a:t>How </a:t>
            </a:r>
            <a:r>
              <a:rPr lang="en-GB" sz="2300" dirty="0"/>
              <a:t>to Measure and Optimize Your Marketing Efforts</a:t>
            </a:r>
          </a:p>
        </p:txBody>
      </p:sp>
      <p:sp>
        <p:nvSpPr>
          <p:cNvPr id="5" name="TextBox 4"/>
          <p:cNvSpPr txBox="1"/>
          <p:nvPr/>
        </p:nvSpPr>
        <p:spPr>
          <a:xfrm>
            <a:off x="3814601" y="4967566"/>
            <a:ext cx="4481465" cy="923330"/>
          </a:xfrm>
          <a:prstGeom prst="rect">
            <a:avLst/>
          </a:prstGeom>
          <a:noFill/>
        </p:spPr>
        <p:txBody>
          <a:bodyPr wrap="square" rtlCol="0">
            <a:spAutoFit/>
          </a:bodyPr>
          <a:lstStyle/>
          <a:p>
            <a:pPr algn="r"/>
            <a:r>
              <a:rPr lang="en-GB" dirty="0" smtClean="0"/>
              <a:t>Andy Cotgreave</a:t>
            </a:r>
          </a:p>
          <a:p>
            <a:pPr algn="r"/>
            <a:r>
              <a:rPr lang="en-GB" dirty="0" smtClean="0"/>
              <a:t>Social Content Manager,  Tableau</a:t>
            </a:r>
          </a:p>
          <a:p>
            <a:pPr algn="r"/>
            <a:r>
              <a:rPr lang="en-GB" dirty="0" smtClean="0">
                <a:solidFill>
                  <a:schemeClr val="tx1">
                    <a:lumMod val="60000"/>
                    <a:lumOff val="40000"/>
                  </a:schemeClr>
                </a:solidFill>
              </a:rPr>
              <a:t>@</a:t>
            </a:r>
            <a:r>
              <a:rPr lang="en-GB" dirty="0" err="1" smtClean="0">
                <a:solidFill>
                  <a:schemeClr val="tx1">
                    <a:lumMod val="60000"/>
                    <a:lumOff val="40000"/>
                  </a:schemeClr>
                </a:solidFill>
              </a:rPr>
              <a:t>acotgreave</a:t>
            </a:r>
            <a:endParaRPr lang="en-GB" dirty="0">
              <a:solidFill>
                <a:schemeClr val="tx1">
                  <a:lumMod val="60000"/>
                  <a:lumOff val="40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379" r="14047"/>
          <a:stretch/>
        </p:blipFill>
        <p:spPr>
          <a:xfrm>
            <a:off x="8296066" y="4967566"/>
            <a:ext cx="760490" cy="89004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340" y="111372"/>
            <a:ext cx="3659215" cy="879228"/>
          </a:xfrm>
          <a:prstGeom prst="rect">
            <a:avLst/>
          </a:prstGeom>
        </p:spPr>
      </p:pic>
    </p:spTree>
    <p:extLst>
      <p:ext uri="{BB962C8B-B14F-4D97-AF65-F5344CB8AC3E}">
        <p14:creationId xmlns:p14="http://schemas.microsoft.com/office/powerpoint/2010/main" val="33777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Empowered customers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302318"/>
            <a:ext cx="6616700" cy="5271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653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46" y="1422404"/>
            <a:ext cx="1676751"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92" y="3622125"/>
            <a:ext cx="1676751"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996" y="1457600"/>
            <a:ext cx="1676751"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descr="http://distilleryimage3.s3.amazonaws.com/5c72571c189811e3bbd422000a1f9ab2_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997" y="1470300"/>
            <a:ext cx="1676752" cy="1676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0" descr="http://distilleryimage5.s3.amazonaws.com/de18c3ac197211e3994c22000ae81dc4_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246" y="3627120"/>
            <a:ext cx="1676750"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9597" y="1444052"/>
            <a:ext cx="1694081" cy="1694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993" y="3622126"/>
            <a:ext cx="1676751"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5" descr="http://distilleryimage3.s3.amazonaws.com/9f117a301adc11e3952e22000a9f3cf3_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9591" y="3627120"/>
            <a:ext cx="1676751" cy="16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457200" y="275168"/>
            <a:ext cx="8229600" cy="873505"/>
          </a:xfrm>
          <a:prstGeom prst="rect">
            <a:avLst/>
          </a:prstGeom>
        </p:spPr>
        <p:txBody>
          <a:bodyPr/>
          <a:lstStyle>
            <a:lvl1pPr algn="l" defTabSz="457200" rtl="0" eaLnBrk="1" latinLnBrk="0" hangingPunct="1">
              <a:spcBef>
                <a:spcPct val="0"/>
              </a:spcBef>
              <a:buNone/>
              <a:defRPr sz="3400" b="0" i="0" kern="1200">
                <a:solidFill>
                  <a:schemeClr val="tx1"/>
                </a:solidFill>
                <a:latin typeface="+mj-lt"/>
                <a:ea typeface="+mj-ea"/>
                <a:cs typeface="Gill Sans MT"/>
              </a:defRPr>
            </a:lvl1pPr>
          </a:lstStyle>
          <a:p>
            <a:r>
              <a:rPr lang="en-US" dirty="0" smtClean="0"/>
              <a:t>2. Measuring campaign success</a:t>
            </a:r>
            <a:endParaRPr lang="en-US" dirty="0"/>
          </a:p>
        </p:txBody>
      </p:sp>
      <p:sp>
        <p:nvSpPr>
          <p:cNvPr id="2" name="TextBox 1"/>
          <p:cNvSpPr txBox="1"/>
          <p:nvPr/>
        </p:nvSpPr>
        <p:spPr>
          <a:xfrm>
            <a:off x="0" y="5330279"/>
            <a:ext cx="9144000" cy="1200329"/>
          </a:xfrm>
          <a:prstGeom prst="rect">
            <a:avLst/>
          </a:prstGeom>
          <a:noFill/>
        </p:spPr>
        <p:txBody>
          <a:bodyPr wrap="square" rtlCol="0">
            <a:spAutoFit/>
          </a:bodyPr>
          <a:lstStyle/>
          <a:p>
            <a:pPr algn="ctr"/>
            <a:r>
              <a:rPr lang="en-GB" sz="7200" dirty="0" smtClean="0"/>
              <a:t>#tcc13</a:t>
            </a:r>
            <a:endParaRPr lang="en-GB" sz="7200" dirty="0"/>
          </a:p>
        </p:txBody>
      </p:sp>
    </p:spTree>
    <p:extLst>
      <p:ext uri="{BB962C8B-B14F-4D97-AF65-F5344CB8AC3E}">
        <p14:creationId xmlns:p14="http://schemas.microsoft.com/office/powerpoint/2010/main" val="2994442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5168"/>
            <a:ext cx="8229600" cy="873505"/>
          </a:xfrm>
        </p:spPr>
        <p:txBody>
          <a:bodyPr/>
          <a:lstStyle/>
          <a:p>
            <a:r>
              <a:rPr lang="en-US" dirty="0" smtClean="0"/>
              <a:t>2. Measuring campaign success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242266"/>
            <a:ext cx="7010400" cy="5222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07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3. Do people engage with you?</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955" y="1384299"/>
            <a:ext cx="5009961" cy="5009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12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428" y="-81481"/>
            <a:ext cx="9361283" cy="7034542"/>
          </a:xfrm>
          <a:prstGeom prst="rect">
            <a:avLst/>
          </a:prstGeom>
          <a:solidFill>
            <a:srgbClr val="F8F8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568" y="3518706"/>
            <a:ext cx="5492917" cy="3283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392" y="170747"/>
            <a:ext cx="3121093" cy="3121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94" y="170747"/>
            <a:ext cx="2630391" cy="3121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55" y="3588153"/>
            <a:ext cx="2639188" cy="314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693019"/>
            <a:ext cx="7456836" cy="3834063"/>
            <a:chOff x="304800" y="693019"/>
            <a:chExt cx="7456836" cy="3834063"/>
          </a:xfrm>
        </p:grpSpPr>
        <p:sp>
          <p:nvSpPr>
            <p:cNvPr id="2" name="Rectangle 1"/>
            <p:cNvSpPr/>
            <p:nvPr/>
          </p:nvSpPr>
          <p:spPr>
            <a:xfrm>
              <a:off x="471638" y="693019"/>
              <a:ext cx="1046411" cy="2598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6715225" y="4049027"/>
              <a:ext cx="1046411" cy="2598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5522392" y="867878"/>
              <a:ext cx="1046411" cy="2598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304800" y="4267200"/>
              <a:ext cx="1046411" cy="2598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3051208" y="693019"/>
            <a:ext cx="2377440" cy="1605013"/>
            <a:chOff x="3051208" y="693019"/>
            <a:chExt cx="2377440" cy="1605013"/>
          </a:xfrm>
        </p:grpSpPr>
        <p:sp>
          <p:nvSpPr>
            <p:cNvPr id="5" name="TextBox 4"/>
            <p:cNvSpPr txBox="1"/>
            <p:nvPr/>
          </p:nvSpPr>
          <p:spPr>
            <a:xfrm>
              <a:off x="3051208" y="693019"/>
              <a:ext cx="2377440" cy="369332"/>
            </a:xfrm>
            <a:prstGeom prst="rect">
              <a:avLst/>
            </a:prstGeom>
            <a:noFill/>
          </p:spPr>
          <p:txBody>
            <a:bodyPr wrap="square" rtlCol="0">
              <a:spAutoFit/>
            </a:bodyPr>
            <a:lstStyle/>
            <a:p>
              <a:r>
                <a:rPr lang="en-GB" dirty="0" smtClean="0"/>
                <a:t>http://win.gs/1e7mOUI</a:t>
              </a:r>
              <a:endParaRPr lang="en-GB"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040" y="1383632"/>
              <a:ext cx="2009775" cy="914400"/>
            </a:xfrm>
            <a:prstGeom prst="rect">
              <a:avLst/>
            </a:prstGeom>
          </p:spPr>
        </p:pic>
      </p:grpSp>
    </p:spTree>
    <p:extLst>
      <p:ext uri="{BB962C8B-B14F-4D97-AF65-F5344CB8AC3E}">
        <p14:creationId xmlns:p14="http://schemas.microsoft.com/office/powerpoint/2010/main" val="27159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smtClean="0"/>
              <a:t>Demo</a:t>
            </a:r>
            <a:endParaRPr lang="en-GB" dirty="0"/>
          </a:p>
        </p:txBody>
      </p:sp>
      <p:sp>
        <p:nvSpPr>
          <p:cNvPr id="3" name="Text Placeholder 2"/>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219252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428" y="-81481"/>
            <a:ext cx="9361283" cy="7034542"/>
          </a:xfrm>
          <a:prstGeom prst="rect">
            <a:avLst/>
          </a:prstGeom>
          <a:solidFill>
            <a:srgbClr val="F8F8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47700"/>
            <a:ext cx="7467600"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87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2819400" y="1969773"/>
            <a:ext cx="4254500" cy="895351"/>
          </a:xfrm>
        </p:spPr>
        <p:txBody>
          <a:bodyPr/>
          <a:lstStyle/>
          <a:p>
            <a:r>
              <a:rPr lang="en-US" sz="2400" dirty="0" smtClean="0"/>
              <a:t>Empowered customers</a:t>
            </a:r>
            <a:endParaRPr lang="en-US" sz="2400" dirty="0"/>
          </a:p>
        </p:txBody>
      </p:sp>
      <p:sp>
        <p:nvSpPr>
          <p:cNvPr id="7" name="Text Placeholder 6"/>
          <p:cNvSpPr>
            <a:spLocks noGrp="1"/>
          </p:cNvSpPr>
          <p:nvPr>
            <p:ph type="body" sz="quarter" idx="18"/>
          </p:nvPr>
        </p:nvSpPr>
        <p:spPr>
          <a:xfrm>
            <a:off x="2819400" y="3616807"/>
            <a:ext cx="4254500" cy="895351"/>
          </a:xfrm>
        </p:spPr>
        <p:txBody>
          <a:bodyPr>
            <a:normAutofit/>
          </a:bodyPr>
          <a:lstStyle/>
          <a:p>
            <a:r>
              <a:rPr lang="en-US" sz="2400" dirty="0" smtClean="0"/>
              <a:t>Measuring campaign success</a:t>
            </a:r>
          </a:p>
        </p:txBody>
      </p:sp>
      <p:sp>
        <p:nvSpPr>
          <p:cNvPr id="8" name="Text Placeholder 7"/>
          <p:cNvSpPr>
            <a:spLocks noGrp="1"/>
          </p:cNvSpPr>
          <p:nvPr>
            <p:ph type="body" sz="quarter" idx="19"/>
          </p:nvPr>
        </p:nvSpPr>
        <p:spPr>
          <a:xfrm>
            <a:off x="2819400" y="5275206"/>
            <a:ext cx="4254500" cy="895351"/>
          </a:xfrm>
        </p:spPr>
        <p:txBody>
          <a:bodyPr>
            <a:noAutofit/>
          </a:bodyPr>
          <a:lstStyle/>
          <a:p>
            <a:r>
              <a:rPr lang="en-US" sz="2400" dirty="0"/>
              <a:t>Do people engage with you?</a:t>
            </a:r>
            <a:endParaRPr lang="en-US" sz="2400" dirty="0" smtClean="0"/>
          </a:p>
        </p:txBody>
      </p:sp>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52482" y="1832133"/>
            <a:ext cx="1291381" cy="1278467"/>
          </a:xfrm>
          <a:prstGeom prst="rect">
            <a:avLst/>
          </a:prstGeom>
          <a:ln>
            <a:noFill/>
          </a:ln>
          <a:effectLst>
            <a:outerShdw blurRad="292100" dist="139700" dir="2700000" algn="tl" rotWithShape="0">
              <a:srgbClr val="333333">
                <a:alpha val="65000"/>
              </a:srgbClr>
            </a:outerShdw>
          </a:effectLst>
        </p:spPr>
      </p:pic>
      <p:pic>
        <p:nvPicPr>
          <p:cNvPr id="11" name="Picture Placeholder 10"/>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990600" y="3490367"/>
            <a:ext cx="1397000" cy="1195786"/>
          </a:xfrm>
          <a:prstGeom prst="rect">
            <a:avLst/>
          </a:prstGeom>
          <a:ln>
            <a:noFill/>
          </a:ln>
          <a:effectLst>
            <a:outerShdw blurRad="292100" dist="139700" dir="2700000" algn="tl" rotWithShape="0">
              <a:srgbClr val="333333">
                <a:alpha val="65000"/>
              </a:srgbClr>
            </a:outerShdw>
          </a:effectLst>
        </p:spPr>
      </p:pic>
      <p:sp>
        <p:nvSpPr>
          <p:cNvPr id="9" name="Title 5"/>
          <p:cNvSpPr>
            <a:spLocks noGrp="1"/>
          </p:cNvSpPr>
          <p:nvPr>
            <p:ph type="title"/>
          </p:nvPr>
        </p:nvSpPr>
        <p:spPr>
          <a:xfrm>
            <a:off x="457200" y="275168"/>
            <a:ext cx="8229600" cy="873505"/>
          </a:xfrm>
        </p:spPr>
        <p:txBody>
          <a:bodyPr/>
          <a:lstStyle/>
          <a:p>
            <a:r>
              <a:rPr lang="en-US" dirty="0" smtClean="0"/>
              <a:t>Social Media Metrics: case studies</a:t>
            </a:r>
            <a:endParaRPr lang="en-US" dirty="0"/>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512" b="3512"/>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92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4294967295"/>
          </p:nvPr>
        </p:nvSpPr>
        <p:spPr>
          <a:xfrm>
            <a:off x="508418" y="2285951"/>
            <a:ext cx="6542802" cy="1039283"/>
          </a:xfrm>
          <a:prstGeom prst="rect">
            <a:avLst/>
          </a:prstGeom>
        </p:spPr>
        <p:txBody>
          <a:bodyPr>
            <a:normAutofit fontScale="77500" lnSpcReduction="20000"/>
          </a:bodyPr>
          <a:lstStyle/>
          <a:p>
            <a:r>
              <a:rPr lang="en-GB" sz="6700" dirty="0"/>
              <a:t>Social Media Metrics: </a:t>
            </a:r>
            <a:endParaRPr lang="en-GB" sz="6700" dirty="0" smtClean="0"/>
          </a:p>
          <a:p>
            <a:r>
              <a:rPr lang="en-GB" sz="2300" dirty="0" smtClean="0"/>
              <a:t>How </a:t>
            </a:r>
            <a:r>
              <a:rPr lang="en-GB" sz="2300" dirty="0"/>
              <a:t>to Measure and Optimize Your Marketing Efforts</a:t>
            </a:r>
          </a:p>
        </p:txBody>
      </p:sp>
      <p:sp>
        <p:nvSpPr>
          <p:cNvPr id="5" name="TextBox 4"/>
          <p:cNvSpPr txBox="1"/>
          <p:nvPr/>
        </p:nvSpPr>
        <p:spPr>
          <a:xfrm>
            <a:off x="3814601" y="4967566"/>
            <a:ext cx="4481465" cy="923330"/>
          </a:xfrm>
          <a:prstGeom prst="rect">
            <a:avLst/>
          </a:prstGeom>
          <a:noFill/>
        </p:spPr>
        <p:txBody>
          <a:bodyPr wrap="square" rtlCol="0">
            <a:spAutoFit/>
          </a:bodyPr>
          <a:lstStyle/>
          <a:p>
            <a:pPr algn="r"/>
            <a:r>
              <a:rPr lang="en-GB" dirty="0" smtClean="0"/>
              <a:t>Andy Cotgreave</a:t>
            </a:r>
          </a:p>
          <a:p>
            <a:pPr algn="r"/>
            <a:r>
              <a:rPr lang="en-GB" dirty="0" smtClean="0"/>
              <a:t>Social Content Manager,  Tableau</a:t>
            </a:r>
          </a:p>
          <a:p>
            <a:pPr algn="r"/>
            <a:r>
              <a:rPr lang="en-GB" dirty="0" smtClean="0">
                <a:solidFill>
                  <a:schemeClr val="tx1">
                    <a:lumMod val="60000"/>
                    <a:lumOff val="40000"/>
                  </a:schemeClr>
                </a:solidFill>
              </a:rPr>
              <a:t>@</a:t>
            </a:r>
            <a:r>
              <a:rPr lang="en-GB" dirty="0" err="1" smtClean="0">
                <a:solidFill>
                  <a:schemeClr val="tx1">
                    <a:lumMod val="60000"/>
                    <a:lumOff val="40000"/>
                  </a:schemeClr>
                </a:solidFill>
              </a:rPr>
              <a:t>acotgreave</a:t>
            </a:r>
            <a:endParaRPr lang="en-GB" dirty="0">
              <a:solidFill>
                <a:schemeClr val="tx1">
                  <a:lumMod val="60000"/>
                  <a:lumOff val="40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379" r="14047"/>
          <a:stretch/>
        </p:blipFill>
        <p:spPr>
          <a:xfrm>
            <a:off x="8296066" y="4967566"/>
            <a:ext cx="760490" cy="89004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340" y="111372"/>
            <a:ext cx="3659215" cy="879228"/>
          </a:xfrm>
          <a:prstGeom prst="rect">
            <a:avLst/>
          </a:prstGeom>
        </p:spPr>
      </p:pic>
    </p:spTree>
    <p:extLst>
      <p:ext uri="{BB962C8B-B14F-4D97-AF65-F5344CB8AC3E}">
        <p14:creationId xmlns:p14="http://schemas.microsoft.com/office/powerpoint/2010/main" val="1467704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Social Media Metrics: agenda</a:t>
            </a:r>
            <a:endParaRPr lang="en-US" dirty="0"/>
          </a:p>
        </p:txBody>
      </p:sp>
      <p:sp>
        <p:nvSpPr>
          <p:cNvPr id="7" name="Content Placeholder 6"/>
          <p:cNvSpPr>
            <a:spLocks noGrp="1"/>
          </p:cNvSpPr>
          <p:nvPr>
            <p:ph sz="quarter" idx="12"/>
          </p:nvPr>
        </p:nvSpPr>
        <p:spPr>
          <a:xfrm>
            <a:off x="457201" y="1600200"/>
            <a:ext cx="8115299" cy="4834467"/>
          </a:xfrm>
        </p:spPr>
        <p:txBody>
          <a:bodyPr>
            <a:noAutofit/>
          </a:bodyPr>
          <a:lstStyle/>
          <a:p>
            <a:pPr marL="285750" lvl="0" indent="-285750">
              <a:buFont typeface="Arial" panose="020B0604020202020204" pitchFamily="34" charset="0"/>
              <a:buChar char="•"/>
            </a:pPr>
            <a:r>
              <a:rPr lang="en-US" sz="5400" dirty="0" smtClean="0"/>
              <a:t>The social </a:t>
            </a:r>
            <a:r>
              <a:rPr lang="en-US" sz="5400" dirty="0"/>
              <a:t>m</a:t>
            </a:r>
            <a:r>
              <a:rPr lang="en-US" sz="5400" dirty="0" smtClean="0"/>
              <a:t>edia explosion</a:t>
            </a:r>
          </a:p>
          <a:p>
            <a:pPr marL="285750" lvl="0" indent="-285750">
              <a:buFont typeface="Arial" panose="020B0604020202020204" pitchFamily="34" charset="0"/>
              <a:buChar char="•"/>
            </a:pPr>
            <a:r>
              <a:rPr lang="en-US" sz="5400" dirty="0" smtClean="0"/>
              <a:t>The data challenge</a:t>
            </a:r>
          </a:p>
          <a:p>
            <a:pPr marL="285750" lvl="0" indent="-285750">
              <a:buFont typeface="Arial" panose="020B0604020202020204" pitchFamily="34" charset="0"/>
              <a:buChar char="•"/>
            </a:pPr>
            <a:r>
              <a:rPr lang="en-US" sz="5400" dirty="0" smtClean="0"/>
              <a:t>3 case studies</a:t>
            </a:r>
          </a:p>
          <a:p>
            <a:pPr lvl="0"/>
            <a:endParaRPr lang="en-US" sz="4400" dirty="0"/>
          </a:p>
        </p:txBody>
      </p:sp>
    </p:spTree>
    <p:extLst>
      <p:ext uri="{BB962C8B-B14F-4D97-AF65-F5344CB8AC3E}">
        <p14:creationId xmlns:p14="http://schemas.microsoft.com/office/powerpoint/2010/main" val="292719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Rectangle 15"/>
          <p:cNvSpPr/>
          <p:nvPr/>
        </p:nvSpPr>
        <p:spPr>
          <a:xfrm>
            <a:off x="966790" y="3203462"/>
            <a:ext cx="8176976" cy="957930"/>
          </a:xfrm>
          <a:prstGeom prst="rect">
            <a:avLst/>
          </a:prstGeom>
          <a:solidFill>
            <a:srgbClr val="FF8300"/>
          </a:solidFill>
        </p:spPr>
        <p:txBody>
          <a:bodyPr wrap="square" lIns="91411" tIns="45706" rIns="91411" bIns="45706">
            <a:spAutoFit/>
          </a:bodyPr>
          <a:lstStyle/>
          <a:p>
            <a:pPr defTabSz="642717"/>
            <a:r>
              <a:rPr lang="en-US" sz="5600" b="1" dirty="0">
                <a:latin typeface="Helvetica Neue Black Condensed"/>
                <a:ea typeface="ＭＳ Ｐゴシック" charset="0"/>
                <a:cs typeface="Helvetica Neue Black Condensed"/>
                <a:sym typeface="Helvetica Neue" charset="0"/>
              </a:rPr>
              <a:t>78%</a:t>
            </a:r>
            <a:r>
              <a:rPr lang="en-US" sz="4200" b="1" dirty="0">
                <a:latin typeface="Helvetica Neue Black Condensed"/>
                <a:ea typeface="ＭＳ Ｐゴシック" charset="0"/>
                <a:cs typeface="Helvetica Neue Black Condensed"/>
                <a:sym typeface="Helvetica Neue" charset="0"/>
              </a:rPr>
              <a:t> </a:t>
            </a:r>
            <a:r>
              <a:rPr lang="en-US" sz="2500" b="1" dirty="0">
                <a:latin typeface="Helvetica Neue Black Condensed"/>
                <a:ea typeface="ＭＳ Ｐゴシック" charset="0"/>
                <a:cs typeface="Helvetica Neue Black Condensed"/>
                <a:sym typeface="Helvetica Neue" charset="0"/>
              </a:rPr>
              <a:t>of European Internet Users on Facebook</a:t>
            </a:r>
          </a:p>
        </p:txBody>
      </p:sp>
      <p:sp>
        <p:nvSpPr>
          <p:cNvPr id="10" name="Rectangle 9"/>
          <p:cNvSpPr/>
          <p:nvPr/>
        </p:nvSpPr>
        <p:spPr>
          <a:xfrm>
            <a:off x="966790" y="1916144"/>
            <a:ext cx="8176976" cy="957930"/>
          </a:xfrm>
          <a:prstGeom prst="rect">
            <a:avLst/>
          </a:prstGeom>
          <a:solidFill>
            <a:srgbClr val="FF8300"/>
          </a:solidFill>
        </p:spPr>
        <p:txBody>
          <a:bodyPr wrap="square" lIns="91411" tIns="45706" rIns="91411" bIns="45706">
            <a:spAutoFit/>
          </a:bodyPr>
          <a:lstStyle/>
          <a:p>
            <a:pPr defTabSz="642717"/>
            <a:r>
              <a:rPr lang="en-US" sz="5600" b="1" dirty="0">
                <a:latin typeface="Helvetica Neue Black Condensed"/>
                <a:ea typeface="ＭＳ Ｐゴシック" charset="0"/>
                <a:cs typeface="Helvetica Neue Black Condensed"/>
                <a:sym typeface="Helvetica Neue" charset="0"/>
              </a:rPr>
              <a:t>1 in 6 </a:t>
            </a:r>
            <a:r>
              <a:rPr lang="en-US" sz="2500" b="1" dirty="0">
                <a:latin typeface="Helvetica Neue Black Condensed"/>
                <a:ea typeface="ＭＳ Ｐゴシック" charset="0"/>
                <a:cs typeface="Helvetica Neue Black Condensed"/>
                <a:sym typeface="Helvetica Neue" charset="0"/>
              </a:rPr>
              <a:t>people in UK on Twitter</a:t>
            </a:r>
          </a:p>
        </p:txBody>
      </p:sp>
      <p:sp>
        <p:nvSpPr>
          <p:cNvPr id="11" name="Rectangle 10"/>
          <p:cNvSpPr/>
          <p:nvPr/>
        </p:nvSpPr>
        <p:spPr>
          <a:xfrm>
            <a:off x="966790" y="628828"/>
            <a:ext cx="8176976" cy="957930"/>
          </a:xfrm>
          <a:prstGeom prst="rect">
            <a:avLst/>
          </a:prstGeom>
          <a:solidFill>
            <a:srgbClr val="FF8300"/>
          </a:solidFill>
        </p:spPr>
        <p:txBody>
          <a:bodyPr wrap="square" lIns="91411" tIns="45706" rIns="91411" bIns="45706">
            <a:spAutoFit/>
          </a:bodyPr>
          <a:lstStyle/>
          <a:p>
            <a:pPr defTabSz="642717"/>
            <a:r>
              <a:rPr lang="en-US" sz="5600" b="1" dirty="0">
                <a:latin typeface="Helvetica Neue Black Condensed"/>
                <a:ea typeface="ＭＳ Ｐゴシック" charset="0"/>
                <a:cs typeface="Helvetica Neue Black Condensed"/>
                <a:sym typeface="Helvetica Neue" charset="0"/>
              </a:rPr>
              <a:t>32M </a:t>
            </a:r>
            <a:r>
              <a:rPr lang="en-US" sz="2500" b="1" dirty="0">
                <a:latin typeface="Helvetica Neue Black Condensed"/>
                <a:ea typeface="ＭＳ Ｐゴシック" charset="0"/>
                <a:cs typeface="Helvetica Neue Black Condensed"/>
                <a:sym typeface="Helvetica Neue" charset="0"/>
              </a:rPr>
              <a:t>Facebook users in UK</a:t>
            </a:r>
          </a:p>
        </p:txBody>
      </p:sp>
      <p:pic>
        <p:nvPicPr>
          <p:cNvPr id="15" name="Picture 14"/>
          <p:cNvPicPr>
            <a:picLocks noChangeAspect="1"/>
          </p:cNvPicPr>
          <p:nvPr/>
        </p:nvPicPr>
        <p:blipFill>
          <a:blip r:embed="rId4"/>
          <a:stretch>
            <a:fillRect/>
          </a:stretch>
        </p:blipFill>
        <p:spPr>
          <a:xfrm>
            <a:off x="7759700" y="5727700"/>
            <a:ext cx="1041400" cy="1041400"/>
          </a:xfrm>
          <a:prstGeom prst="rect">
            <a:avLst/>
          </a:prstGeom>
          <a:solidFill>
            <a:schemeClr val="bg1"/>
          </a:solidFill>
        </p:spPr>
      </p:pic>
      <p:sp>
        <p:nvSpPr>
          <p:cNvPr id="12" name="Rectangle 11"/>
          <p:cNvSpPr/>
          <p:nvPr/>
        </p:nvSpPr>
        <p:spPr>
          <a:xfrm>
            <a:off x="966790" y="4490779"/>
            <a:ext cx="8176976" cy="957930"/>
          </a:xfrm>
          <a:prstGeom prst="rect">
            <a:avLst/>
          </a:prstGeom>
          <a:solidFill>
            <a:srgbClr val="FF8300"/>
          </a:solidFill>
        </p:spPr>
        <p:txBody>
          <a:bodyPr wrap="square" lIns="91411" tIns="45706" rIns="91411" bIns="45706">
            <a:spAutoFit/>
          </a:bodyPr>
          <a:lstStyle/>
          <a:p>
            <a:pPr defTabSz="642717"/>
            <a:r>
              <a:rPr lang="en-US" sz="5600" b="1" dirty="0">
                <a:latin typeface="Helvetica Neue Black Condensed"/>
                <a:ea typeface="ＭＳ Ｐゴシック" charset="0"/>
                <a:cs typeface="Helvetica Neue Black Condensed"/>
                <a:sym typeface="Helvetica Neue" charset="0"/>
              </a:rPr>
              <a:t>13</a:t>
            </a:r>
            <a:r>
              <a:rPr lang="en-US" sz="2500" b="1" dirty="0">
                <a:latin typeface="Helvetica Neue Black Condensed"/>
                <a:ea typeface="ＭＳ Ｐゴシック" charset="0"/>
                <a:cs typeface="Helvetica Neue Black Condensed"/>
                <a:sym typeface="Helvetica Neue" charset="0"/>
              </a:rPr>
              <a:t>mins of every UK Internet hour is Social</a:t>
            </a:r>
          </a:p>
        </p:txBody>
      </p:sp>
    </p:spTree>
    <p:extLst>
      <p:ext uri="{BB962C8B-B14F-4D97-AF65-F5344CB8AC3E}">
        <p14:creationId xmlns:p14="http://schemas.microsoft.com/office/powerpoint/2010/main" val="221017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940" y="2237839"/>
            <a:ext cx="8069580" cy="2646878"/>
          </a:xfrm>
          <a:prstGeom prst="rect">
            <a:avLst/>
          </a:prstGeom>
          <a:noFill/>
        </p:spPr>
        <p:txBody>
          <a:bodyPr wrap="square" rtlCol="0">
            <a:spAutoFit/>
          </a:bodyPr>
          <a:lstStyle/>
          <a:p>
            <a:pPr algn="ctr"/>
            <a:r>
              <a:rPr lang="en-GB" sz="16600" dirty="0" smtClean="0">
                <a:latin typeface="Britannic Bold" panose="020B0903060703020204" pitchFamily="34" charset="0"/>
                <a:cs typeface="Aharoni" panose="02010803020104030203" pitchFamily="2" charset="-79"/>
              </a:rPr>
              <a:t>Do you?</a:t>
            </a:r>
            <a:endParaRPr lang="en-GB" sz="16600" dirty="0">
              <a:latin typeface="Britannic Bold" panose="020B0903060703020204" pitchFamily="34" charset="0"/>
              <a:cs typeface="Aharoni" panose="02010803020104030203" pitchFamily="2" charset="-79"/>
            </a:endParaRPr>
          </a:p>
        </p:txBody>
      </p:sp>
    </p:spTree>
    <p:extLst>
      <p:ext uri="{BB962C8B-B14F-4D97-AF65-F5344CB8AC3E}">
        <p14:creationId xmlns:p14="http://schemas.microsoft.com/office/powerpoint/2010/main" val="320009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31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378" tIns="45690" rIns="91378" bIns="45690"/>
          <a:lstStyle/>
          <a:p>
            <a:pPr>
              <a:defRPr/>
            </a:pPr>
            <a:endParaRPr lang="en-US" sz="2500">
              <a:solidFill>
                <a:prstClr val="white"/>
              </a:solidFill>
              <a:latin typeface="Helvetica"/>
              <a:cs typeface="Helvetica"/>
              <a:sym typeface="Gill Sans" charset="0"/>
            </a:endParaRPr>
          </a:p>
        </p:txBody>
      </p:sp>
      <p:sp>
        <p:nvSpPr>
          <p:cNvPr id="19" name="Rounded Rectangle 18"/>
          <p:cNvSpPr/>
          <p:nvPr/>
        </p:nvSpPr>
        <p:spPr>
          <a:xfrm>
            <a:off x="3104190" y="1707804"/>
            <a:ext cx="4694783" cy="732234"/>
          </a:xfrm>
          <a:prstGeom prst="roundRect">
            <a:avLst>
              <a:gd name="adj" fmla="val 0"/>
            </a:avLst>
          </a:prstGeom>
          <a:solidFill>
            <a:srgbClr val="FFCA00"/>
          </a:solidFill>
          <a:ln>
            <a:noFill/>
          </a:ln>
          <a:effectLst/>
        </p:spPr>
        <p:style>
          <a:lnRef idx="1">
            <a:schemeClr val="accent1"/>
          </a:lnRef>
          <a:fillRef idx="3">
            <a:schemeClr val="accent1"/>
          </a:fillRef>
          <a:effectRef idx="2">
            <a:schemeClr val="accent1"/>
          </a:effectRef>
          <a:fontRef idx="minor">
            <a:schemeClr val="lt1"/>
          </a:fontRef>
        </p:style>
        <p:txBody>
          <a:bodyPr lIns="91378" tIns="45690" rIns="91378" bIns="45690"/>
          <a:lstStyle/>
          <a:p>
            <a:pPr>
              <a:defRPr/>
            </a:pPr>
            <a:endParaRPr lang="en-US" sz="2500">
              <a:solidFill>
                <a:prstClr val="white"/>
              </a:solidFill>
              <a:latin typeface="Helvetica"/>
              <a:cs typeface="Helvetica"/>
              <a:sym typeface="Gill Sans" charset="0"/>
            </a:endParaRPr>
          </a:p>
        </p:txBody>
      </p:sp>
      <p:sp>
        <p:nvSpPr>
          <p:cNvPr id="25" name="Rounded Rectangle 24"/>
          <p:cNvSpPr/>
          <p:nvPr/>
        </p:nvSpPr>
        <p:spPr>
          <a:xfrm>
            <a:off x="167432" y="3834185"/>
            <a:ext cx="8201918" cy="733350"/>
          </a:xfrm>
          <a:prstGeom prst="roundRect">
            <a:avLst>
              <a:gd name="adj" fmla="val 0"/>
            </a:avLst>
          </a:prstGeom>
          <a:solidFill>
            <a:srgbClr val="FFCA00"/>
          </a:solidFill>
          <a:ln>
            <a:noFill/>
          </a:ln>
          <a:effectLst/>
        </p:spPr>
        <p:style>
          <a:lnRef idx="1">
            <a:schemeClr val="accent1"/>
          </a:lnRef>
          <a:fillRef idx="3">
            <a:schemeClr val="accent1"/>
          </a:fillRef>
          <a:effectRef idx="2">
            <a:schemeClr val="accent1"/>
          </a:effectRef>
          <a:fontRef idx="minor">
            <a:schemeClr val="lt1"/>
          </a:fontRef>
        </p:style>
        <p:txBody>
          <a:bodyPr lIns="91378" tIns="45690" rIns="91378" bIns="45690"/>
          <a:lstStyle/>
          <a:p>
            <a:pPr>
              <a:defRPr/>
            </a:pPr>
            <a:endParaRPr lang="en-US" sz="2500">
              <a:solidFill>
                <a:prstClr val="white"/>
              </a:solidFill>
              <a:latin typeface="Helvetica"/>
              <a:cs typeface="Helvetica"/>
              <a:sym typeface="Gill Sans" charset="0"/>
            </a:endParaRPr>
          </a:p>
        </p:txBody>
      </p:sp>
      <p:sp>
        <p:nvSpPr>
          <p:cNvPr id="26" name="Rounded Rectangle 25"/>
          <p:cNvSpPr/>
          <p:nvPr/>
        </p:nvSpPr>
        <p:spPr>
          <a:xfrm>
            <a:off x="167431" y="2543846"/>
            <a:ext cx="5113363" cy="733350"/>
          </a:xfrm>
          <a:prstGeom prst="roundRect">
            <a:avLst>
              <a:gd name="adj" fmla="val 0"/>
            </a:avLst>
          </a:prstGeom>
          <a:solidFill>
            <a:srgbClr val="FFCA00"/>
          </a:solidFill>
          <a:ln>
            <a:noFill/>
          </a:ln>
          <a:effectLst/>
        </p:spPr>
        <p:style>
          <a:lnRef idx="1">
            <a:schemeClr val="accent1"/>
          </a:lnRef>
          <a:fillRef idx="3">
            <a:schemeClr val="accent1"/>
          </a:fillRef>
          <a:effectRef idx="2">
            <a:schemeClr val="accent1"/>
          </a:effectRef>
          <a:fontRef idx="minor">
            <a:schemeClr val="lt1"/>
          </a:fontRef>
        </p:style>
        <p:txBody>
          <a:bodyPr lIns="91378" tIns="45690" rIns="91378" bIns="45690"/>
          <a:lstStyle/>
          <a:p>
            <a:pPr>
              <a:defRPr/>
            </a:pPr>
            <a:endParaRPr lang="en-US" sz="2500">
              <a:solidFill>
                <a:prstClr val="white"/>
              </a:solidFill>
              <a:latin typeface="Helvetica"/>
              <a:cs typeface="Helvetica"/>
              <a:sym typeface="Gill Sans" charset="0"/>
            </a:endParaRPr>
          </a:p>
        </p:txBody>
      </p:sp>
      <p:sp>
        <p:nvSpPr>
          <p:cNvPr id="27" name="Rounded Rectangle 26"/>
          <p:cNvSpPr/>
          <p:nvPr/>
        </p:nvSpPr>
        <p:spPr>
          <a:xfrm>
            <a:off x="167432" y="4670227"/>
            <a:ext cx="4961558" cy="733351"/>
          </a:xfrm>
          <a:prstGeom prst="roundRect">
            <a:avLst>
              <a:gd name="adj" fmla="val 0"/>
            </a:avLst>
          </a:prstGeom>
          <a:solidFill>
            <a:srgbClr val="FFCA00"/>
          </a:solidFill>
          <a:ln>
            <a:noFill/>
          </a:ln>
          <a:effectLst/>
        </p:spPr>
        <p:style>
          <a:lnRef idx="1">
            <a:schemeClr val="accent1"/>
          </a:lnRef>
          <a:fillRef idx="3">
            <a:schemeClr val="accent1"/>
          </a:fillRef>
          <a:effectRef idx="2">
            <a:schemeClr val="accent1"/>
          </a:effectRef>
          <a:fontRef idx="minor">
            <a:schemeClr val="lt1"/>
          </a:fontRef>
        </p:style>
        <p:txBody>
          <a:bodyPr lIns="91378" tIns="45690" rIns="91378" bIns="45690"/>
          <a:lstStyle/>
          <a:p>
            <a:pPr>
              <a:defRPr/>
            </a:pPr>
            <a:endParaRPr lang="en-US" sz="2500">
              <a:solidFill>
                <a:prstClr val="white"/>
              </a:solidFill>
              <a:latin typeface="Helvetica"/>
              <a:cs typeface="Helvetica"/>
              <a:sym typeface="Gill Sans" charset="0"/>
            </a:endParaRPr>
          </a:p>
        </p:txBody>
      </p:sp>
      <p:sp>
        <p:nvSpPr>
          <p:cNvPr id="87046" name="Rectangle 19"/>
          <p:cNvSpPr>
            <a:spLocks noChangeArrowheads="1"/>
          </p:cNvSpPr>
          <p:nvPr/>
        </p:nvSpPr>
        <p:spPr bwMode="auto">
          <a:xfrm>
            <a:off x="46881" y="5607851"/>
            <a:ext cx="5208240" cy="52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8" tIns="45690" rIns="91378" bIns="45690">
            <a:spAutoFit/>
          </a:bodyPr>
          <a:lstStyle>
            <a:lvl1pPr eaLnBrk="0" hangingPunct="0">
              <a:defRPr sz="4300">
                <a:solidFill>
                  <a:srgbClr val="000000"/>
                </a:solidFill>
                <a:latin typeface="Gill Sans" pitchFamily="18" charset="0"/>
                <a:ea typeface="ヒラギノ角ゴ ProN W3" pitchFamily="-84" charset="-128"/>
                <a:sym typeface="Gill Sans" pitchFamily="18" charset="0"/>
              </a:defRPr>
            </a:lvl1pPr>
            <a:lvl2pPr marL="742950" indent="-285750" eaLnBrk="0" hangingPunct="0">
              <a:defRPr sz="4300">
                <a:solidFill>
                  <a:srgbClr val="000000"/>
                </a:solidFill>
                <a:latin typeface="Gill Sans" pitchFamily="18" charset="0"/>
                <a:ea typeface="ヒラギノ角ゴ ProN W3" pitchFamily="-84" charset="-128"/>
                <a:sym typeface="Gill Sans" pitchFamily="18" charset="0"/>
              </a:defRPr>
            </a:lvl2pPr>
            <a:lvl3pPr marL="1143000" indent="-228600" eaLnBrk="0" hangingPunct="0">
              <a:defRPr sz="4300">
                <a:solidFill>
                  <a:srgbClr val="000000"/>
                </a:solidFill>
                <a:latin typeface="Gill Sans" pitchFamily="18" charset="0"/>
                <a:ea typeface="ヒラギノ角ゴ ProN W3" pitchFamily="-84" charset="-128"/>
                <a:sym typeface="Gill Sans" pitchFamily="18" charset="0"/>
              </a:defRPr>
            </a:lvl3pPr>
            <a:lvl4pPr marL="1600200" indent="-228600" eaLnBrk="0" hangingPunct="0">
              <a:defRPr sz="4300">
                <a:solidFill>
                  <a:srgbClr val="000000"/>
                </a:solidFill>
                <a:latin typeface="Gill Sans" pitchFamily="18" charset="0"/>
                <a:ea typeface="ヒラギノ角ゴ ProN W3" pitchFamily="-84" charset="-128"/>
                <a:sym typeface="Gill Sans" pitchFamily="18" charset="0"/>
              </a:defRPr>
            </a:lvl4pPr>
            <a:lvl5pPr marL="2057400" indent="-228600" eaLnBrk="0" hangingPunct="0">
              <a:defRPr sz="4300">
                <a:solidFill>
                  <a:srgbClr val="000000"/>
                </a:solidFill>
                <a:latin typeface="Gill Sans" pitchFamily="18" charset="0"/>
                <a:ea typeface="ヒラギノ角ゴ ProN W3" pitchFamily="-84" charset="-128"/>
                <a:sym typeface="Gill Sans" pitchFamily="18" charset="0"/>
              </a:defRPr>
            </a:lvl5pPr>
            <a:lvl6pPr marL="25146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6pPr>
            <a:lvl7pPr marL="29718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7pPr>
            <a:lvl8pPr marL="34290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8pPr>
            <a:lvl9pPr marL="38862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9pPr>
          </a:lstStyle>
          <a:p>
            <a:pPr eaLnBrk="1" hangingPunct="1"/>
            <a:r>
              <a:rPr lang="en-US" altLang="en-US" sz="2800">
                <a:latin typeface="Helvetica" pitchFamily="-84" charset="0"/>
              </a:rPr>
              <a:t>- Jack Welch, Former CEO, GE</a:t>
            </a:r>
          </a:p>
        </p:txBody>
      </p:sp>
      <p:sp>
        <p:nvSpPr>
          <p:cNvPr id="87048" name="Rectangle 16"/>
          <p:cNvSpPr>
            <a:spLocks noChangeArrowheads="1"/>
          </p:cNvSpPr>
          <p:nvPr/>
        </p:nvSpPr>
        <p:spPr bwMode="auto">
          <a:xfrm>
            <a:off x="116086" y="333018"/>
            <a:ext cx="9144000" cy="508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eaLnBrk="0" hangingPunct="0">
              <a:defRPr sz="4300">
                <a:solidFill>
                  <a:srgbClr val="000000"/>
                </a:solidFill>
                <a:latin typeface="Gill Sans" pitchFamily="18" charset="0"/>
                <a:ea typeface="ヒラギノ角ゴ ProN W3" pitchFamily="-84" charset="-128"/>
                <a:sym typeface="Gill Sans" pitchFamily="18" charset="0"/>
              </a:defRPr>
            </a:lvl1pPr>
            <a:lvl2pPr marL="742950" indent="-285750" eaLnBrk="0" hangingPunct="0">
              <a:defRPr sz="4300">
                <a:solidFill>
                  <a:srgbClr val="000000"/>
                </a:solidFill>
                <a:latin typeface="Gill Sans" pitchFamily="18" charset="0"/>
                <a:ea typeface="ヒラギノ角ゴ ProN W3" pitchFamily="-84" charset="-128"/>
                <a:sym typeface="Gill Sans" pitchFamily="18" charset="0"/>
              </a:defRPr>
            </a:lvl2pPr>
            <a:lvl3pPr marL="1143000" indent="-228600" eaLnBrk="0" hangingPunct="0">
              <a:defRPr sz="4300">
                <a:solidFill>
                  <a:srgbClr val="000000"/>
                </a:solidFill>
                <a:latin typeface="Gill Sans" pitchFamily="18" charset="0"/>
                <a:ea typeface="ヒラギノ角ゴ ProN W3" pitchFamily="-84" charset="-128"/>
                <a:sym typeface="Gill Sans" pitchFamily="18" charset="0"/>
              </a:defRPr>
            </a:lvl3pPr>
            <a:lvl4pPr marL="1600200" indent="-228600" eaLnBrk="0" hangingPunct="0">
              <a:defRPr sz="4300">
                <a:solidFill>
                  <a:srgbClr val="000000"/>
                </a:solidFill>
                <a:latin typeface="Gill Sans" pitchFamily="18" charset="0"/>
                <a:ea typeface="ヒラギノ角ゴ ProN W3" pitchFamily="-84" charset="-128"/>
                <a:sym typeface="Gill Sans" pitchFamily="18" charset="0"/>
              </a:defRPr>
            </a:lvl4pPr>
            <a:lvl5pPr marL="2057400" indent="-228600" eaLnBrk="0" hangingPunct="0">
              <a:defRPr sz="4300">
                <a:solidFill>
                  <a:srgbClr val="000000"/>
                </a:solidFill>
                <a:latin typeface="Gill Sans" pitchFamily="18" charset="0"/>
                <a:ea typeface="ヒラギノ角ゴ ProN W3" pitchFamily="-84" charset="-128"/>
                <a:sym typeface="Gill Sans" pitchFamily="18" charset="0"/>
              </a:defRPr>
            </a:lvl5pPr>
            <a:lvl6pPr marL="25146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6pPr>
            <a:lvl7pPr marL="29718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7pPr>
            <a:lvl8pPr marL="34290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8pPr>
            <a:lvl9pPr marL="3886200" indent="-228600" algn="ctr" eaLnBrk="0" fontAlgn="base" hangingPunct="0">
              <a:spcBef>
                <a:spcPct val="0"/>
              </a:spcBef>
              <a:spcAft>
                <a:spcPct val="0"/>
              </a:spcAft>
              <a:defRPr sz="4300">
                <a:solidFill>
                  <a:srgbClr val="000000"/>
                </a:solidFill>
                <a:latin typeface="Gill Sans" pitchFamily="18" charset="0"/>
                <a:ea typeface="ヒラギノ角ゴ ProN W3" pitchFamily="-84" charset="-128"/>
                <a:sym typeface="Gill Sans" pitchFamily="18" charset="0"/>
              </a:defRPr>
            </a:lvl9pPr>
          </a:lstStyle>
          <a:p>
            <a:pPr algn="l" eaLnBrk="1" hangingPunct="1">
              <a:lnSpc>
                <a:spcPct val="110000"/>
              </a:lnSpc>
            </a:pPr>
            <a:r>
              <a:rPr lang="en-US" altLang="en-US" sz="4200" dirty="0">
                <a:latin typeface="Helvetica" pitchFamily="-84" charset="0"/>
              </a:rPr>
              <a:t>There are only two sources of competitive advantage:  </a:t>
            </a:r>
          </a:p>
          <a:p>
            <a:pPr algn="l" eaLnBrk="1" hangingPunct="1">
              <a:lnSpc>
                <a:spcPct val="110000"/>
              </a:lnSpc>
            </a:pPr>
            <a:r>
              <a:rPr lang="en-US" altLang="en-US" sz="4200" dirty="0">
                <a:latin typeface="Helvetica" pitchFamily="-84" charset="0"/>
              </a:rPr>
              <a:t>the ability to learn more about </a:t>
            </a:r>
          </a:p>
          <a:p>
            <a:pPr algn="l" eaLnBrk="1" hangingPunct="1">
              <a:lnSpc>
                <a:spcPct val="110000"/>
              </a:lnSpc>
            </a:pPr>
            <a:r>
              <a:rPr lang="en-US" altLang="en-US" sz="4200" dirty="0">
                <a:latin typeface="Helvetica" pitchFamily="-84" charset="0"/>
              </a:rPr>
              <a:t>our customers faster </a:t>
            </a:r>
          </a:p>
          <a:p>
            <a:pPr algn="l" eaLnBrk="1" hangingPunct="1">
              <a:lnSpc>
                <a:spcPct val="110000"/>
              </a:lnSpc>
            </a:pPr>
            <a:r>
              <a:rPr lang="en-US" altLang="en-US" sz="4200" dirty="0">
                <a:latin typeface="Helvetica" pitchFamily="-84" charset="0"/>
              </a:rPr>
              <a:t>than the competition and the ability to turn that learning into action faster than the competition</a:t>
            </a:r>
          </a:p>
        </p:txBody>
      </p:sp>
    </p:spTree>
    <p:extLst>
      <p:ext uri="{BB962C8B-B14F-4D97-AF65-F5344CB8AC3E}">
        <p14:creationId xmlns:p14="http://schemas.microsoft.com/office/powerpoint/2010/main" val="356196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12" y="1"/>
            <a:ext cx="56086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itle 3"/>
          <p:cNvSpPr>
            <a:spLocks noGrp="1"/>
          </p:cNvSpPr>
          <p:nvPr>
            <p:ph type="title"/>
          </p:nvPr>
        </p:nvSpPr>
        <p:spPr>
          <a:xfrm>
            <a:off x="457200" y="275168"/>
            <a:ext cx="2550695" cy="1409253"/>
          </a:xfrm>
        </p:spPr>
        <p:txBody>
          <a:bodyPr/>
          <a:lstStyle/>
          <a:p>
            <a:r>
              <a:rPr lang="en-US" dirty="0" smtClean="0"/>
              <a:t>Anatomy of a single tweet</a:t>
            </a:r>
            <a:endParaRPr lang="en-US" dirty="0"/>
          </a:p>
        </p:txBody>
      </p:sp>
      <p:sp>
        <p:nvSpPr>
          <p:cNvPr id="2" name="Rectangle 1"/>
          <p:cNvSpPr/>
          <p:nvPr/>
        </p:nvSpPr>
        <p:spPr>
          <a:xfrm>
            <a:off x="3586347" y="481263"/>
            <a:ext cx="4512623" cy="635018"/>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2375065" y="1116282"/>
            <a:ext cx="1211282" cy="119940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43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5168"/>
            <a:ext cx="8229600" cy="873505"/>
          </a:xfrm>
        </p:spPr>
        <p:txBody>
          <a:bodyPr/>
          <a:lstStyle/>
          <a:p>
            <a:r>
              <a:rPr lang="en-US" dirty="0"/>
              <a:t>Great. So where’s the data?</a:t>
            </a:r>
          </a:p>
        </p:txBody>
      </p:sp>
      <p:pic>
        <p:nvPicPr>
          <p:cNvPr id="6" name="Picture 5"/>
          <p:cNvPicPr>
            <a:picLocks noChangeAspect="1"/>
          </p:cNvPicPr>
          <p:nvPr/>
        </p:nvPicPr>
        <p:blipFill>
          <a:blip r:embed="rId3"/>
          <a:stretch>
            <a:fillRect/>
          </a:stretch>
        </p:blipFill>
        <p:spPr>
          <a:xfrm>
            <a:off x="4615118" y="4384365"/>
            <a:ext cx="4155990" cy="1687208"/>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47348" t="68800"/>
          <a:stretch/>
        </p:blipFill>
        <p:spPr bwMode="auto">
          <a:xfrm>
            <a:off x="695326" y="1409700"/>
            <a:ext cx="2773363" cy="1601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69182" y="4059665"/>
            <a:ext cx="2025650" cy="2424336"/>
            <a:chOff x="1069182" y="4059665"/>
            <a:chExt cx="2025650" cy="2424336"/>
          </a:xfrm>
        </p:grpSpPr>
        <p:grpSp>
          <p:nvGrpSpPr>
            <p:cNvPr id="2" name="Group 1"/>
            <p:cNvGrpSpPr/>
            <p:nvPr/>
          </p:nvGrpSpPr>
          <p:grpSpPr>
            <a:xfrm>
              <a:off x="1069182" y="4059665"/>
              <a:ext cx="2025650" cy="2424336"/>
              <a:chOff x="1069182" y="4253013"/>
              <a:chExt cx="2025650" cy="2424336"/>
            </a:xfrm>
          </p:grpSpPr>
          <p:pic>
            <p:nvPicPr>
              <p:cNvPr id="10" name="Picture 2" descr="https://encrypted-tbn0.gstatic.com/images?q=tbn:ANd9GcRWypma6TMhtPKUII6Vpf1uQx8jal7-cz1jwdyi8Bhoxo-XVmm37mrBiX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182" y="4253013"/>
                <a:ext cx="2025650" cy="649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458" y="5619496"/>
                <a:ext cx="1181098" cy="10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0957" y="4768341"/>
              <a:ext cx="15621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AutoShape 2" descr="data:image/jpeg;base64,/9j/4AAQSkZJRgABAQAAAQABAAD/2wCEAAkGBxQQERUUEBQUFBQRFRUYGBQXFBUWGBgXFBUWFhUXFBUYHCggGBonHBQUJDEhJikrLi4uGB8zODMsNygtLisBCgoKDg0OGxAQGiwkICQsLCwsLDQsLCwsLCwsLCwsLCwsLCwsLCwsLCwsLCwsLCwsLSwsLCwsLCwsLCwsLCwsLP/AABEIAKkBKQMBIgACEQEDEQH/xAAcAAEBAAMAAwEAAAAAAAAAAAAABwQFBgEDCAL/xABOEAABAwIBBgkGCggFAwUAAAABAAIDBBEGBQcSITFBEyJRYXFzgaGyJDRScpGxFCMyQlNikrPB0RYXM4KTotLiJTVDY8JUw/AVRITh8f/EABgBAQEBAQEAAAAAAAAAAAAAAAADAgQB/8QAJBEAAgIBBQACAwEBAAAAAAAAAAECAxESEyExMkFRBCJCI2H/2gAMAwEAAhEDEQA/ALZSziRjXtvZ7WuF9tnC4v7V7Vg5D82g6mLwNWcgCIiAIiIAiLV5Wy/BS6pXca3yGi7vZu7V6lk8bS7Noi4Wqx+f9KHoL3f8QPxWF+nlR6MP2Xf1LaqkTd0Cjop/T4/kH7SJjvVJb77reZPxpTy2Dy6In0hq+0PxsvHXJHqti/k6RF4Y4EXBuDsI2di/FRJoMc7botJt0C6wUPYi4cZwR9Af4n9q3GHsUsq3FmiY3gXAJvpDfY2Gsci24SRhWRbwmdAiIsGwiLwUB5RcQc4A+gP8T+1bXDmKBWSOj4MsLWaV9LSBAIBGwekFpwkllmFZFvCOiRanEeWfgcbX6GnpO0baWjuJvex5Fz36wR9Af4n9qKDfKErIxeGduiwcjZQFTAyUNLQ+/FJvazi06+xc/lLGwhmfHwJdwbiL6dr25tFFFvhHrmkss65FxH6wR9Af4n9qfrBH0B/if2r3bkZ3YfZ26LiP1gj6A/xP7Vk02PYSePHIznFnD337k25fQ3YfZ1yLCyblWGoBMLw620awR0g61mrBRPIREQBERAFzH6c03JL9lv8AUunURQFgyH5tB1MXgas5YOQ/NoOpi8DVnIAiIgCIuax1lj4PBosNpJuKOUN+c7m5O1epZeDyTwsmsxXi8tcYqU6xqdLyHeGfmuGlmLiXOJcTtJNyekr0aS22GcgPr5bAlkEZ+NkGok2uI4z6R1XO4c5FurCgjiblYzV8MNLRGtx2MaC5x6Gi5KzW5NqCLinqLdTJ+V1XMl5KhpWaEEbY28w1k8rnHW485N1mqTufwXVC+WQ6Zjo/2jHxn67HM9mkBdfm6uEsYcCHAOB2ggEHpBXH4hwQx7S+kGg/bwd7Md6t/kHuWo2/ZiVGOjRYRy9PHNHAwGVsh/Z3+S0W0ngn5LRfo2DaQqRlD9lJ6j/CVpcGYcFHFpSAGolAMrgb2tsjYfQbftNzvW6yj+yk9R/hKlJpy4LQi4xwyJgr3UtU6J7XsJDmm4KxQ5NJdRxFfw1l5tZHccWRttJn4jmW5USyVlJ9NK2SM627RuI3tPMrHkyvZURNkjN2uHaDvB5wuayGlnZVZqXPZlLwV5XgqZUhznaz0ldVm3PlT+pd42LkHu1npK63NmfKpOpPjYuqzycVXtG9zknyePrR4XKc6Somcw+TR9aPA5TbSXlXk9u9lbwP5jD+/wDePU8xOfLJ+scqFgbzCH9/7x6nOKD5ZP1jlmr0zd3hGvdIBtK8cMP/AAFbPCR8up+sP3b1Ylqdji8Ga6lJZITww5e4r9MkB2EHoN1dFqsrZAgqQeEjbpbpGgB4/eG3oOpZV32jT/H+mSekq3xOD43FrhvH/msKnYUxAKxhDrCVnyhuI9IcymeWMnupZXRP2t2EbCDsIXnImUDTzxyAkaLhpc7SQHA8otdbnFSWSdcnCWGWpERcp2hERAFEVblEUBYMh+bQdTF4GrOWDkPzaDqYvA1ZyAIiIDwo7jLKBmrJTfUw6Dehmo991YyoBVS6T3E7S5x9pKtSuWzn/IfCR7IYnyubHFbTkcGtvrGk42BPMNvYrZkPJjaSBkLNjBrO9zjrc485JJUowMwPr4L/ADS93aI3296syXPnB7QuMhEXEZxsszUzoRBIWaYfewBvYtttHOVKMcvBWUtKyduii/6YVn07vss/JP0wrPp3exn5KmyyW/EtCxso/sZOrf4SpB+mFZ9O72M/Jd9hfKMlTk575naTrTNvYDU24F7LyVbjyajapcIlYcuhwlkVta2pbse1kRY7kN5dR5iuYa5d5mmN5Kn1IfFKr2cRyc1SzLDOPqoXRPLJGlrmmxBW3wriR1E/Xd0TyNJvJ9ZvP712uOsNfCmcLEPjoxs9No16PTyexSguXkWpo9lF1y4L9TVDZGNewhzXi4I3gr2OUxzf4n4Fwp5j8W88Rx+a47j9U+/pVOOxc8o6Xg6oTUlkgj3az0ldfmwPlUnUnxsXFPdrPSV2Waw+VSdSfGxdFnk5avaN/nPPk0fWjwOUy0lSs6Z8lj64eB6l+klXk9u9llwJ5hD0P+8eptip3ls/WOVIwF/l8HQ/7x6mWLXeW1HWuWKvTN3eEe/B7vLqfrD929WZRHClQ2Otgc9wa1ryS4mwA0HjWekhVn9JKT/qIfttXlqeTVDSibVFqXYmpB/7iL7YK0WXM4EEbSKb41+42IYOck6z0BTUG/gq5xXyaDOTO01YDdrY2h3SS4gewj2rknu1HoSpqnSvc+QlznG5J3lbHCuSnVlUxjRxI3NklPIxrrgdLiLdAcunzE4/c+C1wAhrb7bC/sX7RFyHcEREAURVuURQFgyH5tB1MXgas5YOQ/NoOpi8DVnIAiIgCgeXYOCqZmehI8dl7jusr4pbnTyKY5BUs+TLZr+ZwHFPaB3KtTw8Eb45jk5/CFYIq2BxNhp2J5ngs/5K5BfN+krFgDE7aqERSO+PiFiDte0ag4cp5f8A7Wro/Jiif8nXLlcbYWfXmIxysjMekDpMLrh2jssRbYuqRRTa5R0NJrDJd+rGo/6mH+E/+tYGXMDTUkDpnzRPay12tjc0nSIGolx5VYFzOcY/4dN0s+8aqRsllckpVRSbwRvSVUwGf8Kf01HvcpLpKs4BP+Ev/wDke9ypd0iNHbJWHKgZoj8ZU+pD4pVOWu1Kh5nj8ZVepB75V7b5PKfZTlNc42GdE/CYGmzj8a0DYfTsNx3+1UpeHNBFiLg7lzxlpeTrnFSWGfO2kqdm+xWZh8HnI02t+LcdrwNrTyuA9q5jHuGDRycJEPiJDq+o469A83J7FysM5Y4OaS1zSCCNoI2ELpaU0cabrkex7tZ6Su1zTnyqXqT42LhC9dxmjPlUvU/82JZ5Z7V7R0Odc+Sx9cPA9SvSVRztnySPrh4HqUaS8q8nt3ot+AP8vg6H/eOUtxe7y6o61yqOb/8Ay6n9V33j1KcYu8uqOtd+CxV6Zu7wjW6SaSzsMUTKmshiluWSPIcA4tJAY47RrGsBVD9XVD9HJ/Hm/qVJWKLwThU5LKJDpIX21nUq9+rqh+jk/jzf1LOosG0MJBbTxlw2OeDIR0F5Kw7l9G1+O/skWRMjz1rw2mYS0kB0xB4Jg3uLtWmfqtN+jarLhrIEdDDwcVySbvkdbSkdaxc62zmA1AaltWtAFgLDkXlSlNyLQrUQiIsFAiIgCiKtyiKAsGQ/NoOpi8DVnLByH5tB1MXgas5AEREAWHlfJzKqF8MnyZBbVtB2gjnBsVmIgPnzL2R5aKYxSjZ8l1tT27nN/LcsKmqXRva+Nxa9hBa4bQQvoDLWRoayPg52aQ3HY5p5Wu2gqXYmzdTwcelvUR3+RqEjR0bHjo18y6Y2p8M5J0tcxM/JOdF7QBUxB9vnsOiTzlp1X6CFvG5zqS2tswPJoN9+ko9UsMRtK10Z5HtLD7HAFfjhByj2r3bizzdmirV2dOMD4iB7jyvIaPYLlcNl/E1RWn453FGyNos0dm885WhbMCbAgk7gbnsA1lb7I2Eq2rcAyB8bDtmmBjaOhjuO7sFudMQhyeZnPg07n22qw4GgfHklwkY5hIncGuaWmztIgkHWLhezC+b+CkIklPwiYaw9wAYw/wC3HrAPObnnXT5TaTDIBrJjfq/dKlOzVwi1dWnlnzk12pUbM0fjKr1IPfKpw2J3oP8AsO/JUfM0wh9VdrhxYdrSN8uy4VbWtJKlPWVBERcp2GLlOgZURPilF2SCx5eYjnBsVCsSZCkoZSyQXab6D7ant5Rz8oV/WqxJkOOugdFJqO1r97HbnD8RvCpCelk7K9S/6fP+ku7zQHyqXqf+41cXX5OlglfHIxwdG4g8VxGreDbWDtuu0zPscKqa7XAcDvaR89vKFaxrSc9Samjf53j5JF1w8D1JdJVvO9GTSR6IJtML2BNuI8a7KR8G70H/AGHfklTWkXJ6i6Zvf8up/Vd945SXGR8vqetd+CrWb5pGTqe4IOi7URY/LduKkuNInfD6niv/AGpPyXbCBbcsVv8AZlLV+iPbgM/4jTeu77t6u6hGAo3f+o012u1Pdta4f6b9psrus2+jVCxEIiKRYIiIAiIgCIiAKIq3KIoCwZD82g6mLwNWcsHIfm0HUxeBqzkAREQBERAERaPFGJoaCPSkOk93yIh8p35N516lno8bS5ZuJo2uHHAI5wCO9cvlHKeSYnHhPgpcNzY2PPbotKlmI8V1Fa4mV+hH9E1xDAPra+Mecr0ZLw5V1IBgp5XNPzyBG3pBkIuOcXVVUl6ZB3N+UVSnxxkyPVG4M9WBzfc1bvJ+JqSfVFURkn5pcGu+y6xUm/V3lC1+Cj6OGbf8u9anKOG6qnF5qeRoHzrB7ekuYSB2r3RB9Mbli7R9CryodhTHE1EdFxM0JtxHOJLR/tuOzo2dCr+Q8uQ1senA7SA1EHU5p5HDcpyg4lIWKRskRchjLHMdFeOICWf0b8VnIXkb/qjuWUm3hG5SUVlnVzTNYC57g1o2lxAA7StBVY5oYzY1DXH6gc/vaCFFsr5Zmqn6VRI55J4rddgTuYwfhrWfQYOrphdlM8A7DIWx/wArjpdyttxXpkN2T8oqkecKgcbcMR0xyAe3RW6yflmnqP2E0cnM1wJ9m1R2TN5lBovwLHczZWE99lo67JdRSkGaKSIg6nFpAvzPGq/QU24Ppjcmu0fRi8qSYSzivhtFWXkjGyXWZG+t6Y7+lVSiq2TMbJE4PY8XDhsKlKDj2VhNS6Pei8EqcYwzjBhdFQ2cRcOnOsA7+DG8/W2dKRi5Pg9lNRWWd/W18UDdKaRkY5XODfetDNj+gYbcPf1WPcPaAopJLLUy6zJPK7cA6R57Bcgdy3dLgTKEgv8AB9DrJI29wJIVduK7ZHdm/KKjT49oHm3DhvrMe0e0iy3tFXxTDShkZIOVjg73KKVOAa+MX4AP9SRju4kFaUtno5BcSwSDZqcx3ZyjuTbi+mN2a9I+jkU6wpnIbJoxVoDHHUJh8g8mmPmnn2dCogN9ilKLj2WjJSWUeURFk0EREAREQBRFW5RFAWDIfm0HUxeBqzlg5D82g6mLwNWcgCIiAIiIDU4oy02hpnzOGkRYNbs0nO2Do/AKE5Rrpq2o0nXklmeGtaOVxs1jRuaL9gBJ3rrc7eVjJUtgB4sDQSPrvF+5uj7StjmiyACHVkgubujhvuA1SPHOTxehp5VeP6Rz8nNL956fhG5wnm9gpQ2SoAnqBrudcbDyRsOrV6R19GxdoAvKKLbfZ0JJcILwQvKLw9OIxjgKKpa6SmAin1mw1Mk5iNzucdqmOQcsS5PqA9lwWnRfGdWkL8Zrhy+4r6FUzzuZBFm1cYsbhklt9/kOPPu7QrVz/lkLYf0jbYwxs2ClidTa5Kpmkwn5jba3EcoJtblB5FLMi5Llr6kRRm733c+R1yGtB4z38puRYbyem2vfIbDSJs0auYaybcmsk9qt2bnDwo6UOcPjqgB8h3i44kfQ0H2lx3rT/wA48dmI5tlz0ZeGcH01ALxt05SNcz7OeeW25g5hZdAiLnOpLAX4mha9pa8BzTqIIBBHOCv2iAleO8BNia6oowQ1ut8IubD0o+bm9i02b3FDqOYRvN4JnAEeg46g8cnPzdCthUSzkZCFJVaUYtHUAvaBsDr8do5rkH95XhLUtLOeyOl6onRZz8WEF1HASDq4V45CL6Dfbr9i5PBWFHZRkddxjgiIEjx8ouIuI476r2sSdwI3nVpaaCSolaxnGkmeGgnXxnG13coGsnmC+g8h5Jjo4GQRCzYxa+9zjrc53K4kknpSb0LSjyC3JamfjImQ4KJmhTxhg3na5x5XvOtx6VskRQOkLEylk2KpYWTsa9p3EbOcHaDzhZaICJY4wa6hPCRXfTuOonawnY1/4FdFmsxQ5x+CTG9gTE4nXYbYz2ax0FUStpWzRujkAcx4LXA7wVAspUsmTqxzWk6dPICx3KNTmHtBF+1Xi9ccM5pLblqXR9CIsLI2UW1UEc0fyZG36DsI7DcLNUDpCIiAIiIAoircoigLBkPzaDqYvA1Zywch+bQdTF4GrOQBERAEREB89YxqdKtqnndNIOxhLR4Vb8JUnA0VOz0YWX6S0Od3kqH4vp9Gtqm8s0vse4uHiV2w9OJKWBw+dDGf5Qr29I56e2bBERQOgIiIAtLjSn4SgqWn6Jzu1g0x3tW6WmxjUcHQVLv9l4HS8aI7yF7Hs8l0yFZGpuGqIYzskmjb2F4v3XX0cvnbDcoZWU7jsbNGf5gPxX0Sq3dkfx+mERFEuEREAXBZ4ae9JE/eyYDsex1+8NXerhM8E+jRxs3vmHsa1xP4LdfpGLPLOOzWUokyiwn/AEo5H9tgweMq2KM5pptGvsfnwvA6QWu9wKsy9t9GafAREUyoREQBSDPBT6NXG8f6kIv0sc4e4hV9SHPDUB1XEwfMhuf33n8GhUq9ErvB0+aOo0qFzfo5njscGu97iu3XB5norUcjvSnd/Kxg9913izP0zVflBERZNhERAFEVblEUBYMh+bQdTF4GrOWDkPzaDqYvA1ZyAIiIAiIgI5nYyUYqsTAcWoaNf12ANI9mifaupzUZaEtMYHHj051Dljcbg9hJHsXQYuyGK6mdFqD/AJUbjueNnYdY7VE6WonydVXsWSwus5p2Eb2nlaR+BV4/vHHyc0v856vhn0Mi02HcSwVzA6JwD7caIkB7Tv1bxzjUtyoNYOhPPQREQ9CnOdzLYbG2lYeM8h8nM1pu0HpOv91b3GWMIqFha0h9QRxWDXo32Ok5Bzb1GAJqucAaUs87rC51ucd5O5oGsncArVw/pkLZ/wAoxWu16jrB9h2r6CwnlkVlLHKDxraLxyPaON+fQQuQxJgC1DC2nAdNStOkd8t+NIR9bSuQOey43BeJXZPnubmJ+qRg26tjgD84LUv9I8GI5qlh9F5RYeTMpxVLNOCRsjeUHYeRw2g8xWYuc6giLwUB5UXzoZbFTVCNhuymBbfcXk8c9lgOwrosf45a1pp6N95DqfK06mje1rt7ucbOlcDhbITq+pbE0HQBDpn67NjvrBPpO1tG/WTuKvXHT+zOeyWp6EejD+UzS1EU7dfBuBNt7TqcO0Er6GpahsjGvYQ5rwHNI3gi4Kluc3CfBH4VTttGbCRjR8iwsHW5DYAr0Zu8Zil+IqXERE8R+0Rk7QfqnuKTWtakeQe3LSyvIvXBO2Rocxwc1wuHNIII5iF7FA6QiL1zztjaXPcGtaLlziAAOUkoBUTNja57yGtaCSTsAAuSvnzEuVTWVUkwBPCOAY3foizY29J1dpXSY/xp8LJhpnEQD5RtbhDf2hvvX5zW4eNTUfCXt+JpidEnY+YbLcoZrJ+tbeCrxWhamc03uS0opmEcjfAqSKG93NBLzyveS53eStyiKB0hERAEREAURVuURQFgyH5tB1MXgas5YOQ/NoOpi8DVnIAiIgCIiALmcY4Qjyg3SFo5mizZLbR6LxvHeO5dMi9Ta5R40msM+ecqZJqKCUcK10TgeLI0mxO4seP/ANW8ybnHrIRZ5ZMB6beN9ptr9qsdXSMmaWSsa9p2tc0OHsK5PKGbSilJLOFhJ+jfcfZeHAdiruJ+kQdTXlnNnOtNbVTxX5dN1vZZabKecCtnBAeImndG2x+0bn2FdV+qaG/nU9vViv7dH8Fs6HNlQx2LxLMR9JIbHpazRB7Qvdda6Q0WPtkqyHkSoyhIRTtL9fHlcToNO/TfvdzC5Viwdg2LJwLr8LO8WdKQBYeixvzW953rf0dJHCwMiY2NjdjWtDQOgBe9TlY5FIVqIXBY2wCKkmeks2U63MOpsh5Qfmu7j3rvUWYyaeUalFSWGfOzJKmgm1cJTyjdraSOjY5vtC6eizn1TBaRkUnOQWn+U27lVMqZHgqm6NREyQDZpDWPVdtHYVydZmtpHm8b54uYPa4fztJ71bci/SI7Uo+WaCbOrORxYImnlLnO7tS5vLWMauqaRLLos3tZZjbfWI1kdJXcR5pob8apnI5AIh36BW6ybm8oYSHcEZXDfM4yC436B4t+xNcF0ht2Ptkxwvg2or7OaOCgP+s9u0f7TNr+nUOlWXDuQYaGERQDVtc463Pdvc87z7tgWza0AWAsBsA3LypSm5dlYQUej8yRhwIcAQQQQRcEHaCFKcX5unxky0IL2HWYfnN9T0m820c6rCJGTj0eygpLk+eslZcqaFxEMj4yDxo3DVf6zHbD3rqafOpUAceGJ/OC5v4lUTLOF6Wr1zwtLvTF2P8AttsT2rl6nNTTk8SeoZzXjcO9l+9V1wfaI7c4+WaKqzp1LhaOKJnOdJ594C5PLeIaiqI+EyucLjRZsbc7A1jdRPeqPT5p6cH4yoqHjkHBMHtDL966LI2DKOkcHRQgvGyR5Mjx6rnk6PZZNyC6Q25y9MnWF83M1TovqrwQ7dDZM8f9sHn43Qq9RUjIY2xxNDGRgNa1osABuAXvRSlJy7LRgorgIiLJoIiIAiIgCiKtyiKAsGQ/NoOpi8DVnLByH5tB1MXgas5AEREAREQBERAEREAREQBERAEREAREQBERAEREAREQBERAEREAREQBERAEREAREQBRFW5R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a:off x="4980878" y="1207091"/>
            <a:ext cx="2950478" cy="2225878"/>
            <a:chOff x="4980878" y="1207091"/>
            <a:chExt cx="2950478" cy="2225878"/>
          </a:xfrm>
        </p:grpSpPr>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0878" y="1207091"/>
              <a:ext cx="2950478" cy="1019537"/>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5993" y="2210594"/>
              <a:ext cx="2148197" cy="122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49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2819400" y="1969773"/>
            <a:ext cx="4254500" cy="895351"/>
          </a:xfrm>
        </p:spPr>
        <p:txBody>
          <a:bodyPr/>
          <a:lstStyle/>
          <a:p>
            <a:r>
              <a:rPr lang="en-US" sz="2400" dirty="0" smtClean="0"/>
              <a:t>Empowered customers</a:t>
            </a:r>
            <a:endParaRPr lang="en-US" sz="2400" dirty="0"/>
          </a:p>
        </p:txBody>
      </p:sp>
      <p:sp>
        <p:nvSpPr>
          <p:cNvPr id="7" name="Text Placeholder 6"/>
          <p:cNvSpPr>
            <a:spLocks noGrp="1"/>
          </p:cNvSpPr>
          <p:nvPr>
            <p:ph type="body" sz="quarter" idx="18"/>
          </p:nvPr>
        </p:nvSpPr>
        <p:spPr>
          <a:xfrm>
            <a:off x="2819400" y="3616807"/>
            <a:ext cx="4254500" cy="895351"/>
          </a:xfrm>
        </p:spPr>
        <p:txBody>
          <a:bodyPr>
            <a:normAutofit/>
          </a:bodyPr>
          <a:lstStyle/>
          <a:p>
            <a:r>
              <a:rPr lang="en-US" sz="2400" dirty="0" smtClean="0"/>
              <a:t>Measuring campaign success</a:t>
            </a:r>
          </a:p>
        </p:txBody>
      </p:sp>
      <p:sp>
        <p:nvSpPr>
          <p:cNvPr id="8" name="Text Placeholder 7"/>
          <p:cNvSpPr>
            <a:spLocks noGrp="1"/>
          </p:cNvSpPr>
          <p:nvPr>
            <p:ph type="body" sz="quarter" idx="19"/>
          </p:nvPr>
        </p:nvSpPr>
        <p:spPr>
          <a:xfrm>
            <a:off x="2819400" y="5275206"/>
            <a:ext cx="4254500" cy="895351"/>
          </a:xfrm>
        </p:spPr>
        <p:txBody>
          <a:bodyPr>
            <a:noAutofit/>
          </a:bodyPr>
          <a:lstStyle/>
          <a:p>
            <a:r>
              <a:rPr lang="en-US" sz="2400" dirty="0"/>
              <a:t>Do people engage with you?</a:t>
            </a:r>
            <a:endParaRPr lang="en-US" sz="2400" dirty="0" smtClean="0"/>
          </a:p>
        </p:txBody>
      </p:sp>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52482" y="1832133"/>
            <a:ext cx="1291381" cy="1278467"/>
          </a:xfrm>
          <a:prstGeom prst="rect">
            <a:avLst/>
          </a:prstGeom>
          <a:ln>
            <a:noFill/>
          </a:ln>
          <a:effectLst>
            <a:outerShdw blurRad="292100" dist="139700" dir="2700000" algn="tl" rotWithShape="0">
              <a:srgbClr val="333333">
                <a:alpha val="65000"/>
              </a:srgbClr>
            </a:outerShdw>
          </a:effectLst>
        </p:spPr>
      </p:pic>
      <p:pic>
        <p:nvPicPr>
          <p:cNvPr id="11" name="Picture Placeholder 10"/>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990600" y="3490367"/>
            <a:ext cx="1397000" cy="1195786"/>
          </a:xfrm>
          <a:prstGeom prst="rect">
            <a:avLst/>
          </a:prstGeom>
          <a:ln>
            <a:noFill/>
          </a:ln>
          <a:effectLst>
            <a:outerShdw blurRad="292100" dist="139700" dir="2700000" algn="tl" rotWithShape="0">
              <a:srgbClr val="333333">
                <a:alpha val="65000"/>
              </a:srgbClr>
            </a:outerShdw>
          </a:effectLst>
        </p:spPr>
      </p:pic>
      <p:sp>
        <p:nvSpPr>
          <p:cNvPr id="9" name="Title 5"/>
          <p:cNvSpPr>
            <a:spLocks noGrp="1"/>
          </p:cNvSpPr>
          <p:nvPr>
            <p:ph type="title"/>
          </p:nvPr>
        </p:nvSpPr>
        <p:spPr>
          <a:xfrm>
            <a:off x="457200" y="275168"/>
            <a:ext cx="8229600" cy="873505"/>
          </a:xfrm>
        </p:spPr>
        <p:txBody>
          <a:bodyPr/>
          <a:lstStyle/>
          <a:p>
            <a:r>
              <a:rPr lang="en-US" dirty="0" smtClean="0"/>
              <a:t>Social Media Metrics: case studies</a:t>
            </a:r>
            <a:endParaRPr lang="en-US" dirty="0"/>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512" b="3512"/>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444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11" tIns="45706" rIns="91411" bIns="45706" rtlCol="0" anchor="ctr"/>
          <a:lstStyle/>
          <a:p>
            <a:pPr defTabSz="457059"/>
            <a:endParaRPr lang="en-US">
              <a:solidFill>
                <a:prstClr val="white"/>
              </a:solidFill>
            </a:endParaRPr>
          </a:p>
        </p:txBody>
      </p:sp>
      <p:sp>
        <p:nvSpPr>
          <p:cNvPr id="4" name="Title 1"/>
          <p:cNvSpPr txBox="1">
            <a:spLocks/>
          </p:cNvSpPr>
          <p:nvPr/>
        </p:nvSpPr>
        <p:spPr>
          <a:xfrm>
            <a:off x="457200" y="274638"/>
            <a:ext cx="8229600" cy="1143000"/>
          </a:xfrm>
          <a:prstGeom prst="rect">
            <a:avLst/>
          </a:prstGeom>
        </p:spPr>
        <p:txBody>
          <a:bodyPr lIns="91411" tIns="45706" rIns="91411" bIns="45706">
            <a:normAutofit fontScale="90000" lnSpcReduction="20000"/>
          </a:bodyPr>
          <a:lstStyle>
            <a:lvl1pPr algn="ctr" defTabSz="457200" rtl="0" eaLnBrk="1" latinLnBrk="0" hangingPunct="1">
              <a:spcBef>
                <a:spcPct val="0"/>
              </a:spcBef>
              <a:buNone/>
              <a:defRPr sz="4400" kern="1200" spc="-100">
                <a:solidFill>
                  <a:srgbClr val="FF8300"/>
                </a:solidFill>
                <a:latin typeface="Helvetica Neue"/>
                <a:ea typeface="+mj-ea"/>
                <a:cs typeface="Helvetica Neue"/>
              </a:defRPr>
            </a:lvl1pPr>
          </a:lstStyle>
          <a:p>
            <a:pPr algn="l"/>
            <a:r>
              <a:rPr lang="en-US" dirty="0" smtClean="0">
                <a:solidFill>
                  <a:srgbClr val="FFFFFF"/>
                </a:solidFill>
              </a:rPr>
              <a:t>1. Empowering Customers like never before</a:t>
            </a:r>
          </a:p>
        </p:txBody>
      </p:sp>
      <p:pic>
        <p:nvPicPr>
          <p:cNvPr id="3" name="Picture 2"/>
          <p:cNvPicPr>
            <a:picLocks noChangeAspect="1"/>
          </p:cNvPicPr>
          <p:nvPr/>
        </p:nvPicPr>
        <p:blipFill rotWithShape="1">
          <a:blip r:embed="rId3"/>
          <a:srcRect t="16442"/>
          <a:stretch/>
        </p:blipFill>
        <p:spPr>
          <a:xfrm>
            <a:off x="0" y="1739900"/>
            <a:ext cx="9144000" cy="5118100"/>
          </a:xfrm>
          <a:prstGeom prst="rect">
            <a:avLst/>
          </a:prstGeom>
        </p:spPr>
      </p:pic>
      <p:pic>
        <p:nvPicPr>
          <p:cNvPr id="2" name="Picture 1"/>
          <p:cNvPicPr>
            <a:picLocks noChangeAspect="1"/>
          </p:cNvPicPr>
          <p:nvPr/>
        </p:nvPicPr>
        <p:blipFill>
          <a:blip r:embed="rId4"/>
          <a:stretch>
            <a:fillRect/>
          </a:stretch>
        </p:blipFill>
        <p:spPr>
          <a:xfrm>
            <a:off x="2540001" y="2146300"/>
            <a:ext cx="4064000" cy="25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886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abelauPPTTemplate-Standard">
  <a:themeElements>
    <a:clrScheme name="Tableau">
      <a:dk1>
        <a:srgbClr val="1F447D"/>
      </a:dk1>
      <a:lt1>
        <a:srgbClr val="E2E2E2"/>
      </a:lt1>
      <a:dk2>
        <a:srgbClr val="1F447D"/>
      </a:dk2>
      <a:lt2>
        <a:srgbClr val="E2E2E2"/>
      </a:lt2>
      <a:accent1>
        <a:srgbClr val="1F447D"/>
      </a:accent1>
      <a:accent2>
        <a:srgbClr val="5B6591"/>
      </a:accent2>
      <a:accent3>
        <a:srgbClr val="E8762C"/>
      </a:accent3>
      <a:accent4>
        <a:srgbClr val="59879B"/>
      </a:accent4>
      <a:accent5>
        <a:srgbClr val="EB912C"/>
      </a:accent5>
      <a:accent6>
        <a:srgbClr val="C72035"/>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ableau">
        <a:dk1>
          <a:srgbClr val="1F447D"/>
        </a:dk1>
        <a:lt1>
          <a:srgbClr val="E2E2E2"/>
        </a:lt1>
        <a:dk2>
          <a:srgbClr val="1F447D"/>
        </a:dk2>
        <a:lt2>
          <a:srgbClr val="E2E2E2"/>
        </a:lt2>
        <a:accent1>
          <a:srgbClr val="1F447D"/>
        </a:accent1>
        <a:accent2>
          <a:srgbClr val="5B6591"/>
        </a:accent2>
        <a:accent3>
          <a:srgbClr val="E8762C"/>
        </a:accent3>
        <a:accent4>
          <a:srgbClr val="59879B"/>
        </a:accent4>
        <a:accent5>
          <a:srgbClr val="EB912C"/>
        </a:accent5>
        <a:accent6>
          <a:srgbClr val="C72035"/>
        </a:accent6>
        <a:hlink>
          <a:srgbClr val="0000FF"/>
        </a:hlink>
        <a:folHlink>
          <a:srgbClr val="800080"/>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TabelauPPTTemplate-Standard</Template>
  <TotalTime>1350</TotalTime>
  <Words>1520</Words>
  <Application>Microsoft Office PowerPoint</Application>
  <PresentationFormat>On-screen Show (4:3)</PresentationFormat>
  <Paragraphs>134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TabelauPPTTemplate-Standard</vt:lpstr>
      <vt:lpstr>PowerPoint Presentation</vt:lpstr>
      <vt:lpstr>Social Media Metrics: agenda</vt:lpstr>
      <vt:lpstr>PowerPoint Presentation</vt:lpstr>
      <vt:lpstr>PowerPoint Presentation</vt:lpstr>
      <vt:lpstr>PowerPoint Presentation</vt:lpstr>
      <vt:lpstr>Anatomy of a single tweet</vt:lpstr>
      <vt:lpstr>Great. So where’s the data?</vt:lpstr>
      <vt:lpstr>Social Media Metrics: case studies</vt:lpstr>
      <vt:lpstr>PowerPoint Presentation</vt:lpstr>
      <vt:lpstr>1. Empowered customers</vt:lpstr>
      <vt:lpstr>PowerPoint Presentation</vt:lpstr>
      <vt:lpstr>2. Measuring campaign success</vt:lpstr>
      <vt:lpstr>3. Do people engage with you?</vt:lpstr>
      <vt:lpstr>PowerPoint Presentation</vt:lpstr>
      <vt:lpstr>PowerPoint Presentation</vt:lpstr>
      <vt:lpstr>PowerPoint Presentation</vt:lpstr>
      <vt:lpstr>Social Media Metrics: case studies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Cotgreave</dc:creator>
  <cp:lastModifiedBy>Andy Cotgreave</cp:lastModifiedBy>
  <cp:revision>44</cp:revision>
  <dcterms:created xsi:type="dcterms:W3CDTF">2013-11-04T18:13:07Z</dcterms:created>
  <dcterms:modified xsi:type="dcterms:W3CDTF">2013-11-18T15:39:30Z</dcterms:modified>
</cp:coreProperties>
</file>