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61" r:id="rId3"/>
    <p:sldId id="272" r:id="rId4"/>
    <p:sldId id="271" r:id="rId5"/>
    <p:sldId id="273" r:id="rId6"/>
    <p:sldId id="274" r:id="rId7"/>
    <p:sldId id="279" r:id="rId8"/>
    <p:sldId id="276" r:id="rId9"/>
    <p:sldId id="277" r:id="rId10"/>
    <p:sldId id="283" r:id="rId11"/>
    <p:sldId id="284" r:id="rId12"/>
    <p:sldId id="285" r:id="rId13"/>
    <p:sldId id="286" r:id="rId14"/>
    <p:sldId id="287" r:id="rId15"/>
    <p:sldId id="291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0" r:id="rId37"/>
    <p:sldId id="311" r:id="rId38"/>
    <p:sldId id="312" r:id="rId39"/>
    <p:sldId id="268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2" y="-2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B1D9-0C65-48A4-8EAB-B5CCD5D3DBDD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9F0F-4AFC-4413-B32B-C6B0165D3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057C-E7C4-4FFC-B559-E2F01185965D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BC3A-58A1-4764-8920-56CB00A0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3" y="2191551"/>
            <a:ext cx="62179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3" y="4782437"/>
            <a:ext cx="62179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tx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3" y="6063101"/>
            <a:ext cx="62179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// speaker title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695618" y="922689"/>
            <a:ext cx="4602074" cy="7309511"/>
            <a:chOff x="4362" y="359"/>
            <a:chExt cx="4037" cy="6412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4840" y="1791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8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8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39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1" y="639"/>
                    <a:pt x="281" y="628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0"/>
                    <a:pt x="6" y="296"/>
                    <a:pt x="16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7"/>
                    <a:pt x="645" y="343"/>
                    <a:pt x="623" y="36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39"/>
                    <a:pt x="320" y="139"/>
                    <a:pt x="320" y="139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4362" y="3066"/>
              <a:ext cx="1168" cy="1168"/>
            </a:xfrm>
            <a:custGeom>
              <a:avLst/>
              <a:gdLst>
                <a:gd name="T0" fmla="*/ 320 w 645"/>
                <a:gd name="T1" fmla="*/ 645 h 645"/>
                <a:gd name="T2" fmla="*/ 280 w 645"/>
                <a:gd name="T3" fmla="*/ 629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0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5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5" y="645"/>
                    <a:pt x="291" y="639"/>
                    <a:pt x="280" y="629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6" y="28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5" y="325"/>
                    <a:pt x="505" y="325"/>
                    <a:pt x="505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rgbClr val="008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5318" y="2778"/>
              <a:ext cx="201" cy="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 userDrawn="1"/>
          </p:nvSpPr>
          <p:spPr bwMode="auto">
            <a:xfrm>
              <a:off x="6755" y="948"/>
              <a:ext cx="201" cy="2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4840" y="2379"/>
              <a:ext cx="201" cy="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5318" y="3655"/>
              <a:ext cx="201" cy="31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7711" y="2858"/>
              <a:ext cx="201" cy="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2"/>
            <p:cNvSpPr>
              <a:spLocks noChangeArrowheads="1"/>
            </p:cNvSpPr>
            <p:nvPr userDrawn="1"/>
          </p:nvSpPr>
          <p:spPr bwMode="auto">
            <a:xfrm>
              <a:off x="8189" y="2379"/>
              <a:ext cx="201" cy="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 userDrawn="1"/>
          </p:nvSpPr>
          <p:spPr bwMode="auto">
            <a:xfrm>
              <a:off x="6755" y="4133"/>
              <a:ext cx="201" cy="2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 userDrawn="1"/>
          </p:nvSpPr>
          <p:spPr bwMode="auto">
            <a:xfrm>
              <a:off x="7233" y="2379"/>
              <a:ext cx="201" cy="12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7233" y="3655"/>
              <a:ext cx="201" cy="3116"/>
            </a:xfrm>
            <a:custGeom>
              <a:avLst/>
              <a:gdLst>
                <a:gd name="T0" fmla="*/ 0 w 201"/>
                <a:gd name="T1" fmla="*/ 0 h 3116"/>
                <a:gd name="T2" fmla="*/ 0 w 201"/>
                <a:gd name="T3" fmla="*/ 478 h 3116"/>
                <a:gd name="T4" fmla="*/ 0 w 201"/>
                <a:gd name="T5" fmla="*/ 784 h 3116"/>
                <a:gd name="T6" fmla="*/ 0 w 201"/>
                <a:gd name="T7" fmla="*/ 3116 h 3116"/>
                <a:gd name="T8" fmla="*/ 201 w 201"/>
                <a:gd name="T9" fmla="*/ 3116 h 3116"/>
                <a:gd name="T10" fmla="*/ 201 w 201"/>
                <a:gd name="T11" fmla="*/ 1027 h 3116"/>
                <a:gd name="T12" fmla="*/ 201 w 201"/>
                <a:gd name="T13" fmla="*/ 742 h 3116"/>
                <a:gd name="T14" fmla="*/ 201 w 201"/>
                <a:gd name="T15" fmla="*/ 478 h 3116"/>
                <a:gd name="T16" fmla="*/ 201 w 201"/>
                <a:gd name="T17" fmla="*/ 0 h 3116"/>
                <a:gd name="T18" fmla="*/ 0 w 201"/>
                <a:gd name="T19" fmla="*/ 0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3116">
                  <a:moveTo>
                    <a:pt x="0" y="0"/>
                  </a:moveTo>
                  <a:lnTo>
                    <a:pt x="0" y="478"/>
                  </a:lnTo>
                  <a:lnTo>
                    <a:pt x="0" y="784"/>
                  </a:lnTo>
                  <a:lnTo>
                    <a:pt x="0" y="3116"/>
                  </a:lnTo>
                  <a:lnTo>
                    <a:pt x="201" y="3116"/>
                  </a:lnTo>
                  <a:lnTo>
                    <a:pt x="201" y="1027"/>
                  </a:lnTo>
                  <a:lnTo>
                    <a:pt x="201" y="742"/>
                  </a:lnTo>
                  <a:lnTo>
                    <a:pt x="201" y="478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6"/>
            <p:cNvSpPr>
              <a:spLocks noChangeArrowheads="1"/>
            </p:cNvSpPr>
            <p:nvPr userDrawn="1"/>
          </p:nvSpPr>
          <p:spPr bwMode="auto">
            <a:xfrm>
              <a:off x="5796" y="948"/>
              <a:ext cx="201" cy="14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7222" y="1800"/>
              <a:ext cx="1177" cy="1159"/>
            </a:xfrm>
            <a:custGeom>
              <a:avLst/>
              <a:gdLst>
                <a:gd name="T0" fmla="*/ 325 w 650"/>
                <a:gd name="T1" fmla="*/ 640 h 640"/>
                <a:gd name="T2" fmla="*/ 286 w 650"/>
                <a:gd name="T3" fmla="*/ 623 h 640"/>
                <a:gd name="T4" fmla="*/ 22 w 650"/>
                <a:gd name="T5" fmla="*/ 359 h 640"/>
                <a:gd name="T6" fmla="*/ 22 w 650"/>
                <a:gd name="T7" fmla="*/ 281 h 640"/>
                <a:gd name="T8" fmla="*/ 286 w 650"/>
                <a:gd name="T9" fmla="*/ 17 h 640"/>
                <a:gd name="T10" fmla="*/ 325 w 650"/>
                <a:gd name="T11" fmla="*/ 0 h 640"/>
                <a:gd name="T12" fmla="*/ 365 w 650"/>
                <a:gd name="T13" fmla="*/ 17 h 640"/>
                <a:gd name="T14" fmla="*/ 629 w 650"/>
                <a:gd name="T15" fmla="*/ 281 h 640"/>
                <a:gd name="T16" fmla="*/ 629 w 650"/>
                <a:gd name="T17" fmla="*/ 359 h 640"/>
                <a:gd name="T18" fmla="*/ 365 w 650"/>
                <a:gd name="T19" fmla="*/ 623 h 640"/>
                <a:gd name="T20" fmla="*/ 325 w 650"/>
                <a:gd name="T21" fmla="*/ 640 h 640"/>
                <a:gd name="T22" fmla="*/ 140 w 650"/>
                <a:gd name="T23" fmla="*/ 320 h 640"/>
                <a:gd name="T24" fmla="*/ 325 w 650"/>
                <a:gd name="T25" fmla="*/ 506 h 640"/>
                <a:gd name="T26" fmla="*/ 511 w 650"/>
                <a:gd name="T27" fmla="*/ 320 h 640"/>
                <a:gd name="T28" fmla="*/ 325 w 650"/>
                <a:gd name="T29" fmla="*/ 134 h 640"/>
                <a:gd name="T30" fmla="*/ 140 w 650"/>
                <a:gd name="T31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40">
                  <a:moveTo>
                    <a:pt x="325" y="640"/>
                  </a:moveTo>
                  <a:cubicBezTo>
                    <a:pt x="311" y="640"/>
                    <a:pt x="297" y="634"/>
                    <a:pt x="286" y="623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0" y="338"/>
                    <a:pt x="0" y="302"/>
                    <a:pt x="22" y="281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97" y="6"/>
                    <a:pt x="311" y="0"/>
                    <a:pt x="325" y="0"/>
                  </a:cubicBezTo>
                  <a:cubicBezTo>
                    <a:pt x="340" y="0"/>
                    <a:pt x="354" y="6"/>
                    <a:pt x="365" y="17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50" y="302"/>
                    <a:pt x="650" y="338"/>
                    <a:pt x="629" y="359"/>
                  </a:cubicBezTo>
                  <a:cubicBezTo>
                    <a:pt x="365" y="623"/>
                    <a:pt x="365" y="623"/>
                    <a:pt x="365" y="623"/>
                  </a:cubicBezTo>
                  <a:cubicBezTo>
                    <a:pt x="354" y="634"/>
                    <a:pt x="340" y="640"/>
                    <a:pt x="325" y="640"/>
                  </a:cubicBezTo>
                  <a:close/>
                  <a:moveTo>
                    <a:pt x="140" y="320"/>
                  </a:moveTo>
                  <a:cubicBezTo>
                    <a:pt x="325" y="506"/>
                    <a:pt x="325" y="506"/>
                    <a:pt x="325" y="506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325" y="134"/>
                    <a:pt x="325" y="134"/>
                    <a:pt x="325" y="134"/>
                  </a:cubicBezTo>
                  <a:lnTo>
                    <a:pt x="140" y="3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5827" y="1426"/>
              <a:ext cx="649" cy="5332"/>
            </a:xfrm>
            <a:custGeom>
              <a:avLst/>
              <a:gdLst>
                <a:gd name="T0" fmla="*/ 649 w 649"/>
                <a:gd name="T1" fmla="*/ 0 h 5332"/>
                <a:gd name="T2" fmla="*/ 449 w 649"/>
                <a:gd name="T3" fmla="*/ 0 h 5332"/>
                <a:gd name="T4" fmla="*/ 449 w 649"/>
                <a:gd name="T5" fmla="*/ 1986 h 5332"/>
                <a:gd name="T6" fmla="*/ 141 w 649"/>
                <a:gd name="T7" fmla="*/ 1680 h 5332"/>
                <a:gd name="T8" fmla="*/ 0 w 649"/>
                <a:gd name="T9" fmla="*/ 1821 h 5332"/>
                <a:gd name="T10" fmla="*/ 449 w 649"/>
                <a:gd name="T11" fmla="*/ 2270 h 5332"/>
                <a:gd name="T12" fmla="*/ 449 w 649"/>
                <a:gd name="T13" fmla="*/ 2577 h 5332"/>
                <a:gd name="T14" fmla="*/ 449 w 649"/>
                <a:gd name="T15" fmla="*/ 5332 h 5332"/>
                <a:gd name="T16" fmla="*/ 649 w 649"/>
                <a:gd name="T17" fmla="*/ 5332 h 5332"/>
                <a:gd name="T18" fmla="*/ 649 w 649"/>
                <a:gd name="T19" fmla="*/ 2577 h 5332"/>
                <a:gd name="T20" fmla="*/ 649 w 649"/>
                <a:gd name="T21" fmla="*/ 2577 h 5332"/>
                <a:gd name="T22" fmla="*/ 649 w 649"/>
                <a:gd name="T23" fmla="*/ 0 h 5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5332">
                  <a:moveTo>
                    <a:pt x="649" y="0"/>
                  </a:moveTo>
                  <a:lnTo>
                    <a:pt x="449" y="0"/>
                  </a:lnTo>
                  <a:lnTo>
                    <a:pt x="449" y="1986"/>
                  </a:lnTo>
                  <a:lnTo>
                    <a:pt x="141" y="1680"/>
                  </a:lnTo>
                  <a:lnTo>
                    <a:pt x="0" y="1821"/>
                  </a:lnTo>
                  <a:lnTo>
                    <a:pt x="449" y="2270"/>
                  </a:lnTo>
                  <a:lnTo>
                    <a:pt x="449" y="2577"/>
                  </a:lnTo>
                  <a:lnTo>
                    <a:pt x="449" y="5332"/>
                  </a:lnTo>
                  <a:lnTo>
                    <a:pt x="649" y="5332"/>
                  </a:lnTo>
                  <a:lnTo>
                    <a:pt x="649" y="2577"/>
                  </a:lnTo>
                  <a:lnTo>
                    <a:pt x="649" y="257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auto">
            <a:xfrm>
              <a:off x="6476" y="3066"/>
              <a:ext cx="958" cy="1168"/>
            </a:xfrm>
            <a:custGeom>
              <a:avLst/>
              <a:gdLst>
                <a:gd name="T0" fmla="*/ 512 w 529"/>
                <a:gd name="T1" fmla="*/ 286 h 645"/>
                <a:gd name="T2" fmla="*/ 418 w 529"/>
                <a:gd name="T3" fmla="*/ 191 h 645"/>
                <a:gd name="T4" fmla="*/ 248 w 529"/>
                <a:gd name="T5" fmla="*/ 22 h 645"/>
                <a:gd name="T6" fmla="*/ 170 w 529"/>
                <a:gd name="T7" fmla="*/ 22 h 645"/>
                <a:gd name="T8" fmla="*/ 0 w 529"/>
                <a:gd name="T9" fmla="*/ 191 h 645"/>
                <a:gd name="T10" fmla="*/ 0 w 529"/>
                <a:gd name="T11" fmla="*/ 459 h 645"/>
                <a:gd name="T12" fmla="*/ 170 w 529"/>
                <a:gd name="T13" fmla="*/ 629 h 645"/>
                <a:gd name="T14" fmla="*/ 209 w 529"/>
                <a:gd name="T15" fmla="*/ 645 h 645"/>
                <a:gd name="T16" fmla="*/ 248 w 529"/>
                <a:gd name="T17" fmla="*/ 629 h 645"/>
                <a:gd name="T18" fmla="*/ 418 w 529"/>
                <a:gd name="T19" fmla="*/ 459 h 645"/>
                <a:gd name="T20" fmla="*/ 512 w 529"/>
                <a:gd name="T21" fmla="*/ 364 h 645"/>
                <a:gd name="T22" fmla="*/ 529 w 529"/>
                <a:gd name="T23" fmla="*/ 325 h 645"/>
                <a:gd name="T24" fmla="*/ 512 w 529"/>
                <a:gd name="T25" fmla="*/ 286 h 645"/>
                <a:gd name="T26" fmla="*/ 209 w 529"/>
                <a:gd name="T27" fmla="*/ 511 h 645"/>
                <a:gd name="T28" fmla="*/ 23 w 529"/>
                <a:gd name="T29" fmla="*/ 325 h 645"/>
                <a:gd name="T30" fmla="*/ 209 w 529"/>
                <a:gd name="T31" fmla="*/ 140 h 645"/>
                <a:gd name="T32" fmla="*/ 395 w 529"/>
                <a:gd name="T33" fmla="*/ 325 h 645"/>
                <a:gd name="T34" fmla="*/ 209 w 529"/>
                <a:gd name="T35" fmla="*/ 511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9" h="645">
                  <a:moveTo>
                    <a:pt x="512" y="286"/>
                  </a:moveTo>
                  <a:cubicBezTo>
                    <a:pt x="418" y="191"/>
                    <a:pt x="418" y="191"/>
                    <a:pt x="418" y="191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27" y="0"/>
                    <a:pt x="192" y="0"/>
                    <a:pt x="17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70" y="629"/>
                    <a:pt x="170" y="629"/>
                    <a:pt x="170" y="629"/>
                  </a:cubicBezTo>
                  <a:cubicBezTo>
                    <a:pt x="180" y="639"/>
                    <a:pt x="194" y="645"/>
                    <a:pt x="209" y="645"/>
                  </a:cubicBezTo>
                  <a:cubicBezTo>
                    <a:pt x="224" y="645"/>
                    <a:pt x="238" y="639"/>
                    <a:pt x="248" y="629"/>
                  </a:cubicBezTo>
                  <a:cubicBezTo>
                    <a:pt x="418" y="459"/>
                    <a:pt x="418" y="459"/>
                    <a:pt x="418" y="459"/>
                  </a:cubicBezTo>
                  <a:cubicBezTo>
                    <a:pt x="512" y="364"/>
                    <a:pt x="512" y="364"/>
                    <a:pt x="512" y="364"/>
                  </a:cubicBezTo>
                  <a:cubicBezTo>
                    <a:pt x="523" y="354"/>
                    <a:pt x="529" y="340"/>
                    <a:pt x="529" y="325"/>
                  </a:cubicBezTo>
                  <a:cubicBezTo>
                    <a:pt x="529" y="311"/>
                    <a:pt x="523" y="296"/>
                    <a:pt x="512" y="286"/>
                  </a:cubicBezTo>
                  <a:close/>
                  <a:moveTo>
                    <a:pt x="209" y="511"/>
                  </a:moveTo>
                  <a:cubicBezTo>
                    <a:pt x="23" y="325"/>
                    <a:pt x="23" y="325"/>
                    <a:pt x="23" y="325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395" y="325"/>
                    <a:pt x="395" y="325"/>
                    <a:pt x="395" y="325"/>
                  </a:cubicBezTo>
                  <a:lnTo>
                    <a:pt x="209" y="5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6276" y="3412"/>
              <a:ext cx="200" cy="485"/>
            </a:xfrm>
            <a:custGeom>
              <a:avLst/>
              <a:gdLst>
                <a:gd name="T0" fmla="*/ 200 w 200"/>
                <a:gd name="T1" fmla="*/ 0 h 485"/>
                <a:gd name="T2" fmla="*/ 100 w 200"/>
                <a:gd name="T3" fmla="*/ 101 h 485"/>
                <a:gd name="T4" fmla="*/ 0 w 200"/>
                <a:gd name="T5" fmla="*/ 0 h 485"/>
                <a:gd name="T6" fmla="*/ 0 w 200"/>
                <a:gd name="T7" fmla="*/ 284 h 485"/>
                <a:gd name="T8" fmla="*/ 200 w 200"/>
                <a:gd name="T9" fmla="*/ 485 h 485"/>
                <a:gd name="T10" fmla="*/ 200 w 200"/>
                <a:gd name="T1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485">
                  <a:moveTo>
                    <a:pt x="200" y="0"/>
                  </a:moveTo>
                  <a:lnTo>
                    <a:pt x="100" y="101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200" y="48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 noEditPoints="1"/>
            </p:cNvSpPr>
            <p:nvPr userDrawn="1"/>
          </p:nvSpPr>
          <p:spPr bwMode="auto">
            <a:xfrm>
              <a:off x="5796" y="359"/>
              <a:ext cx="1169" cy="1169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9 h 645"/>
                <a:gd name="T4" fmla="*/ 17 w 645"/>
                <a:gd name="T5" fmla="*/ 364 h 645"/>
                <a:gd name="T6" fmla="*/ 0 w 645"/>
                <a:gd name="T7" fmla="*/ 325 h 645"/>
                <a:gd name="T8" fmla="*/ 17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2" y="639"/>
                    <a:pt x="281" y="629"/>
                  </a:cubicBezTo>
                  <a:cubicBezTo>
                    <a:pt x="17" y="364"/>
                    <a:pt x="17" y="364"/>
                    <a:pt x="17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7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8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4362" y="3066"/>
              <a:ext cx="956" cy="3705"/>
            </a:xfrm>
            <a:custGeom>
              <a:avLst/>
              <a:gdLst>
                <a:gd name="T0" fmla="*/ 528 w 528"/>
                <a:gd name="T1" fmla="*/ 191 h 2045"/>
                <a:gd name="T2" fmla="*/ 359 w 528"/>
                <a:gd name="T3" fmla="*/ 22 h 2045"/>
                <a:gd name="T4" fmla="*/ 280 w 528"/>
                <a:gd name="T5" fmla="*/ 22 h 2045"/>
                <a:gd name="T6" fmla="*/ 16 w 528"/>
                <a:gd name="T7" fmla="*/ 286 h 2045"/>
                <a:gd name="T8" fmla="*/ 0 w 528"/>
                <a:gd name="T9" fmla="*/ 325 h 2045"/>
                <a:gd name="T10" fmla="*/ 0 w 528"/>
                <a:gd name="T11" fmla="*/ 2045 h 2045"/>
                <a:gd name="T12" fmla="*/ 111 w 528"/>
                <a:gd name="T13" fmla="*/ 2045 h 2045"/>
                <a:gd name="T14" fmla="*/ 111 w 528"/>
                <a:gd name="T15" fmla="*/ 459 h 2045"/>
                <a:gd name="T16" fmla="*/ 264 w 528"/>
                <a:gd name="T17" fmla="*/ 612 h 2045"/>
                <a:gd name="T18" fmla="*/ 264 w 528"/>
                <a:gd name="T19" fmla="*/ 2038 h 2045"/>
                <a:gd name="T20" fmla="*/ 375 w 528"/>
                <a:gd name="T21" fmla="*/ 2038 h 2045"/>
                <a:gd name="T22" fmla="*/ 375 w 528"/>
                <a:gd name="T23" fmla="*/ 612 h 2045"/>
                <a:gd name="T24" fmla="*/ 528 w 528"/>
                <a:gd name="T25" fmla="*/ 459 h 2045"/>
                <a:gd name="T26" fmla="*/ 528 w 528"/>
                <a:gd name="T27" fmla="*/ 191 h 2045"/>
                <a:gd name="T28" fmla="*/ 320 w 528"/>
                <a:gd name="T29" fmla="*/ 511 h 2045"/>
                <a:gd name="T30" fmla="*/ 134 w 528"/>
                <a:gd name="T31" fmla="*/ 325 h 2045"/>
                <a:gd name="T32" fmla="*/ 320 w 528"/>
                <a:gd name="T33" fmla="*/ 140 h 2045"/>
                <a:gd name="T34" fmla="*/ 505 w 528"/>
                <a:gd name="T35" fmla="*/ 325 h 2045"/>
                <a:gd name="T36" fmla="*/ 320 w 528"/>
                <a:gd name="T37" fmla="*/ 511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8" h="2045">
                  <a:moveTo>
                    <a:pt x="528" y="191"/>
                  </a:moveTo>
                  <a:cubicBezTo>
                    <a:pt x="359" y="22"/>
                    <a:pt x="359" y="22"/>
                    <a:pt x="359" y="22"/>
                  </a:cubicBezTo>
                  <a:cubicBezTo>
                    <a:pt x="337" y="0"/>
                    <a:pt x="302" y="0"/>
                    <a:pt x="280" y="22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6" y="296"/>
                    <a:pt x="0" y="311"/>
                    <a:pt x="0" y="325"/>
                  </a:cubicBezTo>
                  <a:cubicBezTo>
                    <a:pt x="0" y="2045"/>
                    <a:pt x="0" y="2045"/>
                    <a:pt x="0" y="2045"/>
                  </a:cubicBezTo>
                  <a:cubicBezTo>
                    <a:pt x="111" y="2045"/>
                    <a:pt x="111" y="2045"/>
                    <a:pt x="111" y="2045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264" y="612"/>
                    <a:pt x="264" y="612"/>
                    <a:pt x="264" y="612"/>
                  </a:cubicBezTo>
                  <a:cubicBezTo>
                    <a:pt x="264" y="2038"/>
                    <a:pt x="264" y="2038"/>
                    <a:pt x="264" y="2038"/>
                  </a:cubicBezTo>
                  <a:cubicBezTo>
                    <a:pt x="375" y="2038"/>
                    <a:pt x="375" y="2038"/>
                    <a:pt x="375" y="2038"/>
                  </a:cubicBezTo>
                  <a:cubicBezTo>
                    <a:pt x="375" y="612"/>
                    <a:pt x="375" y="612"/>
                    <a:pt x="375" y="612"/>
                  </a:cubicBezTo>
                  <a:cubicBezTo>
                    <a:pt x="528" y="459"/>
                    <a:pt x="528" y="459"/>
                    <a:pt x="528" y="459"/>
                  </a:cubicBezTo>
                  <a:lnTo>
                    <a:pt x="528" y="191"/>
                  </a:lnTo>
                  <a:close/>
                  <a:moveTo>
                    <a:pt x="320" y="511"/>
                  </a:moveTo>
                  <a:cubicBezTo>
                    <a:pt x="134" y="325"/>
                    <a:pt x="134" y="325"/>
                    <a:pt x="134" y="325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505" y="325"/>
                    <a:pt x="505" y="325"/>
                    <a:pt x="505" y="325"/>
                  </a:cubicBezTo>
                  <a:lnTo>
                    <a:pt x="320" y="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 userDrawn="1"/>
          </p:nvSpPr>
          <p:spPr bwMode="auto">
            <a:xfrm>
              <a:off x="5318" y="3412"/>
              <a:ext cx="201" cy="485"/>
            </a:xfrm>
            <a:custGeom>
              <a:avLst/>
              <a:gdLst>
                <a:gd name="T0" fmla="*/ 111 w 111"/>
                <a:gd name="T1" fmla="*/ 134 h 268"/>
                <a:gd name="T2" fmla="*/ 95 w 111"/>
                <a:gd name="T3" fmla="*/ 95 h 268"/>
                <a:gd name="T4" fmla="*/ 0 w 111"/>
                <a:gd name="T5" fmla="*/ 0 h 268"/>
                <a:gd name="T6" fmla="*/ 0 w 111"/>
                <a:gd name="T7" fmla="*/ 268 h 268"/>
                <a:gd name="T8" fmla="*/ 95 w 111"/>
                <a:gd name="T9" fmla="*/ 173 h 268"/>
                <a:gd name="T10" fmla="*/ 111 w 111"/>
                <a:gd name="T11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68">
                  <a:moveTo>
                    <a:pt x="111" y="134"/>
                  </a:moveTo>
                  <a:cubicBezTo>
                    <a:pt x="111" y="120"/>
                    <a:pt x="105" y="105"/>
                    <a:pt x="95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05" y="163"/>
                    <a:pt x="111" y="149"/>
                    <a:pt x="111" y="1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4"/>
            <p:cNvSpPr>
              <a:spLocks noChangeArrowheads="1"/>
            </p:cNvSpPr>
            <p:nvPr userDrawn="1"/>
          </p:nvSpPr>
          <p:spPr bwMode="auto">
            <a:xfrm>
              <a:off x="5796" y="2379"/>
              <a:ext cx="201" cy="4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/>
            </p:cNvSpPr>
            <p:nvPr userDrawn="1"/>
          </p:nvSpPr>
          <p:spPr bwMode="auto">
            <a:xfrm>
              <a:off x="5796" y="2137"/>
              <a:ext cx="212" cy="485"/>
            </a:xfrm>
            <a:custGeom>
              <a:avLst/>
              <a:gdLst>
                <a:gd name="T0" fmla="*/ 95 w 117"/>
                <a:gd name="T1" fmla="*/ 95 h 268"/>
                <a:gd name="T2" fmla="*/ 0 w 117"/>
                <a:gd name="T3" fmla="*/ 0 h 268"/>
                <a:gd name="T4" fmla="*/ 0 w 117"/>
                <a:gd name="T5" fmla="*/ 268 h 268"/>
                <a:gd name="T6" fmla="*/ 95 w 117"/>
                <a:gd name="T7" fmla="*/ 173 h 268"/>
                <a:gd name="T8" fmla="*/ 95 w 117"/>
                <a:gd name="T9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8">
                  <a:moveTo>
                    <a:pt x="95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7" y="152"/>
                    <a:pt x="117" y="116"/>
                    <a:pt x="95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0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8861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96387" y="3566160"/>
            <a:ext cx="3192633" cy="2045437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a brief statistic. Use the appropriate highlight color to emphasize text. Do not bold. </a:t>
            </a:r>
          </a:p>
        </p:txBody>
      </p:sp>
    </p:spTree>
    <p:extLst>
      <p:ext uri="{BB962C8B-B14F-4D97-AF65-F5344CB8AC3E}">
        <p14:creationId xmlns:p14="http://schemas.microsoft.com/office/powerpoint/2010/main" val="6121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/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/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e Regular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/Quot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33549"/>
            <a:ext cx="8286750" cy="348822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5305424"/>
            <a:ext cx="7345694" cy="89043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e Regular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853510" y="2436319"/>
            <a:ext cx="1633140" cy="318040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740842" y="3076575"/>
            <a:ext cx="5498658" cy="1202140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116" name="Picture 6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95" y="1316764"/>
            <a:ext cx="3681208" cy="42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842" y="3076575"/>
            <a:ext cx="5498658" cy="1202140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95" y="1312321"/>
            <a:ext cx="3685032" cy="42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5853510" y="2436319"/>
            <a:ext cx="1633140" cy="3180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5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695618" y="903355"/>
            <a:ext cx="4604917" cy="7314026"/>
            <a:chOff x="7695618" y="903355"/>
            <a:chExt cx="4604917" cy="7314026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240862" y="2536806"/>
              <a:ext cx="1332312" cy="1332312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8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8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39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1" y="639"/>
                    <a:pt x="281" y="628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0"/>
                    <a:pt x="6" y="296"/>
                    <a:pt x="16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7"/>
                    <a:pt x="645" y="343"/>
                    <a:pt x="623" y="36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39"/>
                    <a:pt x="320" y="139"/>
                    <a:pt x="320" y="139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695618" y="3991170"/>
              <a:ext cx="1332312" cy="1332312"/>
            </a:xfrm>
            <a:custGeom>
              <a:avLst/>
              <a:gdLst>
                <a:gd name="T0" fmla="*/ 320 w 645"/>
                <a:gd name="T1" fmla="*/ 645 h 645"/>
                <a:gd name="T2" fmla="*/ 280 w 645"/>
                <a:gd name="T3" fmla="*/ 629 h 645"/>
                <a:gd name="T4" fmla="*/ 16 w 645"/>
                <a:gd name="T5" fmla="*/ 364 h 645"/>
                <a:gd name="T6" fmla="*/ 0 w 645"/>
                <a:gd name="T7" fmla="*/ 325 h 645"/>
                <a:gd name="T8" fmla="*/ 16 w 645"/>
                <a:gd name="T9" fmla="*/ 286 h 645"/>
                <a:gd name="T10" fmla="*/ 280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5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5" y="645"/>
                    <a:pt x="291" y="639"/>
                    <a:pt x="280" y="629"/>
                  </a:cubicBezTo>
                  <a:cubicBezTo>
                    <a:pt x="16" y="364"/>
                    <a:pt x="16" y="364"/>
                    <a:pt x="16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6" y="28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302" y="0"/>
                    <a:pt x="337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5" y="325"/>
                    <a:pt x="505" y="325"/>
                    <a:pt x="505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786106" y="3662655"/>
              <a:ext cx="229276" cy="10003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 userDrawn="1"/>
          </p:nvSpPr>
          <p:spPr bwMode="auto">
            <a:xfrm>
              <a:off x="10425260" y="1575214"/>
              <a:ext cx="229276" cy="25414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8240862" y="3207524"/>
              <a:ext cx="229276" cy="909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8786106" y="4663029"/>
              <a:ext cx="229276" cy="35543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11515749" y="3753909"/>
              <a:ext cx="229276" cy="4448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2"/>
            <p:cNvSpPr>
              <a:spLocks noChangeArrowheads="1"/>
            </p:cNvSpPr>
            <p:nvPr userDrawn="1"/>
          </p:nvSpPr>
          <p:spPr bwMode="auto">
            <a:xfrm>
              <a:off x="12060993" y="3207524"/>
              <a:ext cx="229276" cy="49950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 userDrawn="1"/>
          </p:nvSpPr>
          <p:spPr bwMode="auto">
            <a:xfrm>
              <a:off x="10425260" y="5208273"/>
              <a:ext cx="229276" cy="30091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 userDrawn="1"/>
          </p:nvSpPr>
          <p:spPr bwMode="auto">
            <a:xfrm>
              <a:off x="10970504" y="3207524"/>
              <a:ext cx="229276" cy="14555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10970504" y="4663029"/>
              <a:ext cx="229276" cy="3554352"/>
            </a:xfrm>
            <a:custGeom>
              <a:avLst/>
              <a:gdLst>
                <a:gd name="T0" fmla="*/ 0 w 201"/>
                <a:gd name="T1" fmla="*/ 0 h 3116"/>
                <a:gd name="T2" fmla="*/ 0 w 201"/>
                <a:gd name="T3" fmla="*/ 478 h 3116"/>
                <a:gd name="T4" fmla="*/ 0 w 201"/>
                <a:gd name="T5" fmla="*/ 784 h 3116"/>
                <a:gd name="T6" fmla="*/ 0 w 201"/>
                <a:gd name="T7" fmla="*/ 3116 h 3116"/>
                <a:gd name="T8" fmla="*/ 201 w 201"/>
                <a:gd name="T9" fmla="*/ 3116 h 3116"/>
                <a:gd name="T10" fmla="*/ 201 w 201"/>
                <a:gd name="T11" fmla="*/ 1027 h 3116"/>
                <a:gd name="T12" fmla="*/ 201 w 201"/>
                <a:gd name="T13" fmla="*/ 742 h 3116"/>
                <a:gd name="T14" fmla="*/ 201 w 201"/>
                <a:gd name="T15" fmla="*/ 478 h 3116"/>
                <a:gd name="T16" fmla="*/ 201 w 201"/>
                <a:gd name="T17" fmla="*/ 0 h 3116"/>
                <a:gd name="T18" fmla="*/ 0 w 201"/>
                <a:gd name="T19" fmla="*/ 0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3116">
                  <a:moveTo>
                    <a:pt x="0" y="0"/>
                  </a:moveTo>
                  <a:lnTo>
                    <a:pt x="0" y="478"/>
                  </a:lnTo>
                  <a:lnTo>
                    <a:pt x="0" y="784"/>
                  </a:lnTo>
                  <a:lnTo>
                    <a:pt x="0" y="3116"/>
                  </a:lnTo>
                  <a:lnTo>
                    <a:pt x="201" y="3116"/>
                  </a:lnTo>
                  <a:lnTo>
                    <a:pt x="201" y="1027"/>
                  </a:lnTo>
                  <a:lnTo>
                    <a:pt x="201" y="742"/>
                  </a:lnTo>
                  <a:lnTo>
                    <a:pt x="201" y="478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6"/>
            <p:cNvSpPr>
              <a:spLocks noChangeArrowheads="1"/>
            </p:cNvSpPr>
            <p:nvPr userDrawn="1"/>
          </p:nvSpPr>
          <p:spPr bwMode="auto">
            <a:xfrm>
              <a:off x="9331350" y="1575214"/>
              <a:ext cx="229276" cy="16323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0957957" y="2547072"/>
              <a:ext cx="1342578" cy="1322046"/>
            </a:xfrm>
            <a:custGeom>
              <a:avLst/>
              <a:gdLst>
                <a:gd name="T0" fmla="*/ 325 w 650"/>
                <a:gd name="T1" fmla="*/ 640 h 640"/>
                <a:gd name="T2" fmla="*/ 286 w 650"/>
                <a:gd name="T3" fmla="*/ 623 h 640"/>
                <a:gd name="T4" fmla="*/ 22 w 650"/>
                <a:gd name="T5" fmla="*/ 359 h 640"/>
                <a:gd name="T6" fmla="*/ 22 w 650"/>
                <a:gd name="T7" fmla="*/ 281 h 640"/>
                <a:gd name="T8" fmla="*/ 286 w 650"/>
                <a:gd name="T9" fmla="*/ 17 h 640"/>
                <a:gd name="T10" fmla="*/ 325 w 650"/>
                <a:gd name="T11" fmla="*/ 0 h 640"/>
                <a:gd name="T12" fmla="*/ 365 w 650"/>
                <a:gd name="T13" fmla="*/ 17 h 640"/>
                <a:gd name="T14" fmla="*/ 629 w 650"/>
                <a:gd name="T15" fmla="*/ 281 h 640"/>
                <a:gd name="T16" fmla="*/ 629 w 650"/>
                <a:gd name="T17" fmla="*/ 359 h 640"/>
                <a:gd name="T18" fmla="*/ 365 w 650"/>
                <a:gd name="T19" fmla="*/ 623 h 640"/>
                <a:gd name="T20" fmla="*/ 325 w 650"/>
                <a:gd name="T21" fmla="*/ 640 h 640"/>
                <a:gd name="T22" fmla="*/ 140 w 650"/>
                <a:gd name="T23" fmla="*/ 320 h 640"/>
                <a:gd name="T24" fmla="*/ 325 w 650"/>
                <a:gd name="T25" fmla="*/ 506 h 640"/>
                <a:gd name="T26" fmla="*/ 511 w 650"/>
                <a:gd name="T27" fmla="*/ 320 h 640"/>
                <a:gd name="T28" fmla="*/ 325 w 650"/>
                <a:gd name="T29" fmla="*/ 134 h 640"/>
                <a:gd name="T30" fmla="*/ 140 w 650"/>
                <a:gd name="T31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40">
                  <a:moveTo>
                    <a:pt x="325" y="640"/>
                  </a:moveTo>
                  <a:cubicBezTo>
                    <a:pt x="311" y="640"/>
                    <a:pt x="297" y="634"/>
                    <a:pt x="286" y="623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0" y="338"/>
                    <a:pt x="0" y="302"/>
                    <a:pt x="22" y="281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97" y="6"/>
                    <a:pt x="311" y="0"/>
                    <a:pt x="325" y="0"/>
                  </a:cubicBezTo>
                  <a:cubicBezTo>
                    <a:pt x="340" y="0"/>
                    <a:pt x="354" y="6"/>
                    <a:pt x="365" y="17"/>
                  </a:cubicBezTo>
                  <a:cubicBezTo>
                    <a:pt x="629" y="281"/>
                    <a:pt x="629" y="281"/>
                    <a:pt x="629" y="281"/>
                  </a:cubicBezTo>
                  <a:cubicBezTo>
                    <a:pt x="650" y="302"/>
                    <a:pt x="650" y="338"/>
                    <a:pt x="629" y="359"/>
                  </a:cubicBezTo>
                  <a:cubicBezTo>
                    <a:pt x="365" y="623"/>
                    <a:pt x="365" y="623"/>
                    <a:pt x="365" y="623"/>
                  </a:cubicBezTo>
                  <a:cubicBezTo>
                    <a:pt x="354" y="634"/>
                    <a:pt x="340" y="640"/>
                    <a:pt x="325" y="640"/>
                  </a:cubicBezTo>
                  <a:close/>
                  <a:moveTo>
                    <a:pt x="140" y="320"/>
                  </a:moveTo>
                  <a:cubicBezTo>
                    <a:pt x="325" y="506"/>
                    <a:pt x="325" y="506"/>
                    <a:pt x="325" y="506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325" y="134"/>
                    <a:pt x="325" y="134"/>
                    <a:pt x="325" y="134"/>
                  </a:cubicBezTo>
                  <a:lnTo>
                    <a:pt x="140" y="3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9366711" y="2120458"/>
              <a:ext cx="740300" cy="6082094"/>
            </a:xfrm>
            <a:custGeom>
              <a:avLst/>
              <a:gdLst>
                <a:gd name="T0" fmla="*/ 649 w 649"/>
                <a:gd name="T1" fmla="*/ 0 h 5332"/>
                <a:gd name="T2" fmla="*/ 449 w 649"/>
                <a:gd name="T3" fmla="*/ 0 h 5332"/>
                <a:gd name="T4" fmla="*/ 449 w 649"/>
                <a:gd name="T5" fmla="*/ 1986 h 5332"/>
                <a:gd name="T6" fmla="*/ 141 w 649"/>
                <a:gd name="T7" fmla="*/ 1680 h 5332"/>
                <a:gd name="T8" fmla="*/ 0 w 649"/>
                <a:gd name="T9" fmla="*/ 1821 h 5332"/>
                <a:gd name="T10" fmla="*/ 449 w 649"/>
                <a:gd name="T11" fmla="*/ 2270 h 5332"/>
                <a:gd name="T12" fmla="*/ 449 w 649"/>
                <a:gd name="T13" fmla="*/ 2577 h 5332"/>
                <a:gd name="T14" fmla="*/ 449 w 649"/>
                <a:gd name="T15" fmla="*/ 5332 h 5332"/>
                <a:gd name="T16" fmla="*/ 649 w 649"/>
                <a:gd name="T17" fmla="*/ 5332 h 5332"/>
                <a:gd name="T18" fmla="*/ 649 w 649"/>
                <a:gd name="T19" fmla="*/ 2577 h 5332"/>
                <a:gd name="T20" fmla="*/ 649 w 649"/>
                <a:gd name="T21" fmla="*/ 2577 h 5332"/>
                <a:gd name="T22" fmla="*/ 649 w 649"/>
                <a:gd name="T23" fmla="*/ 0 h 5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5332">
                  <a:moveTo>
                    <a:pt x="649" y="0"/>
                  </a:moveTo>
                  <a:lnTo>
                    <a:pt x="449" y="0"/>
                  </a:lnTo>
                  <a:lnTo>
                    <a:pt x="449" y="1986"/>
                  </a:lnTo>
                  <a:lnTo>
                    <a:pt x="141" y="1680"/>
                  </a:lnTo>
                  <a:lnTo>
                    <a:pt x="0" y="1821"/>
                  </a:lnTo>
                  <a:lnTo>
                    <a:pt x="449" y="2270"/>
                  </a:lnTo>
                  <a:lnTo>
                    <a:pt x="449" y="2577"/>
                  </a:lnTo>
                  <a:lnTo>
                    <a:pt x="449" y="5332"/>
                  </a:lnTo>
                  <a:lnTo>
                    <a:pt x="649" y="5332"/>
                  </a:lnTo>
                  <a:lnTo>
                    <a:pt x="649" y="2577"/>
                  </a:lnTo>
                  <a:lnTo>
                    <a:pt x="649" y="257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auto">
            <a:xfrm>
              <a:off x="10107011" y="3991170"/>
              <a:ext cx="1092770" cy="1332312"/>
            </a:xfrm>
            <a:custGeom>
              <a:avLst/>
              <a:gdLst>
                <a:gd name="T0" fmla="*/ 512 w 529"/>
                <a:gd name="T1" fmla="*/ 286 h 645"/>
                <a:gd name="T2" fmla="*/ 418 w 529"/>
                <a:gd name="T3" fmla="*/ 191 h 645"/>
                <a:gd name="T4" fmla="*/ 248 w 529"/>
                <a:gd name="T5" fmla="*/ 22 h 645"/>
                <a:gd name="T6" fmla="*/ 170 w 529"/>
                <a:gd name="T7" fmla="*/ 22 h 645"/>
                <a:gd name="T8" fmla="*/ 0 w 529"/>
                <a:gd name="T9" fmla="*/ 191 h 645"/>
                <a:gd name="T10" fmla="*/ 0 w 529"/>
                <a:gd name="T11" fmla="*/ 459 h 645"/>
                <a:gd name="T12" fmla="*/ 170 w 529"/>
                <a:gd name="T13" fmla="*/ 629 h 645"/>
                <a:gd name="T14" fmla="*/ 209 w 529"/>
                <a:gd name="T15" fmla="*/ 645 h 645"/>
                <a:gd name="T16" fmla="*/ 248 w 529"/>
                <a:gd name="T17" fmla="*/ 629 h 645"/>
                <a:gd name="T18" fmla="*/ 418 w 529"/>
                <a:gd name="T19" fmla="*/ 459 h 645"/>
                <a:gd name="T20" fmla="*/ 512 w 529"/>
                <a:gd name="T21" fmla="*/ 364 h 645"/>
                <a:gd name="T22" fmla="*/ 529 w 529"/>
                <a:gd name="T23" fmla="*/ 325 h 645"/>
                <a:gd name="T24" fmla="*/ 512 w 529"/>
                <a:gd name="T25" fmla="*/ 286 h 645"/>
                <a:gd name="T26" fmla="*/ 209 w 529"/>
                <a:gd name="T27" fmla="*/ 511 h 645"/>
                <a:gd name="T28" fmla="*/ 23 w 529"/>
                <a:gd name="T29" fmla="*/ 325 h 645"/>
                <a:gd name="T30" fmla="*/ 209 w 529"/>
                <a:gd name="T31" fmla="*/ 140 h 645"/>
                <a:gd name="T32" fmla="*/ 395 w 529"/>
                <a:gd name="T33" fmla="*/ 325 h 645"/>
                <a:gd name="T34" fmla="*/ 209 w 529"/>
                <a:gd name="T35" fmla="*/ 511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9" h="645">
                  <a:moveTo>
                    <a:pt x="512" y="286"/>
                  </a:moveTo>
                  <a:cubicBezTo>
                    <a:pt x="418" y="191"/>
                    <a:pt x="418" y="191"/>
                    <a:pt x="418" y="191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27" y="0"/>
                    <a:pt x="192" y="0"/>
                    <a:pt x="170" y="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70" y="629"/>
                    <a:pt x="170" y="629"/>
                    <a:pt x="170" y="629"/>
                  </a:cubicBezTo>
                  <a:cubicBezTo>
                    <a:pt x="180" y="639"/>
                    <a:pt x="194" y="645"/>
                    <a:pt x="209" y="645"/>
                  </a:cubicBezTo>
                  <a:cubicBezTo>
                    <a:pt x="224" y="645"/>
                    <a:pt x="238" y="639"/>
                    <a:pt x="248" y="629"/>
                  </a:cubicBezTo>
                  <a:cubicBezTo>
                    <a:pt x="418" y="459"/>
                    <a:pt x="418" y="459"/>
                    <a:pt x="418" y="459"/>
                  </a:cubicBezTo>
                  <a:cubicBezTo>
                    <a:pt x="512" y="364"/>
                    <a:pt x="512" y="364"/>
                    <a:pt x="512" y="364"/>
                  </a:cubicBezTo>
                  <a:cubicBezTo>
                    <a:pt x="523" y="354"/>
                    <a:pt x="529" y="340"/>
                    <a:pt x="529" y="325"/>
                  </a:cubicBezTo>
                  <a:cubicBezTo>
                    <a:pt x="529" y="311"/>
                    <a:pt x="523" y="296"/>
                    <a:pt x="512" y="286"/>
                  </a:cubicBezTo>
                  <a:close/>
                  <a:moveTo>
                    <a:pt x="209" y="511"/>
                  </a:moveTo>
                  <a:cubicBezTo>
                    <a:pt x="23" y="325"/>
                    <a:pt x="23" y="325"/>
                    <a:pt x="23" y="325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395" y="325"/>
                    <a:pt x="395" y="325"/>
                    <a:pt x="395" y="325"/>
                  </a:cubicBezTo>
                  <a:lnTo>
                    <a:pt x="209" y="5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9878876" y="4385844"/>
              <a:ext cx="228136" cy="553229"/>
            </a:xfrm>
            <a:custGeom>
              <a:avLst/>
              <a:gdLst>
                <a:gd name="T0" fmla="*/ 200 w 200"/>
                <a:gd name="T1" fmla="*/ 0 h 485"/>
                <a:gd name="T2" fmla="*/ 100 w 200"/>
                <a:gd name="T3" fmla="*/ 101 h 485"/>
                <a:gd name="T4" fmla="*/ 0 w 200"/>
                <a:gd name="T5" fmla="*/ 0 h 485"/>
                <a:gd name="T6" fmla="*/ 0 w 200"/>
                <a:gd name="T7" fmla="*/ 284 h 485"/>
                <a:gd name="T8" fmla="*/ 200 w 200"/>
                <a:gd name="T9" fmla="*/ 485 h 485"/>
                <a:gd name="T10" fmla="*/ 200 w 200"/>
                <a:gd name="T1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485">
                  <a:moveTo>
                    <a:pt x="200" y="0"/>
                  </a:moveTo>
                  <a:lnTo>
                    <a:pt x="100" y="101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200" y="48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 noEditPoints="1"/>
            </p:cNvSpPr>
            <p:nvPr userDrawn="1"/>
          </p:nvSpPr>
          <p:spPr bwMode="auto">
            <a:xfrm>
              <a:off x="9331350" y="903355"/>
              <a:ext cx="1333453" cy="1333452"/>
            </a:xfrm>
            <a:custGeom>
              <a:avLst/>
              <a:gdLst>
                <a:gd name="T0" fmla="*/ 320 w 645"/>
                <a:gd name="T1" fmla="*/ 645 h 645"/>
                <a:gd name="T2" fmla="*/ 281 w 645"/>
                <a:gd name="T3" fmla="*/ 629 h 645"/>
                <a:gd name="T4" fmla="*/ 17 w 645"/>
                <a:gd name="T5" fmla="*/ 364 h 645"/>
                <a:gd name="T6" fmla="*/ 0 w 645"/>
                <a:gd name="T7" fmla="*/ 325 h 645"/>
                <a:gd name="T8" fmla="*/ 17 w 645"/>
                <a:gd name="T9" fmla="*/ 286 h 645"/>
                <a:gd name="T10" fmla="*/ 281 w 645"/>
                <a:gd name="T11" fmla="*/ 22 h 645"/>
                <a:gd name="T12" fmla="*/ 359 w 645"/>
                <a:gd name="T13" fmla="*/ 22 h 645"/>
                <a:gd name="T14" fmla="*/ 623 w 645"/>
                <a:gd name="T15" fmla="*/ 286 h 645"/>
                <a:gd name="T16" fmla="*/ 623 w 645"/>
                <a:gd name="T17" fmla="*/ 364 h 645"/>
                <a:gd name="T18" fmla="*/ 359 w 645"/>
                <a:gd name="T19" fmla="*/ 629 h 645"/>
                <a:gd name="T20" fmla="*/ 320 w 645"/>
                <a:gd name="T21" fmla="*/ 645 h 645"/>
                <a:gd name="T22" fmla="*/ 134 w 645"/>
                <a:gd name="T23" fmla="*/ 325 h 645"/>
                <a:gd name="T24" fmla="*/ 320 w 645"/>
                <a:gd name="T25" fmla="*/ 511 h 645"/>
                <a:gd name="T26" fmla="*/ 506 w 645"/>
                <a:gd name="T27" fmla="*/ 325 h 645"/>
                <a:gd name="T28" fmla="*/ 320 w 645"/>
                <a:gd name="T29" fmla="*/ 140 h 645"/>
                <a:gd name="T30" fmla="*/ 134 w 645"/>
                <a:gd name="T31" fmla="*/ 32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" h="645">
                  <a:moveTo>
                    <a:pt x="320" y="645"/>
                  </a:moveTo>
                  <a:cubicBezTo>
                    <a:pt x="306" y="645"/>
                    <a:pt x="292" y="639"/>
                    <a:pt x="281" y="629"/>
                  </a:cubicBezTo>
                  <a:cubicBezTo>
                    <a:pt x="17" y="364"/>
                    <a:pt x="17" y="364"/>
                    <a:pt x="17" y="364"/>
                  </a:cubicBezTo>
                  <a:cubicBezTo>
                    <a:pt x="6" y="354"/>
                    <a:pt x="0" y="340"/>
                    <a:pt x="0" y="325"/>
                  </a:cubicBezTo>
                  <a:cubicBezTo>
                    <a:pt x="0" y="311"/>
                    <a:pt x="6" y="296"/>
                    <a:pt x="17" y="286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302" y="0"/>
                    <a:pt x="338" y="0"/>
                    <a:pt x="359" y="22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45" y="308"/>
                    <a:pt x="645" y="343"/>
                    <a:pt x="623" y="364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48" y="639"/>
                    <a:pt x="334" y="645"/>
                    <a:pt x="320" y="645"/>
                  </a:cubicBezTo>
                  <a:close/>
                  <a:moveTo>
                    <a:pt x="134" y="325"/>
                  </a:moveTo>
                  <a:cubicBezTo>
                    <a:pt x="320" y="511"/>
                    <a:pt x="320" y="511"/>
                    <a:pt x="320" y="511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320" y="140"/>
                    <a:pt x="320" y="140"/>
                    <a:pt x="320" y="140"/>
                  </a:cubicBezTo>
                  <a:lnTo>
                    <a:pt x="134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695618" y="3991170"/>
              <a:ext cx="1090488" cy="4226211"/>
            </a:xfrm>
            <a:custGeom>
              <a:avLst/>
              <a:gdLst>
                <a:gd name="T0" fmla="*/ 528 w 528"/>
                <a:gd name="T1" fmla="*/ 191 h 2045"/>
                <a:gd name="T2" fmla="*/ 359 w 528"/>
                <a:gd name="T3" fmla="*/ 22 h 2045"/>
                <a:gd name="T4" fmla="*/ 280 w 528"/>
                <a:gd name="T5" fmla="*/ 22 h 2045"/>
                <a:gd name="T6" fmla="*/ 16 w 528"/>
                <a:gd name="T7" fmla="*/ 286 h 2045"/>
                <a:gd name="T8" fmla="*/ 0 w 528"/>
                <a:gd name="T9" fmla="*/ 325 h 2045"/>
                <a:gd name="T10" fmla="*/ 0 w 528"/>
                <a:gd name="T11" fmla="*/ 2045 h 2045"/>
                <a:gd name="T12" fmla="*/ 111 w 528"/>
                <a:gd name="T13" fmla="*/ 2045 h 2045"/>
                <a:gd name="T14" fmla="*/ 111 w 528"/>
                <a:gd name="T15" fmla="*/ 459 h 2045"/>
                <a:gd name="T16" fmla="*/ 264 w 528"/>
                <a:gd name="T17" fmla="*/ 612 h 2045"/>
                <a:gd name="T18" fmla="*/ 264 w 528"/>
                <a:gd name="T19" fmla="*/ 2038 h 2045"/>
                <a:gd name="T20" fmla="*/ 375 w 528"/>
                <a:gd name="T21" fmla="*/ 2038 h 2045"/>
                <a:gd name="T22" fmla="*/ 375 w 528"/>
                <a:gd name="T23" fmla="*/ 612 h 2045"/>
                <a:gd name="T24" fmla="*/ 528 w 528"/>
                <a:gd name="T25" fmla="*/ 459 h 2045"/>
                <a:gd name="T26" fmla="*/ 528 w 528"/>
                <a:gd name="T27" fmla="*/ 191 h 2045"/>
                <a:gd name="T28" fmla="*/ 320 w 528"/>
                <a:gd name="T29" fmla="*/ 511 h 2045"/>
                <a:gd name="T30" fmla="*/ 134 w 528"/>
                <a:gd name="T31" fmla="*/ 325 h 2045"/>
                <a:gd name="T32" fmla="*/ 320 w 528"/>
                <a:gd name="T33" fmla="*/ 140 h 2045"/>
                <a:gd name="T34" fmla="*/ 505 w 528"/>
                <a:gd name="T35" fmla="*/ 325 h 2045"/>
                <a:gd name="T36" fmla="*/ 320 w 528"/>
                <a:gd name="T37" fmla="*/ 511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8" h="2045">
                  <a:moveTo>
                    <a:pt x="528" y="191"/>
                  </a:moveTo>
                  <a:cubicBezTo>
                    <a:pt x="359" y="22"/>
                    <a:pt x="359" y="22"/>
                    <a:pt x="359" y="22"/>
                  </a:cubicBezTo>
                  <a:cubicBezTo>
                    <a:pt x="337" y="0"/>
                    <a:pt x="302" y="0"/>
                    <a:pt x="280" y="22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6" y="296"/>
                    <a:pt x="0" y="311"/>
                    <a:pt x="0" y="325"/>
                  </a:cubicBezTo>
                  <a:cubicBezTo>
                    <a:pt x="0" y="2045"/>
                    <a:pt x="0" y="2045"/>
                    <a:pt x="0" y="2045"/>
                  </a:cubicBezTo>
                  <a:cubicBezTo>
                    <a:pt x="111" y="2045"/>
                    <a:pt x="111" y="2045"/>
                    <a:pt x="111" y="2045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264" y="612"/>
                    <a:pt x="264" y="612"/>
                    <a:pt x="264" y="612"/>
                  </a:cubicBezTo>
                  <a:cubicBezTo>
                    <a:pt x="264" y="2038"/>
                    <a:pt x="264" y="2038"/>
                    <a:pt x="264" y="2038"/>
                  </a:cubicBezTo>
                  <a:cubicBezTo>
                    <a:pt x="375" y="2038"/>
                    <a:pt x="375" y="2038"/>
                    <a:pt x="375" y="2038"/>
                  </a:cubicBezTo>
                  <a:cubicBezTo>
                    <a:pt x="375" y="612"/>
                    <a:pt x="375" y="612"/>
                    <a:pt x="375" y="612"/>
                  </a:cubicBezTo>
                  <a:cubicBezTo>
                    <a:pt x="528" y="459"/>
                    <a:pt x="528" y="459"/>
                    <a:pt x="528" y="459"/>
                  </a:cubicBezTo>
                  <a:lnTo>
                    <a:pt x="528" y="191"/>
                  </a:lnTo>
                  <a:close/>
                  <a:moveTo>
                    <a:pt x="320" y="511"/>
                  </a:moveTo>
                  <a:cubicBezTo>
                    <a:pt x="134" y="325"/>
                    <a:pt x="134" y="325"/>
                    <a:pt x="134" y="325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505" y="325"/>
                    <a:pt x="505" y="325"/>
                    <a:pt x="505" y="325"/>
                  </a:cubicBezTo>
                  <a:lnTo>
                    <a:pt x="320" y="5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 userDrawn="1"/>
          </p:nvSpPr>
          <p:spPr bwMode="auto">
            <a:xfrm>
              <a:off x="8786106" y="4385844"/>
              <a:ext cx="229276" cy="553229"/>
            </a:xfrm>
            <a:custGeom>
              <a:avLst/>
              <a:gdLst>
                <a:gd name="T0" fmla="*/ 111 w 111"/>
                <a:gd name="T1" fmla="*/ 134 h 268"/>
                <a:gd name="T2" fmla="*/ 95 w 111"/>
                <a:gd name="T3" fmla="*/ 95 h 268"/>
                <a:gd name="T4" fmla="*/ 0 w 111"/>
                <a:gd name="T5" fmla="*/ 0 h 268"/>
                <a:gd name="T6" fmla="*/ 0 w 111"/>
                <a:gd name="T7" fmla="*/ 268 h 268"/>
                <a:gd name="T8" fmla="*/ 95 w 111"/>
                <a:gd name="T9" fmla="*/ 173 h 268"/>
                <a:gd name="T10" fmla="*/ 111 w 111"/>
                <a:gd name="T11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68">
                  <a:moveTo>
                    <a:pt x="111" y="134"/>
                  </a:moveTo>
                  <a:cubicBezTo>
                    <a:pt x="111" y="120"/>
                    <a:pt x="105" y="105"/>
                    <a:pt x="95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05" y="163"/>
                    <a:pt x="111" y="149"/>
                    <a:pt x="111" y="1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4"/>
            <p:cNvSpPr>
              <a:spLocks noChangeArrowheads="1"/>
            </p:cNvSpPr>
            <p:nvPr userDrawn="1"/>
          </p:nvSpPr>
          <p:spPr bwMode="auto">
            <a:xfrm>
              <a:off x="9331350" y="3207524"/>
              <a:ext cx="229276" cy="49950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/>
            </p:cNvSpPr>
            <p:nvPr userDrawn="1"/>
          </p:nvSpPr>
          <p:spPr bwMode="auto">
            <a:xfrm>
              <a:off x="9331350" y="2931480"/>
              <a:ext cx="241824" cy="553229"/>
            </a:xfrm>
            <a:custGeom>
              <a:avLst/>
              <a:gdLst>
                <a:gd name="T0" fmla="*/ 95 w 117"/>
                <a:gd name="T1" fmla="*/ 95 h 268"/>
                <a:gd name="T2" fmla="*/ 0 w 117"/>
                <a:gd name="T3" fmla="*/ 0 h 268"/>
                <a:gd name="T4" fmla="*/ 0 w 117"/>
                <a:gd name="T5" fmla="*/ 268 h 268"/>
                <a:gd name="T6" fmla="*/ 95 w 117"/>
                <a:gd name="T7" fmla="*/ 173 h 268"/>
                <a:gd name="T8" fmla="*/ 95 w 117"/>
                <a:gd name="T9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8">
                  <a:moveTo>
                    <a:pt x="95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7" y="152"/>
                    <a:pt x="117" y="116"/>
                    <a:pt x="95" y="9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62703" y="2191551"/>
            <a:ext cx="6217920" cy="247144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62703" y="4782437"/>
            <a:ext cx="6217920" cy="62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8135" y="656874"/>
            <a:ext cx="1614660" cy="296779"/>
            <a:chOff x="566738" y="1811338"/>
            <a:chExt cx="5018087" cy="92233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2400">
                <a:solidFill>
                  <a:srgbClr val="004169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2703" y="6063101"/>
            <a:ext cx="6217920" cy="515938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None/>
              <a:defRPr lang="en-US" sz="200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 smtClean="0"/>
              <a:t>Click to add speaker name // speaker title</a:t>
            </a:r>
          </a:p>
        </p:txBody>
      </p:sp>
    </p:spTree>
    <p:extLst>
      <p:ext uri="{BB962C8B-B14F-4D97-AF65-F5344CB8AC3E}">
        <p14:creationId xmlns:p14="http://schemas.microsoft.com/office/powerpoint/2010/main" val="643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enter confidentiality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486400" cy="4678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573" y="1447800"/>
            <a:ext cx="5486400" cy="4678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enter confidentiality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313561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enter confidentiality information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9412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70099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60786" y="4622800"/>
            <a:ext cx="3532187" cy="15033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9412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099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60786" y="4178300"/>
            <a:ext cx="3532187" cy="41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79412" y="1447801"/>
            <a:ext cx="3532187" cy="2590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70099" y="1447801"/>
            <a:ext cx="3532187" cy="2590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60786" y="1447801"/>
            <a:ext cx="3532187" cy="25907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enter confidentiality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to enter confidentiality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enter confidentiality information</a:t>
            </a:r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Conten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enter confidentiality information</a:t>
            </a:r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5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solidFill>
                  <a:schemeClr val="bg1"/>
                </a:solidFill>
                <a:latin typeface="Calibre Regular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313561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3" y="1447801"/>
            <a:ext cx="11313560" cy="467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900" dirty="0">
                <a:latin typeface="Calibre Regular" pitchFamily="34" charset="0"/>
              </a:defRPr>
            </a:lvl1pPr>
          </a:lstStyle>
          <a:p>
            <a:pPr defTabSz="457200"/>
            <a:r>
              <a:rPr lang="en-US" dirty="0" smtClean="0"/>
              <a:t>Click to enter confidentiality information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9985" y="6428318"/>
            <a:ext cx="945619" cy="184151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 userDrawn="1"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 userDrawn="1"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 noEditPoints="1"/>
            </p:cNvSpPr>
            <p:nvPr userDrawn="1"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smtClean="0">
                <a:latin typeface="Calibre Regular" pitchFamily="34" charset="0"/>
              </a:rPr>
              <a:pPr/>
              <a:t>‹#›</a:t>
            </a:fld>
            <a:endParaRPr lang="en-US" sz="900" dirty="0">
              <a:latin typeface="Calibr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2" r:id="rId5"/>
    <p:sldLayoutId id="2147483654" r:id="rId6"/>
    <p:sldLayoutId id="2147483655" r:id="rId7"/>
    <p:sldLayoutId id="2147483663" r:id="rId8"/>
    <p:sldLayoutId id="2147483664" r:id="rId9"/>
    <p:sldLayoutId id="2147483659" r:id="rId10"/>
    <p:sldLayoutId id="2147483660" r:id="rId11"/>
    <p:sldLayoutId id="2147483661" r:id="rId12"/>
    <p:sldLayoutId id="2147483657" r:id="rId13"/>
    <p:sldLayoutId id="2147483669" r:id="rId14"/>
    <p:sldLayoutId id="2147483651" r:id="rId15"/>
    <p:sldLayoutId id="2147483668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71500" indent="-285750" algn="l" defTabSz="9144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ct val="20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Anomaly Detection with Apache Spark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A Gentle 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Sean Owen // Director of Data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2434673" y="-333883"/>
            <a:ext cx="7543800" cy="7543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Spark: Something for Everyone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Scala</a:t>
            </a:r>
            <a:r>
              <a:rPr lang="en-US" dirty="0"/>
              <a:t>-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“Distributed </a:t>
            </a:r>
            <a:r>
              <a:rPr lang="en-US" dirty="0" err="1" smtClean="0"/>
              <a:t>Scala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Expressive</a:t>
            </a:r>
            <a:r>
              <a:rPr lang="en-US" dirty="0"/>
              <a:t>, efficient</a:t>
            </a:r>
          </a:p>
          <a:p>
            <a:pPr lvl="1"/>
            <a:r>
              <a:rPr lang="en-US" dirty="0"/>
              <a:t>JVM-based</a:t>
            </a:r>
          </a:p>
          <a:p>
            <a:r>
              <a:rPr lang="en-US" dirty="0"/>
              <a:t>Consistent </a:t>
            </a:r>
            <a:r>
              <a:rPr lang="en-US" dirty="0" err="1"/>
              <a:t>Scala</a:t>
            </a:r>
            <a:r>
              <a:rPr lang="en-US" dirty="0"/>
              <a:t>-like API</a:t>
            </a:r>
          </a:p>
          <a:p>
            <a:pPr lvl="1"/>
            <a:r>
              <a:rPr lang="en-US" dirty="0" smtClean="0"/>
              <a:t>RDDs for everything</a:t>
            </a:r>
          </a:p>
          <a:p>
            <a:pPr lvl="1"/>
            <a:r>
              <a:rPr lang="en-US" dirty="0" smtClean="0"/>
              <a:t>RDD </a:t>
            </a:r>
            <a:r>
              <a:rPr lang="en-US" dirty="0"/>
              <a:t>works like </a:t>
            </a:r>
            <a:r>
              <a:rPr lang="en-US" dirty="0" smtClean="0"/>
              <a:t>immutable </a:t>
            </a:r>
            <a:r>
              <a:rPr lang="en-US" dirty="0" err="1" smtClean="0"/>
              <a:t>Scala</a:t>
            </a:r>
            <a:r>
              <a:rPr lang="en-US" dirty="0" smtClean="0"/>
              <a:t> collection</a:t>
            </a:r>
            <a:endParaRPr lang="en-US" dirty="0"/>
          </a:p>
          <a:p>
            <a:pPr lvl="1"/>
            <a:r>
              <a:rPr lang="en-US" dirty="0" smtClean="0"/>
              <a:t>Like </a:t>
            </a:r>
            <a:r>
              <a:rPr lang="en-US" dirty="0"/>
              <a:t>Apache Crunch is Collection-</a:t>
            </a:r>
            <a:r>
              <a:rPr lang="en-US" dirty="0" smtClean="0"/>
              <a:t>like</a:t>
            </a:r>
          </a:p>
          <a:p>
            <a:r>
              <a:rPr lang="en-US" dirty="0" smtClean="0"/>
              <a:t>… but Java/Python APIs too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Inherently Distributed</a:t>
            </a:r>
            <a:endParaRPr lang="en-US" dirty="0"/>
          </a:p>
          <a:p>
            <a:r>
              <a:rPr lang="en-US" dirty="0"/>
              <a:t>Hadoop-friendly</a:t>
            </a:r>
          </a:p>
          <a:p>
            <a:pPr lvl="1"/>
            <a:r>
              <a:rPr lang="en-US" dirty="0" smtClean="0"/>
              <a:t>Works on existing data (HDFS, </a:t>
            </a:r>
            <a:r>
              <a:rPr lang="en-US" dirty="0" err="1" smtClean="0"/>
              <a:t>HBase</a:t>
            </a:r>
            <a:r>
              <a:rPr lang="en-US" dirty="0" smtClean="0"/>
              <a:t>, Kafka) </a:t>
            </a:r>
          </a:p>
          <a:p>
            <a:pPr lvl="1"/>
            <a:r>
              <a:rPr lang="en-US" dirty="0" smtClean="0"/>
              <a:t>With existing resources (YARN)</a:t>
            </a:r>
            <a:endParaRPr lang="en-US" dirty="0"/>
          </a:p>
          <a:p>
            <a:pPr lvl="1"/>
            <a:r>
              <a:rPr lang="en-US" dirty="0"/>
              <a:t>ETL no longer separate</a:t>
            </a:r>
          </a:p>
          <a:p>
            <a:r>
              <a:rPr lang="en-US" dirty="0"/>
              <a:t>Interactive </a:t>
            </a:r>
            <a:r>
              <a:rPr lang="en-US" dirty="0" smtClean="0"/>
              <a:t>REPL</a:t>
            </a:r>
          </a:p>
          <a:p>
            <a:pPr lvl="1"/>
            <a:r>
              <a:rPr lang="en-US" dirty="0" smtClean="0"/>
              <a:t>Familiar model for R, Python </a:t>
            </a:r>
            <a:r>
              <a:rPr lang="en-US" dirty="0" err="1" smtClean="0"/>
              <a:t>devs</a:t>
            </a:r>
            <a:endParaRPr lang="en-US" dirty="0" smtClean="0"/>
          </a:p>
          <a:p>
            <a:pPr lvl="1"/>
            <a:r>
              <a:rPr lang="en-US" dirty="0" smtClean="0"/>
              <a:t>Exploratory, not just operational</a:t>
            </a:r>
            <a:endParaRPr lang="en-US" dirty="0"/>
          </a:p>
          <a:p>
            <a:r>
              <a:rPr lang="en-US" dirty="0" err="1" smtClean="0"/>
              <a:t>MLlib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Clustering, Take #0</a:t>
            </a:r>
            <a:br>
              <a:rPr lang="en-US" dirty="0" smtClean="0"/>
            </a:br>
            <a:r>
              <a:rPr lang="en-US" dirty="0" smtClean="0"/>
              <a:t>Just Do 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051746" y="0"/>
            <a:ext cx="513707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4720" y="1168347"/>
            <a:ext cx="9032513" cy="3170099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&gt; spark-shell</a:t>
            </a:r>
          </a:p>
          <a:p>
            <a:endParaRPr lang="en-US" sz="20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rawData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sc.textFile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("/user/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srowen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kddcup.data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")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20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rawData.first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tr-TR" sz="2000" dirty="0">
                <a:solidFill>
                  <a:srgbClr val="FFFFFF"/>
                </a:solidFill>
                <a:latin typeface="Courier"/>
                <a:cs typeface="Courier"/>
              </a:rPr>
              <a:t>res3: </a:t>
            </a:r>
            <a:r>
              <a:rPr lang="tr-TR" sz="2000" dirty="0" smtClean="0">
                <a:solidFill>
                  <a:srgbClr val="FFFFFF"/>
                </a:solidFill>
                <a:latin typeface="Courier"/>
                <a:cs typeface="Courier"/>
              </a:rPr>
              <a:t>String = 0</a:t>
            </a:r>
            <a:r>
              <a:rPr lang="tr-TR" sz="2000" dirty="0">
                <a:solidFill>
                  <a:srgbClr val="FFFFFF"/>
                </a:solidFill>
                <a:latin typeface="Courier"/>
                <a:cs typeface="Courier"/>
              </a:rPr>
              <a:t>,tcp,http,SF,215,45076,0,0,0,0,0,1,0,0,0,0,0,0,0,0,0,0,1,1,0.00,0.00,0.00,0.00,1.00,0.00,0.00,0,0,0.00,0.00,0.00,0.00,0.00,0.00,0.00,0.00,normal</a:t>
            </a:r>
            <a:r>
              <a:rPr lang="tr-TR" sz="2000" dirty="0" smtClean="0">
                <a:solidFill>
                  <a:srgbClr val="FFFFFF"/>
                </a:solidFill>
                <a:latin typeface="Courier"/>
                <a:cs typeface="Courier"/>
              </a:rPr>
              <a:t>.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417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902" y="1969631"/>
            <a:ext cx="801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>0,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tcp,http,SF,</a:t>
            </a: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215,45076,</a:t>
            </a:r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0,0,0,0,0,1,0,0,0,0,0,0,0,0,0,0,1,1,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0.00,0.00,0.00,0.00,1.00,0.00,0.00,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0,0,0.00,0.00,0.00,0.00,0.00,0.00,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0.00,0.00</a:t>
            </a:r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>,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normal.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24532" y="0"/>
            <a:ext cx="9251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865421" y="0"/>
            <a:ext cx="43234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8751" y="866417"/>
            <a:ext cx="9105392" cy="440120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labelsAndData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rawData.map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{ line =&gt;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buffer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line.split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(',').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toBuffer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buffer.remove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(1, 3)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label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buffer.remove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(buffer.length-1)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vec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Vectors.dense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buffer.map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(_.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toDouble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).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toArray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(label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vec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data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labelsAndData.values.cache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endParaRPr lang="en-US" sz="20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import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org.apache.spark.mllib.clustering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._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= new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model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kmeans.run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(data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596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97" y="2413874"/>
            <a:ext cx="6627987" cy="346609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4" y="265350"/>
            <a:ext cx="3643046" cy="5156777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24" y="712575"/>
            <a:ext cx="8757472" cy="920685"/>
          </a:xfrm>
          <a:prstGeom prst="rect">
            <a:avLst/>
          </a:prstGeom>
          <a:effectLst/>
        </p:spPr>
      </p:pic>
      <p:sp>
        <p:nvSpPr>
          <p:cNvPr id="6" name="Right Arrow 5"/>
          <p:cNvSpPr/>
          <p:nvPr/>
        </p:nvSpPr>
        <p:spPr>
          <a:xfrm flipH="1">
            <a:off x="4104097" y="3776022"/>
            <a:ext cx="546100" cy="107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 flipH="1">
            <a:off x="5493523" y="1519424"/>
            <a:ext cx="425914" cy="107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24532" y="0"/>
            <a:ext cx="925193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7661" y="1290092"/>
            <a:ext cx="440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back.    2203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buffer_overflow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30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ftp_write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8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guess_passwd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53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imap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12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ipsweep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12481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land.      21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loadmodule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9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multihop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7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neptune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1072017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nmap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2316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normal.  972781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941" y="1290092"/>
            <a:ext cx="440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perl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3</a:t>
            </a:r>
          </a:p>
          <a:p>
            <a:r>
              <a:rPr lang="de-DE" sz="2000" dirty="0">
                <a:solidFill>
                  <a:schemeClr val="accent5"/>
                </a:solidFill>
                <a:latin typeface="Courier"/>
                <a:cs typeface="Courier"/>
              </a:rPr>
              <a:t>0              phf.       4</a:t>
            </a:r>
          </a:p>
          <a:p>
            <a:r>
              <a:rPr lang="de-DE" sz="2000" dirty="0">
                <a:solidFill>
                  <a:schemeClr val="accent5"/>
                </a:solidFill>
                <a:latin typeface="Courier"/>
                <a:cs typeface="Courier"/>
              </a:rPr>
              <a:t>0              pod.     264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  portsweep.   10412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    rootkit.      10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      satan.   15892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      smurf. 2807886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        spy.       2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teardrop.     979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warezclient.    1020</a:t>
            </a:r>
          </a:p>
          <a:p>
            <a:r>
              <a:rPr lang="nl-NL" sz="2000" dirty="0">
                <a:solidFill>
                  <a:schemeClr val="accent5"/>
                </a:solidFill>
                <a:latin typeface="Courier"/>
                <a:cs typeface="Courier"/>
              </a:rPr>
              <a:t>0      warezmaster.      20</a:t>
            </a:r>
          </a:p>
          <a:p>
            <a:r>
              <a:rPr lang="nl-NL" sz="2000" dirty="0">
                <a:solidFill>
                  <a:schemeClr val="tx2"/>
                </a:solidFill>
                <a:latin typeface="Courier"/>
                <a:cs typeface="Courier"/>
              </a:rPr>
              <a:t>1        portsweep.       1</a:t>
            </a:r>
            <a:endParaRPr lang="en-US" sz="2000" dirty="0">
              <a:solidFill>
                <a:schemeClr val="tx2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96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Clustering, Take #1</a:t>
            </a:r>
            <a:br>
              <a:rPr lang="en-US" dirty="0" smtClean="0"/>
            </a:br>
            <a:r>
              <a:rPr lang="en-US" dirty="0" smtClean="0"/>
              <a:t>Choose </a:t>
            </a:r>
            <a:r>
              <a:rPr lang="en-US" i="1" dirty="0" smtClean="0"/>
              <a:t>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212354" y="0"/>
            <a:ext cx="59764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422" y="884668"/>
            <a:ext cx="8985864" cy="4093428"/>
          </a:xfrm>
          <a:prstGeom prst="rect">
            <a:avLst/>
          </a:prstGeom>
          <a:solidFill>
            <a:srgbClr val="181818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distToCentroid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(v: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Vector, model: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KMeansModel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) = {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centroid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model.clusterCenters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model.predict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(v))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distance(centroid, datum)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def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clusteringScore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(data: RDD[Vector], k: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) = {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= new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kmeans.setK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(k)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model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kmeans.run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(data)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data.map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(d =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&gt;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distToCentroid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(d,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model)).mean()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(5 to 40 by 5).map(k =&gt;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k,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clusteringScore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(data, k)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7373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2597217" y="0"/>
            <a:ext cx="95916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6202" y="1213859"/>
            <a:ext cx="6115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( 5,1938.858341805931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(10,1689.4950178959496)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(15,1381.315620528147)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(20,1318.256644582388)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(25</a:t>
            </a:r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, 932.0599419255919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(30</a:t>
            </a:r>
            <a:r>
              <a:rPr lang="en-US" sz="3200" dirty="0" smtClean="0">
                <a:solidFill>
                  <a:schemeClr val="tx2"/>
                </a:solidFill>
                <a:latin typeface="Courier"/>
                <a:cs typeface="Courier"/>
              </a:rPr>
              <a:t>, 594.2334547238697</a:t>
            </a:r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(35</a:t>
            </a:r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, 829.5361226176625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(40</a:t>
            </a:r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, 424.83023056838846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  <a:endParaRPr lang="en-US" sz="3200" b="1" dirty="0">
              <a:solidFill>
                <a:schemeClr val="accent5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783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11213" y="435950"/>
            <a:ext cx="7969400" cy="5456637"/>
            <a:chOff x="2211213" y="538928"/>
            <a:chExt cx="7969400" cy="54566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1213" y="816170"/>
              <a:ext cx="7714393" cy="513079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7298406" y="3113358"/>
              <a:ext cx="5456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www.flickr.com</a:t>
              </a:r>
              <a:r>
                <a:rPr lang="pl-PL" sz="1400" dirty="0"/>
                <a:t>/photos/sammyjammy/1285612321/in/set-72157620597747933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05414" y="320870"/>
            <a:ext cx="28264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24532" y="0"/>
            <a:ext cx="92519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8807" y="1302219"/>
            <a:ext cx="63290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( 30,862.9165758614838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( 40,801.679800071455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( 50,379.7481910409938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( 60,358.6387344388997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( 70,265.1383809649689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( 80,232.78912076732163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( 90,230.0085251067184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(100,142.84374573413373)</a:t>
            </a:r>
            <a:endParaRPr lang="en-US" sz="3200" b="1" dirty="0" smtClean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032" y="2271715"/>
            <a:ext cx="5065518" cy="1938992"/>
          </a:xfrm>
          <a:prstGeom prst="rect">
            <a:avLst/>
          </a:prstGeom>
          <a:solidFill>
            <a:srgbClr val="181818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means.setRuns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(10)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k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means.setEpsilon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(1.0e-6)</a:t>
            </a:r>
          </a:p>
          <a:p>
            <a:endParaRPr lang="en-US" sz="20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(30 to 100 by 10).</a:t>
            </a:r>
            <a:r>
              <a:rPr lang="en-US" sz="2000" dirty="0" err="1" smtClean="0">
                <a:solidFill>
                  <a:srgbClr val="FFFFFF"/>
                </a:solidFill>
                <a:latin typeface="Courier"/>
                <a:cs typeface="Courier"/>
              </a:rPr>
              <a:t>par.map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(k =&gt;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  (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k,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clusteringScore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(data, k))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0082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31" y="523453"/>
            <a:ext cx="5896822" cy="5541592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89" y="4570023"/>
            <a:ext cx="1816855" cy="1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Clustering, Take #2</a:t>
            </a:r>
            <a:br>
              <a:rPr lang="en-US" dirty="0" smtClean="0"/>
            </a:br>
            <a:r>
              <a:rPr lang="en-US" dirty="0" smtClean="0"/>
              <a:t>Normalize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Scores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6547" y="1447801"/>
            <a:ext cx="5606426" cy="4678364"/>
          </a:xfrm>
        </p:spPr>
        <p:txBody>
          <a:bodyPr>
            <a:normAutofit/>
          </a:bodyPr>
          <a:lstStyle/>
          <a:p>
            <a:r>
              <a:rPr lang="en-US" dirty="0" smtClean="0"/>
              <a:t>Standard or “z” score</a:t>
            </a:r>
            <a:endParaRPr lang="en-US" dirty="0"/>
          </a:p>
          <a:p>
            <a:r>
              <a:rPr lang="en-US" dirty="0" err="1" smtClean="0">
                <a:solidFill>
                  <a:schemeClr val="tx2"/>
                </a:solidFill>
              </a:rPr>
              <a:t>σ</a:t>
            </a:r>
            <a:r>
              <a:rPr lang="en-US" dirty="0" smtClean="0">
                <a:solidFill>
                  <a:schemeClr val="tx2"/>
                </a:solidFill>
              </a:rPr>
              <a:t> (standard deviation):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normalize </a:t>
            </a:r>
            <a:r>
              <a:rPr lang="en-US" dirty="0"/>
              <a:t>away scale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µ (mean):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/>
              <a:t>doesn’t really matter here</a:t>
            </a:r>
            <a:endParaRPr lang="en-US" i="1" dirty="0"/>
          </a:p>
          <a:p>
            <a:r>
              <a:rPr lang="en-US" dirty="0"/>
              <a:t>Assumes </a:t>
            </a:r>
            <a:r>
              <a:rPr lang="en-US" dirty="0" err="1" smtClean="0"/>
              <a:t>normal</a:t>
            </a:r>
            <a:r>
              <a:rPr lang="en-US" i="1" dirty="0" err="1" smtClean="0"/>
              <a:t>ish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3564" y="1398110"/>
            <a:ext cx="4128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i="1" dirty="0" smtClean="0">
                <a:solidFill>
                  <a:schemeClr val="accent5"/>
                </a:solidFill>
                <a:latin typeface="Georgia"/>
                <a:cs typeface="Georgia"/>
              </a:rPr>
              <a:t>x</a:t>
            </a:r>
            <a:r>
              <a:rPr lang="en-US" sz="12000" i="1" baseline="-25000" dirty="0" smtClean="0">
                <a:solidFill>
                  <a:schemeClr val="accent5"/>
                </a:solidFill>
                <a:latin typeface="Georgia"/>
                <a:cs typeface="Georgia"/>
              </a:rPr>
              <a:t>i</a:t>
            </a:r>
            <a:r>
              <a:rPr lang="en-US" sz="12000" dirty="0" smtClean="0">
                <a:solidFill>
                  <a:schemeClr val="accent5"/>
                </a:solidFill>
                <a:latin typeface="Georgia"/>
                <a:cs typeface="Georgia"/>
              </a:rPr>
              <a:t> - </a:t>
            </a:r>
            <a:r>
              <a:rPr lang="en-US" sz="12000" i="1" dirty="0" err="1" smtClean="0">
                <a:solidFill>
                  <a:schemeClr val="accent5"/>
                </a:solidFill>
                <a:latin typeface="Georgia"/>
                <a:cs typeface="Georgia"/>
              </a:rPr>
              <a:t>μ</a:t>
            </a:r>
            <a:r>
              <a:rPr lang="en-US" sz="12000" i="1" baseline="-25000" dirty="0" err="1" smtClean="0">
                <a:solidFill>
                  <a:schemeClr val="accent5"/>
                </a:solidFill>
                <a:latin typeface="Georgia"/>
                <a:cs typeface="Georgia"/>
              </a:rPr>
              <a:t>i</a:t>
            </a:r>
            <a:endParaRPr lang="en-US" sz="12000" i="1" dirty="0">
              <a:solidFill>
                <a:schemeClr val="accent5"/>
              </a:solidFill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9860" y="2892700"/>
            <a:ext cx="17252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i="1" dirty="0" err="1" smtClean="0">
                <a:solidFill>
                  <a:schemeClr val="accent5"/>
                </a:solidFill>
                <a:latin typeface="Georgia"/>
                <a:cs typeface="Georgia"/>
              </a:rPr>
              <a:t>σ</a:t>
            </a:r>
            <a:r>
              <a:rPr lang="en-US" sz="12000" i="1" baseline="-25000" dirty="0" err="1" smtClean="0">
                <a:solidFill>
                  <a:schemeClr val="accent5"/>
                </a:solidFill>
                <a:latin typeface="Georgia"/>
                <a:cs typeface="Georgia"/>
              </a:rPr>
              <a:t>i</a:t>
            </a:r>
            <a:endParaRPr lang="en-US" sz="12000" i="1" dirty="0">
              <a:solidFill>
                <a:schemeClr val="accent5"/>
              </a:solidFill>
              <a:latin typeface="Georgia"/>
              <a:cs typeface="Georgi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10194" y="3554500"/>
            <a:ext cx="3835075" cy="0"/>
          </a:xfrm>
          <a:prstGeom prst="line">
            <a:avLst/>
          </a:prstGeom>
          <a:ln w="38100" cap="rnd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2597217" y="0"/>
            <a:ext cx="95916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422" y="774700"/>
            <a:ext cx="8603539" cy="4524316"/>
          </a:xfrm>
          <a:prstGeom prst="rect">
            <a:avLst/>
          </a:prstGeom>
          <a:solidFill>
            <a:srgbClr val="181818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dataArray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data.map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(_.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toArray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numCols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dataArray.first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().length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n =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dataArray.count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sums =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dataArray.reduce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((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a,b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 =&gt;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a.zip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(b).map(t =&gt; t._1 + t._2))</a:t>
            </a: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sumSquares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dataAsArray.fold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(new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Array[Double](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numCols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))(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a,b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 =&gt;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a.zip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(b).map(t =&gt; t._1 + t._2 * t._2)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stdevs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sumSquares.zip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(sums).map {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case(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sumSq,sum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 =&gt;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math.sqrt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(n*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sumSq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- sum*sum)/n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means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sums.map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(_ / n)</a:t>
            </a:r>
          </a:p>
          <a:p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def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normalize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(v: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Vector) = {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normed = (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v.toArray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means,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stdevs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).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zipped.map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 (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value, mean,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stdev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 =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&gt; (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value - mean) /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stdev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Vectors.dense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(normed)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  <a:endParaRPr lang="en-US" sz="1600" dirty="0" smtClean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366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051746" y="0"/>
            <a:ext cx="51370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661" y="1380041"/>
            <a:ext cx="7050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( 60,0.0038662664156513646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( 70,0.003284024281015404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( 80,0.00308768458568131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Courier"/>
                <a:cs typeface="Courier"/>
              </a:rPr>
              <a:t>( 90,0.0028326001931487516</a:t>
            </a:r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(100,0.002550914511356702)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(110,0.002516106387216959)</a:t>
            </a:r>
          </a:p>
          <a:p>
            <a:r>
              <a:rPr lang="en-US" sz="3200" dirty="0">
                <a:solidFill>
                  <a:schemeClr val="accent5"/>
                </a:solidFill>
                <a:latin typeface="Courier"/>
                <a:cs typeface="Courier"/>
              </a:rPr>
              <a:t>(120,0.0021317966227260106)</a:t>
            </a:r>
          </a:p>
        </p:txBody>
      </p:sp>
    </p:spTree>
    <p:extLst>
      <p:ext uri="{BB962C8B-B14F-4D97-AF65-F5344CB8AC3E}">
        <p14:creationId xmlns:p14="http://schemas.microsoft.com/office/powerpoint/2010/main" val="35553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03" y="701964"/>
            <a:ext cx="6235700" cy="5101936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03" y="4724335"/>
            <a:ext cx="1816855" cy="1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Clustering, Take #3</a:t>
            </a:r>
            <a:br>
              <a:rPr lang="en-US" dirty="0" smtClean="0"/>
            </a:br>
            <a:r>
              <a:rPr lang="en-US" dirty="0" err="1" smtClean="0"/>
              <a:t>Categoricals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865421" y="0"/>
            <a:ext cx="43234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4876" y="1849798"/>
            <a:ext cx="5014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…,</a:t>
            </a:r>
            <a:r>
              <a:rPr lang="en-US" sz="6000" dirty="0" err="1">
                <a:solidFill>
                  <a:schemeClr val="accent5"/>
                </a:solidFill>
                <a:latin typeface="Courier"/>
                <a:cs typeface="Courier"/>
              </a:rPr>
              <a:t>tcp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,…</a:t>
            </a:r>
          </a:p>
          <a:p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</a:t>
            </a:r>
            <a:r>
              <a:rPr lang="en-US" sz="6000" dirty="0" err="1" smtClean="0">
                <a:solidFill>
                  <a:schemeClr val="accent5"/>
                </a:solidFill>
                <a:latin typeface="Courier"/>
                <a:cs typeface="Courier"/>
              </a:rPr>
              <a:t>udp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</a:t>
            </a:r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</a:p>
          <a:p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</a:t>
            </a:r>
            <a:r>
              <a:rPr lang="en-US" sz="6000" dirty="0" err="1" smtClean="0">
                <a:solidFill>
                  <a:schemeClr val="accent5"/>
                </a:solidFill>
                <a:latin typeface="Courier"/>
                <a:cs typeface="Courier"/>
              </a:rPr>
              <a:t>icmp</a:t>
            </a:r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,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  <a:endParaRPr lang="en-US" sz="6000" dirty="0">
              <a:solidFill>
                <a:schemeClr val="accent5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960" y="1849798"/>
            <a:ext cx="5014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…,1,0,0,…</a:t>
            </a:r>
          </a:p>
          <a:p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,0,1,0,</a:t>
            </a:r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</a:p>
          <a:p>
            <a:r>
              <a:rPr lang="en-US" sz="6000" dirty="0">
                <a:solidFill>
                  <a:schemeClr val="accent5"/>
                </a:solidFill>
                <a:latin typeface="Courier"/>
                <a:cs typeface="Courier"/>
              </a:rPr>
              <a:t>…</a:t>
            </a:r>
            <a:r>
              <a:rPr lang="en-US" sz="6000" dirty="0" smtClean="0">
                <a:solidFill>
                  <a:schemeClr val="accent5"/>
                </a:solidFill>
                <a:latin typeface="Courier"/>
                <a:cs typeface="Courier"/>
              </a:rPr>
              <a:t>,0,0,1,…</a:t>
            </a:r>
            <a:endParaRPr lang="en-US" sz="6000" dirty="0">
              <a:solidFill>
                <a:schemeClr val="accent5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34479" y="2872112"/>
            <a:ext cx="977900" cy="107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313561" cy="792162"/>
          </a:xfrm>
        </p:spPr>
        <p:txBody>
          <a:bodyPr/>
          <a:lstStyle/>
          <a:p>
            <a:r>
              <a:rPr lang="en-US" dirty="0" smtClean="0"/>
              <a:t>One-Hot / 1-of-n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1928" y="1107026"/>
            <a:ext cx="669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87878"/>
                </a:solidFill>
                <a:latin typeface="Courier"/>
                <a:cs typeface="Courier"/>
              </a:rPr>
              <a:t>( 80,0.038867919526032156</a:t>
            </a:r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 smtClean="0">
                <a:solidFill>
                  <a:srgbClr val="787878"/>
                </a:solidFill>
                <a:latin typeface="Courier"/>
                <a:cs typeface="Courier"/>
              </a:rPr>
              <a:t>( 90,0.03633130732772693</a:t>
            </a:r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(100,0.025534431488492226)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(110,0.02349979741110366)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(120,0.01579211360618129)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(130,0.011155491535441237)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(140,0.010273258258627196)</a:t>
            </a:r>
          </a:p>
          <a:p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(150,0.008779632525837223)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(160,0.009000858639068911)</a:t>
            </a:r>
            <a:endParaRPr lang="en-US" sz="3200" b="1" dirty="0">
              <a:solidFill>
                <a:srgbClr val="787878"/>
              </a:solidFill>
              <a:latin typeface="Courier"/>
              <a:cs typeface="Couri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24532" y="0"/>
            <a:ext cx="9251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860" y="515188"/>
            <a:ext cx="3642637" cy="5156199"/>
          </a:xfrm>
          <a:prstGeom prst="rect">
            <a:avLst/>
          </a:prstGeom>
        </p:spPr>
      </p:pic>
      <p:pic>
        <p:nvPicPr>
          <p:cNvPr id="6" name="Picture 5" descr="Screen Shot 2014-07-10 at 12.4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01" y="895170"/>
            <a:ext cx="6502400" cy="3530600"/>
          </a:xfrm>
          <a:prstGeom prst="rect">
            <a:avLst/>
          </a:prstGeom>
        </p:spPr>
      </p:pic>
      <p:pic>
        <p:nvPicPr>
          <p:cNvPr id="7" name="Picture 6" descr="Screen Shot 2014-06-27 at 15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801" y="2652130"/>
            <a:ext cx="4635500" cy="30753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002001" y="336370"/>
            <a:ext cx="409123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Clustering, Take #4</a:t>
            </a:r>
            <a:br>
              <a:rPr lang="en-US" dirty="0" smtClean="0"/>
            </a:br>
            <a:r>
              <a:rPr lang="en-US" dirty="0" smtClean="0"/>
              <a:t>Labels &amp; Entropy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Labels With Entropy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6547" y="1447801"/>
            <a:ext cx="5606426" cy="4678364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theory concept</a:t>
            </a:r>
          </a:p>
          <a:p>
            <a:r>
              <a:rPr lang="en-US" dirty="0" smtClean="0"/>
              <a:t>Measures </a:t>
            </a:r>
            <a:r>
              <a:rPr lang="en-US" dirty="0"/>
              <a:t>mixed-</a:t>
            </a:r>
            <a:r>
              <a:rPr lang="en-US" dirty="0" smtClean="0"/>
              <a:t>ness</a:t>
            </a:r>
            <a:endParaRPr lang="en-US" dirty="0"/>
          </a:p>
          <a:p>
            <a:r>
              <a:rPr lang="en-US" dirty="0"/>
              <a:t>Function of label </a:t>
            </a:r>
            <a:r>
              <a:rPr lang="en-US" dirty="0" smtClean="0"/>
              <a:t>proportions,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dirty="0"/>
          </a:p>
          <a:p>
            <a:r>
              <a:rPr lang="en-US" dirty="0" smtClean="0"/>
              <a:t>Good clusters </a:t>
            </a:r>
            <a:r>
              <a:rPr lang="en-US" dirty="0"/>
              <a:t>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homogeneous labels</a:t>
            </a:r>
            <a:endParaRPr lang="en-US" dirty="0"/>
          </a:p>
          <a:p>
            <a:r>
              <a:rPr lang="en-US" dirty="0" smtClean="0"/>
              <a:t>Homogeneous = </a:t>
            </a:r>
            <a:br>
              <a:rPr lang="en-US" dirty="0" smtClean="0"/>
            </a:br>
            <a:r>
              <a:rPr lang="en-US" dirty="0" smtClean="0"/>
              <a:t>low entropy</a:t>
            </a:r>
            <a:r>
              <a:rPr lang="en-US" dirty="0"/>
              <a:t> </a:t>
            </a:r>
            <a:r>
              <a:rPr lang="en-US" dirty="0" smtClean="0"/>
              <a:t>= </a:t>
            </a:r>
            <a:br>
              <a:rPr lang="en-US" dirty="0" smtClean="0"/>
            </a:br>
            <a:r>
              <a:rPr lang="en-US" dirty="0" smtClean="0"/>
              <a:t>good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2999" y="2139149"/>
            <a:ext cx="4287373" cy="1938992"/>
            <a:chOff x="1119188" y="2202019"/>
            <a:chExt cx="4287373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1119188" y="2656703"/>
              <a:ext cx="42873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5"/>
                  </a:solidFill>
                  <a:latin typeface="Georgia"/>
                  <a:cs typeface="Georgia"/>
                </a:rPr>
                <a:t>-      </a:t>
              </a:r>
              <a:r>
                <a:rPr lang="en-US" sz="6000" i="1" dirty="0" smtClean="0">
                  <a:solidFill>
                    <a:schemeClr val="accent5"/>
                  </a:solidFill>
                  <a:latin typeface="Georgia"/>
                  <a:cs typeface="Georgia"/>
                </a:rPr>
                <a:t>p</a:t>
              </a:r>
              <a:r>
                <a:rPr lang="en-US" sz="6000" i="1" baseline="-25000" dirty="0" smtClean="0">
                  <a:solidFill>
                    <a:schemeClr val="accent5"/>
                  </a:solidFill>
                  <a:latin typeface="Georgia"/>
                  <a:cs typeface="Georgia"/>
                </a:rPr>
                <a:t>i</a:t>
              </a:r>
              <a:r>
                <a:rPr lang="en-US" sz="6000" dirty="0" smtClean="0">
                  <a:solidFill>
                    <a:schemeClr val="accent5"/>
                  </a:solidFill>
                  <a:latin typeface="Georgia"/>
                  <a:cs typeface="Georgia"/>
                </a:rPr>
                <a:t> log </a:t>
              </a:r>
              <a:r>
                <a:rPr lang="en-US" sz="6000" i="1" dirty="0" smtClean="0">
                  <a:solidFill>
                    <a:schemeClr val="accent5"/>
                  </a:solidFill>
                  <a:latin typeface="Georgia"/>
                  <a:cs typeface="Georgia"/>
                </a:rPr>
                <a:t>p</a:t>
              </a:r>
              <a:r>
                <a:rPr lang="en-US" sz="6000" i="1" baseline="-25000" dirty="0" smtClean="0">
                  <a:solidFill>
                    <a:schemeClr val="accent5"/>
                  </a:solidFill>
                  <a:latin typeface="Georgia"/>
                  <a:cs typeface="Georgia"/>
                </a:rPr>
                <a:t>i</a:t>
              </a:r>
              <a:endParaRPr lang="en-US" sz="6000" i="1" dirty="0">
                <a:solidFill>
                  <a:schemeClr val="accent5"/>
                </a:solidFill>
                <a:latin typeface="Georgia"/>
                <a:cs typeface="Georgi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7686" y="2202019"/>
              <a:ext cx="1113406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0" dirty="0" err="1" smtClean="0">
                  <a:solidFill>
                    <a:schemeClr val="accent5"/>
                  </a:solidFill>
                  <a:latin typeface="Georgia"/>
                  <a:cs typeface="Georgia"/>
                </a:rPr>
                <a:t>Σ</a:t>
              </a:r>
              <a:r>
                <a:rPr lang="en-US" sz="6000" dirty="0" smtClean="0">
                  <a:solidFill>
                    <a:schemeClr val="accent5"/>
                  </a:solidFill>
                  <a:latin typeface="Georgia"/>
                  <a:cs typeface="Georgia"/>
                </a:rPr>
                <a:t> </a:t>
              </a:r>
              <a:endParaRPr lang="en-US" sz="6000" dirty="0">
                <a:solidFill>
                  <a:schemeClr val="accent5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3277" y="4078141"/>
            <a:ext cx="3746262" cy="1621072"/>
            <a:chOff x="1903190" y="4043815"/>
            <a:chExt cx="3746262" cy="1621072"/>
          </a:xfrm>
        </p:grpSpPr>
        <p:grpSp>
          <p:nvGrpSpPr>
            <p:cNvPr id="12" name="Group 11"/>
            <p:cNvGrpSpPr/>
            <p:nvPr/>
          </p:nvGrpSpPr>
          <p:grpSpPr>
            <a:xfrm>
              <a:off x="2421211" y="4313262"/>
              <a:ext cx="2942219" cy="1015663"/>
              <a:chOff x="2345184" y="4557499"/>
              <a:chExt cx="2942219" cy="101566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919084" y="4760459"/>
                <a:ext cx="236831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p</a:t>
                </a:r>
                <a:r>
                  <a:rPr lang="en-US" sz="3200" i="1" baseline="-25000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i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 log (1/</a:t>
                </a:r>
                <a:r>
                  <a:rPr lang="en-US" sz="3200" i="1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p</a:t>
                </a:r>
                <a:r>
                  <a:rPr lang="en-US" sz="3200" i="1" baseline="-25000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i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)</a:t>
                </a:r>
                <a:endParaRPr lang="en-US" sz="3200" i="1" dirty="0">
                  <a:solidFill>
                    <a:schemeClr val="accent5"/>
                  </a:solidFill>
                  <a:latin typeface="Georgia"/>
                  <a:cs typeface="Georgi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45184" y="4557499"/>
                <a:ext cx="64903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Σ</a:t>
                </a:r>
                <a:r>
                  <a:rPr lang="en-US" sz="6000" dirty="0" smtClean="0">
                    <a:solidFill>
                      <a:schemeClr val="accent5"/>
                    </a:solidFill>
                    <a:latin typeface="Georgia"/>
                    <a:cs typeface="Georgia"/>
                  </a:rPr>
                  <a:t> </a:t>
                </a:r>
                <a:endParaRPr lang="en-US" sz="6000" dirty="0">
                  <a:solidFill>
                    <a:schemeClr val="accent5"/>
                  </a:solidFill>
                  <a:latin typeface="Georgia"/>
                  <a:cs typeface="Georgia"/>
                </a:endParaRPr>
              </a:p>
            </p:txBody>
          </p:sp>
        </p:grpSp>
        <p:sp>
          <p:nvSpPr>
            <p:cNvPr id="3" name="Cloud Callout 2"/>
            <p:cNvSpPr/>
            <p:nvPr/>
          </p:nvSpPr>
          <p:spPr>
            <a:xfrm flipV="1">
              <a:off x="1903190" y="4043815"/>
              <a:ext cx="3746262" cy="1621072"/>
            </a:xfrm>
            <a:prstGeom prst="cloudCallou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2597217" y="0"/>
            <a:ext cx="95916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777" y="561036"/>
            <a:ext cx="7302500" cy="5262980"/>
          </a:xfrm>
          <a:prstGeom prst="rect">
            <a:avLst/>
          </a:prstGeom>
          <a:solidFill>
            <a:srgbClr val="181818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def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entropy(counts: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Iterable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[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]) = {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values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counts.filter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(_ &gt; 0)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n: Double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values.sum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values.map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{ v =&gt;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p = v / n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  -p *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math.log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(p)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}.sum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def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clusteringScore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(...)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= {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...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labelsAndClusters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endParaRPr lang="en-US" sz="16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normalizedLabelsAndData.mapValues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model.predict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clustersAndLabels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labelsAndClusters.map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(_.swap)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labelsInCluster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endParaRPr lang="en-US" sz="16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clustersAndLabels.groupByKey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().values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labelCounts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labelsInCluster.map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(</a:t>
            </a:r>
            <a:b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  _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.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groupBy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(l =&gt; l).map(_._2.size))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n =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normalizedLabelsAndData.count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  <a:cs typeface="Courier"/>
              </a:rPr>
              <a:t>labelCounts.map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(m =&gt;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m.sum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* entropy(m)).sum /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n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}</a:t>
            </a:r>
            <a:endParaRPr lang="en-US" sz="16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63" y="2792631"/>
            <a:ext cx="2045204" cy="26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212354" y="0"/>
            <a:ext cx="59764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1928" y="1107026"/>
            <a:ext cx="669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(80,1.0079370754411006)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(90,0.9637681417493124)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(100,0.9403615199645968)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(110,0.4731764778562114)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(120,0.37056636906883805)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(130,0.36584249542565717)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(140,0.10532529463749402)</a:t>
            </a:r>
          </a:p>
          <a:p>
            <a:r>
              <a:rPr lang="en-US" sz="3200" dirty="0">
                <a:solidFill>
                  <a:schemeClr val="tx2"/>
                </a:solidFill>
                <a:latin typeface="Courier"/>
                <a:cs typeface="Courier"/>
              </a:rPr>
              <a:t>(150,0.10380319762303959)</a:t>
            </a:r>
          </a:p>
          <a:p>
            <a:r>
              <a:rPr lang="en-US" sz="3200" dirty="0">
                <a:solidFill>
                  <a:srgbClr val="787878"/>
                </a:solidFill>
                <a:latin typeface="Courier"/>
                <a:cs typeface="Courier"/>
              </a:rPr>
              <a:t>(160,0.14469129892579444)</a:t>
            </a:r>
          </a:p>
        </p:txBody>
      </p:sp>
    </p:spTree>
    <p:extLst>
      <p:ext uri="{BB962C8B-B14F-4D97-AF65-F5344CB8AC3E}">
        <p14:creationId xmlns:p14="http://schemas.microsoft.com/office/powerpoint/2010/main" val="26901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24532" y="0"/>
            <a:ext cx="925193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81571" y="755936"/>
            <a:ext cx="47678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 back.        6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neptune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821239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normal.      255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portsweep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114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0  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satan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31</a:t>
            </a:r>
          </a:p>
          <a:p>
            <a:r>
              <a:rPr lang="en-US" sz="2000" dirty="0" smtClean="0">
                <a:solidFill>
                  <a:schemeClr val="accent5"/>
                </a:solidFill>
                <a:latin typeface="Courier"/>
                <a:cs typeface="Courier"/>
              </a:rPr>
              <a:t>... </a:t>
            </a:r>
            <a:endParaRPr lang="en-US" sz="2000" dirty="0">
              <a:solidFill>
                <a:schemeClr val="accent5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90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ftp_write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1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90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loadmodule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1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90  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neptune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1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90           normal.   41253</a:t>
            </a:r>
          </a:p>
          <a:p>
            <a:r>
              <a:rPr lang="en-US" sz="2000" dirty="0" smtClean="0">
                <a:solidFill>
                  <a:schemeClr val="accent5"/>
                </a:solidFill>
                <a:latin typeface="Courier"/>
                <a:cs typeface="Courier"/>
              </a:rPr>
              <a:t>90      </a:t>
            </a:r>
            <a:r>
              <a:rPr lang="en-US" sz="2000" dirty="0" err="1" smtClean="0">
                <a:solidFill>
                  <a:schemeClr val="accent5"/>
                </a:solidFill>
                <a:latin typeface="Courier"/>
                <a:cs typeface="Courier"/>
              </a:rPr>
              <a:t>warezclient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12</a:t>
            </a:r>
          </a:p>
          <a:p>
            <a:r>
              <a:rPr lang="en-US" sz="2000" dirty="0" smtClean="0">
                <a:solidFill>
                  <a:schemeClr val="accent5"/>
                </a:solidFill>
                <a:latin typeface="Courier"/>
                <a:cs typeface="Courier"/>
              </a:rPr>
              <a:t>...</a:t>
            </a:r>
            <a:endParaRPr lang="en-US" sz="2000" dirty="0">
              <a:solidFill>
                <a:schemeClr val="accent5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93           normal.       8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93  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portsweep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7365</a:t>
            </a:r>
          </a:p>
          <a:p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93      </a:t>
            </a:r>
            <a:r>
              <a:rPr lang="en-US" sz="2000" dirty="0" err="1">
                <a:solidFill>
                  <a:schemeClr val="accent5"/>
                </a:solidFill>
                <a:latin typeface="Courier"/>
                <a:cs typeface="Courier"/>
              </a:rPr>
              <a:t>warezclient</a:t>
            </a:r>
            <a:r>
              <a:rPr lang="en-US" sz="2000" dirty="0">
                <a:solidFill>
                  <a:schemeClr val="accent5"/>
                </a:solidFill>
                <a:latin typeface="Courier"/>
                <a:cs typeface="Courier"/>
              </a:rPr>
              <a:t>.       1</a:t>
            </a:r>
          </a:p>
        </p:txBody>
      </p:sp>
    </p:spTree>
    <p:extLst>
      <p:ext uri="{BB962C8B-B14F-4D97-AF65-F5344CB8AC3E}">
        <p14:creationId xmlns:p14="http://schemas.microsoft.com/office/powerpoint/2010/main" val="8738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An Anomaly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with Spark Streaming</a:t>
            </a:r>
            <a:endParaRPr lang="en-US" dirty="0"/>
          </a:p>
        </p:txBody>
      </p:sp>
      <p:pic>
        <p:nvPicPr>
          <p:cNvPr id="11" name="Picture 10" descr="data_cylinder_3stack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96" y="1571370"/>
            <a:ext cx="2064438" cy="1819822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2712133" y="2219070"/>
            <a:ext cx="4076700" cy="4826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10800000">
            <a:off x="7141257" y="3463669"/>
            <a:ext cx="2085975" cy="1882775"/>
          </a:xfrm>
          <a:prstGeom prst="utur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33" y="3501770"/>
            <a:ext cx="1562100" cy="156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33" y="1317370"/>
            <a:ext cx="2489200" cy="2489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4633" y="3044570"/>
            <a:ext cx="209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Streaming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4375833" y="3812920"/>
            <a:ext cx="596900" cy="4826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3680508" y="4479670"/>
            <a:ext cx="2028825" cy="10033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87878"/>
                </a:solidFill>
              </a:rPr>
              <a:t>Alert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4608" y="3014457"/>
            <a:ext cx="1571763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3375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051746" y="0"/>
            <a:ext cx="513707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4720" y="1494918"/>
            <a:ext cx="9032513" cy="2862322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distances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normalizedData.map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d =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&gt;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distToCentroid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(d,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model)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)</a:t>
            </a: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threshold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distances.top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(100).last</a:t>
            </a:r>
          </a:p>
          <a:p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val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anomalies =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normalizedData.filter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(</a:t>
            </a:r>
          </a:p>
          <a:p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  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d =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&gt; </a:t>
            </a:r>
            <a:r>
              <a:rPr lang="en-US" sz="2000" dirty="0" err="1">
                <a:solidFill>
                  <a:srgbClr val="FFFFFF"/>
                </a:solidFill>
                <a:latin typeface="Courier"/>
                <a:cs typeface="Courier"/>
              </a:rPr>
              <a:t>distToCentroid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(d, </a:t>
            </a:r>
            <a:r>
              <a:rPr lang="en-US" sz="2000" dirty="0">
                <a:solidFill>
                  <a:srgbClr val="FFFFFF"/>
                </a:solidFill>
                <a:latin typeface="Courier"/>
                <a:cs typeface="Courier"/>
              </a:rPr>
              <a:t>model) &gt; threshold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urier"/>
                <a:cs typeface="Courier"/>
              </a:rPr>
              <a:t>)</a:t>
            </a:r>
            <a:endParaRPr lang="en-US" sz="20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38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865421" y="0"/>
            <a:ext cx="43234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4876" y="1849798"/>
            <a:ext cx="9734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0,tcp,http,</a:t>
            </a:r>
            <a:r>
              <a:rPr lang="sk-SK" sz="2800" dirty="0" smtClean="0">
                <a:solidFill>
                  <a:schemeClr val="tx2"/>
                </a:solidFill>
                <a:latin typeface="Courier"/>
                <a:cs typeface="Courier"/>
              </a:rPr>
              <a:t>S1</a:t>
            </a: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,299,26280,0,0,0,1,0,1,0,1,0,0,0,0,0,0,0,0,</a:t>
            </a:r>
            <a:r>
              <a:rPr lang="sk-SK" sz="2800" dirty="0" smtClean="0">
                <a:solidFill>
                  <a:srgbClr val="29A7DE"/>
                </a:solidFill>
                <a:latin typeface="Courier"/>
                <a:cs typeface="Courier"/>
              </a:rPr>
              <a:t>15</a:t>
            </a: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,</a:t>
            </a:r>
            <a:r>
              <a:rPr lang="sk-SK" sz="2800" dirty="0" smtClean="0">
                <a:solidFill>
                  <a:srgbClr val="29A7DE"/>
                </a:solidFill>
                <a:latin typeface="Courier"/>
                <a:cs typeface="Courier"/>
              </a:rPr>
              <a:t>16</a:t>
            </a: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,0.07,0.06,0.00,0.00,1.00,</a:t>
            </a:r>
            <a:b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</a:b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0.00,0.12,</a:t>
            </a:r>
            <a:r>
              <a:rPr lang="sk-SK" sz="2800" dirty="0" smtClean="0">
                <a:solidFill>
                  <a:srgbClr val="29A7DE"/>
                </a:solidFill>
                <a:latin typeface="Courier"/>
                <a:cs typeface="Courier"/>
              </a:rPr>
              <a:t>231</a:t>
            </a: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,</a:t>
            </a:r>
            <a:r>
              <a:rPr lang="sk-SK" sz="2800" dirty="0" smtClean="0">
                <a:solidFill>
                  <a:srgbClr val="29A7DE"/>
                </a:solidFill>
                <a:latin typeface="Courier"/>
                <a:cs typeface="Courier"/>
              </a:rPr>
              <a:t>255</a:t>
            </a: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,1.00,0.00,0.00,0.01,0.01,</a:t>
            </a:r>
            <a:b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</a:br>
            <a:r>
              <a:rPr lang="sk-SK" sz="2800" dirty="0" smtClean="0">
                <a:solidFill>
                  <a:srgbClr val="787878"/>
                </a:solidFill>
                <a:latin typeface="Courier"/>
                <a:cs typeface="Courier"/>
              </a:rPr>
              <a:t>0.01,0.00,0.00,</a:t>
            </a:r>
            <a:r>
              <a:rPr lang="sk-SK" sz="2800" dirty="0" smtClean="0">
                <a:solidFill>
                  <a:srgbClr val="29A7DE"/>
                </a:solidFill>
                <a:latin typeface="Courier"/>
                <a:cs typeface="Courier"/>
              </a:rPr>
              <a:t>normal.</a:t>
            </a:r>
            <a:endParaRPr lang="en-US" sz="2800" dirty="0">
              <a:solidFill>
                <a:srgbClr val="29A7DE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745" y="3874897"/>
            <a:ext cx="5926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i="1" dirty="0" smtClean="0">
                <a:solidFill>
                  <a:srgbClr val="29A7DE"/>
                </a:solidFill>
                <a:latin typeface="Calibre Light"/>
                <a:cs typeface="Calibre Light"/>
              </a:rPr>
              <a:t>Anomaly?</a:t>
            </a:r>
            <a:endParaRPr lang="en-US" sz="12000" i="1" dirty="0">
              <a:solidFill>
                <a:srgbClr val="29A7DE"/>
              </a:solidFill>
              <a:latin typeface="Calibre Light"/>
              <a:cs typeface="Calibr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912" y="1125406"/>
            <a:ext cx="67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flag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06800" y="1677531"/>
            <a:ext cx="2667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9055" y="1266103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count / </a:t>
            </a:r>
            <a:r>
              <a:rPr lang="en-US" sz="2800" dirty="0" err="1" smtClean="0">
                <a:solidFill>
                  <a:schemeClr val="accent5"/>
                </a:solidFill>
              </a:rPr>
              <a:t>srv</a:t>
            </a:r>
            <a:r>
              <a:rPr lang="en-US" sz="2800" dirty="0" smtClean="0">
                <a:solidFill>
                  <a:schemeClr val="accent5"/>
                </a:solidFill>
              </a:rPr>
              <a:t> count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95340" y="1813513"/>
            <a:ext cx="266700" cy="6429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665" y="3685324"/>
            <a:ext cx="2775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5"/>
                </a:solidFill>
              </a:rPr>
              <a:t>dst_host_count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/ </a:t>
            </a:r>
            <a:r>
              <a:rPr lang="en-US" sz="2800" dirty="0" smtClean="0">
                <a:solidFill>
                  <a:schemeClr val="accent5"/>
                </a:solidFill>
              </a:rPr>
              <a:t/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err="1" smtClean="0">
                <a:solidFill>
                  <a:schemeClr val="accent5"/>
                </a:solidFill>
              </a:rPr>
              <a:t>dst_host_srv_count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V="1">
            <a:off x="4092355" y="3115484"/>
            <a:ext cx="302985" cy="5501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755871" y="3990975"/>
            <a:ext cx="5498658" cy="120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 smtClean="0"/>
              <a:t>sowen@</a:t>
            </a:r>
            <a:r>
              <a:rPr lang="en-US" sz="4200" dirty="0" err="1" smtClean="0"/>
              <a:t>cloudera.com</a:t>
            </a:r>
            <a:endParaRPr lang="en-US" sz="4200" dirty="0" smtClean="0"/>
          </a:p>
          <a:p>
            <a:r>
              <a:rPr lang="en-US" sz="4200" dirty="0" smtClean="0"/>
              <a:t>@</a:t>
            </a:r>
            <a:r>
              <a:rPr lang="en-US" sz="4200" dirty="0" err="1" smtClean="0"/>
              <a:t>sean_r_owen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814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Unknowns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things we don’t know </a:t>
            </a:r>
            <a:br>
              <a:rPr lang="en-US" dirty="0" smtClean="0"/>
            </a:br>
            <a:r>
              <a:rPr lang="en-US" dirty="0" smtClean="0"/>
              <a:t>we don’t know</a:t>
            </a:r>
          </a:p>
          <a:p>
            <a:pPr lvl="1"/>
            <a:r>
              <a:rPr lang="en-US" dirty="0" smtClean="0"/>
              <a:t>Failing server </a:t>
            </a:r>
            <a:r>
              <a:rPr lang="en-US" dirty="0"/>
              <a:t>metrics</a:t>
            </a:r>
          </a:p>
          <a:p>
            <a:pPr lvl="1"/>
            <a:r>
              <a:rPr lang="en-US" dirty="0" smtClean="0"/>
              <a:t>Suspicious access </a:t>
            </a:r>
            <a:r>
              <a:rPr lang="en-US" dirty="0"/>
              <a:t>patterns</a:t>
            </a:r>
          </a:p>
          <a:p>
            <a:pPr lvl="1"/>
            <a:r>
              <a:rPr lang="en-US" dirty="0" smtClean="0"/>
              <a:t>Fraudulent transactions</a:t>
            </a:r>
          </a:p>
          <a:p>
            <a:r>
              <a:rPr lang="en-US" dirty="0" smtClean="0"/>
              <a:t>Search among </a:t>
            </a:r>
            <a:r>
              <a:rPr lang="en-US" dirty="0" smtClean="0">
                <a:solidFill>
                  <a:schemeClr val="tx2"/>
                </a:solidFill>
              </a:rPr>
              <a:t>anomalies</a:t>
            </a:r>
          </a:p>
          <a:p>
            <a:r>
              <a:rPr lang="en-US" dirty="0" smtClean="0"/>
              <a:t>Labeled</a:t>
            </a:r>
            <a:r>
              <a:rPr lang="en-US" dirty="0"/>
              <a:t>, or not</a:t>
            </a:r>
          </a:p>
          <a:p>
            <a:pPr lvl="1"/>
            <a:r>
              <a:rPr lang="en-US" dirty="0"/>
              <a:t>Sometimes have examples of </a:t>
            </a:r>
            <a:br>
              <a:rPr lang="en-US" dirty="0"/>
            </a:br>
            <a:r>
              <a:rPr lang="en-US" dirty="0" smtClean="0"/>
              <a:t>“important”</a:t>
            </a:r>
            <a:r>
              <a:rPr lang="en-US" dirty="0"/>
              <a:t> </a:t>
            </a:r>
            <a:r>
              <a:rPr lang="en-US" dirty="0" smtClean="0"/>
              <a:t>or “</a:t>
            </a:r>
            <a:r>
              <a:rPr lang="en-US" dirty="0"/>
              <a:t>unusual”</a:t>
            </a:r>
          </a:p>
          <a:p>
            <a:pPr lvl="1"/>
            <a:r>
              <a:rPr lang="en-US" dirty="0"/>
              <a:t>Usually </a:t>
            </a:r>
            <a:r>
              <a:rPr lang="en-US" dirty="0" smtClean="0"/>
              <a:t>not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903919" y="1150757"/>
            <a:ext cx="3833019" cy="4762842"/>
            <a:chOff x="6892478" y="1333829"/>
            <a:chExt cx="3833019" cy="47628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2478" y="1403741"/>
              <a:ext cx="3571420" cy="459182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8190188" y="3561361"/>
              <a:ext cx="4762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400" dirty="0" smtClean="0"/>
                <a:t>streathambrixtonchess.blogspot.co.uk</a:t>
              </a:r>
              <a:r>
                <a:rPr lang="pl-PL" sz="1400" dirty="0"/>
                <a:t>/2012/07/rumsfeld-redux.html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4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areas </a:t>
            </a:r>
            <a:r>
              <a:rPr lang="en-US" dirty="0" smtClean="0"/>
              <a:t>dense with data</a:t>
            </a:r>
            <a:br>
              <a:rPr lang="en-US" dirty="0" smtClean="0"/>
            </a:br>
            <a:r>
              <a:rPr lang="en-US" dirty="0" smtClean="0"/>
              <a:t>(conversely, areas without data)</a:t>
            </a:r>
            <a:endParaRPr lang="en-US" dirty="0"/>
          </a:p>
          <a:p>
            <a:r>
              <a:rPr lang="en-US" dirty="0" smtClean="0"/>
              <a:t>Anomaly = far </a:t>
            </a:r>
            <a:r>
              <a:rPr lang="en-US" dirty="0"/>
              <a:t>from any </a:t>
            </a:r>
            <a:r>
              <a:rPr lang="en-US" dirty="0" smtClean="0"/>
              <a:t>cluster</a:t>
            </a:r>
            <a:endParaRPr lang="en-US" dirty="0"/>
          </a:p>
          <a:p>
            <a:r>
              <a:rPr lang="en-US" dirty="0">
                <a:solidFill>
                  <a:srgbClr val="29A7DE"/>
                </a:solidFill>
              </a:rPr>
              <a:t>Unsupervised</a:t>
            </a:r>
            <a:r>
              <a:rPr lang="en-US" dirty="0"/>
              <a:t> learning</a:t>
            </a:r>
          </a:p>
          <a:p>
            <a:r>
              <a:rPr lang="en-US" dirty="0"/>
              <a:t>Supervise with labels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</a:t>
            </a:r>
            <a:r>
              <a:rPr lang="en-US" dirty="0"/>
              <a:t>, interpret 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569" y="770567"/>
            <a:ext cx="4889026" cy="5260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928963" y="3882797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Cluster_analysis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767150" y="1210580"/>
            <a:ext cx="343227" cy="405790"/>
          </a:xfrm>
          <a:prstGeom prst="straightConnector1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6547" y="1447801"/>
            <a:ext cx="5606426" cy="4678364"/>
          </a:xfrm>
        </p:spPr>
        <p:txBody>
          <a:bodyPr>
            <a:normAutofit/>
          </a:bodyPr>
          <a:lstStyle/>
          <a:p>
            <a:r>
              <a:rPr lang="en-US" dirty="0"/>
              <a:t>Assign </a:t>
            </a:r>
            <a:r>
              <a:rPr lang="en-US" dirty="0" smtClean="0"/>
              <a:t>points to nearest center, </a:t>
            </a:r>
            <a:r>
              <a:rPr lang="en-US" dirty="0"/>
              <a:t>update centers, </a:t>
            </a:r>
            <a:r>
              <a:rPr lang="en-US" dirty="0">
                <a:solidFill>
                  <a:srgbClr val="29A7DE"/>
                </a:solidFill>
              </a:rPr>
              <a:t>iterate</a:t>
            </a:r>
          </a:p>
          <a:p>
            <a:r>
              <a:rPr lang="en-US" dirty="0"/>
              <a:t>Goal: points </a:t>
            </a:r>
            <a:r>
              <a:rPr lang="en-US" dirty="0" smtClean="0"/>
              <a:t>close to </a:t>
            </a:r>
            <a:r>
              <a:rPr lang="en-US" dirty="0"/>
              <a:t>nearest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cluster </a:t>
            </a:r>
            <a:r>
              <a:rPr lang="en-US" dirty="0"/>
              <a:t>center</a:t>
            </a:r>
          </a:p>
          <a:p>
            <a:r>
              <a:rPr lang="en-US" dirty="0"/>
              <a:t>Must choose </a:t>
            </a:r>
            <a:r>
              <a:rPr lang="en-US" dirty="0">
                <a:solidFill>
                  <a:srgbClr val="29A7DE"/>
                </a:solidFill>
              </a:rPr>
              <a:t>k</a:t>
            </a:r>
            <a:r>
              <a:rPr lang="en-US" dirty="0"/>
              <a:t> = </a:t>
            </a:r>
            <a:r>
              <a:rPr lang="en-US" dirty="0" smtClean="0"/>
              <a:t>number </a:t>
            </a:r>
            <a:r>
              <a:rPr lang="en-US" dirty="0"/>
              <a:t>of clusters</a:t>
            </a:r>
          </a:p>
          <a:p>
            <a:r>
              <a:rPr lang="en-US" dirty="0">
                <a:solidFill>
                  <a:srgbClr val="29A7DE"/>
                </a:solidFill>
              </a:rPr>
              <a:t>++</a:t>
            </a:r>
            <a:r>
              <a:rPr lang="en-US" dirty="0"/>
              <a:t> means smarter starting point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4" y="1482127"/>
            <a:ext cx="4265372" cy="426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7815" y="5685146"/>
            <a:ext cx="400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mahout.apache.org</a:t>
            </a:r>
            <a:r>
              <a:rPr lang="en-US" sz="1400" dirty="0"/>
              <a:t>/users/clustering/fuzzy-k-</a:t>
            </a:r>
            <a:r>
              <a:rPr lang="en-US" sz="1400" dirty="0" err="1"/>
              <a:t>means.html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62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KDD Cup 1999 </a:t>
            </a:r>
            <a:br>
              <a:rPr lang="en-US" dirty="0" smtClean="0"/>
            </a:br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KDD Cup 1999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ML competition</a:t>
            </a:r>
            <a:br>
              <a:rPr lang="en-US" dirty="0"/>
            </a:br>
            <a:r>
              <a:rPr lang="en-US" sz="2000" dirty="0">
                <a:solidFill>
                  <a:srgbClr val="29A7DE"/>
                </a:solidFill>
                <a:latin typeface="Courier"/>
                <a:cs typeface="Courier"/>
              </a:rPr>
              <a:t>www.sigkdd.org/kddcup/index.php</a:t>
            </a:r>
          </a:p>
          <a:p>
            <a:r>
              <a:rPr lang="fr-FR" dirty="0"/>
              <a:t>19</a:t>
            </a:r>
            <a:r>
              <a:rPr lang="en-US" dirty="0"/>
              <a:t>99: Network intrusion detection</a:t>
            </a:r>
          </a:p>
          <a:p>
            <a:r>
              <a:rPr lang="en-US" dirty="0" smtClean="0"/>
              <a:t>4.9M network sessions</a:t>
            </a:r>
            <a:endParaRPr lang="en-US" dirty="0"/>
          </a:p>
          <a:p>
            <a:r>
              <a:rPr lang="en-US" smtClean="0"/>
              <a:t>Some normal; </a:t>
            </a:r>
            <a:r>
              <a:rPr lang="en-US" dirty="0" smtClean="0"/>
              <a:t>many known </a:t>
            </a:r>
            <a:r>
              <a:rPr lang="en-US" dirty="0"/>
              <a:t>attacks</a:t>
            </a:r>
          </a:p>
          <a:p>
            <a:r>
              <a:rPr lang="en-US" dirty="0">
                <a:solidFill>
                  <a:schemeClr val="tx2"/>
                </a:solidFill>
              </a:rPr>
              <a:t>Not a realistic sample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25" y="1447801"/>
            <a:ext cx="5248474" cy="39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909197" y="0"/>
            <a:ext cx="925193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902" y="1969631"/>
            <a:ext cx="801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>0,tcp,http,SF,</a:t>
            </a: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215,45076,</a:t>
            </a:r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0,0,0,0,0,1,0,0,0,0,0,0,0,0,0,0,1,1,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0.00,0.00,0.00,0.00,1.00,0.00,0.00,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0,0,0.00,0.00,0.00,0.00,0.00,0.00,</a:t>
            </a:r>
            <a:b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accent5"/>
                </a:solidFill>
                <a:latin typeface="Courier"/>
                <a:cs typeface="Courier"/>
              </a:rPr>
              <a:t>0.00,0.00</a:t>
            </a:r>
            <a:r>
              <a:rPr lang="en-US" sz="2800" dirty="0">
                <a:solidFill>
                  <a:schemeClr val="accent5"/>
                </a:solidFill>
                <a:latin typeface="Courier"/>
                <a:cs typeface="Courier"/>
              </a:rPr>
              <a:t>,normal.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34" y="4458831"/>
            <a:ext cx="95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Label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402" y="1093331"/>
            <a:ext cx="117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Service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202" y="1093331"/>
            <a:ext cx="226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Bytes Received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4645" y="4077831"/>
            <a:ext cx="195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% SYN errors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815002" y="1677531"/>
            <a:ext cx="2667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482002" y="1677531"/>
            <a:ext cx="2667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3854434" y="4217531"/>
            <a:ext cx="2667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7713645" y="3785731"/>
            <a:ext cx="266700" cy="292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oudera">
      <a:dk1>
        <a:srgbClr val="004D6F"/>
      </a:dk1>
      <a:lt1>
        <a:sysClr val="window" lastClr="FFFFFF"/>
      </a:lt1>
      <a:dk2>
        <a:srgbClr val="29A7DE"/>
      </a:dk2>
      <a:lt2>
        <a:srgbClr val="F5F5F5"/>
      </a:lt2>
      <a:accent1>
        <a:srgbClr val="0078D9"/>
      </a:accent1>
      <a:accent2>
        <a:srgbClr val="82DCD8"/>
      </a:accent2>
      <a:accent3>
        <a:srgbClr val="FFD664"/>
      </a:accent3>
      <a:accent4>
        <a:srgbClr val="FF634A"/>
      </a:accent4>
      <a:accent5>
        <a:srgbClr val="787878"/>
      </a:accent5>
      <a:accent6>
        <a:srgbClr val="97D2E6"/>
      </a:accent6>
      <a:hlink>
        <a:srgbClr val="00A7E0"/>
      </a:hlink>
      <a:folHlink>
        <a:srgbClr val="0089CF"/>
      </a:folHlink>
    </a:clrScheme>
    <a:fontScheme name="Cloudera">
      <a:majorFont>
        <a:latin typeface="Calibre Thin"/>
        <a:ea typeface=""/>
        <a:cs typeface=""/>
      </a:majorFont>
      <a:minorFont>
        <a:latin typeface="Calibr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dirty="0" err="1" smtClean="0">
            <a:solidFill>
              <a:schemeClr val="accent5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1219</Words>
  <Application>Microsoft Macintosh PowerPoint</Application>
  <PresentationFormat>Custom</PresentationFormat>
  <Paragraphs>265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Anomaly Detection with Apache Spark</vt:lpstr>
      <vt:lpstr>PowerPoint Presentation</vt:lpstr>
      <vt:lpstr>PowerPoint Presentation</vt:lpstr>
      <vt:lpstr>Unknown Unknowns</vt:lpstr>
      <vt:lpstr>Clustering</vt:lpstr>
      <vt:lpstr>K-Means++</vt:lpstr>
      <vt:lpstr>KDD Cup 1999  Data Set</vt:lpstr>
      <vt:lpstr>KDD Cup 1999</vt:lpstr>
      <vt:lpstr>PowerPoint Presentation</vt:lpstr>
      <vt:lpstr>Apache Spark: Something for Everyone</vt:lpstr>
      <vt:lpstr>Clustering, Take #0 Just Do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Clustering, Take #1 Choose k</vt:lpstr>
      <vt:lpstr>PowerPoint Presentation</vt:lpstr>
      <vt:lpstr>PowerPoint Presentation</vt:lpstr>
      <vt:lpstr>PowerPoint Presentation</vt:lpstr>
      <vt:lpstr>PowerPoint Presentation</vt:lpstr>
      <vt:lpstr>Clustering, Take #2 Normalize</vt:lpstr>
      <vt:lpstr>Standard Scores</vt:lpstr>
      <vt:lpstr>PowerPoint Presentation</vt:lpstr>
      <vt:lpstr>PowerPoint Presentation</vt:lpstr>
      <vt:lpstr>PowerPoint Presentation</vt:lpstr>
      <vt:lpstr>Clustering, Take #3 Categoricals</vt:lpstr>
      <vt:lpstr>One-Hot / 1-of-n Encoding</vt:lpstr>
      <vt:lpstr>PowerPoint Presentation</vt:lpstr>
      <vt:lpstr>Clustering, Take #4 Labels &amp; Entropy</vt:lpstr>
      <vt:lpstr>Using Labels With Entropy</vt:lpstr>
      <vt:lpstr>PowerPoint Presentation</vt:lpstr>
      <vt:lpstr>PowerPoint Presentation</vt:lpstr>
      <vt:lpstr>PowerPoint Presentation</vt:lpstr>
      <vt:lpstr>Detecting An Anomaly</vt:lpstr>
      <vt:lpstr>Evaluate with Spark Streaming</vt:lpstr>
      <vt:lpstr>PowerPoint Presentation</vt:lpstr>
      <vt:lpstr>PowerPoint Presentation</vt:lpstr>
      <vt:lpstr>Thank You!</vt:lpstr>
    </vt:vector>
  </TitlesOfParts>
  <Manager/>
  <Company>Cloudera,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Detection with Apache Spark</dc:title>
  <dc:subject/>
  <dc:creator>Sean Owen</dc:creator>
  <cp:keywords/>
  <dc:description/>
  <cp:lastModifiedBy>Sean</cp:lastModifiedBy>
  <cp:revision>60</cp:revision>
  <dcterms:created xsi:type="dcterms:W3CDTF">2014-10-09T00:33:50Z</dcterms:created>
  <dcterms:modified xsi:type="dcterms:W3CDTF">2014-10-20T12:48:01Z</dcterms:modified>
  <cp:category/>
</cp:coreProperties>
</file>