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0"/>
  </p:notesMasterIdLst>
  <p:sldIdLst>
    <p:sldId id="346" r:id="rId2"/>
    <p:sldId id="347" r:id="rId3"/>
    <p:sldId id="341" r:id="rId4"/>
    <p:sldId id="343" r:id="rId5"/>
    <p:sldId id="342" r:id="rId6"/>
    <p:sldId id="344" r:id="rId7"/>
    <p:sldId id="345" r:id="rId8"/>
    <p:sldId id="33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A"/>
    <a:srgbClr val="FF9934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 varScale="1">
        <p:scale>
          <a:sx n="97" d="100"/>
          <a:sy n="97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441FF-C41A-4DA0-9190-A976CE60B4DA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44F8-D27D-4E8F-BC69-527A7A77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133F-D54E-424B-8B49-8C6AD17568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D44F8-D27D-4E8F-BC69-527A7A778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D44F8-D27D-4E8F-BC69-527A7A778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D44F8-D27D-4E8F-BC69-527A7A7789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D44F8-D27D-4E8F-BC69-527A7A778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19" y="3830797"/>
            <a:ext cx="6400800" cy="1752600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lang="en-US" sz="2800" b="1" dirty="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131419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5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tige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01" y="2607619"/>
            <a:ext cx="4733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425683" y="6301598"/>
            <a:ext cx="8229600" cy="4154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©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2014 Atigeo, LLC.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All rights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reserved.  Atigeo and the xPatterns logo are trademarks of Atigeo. The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information herein is for informational purposes only and represents the current view of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Atigeo as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of the date of this presentation.  Because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Atigeo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must respond to changing market conditions, it should not be interpreted to be a commitment on the part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of Atigeo,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and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Atigeo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cannot guarantee the accuracy of any information provided after the date of this presentation.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ATIGEO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985595"/>
      </p:ext>
    </p:extLst>
  </p:cSld>
  <p:clrMapOvr>
    <a:masterClrMapping/>
  </p:clrMapOvr>
  <p:transition xmlns:p14="http://schemas.microsoft.com/office/powerpoint/2010/main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 lang="en-US" sz="28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625" indent="-225425">
              <a:buSzPct val="80000"/>
              <a:buFont typeface="Wingdings" charset="2"/>
              <a:buChar char="§"/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SzPct val="85000"/>
              <a:buFont typeface="Courier New"/>
              <a:buChar char="o"/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marL="230188" lvl="0" indent="-230188" algn="l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867"/>
            <a:ext cx="8229600" cy="8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92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867"/>
            <a:ext cx="8229600" cy="8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85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1720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57200" y="1417638"/>
            <a:ext cx="8229600" cy="460851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0225570"/>
      </p:ext>
    </p:extLst>
  </p:cSld>
  <p:clrMapOvr>
    <a:masterClrMapping/>
  </p:clrMapOvr>
  <p:transition xmlns:p14="http://schemas.microsoft.com/office/powerpoint/2010/main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43953"/>
            <a:ext cx="4114800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latin typeface="Calibri" pitchFamily="34" charset="0"/>
                <a:cs typeface="Arial" pitchFamily="34" charset="0"/>
              </a:defRPr>
            </a:lvl1pPr>
            <a:lvl2pPr marL="457163" indent="0">
              <a:buNone/>
              <a:defRPr sz="2000" b="1"/>
            </a:lvl2pPr>
            <a:lvl3pPr marL="914325" indent="0">
              <a:buNone/>
              <a:defRPr sz="1900" b="1"/>
            </a:lvl3pPr>
            <a:lvl4pPr marL="1371488" indent="0">
              <a:buNone/>
              <a:defRPr sz="1600" b="1"/>
            </a:lvl4pPr>
            <a:lvl5pPr marL="1828651" indent="0">
              <a:buNone/>
              <a:defRPr sz="1600" b="1"/>
            </a:lvl5pPr>
            <a:lvl6pPr marL="2285813" indent="0">
              <a:buNone/>
              <a:defRPr sz="1600" b="1"/>
            </a:lvl6pPr>
            <a:lvl7pPr marL="2742976" indent="0">
              <a:buNone/>
              <a:defRPr sz="1600" b="1"/>
            </a:lvl7pPr>
            <a:lvl8pPr marL="3200139" indent="0">
              <a:buNone/>
              <a:defRPr sz="1600" b="1"/>
            </a:lvl8pPr>
            <a:lvl9pPr marL="36573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2174877"/>
            <a:ext cx="4114800" cy="1554272"/>
          </a:xfrm>
        </p:spPr>
        <p:txBody>
          <a:bodyPr/>
          <a:lstStyle>
            <a:lvl1pPr marL="281759" indent="-281759">
              <a:defRPr sz="2300">
                <a:latin typeface="Calibri" pitchFamily="34" charset="0"/>
                <a:cs typeface="Arial" pitchFamily="34" charset="0"/>
              </a:defRPr>
            </a:lvl1pPr>
            <a:lvl2pPr marL="562195" indent="-265885">
              <a:defRPr sz="2000">
                <a:latin typeface="Calibri" pitchFamily="34" charset="0"/>
                <a:cs typeface="Arial" pitchFamily="34" charset="0"/>
              </a:defRPr>
            </a:lvl2pPr>
            <a:lvl3pPr marL="813528" indent="-243397">
              <a:defRPr sz="1900">
                <a:latin typeface="Calibri" pitchFamily="34" charset="0"/>
                <a:cs typeface="Arial" pitchFamily="34" charset="0"/>
              </a:defRPr>
            </a:lvl3pPr>
            <a:lvl4pPr marL="1050311" indent="-228847">
              <a:defRPr sz="1700">
                <a:latin typeface="Calibri" pitchFamily="34" charset="0"/>
                <a:cs typeface="Arial" pitchFamily="34" charset="0"/>
              </a:defRPr>
            </a:lvl4pPr>
            <a:lvl5pPr marL="1279156" indent="-206359">
              <a:defRPr sz="1700">
                <a:latin typeface="Calibri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43953"/>
            <a:ext cx="4117019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latin typeface="Calibri" pitchFamily="34" charset="0"/>
                <a:cs typeface="Arial" pitchFamily="34" charset="0"/>
              </a:defRPr>
            </a:lvl1pPr>
            <a:lvl2pPr marL="457163" indent="0">
              <a:buNone/>
              <a:defRPr sz="2000" b="1"/>
            </a:lvl2pPr>
            <a:lvl3pPr marL="914325" indent="0">
              <a:buNone/>
              <a:defRPr sz="1900" b="1"/>
            </a:lvl3pPr>
            <a:lvl4pPr marL="1371488" indent="0">
              <a:buNone/>
              <a:defRPr sz="1600" b="1"/>
            </a:lvl4pPr>
            <a:lvl5pPr marL="1828651" indent="0">
              <a:buNone/>
              <a:defRPr sz="1600" b="1"/>
            </a:lvl5pPr>
            <a:lvl6pPr marL="2285813" indent="0">
              <a:buNone/>
              <a:defRPr sz="1600" b="1"/>
            </a:lvl6pPr>
            <a:lvl7pPr marL="2742976" indent="0">
              <a:buNone/>
              <a:defRPr sz="1600" b="1"/>
            </a:lvl7pPr>
            <a:lvl8pPr marL="3200139" indent="0">
              <a:buNone/>
              <a:defRPr sz="1600" b="1"/>
            </a:lvl8pPr>
            <a:lvl9pPr marL="36573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117974" cy="1554272"/>
          </a:xfrm>
        </p:spPr>
        <p:txBody>
          <a:bodyPr/>
          <a:lstStyle>
            <a:lvl1pPr marL="296308" indent="-296308">
              <a:defRPr sz="2300">
                <a:latin typeface="Calibri" pitchFamily="34" charset="0"/>
                <a:cs typeface="Arial" pitchFamily="34" charset="0"/>
              </a:defRPr>
            </a:lvl1pPr>
            <a:lvl2pPr marL="570131" indent="-273821">
              <a:defRPr sz="2000">
                <a:latin typeface="Calibri" pitchFamily="34" charset="0"/>
                <a:cs typeface="Arial" pitchFamily="34" charset="0"/>
              </a:defRPr>
            </a:lvl2pPr>
            <a:lvl3pPr marL="821464" indent="-244720">
              <a:defRPr sz="1900">
                <a:latin typeface="Calibri" pitchFamily="34" charset="0"/>
                <a:cs typeface="Arial" pitchFamily="34" charset="0"/>
              </a:defRPr>
            </a:lvl3pPr>
            <a:lvl4pPr marL="1050311" indent="-236783">
              <a:defRPr sz="1700">
                <a:latin typeface="Calibri" pitchFamily="34" charset="0"/>
                <a:cs typeface="Arial" pitchFamily="34" charset="0"/>
              </a:defRPr>
            </a:lvl4pPr>
            <a:lvl5pPr marL="1279156" indent="-220909">
              <a:defRPr sz="1700">
                <a:latin typeface="Calibri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45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838" y="3235800"/>
            <a:ext cx="6400800" cy="1752600"/>
          </a:xfrm>
        </p:spPr>
        <p:txBody>
          <a:bodyPr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lang="en-US" sz="2800" b="1" i="1" dirty="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9438" y="2131419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lang="en-US" sz="4400" b="1" kern="1200" dirty="0">
                <a:solidFill>
                  <a:srgbClr val="FF993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370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tige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01" y="2607619"/>
            <a:ext cx="4733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33442"/>
      </p:ext>
    </p:extLst>
  </p:cSld>
  <p:clrMapOvr>
    <a:masterClrMapping/>
  </p:clrMapOvr>
  <p:transition xmlns:p14="http://schemas.microsoft.com/office/powerpoint/2010/main"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xPatterns 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54288"/>
            <a:ext cx="5729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8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867"/>
            <a:ext cx="8229600" cy="8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5406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0" name="Picture 8" descr="xPatterns_colo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459538"/>
            <a:ext cx="1300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502400"/>
            <a:ext cx="1058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766392" y="65541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E317D-11DF-E645-AE90-95876A0BE482}" type="slidenum">
              <a:rPr lang="en-US" sz="1000" kern="1200" smtClean="0">
                <a:solidFill>
                  <a:srgbClr val="404040">
                    <a:tint val="75000"/>
                  </a:srgbClr>
                </a:solidFill>
                <a:latin typeface="+mn-lt"/>
                <a:ea typeface="+mn-ea"/>
                <a:cs typeface="Arial" charset="0"/>
              </a:rPr>
              <a:pPr/>
              <a:t>‹#›</a:t>
            </a:fld>
            <a:endParaRPr lang="en-US" sz="1000" kern="1200" dirty="0" smtClean="0">
              <a:solidFill>
                <a:srgbClr val="404040">
                  <a:tint val="75000"/>
                </a:srgb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969764" y="6616345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200" dirty="0" smtClean="0">
                <a:solidFill>
                  <a:srgbClr val="404040">
                    <a:tint val="75000"/>
                  </a:srgbClr>
                </a:solidFill>
                <a:latin typeface="+mn-lt"/>
                <a:ea typeface="+mn-ea"/>
                <a:cs typeface="Arial" charset="0"/>
              </a:rPr>
              <a:t>Atigeo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09" r:id="rId3"/>
    <p:sldLayoutId id="2147483710" r:id="rId4"/>
    <p:sldLayoutId id="2147483711" r:id="rId5"/>
    <p:sldLayoutId id="2147483715" r:id="rId6"/>
    <p:sldLayoutId id="2147483716" r:id="rId7"/>
    <p:sldLayoutId id="2147483705" r:id="rId8"/>
    <p:sldLayoutId id="2147483706" r:id="rId9"/>
    <p:sldLayoutId id="2147483717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lang="en-US" sz="4400" b="1" kern="1200" dirty="0">
          <a:solidFill>
            <a:srgbClr val="FF9934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92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1" fontAlgn="base" hangingPunct="1">
        <a:lnSpc>
          <a:spcPct val="90000"/>
        </a:lnSpc>
        <a:spcBef>
          <a:spcPts val="0"/>
        </a:spcBef>
        <a:spcAft>
          <a:spcPts val="1200"/>
        </a:spcAft>
        <a:buFont typeface="Arial" charset="0"/>
        <a:buChar char="•"/>
        <a:defRPr sz="2800" b="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2625" indent="-225425" algn="l" defTabSz="457200" rtl="0" eaLnBrk="1" fontAlgn="base" hangingPunct="1">
        <a:lnSpc>
          <a:spcPct val="90000"/>
        </a:lnSpc>
        <a:spcBef>
          <a:spcPts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lnSpc>
          <a:spcPct val="90000"/>
        </a:lnSpc>
        <a:spcBef>
          <a:spcPts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lnSpc>
          <a:spcPct val="90000"/>
        </a:lnSpc>
        <a:spcBef>
          <a:spcPts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lnSpc>
          <a:spcPct val="90000"/>
        </a:lnSpc>
        <a:spcBef>
          <a:spcPts val="0"/>
        </a:spcBef>
        <a:spcAft>
          <a:spcPts val="120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tigeo/spark-job-rest" TargetMode="External"/><Relationship Id="rId4" Type="http://schemas.openxmlformats.org/officeDocument/2006/relationships/hyperlink" Target="http://xpatterns.com" TargetMode="External"/><Relationship Id="rId5" Type="http://schemas.openxmlformats.org/officeDocument/2006/relationships/hyperlink" Target="https://github.com/amplab/tachyon/pull/48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com/Atigeo/http-spark-sql-serv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292476" y="631518"/>
            <a:ext cx="8694549" cy="1358774"/>
          </a:xfrm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an intelligent big data app in 30 minutes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4883782" y="2603457"/>
            <a:ext cx="3791091" cy="9929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lang="en-US" sz="2800" b="1" kern="1200" dirty="0">
                <a:solidFill>
                  <a:srgbClr val="FF92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ourier New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 smtClean="0"/>
              <a:t>Strata Barcelona</a:t>
            </a:r>
          </a:p>
          <a:p>
            <a:pPr algn="ctr"/>
            <a:r>
              <a:rPr lang="en-US" sz="3400" dirty="0" smtClean="0"/>
              <a:t>Nov 2014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0351"/>
              </p:ext>
            </p:extLst>
          </p:nvPr>
        </p:nvGraphicFramePr>
        <p:xfrm>
          <a:off x="496479" y="4348207"/>
          <a:ext cx="8033544" cy="1554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6772"/>
                <a:gridCol w="40167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David Talby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Claudiu Barbura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SVP 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Director,</a:t>
                      </a:r>
                      <a:r>
                        <a:rPr lang="en-US" sz="2800" baseline="0" dirty="0" smtClean="0"/>
                        <a:t> Engineering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@</a:t>
                      </a:r>
                      <a:r>
                        <a:rPr lang="en-US" sz="2800" dirty="0" err="1" smtClean="0"/>
                        <a:t>davidtalby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@</a:t>
                      </a:r>
                      <a:r>
                        <a:rPr lang="en-US" sz="2800" dirty="0" err="1" smtClean="0"/>
                        <a:t>claudiubarbura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7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9" y="1426382"/>
            <a:ext cx="6869043" cy="3696374"/>
          </a:xfrm>
        </p:spPr>
        <p:txBody>
          <a:bodyPr/>
          <a:lstStyle/>
          <a:p>
            <a:r>
              <a:rPr lang="en-US" sz="3000" dirty="0" smtClean="0"/>
              <a:t>Demo: </a:t>
            </a:r>
            <a:r>
              <a:rPr lang="en-US" sz="3000" dirty="0" err="1" smtClean="0"/>
              <a:t>FindFraud</a:t>
            </a:r>
            <a:r>
              <a:rPr lang="en-US" sz="3000" dirty="0" smtClean="0"/>
              <a:t> application</a:t>
            </a:r>
            <a:endParaRPr lang="en-US" sz="3000" dirty="0" smtClean="0"/>
          </a:p>
          <a:p>
            <a:r>
              <a:rPr lang="en-US" sz="3000" dirty="0" smtClean="0"/>
              <a:t>Demo: </a:t>
            </a:r>
            <a:r>
              <a:rPr lang="en-US" sz="3000" dirty="0" smtClean="0"/>
              <a:t>data pipeline, </a:t>
            </a:r>
            <a:r>
              <a:rPr lang="en-US" sz="3000" dirty="0" err="1" smtClean="0"/>
              <a:t>apis</a:t>
            </a:r>
            <a:endParaRPr lang="en-US" sz="3000" dirty="0" smtClean="0"/>
          </a:p>
          <a:p>
            <a:r>
              <a:rPr lang="en-US" sz="3000" dirty="0" smtClean="0"/>
              <a:t>Architecture</a:t>
            </a:r>
          </a:p>
          <a:p>
            <a:r>
              <a:rPr lang="en-US" sz="3000" dirty="0"/>
              <a:t>BDAS++</a:t>
            </a:r>
          </a:p>
          <a:p>
            <a:endParaRPr lang="en-US" sz="3000" dirty="0"/>
          </a:p>
          <a:p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9867"/>
            <a:ext cx="8229600" cy="693733"/>
          </a:xfrm>
        </p:spPr>
        <p:txBody>
          <a:bodyPr/>
          <a:lstStyle/>
          <a:p>
            <a:pPr algn="ctr"/>
            <a:r>
              <a:rPr lang="en-US" sz="4000" dirty="0" smtClean="0"/>
              <a:t>Agenda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00080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109"/>
            <a:ext cx="8229600" cy="670786"/>
          </a:xfrm>
        </p:spPr>
        <p:txBody>
          <a:bodyPr/>
          <a:lstStyle/>
          <a:p>
            <a:pPr algn="ctr"/>
            <a:r>
              <a:rPr lang="en-US" sz="4800" dirty="0" smtClean="0"/>
              <a:t>Infrastructure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265472" y="5228185"/>
            <a:ext cx="8554064" cy="11283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66" y="5228185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Starting Point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451" y="553064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Hadoop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65143" y="5530642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Spark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28835" y="552417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Tachyon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92527" y="5524171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Mesos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56219" y="5524171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ZooKeeper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19912" y="5530641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Cassandra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5641" y="3920497"/>
            <a:ext cx="8554064" cy="11283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8279" y="3920497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Whole System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1620" y="4222955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Ingestion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55312" y="4222954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Data Workflows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19004" y="4216485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Spark SQL REST API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82696" y="421648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Unified Security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46388" y="421648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Unified </a:t>
            </a:r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Config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.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10081" y="422295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Monitoring &amp; Logging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5472" y="663677"/>
            <a:ext cx="8554064" cy="3077501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8110" y="744293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Design Principles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620" y="1039873"/>
            <a:ext cx="79493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Build, run &amp; monitor end-to-end workflows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Same code for batch and streaming modes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away direct access to infrastructure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Unified REST API’s for cross-cutting concerns</a:t>
            </a:r>
          </a:p>
        </p:txBody>
      </p:sp>
    </p:spTree>
    <p:extLst>
      <p:ext uri="{BB962C8B-B14F-4D97-AF65-F5344CB8AC3E}">
        <p14:creationId xmlns:p14="http://schemas.microsoft.com/office/powerpoint/2010/main" val="41637557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109"/>
            <a:ext cx="8229600" cy="670786"/>
          </a:xfrm>
        </p:spPr>
        <p:txBody>
          <a:bodyPr/>
          <a:lstStyle/>
          <a:p>
            <a:pPr algn="ctr"/>
            <a:r>
              <a:rPr lang="en-US" sz="4800" dirty="0" smtClean="0"/>
              <a:t>Analytics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265472" y="5228185"/>
            <a:ext cx="8554064" cy="11283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66" y="5228185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Starting Point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6918" y="553064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IPython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867" y="5530642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Pandas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18816" y="552417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Scikit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-learn, </a:t>
            </a:r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pybrain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, </a:t>
            </a:r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nltk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, …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4765" y="5530642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Hive, Shark, Spark SQL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5641" y="3920497"/>
            <a:ext cx="8554064" cy="11283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8279" y="3920497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Whole System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" y="4222955"/>
            <a:ext cx="121955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Feature Engineering Framework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55312" y="4222954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Visualized Metrics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19004" y="4216485"/>
            <a:ext cx="1304700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GalaxiePolaris-Medium"/>
                <a:cs typeface="GalaxiePolaris-Medium"/>
              </a:rPr>
              <a:t>Distributed </a:t>
            </a:r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Featurization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 &amp; Training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82696" y="421648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Proprietary Modeling </a:t>
            </a:r>
            <a:r>
              <a:rPr lang="en-US" sz="1400" dirty="0">
                <a:solidFill>
                  <a:prstClr val="white"/>
                </a:solidFill>
                <a:latin typeface="GalaxiePolaris-Medium"/>
                <a:cs typeface="GalaxiePolaris-Medium"/>
              </a:rPr>
              <a:t>Algorithms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46388" y="421648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GalaxiePolaris-Medium"/>
                <a:cs typeface="GalaxiePolaris-Medium"/>
              </a:rPr>
              <a:t>Publish Models as REST API’s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10081" y="422295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Online Learning REST API’s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5472" y="663677"/>
            <a:ext cx="8554064" cy="3077501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8110" y="744293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Design Principles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4465" y="1039873"/>
            <a:ext cx="8544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Declarative feature &amp; model generation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Same code for local, distributed &amp; serving layers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Experimentation &amp; model optimization is key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a very broad algorithmic toolbox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31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109"/>
            <a:ext cx="8229600" cy="670786"/>
          </a:xfrm>
        </p:spPr>
        <p:txBody>
          <a:bodyPr/>
          <a:lstStyle/>
          <a:p>
            <a:pPr algn="ctr"/>
            <a:r>
              <a:rPr lang="en-US" sz="4800" dirty="0" smtClean="0"/>
              <a:t>Application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265472" y="5228185"/>
            <a:ext cx="8554064" cy="11283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66" y="5228185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Starting Point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6918" y="553064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Cassandra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867" y="5530642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Lucene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 &amp; </a:t>
            </a:r>
            <a:b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</a:br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SolrCloud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18816" y="5524173"/>
            <a:ext cx="1249249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PostgreSQL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4765" y="5530642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solidFill>
                  <a:prstClr val="white"/>
                </a:solidFill>
                <a:latin typeface="GalaxiePolaris-Medium"/>
                <a:cs typeface="GalaxiePolaris-Medium"/>
              </a:rPr>
              <a:t>TomCat</a:t>
            </a: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,</a:t>
            </a:r>
            <a:b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</a:br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Spray.io, Node.js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5641" y="3920497"/>
            <a:ext cx="8554064" cy="112837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8279" y="3920497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Whole System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" y="4222955"/>
            <a:ext cx="121955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Feature Engineering Framework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55312" y="4222954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Modeling Workflows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19004" y="4216485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Visualized Metrics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82696" y="421648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Distributed Feature Generation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46388" y="421648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Distributed Training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10081" y="4222953"/>
            <a:ext cx="1185131" cy="7023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GalaxiePolaris-Medium"/>
                <a:cs typeface="GalaxiePolaris-Medium"/>
              </a:rPr>
              <a:t>Publish Models as REST API’s</a:t>
            </a:r>
            <a:endParaRPr lang="en-US" sz="1400" dirty="0">
              <a:solidFill>
                <a:prstClr val="white"/>
              </a:solidFill>
              <a:latin typeface="GalaxiePolaris-Medium"/>
              <a:cs typeface="GalaxiePolaris-Medium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5472" y="663677"/>
            <a:ext cx="8554064" cy="3077501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laxiePolaris-Light"/>
              <a:ea typeface="+mn-ea"/>
              <a:cs typeface="GalaxiePolaris-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8110" y="744293"/>
            <a:ext cx="2667779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509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laxiePolaris-Medium"/>
                <a:cs typeface="GalaxiePolaris-Medium"/>
              </a:rPr>
              <a:t>Design Principles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4465" y="1039873"/>
            <a:ext cx="8544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 app UI against REST API’s from Day One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Separate servers for analytics &amp; app end users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away direct access to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927706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37135"/>
            <a:ext cx="8229600" cy="670786"/>
          </a:xfrm>
        </p:spPr>
        <p:txBody>
          <a:bodyPr/>
          <a:lstStyle/>
          <a:p>
            <a:pPr algn="ctr"/>
            <a:r>
              <a:rPr lang="en-US" sz="4800" dirty="0" smtClean="0"/>
              <a:t>Let’s Build Something</a:t>
            </a:r>
            <a:endParaRPr lang="en-US" sz="4800" dirty="0"/>
          </a:p>
        </p:txBody>
      </p:sp>
      <p:pic>
        <p:nvPicPr>
          <p:cNvPr id="2" name="Picture 1" descr="xPatterns Physical Architecture Nov-14 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5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4063"/>
            <a:ext cx="8229600" cy="5006823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 smtClean="0"/>
              <a:t>Jaws</a:t>
            </a:r>
            <a:r>
              <a:rPr lang="en-US" sz="2000" b="1" dirty="0"/>
              <a:t>, </a:t>
            </a:r>
            <a:r>
              <a:rPr lang="en-US" sz="2000" dirty="0" smtClean="0"/>
              <a:t> </a:t>
            </a:r>
            <a:r>
              <a:rPr lang="en-US" sz="2000" dirty="0"/>
              <a:t>http spark </a:t>
            </a:r>
            <a:r>
              <a:rPr lang="en-US" sz="2000" dirty="0" err="1"/>
              <a:t>sql</a:t>
            </a:r>
            <a:r>
              <a:rPr lang="en-US" sz="2000" dirty="0"/>
              <a:t> </a:t>
            </a:r>
            <a:r>
              <a:rPr lang="en-US" sz="2000" dirty="0" smtClean="0"/>
              <a:t>rest service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 smtClean="0"/>
              <a:t> </a:t>
            </a:r>
            <a:r>
              <a:rPr lang="en-US" sz="2000" dirty="0">
                <a:hlinkClick r:id="rId2"/>
              </a:rPr>
              <a:t>http://github.com/Atigeo/http-spark-sql-server</a:t>
            </a:r>
            <a:endParaRPr lang="en-US" sz="2000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/>
              <a:t>Backward compatible with Shark and Spark 0.x </a:t>
            </a:r>
            <a:r>
              <a:rPr lang="en-US" sz="2000" dirty="0" smtClean="0"/>
              <a:t>stack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2000" b="1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/>
              <a:t>Spark Job Server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/>
              <a:t>multiple Spark contexts in same JVM, job submission in Java + </a:t>
            </a:r>
            <a:r>
              <a:rPr lang="en-US" sz="2000" dirty="0" err="1"/>
              <a:t>Scala</a:t>
            </a:r>
            <a:endParaRPr lang="en-US" sz="2000" dirty="0"/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hlinkClick r:id="rId3"/>
              </a:rPr>
              <a:t>https://github.com/Atigeo/spark-job-</a:t>
            </a:r>
            <a:r>
              <a:rPr lang="en-US" sz="2000" dirty="0" smtClean="0">
                <a:hlinkClick r:id="rId3"/>
              </a:rPr>
              <a:t>rest</a:t>
            </a:r>
            <a:endParaRPr lang="en-US" sz="2000" dirty="0" smtClean="0"/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0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 err="1"/>
              <a:t>Mesos</a:t>
            </a:r>
            <a:r>
              <a:rPr lang="en-US" sz="2000" b="1" dirty="0"/>
              <a:t> framework starvation bug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/>
              <a:t> submitted patch… detailed Tech Blog link soon at </a:t>
            </a:r>
            <a:r>
              <a:rPr lang="en-US" sz="2000" u="sng" dirty="0">
                <a:hlinkClick r:id="rId4"/>
              </a:rPr>
              <a:t>http://</a:t>
            </a:r>
            <a:r>
              <a:rPr lang="en-US" sz="2000" u="sng" dirty="0" smtClean="0">
                <a:hlinkClick r:id="rId4"/>
              </a:rPr>
              <a:t>xpatterns.com</a:t>
            </a:r>
            <a:endParaRPr lang="en-US" sz="2000" u="sng" dirty="0" smtClean="0"/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000" u="sng" dirty="0" smtClean="0"/>
              <a:t> </a:t>
            </a:r>
            <a:endParaRPr lang="en-US" sz="20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/>
              <a:t>Tachyon </a:t>
            </a:r>
            <a:r>
              <a:rPr lang="en-US" sz="2000" dirty="0"/>
              <a:t>patch (</a:t>
            </a:r>
            <a:r>
              <a:rPr lang="en-US" sz="2000" dirty="0">
                <a:hlinkClick r:id="rId5"/>
              </a:rPr>
              <a:t>https://github.com/amplab/tachyon/pull/482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Source </a:t>
            </a:r>
            <a:r>
              <a:rPr lang="en-US" smtClean="0"/>
              <a:t>Contribs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579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 descr="linke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08" y="1786012"/>
            <a:ext cx="812800" cy="812800"/>
          </a:xfrm>
          <a:prstGeom prst="rect">
            <a:avLst/>
          </a:prstGeom>
        </p:spPr>
      </p:pic>
      <p:pic>
        <p:nvPicPr>
          <p:cNvPr id="10" name="Picture 9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35" y="1786012"/>
            <a:ext cx="812800" cy="812800"/>
          </a:xfrm>
          <a:prstGeom prst="rect">
            <a:avLst/>
          </a:prstGeom>
        </p:spPr>
      </p:pic>
      <p:pic>
        <p:nvPicPr>
          <p:cNvPr id="14" name="Picture 13" descr="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1" y="1787751"/>
            <a:ext cx="805277" cy="809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3016" y="2728081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@</a:t>
            </a:r>
            <a:r>
              <a:rPr lang="en-US" sz="2800" b="1" dirty="0" err="1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atigeo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865935" y="2806233"/>
            <a:ext cx="2496527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lnSpc>
                <a:spcPct val="70000"/>
              </a:lnSpc>
            </a:pPr>
            <a:r>
              <a:rPr lang="en-US" sz="2800" i="1" dirty="0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Blog:</a:t>
            </a:r>
          </a:p>
          <a:p>
            <a:pPr lvl="0" algn="ctr" defTabSz="457200" fontAlgn="base">
              <a:lnSpc>
                <a:spcPct val="70000"/>
              </a:lnSpc>
              <a:spcAft>
                <a:spcPts val="1200"/>
              </a:spcAft>
            </a:pPr>
            <a:r>
              <a:rPr lang="en-US" sz="2800" b="1" dirty="0" err="1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xpatterns.com</a:t>
            </a:r>
            <a:endParaRPr lang="en-US" sz="2800" b="1" dirty="0">
              <a:solidFill>
                <a:srgbClr val="28282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1962" y="2728081"/>
            <a:ext cx="228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fontAlgn="base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linkedin.com</a:t>
            </a:r>
            <a:r>
              <a:rPr lang="en-US" sz="2400" b="1" dirty="0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/</a:t>
            </a:r>
            <a:br>
              <a:rPr lang="en-US" sz="2400" b="1" dirty="0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company/</a:t>
            </a:r>
            <a:r>
              <a:rPr lang="en-US" sz="2400" b="1" dirty="0" err="1" smtClean="0">
                <a:solidFill>
                  <a:srgbClr val="282828"/>
                </a:solidFill>
                <a:ea typeface="ＭＳ Ｐゴシック" charset="0"/>
                <a:cs typeface="ＭＳ Ｐゴシック" charset="0"/>
              </a:rPr>
              <a:t>atigeo</a:t>
            </a:r>
            <a:endParaRPr lang="en-US" sz="2400" b="1" dirty="0">
              <a:solidFill>
                <a:srgbClr val="282828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07180"/>
              </p:ext>
            </p:extLst>
          </p:nvPr>
        </p:nvGraphicFramePr>
        <p:xfrm>
          <a:off x="457200" y="4374395"/>
          <a:ext cx="8033544" cy="1554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6772"/>
                <a:gridCol w="40167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David Talby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Claudiu Barbura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SVP 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Director,</a:t>
                      </a:r>
                      <a:r>
                        <a:rPr lang="en-US" sz="2800" baseline="0" dirty="0" smtClean="0"/>
                        <a:t> Engineering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@</a:t>
                      </a:r>
                      <a:r>
                        <a:rPr lang="en-US" sz="2800" dirty="0" err="1" smtClean="0"/>
                        <a:t>davidtalby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@</a:t>
                      </a:r>
                      <a:r>
                        <a:rPr lang="en-US" sz="2800" dirty="0" err="1" smtClean="0"/>
                        <a:t>claudiubarbura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554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igeo xPatterns Theme">
  <a:themeElements>
    <a:clrScheme name="Atigeo August 2014">
      <a:dk1>
        <a:srgbClr val="282828"/>
      </a:dk1>
      <a:lt1>
        <a:srgbClr val="FFFFFF"/>
      </a:lt1>
      <a:dk2>
        <a:srgbClr val="999999"/>
      </a:dk2>
      <a:lt2>
        <a:srgbClr val="F7F4DE"/>
      </a:lt2>
      <a:accent1>
        <a:srgbClr val="999999"/>
      </a:accent1>
      <a:accent2>
        <a:srgbClr val="FF9934"/>
      </a:accent2>
      <a:accent3>
        <a:srgbClr val="FFCC66"/>
      </a:accent3>
      <a:accent4>
        <a:srgbClr val="C4BD97"/>
      </a:accent4>
      <a:accent5>
        <a:srgbClr val="DDD9C3"/>
      </a:accent5>
      <a:accent6>
        <a:srgbClr val="FF6600"/>
      </a:accent6>
      <a:hlink>
        <a:srgbClr val="1A9CEC"/>
      </a:hlink>
      <a:folHlink>
        <a:srgbClr val="1A9C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rgbClr val="3E3E3E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 w="57150" cmpd="sng">
          <a:solidFill>
            <a:srgbClr val="8C8C8C"/>
          </a:solidFill>
          <a:headEnd type="none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13170</TotalTime>
  <Words>362</Words>
  <Application>Microsoft Macintosh PowerPoint</Application>
  <PresentationFormat>On-screen Show (4:3)</PresentationFormat>
  <Paragraphs>100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Atigeo xPatterns Theme</vt:lpstr>
      <vt:lpstr>Building an intelligent big data app in 30 minutes</vt:lpstr>
      <vt:lpstr>Agenda</vt:lpstr>
      <vt:lpstr>Infrastructure</vt:lpstr>
      <vt:lpstr>Analytics</vt:lpstr>
      <vt:lpstr>Application</vt:lpstr>
      <vt:lpstr>Let’s Build Something</vt:lpstr>
      <vt:lpstr>Open Source Contribs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Atigeo PPT template</dc:title>
  <dc:creator>Joe Panzetta</dc:creator>
  <cp:lastModifiedBy>Claudiu Barbura</cp:lastModifiedBy>
  <cp:revision>201</cp:revision>
  <dcterms:created xsi:type="dcterms:W3CDTF">2013-09-09T20:54:07Z</dcterms:created>
  <dcterms:modified xsi:type="dcterms:W3CDTF">2014-11-20T09:34:08Z</dcterms:modified>
</cp:coreProperties>
</file>