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9" r:id="rId3"/>
    <p:sldId id="276" r:id="rId4"/>
    <p:sldId id="261" r:id="rId5"/>
    <p:sldId id="259" r:id="rId6"/>
    <p:sldId id="277" r:id="rId7"/>
    <p:sldId id="263" r:id="rId8"/>
    <p:sldId id="264" r:id="rId9"/>
    <p:sldId id="265" r:id="rId10"/>
    <p:sldId id="288" r:id="rId11"/>
    <p:sldId id="266" r:id="rId12"/>
    <p:sldId id="278" r:id="rId13"/>
    <p:sldId id="280" r:id="rId14"/>
    <p:sldId id="294" r:id="rId15"/>
    <p:sldId id="281" r:id="rId16"/>
    <p:sldId id="290" r:id="rId17"/>
    <p:sldId id="282" r:id="rId18"/>
    <p:sldId id="291" r:id="rId19"/>
    <p:sldId id="283" r:id="rId20"/>
    <p:sldId id="292" r:id="rId21"/>
    <p:sldId id="284" r:id="rId22"/>
    <p:sldId id="293" r:id="rId23"/>
    <p:sldId id="295" r:id="rId24"/>
    <p:sldId id="296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75478" autoAdjust="0"/>
  </p:normalViewPr>
  <p:slideViewPr>
    <p:cSldViewPr snapToGrid="0" snapToObjects="1">
      <p:cViewPr varScale="1">
        <p:scale>
          <a:sx n="103" d="100"/>
          <a:sy n="103" d="100"/>
        </p:scale>
        <p:origin x="-1312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4070A-88D6-F342-A83F-EEFA7B54AB10}" type="datetimeFigureOut">
              <a:rPr lang="en-US" smtClean="0"/>
              <a:t>21/11/14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29EB4-12FC-9543-ABBE-1F2D000CDD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172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D93C4-93CE-3547-BFC4-1B6482D0EEA3}" type="datetimeFigureOut">
              <a:rPr lang="en-US" smtClean="0"/>
              <a:t>21/11/14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6A07-C4C0-FB44-A185-6D64E7297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662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E9B06-EC97-8145-BC5A-BAADF4E463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9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Statement</a:t>
            </a:r>
          </a:p>
          <a:p>
            <a:r>
              <a:rPr lang="en-GB" b="1" dirty="0" smtClean="0"/>
              <a:t>2/3</a:t>
            </a:r>
            <a:r>
              <a:rPr lang="en-GB" b="1" baseline="0" dirty="0" smtClean="0"/>
              <a:t> users recruiting undergrads</a:t>
            </a:r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NB</a:t>
            </a:r>
            <a:r>
              <a:rPr lang="en-GB" baseline="0" dirty="0" smtClean="0"/>
              <a:t> 2/3 big data recruiting undergrads, 1/3 working with universities to sort skills gaps</a:t>
            </a:r>
          </a:p>
          <a:p>
            <a:r>
              <a:rPr lang="en-GB" baseline="0" dirty="0" smtClean="0"/>
              <a:t>75% participating in </a:t>
            </a:r>
            <a:r>
              <a:rPr lang="en-GB" baseline="0" dirty="0" err="1" smtClean="0"/>
              <a:t>meetups</a:t>
            </a:r>
            <a:r>
              <a:rPr lang="en-GB" baseline="0" dirty="0" smtClean="0"/>
              <a:t> etc.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46A07-C4C0-FB44-A185-6D64E72979A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1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46A07-C4C0-FB44-A185-6D64E72979A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41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 than half</a:t>
            </a:r>
            <a:r>
              <a:rPr lang="en-GB" baseline="0" dirty="0" smtClean="0"/>
              <a:t> of users/hoarders give employees time to explore new areas, and offer project variety.</a:t>
            </a:r>
          </a:p>
          <a:p>
            <a:r>
              <a:rPr lang="en-GB" baseline="0" dirty="0" smtClean="0"/>
              <a:t>Critically, they also set metrics at the beginnings of projects (64%) and ethical review processes. They are 2x as likely as ‘deniers’ to have well-defined career paths for analysts (still less than half do),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46A07-C4C0-FB44-A185-6D64E72979A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2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B0B2-F78E-CE4A-A3DA-B65C9DC6CF0F}" type="datetime1">
              <a:rPr lang="en-GB" smtClean="0"/>
              <a:t>21/11/14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48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F880-9160-6C47-BA4E-F23174F38CD4}" type="datetime1">
              <a:rPr lang="en-GB" smtClean="0"/>
              <a:t>21/11/14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2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C3C5-BCF3-714D-82D8-3D247BF62CA9}" type="datetime1">
              <a:rPr lang="en-GB" smtClean="0"/>
              <a:t>21/11/14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57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BCC7-7DAD-3545-9362-335A074D1852}" type="datetime1">
              <a:rPr lang="en-GB" smtClean="0"/>
              <a:t>21/11/14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89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E1A8-129E-4E41-8CC5-7BF213EF071A}" type="datetime1">
              <a:rPr lang="en-GB" smtClean="0"/>
              <a:t>21/11/14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9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6EA-249C-1347-9BC3-64F4F78730A0}" type="datetime1">
              <a:rPr lang="en-GB" smtClean="0"/>
              <a:t>21/11/14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33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3556-C547-F648-84EF-408D0965AC66}" type="datetime1">
              <a:rPr lang="en-GB" smtClean="0"/>
              <a:t>21/11/14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87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E125-F1C0-A041-BC25-E0E2E36E290B}" type="datetime1">
              <a:rPr lang="en-GB" smtClean="0"/>
              <a:t>21/11/14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45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0173-AFA2-A842-800B-2EEB2AB81B9E}" type="datetime1">
              <a:rPr lang="en-GB" smtClean="0"/>
              <a:t>21/11/14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3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7AB4-ABA7-E74A-BC95-EAF186B16692}" type="datetime1">
              <a:rPr lang="en-GB" smtClean="0"/>
              <a:t>21/11/14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4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CE85-FF5A-FB4D-B17D-011E46748428}" type="datetime1">
              <a:rPr lang="en-GB" smtClean="0"/>
              <a:t>21/11/14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95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8A9F-3637-3C4F-A2DF-5A0C66992659}" type="datetime1">
              <a:rPr lang="en-GB" smtClean="0"/>
              <a:t>21/11/14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67B8-4783-C741-8793-8197F4D21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13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eg"/><Relationship Id="rId4" Type="http://schemas.microsoft.com/office/2007/relationships/hdphoto" Target="../media/hdphoto2.wdp"/><Relationship Id="rId5" Type="http://schemas.openxmlformats.org/officeDocument/2006/relationships/image" Target="../media/image24.jpeg"/><Relationship Id="rId6" Type="http://schemas.microsoft.com/office/2007/relationships/hdphoto" Target="../media/hdphoto3.wdp"/><Relationship Id="rId7" Type="http://schemas.openxmlformats.org/officeDocument/2006/relationships/image" Target="../media/image25.jpeg"/><Relationship Id="rId8" Type="http://schemas.microsoft.com/office/2007/relationships/hdphoto" Target="../media/hdphoto4.wdp"/><Relationship Id="rId9" Type="http://schemas.openxmlformats.org/officeDocument/2006/relationships/image" Target="../media/image26.jpeg"/><Relationship Id="rId10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1" y="0"/>
            <a:ext cx="908630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98780" y="4236467"/>
            <a:ext cx="931332" cy="232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98781" y="4449902"/>
            <a:ext cx="935999" cy="669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8208003" y="4217786"/>
            <a:ext cx="935999" cy="435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8208002" y="4653625"/>
            <a:ext cx="935999" cy="4653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5270" y="148167"/>
            <a:ext cx="89287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800" b="1" dirty="0" smtClean="0">
                <a:solidFill>
                  <a:schemeClr val="accent2"/>
                </a:solidFill>
                <a:latin typeface="Arial"/>
                <a:cs typeface="Arial"/>
              </a:rPr>
              <a:t>Model Workers</a:t>
            </a:r>
          </a:p>
          <a:p>
            <a:r>
              <a:rPr lang="en-GB" sz="4400" b="1" dirty="0" smtClean="0">
                <a:latin typeface="Arial"/>
                <a:cs typeface="Arial"/>
              </a:rPr>
              <a:t>Juan Mateos-Garcia, Nesta</a:t>
            </a:r>
          </a:p>
          <a:p>
            <a:r>
              <a:rPr lang="en-GB" sz="4400" b="1" dirty="0" smtClean="0">
                <a:latin typeface="Arial"/>
                <a:cs typeface="Arial"/>
              </a:rPr>
              <a:t>Strata </a:t>
            </a:r>
            <a:r>
              <a:rPr lang="en-GB" sz="4400" b="1" dirty="0" err="1" smtClean="0">
                <a:latin typeface="Arial"/>
                <a:cs typeface="Arial"/>
              </a:rPr>
              <a:t>Hadoop</a:t>
            </a:r>
            <a:r>
              <a:rPr lang="en-GB" sz="4400" b="1" dirty="0" smtClean="0">
                <a:latin typeface="Arial"/>
                <a:cs typeface="Arial"/>
              </a:rPr>
              <a:t> 2014, Barcelona</a:t>
            </a:r>
          </a:p>
          <a:p>
            <a:r>
              <a:rPr lang="en-GB" sz="4400" b="1" dirty="0" smtClean="0">
                <a:latin typeface="Arial"/>
                <a:cs typeface="Arial"/>
              </a:rPr>
              <a:t>21/11/2014</a:t>
            </a:r>
          </a:p>
        </p:txBody>
      </p:sp>
    </p:spTree>
    <p:extLst>
      <p:ext uri="{BB962C8B-B14F-4D97-AF65-F5344CB8AC3E}">
        <p14:creationId xmlns:p14="http://schemas.microsoft.com/office/powerpoint/2010/main" val="153462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7" y="205979"/>
            <a:ext cx="8677708" cy="85725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C0504D"/>
                </a:solidFill>
                <a:latin typeface="Arial"/>
                <a:cs typeface="Arial"/>
              </a:rPr>
              <a:t>All industries are doing it, but some more than others</a:t>
            </a:r>
            <a:endParaRPr lang="en-GB" sz="28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10</a:t>
            </a:fld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73885" y="4425370"/>
            <a:ext cx="7540000" cy="1984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73886" y="4564283"/>
            <a:ext cx="7074104" cy="491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More web-active sectors more data-active. What will happen to Manufacturing as IOT becomes pervasive?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12590"/>
          <a:stretch/>
        </p:blipFill>
        <p:spPr>
          <a:xfrm>
            <a:off x="773886" y="1012925"/>
            <a:ext cx="7560000" cy="33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015" y="1144260"/>
            <a:ext cx="3828000" cy="3132000"/>
          </a:xfrm>
          <a:prstGeom prst="rect">
            <a:avLst/>
          </a:prstGeom>
          <a:solidFill>
            <a:srgbClr val="FFFFFF"/>
          </a:solidFill>
          <a:ln>
            <a:solidFill>
              <a:srgbClr val="A6A6A6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37" y="1144260"/>
            <a:ext cx="3828000" cy="31320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46" y="205979"/>
            <a:ext cx="4635474" cy="801333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solidFill>
                  <a:srgbClr val="C0504D"/>
                </a:solidFill>
                <a:latin typeface="Arial"/>
                <a:cs typeface="Arial"/>
              </a:rPr>
              <a:t>“Not (just) what you do to data …</a:t>
            </a:r>
            <a:endParaRPr lang="en-GB" sz="36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11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39006" y="205979"/>
            <a:ext cx="3947794" cy="801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C0504D"/>
                </a:solidFill>
                <a:latin typeface="Arial"/>
                <a:cs typeface="Arial"/>
              </a:rPr>
              <a:t>…but also what you do with it</a:t>
            </a:r>
            <a:endParaRPr lang="en-GB" sz="3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24" name="Pentagon 23"/>
          <p:cNvSpPr/>
          <p:nvPr/>
        </p:nvSpPr>
        <p:spPr>
          <a:xfrm rot="16200000">
            <a:off x="2048218" y="2685885"/>
            <a:ext cx="882442" cy="3828002"/>
          </a:xfrm>
          <a:prstGeom prst="homePlate">
            <a:avLst>
              <a:gd name="adj" fmla="val 19758"/>
            </a:avLst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More data -&gt; More </a:t>
            </a:r>
            <a:r>
              <a:rPr lang="en-GB" sz="1400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analytical capabilities</a:t>
            </a:r>
            <a:endParaRPr lang="en-GB" sz="1400" dirty="0" smtClean="0">
              <a:solidFill>
                <a:schemeClr val="tx1"/>
              </a:solidFill>
              <a:latin typeface="Arial"/>
              <a:ea typeface="Verdana" pitchFamily="34" charset="0"/>
              <a:cs typeface="Arial"/>
            </a:endParaRPr>
          </a:p>
        </p:txBody>
      </p:sp>
      <p:sp>
        <p:nvSpPr>
          <p:cNvPr id="27" name="Pentagon 26"/>
          <p:cNvSpPr/>
          <p:nvPr/>
        </p:nvSpPr>
        <p:spPr>
          <a:xfrm rot="16200000">
            <a:off x="6390793" y="2685885"/>
            <a:ext cx="882443" cy="3828000"/>
          </a:xfrm>
          <a:prstGeom prst="homePlate">
            <a:avLst>
              <a:gd name="adj" fmla="val 19758"/>
            </a:avLst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More data -&gt; </a:t>
            </a:r>
            <a:r>
              <a:rPr lang="en-GB" sz="1400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Product innovation as well as process innovation + automation</a:t>
            </a:r>
            <a:endParaRPr lang="en-GB" sz="1400" dirty="0" smtClean="0">
              <a:solidFill>
                <a:schemeClr val="tx1"/>
              </a:solidFill>
              <a:latin typeface="Arial"/>
              <a:ea typeface="Verdana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63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372"/>
            <a:ext cx="8229600" cy="726641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C0504D"/>
                </a:solidFill>
                <a:latin typeface="Arial"/>
                <a:cs typeface="Arial"/>
              </a:rPr>
              <a:t>And the bottom-line?</a:t>
            </a:r>
            <a:endParaRPr lang="en-GB" sz="36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12</a:t>
            </a:fld>
            <a:endParaRPr lang="en-GB"/>
          </a:p>
        </p:txBody>
      </p:sp>
      <p:sp>
        <p:nvSpPr>
          <p:cNvPr id="13" name="Oval 12"/>
          <p:cNvSpPr>
            <a:spLocks/>
          </p:cNvSpPr>
          <p:nvPr/>
        </p:nvSpPr>
        <p:spPr>
          <a:xfrm>
            <a:off x="1011927" y="3692767"/>
            <a:ext cx="1134110" cy="108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/>
                <a:cs typeface="Arial"/>
              </a:rPr>
              <a:t>Business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/>
                <a:cs typeface="Arial"/>
              </a:rPr>
              <a:t>Benefits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413" y="1433743"/>
            <a:ext cx="22975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latin typeface="Arial"/>
                <a:cs typeface="Arial"/>
              </a:rPr>
              <a:t>We are modelling the productivity (and profitability and growth) of the companies in the sample, controlling for their sector, size, human capital, and levels of innovation</a:t>
            </a:r>
            <a:endParaRPr lang="en-GB" sz="1600" dirty="0">
              <a:latin typeface="Arial"/>
              <a:cs typeface="Arial"/>
            </a:endParaRPr>
          </a:p>
        </p:txBody>
      </p:sp>
      <p:cxnSp>
        <p:nvCxnSpPr>
          <p:cNvPr id="37" name="Elbow Connector 36"/>
          <p:cNvCxnSpPr>
            <a:stCxn id="13" idx="6"/>
          </p:cNvCxnSpPr>
          <p:nvPr/>
        </p:nvCxnSpPr>
        <p:spPr>
          <a:xfrm flipV="1">
            <a:off x="2146037" y="2397263"/>
            <a:ext cx="1902596" cy="1835504"/>
          </a:xfrm>
          <a:prstGeom prst="bentConnector3">
            <a:avLst>
              <a:gd name="adj1" fmla="val 50000"/>
            </a:avLst>
          </a:prstGeom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42025" y="4097767"/>
            <a:ext cx="5735805" cy="9286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1600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Not causal evidence…but consistent with the idea that the data revolution has </a:t>
            </a:r>
            <a:r>
              <a:rPr lang="en-GB" sz="1600" b="1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tangible benefits</a:t>
            </a:r>
            <a:r>
              <a:rPr lang="en-GB" sz="1600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 across sectors, especially for companies that are most data-driven in their decisions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407" y="807236"/>
            <a:ext cx="3911600" cy="3200400"/>
          </a:xfrm>
          <a:prstGeom prst="rect">
            <a:avLst/>
          </a:prstGeom>
          <a:solidFill>
            <a:srgbClr val="FFFFFF"/>
          </a:solidFill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179094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2" idx="3"/>
            <a:endCxn id="13" idx="7"/>
          </p:cNvCxnSpPr>
          <p:nvPr/>
        </p:nvCxnSpPr>
        <p:spPr>
          <a:xfrm flipH="1">
            <a:off x="1830063" y="2569245"/>
            <a:ext cx="1559209" cy="71210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0"/>
          </p:cNvCxnSpPr>
          <p:nvPr/>
        </p:nvCxnSpPr>
        <p:spPr>
          <a:xfrm flipH="1">
            <a:off x="3256059" y="2768337"/>
            <a:ext cx="643132" cy="85267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0"/>
          </p:cNvCxnSpPr>
          <p:nvPr/>
        </p:nvCxnSpPr>
        <p:spPr>
          <a:xfrm>
            <a:off x="4940960" y="2569245"/>
            <a:ext cx="892240" cy="105176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5"/>
            <a:endCxn id="16" idx="1"/>
          </p:cNvCxnSpPr>
          <p:nvPr/>
        </p:nvCxnSpPr>
        <p:spPr>
          <a:xfrm>
            <a:off x="5425740" y="2569245"/>
            <a:ext cx="1865418" cy="71210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13</a:t>
            </a:fld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967506" y="111011"/>
            <a:ext cx="2880000" cy="288000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From the what to the how: people and practices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0946" y="3081011"/>
            <a:ext cx="1440000" cy="13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/>
                <a:cs typeface="Arial"/>
              </a:rPr>
              <a:t>Find talent</a:t>
            </a:r>
            <a:endParaRPr lang="en-GB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36059" y="3621011"/>
            <a:ext cx="1440000" cy="13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/>
                <a:cs typeface="Arial"/>
              </a:rPr>
              <a:t>Build teams</a:t>
            </a:r>
            <a:endParaRPr lang="en-GB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13200" y="3621011"/>
            <a:ext cx="1440000" cy="13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/>
                <a:cs typeface="Arial"/>
              </a:rPr>
              <a:t>Place teams</a:t>
            </a:r>
            <a:endParaRPr lang="en-GB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80275" y="3081011"/>
            <a:ext cx="1440000" cy="13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/>
                <a:cs typeface="Arial"/>
              </a:rPr>
              <a:t>Manage projects</a:t>
            </a:r>
            <a:endParaRPr lang="en-GB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66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rgbClr val="C0504D"/>
                </a:solidFill>
                <a:latin typeface="Arial"/>
                <a:cs typeface="Arial"/>
              </a:rPr>
              <a:t>Looking for the </a:t>
            </a:r>
            <a:r>
              <a:rPr lang="en-GB" sz="4000" b="1" dirty="0" smtClean="0">
                <a:solidFill>
                  <a:srgbClr val="C0504D"/>
                </a:solidFill>
                <a:latin typeface="Arial"/>
                <a:cs typeface="Arial"/>
              </a:rPr>
              <a:t>perfect analyst</a:t>
            </a:r>
            <a:endParaRPr lang="en-GB" sz="40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5765" y="1036277"/>
            <a:ext cx="1592010" cy="945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744" r="10465"/>
          <a:stretch/>
        </p:blipFill>
        <p:spPr>
          <a:xfrm>
            <a:off x="1685765" y="1981277"/>
            <a:ext cx="1591240" cy="945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5765" y="2926277"/>
            <a:ext cx="1591240" cy="945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1687" r="10145" b="14636"/>
          <a:stretch/>
        </p:blipFill>
        <p:spPr>
          <a:xfrm>
            <a:off x="1685766" y="3871277"/>
            <a:ext cx="1573355" cy="9450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3352450" y="1302307"/>
            <a:ext cx="1921441" cy="2952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Analysis + computing</a:t>
            </a:r>
            <a:endParaRPr lang="en-GB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763" y="2338288"/>
            <a:ext cx="2045564" cy="2952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Domain knowledge + Business savvy</a:t>
            </a:r>
            <a:endParaRPr lang="en-GB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21297" y="3308723"/>
            <a:ext cx="1981031" cy="2952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Storytelling + team-working</a:t>
            </a:r>
            <a:endParaRPr lang="en-GB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21297" y="4129335"/>
            <a:ext cx="1981031" cy="2952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Creativity + curiosity</a:t>
            </a:r>
            <a:endParaRPr lang="en-GB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862196" y="1294351"/>
            <a:ext cx="727810" cy="3513969"/>
          </a:xfrm>
          <a:prstGeom prst="rightBrace">
            <a:avLst>
              <a:gd name="adj1" fmla="val 110280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27914" y="2910040"/>
            <a:ext cx="2094495" cy="2952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2"/>
                </a:solidFill>
                <a:latin typeface="Arial"/>
                <a:cs typeface="Arial"/>
              </a:rPr>
              <a:t>Hard </a:t>
            </a:r>
          </a:p>
          <a:p>
            <a:pPr algn="ctr"/>
            <a:r>
              <a:rPr lang="en-GB" sz="2400" b="1" dirty="0" smtClean="0">
                <a:solidFill>
                  <a:schemeClr val="accent2"/>
                </a:solidFill>
                <a:latin typeface="Arial"/>
                <a:cs typeface="Arial"/>
              </a:rPr>
              <a:t>to</a:t>
            </a:r>
          </a:p>
          <a:p>
            <a:pPr algn="ctr"/>
            <a:r>
              <a:rPr lang="en-GB" sz="2400" b="1" dirty="0" smtClean="0">
                <a:solidFill>
                  <a:schemeClr val="accent2"/>
                </a:solidFill>
                <a:latin typeface="Arial"/>
                <a:cs typeface="Arial"/>
              </a:rPr>
              <a:t> find!</a:t>
            </a:r>
            <a:endParaRPr lang="en-GB" sz="2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41" name="Right Brace 40"/>
          <p:cNvSpPr/>
          <p:nvPr/>
        </p:nvSpPr>
        <p:spPr>
          <a:xfrm rot="10800000">
            <a:off x="6487869" y="1318559"/>
            <a:ext cx="626744" cy="3513969"/>
          </a:xfrm>
          <a:prstGeom prst="rightBrace">
            <a:avLst>
              <a:gd name="adj1" fmla="val 110280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22409" y="1833649"/>
            <a:ext cx="2068092" cy="2952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Talent lacks skills + experience</a:t>
            </a:r>
            <a:endParaRPr lang="en-GB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21343" y="2206910"/>
            <a:ext cx="2068092" cy="2952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21343" y="3013467"/>
            <a:ext cx="2068092" cy="2952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Talent without the right mix of skills</a:t>
            </a:r>
            <a:endParaRPr lang="en-GB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21343" y="4145585"/>
            <a:ext cx="2068092" cy="2952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Internal 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capacity issues</a:t>
            </a:r>
            <a:endParaRPr lang="en-GB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78288" y="4767263"/>
            <a:ext cx="2133600" cy="273844"/>
          </a:xfrm>
        </p:spPr>
        <p:txBody>
          <a:bodyPr/>
          <a:lstStyle/>
          <a:p>
            <a:fld id="{A522210F-0A35-0443-9866-E0D9E67FD599}" type="slidenum">
              <a:rPr lang="en-GB" smtClean="0">
                <a:latin typeface="Arial"/>
                <a:cs typeface="Arial"/>
              </a:rPr>
              <a:t>14</a:t>
            </a:fld>
            <a:endParaRPr lang="en-GB">
              <a:latin typeface="Arial"/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0946" y="3081011"/>
            <a:ext cx="1440000" cy="1368000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/>
                <a:cs typeface="Arial"/>
              </a:rPr>
              <a:t>Find talent</a:t>
            </a:r>
            <a:endParaRPr lang="en-GB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88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5568">
            <a:off x="5296619" y="3823275"/>
            <a:ext cx="1403658" cy="6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5" grpId="0"/>
      <p:bldP spid="36" grpId="0"/>
      <p:bldP spid="9" grpId="0" animBg="1"/>
      <p:bldP spid="40" grpId="0"/>
      <p:bldP spid="41" grpId="0" animBg="1"/>
      <p:bldP spid="42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15</a:t>
            </a:fld>
            <a:endParaRPr lang="en-GB"/>
          </a:p>
        </p:txBody>
      </p:sp>
      <p:cxnSp>
        <p:nvCxnSpPr>
          <p:cNvPr id="19" name="Elbow Connector 18"/>
          <p:cNvCxnSpPr>
            <a:stCxn id="36" idx="6"/>
          </p:cNvCxnSpPr>
          <p:nvPr/>
        </p:nvCxnSpPr>
        <p:spPr>
          <a:xfrm flipV="1">
            <a:off x="2040946" y="1554622"/>
            <a:ext cx="751401" cy="2210389"/>
          </a:xfrm>
          <a:prstGeom prst="bentConnector3">
            <a:avLst>
              <a:gd name="adj1" fmla="val 50000"/>
            </a:avLst>
          </a:prstGeom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780322" y="3386197"/>
            <a:ext cx="5906478" cy="16549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1400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More than half of those recruiting analysts report issues (especially around domain knowledge, mix of skills and experience. How are they addressing this data talent crunch?</a:t>
            </a:r>
            <a:endParaRPr lang="en-GB" sz="1400" dirty="0" smtClean="0">
              <a:solidFill>
                <a:schemeClr val="tx1"/>
              </a:solidFill>
              <a:latin typeface="Arial"/>
              <a:ea typeface="Verdana" pitchFamily="34" charset="0"/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GB" sz="1600" b="1" dirty="0" smtClean="0">
                <a:solidFill>
                  <a:srgbClr val="3366FF"/>
                </a:solidFill>
                <a:latin typeface="Arial"/>
                <a:ea typeface="Verdana" pitchFamily="34" charset="0"/>
                <a:cs typeface="Arial"/>
              </a:rPr>
              <a:t>They are building up their data credibility</a:t>
            </a:r>
          </a:p>
          <a:p>
            <a:pPr lvl="1">
              <a:spcAft>
                <a:spcPts val="600"/>
              </a:spcAft>
            </a:pPr>
            <a:r>
              <a:rPr lang="en-GB" sz="1600" b="1" dirty="0" smtClean="0">
                <a:solidFill>
                  <a:srgbClr val="3366FF"/>
                </a:solidFill>
                <a:latin typeface="Arial"/>
                <a:ea typeface="Verdana" pitchFamily="34" charset="0"/>
                <a:cs typeface="Arial"/>
              </a:rPr>
              <a:t>Working with universities</a:t>
            </a:r>
          </a:p>
          <a:p>
            <a:pPr lvl="1">
              <a:spcAft>
                <a:spcPts val="600"/>
              </a:spcAft>
            </a:pPr>
            <a:r>
              <a:rPr lang="en-GB" sz="1600" b="1" dirty="0" smtClean="0">
                <a:solidFill>
                  <a:srgbClr val="3366FF"/>
                </a:solidFill>
                <a:latin typeface="Arial"/>
                <a:ea typeface="Verdana" pitchFamily="34" charset="0"/>
                <a:cs typeface="Arial"/>
              </a:rPr>
              <a:t>They are going where the talent is</a:t>
            </a:r>
            <a:endParaRPr lang="en-GB" dirty="0" smtClean="0">
              <a:solidFill>
                <a:srgbClr val="3366FF"/>
              </a:solidFill>
              <a:latin typeface="Arial"/>
              <a:ea typeface="Verdana" pitchFamily="34" charset="0"/>
              <a:cs typeface="Arial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00946" y="3081011"/>
            <a:ext cx="1440000" cy="1368000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/>
                <a:cs typeface="Arial"/>
              </a:rPr>
              <a:t>Find talent</a:t>
            </a:r>
            <a:endParaRPr lang="en-GB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321" y="146197"/>
            <a:ext cx="5195572" cy="3240000"/>
          </a:xfrm>
          <a:prstGeom prst="rect">
            <a:avLst/>
          </a:prstGeom>
          <a:solidFill>
            <a:srgbClr val="FFFFFF"/>
          </a:solidFill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133414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815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Hiring 	undergraduates	</a:t>
            </a:r>
            <a:r>
              <a:rPr lang="en-GB" sz="2800" b="1" dirty="0" smtClean="0">
                <a:latin typeface="Arial"/>
                <a:cs typeface="Arial"/>
              </a:rPr>
              <a:t>68%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			PhDs	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45%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			Involved in meet-ups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78%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		Involved in online communities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38%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			Using universities for training	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30%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>
                <a:solidFill>
                  <a:schemeClr val="bg1"/>
                </a:solidFill>
              </a:rPr>
              <a:t>16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00713"/>
            <a:ext cx="32832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/>
                <a:cs typeface="Arial"/>
              </a:rPr>
              <a:t>	DATA </a:t>
            </a:r>
            <a:r>
              <a:rPr lang="en-GB" sz="3200" b="1" dirty="0" smtClean="0">
                <a:solidFill>
                  <a:schemeClr val="bg1"/>
                </a:solidFill>
                <a:latin typeface="Arial"/>
                <a:cs typeface="Arial"/>
              </a:rPr>
              <a:t>DOERS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0946" y="3081011"/>
            <a:ext cx="1440000" cy="1368000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/>
                <a:cs typeface="Arial"/>
              </a:rPr>
              <a:t>Find talent</a:t>
            </a:r>
            <a:endParaRPr lang="en-GB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24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17</a:t>
            </a:fld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56059" y="2688959"/>
            <a:ext cx="0" cy="932053"/>
          </a:xfrm>
          <a:prstGeom prst="straightConnector1">
            <a:avLst/>
          </a:prstGeom>
          <a:ln w="57150" cmpd="sng">
            <a:solidFill>
              <a:srgbClr val="A6A6A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67074" y="2815229"/>
            <a:ext cx="497692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/>
                <a:cs typeface="Arial"/>
              </a:rPr>
              <a:t>Businesses are responding to the lack of ‘unicorns’ by building teams with the right capabilities.</a:t>
            </a:r>
            <a:endParaRPr lang="en-GB" sz="1600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GB" sz="1600" b="1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3366FF"/>
                </a:solidFill>
                <a:latin typeface="Arial"/>
                <a:cs typeface="Arial"/>
              </a:rPr>
              <a:t>They try to strike the right balance between generalists &amp; specialists</a:t>
            </a:r>
          </a:p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3366FF"/>
                </a:solidFill>
                <a:latin typeface="Arial"/>
                <a:cs typeface="Arial"/>
              </a:rPr>
              <a:t>They build diverse teams</a:t>
            </a:r>
          </a:p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3366FF"/>
                </a:solidFill>
                <a:latin typeface="Arial"/>
                <a:cs typeface="Arial"/>
              </a:rPr>
              <a:t>They develop a shared language and acquire  tools</a:t>
            </a:r>
            <a:r>
              <a:rPr lang="en-GB" sz="1600" dirty="0" smtClean="0">
                <a:latin typeface="Arial"/>
                <a:cs typeface="Arial"/>
              </a:rPr>
              <a:t> </a:t>
            </a:r>
            <a:endParaRPr lang="en-GB" sz="1600" dirty="0"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536059" y="3621011"/>
            <a:ext cx="1440000" cy="1368000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/>
                <a:cs typeface="Arial"/>
              </a:rPr>
              <a:t>Build teams</a:t>
            </a:r>
            <a:endParaRPr lang="en-GB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35" y="258959"/>
            <a:ext cx="5080000" cy="2438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156" y="123079"/>
            <a:ext cx="2700000" cy="2700000"/>
          </a:xfrm>
          <a:prstGeom prst="rect">
            <a:avLst/>
          </a:prstGeom>
          <a:solidFill>
            <a:srgbClr val="FFFFFF"/>
          </a:solidFill>
          <a:ln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280783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18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536059" y="3621011"/>
            <a:ext cx="1440000" cy="1368000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/>
                <a:cs typeface="Arial"/>
              </a:rPr>
              <a:t>Build teams</a:t>
            </a:r>
            <a:endParaRPr lang="en-GB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49239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Who consider team diversity 	important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87%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With teams formed of people with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	skills across more than one area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71%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Who consider ability to work with other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		disciplines essential in new talent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43%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88137"/>
            <a:ext cx="32832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/>
                <a:cs typeface="Arial"/>
              </a:rPr>
              <a:t>	DATA </a:t>
            </a:r>
            <a:r>
              <a:rPr lang="en-GB" sz="3200" b="1" dirty="0" smtClean="0">
                <a:solidFill>
                  <a:schemeClr val="bg1"/>
                </a:solidFill>
                <a:latin typeface="Arial"/>
                <a:cs typeface="Arial"/>
              </a:rPr>
              <a:t>DOERS 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3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19</a:t>
            </a:fld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616135" y="3621011"/>
            <a:ext cx="1440000" cy="1368000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/>
                <a:cs typeface="Arial"/>
              </a:rPr>
              <a:t>Place teams</a:t>
            </a:r>
            <a:endParaRPr lang="en-GB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Oval 42"/>
          <p:cNvSpPr>
            <a:spLocks/>
          </p:cNvSpPr>
          <p:nvPr/>
        </p:nvSpPr>
        <p:spPr>
          <a:xfrm>
            <a:off x="2909046" y="546530"/>
            <a:ext cx="2422072" cy="24670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909046" y="907818"/>
            <a:ext cx="2067368" cy="872225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263750" y="1780043"/>
            <a:ext cx="2067368" cy="872225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032128" y="1303249"/>
            <a:ext cx="2161625" cy="967584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32128" y="624155"/>
            <a:ext cx="1530494" cy="669472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766326" y="2270833"/>
            <a:ext cx="1440000" cy="642524"/>
          </a:xfrm>
          <a:prstGeom prst="line">
            <a:avLst/>
          </a:prstGeom>
          <a:ln w="571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/>
          </p:cNvSpPr>
          <p:nvPr/>
        </p:nvSpPr>
        <p:spPr>
          <a:xfrm>
            <a:off x="304835" y="548847"/>
            <a:ext cx="2422072" cy="2467026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>
            <a:spLocks/>
          </p:cNvSpPr>
          <p:nvPr/>
        </p:nvSpPr>
        <p:spPr>
          <a:xfrm>
            <a:off x="2909046" y="546530"/>
            <a:ext cx="2422072" cy="2467026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4835" y="177198"/>
            <a:ext cx="2422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Centralise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2909046" y="177198"/>
            <a:ext cx="242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/>
                <a:cs typeface="Arial"/>
              </a:rPr>
              <a:t>Embed</a:t>
            </a:r>
            <a:endParaRPr lang="en-GB" dirty="0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88764"/>
              </p:ext>
            </p:extLst>
          </p:nvPr>
        </p:nvGraphicFramePr>
        <p:xfrm>
          <a:off x="88014" y="3119191"/>
          <a:ext cx="5243104" cy="83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21"/>
                <a:gridCol w="2364932"/>
                <a:gridCol w="2527251"/>
              </a:tblGrid>
              <a:tr h="25091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Critical mass + Learning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Relevance + access to information</a:t>
                      </a:r>
                      <a:endParaRPr lang="en-GB" sz="14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1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lang="en-GB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Ivory tower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Fragmentation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+ silos</a:t>
                      </a:r>
                      <a:endParaRPr lang="en-GB" sz="14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9" name="Straight Connector 58"/>
          <p:cNvCxnSpPr/>
          <p:nvPr/>
        </p:nvCxnSpPr>
        <p:spPr>
          <a:xfrm flipV="1">
            <a:off x="1378407" y="1540889"/>
            <a:ext cx="859655" cy="428004"/>
          </a:xfrm>
          <a:prstGeom prst="line">
            <a:avLst/>
          </a:prstGeom>
          <a:ln w="57150" cmpd="sng">
            <a:solidFill>
              <a:srgbClr val="3366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64173" y="964811"/>
            <a:ext cx="0" cy="872226"/>
          </a:xfrm>
          <a:prstGeom prst="line">
            <a:avLst/>
          </a:prstGeom>
          <a:ln w="57150" cmpd="sng">
            <a:solidFill>
              <a:srgbClr val="3366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6" idx="5"/>
          </p:cNvCxnSpPr>
          <p:nvPr/>
        </p:nvCxnSpPr>
        <p:spPr>
          <a:xfrm>
            <a:off x="1310687" y="2463002"/>
            <a:ext cx="864510" cy="189266"/>
          </a:xfrm>
          <a:prstGeom prst="line">
            <a:avLst/>
          </a:prstGeom>
          <a:ln w="57150" cmpd="sng">
            <a:solidFill>
              <a:srgbClr val="3366FF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spect="1"/>
          </p:cNvSpPr>
          <p:nvPr/>
        </p:nvSpPr>
        <p:spPr>
          <a:xfrm>
            <a:off x="696129" y="1837037"/>
            <a:ext cx="720000" cy="7333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3263750" y="1236142"/>
            <a:ext cx="131066" cy="272953"/>
          </a:xfrm>
          <a:prstGeom prst="line">
            <a:avLst/>
          </a:prstGeom>
          <a:ln w="57150" cmpd="sng">
            <a:solidFill>
              <a:srgbClr val="3366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62622" y="2155093"/>
            <a:ext cx="152400" cy="257605"/>
          </a:xfrm>
          <a:prstGeom prst="line">
            <a:avLst/>
          </a:prstGeom>
          <a:ln w="57150" cmpd="sng">
            <a:solidFill>
              <a:srgbClr val="3366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431556" y="1252065"/>
            <a:ext cx="131066" cy="272953"/>
          </a:xfrm>
          <a:prstGeom prst="line">
            <a:avLst/>
          </a:prstGeom>
          <a:ln w="57150" cmpd="sng">
            <a:solidFill>
              <a:srgbClr val="3366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3918727" y="1932444"/>
            <a:ext cx="259870" cy="293059"/>
          </a:xfrm>
          <a:prstGeom prst="line">
            <a:avLst/>
          </a:prstGeom>
          <a:ln w="57150" cmpd="sng">
            <a:solidFill>
              <a:srgbClr val="3366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674499" y="2561172"/>
            <a:ext cx="131066" cy="272953"/>
          </a:xfrm>
          <a:prstGeom prst="line">
            <a:avLst/>
          </a:prstGeom>
          <a:ln w="57150" cmpd="sng">
            <a:solidFill>
              <a:srgbClr val="3366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213458" y="1729739"/>
            <a:ext cx="92572" cy="295391"/>
          </a:xfrm>
          <a:prstGeom prst="line">
            <a:avLst/>
          </a:prstGeom>
          <a:ln w="57150" cmpd="sng">
            <a:solidFill>
              <a:srgbClr val="3366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3918727" y="907818"/>
            <a:ext cx="164975" cy="329805"/>
          </a:xfrm>
          <a:prstGeom prst="line">
            <a:avLst/>
          </a:prstGeom>
          <a:ln w="57150" cmpd="sng">
            <a:solidFill>
              <a:srgbClr val="3366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92268"/>
              </p:ext>
            </p:extLst>
          </p:nvPr>
        </p:nvGraphicFramePr>
        <p:xfrm>
          <a:off x="88014" y="3962838"/>
          <a:ext cx="5243104" cy="922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21"/>
                <a:gridCol w="2364932"/>
                <a:gridCol w="2527251"/>
              </a:tblGrid>
              <a:tr h="25091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lang="en-GB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Build</a:t>
                      </a:r>
                      <a:r>
                        <a:rPr lang="en-GB" sz="14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strong interfaces outside the team</a:t>
                      </a:r>
                    </a:p>
                    <a:p>
                      <a:pPr algn="ctr"/>
                      <a:r>
                        <a:rPr lang="en-GB" sz="14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Secondments/rotation</a:t>
                      </a:r>
                    </a:p>
                    <a:p>
                      <a:pPr algn="ctr"/>
                      <a:r>
                        <a:rPr lang="en-GB" sz="14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Self-service</a:t>
                      </a:r>
                      <a:endParaRPr lang="en-GB" sz="1400" b="1" dirty="0">
                        <a:solidFill>
                          <a:srgbClr val="3366FF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Communities of practice</a:t>
                      </a:r>
                      <a:r>
                        <a:rPr lang="en-GB" sz="14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and centres of </a:t>
                      </a:r>
                      <a:r>
                        <a:rPr lang="en-GB" sz="14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excellence</a:t>
                      </a:r>
                    </a:p>
                    <a:p>
                      <a:pPr algn="ctr"/>
                      <a:r>
                        <a:rPr lang="en-GB" sz="14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Develop standards</a:t>
                      </a:r>
                      <a:r>
                        <a:rPr lang="en-GB" sz="1400" b="1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GB" sz="1400" b="1" dirty="0">
                        <a:solidFill>
                          <a:srgbClr val="3366FF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06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4" grpId="0" animBg="1"/>
      <p:bldP spid="47" grpId="0" animBg="1"/>
      <p:bldP spid="49" grpId="0"/>
      <p:bldP spid="50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2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89178" y="257796"/>
            <a:ext cx="79976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We have many case studies about the benefits of data, and examples of good practices to create more value from 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6908" y="1642791"/>
            <a:ext cx="8817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How much of this is </a:t>
            </a:r>
            <a:r>
              <a:rPr lang="en-GB" sz="2800" dirty="0" err="1" smtClean="0">
                <a:solidFill>
                  <a:schemeClr val="bg1"/>
                </a:solidFill>
                <a:latin typeface="Arial"/>
                <a:cs typeface="Arial"/>
              </a:rPr>
              <a:t>generalisable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? To answer that question, we need to create more data about data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16308"/>
          <a:stretch/>
        </p:blipFill>
        <p:spPr>
          <a:xfrm>
            <a:off x="1923729" y="2741525"/>
            <a:ext cx="5400000" cy="9819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6570" y="3775295"/>
            <a:ext cx="997159" cy="10800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3729" y="3779993"/>
            <a:ext cx="1059151" cy="10800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6915" y="3779993"/>
            <a:ext cx="1016470" cy="10800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915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815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With centralised data-teams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21%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With embedded data-teams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63%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Who get analysts to work in different		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areas of the business 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61%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Who bring analysts from across the business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together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59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%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>
                <a:solidFill>
                  <a:schemeClr val="bg1"/>
                </a:solidFill>
              </a:rPr>
              <a:t>20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00713"/>
            <a:ext cx="32832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/>
                <a:cs typeface="Arial"/>
              </a:rPr>
              <a:t>	DATA </a:t>
            </a:r>
            <a:r>
              <a:rPr lang="en-GB" sz="3200" b="1" dirty="0" smtClean="0">
                <a:solidFill>
                  <a:schemeClr val="bg1"/>
                </a:solidFill>
                <a:latin typeface="Arial"/>
                <a:cs typeface="Arial"/>
              </a:rPr>
              <a:t>DOERS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16135" y="3621011"/>
            <a:ext cx="1440000" cy="1368000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/>
                <a:cs typeface="Arial"/>
              </a:rPr>
              <a:t>Place teams</a:t>
            </a:r>
            <a:endParaRPr lang="en-GB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53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21</a:t>
            </a:fld>
            <a:endParaRPr lang="en-GB"/>
          </a:p>
        </p:txBody>
      </p:sp>
      <p:cxnSp>
        <p:nvCxnSpPr>
          <p:cNvPr id="21" name="Elbow Connector 20"/>
          <p:cNvCxnSpPr>
            <a:stCxn id="26" idx="0"/>
          </p:cNvCxnSpPr>
          <p:nvPr/>
        </p:nvCxnSpPr>
        <p:spPr>
          <a:xfrm rot="16200000" flipV="1">
            <a:off x="6319063" y="1715887"/>
            <a:ext cx="1068892" cy="2499071"/>
          </a:xfrm>
          <a:prstGeom prst="bentConnector2">
            <a:avLst/>
          </a:prstGeom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698457" y="897937"/>
            <a:ext cx="2297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latin typeface="Arial"/>
                <a:cs typeface="Arial"/>
              </a:rPr>
              <a:t>We are </a:t>
            </a:r>
            <a:r>
              <a:rPr lang="en-GB" sz="1400" dirty="0" smtClean="0">
                <a:latin typeface="Arial"/>
                <a:cs typeface="Arial"/>
              </a:rPr>
              <a:t>exploring </a:t>
            </a:r>
            <a:r>
              <a:rPr lang="en-GB" sz="1400" dirty="0" smtClean="0">
                <a:latin typeface="Arial"/>
                <a:cs typeface="Arial"/>
              </a:rPr>
              <a:t>complementarities between management practices, team competencies, project sources and outcomes</a:t>
            </a:r>
            <a:endParaRPr lang="en-GB" sz="14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874" b="9630"/>
          <a:stretch/>
        </p:blipFill>
        <p:spPr>
          <a:xfrm>
            <a:off x="2544172" y="575496"/>
            <a:ext cx="3634659" cy="4191767"/>
          </a:xfrm>
          <a:prstGeom prst="rect">
            <a:avLst/>
          </a:prstGeom>
          <a:solidFill>
            <a:srgbClr val="FFFFFF"/>
          </a:solidFill>
          <a:ln>
            <a:solidFill>
              <a:srgbClr val="A6A6A6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178806" y="765597"/>
            <a:ext cx="23653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/>
                <a:cs typeface="Arial"/>
              </a:rPr>
              <a:t>Recognition that </a:t>
            </a:r>
            <a:r>
              <a:rPr lang="en-GB" sz="1600" b="1" dirty="0" smtClean="0">
                <a:latin typeface="Arial"/>
                <a:cs typeface="Arial"/>
              </a:rPr>
              <a:t>many </a:t>
            </a:r>
            <a:r>
              <a:rPr lang="en-GB" sz="1600" b="1" dirty="0" smtClean="0">
                <a:latin typeface="Arial"/>
                <a:cs typeface="Arial"/>
              </a:rPr>
              <a:t>data projects are innovation projects, and many data analysts are creative workers</a:t>
            </a:r>
            <a:r>
              <a:rPr lang="en-GB" sz="1600" dirty="0" smtClean="0">
                <a:latin typeface="Arial"/>
                <a:cs typeface="Arial"/>
              </a:rPr>
              <a:t>.</a:t>
            </a:r>
          </a:p>
          <a:p>
            <a:endParaRPr lang="en-GB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rgbClr val="3366FF"/>
                </a:solidFill>
                <a:latin typeface="Arial"/>
                <a:cs typeface="Arial"/>
              </a:rPr>
              <a:t>Enable exploration and variety</a:t>
            </a:r>
          </a:p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rgbClr val="3366FF"/>
                </a:solidFill>
                <a:latin typeface="Arial"/>
                <a:cs typeface="Arial"/>
              </a:rPr>
              <a:t>…but also put in place robust management structures and processes</a:t>
            </a:r>
            <a:endParaRPr lang="en-GB" sz="1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83044" y="3499869"/>
            <a:ext cx="1440000" cy="1368000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/>
                <a:cs typeface="Arial"/>
              </a:rPr>
              <a:t>Manage projects</a:t>
            </a:r>
            <a:endParaRPr lang="en-GB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39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3" y="769427"/>
            <a:ext cx="8763655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72"/>
              </a:spcBef>
              <a:buNone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Who give employees time to develop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	exploratory projects	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47%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With a clear career path for analysts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45%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Who judge success with metrics defined 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		in advance	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64%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Who have an ethical review process for 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GB" sz="2800" b="1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GB" sz="2800" b="1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projects	</a:t>
            </a:r>
            <a:r>
              <a:rPr lang="en-GB" sz="2800" b="1" dirty="0" smtClean="0">
                <a:latin typeface="Arial"/>
                <a:cs typeface="Arial"/>
              </a:rPr>
              <a:t>66%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>
                <a:solidFill>
                  <a:schemeClr val="bg1"/>
                </a:solidFill>
              </a:rPr>
              <a:t>22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08325"/>
            <a:ext cx="32832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/>
                <a:cs typeface="Arial"/>
              </a:rPr>
              <a:t>	DATA </a:t>
            </a:r>
            <a:r>
              <a:rPr lang="en-GB" sz="3200" b="1" dirty="0" smtClean="0">
                <a:solidFill>
                  <a:schemeClr val="bg1"/>
                </a:solidFill>
                <a:latin typeface="Arial"/>
                <a:cs typeface="Arial"/>
              </a:rPr>
              <a:t>DOERS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383044" y="3499869"/>
            <a:ext cx="1440000" cy="1368000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/>
                <a:cs typeface="Arial"/>
              </a:rPr>
              <a:t>Manage projects</a:t>
            </a:r>
            <a:endParaRPr lang="en-GB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58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3" y="769427"/>
            <a:ext cx="8763655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72"/>
              </a:spcBef>
              <a:buNone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endParaRPr lang="en-GB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spcBef>
                <a:spcPts val="72"/>
              </a:spcBef>
              <a:buNone/>
            </a:pPr>
            <a:endParaRPr lang="en-GB" sz="2800" b="1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>
                <a:solidFill>
                  <a:schemeClr val="bg1"/>
                </a:solidFill>
              </a:rPr>
              <a:t>23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08325"/>
            <a:ext cx="25789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latin typeface="Arial"/>
                <a:cs typeface="Arial"/>
              </a:rPr>
              <a:t>Implications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8893" y="921827"/>
            <a:ext cx="8763655" cy="38454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"/>
              </a:spcBef>
              <a:buFont typeface="Arial"/>
              <a:buNone/>
            </a:pPr>
            <a:r>
              <a:rPr lang="en-GB" sz="2400" dirty="0" smtClean="0">
                <a:latin typeface="Arial"/>
                <a:cs typeface="Arial"/>
              </a:rPr>
              <a:t>Most businesses still operating in small data mode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GB" sz="2400" dirty="0">
                <a:latin typeface="Arial"/>
                <a:cs typeface="Arial"/>
                <a:sym typeface="Wingdings"/>
              </a:rPr>
              <a:t>Data doers use data to innovate as well as increase </a:t>
            </a:r>
            <a:r>
              <a:rPr lang="en-GB" sz="2400" dirty="0" smtClean="0">
                <a:latin typeface="Arial"/>
                <a:cs typeface="Arial"/>
                <a:sym typeface="Wingdings"/>
              </a:rPr>
              <a:t>efficiency</a:t>
            </a:r>
            <a:endParaRPr lang="en-GB" sz="2400" dirty="0" smtClean="0">
              <a:latin typeface="Arial"/>
              <a:cs typeface="Arial"/>
            </a:endParaRPr>
          </a:p>
          <a:p>
            <a:pPr marL="0" indent="0">
              <a:spcBef>
                <a:spcPts val="72"/>
              </a:spcBef>
              <a:buFont typeface="Arial"/>
              <a:buNone/>
            </a:pPr>
            <a:r>
              <a:rPr lang="en-GB" sz="2400" dirty="0" smtClean="0">
                <a:latin typeface="Arial"/>
                <a:cs typeface="Arial"/>
              </a:rPr>
              <a:t>Strong evidence of impact </a:t>
            </a:r>
            <a:r>
              <a:rPr lang="en-GB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sz="2400" dirty="0" smtClean="0">
                <a:latin typeface="Arial"/>
                <a:cs typeface="Arial"/>
                <a:sym typeface="Wingdings"/>
              </a:rPr>
              <a:t>For those who put their data to work</a:t>
            </a:r>
          </a:p>
          <a:p>
            <a:pPr marL="0" indent="0">
              <a:spcBef>
                <a:spcPts val="72"/>
              </a:spcBef>
              <a:buFont typeface="Arial"/>
              <a:buNone/>
            </a:pPr>
            <a:r>
              <a:rPr lang="en-GB" sz="2400" dirty="0" smtClean="0">
                <a:latin typeface="Arial"/>
                <a:cs typeface="Arial"/>
                <a:sym typeface="Wingdings"/>
              </a:rPr>
              <a:t>Strong evidence of skills shortages (“data scientists”)</a:t>
            </a:r>
          </a:p>
          <a:p>
            <a:pPr marL="0" indent="0">
              <a:spcBef>
                <a:spcPts val="72"/>
              </a:spcBef>
              <a:buFont typeface="Arial"/>
              <a:buNone/>
            </a:pPr>
            <a:r>
              <a:rPr lang="en-GB" sz="2400" dirty="0" smtClean="0">
                <a:latin typeface="Arial"/>
                <a:cs typeface="Arial"/>
                <a:sym typeface="Wingdings"/>
              </a:rPr>
              <a:t>Good practices are emerging to find talent, build teams, place teams and manage projects.</a:t>
            </a:r>
          </a:p>
          <a:p>
            <a:pPr marL="0" indent="0">
              <a:spcBef>
                <a:spcPts val="72"/>
              </a:spcBef>
              <a:buFont typeface="Arial"/>
              <a:buNone/>
            </a:pPr>
            <a:r>
              <a:rPr lang="en-GB" sz="2400" b="1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Our job now is to go from data and evidence to impact</a:t>
            </a:r>
            <a:r>
              <a:rPr lang="en-GB" sz="24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: </a:t>
            </a:r>
            <a:r>
              <a:rPr lang="en-GB" sz="2400" b="1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practical programmes and policy interventions</a:t>
            </a:r>
          </a:p>
          <a:p>
            <a:pPr marL="0" indent="0">
              <a:spcBef>
                <a:spcPts val="72"/>
              </a:spcBef>
              <a:buFont typeface="Arial"/>
              <a:buNone/>
            </a:pPr>
            <a:r>
              <a:rPr lang="en-GB" sz="2400" b="1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More research using longitudinal, observational, experimental data.</a:t>
            </a:r>
            <a:endParaRPr lang="en-GB" sz="2000" dirty="0" smtClean="0">
              <a:latin typeface="Arial"/>
              <a:cs typeface="Arial"/>
              <a:sym typeface="Wingdings"/>
            </a:endParaRPr>
          </a:p>
          <a:p>
            <a:pPr marL="0" indent="0">
              <a:spcBef>
                <a:spcPts val="72"/>
              </a:spcBef>
              <a:buFont typeface="Arial"/>
              <a:buNone/>
            </a:pPr>
            <a:endParaRPr lang="en-GB" sz="20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23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1" y="0"/>
            <a:ext cx="9086309" cy="5143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5270" y="148167"/>
            <a:ext cx="892873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800" b="1" dirty="0" smtClean="0">
                <a:solidFill>
                  <a:schemeClr val="accent2"/>
                </a:solidFill>
                <a:latin typeface="Arial"/>
                <a:cs typeface="Arial"/>
              </a:rPr>
              <a:t>Thank you</a:t>
            </a:r>
            <a:endParaRPr lang="en-GB" sz="8800" b="1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r>
              <a:rPr lang="en-GB" sz="4000" b="1" dirty="0" smtClean="0">
                <a:latin typeface="Arial"/>
                <a:cs typeface="Arial"/>
              </a:rPr>
              <a:t>@</a:t>
            </a:r>
            <a:r>
              <a:rPr lang="en-GB" sz="4000" b="1" dirty="0" err="1" smtClean="0">
                <a:latin typeface="Arial"/>
                <a:cs typeface="Arial"/>
              </a:rPr>
              <a:t>JMateosGarcia</a:t>
            </a:r>
            <a:endParaRPr lang="en-GB" sz="4000" b="1" dirty="0" smtClean="0">
              <a:latin typeface="Arial"/>
              <a:cs typeface="Arial"/>
            </a:endParaRPr>
          </a:p>
          <a:p>
            <a:r>
              <a:rPr lang="en-GB" sz="4000" b="1" dirty="0" err="1" smtClean="0">
                <a:latin typeface="Arial"/>
                <a:cs typeface="Arial"/>
              </a:rPr>
              <a:t>Juan.mateos-garcia@nesta.org.uk</a:t>
            </a:r>
            <a:endParaRPr lang="en-GB" sz="40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14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091407"/>
            <a:ext cx="6464300" cy="3949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844" y="184889"/>
            <a:ext cx="84000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C0504D"/>
                </a:solidFill>
                <a:latin typeface="Arial"/>
                <a:cs typeface="Arial"/>
              </a:rPr>
              <a:t>Nesta: The UK Innovation foundation</a:t>
            </a:r>
            <a:endParaRPr lang="en-GB" sz="44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3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13778" y="205979"/>
            <a:ext cx="3231444" cy="468469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accent2"/>
                </a:solidFill>
                <a:latin typeface="Arial"/>
                <a:cs typeface="Arial"/>
              </a:rPr>
              <a:t>@</a:t>
            </a:r>
            <a:r>
              <a:rPr lang="en-GB" sz="2800" b="1" dirty="0" err="1" smtClean="0">
                <a:solidFill>
                  <a:schemeClr val="accent2"/>
                </a:solidFill>
                <a:latin typeface="Arial"/>
                <a:cs typeface="Arial"/>
              </a:rPr>
              <a:t>JMateosGarcia</a:t>
            </a:r>
            <a:endParaRPr lang="en-GB" sz="2800" b="1" dirty="0" smtClean="0">
              <a:solidFill>
                <a:schemeClr val="accent2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24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b="1" dirty="0" smtClean="0">
                <a:latin typeface="Arial"/>
                <a:cs typeface="Arial"/>
              </a:rPr>
              <a:t>Background</a:t>
            </a:r>
          </a:p>
          <a:p>
            <a:pPr marL="0" indent="0">
              <a:buNone/>
            </a:pPr>
            <a:r>
              <a:rPr lang="en-GB" sz="2000" dirty="0" smtClean="0">
                <a:latin typeface="Arial"/>
                <a:cs typeface="Arial"/>
              </a:rPr>
              <a:t>Economist (R &gt; </a:t>
            </a:r>
            <a:r>
              <a:rPr lang="en-GB" sz="2000" dirty="0" err="1" smtClean="0">
                <a:latin typeface="Arial"/>
                <a:cs typeface="Arial"/>
              </a:rPr>
              <a:t>Stata</a:t>
            </a:r>
            <a:r>
              <a:rPr lang="en-GB" sz="2000" dirty="0" smtClean="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r>
              <a:rPr lang="en-GB" sz="2000" dirty="0" smtClean="0">
                <a:latin typeface="Arial"/>
                <a:cs typeface="Arial"/>
              </a:rPr>
              <a:t>Innovation studies</a:t>
            </a:r>
          </a:p>
          <a:p>
            <a:pPr marL="0" indent="0">
              <a:buNone/>
            </a:pPr>
            <a:endParaRPr lang="en-GB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0000"/>
                </a:solidFill>
                <a:latin typeface="Arial"/>
                <a:cs typeface="Arial"/>
              </a:rPr>
              <a:t>Research projects on…</a:t>
            </a:r>
          </a:p>
          <a:p>
            <a:pPr marL="0" indent="0">
              <a:buNone/>
            </a:pPr>
            <a:r>
              <a:rPr lang="en-GB" sz="2000" dirty="0" smtClean="0">
                <a:latin typeface="Arial"/>
                <a:cs typeface="Arial"/>
              </a:rPr>
              <a:t>Open Source communities</a:t>
            </a:r>
          </a:p>
          <a:p>
            <a:pPr marL="0" indent="0">
              <a:buNone/>
            </a:pPr>
            <a:r>
              <a:rPr lang="en-GB" sz="2000" dirty="0" smtClean="0">
                <a:latin typeface="Arial"/>
                <a:cs typeface="Arial"/>
              </a:rPr>
              <a:t>Video games development</a:t>
            </a:r>
          </a:p>
          <a:p>
            <a:pPr marL="0" indent="0">
              <a:buNone/>
            </a:pPr>
            <a:r>
              <a:rPr lang="en-GB" sz="2000" dirty="0" smtClean="0">
                <a:latin typeface="Arial"/>
                <a:cs typeface="Arial"/>
              </a:rPr>
              <a:t>Digital skills</a:t>
            </a:r>
          </a:p>
          <a:p>
            <a:pPr marL="0" indent="0">
              <a:buNone/>
            </a:pPr>
            <a:r>
              <a:rPr lang="en-GB" sz="2000" dirty="0" smtClean="0">
                <a:latin typeface="Arial"/>
                <a:cs typeface="Arial"/>
              </a:rPr>
              <a:t>Use web data to map innovative industries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00FF"/>
                </a:solidFill>
                <a:latin typeface="Arial"/>
                <a:cs typeface="Arial"/>
              </a:rPr>
              <a:t>Use and impact of data in UK businesses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00FF"/>
                </a:solidFill>
                <a:latin typeface="Arial"/>
                <a:cs typeface="Arial"/>
              </a:rPr>
              <a:t>Data Skills</a:t>
            </a:r>
            <a:endParaRPr lang="en-GB" sz="24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2400" dirty="0" smtClean="0"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4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5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3" name="Oval 12"/>
          <p:cNvSpPr>
            <a:spLocks/>
          </p:cNvSpPr>
          <p:nvPr/>
        </p:nvSpPr>
        <p:spPr>
          <a:xfrm>
            <a:off x="2984487" y="111011"/>
            <a:ext cx="2880000" cy="288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“Data is the innovation story of our time”</a:t>
            </a:r>
            <a:b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dirty="0" smtClean="0">
                <a:latin typeface="Arial"/>
                <a:cs typeface="Arial"/>
              </a:rPr>
              <a:t>Erik </a:t>
            </a:r>
            <a:r>
              <a:rPr lang="en-GB" dirty="0" err="1" smtClean="0">
                <a:latin typeface="Arial"/>
                <a:cs typeface="Arial"/>
              </a:rPr>
              <a:t>Brynjolfsson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24471" y="3579066"/>
            <a:ext cx="1368000" cy="135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  <a:t>What are the levels of adoption?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40487" y="3579066"/>
            <a:ext cx="1368000" cy="135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  <a:t>What are the impacts?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20973" y="3579066"/>
            <a:ext cx="1368000" cy="135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 smtClean="0">
                <a:solidFill>
                  <a:schemeClr val="accent2"/>
                </a:solidFill>
                <a:latin typeface="Arial"/>
                <a:cs typeface="Arial"/>
              </a:rPr>
              <a:t>What are the drivers and barriers?</a:t>
            </a:r>
            <a:endParaRPr lang="en-GB" sz="1600" dirty="0">
              <a:solidFill>
                <a:schemeClr val="accent2"/>
              </a:solidFill>
            </a:endParaRPr>
          </a:p>
        </p:txBody>
      </p:sp>
      <p:cxnSp>
        <p:nvCxnSpPr>
          <p:cNvPr id="18" name="Straight Arrow Connector 17"/>
          <p:cNvCxnSpPr>
            <a:stCxn id="13" idx="3"/>
            <a:endCxn id="14" idx="7"/>
          </p:cNvCxnSpPr>
          <p:nvPr/>
        </p:nvCxnSpPr>
        <p:spPr>
          <a:xfrm flipH="1">
            <a:off x="1492132" y="2569245"/>
            <a:ext cx="1914121" cy="120752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4"/>
            <a:endCxn id="15" idx="0"/>
          </p:cNvCxnSpPr>
          <p:nvPr/>
        </p:nvCxnSpPr>
        <p:spPr>
          <a:xfrm>
            <a:off x="4424487" y="2991011"/>
            <a:ext cx="0" cy="588055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16" idx="1"/>
          </p:cNvCxnSpPr>
          <p:nvPr/>
        </p:nvCxnSpPr>
        <p:spPr>
          <a:xfrm>
            <a:off x="5442721" y="2569245"/>
            <a:ext cx="1778591" cy="120752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4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58738" y="3580380"/>
            <a:ext cx="1440000" cy="13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/>
                <a:cs typeface="Arial"/>
              </a:rPr>
              <a:t>What are the benefits from adoption?</a:t>
            </a:r>
            <a:endParaRPr lang="en-GB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Chevron 1"/>
          <p:cNvSpPr/>
          <p:nvPr/>
        </p:nvSpPr>
        <p:spPr>
          <a:xfrm>
            <a:off x="3244046" y="3661530"/>
            <a:ext cx="608498" cy="1286850"/>
          </a:xfrm>
          <a:prstGeom prst="chevron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hevron 10"/>
          <p:cNvSpPr/>
          <p:nvPr/>
        </p:nvSpPr>
        <p:spPr>
          <a:xfrm rot="10800000">
            <a:off x="5420362" y="3661530"/>
            <a:ext cx="608498" cy="1286850"/>
          </a:xfrm>
          <a:prstGeom prst="chevron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2545" y="3580380"/>
            <a:ext cx="1567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Arial"/>
                <a:cs typeface="Arial"/>
              </a:rPr>
              <a:t>Answers relevant for policy and business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512044"/>
            <a:ext cx="2133600" cy="273844"/>
          </a:xfrm>
        </p:spPr>
        <p:txBody>
          <a:bodyPr/>
          <a:lstStyle/>
          <a:p>
            <a:fld id="{53AA67B8-4783-C741-8793-8197F4D212EC}" type="slidenum">
              <a:rPr lang="en-GB" smtClean="0"/>
              <a:t>6</a:t>
            </a:fld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884059" y="3580380"/>
            <a:ext cx="1440000" cy="13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/>
                <a:cs typeface="Arial"/>
              </a:rPr>
              <a:t>What skills create value from data</a:t>
            </a:r>
            <a:endParaRPr lang="en-GB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43812" y="3580380"/>
            <a:ext cx="1440000" cy="13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/>
                <a:cs typeface="Arial"/>
              </a:rPr>
              <a:t>What are the good practices?</a:t>
            </a:r>
            <a:endParaRPr lang="en-GB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43953" y="3580380"/>
            <a:ext cx="1440000" cy="136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"/>
                <a:cs typeface="Arial"/>
              </a:rPr>
              <a:t>Are they spread across sectors?</a:t>
            </a:r>
            <a:endParaRPr lang="en-GB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2984487" y="111011"/>
            <a:ext cx="2880000" cy="2880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The burning questions we are looking at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309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1" y="0"/>
            <a:ext cx="9086309" cy="5143500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457200" y="3438289"/>
            <a:ext cx="6381188" cy="1557810"/>
          </a:xfrm>
          <a:prstGeom prst="homePlate">
            <a:avLst>
              <a:gd name="adj" fmla="val 19758"/>
            </a:avLst>
          </a:prstGeom>
          <a:solidFill>
            <a:schemeClr val="bg1"/>
          </a:solidFill>
          <a:ln w="571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Survey of </a:t>
            </a:r>
            <a:r>
              <a:rPr lang="en-GB" sz="2000" b="1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404 medium and large UK businesses where data plays a role in operation, matched with financial data 2013-2008</a:t>
            </a:r>
            <a:r>
              <a:rPr lang="en-GB" sz="2000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. Questions about data pipeline, data talent, and data practices.</a:t>
            </a:r>
          </a:p>
        </p:txBody>
      </p:sp>
      <p:sp>
        <p:nvSpPr>
          <p:cNvPr id="6" name="Pentagon 5"/>
          <p:cNvSpPr/>
          <p:nvPr/>
        </p:nvSpPr>
        <p:spPr>
          <a:xfrm>
            <a:off x="457200" y="1766179"/>
            <a:ext cx="6381188" cy="1557810"/>
          </a:xfrm>
          <a:prstGeom prst="homePlate">
            <a:avLst>
              <a:gd name="adj" fmla="val 19758"/>
            </a:avLst>
          </a:prstGeom>
          <a:solidFill>
            <a:schemeClr val="bg1"/>
          </a:solidFill>
          <a:ln w="571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Qualitative interviews with </a:t>
            </a:r>
            <a:r>
              <a:rPr lang="en-GB" sz="2000" b="1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45 industry experts</a:t>
            </a:r>
            <a:r>
              <a:rPr lang="en-GB" sz="2000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 (CTO, HR, Data scientists etc.) in </a:t>
            </a:r>
            <a:r>
              <a:rPr lang="en-GB" sz="2000" b="1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6 sectors</a:t>
            </a:r>
            <a:r>
              <a:rPr lang="en-GB" sz="2000" dirty="0" smtClean="0">
                <a:solidFill>
                  <a:schemeClr val="tx1"/>
                </a:solidFill>
                <a:latin typeface="Arial"/>
                <a:ea typeface="Verdana" pitchFamily="34" charset="0"/>
                <a:cs typeface="Arial"/>
              </a:rPr>
              <a:t> (Creative media, Finance, ICT, Manufacturing, Pharmaceuticals, Retail.)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504D"/>
                </a:solidFill>
                <a:latin typeface="Arial"/>
                <a:cs typeface="Arial"/>
              </a:rPr>
              <a:t>Skills for the data driven economy project</a:t>
            </a:r>
            <a:endParaRPr lang="en-GB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659" y="1079955"/>
            <a:ext cx="2845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latin typeface="Arial"/>
                <a:cs typeface="Arial"/>
              </a:rPr>
              <a:t>Data</a:t>
            </a:r>
            <a:endParaRPr lang="en-GB" sz="40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8388" y="1126122"/>
            <a:ext cx="2273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latin typeface="Arial"/>
                <a:cs typeface="Arial"/>
              </a:rPr>
              <a:t>Outputs</a:t>
            </a:r>
            <a:endParaRPr lang="en-GB" sz="4000" b="1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397" y="1766179"/>
            <a:ext cx="1518545" cy="1566000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884397" y="3438289"/>
            <a:ext cx="1518545" cy="1557810"/>
          </a:xfrm>
          <a:prstGeom prst="rect">
            <a:avLst/>
          </a:prstGeom>
          <a:pattFill prst="lgConfetti">
            <a:fgClr>
              <a:srgbClr val="558ED5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2"/>
                </a:solidFill>
                <a:latin typeface="Arial"/>
                <a:cs typeface="Arial"/>
              </a:rPr>
              <a:t>Work in progress</a:t>
            </a:r>
            <a:endParaRPr lang="en-GB" sz="24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17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1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108" y="1256509"/>
            <a:ext cx="3636000" cy="211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416" y="92313"/>
            <a:ext cx="3627692" cy="1080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784939" y="1759600"/>
            <a:ext cx="2818694" cy="81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dirty="0" smtClean="0">
                <a:solidFill>
                  <a:schemeClr val="tx2"/>
                </a:solidFill>
                <a:latin typeface="Arial"/>
                <a:cs typeface="Arial"/>
              </a:rPr>
              <a:t>% with</a:t>
            </a:r>
          </a:p>
          <a:p>
            <a:pPr algn="r"/>
            <a:r>
              <a:rPr lang="en-GB" sz="1600" b="1" dirty="0" smtClean="0">
                <a:solidFill>
                  <a:schemeClr val="tx2"/>
                </a:solidFill>
                <a:latin typeface="Arial"/>
                <a:cs typeface="Arial"/>
              </a:rPr>
              <a:t>Analytical capability X</a:t>
            </a:r>
            <a:endParaRPr lang="en-GB" sz="1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4938" y="200297"/>
            <a:ext cx="2818695" cy="81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dirty="0" smtClean="0">
                <a:solidFill>
                  <a:schemeClr val="tx2"/>
                </a:solidFill>
                <a:latin typeface="Arial"/>
                <a:cs typeface="Arial"/>
              </a:rPr>
              <a:t>% routinely using</a:t>
            </a:r>
          </a:p>
          <a:p>
            <a:pPr algn="r"/>
            <a:r>
              <a:rPr lang="en-GB" sz="16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sz="1600" b="1" dirty="0" smtClean="0">
                <a:solidFill>
                  <a:schemeClr val="tx2"/>
                </a:solidFill>
                <a:latin typeface="Arial"/>
                <a:cs typeface="Arial"/>
              </a:rPr>
              <a:t>data source X</a:t>
            </a:r>
            <a:endParaRPr lang="en-GB" sz="1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>
            <a:stCxn id="5" idx="4"/>
            <a:endCxn id="8" idx="0"/>
          </p:cNvCxnSpPr>
          <p:nvPr/>
        </p:nvCxnSpPr>
        <p:spPr>
          <a:xfrm>
            <a:off x="1784940" y="1280297"/>
            <a:ext cx="0" cy="241247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07521" y="2241351"/>
            <a:ext cx="4928948" cy="670561"/>
          </a:xfrm>
        </p:spPr>
        <p:txBody>
          <a:bodyPr>
            <a:noAutofit/>
          </a:bodyPr>
          <a:lstStyle/>
          <a:p>
            <a:r>
              <a:rPr lang="en-GB" sz="2800" b="1" dirty="0" err="1" smtClean="0">
                <a:solidFill>
                  <a:srgbClr val="C0504D"/>
                </a:solidFill>
                <a:latin typeface="Arial"/>
                <a:cs typeface="Arial"/>
              </a:rPr>
              <a:t>Descriptives</a:t>
            </a:r>
            <a:r>
              <a:rPr lang="en-GB" sz="2800" b="1" dirty="0" smtClean="0">
                <a:solidFill>
                  <a:srgbClr val="C0504D"/>
                </a:solidFill>
                <a:latin typeface="Arial"/>
                <a:cs typeface="Arial"/>
              </a:rPr>
              <a:t>: Average is average</a:t>
            </a:r>
            <a:endParaRPr lang="en-GB" sz="28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230212" y="200297"/>
            <a:ext cx="1109455" cy="10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/>
                <a:cs typeface="Arial"/>
              </a:rPr>
              <a:t>Data inputs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1230212" y="1759600"/>
            <a:ext cx="1109455" cy="10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/>
                <a:cs typeface="Arial"/>
              </a:rPr>
              <a:t>Analysis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8</a:t>
            </a:fld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108" y="3489039"/>
            <a:ext cx="3636000" cy="14803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1784939" y="3692766"/>
            <a:ext cx="2818694" cy="10005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600" dirty="0" smtClean="0">
                <a:solidFill>
                  <a:schemeClr val="tx2"/>
                </a:solidFill>
                <a:latin typeface="Arial"/>
                <a:cs typeface="Arial"/>
              </a:rPr>
              <a:t>% with </a:t>
            </a:r>
          </a:p>
          <a:p>
            <a:pPr algn="r"/>
            <a:r>
              <a:rPr lang="en-GB" sz="1600" b="1" dirty="0" smtClean="0">
                <a:solidFill>
                  <a:schemeClr val="tx2"/>
                </a:solidFill>
                <a:latin typeface="Arial"/>
                <a:cs typeface="Arial"/>
              </a:rPr>
              <a:t>major benefits in </a:t>
            </a:r>
          </a:p>
          <a:p>
            <a:pPr algn="r"/>
            <a:r>
              <a:rPr lang="en-GB" sz="1600" b="1" dirty="0" smtClean="0">
                <a:solidFill>
                  <a:schemeClr val="tx2"/>
                </a:solidFill>
                <a:latin typeface="Arial"/>
                <a:cs typeface="Arial"/>
              </a:rPr>
              <a:t>area X</a:t>
            </a:r>
            <a:r>
              <a:rPr lang="en-GB" sz="16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  <a:p>
            <a:pPr algn="r"/>
            <a:r>
              <a:rPr lang="en-GB" sz="1600" dirty="0" smtClean="0">
                <a:solidFill>
                  <a:schemeClr val="tx2"/>
                </a:solidFill>
                <a:latin typeface="Arial"/>
                <a:cs typeface="Arial"/>
              </a:rPr>
              <a:t>due to analysis</a:t>
            </a:r>
            <a:endParaRPr lang="en-GB" sz="1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1230212" y="3692767"/>
            <a:ext cx="1109455" cy="108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/>
                <a:cs typeface="Arial"/>
              </a:rPr>
              <a:t>Business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/>
                <a:cs typeface="Arial"/>
              </a:rPr>
              <a:t>Benefits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7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7" y="205979"/>
            <a:ext cx="8677708" cy="85725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C0504D"/>
                </a:solidFill>
                <a:latin typeface="Arial"/>
                <a:cs typeface="Arial"/>
              </a:rPr>
              <a:t>We segment companies depending on their data input and use</a:t>
            </a:r>
            <a:endParaRPr lang="en-GB" sz="3200" b="1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67B8-4783-C741-8793-8197F4D212EC}" type="slidenum">
              <a:rPr lang="en-GB" smtClean="0"/>
              <a:t>9</a:t>
            </a:fld>
            <a:endParaRPr lang="en-GB" dirty="0"/>
          </a:p>
        </p:txBody>
      </p:sp>
      <p:sp>
        <p:nvSpPr>
          <p:cNvPr id="22" name="Oval 21"/>
          <p:cNvSpPr>
            <a:spLocks/>
          </p:cNvSpPr>
          <p:nvPr/>
        </p:nvSpPr>
        <p:spPr>
          <a:xfrm>
            <a:off x="3634431" y="1295776"/>
            <a:ext cx="900000" cy="90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/>
                <a:cs typeface="Arial"/>
              </a:rPr>
              <a:t>Data volume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>
            <a:spLocks/>
          </p:cNvSpPr>
          <p:nvPr/>
        </p:nvSpPr>
        <p:spPr>
          <a:xfrm>
            <a:off x="4968155" y="1295776"/>
            <a:ext cx="900000" cy="90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/>
                <a:cs typeface="Arial"/>
              </a:rPr>
              <a:t>Data variety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>
            <a:spLocks/>
          </p:cNvSpPr>
          <p:nvPr/>
        </p:nvSpPr>
        <p:spPr>
          <a:xfrm>
            <a:off x="6260506" y="1280403"/>
            <a:ext cx="900000" cy="90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/>
                <a:cs typeface="Arial"/>
              </a:rPr>
              <a:t>Data for decision-making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12883" y="1180759"/>
            <a:ext cx="3986927" cy="1080559"/>
          </a:xfrm>
          <a:prstGeom prst="roundRect">
            <a:avLst/>
          </a:prstGeom>
          <a:noFill/>
          <a:ln w="5715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3412883" y="2729191"/>
            <a:ext cx="5436793" cy="1002158"/>
          </a:xfrm>
          <a:prstGeom prst="roundRect">
            <a:avLst/>
          </a:prstGeom>
          <a:noFill/>
          <a:ln w="5715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/>
          <p:cNvSpPr>
            <a:spLocks/>
          </p:cNvSpPr>
          <p:nvPr/>
        </p:nvSpPr>
        <p:spPr>
          <a:xfrm>
            <a:off x="3525292" y="2773354"/>
            <a:ext cx="972000" cy="935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rgbClr val="1F497D"/>
                </a:solidFill>
                <a:latin typeface="Arial"/>
                <a:cs typeface="Arial"/>
              </a:rPr>
              <a:t>Doers</a:t>
            </a:r>
          </a:p>
          <a:p>
            <a:pPr algn="ctr"/>
            <a:r>
              <a:rPr lang="en-GB" sz="1200" b="1" dirty="0" smtClean="0">
                <a:solidFill>
                  <a:srgbClr val="1F497D"/>
                </a:solidFill>
                <a:latin typeface="Arial"/>
                <a:cs typeface="Arial"/>
              </a:rPr>
              <a:t>14.5%</a:t>
            </a:r>
            <a:r>
              <a:rPr lang="en-GB" sz="1200" b="1" dirty="0" smtClean="0">
                <a:solidFill>
                  <a:srgbClr val="1F497D"/>
                </a:solidFill>
                <a:latin typeface="Arial"/>
                <a:cs typeface="Arial"/>
              </a:rPr>
              <a:t>	</a:t>
            </a:r>
            <a:endParaRPr lang="en-GB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4" name="Oval 33"/>
          <p:cNvSpPr>
            <a:spLocks/>
          </p:cNvSpPr>
          <p:nvPr/>
        </p:nvSpPr>
        <p:spPr>
          <a:xfrm>
            <a:off x="4859016" y="2773354"/>
            <a:ext cx="972000" cy="935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rgbClr val="1F497D"/>
                </a:solidFill>
                <a:latin typeface="Arial"/>
                <a:cs typeface="Arial"/>
              </a:rPr>
              <a:t>Hoarders</a:t>
            </a:r>
          </a:p>
          <a:p>
            <a:pPr algn="ctr"/>
            <a:r>
              <a:rPr lang="en-GB" sz="1200" b="1" dirty="0" smtClean="0">
                <a:solidFill>
                  <a:srgbClr val="1F497D"/>
                </a:solidFill>
                <a:latin typeface="Arial"/>
                <a:cs typeface="Arial"/>
              </a:rPr>
              <a:t>23.2%</a:t>
            </a:r>
            <a:endParaRPr lang="en-GB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5" name="Oval 34"/>
          <p:cNvSpPr>
            <a:spLocks/>
          </p:cNvSpPr>
          <p:nvPr/>
        </p:nvSpPr>
        <p:spPr>
          <a:xfrm>
            <a:off x="6211230" y="2773354"/>
            <a:ext cx="972000" cy="935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rgbClr val="1F497D"/>
                </a:solidFill>
                <a:latin typeface="Arial"/>
                <a:cs typeface="Arial"/>
              </a:rPr>
              <a:t>Mixers</a:t>
            </a:r>
          </a:p>
          <a:p>
            <a:pPr algn="ctr"/>
            <a:r>
              <a:rPr lang="en-GB" sz="1200" b="1" dirty="0" smtClean="0">
                <a:solidFill>
                  <a:srgbClr val="1F497D"/>
                </a:solidFill>
                <a:latin typeface="Arial"/>
                <a:cs typeface="Arial"/>
              </a:rPr>
              <a:t>32.3%</a:t>
            </a:r>
            <a:r>
              <a:rPr lang="en-GB" sz="1200" b="1" dirty="0" smtClean="0">
                <a:solidFill>
                  <a:srgbClr val="1F497D"/>
                </a:solidFill>
                <a:latin typeface="Arial"/>
                <a:cs typeface="Arial"/>
              </a:rPr>
              <a:t>	</a:t>
            </a:r>
            <a:endParaRPr lang="en-GB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>
            <a:spLocks/>
          </p:cNvSpPr>
          <p:nvPr/>
        </p:nvSpPr>
        <p:spPr>
          <a:xfrm>
            <a:off x="7513627" y="2773354"/>
            <a:ext cx="972000" cy="935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rgbClr val="1F497D"/>
                </a:solidFill>
                <a:latin typeface="Arial"/>
                <a:cs typeface="Arial"/>
              </a:rPr>
              <a:t>Deniers</a:t>
            </a:r>
          </a:p>
          <a:p>
            <a:pPr algn="ctr"/>
            <a:r>
              <a:rPr lang="en-GB" sz="1200" b="1" dirty="0" smtClean="0">
                <a:solidFill>
                  <a:srgbClr val="1F497D"/>
                </a:solidFill>
                <a:latin typeface="Arial"/>
                <a:cs typeface="Arial"/>
              </a:rPr>
              <a:t>30%</a:t>
            </a:r>
            <a:endParaRPr lang="en-GB" sz="12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420517" y="2298809"/>
            <a:ext cx="0" cy="420459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574316" y="2321334"/>
            <a:ext cx="3048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/>
                <a:cs typeface="Arial"/>
              </a:rPr>
              <a:t>Cluster analysis</a:t>
            </a:r>
            <a:endParaRPr lang="en-GB" sz="1600" dirty="0">
              <a:latin typeface="Arial"/>
              <a:cs typeface="Arial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11485"/>
              </p:ext>
            </p:extLst>
          </p:nvPr>
        </p:nvGraphicFramePr>
        <p:xfrm>
          <a:off x="171968" y="3834891"/>
          <a:ext cx="8677707" cy="1006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321"/>
                <a:gridCol w="478842"/>
                <a:gridCol w="1130895"/>
                <a:gridCol w="1398883"/>
                <a:gridCol w="1398883"/>
                <a:gridCol w="1398883"/>
              </a:tblGrid>
              <a:tr h="252501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% using big</a:t>
                      </a:r>
                      <a:r>
                        <a:rPr lang="en-GB" sz="12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data volumes</a:t>
                      </a:r>
                      <a:endParaRPr lang="en-GB" sz="12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lang="en-GB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lang="en-GB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GB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2%</a:t>
                      </a:r>
                      <a:endParaRPr lang="en-GB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1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% Using &gt;4 sources regularly</a:t>
                      </a:r>
                      <a:endParaRPr lang="en-GB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14%</a:t>
                      </a:r>
                      <a:endParaRPr lang="en-GB" sz="12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lang="en-GB" sz="12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7%</a:t>
                      </a:r>
                      <a:endParaRPr lang="en-GB" sz="12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GB" sz="12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1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% making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decisions on data &amp; analysis</a:t>
                      </a:r>
                      <a:endParaRPr lang="en-GB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lang="en-GB" sz="12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10.3%</a:t>
                      </a:r>
                      <a:endParaRPr lang="en-GB" sz="12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lang="en-GB" sz="12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&lt;1%</a:t>
                      </a:r>
                      <a:endParaRPr lang="en-GB" sz="12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91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Found</a:t>
                      </a:r>
                      <a:r>
                        <a:rPr lang="en-GB" sz="11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in sectors like…</a:t>
                      </a:r>
                      <a:endParaRPr lang="en-GB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Finance 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ICT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Creative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Manufacturing</a:t>
                      </a:r>
                      <a:endParaRPr lang="en-GB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7" name="Oval 66"/>
          <p:cNvSpPr>
            <a:spLocks/>
          </p:cNvSpPr>
          <p:nvPr/>
        </p:nvSpPr>
        <p:spPr>
          <a:xfrm>
            <a:off x="512310" y="1021584"/>
            <a:ext cx="1109455" cy="10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/>
                <a:cs typeface="Arial"/>
              </a:rPr>
              <a:t>Data inputs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69"/>
          <p:cNvCxnSpPr>
            <a:stCxn id="67" idx="6"/>
          </p:cNvCxnSpPr>
          <p:nvPr/>
        </p:nvCxnSpPr>
        <p:spPr>
          <a:xfrm>
            <a:off x="1621765" y="1561584"/>
            <a:ext cx="1697611" cy="0"/>
          </a:xfrm>
          <a:prstGeom prst="straightConnector1">
            <a:avLst/>
          </a:prstGeom>
          <a:ln w="76200" cmpd="sng">
            <a:solidFill>
              <a:srgbClr val="A6A6A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0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5722</TotalTime>
  <Words>989</Words>
  <Application>Microsoft Macintosh PowerPoint</Application>
  <PresentationFormat>On-screen Show (16:9)</PresentationFormat>
  <Paragraphs>221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Me</vt:lpstr>
      <vt:lpstr>PowerPoint Presentation</vt:lpstr>
      <vt:lpstr>PowerPoint Presentation</vt:lpstr>
      <vt:lpstr>Skills for the data driven economy project</vt:lpstr>
      <vt:lpstr>Descriptives: Average is average</vt:lpstr>
      <vt:lpstr>We segment companies depending on their data input and use</vt:lpstr>
      <vt:lpstr>All industries are doing it, but some more than others</vt:lpstr>
      <vt:lpstr>“Not (just) what you do to data …</vt:lpstr>
      <vt:lpstr>And the bottom-line?</vt:lpstr>
      <vt:lpstr>PowerPoint Presentation</vt:lpstr>
      <vt:lpstr>Looking for the perfect analyst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Nesta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Juan Mateos-Garcia</dc:creator>
  <cp:keywords/>
  <dc:description/>
  <cp:lastModifiedBy>Juan Mateos-Garcia</cp:lastModifiedBy>
  <cp:revision>118</cp:revision>
  <dcterms:created xsi:type="dcterms:W3CDTF">2014-11-17T12:54:50Z</dcterms:created>
  <dcterms:modified xsi:type="dcterms:W3CDTF">2014-11-21T12:18:06Z</dcterms:modified>
  <cp:category/>
</cp:coreProperties>
</file>