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49" r:id="rId2"/>
    <p:sldMasterId id="2147483651" r:id="rId3"/>
    <p:sldMasterId id="2147483656" r:id="rId4"/>
  </p:sldMasterIdLst>
  <p:notesMasterIdLst>
    <p:notesMasterId r:id="rId59"/>
  </p:notesMasterIdLst>
  <p:sldIdLst>
    <p:sldId id="256" r:id="rId5"/>
    <p:sldId id="264" r:id="rId6"/>
    <p:sldId id="267" r:id="rId7"/>
    <p:sldId id="258" r:id="rId8"/>
    <p:sldId id="318" r:id="rId9"/>
    <p:sldId id="263" r:id="rId10"/>
    <p:sldId id="315" r:id="rId11"/>
    <p:sldId id="266" r:id="rId12"/>
    <p:sldId id="322" r:id="rId13"/>
    <p:sldId id="268" r:id="rId14"/>
    <p:sldId id="321" r:id="rId15"/>
    <p:sldId id="269" r:id="rId16"/>
    <p:sldId id="323" r:id="rId17"/>
    <p:sldId id="313" r:id="rId18"/>
    <p:sldId id="314" r:id="rId19"/>
    <p:sldId id="320" r:id="rId20"/>
    <p:sldId id="277" r:id="rId21"/>
    <p:sldId id="265" r:id="rId22"/>
    <p:sldId id="272" r:id="rId23"/>
    <p:sldId id="275" r:id="rId24"/>
    <p:sldId id="279" r:id="rId25"/>
    <p:sldId id="281" r:id="rId26"/>
    <p:sldId id="282" r:id="rId27"/>
    <p:sldId id="286" r:id="rId28"/>
    <p:sldId id="278" r:id="rId29"/>
    <p:sldId id="280" r:id="rId30"/>
    <p:sldId id="317" r:id="rId31"/>
    <p:sldId id="287" r:id="rId32"/>
    <p:sldId id="316" r:id="rId33"/>
    <p:sldId id="291" r:id="rId34"/>
    <p:sldId id="292" r:id="rId35"/>
    <p:sldId id="294" r:id="rId36"/>
    <p:sldId id="296" r:id="rId37"/>
    <p:sldId id="298" r:id="rId38"/>
    <p:sldId id="295" r:id="rId39"/>
    <p:sldId id="289" r:id="rId40"/>
    <p:sldId id="299" r:id="rId41"/>
    <p:sldId id="301" r:id="rId42"/>
    <p:sldId id="302" r:id="rId43"/>
    <p:sldId id="303" r:id="rId44"/>
    <p:sldId id="304" r:id="rId45"/>
    <p:sldId id="297" r:id="rId46"/>
    <p:sldId id="306" r:id="rId47"/>
    <p:sldId id="305" r:id="rId48"/>
    <p:sldId id="310" r:id="rId49"/>
    <p:sldId id="309" r:id="rId50"/>
    <p:sldId id="307" r:id="rId51"/>
    <p:sldId id="308" r:id="rId52"/>
    <p:sldId id="300" r:id="rId53"/>
    <p:sldId id="274" r:id="rId54"/>
    <p:sldId id="288" r:id="rId55"/>
    <p:sldId id="276" r:id="rId56"/>
    <p:sldId id="311" r:id="rId57"/>
    <p:sldId id="312" r:id="rId58"/>
  </p:sldIdLst>
  <p:sldSz cx="24384000" cy="13716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17" autoAdjust="0"/>
  </p:normalViewPr>
  <p:slideViewPr>
    <p:cSldViewPr>
      <p:cViewPr varScale="1">
        <p:scale>
          <a:sx n="69" d="100"/>
          <a:sy n="69" d="100"/>
        </p:scale>
        <p:origin x="-280" y="-12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6.xml"/><Relationship Id="rId51" Type="http://schemas.openxmlformats.org/officeDocument/2006/relationships/slide" Target="slides/slide47.xml"/><Relationship Id="rId52" Type="http://schemas.openxmlformats.org/officeDocument/2006/relationships/slide" Target="slides/slide48.xml"/><Relationship Id="rId53" Type="http://schemas.openxmlformats.org/officeDocument/2006/relationships/slide" Target="slides/slide49.xml"/><Relationship Id="rId54" Type="http://schemas.openxmlformats.org/officeDocument/2006/relationships/slide" Target="slides/slide50.xml"/><Relationship Id="rId55" Type="http://schemas.openxmlformats.org/officeDocument/2006/relationships/slide" Target="slides/slide51.xml"/><Relationship Id="rId56" Type="http://schemas.openxmlformats.org/officeDocument/2006/relationships/slide" Target="slides/slide52.xml"/><Relationship Id="rId57" Type="http://schemas.openxmlformats.org/officeDocument/2006/relationships/slide" Target="slides/slide53.xml"/><Relationship Id="rId58" Type="http://schemas.openxmlformats.org/officeDocument/2006/relationships/slide" Target="slides/slide54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AD540-8868-0846-98B2-D949A6E7322D}" type="datetimeFigureOut">
              <a:rPr lang="en-US" smtClean="0"/>
              <a:t>11/17/14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7F4D6-EB37-3641-8893-E3D14616A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File:Octopus_at_Kelly_Tarlton's.jpg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Wikipedia</a:t>
            </a:r>
            <a:r>
              <a:rPr lang="en-US" baseline="0" dirty="0" smtClean="0"/>
              <a:t> 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6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r>
              <a:rPr lang="en-US" baseline="0" dirty="0" smtClean="0"/>
              <a:t> public domain. http://</a:t>
            </a:r>
            <a:r>
              <a:rPr lang="en-US" baseline="0" dirty="0" err="1" smtClean="0"/>
              <a:t>en.wikipedia.org</a:t>
            </a:r>
            <a:r>
              <a:rPr lang="en-US" baseline="0" dirty="0" smtClean="0"/>
              <a:t>/wiki/</a:t>
            </a:r>
            <a:r>
              <a:rPr lang="en-US" baseline="0" dirty="0" err="1" smtClean="0"/>
              <a:t>Logistic_regression#mediaviewer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File:Logistic-curve.svg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5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from </a:t>
            </a:r>
            <a:r>
              <a:rPr lang="en-US" dirty="0" err="1" smtClean="0"/>
              <a:t>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612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generated in </a:t>
            </a:r>
            <a:r>
              <a:rPr lang="en-US" dirty="0" err="1" smtClean="0"/>
              <a:t>iPython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5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Wikipedia. 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/commons/2/2f/</a:t>
            </a:r>
            <a:r>
              <a:rPr lang="en-US" dirty="0" err="1" smtClean="0"/>
              <a:t>Fra_lh_firstterminal_seating.jpg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25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Screenshot from </a:t>
            </a:r>
            <a:r>
              <a:rPr lang="en-US" dirty="0" err="1" smtClean="0"/>
              <a:t>google</a:t>
            </a:r>
            <a:r>
              <a:rPr lang="en-US" dirty="0" smtClean="0"/>
              <a:t> </a:t>
            </a:r>
            <a:r>
              <a:rPr lang="en-US" dirty="0" err="1" smtClean="0"/>
              <a:t>dataflows</a:t>
            </a:r>
            <a:endParaRPr dirty="0"/>
          </a:p>
        </p:txBody>
      </p:sp>
      <p:sp>
        <p:nvSpPr>
          <p:cNvPr id="597" name="Shape 5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 from </a:t>
            </a:r>
            <a:r>
              <a:rPr lang="en-US" dirty="0" err="1" smtClean="0"/>
              <a:t>iPython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06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</a:t>
            </a:r>
            <a:r>
              <a:rPr lang="en-US" baseline="0" dirty="0" smtClean="0"/>
              <a:t> Recreate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138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www.flickr.com</a:t>
            </a:r>
            <a:r>
              <a:rPr lang="en-US" dirty="0" smtClean="0"/>
              <a:t>/photos/tt2times/2568645910/in/</a:t>
            </a:r>
            <a:r>
              <a:rPr lang="en-US" dirty="0" err="1" smtClean="0"/>
              <a:t>photostream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CreativeCommons</a:t>
            </a:r>
            <a:r>
              <a:rPr lang="en-US" dirty="0" smtClean="0"/>
              <a:t> v2.0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TODO:</a:t>
            </a:r>
            <a:r>
              <a:rPr lang="en-US" baseline="0" dirty="0" smtClean="0"/>
              <a:t> Change to </a:t>
            </a:r>
            <a:r>
              <a:rPr lang="en-US" baseline="0" dirty="0" err="1" smtClean="0"/>
              <a:t>Github</a:t>
            </a:r>
            <a:r>
              <a:rPr lang="en-US" baseline="0" dirty="0" smtClean="0"/>
              <a:t>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64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/commons/thumb/1/16/</a:t>
            </a:r>
            <a:r>
              <a:rPr lang="en-US" dirty="0" err="1" smtClean="0"/>
              <a:t>Poisson_pmf.svg</a:t>
            </a:r>
            <a:r>
              <a:rPr lang="en-US" dirty="0" smtClean="0"/>
              <a:t>/325px-Poisson_pmf.svg.png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Chart</a:t>
            </a:r>
            <a:r>
              <a:rPr lang="en-US" baseline="0" dirty="0" smtClean="0"/>
              <a:t> generated in </a:t>
            </a:r>
            <a:r>
              <a:rPr lang="en-US" baseline="0" dirty="0" err="1" smtClean="0"/>
              <a:t>iPython</a:t>
            </a:r>
            <a:r>
              <a:rPr lang="en-US" baseline="0" dirty="0" smtClean="0"/>
              <a:t> with </a:t>
            </a:r>
            <a:r>
              <a:rPr lang="en-US" baseline="0" dirty="0" err="1" smtClean="0"/>
              <a:t>pylab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4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</a:t>
            </a:r>
            <a:r>
              <a:rPr lang="en-US" baseline="0" dirty="0" smtClean="0"/>
              <a:t> generated in </a:t>
            </a:r>
            <a:r>
              <a:rPr lang="en-US" baseline="0" dirty="0" err="1" smtClean="0"/>
              <a:t>google</a:t>
            </a:r>
            <a:r>
              <a:rPr lang="en-US" baseline="0" dirty="0" smtClean="0"/>
              <a:t> spreadsheets from own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13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 Hand drawn in 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08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espn.go.com</a:t>
            </a:r>
            <a:r>
              <a:rPr lang="en-US" dirty="0" smtClean="0"/>
              <a:t>/video/</a:t>
            </a:r>
            <a:r>
              <a:rPr lang="en-US" dirty="0" err="1" smtClean="0"/>
              <a:t>clip?id</a:t>
            </a:r>
            <a:r>
              <a:rPr lang="en-US" dirty="0" smtClean="0"/>
              <a:t>=11078816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6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 from author’s presentation at </a:t>
            </a:r>
            <a:r>
              <a:rPr lang="en-US" dirty="0" err="1" smtClean="0"/>
              <a:t>google</a:t>
            </a:r>
            <a:r>
              <a:rPr lang="en-US" dirty="0" smtClean="0"/>
              <a:t> I/O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generated in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7F4D6-EB37-3641-8893-E3D14616AE7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5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0868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ustom Layou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Shape 59"/>
          <p:cNvGrpSpPr/>
          <p:nvPr/>
        </p:nvGrpSpPr>
        <p:grpSpPr>
          <a:xfrm>
            <a:off x="454757" y="11101400"/>
            <a:ext cx="3817753" cy="2138259"/>
            <a:chOff x="341077" y="8334384"/>
            <a:chExt cx="2863387" cy="1605300"/>
          </a:xfrm>
        </p:grpSpPr>
        <p:grpSp>
          <p:nvGrpSpPr>
            <p:cNvPr id="60" name="Shape 60"/>
            <p:cNvGrpSpPr/>
            <p:nvPr/>
          </p:nvGrpSpPr>
          <p:grpSpPr>
            <a:xfrm>
              <a:off x="341077" y="8334384"/>
              <a:ext cx="2863387" cy="1605300"/>
              <a:chOff x="341077" y="8334384"/>
              <a:chExt cx="2863387" cy="1605300"/>
            </a:xfrm>
          </p:grpSpPr>
          <p:sp>
            <p:nvSpPr>
              <p:cNvPr id="61" name="Shape 61"/>
              <p:cNvSpPr/>
              <p:nvPr/>
            </p:nvSpPr>
            <p:spPr>
              <a:xfrm>
                <a:off x="341077" y="8573975"/>
                <a:ext cx="217799" cy="436200"/>
              </a:xfrm>
              <a:prstGeom prst="roundRect">
                <a:avLst>
                  <a:gd name="adj" fmla="val 185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lIns="121875" tIns="60925" rIns="121875" bIns="60925" anchor="ctr" anchorCtr="0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sz="1600" kern="0">
                  <a:solidFill>
                    <a:srgbClr val="BFBFBF"/>
                  </a:solidFill>
                  <a:latin typeface="Roboto"/>
                  <a:ea typeface="Roboto"/>
                  <a:cs typeface="Roboto"/>
                  <a:sym typeface="Roboto"/>
                  <a:rtl val="0"/>
                </a:endParaRPr>
              </a:p>
            </p:txBody>
          </p:sp>
          <p:grpSp>
            <p:nvGrpSpPr>
              <p:cNvPr id="62" name="Shape 62"/>
              <p:cNvGrpSpPr/>
              <p:nvPr/>
            </p:nvGrpSpPr>
            <p:grpSpPr>
              <a:xfrm>
                <a:off x="688364" y="8334384"/>
                <a:ext cx="2516099" cy="1605299"/>
                <a:chOff x="629814" y="8335702"/>
                <a:chExt cx="2516099" cy="1605299"/>
              </a:xfrm>
            </p:grpSpPr>
            <p:sp>
              <p:nvSpPr>
                <p:cNvPr id="63" name="Shape 63"/>
                <p:cNvSpPr/>
                <p:nvPr/>
              </p:nvSpPr>
              <p:spPr>
                <a:xfrm>
                  <a:off x="629814" y="8335702"/>
                  <a:ext cx="2064299" cy="1605299"/>
                </a:xfrm>
                <a:prstGeom prst="roundRect">
                  <a:avLst>
                    <a:gd name="adj" fmla="val 1854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121875" tIns="60925" rIns="121875" bIns="60925" anchor="ctr" anchorCtr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600" kern="0">
                    <a:solidFill>
                      <a:srgbClr val="BFBFBF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endParaRPr>
                </a:p>
              </p:txBody>
            </p:sp>
            <p:sp>
              <p:nvSpPr>
                <p:cNvPr id="64" name="Shape 64"/>
                <p:cNvSpPr txBox="1"/>
                <p:nvPr/>
              </p:nvSpPr>
              <p:spPr>
                <a:xfrm>
                  <a:off x="629814" y="8335702"/>
                  <a:ext cx="2516099" cy="1605299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243800" tIns="121875" rIns="243800" bIns="121875" anchor="t" anchorCtr="0">
                  <a:noAutofit/>
                </a:bodyPr>
                <a:lstStyle/>
                <a:p>
                  <a:pPr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25000"/>
                  </a:pPr>
                  <a:r>
                    <a:rPr lang="en-US" sz="1300" kern="0">
                      <a:solidFill>
                        <a:srgbClr val="7F7F7F"/>
                      </a:solidFill>
                      <a:latin typeface="Roboto"/>
                      <a:ea typeface="Roboto"/>
                      <a:cs typeface="Roboto"/>
                      <a:sym typeface="Roboto"/>
                      <a:rtl val="0"/>
                    </a:rPr>
                    <a:t>Started </a:t>
                  </a:r>
                </a:p>
                <a:p>
                  <a:pPr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25000"/>
                  </a:pPr>
                  <a:r>
                    <a:rPr lang="en-US" sz="1300" kern="0">
                      <a:solidFill>
                        <a:srgbClr val="262626"/>
                      </a:solidFill>
                      <a:latin typeface="Roboto"/>
                      <a:ea typeface="Roboto"/>
                      <a:cs typeface="Roboto"/>
                      <a:sym typeface="Roboto"/>
                      <a:rtl val="0"/>
                    </a:rPr>
                    <a:t>Jun 21 2014-11:58:18</a:t>
                  </a:r>
                </a:p>
                <a:p>
                  <a:pPr fontAlgn="auto">
                    <a:lnSpc>
                      <a:spcPct val="110000"/>
                    </a:lnSpc>
                    <a:spcBef>
                      <a:spcPts val="800"/>
                    </a:spcBef>
                    <a:spcAft>
                      <a:spcPts val="0"/>
                    </a:spcAft>
                    <a:buSzPct val="25000"/>
                  </a:pPr>
                  <a:r>
                    <a:rPr lang="en-US" sz="1300" kern="0">
                      <a:solidFill>
                        <a:srgbClr val="7F7F7F"/>
                      </a:solidFill>
                      <a:latin typeface="Roboto"/>
                      <a:ea typeface="Roboto"/>
                      <a:cs typeface="Roboto"/>
                      <a:sym typeface="Roboto"/>
                      <a:rtl val="0"/>
                    </a:rPr>
                    <a:t>Elapsed time </a:t>
                  </a:r>
                </a:p>
                <a:p>
                  <a:pPr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25000"/>
                  </a:pPr>
                  <a:r>
                    <a:rPr lang="en-US" sz="1300" kern="0">
                      <a:solidFill>
                        <a:srgbClr val="262626"/>
                      </a:solidFill>
                      <a:latin typeface="Roboto"/>
                      <a:ea typeface="Roboto"/>
                      <a:cs typeface="Roboto"/>
                      <a:sym typeface="Roboto"/>
                      <a:rtl val="0"/>
                    </a:rPr>
                    <a:t>20 sec</a:t>
                  </a:r>
                </a:p>
                <a:p>
                  <a:pPr fontAlgn="auto">
                    <a:lnSpc>
                      <a:spcPct val="110000"/>
                    </a:lnSpc>
                    <a:spcBef>
                      <a:spcPts val="800"/>
                    </a:spcBef>
                    <a:spcAft>
                      <a:spcPts val="0"/>
                    </a:spcAft>
                    <a:buClr>
                      <a:srgbClr val="7F7F7F"/>
                    </a:buClr>
                    <a:buSzPct val="25000"/>
                    <a:buFont typeface="Roboto"/>
                    <a:buNone/>
                  </a:pPr>
                  <a:r>
                    <a:rPr lang="en-US" sz="1300" kern="0">
                      <a:solidFill>
                        <a:srgbClr val="7F7F7F"/>
                      </a:solidFill>
                      <a:latin typeface="Roboto"/>
                      <a:ea typeface="Roboto"/>
                      <a:cs typeface="Roboto"/>
                      <a:sym typeface="Roboto"/>
                      <a:rtl val="0"/>
                    </a:rPr>
                    <a:t>Estimated completion</a:t>
                  </a:r>
                </a:p>
                <a:p>
                  <a:pPr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sz="1300" kern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endParaRPr>
                </a:p>
                <a:p>
                  <a:pPr fontAlgn="auto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0"/>
                    </a:spcAft>
                    <a:buSzPct val="25000"/>
                  </a:pPr>
                  <a:r>
                    <a:rPr lang="en-US" sz="1300" kern="0">
                      <a:solidFill>
                        <a:srgbClr val="262626"/>
                      </a:solidFill>
                      <a:latin typeface="Roboto"/>
                      <a:ea typeface="Roboto"/>
                      <a:cs typeface="Roboto"/>
                      <a:sym typeface="Roboto"/>
                      <a:rtl val="0"/>
                    </a:rPr>
                    <a:t>10%</a:t>
                  </a:r>
                </a:p>
              </p:txBody>
            </p:sp>
            <p:grpSp>
              <p:nvGrpSpPr>
                <p:cNvPr id="65" name="Shape 65"/>
                <p:cNvGrpSpPr/>
                <p:nvPr/>
              </p:nvGrpSpPr>
              <p:grpSpPr>
                <a:xfrm>
                  <a:off x="821176" y="9512601"/>
                  <a:ext cx="1645910" cy="113088"/>
                  <a:chOff x="2591815" y="1124069"/>
                  <a:chExt cx="2094299" cy="74400"/>
                </a:xfrm>
              </p:grpSpPr>
              <p:sp>
                <p:nvSpPr>
                  <p:cNvPr id="66" name="Shape 66"/>
                  <p:cNvSpPr/>
                  <p:nvPr/>
                </p:nvSpPr>
                <p:spPr>
                  <a:xfrm>
                    <a:off x="2591815" y="1124069"/>
                    <a:ext cx="2094299" cy="74400"/>
                  </a:xfrm>
                  <a:prstGeom prst="rect">
                    <a:avLst/>
                  </a:prstGeom>
                  <a:solidFill>
                    <a:schemeClr val="lt1"/>
                  </a:solidFill>
                  <a:ln w="9525" cap="flat">
                    <a:solidFill>
                      <a:srgbClr val="A5A5A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lIns="121875" tIns="60925" rIns="121875" bIns="60925" anchor="ctr" anchorCtr="0">
                    <a:no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3700" kern="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  <a:rtl val="0"/>
                    </a:endParaRPr>
                  </a:p>
                </p:txBody>
              </p:sp>
              <p:sp>
                <p:nvSpPr>
                  <p:cNvPr id="67" name="Shape 67"/>
                  <p:cNvSpPr/>
                  <p:nvPr/>
                </p:nvSpPr>
                <p:spPr>
                  <a:xfrm>
                    <a:off x="2618196" y="1135670"/>
                    <a:ext cx="245700" cy="51600"/>
                  </a:xfrm>
                  <a:prstGeom prst="rect">
                    <a:avLst/>
                  </a:prstGeom>
                  <a:solidFill>
                    <a:srgbClr val="A5A5A5"/>
                  </a:solidFill>
                  <a:ln>
                    <a:noFill/>
                  </a:ln>
                </p:spPr>
                <p:txBody>
                  <a:bodyPr lIns="121875" tIns="60925" rIns="121875" bIns="60925" anchor="ctr" anchorCtr="0">
                    <a:noAutofit/>
                  </a:bodyPr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</a:pPr>
                    <a:endParaRPr sz="3700" kern="0">
                      <a:solidFill>
                        <a:srgbClr val="FFFFFF"/>
                      </a:solidFill>
                      <a:latin typeface="Roboto"/>
                      <a:ea typeface="Roboto"/>
                      <a:cs typeface="Roboto"/>
                      <a:sym typeface="Roboto"/>
                      <a:rtl val="0"/>
                    </a:endParaRPr>
                  </a:p>
                </p:txBody>
              </p:sp>
            </p:grpSp>
          </p:grpSp>
          <p:sp>
            <p:nvSpPr>
              <p:cNvPr id="68" name="Shape 68"/>
              <p:cNvSpPr/>
              <p:nvPr/>
            </p:nvSpPr>
            <p:spPr>
              <a:xfrm>
                <a:off x="369555" y="8605418"/>
                <a:ext cx="164400" cy="164700"/>
              </a:xfrm>
              <a:prstGeom prst="mathPlus">
                <a:avLst>
                  <a:gd name="adj1" fmla="val 23520"/>
                </a:avLst>
              </a:prstGeom>
              <a:solidFill>
                <a:srgbClr val="595959"/>
              </a:solidFill>
              <a:ln w="9525" cap="flat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875" tIns="60925" rIns="121875" bIns="60925" anchor="ctr" anchorCtr="0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sz="37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endParaRPr>
              </a:p>
            </p:txBody>
          </p:sp>
          <p:sp>
            <p:nvSpPr>
              <p:cNvPr id="69" name="Shape 69"/>
              <p:cNvSpPr/>
              <p:nvPr/>
            </p:nvSpPr>
            <p:spPr>
              <a:xfrm>
                <a:off x="369616" y="8825072"/>
                <a:ext cx="158100" cy="157499"/>
              </a:xfrm>
              <a:prstGeom prst="mathMinus">
                <a:avLst>
                  <a:gd name="adj1" fmla="val 23520"/>
                </a:avLst>
              </a:prstGeom>
              <a:solidFill>
                <a:srgbClr val="595959"/>
              </a:solidFill>
              <a:ln w="952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875" tIns="60925" rIns="121875" bIns="60925" anchor="ctr" anchorCtr="0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sz="37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  <a:rtl val="0"/>
                </a:endParaRPr>
              </a:p>
            </p:txBody>
          </p:sp>
          <p:grpSp>
            <p:nvGrpSpPr>
              <p:cNvPr id="70" name="Shape 70"/>
              <p:cNvGrpSpPr/>
              <p:nvPr/>
            </p:nvGrpSpPr>
            <p:grpSpPr>
              <a:xfrm>
                <a:off x="341395" y="8334384"/>
                <a:ext cx="217799" cy="213599"/>
                <a:chOff x="340492" y="8121963"/>
                <a:chExt cx="217799" cy="213599"/>
              </a:xfrm>
            </p:grpSpPr>
            <p:sp>
              <p:nvSpPr>
                <p:cNvPr id="71" name="Shape 71"/>
                <p:cNvSpPr/>
                <p:nvPr/>
              </p:nvSpPr>
              <p:spPr>
                <a:xfrm>
                  <a:off x="340492" y="8121963"/>
                  <a:ext cx="217799" cy="213599"/>
                </a:xfrm>
                <a:prstGeom prst="roundRect">
                  <a:avLst>
                    <a:gd name="adj" fmla="val 1854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lIns="121875" tIns="60925" rIns="121875" bIns="60925" anchor="ctr" anchorCtr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1600" kern="0">
                    <a:solidFill>
                      <a:srgbClr val="BFBFBF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endParaRPr>
                </a:p>
              </p:txBody>
            </p:sp>
            <p:sp>
              <p:nvSpPr>
                <p:cNvPr id="72" name="Shape 72"/>
                <p:cNvSpPr/>
                <p:nvPr/>
              </p:nvSpPr>
              <p:spPr>
                <a:xfrm>
                  <a:off x="406862" y="8182989"/>
                  <a:ext cx="84900" cy="91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lt1"/>
                </a:solidFill>
                <a:ln w="9525" cap="flat">
                  <a:solidFill>
                    <a:srgbClr val="BFBFB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lIns="121875" tIns="60925" rIns="121875" bIns="60925" anchor="ctr" anchorCtr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37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endParaRPr>
                </a:p>
              </p:txBody>
            </p:sp>
            <p:sp>
              <p:nvSpPr>
                <p:cNvPr id="73" name="Shape 73"/>
                <p:cNvSpPr/>
                <p:nvPr/>
              </p:nvSpPr>
              <p:spPr>
                <a:xfrm>
                  <a:off x="422566" y="8204111"/>
                  <a:ext cx="54300" cy="513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95959"/>
                </a:solidFill>
                <a:ln>
                  <a:noFill/>
                </a:ln>
              </p:spPr>
              <p:txBody>
                <a:bodyPr lIns="121875" tIns="60925" rIns="121875" bIns="60925" anchor="ctr" anchorCtr="0">
                  <a:no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</a:pPr>
                  <a:endParaRPr sz="3700" kern="0">
                    <a:solidFill>
                      <a:srgbClr val="FFFFFF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endParaRPr>
                </a:p>
              </p:txBody>
            </p:sp>
          </p:grpSp>
          <p:cxnSp>
            <p:nvCxnSpPr>
              <p:cNvPr id="74" name="Shape 74"/>
              <p:cNvCxnSpPr/>
              <p:nvPr/>
            </p:nvCxnSpPr>
            <p:spPr>
              <a:xfrm>
                <a:off x="366480" y="8792114"/>
                <a:ext cx="162899" cy="0"/>
              </a:xfrm>
              <a:prstGeom prst="straightConnector1">
                <a:avLst/>
              </a:prstGeom>
              <a:noFill/>
              <a:ln w="9525" cap="flat">
                <a:solidFill>
                  <a:srgbClr val="D8D8D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pic>
          <p:nvPicPr>
            <p:cNvPr id="75" name="Shape 75"/>
            <p:cNvPicPr preferRelativeResize="0"/>
            <p:nvPr/>
          </p:nvPicPr>
          <p:blipFill/>
          <p:spPr>
            <a:xfrm rot="5400000">
              <a:off x="3003141" y="8404995"/>
              <a:ext cx="142200" cy="13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" name="Shape 76"/>
          <p:cNvSpPr/>
          <p:nvPr/>
        </p:nvSpPr>
        <p:spPr>
          <a:xfrm>
            <a:off x="0" y="0"/>
            <a:ext cx="24392701" cy="8792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265500" y="271784"/>
            <a:ext cx="5786399" cy="3687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Dataflow Pipelines  </a:t>
            </a:r>
            <a:r>
              <a:rPr lang="en-US" sz="16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 </a:t>
            </a: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/  GSWorldCupLive_06-21-2014-11:54:04</a:t>
            </a:r>
          </a:p>
        </p:txBody>
      </p:sp>
      <p:sp>
        <p:nvSpPr>
          <p:cNvPr id="78" name="Shape 78"/>
          <p:cNvSpPr/>
          <p:nvPr/>
        </p:nvSpPr>
        <p:spPr>
          <a:xfrm>
            <a:off x="22633273" y="209624"/>
            <a:ext cx="1310400" cy="4775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Stop</a:t>
            </a:r>
          </a:p>
        </p:txBody>
      </p:sp>
      <p:sp>
        <p:nvSpPr>
          <p:cNvPr id="79" name="Shape 79"/>
          <p:cNvSpPr/>
          <p:nvPr/>
        </p:nvSpPr>
        <p:spPr>
          <a:xfrm>
            <a:off x="21193600" y="209624"/>
            <a:ext cx="1310400" cy="4775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Pause</a:t>
            </a:r>
          </a:p>
        </p:txBody>
      </p:sp>
      <p:sp>
        <p:nvSpPr>
          <p:cNvPr id="80" name="Shape 80"/>
          <p:cNvSpPr/>
          <p:nvPr/>
        </p:nvSpPr>
        <p:spPr>
          <a:xfrm>
            <a:off x="19737645" y="209624"/>
            <a:ext cx="1310400" cy="477599"/>
          </a:xfrm>
          <a:prstGeom prst="roundRect">
            <a:avLst>
              <a:gd name="adj" fmla="val 1854"/>
            </a:avLst>
          </a:prstGeom>
          <a:solidFill>
            <a:srgbClr val="FBFBFB"/>
          </a:solidFill>
          <a:ln w="9525" cap="flat">
            <a:solidFill>
              <a:srgbClr val="F2F2F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D8D8D8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Run</a:t>
            </a:r>
          </a:p>
        </p:txBody>
      </p:sp>
      <p:pic>
        <p:nvPicPr>
          <p:cNvPr id="81" name="Shape 81"/>
          <p:cNvPicPr preferRelativeResize="0"/>
          <p:nvPr/>
        </p:nvPicPr>
        <p:blipFill/>
        <p:spPr>
          <a:xfrm>
            <a:off x="12591895" y="886965"/>
            <a:ext cx="1941299" cy="3950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12728175" y="905371"/>
            <a:ext cx="1454099" cy="358499"/>
          </a:xfrm>
          <a:prstGeom prst="roundRect">
            <a:avLst>
              <a:gd name="adj" fmla="val 1854"/>
            </a:avLst>
          </a:prstGeom>
          <a:noFill/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Display Metrics</a:t>
            </a:r>
          </a:p>
        </p:txBody>
      </p:sp>
      <p:sp>
        <p:nvSpPr>
          <p:cNvPr id="83" name="Shape 83"/>
          <p:cNvSpPr/>
          <p:nvPr/>
        </p:nvSpPr>
        <p:spPr>
          <a:xfrm>
            <a:off x="10738065" y="911329"/>
            <a:ext cx="360299" cy="3584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pic>
        <p:nvPicPr>
          <p:cNvPr id="84" name="Shape 84"/>
          <p:cNvPicPr preferRelativeResize="0"/>
          <p:nvPr/>
        </p:nvPicPr>
        <p:blipFill/>
        <p:spPr>
          <a:xfrm>
            <a:off x="10794342" y="962787"/>
            <a:ext cx="255899" cy="2558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/>
          <p:nvPr/>
        </p:nvSpPr>
        <p:spPr>
          <a:xfrm>
            <a:off x="10249842" y="911329"/>
            <a:ext cx="360299" cy="3584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pic>
        <p:nvPicPr>
          <p:cNvPr id="86" name="Shape 86"/>
          <p:cNvPicPr preferRelativeResize="0"/>
          <p:nvPr/>
        </p:nvPicPr>
        <p:blipFill/>
        <p:spPr>
          <a:xfrm>
            <a:off x="10293907" y="962787"/>
            <a:ext cx="265199" cy="2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/>
          <p:nvPr/>
        </p:nvSpPr>
        <p:spPr>
          <a:xfrm>
            <a:off x="10937503" y="923779"/>
            <a:ext cx="360299" cy="358499"/>
          </a:xfrm>
          <a:prstGeom prst="roundRect">
            <a:avLst>
              <a:gd name="adj" fmla="val 1854"/>
            </a:avLst>
          </a:prstGeom>
          <a:solidFill>
            <a:srgbClr val="F2F2F2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pic>
        <p:nvPicPr>
          <p:cNvPr id="88" name="Shape 88"/>
          <p:cNvPicPr preferRelativeResize="0"/>
          <p:nvPr/>
        </p:nvPicPr>
        <p:blipFill/>
        <p:spPr>
          <a:xfrm>
            <a:off x="10938129" y="935784"/>
            <a:ext cx="347400" cy="34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40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Shape 90"/>
          <p:cNvCxnSpPr/>
          <p:nvPr/>
        </p:nvCxnSpPr>
        <p:spPr>
          <a:xfrm>
            <a:off x="12189310" y="851239"/>
            <a:ext cx="0" cy="12911999"/>
          </a:xfrm>
          <a:prstGeom prst="straightConnector1">
            <a:avLst/>
          </a:prstGeom>
          <a:noFill/>
          <a:ln w="12700" cap="flat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91" name="Shape 91"/>
          <p:cNvGrpSpPr/>
          <p:nvPr/>
        </p:nvGrpSpPr>
        <p:grpSpPr>
          <a:xfrm>
            <a:off x="0" y="0"/>
            <a:ext cx="24392189" cy="879120"/>
            <a:chOff x="0" y="0"/>
            <a:chExt cx="18294599" cy="659999"/>
          </a:xfrm>
        </p:grpSpPr>
        <p:sp>
          <p:nvSpPr>
            <p:cNvPr id="92" name="Shape 92"/>
            <p:cNvSpPr/>
            <p:nvPr/>
          </p:nvSpPr>
          <p:spPr>
            <a:xfrm>
              <a:off x="0" y="0"/>
              <a:ext cx="18294599" cy="6599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202915" y="207839"/>
              <a:ext cx="48782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My Dataflow Project  </a:t>
              </a:r>
              <a:r>
                <a:rPr lang="en-US" sz="1600" b="1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 </a:t>
              </a:r>
              <a:r>
                <a:rPr lang="en-US" sz="1600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/  </a:t>
              </a:r>
              <a:r>
                <a:rPr lang="en-US" sz="1600" kern="0">
                  <a:solidFill>
                    <a:srgbClr val="0C0C0C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WorldCupLiveLive 2014-06-21 11:58:08.1288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16978745" y="161177"/>
              <a:ext cx="982800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Stop</a:t>
              </a:r>
            </a:p>
          </p:txBody>
        </p:sp>
        <p:sp>
          <p:nvSpPr>
            <p:cNvPr id="95" name="Shape 95"/>
            <p:cNvSpPr/>
            <p:nvPr/>
          </p:nvSpPr>
          <p:spPr>
            <a:xfrm>
              <a:off x="15898990" y="161177"/>
              <a:ext cx="982800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Pause</a:t>
              </a:r>
            </a:p>
          </p:txBody>
        </p:sp>
        <p:grpSp>
          <p:nvGrpSpPr>
            <p:cNvPr id="96" name="Shape 96"/>
            <p:cNvGrpSpPr/>
            <p:nvPr/>
          </p:nvGrpSpPr>
          <p:grpSpPr>
            <a:xfrm>
              <a:off x="15299056" y="161177"/>
              <a:ext cx="360299" cy="358499"/>
              <a:chOff x="10734890" y="911329"/>
              <a:chExt cx="360299" cy="358499"/>
            </a:xfrm>
          </p:grpSpPr>
          <p:sp>
            <p:nvSpPr>
              <p:cNvPr id="97" name="Shape 97"/>
              <p:cNvSpPr/>
              <p:nvPr/>
            </p:nvSpPr>
            <p:spPr>
              <a:xfrm>
                <a:off x="10734890" y="911329"/>
                <a:ext cx="360299" cy="358499"/>
              </a:xfrm>
              <a:prstGeom prst="roundRect">
                <a:avLst>
                  <a:gd name="adj" fmla="val 1854"/>
                </a:avLst>
              </a:prstGeom>
              <a:solidFill>
                <a:schemeClr val="lt1"/>
              </a:solidFill>
              <a:ln w="9525" cap="flat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875" tIns="60925" rIns="121875" bIns="60925" anchor="ctr" anchorCtr="0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endParaRPr>
              </a:p>
            </p:txBody>
          </p:sp>
          <p:pic>
            <p:nvPicPr>
              <p:cNvPr id="98" name="Shape 98"/>
              <p:cNvPicPr preferRelativeResize="0"/>
              <p:nvPr/>
            </p:nvPicPr>
            <p:blipFill/>
            <p:spPr>
              <a:xfrm>
                <a:off x="10794342" y="962787"/>
                <a:ext cx="255899" cy="2558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9" name="Shape 99"/>
            <p:cNvGrpSpPr/>
            <p:nvPr/>
          </p:nvGrpSpPr>
          <p:grpSpPr>
            <a:xfrm>
              <a:off x="14937487" y="162231"/>
              <a:ext cx="360299" cy="358499"/>
              <a:chOff x="10249842" y="911329"/>
              <a:chExt cx="360299" cy="358499"/>
            </a:xfrm>
          </p:grpSpPr>
          <p:sp>
            <p:nvSpPr>
              <p:cNvPr id="100" name="Shape 100"/>
              <p:cNvSpPr/>
              <p:nvPr/>
            </p:nvSpPr>
            <p:spPr>
              <a:xfrm>
                <a:off x="10249842" y="911329"/>
                <a:ext cx="360299" cy="358499"/>
              </a:xfrm>
              <a:prstGeom prst="roundRect">
                <a:avLst>
                  <a:gd name="adj" fmla="val 1854"/>
                </a:avLst>
              </a:prstGeom>
              <a:solidFill>
                <a:srgbClr val="F2F2F2"/>
              </a:solidFill>
              <a:ln w="9525" cap="flat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875" tIns="60925" rIns="121875" bIns="60925" anchor="ctr" anchorCtr="0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endParaRPr>
              </a:p>
            </p:txBody>
          </p:sp>
          <p:pic>
            <p:nvPicPr>
              <p:cNvPr id="101" name="Shape 101"/>
              <p:cNvPicPr preferRelativeResize="0"/>
              <p:nvPr/>
            </p:nvPicPr>
            <p:blipFill/>
            <p:spPr>
              <a:xfrm>
                <a:off x="10293907" y="962787"/>
                <a:ext cx="265199" cy="2651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02" name="Shape 102"/>
            <p:cNvGrpSpPr/>
            <p:nvPr/>
          </p:nvGrpSpPr>
          <p:grpSpPr>
            <a:xfrm>
              <a:off x="14577187" y="161279"/>
              <a:ext cx="360299" cy="359405"/>
              <a:chOff x="10937503" y="923779"/>
              <a:chExt cx="360299" cy="359405"/>
            </a:xfrm>
          </p:grpSpPr>
          <p:sp>
            <p:nvSpPr>
              <p:cNvPr id="103" name="Shape 103"/>
              <p:cNvSpPr/>
              <p:nvPr/>
            </p:nvSpPr>
            <p:spPr>
              <a:xfrm>
                <a:off x="10937503" y="923779"/>
                <a:ext cx="360299" cy="358499"/>
              </a:xfrm>
              <a:prstGeom prst="roundRect">
                <a:avLst>
                  <a:gd name="adj" fmla="val 1854"/>
                </a:avLst>
              </a:prstGeom>
              <a:solidFill>
                <a:schemeClr val="lt1"/>
              </a:solidFill>
              <a:ln w="9525" cap="flat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875" tIns="60925" rIns="121875" bIns="60925" anchor="ctr" anchorCtr="0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endParaRPr>
              </a:p>
            </p:txBody>
          </p:sp>
          <p:pic>
            <p:nvPicPr>
              <p:cNvPr id="104" name="Shape 104"/>
              <p:cNvPicPr preferRelativeResize="0"/>
              <p:nvPr/>
            </p:nvPicPr>
            <p:blipFill/>
            <p:spPr>
              <a:xfrm>
                <a:off x="10938129" y="935784"/>
                <a:ext cx="347400" cy="3474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cxnSp>
        <p:nvCxnSpPr>
          <p:cNvPr id="105" name="Shape 105"/>
          <p:cNvCxnSpPr/>
          <p:nvPr/>
        </p:nvCxnSpPr>
        <p:spPr>
          <a:xfrm>
            <a:off x="12640881" y="1631611"/>
            <a:ext cx="11168100" cy="0"/>
          </a:xfrm>
          <a:prstGeom prst="straightConnector1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06"/>
          <p:cNvCxnSpPr/>
          <p:nvPr/>
        </p:nvCxnSpPr>
        <p:spPr>
          <a:xfrm rot="10800000" flipH="1">
            <a:off x="12629271" y="1608909"/>
            <a:ext cx="1155900" cy="900"/>
          </a:xfrm>
          <a:prstGeom prst="straightConnector1">
            <a:avLst/>
          </a:prstGeom>
          <a:noFill/>
          <a:ln w="28575" cap="flat">
            <a:solidFill>
              <a:srgbClr val="FF4C3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7" name="Shape 107"/>
          <p:cNvSpPr/>
          <p:nvPr/>
        </p:nvSpPr>
        <p:spPr>
          <a:xfrm>
            <a:off x="12533028" y="1123082"/>
            <a:ext cx="11393699" cy="477599"/>
          </a:xfrm>
          <a:prstGeom prst="roundRect">
            <a:avLst>
              <a:gd name="adj" fmla="val 1854"/>
            </a:avLst>
          </a:prstGeom>
          <a:noFill/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FF4C3B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OVERVIEW</a:t>
            </a:r>
            <a:r>
              <a:rPr lang="en-US" sz="1600" kern="0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  </a:t>
            </a:r>
            <a:r>
              <a:rPr lang="en-US" sz="1600" kern="0">
                <a:solidFill>
                  <a:srgbClr val="FF4C3B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    </a:t>
            </a:r>
            <a:r>
              <a:rPr lang="en-US" sz="16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ALERTS      LOGS      SYSTEM OPTIMIZATION      WORKERS      DATA      CODE </a:t>
            </a:r>
          </a:p>
        </p:txBody>
      </p:sp>
      <p:pic>
        <p:nvPicPr>
          <p:cNvPr id="108" name="Shape 108"/>
          <p:cNvPicPr preferRelativeResize="0"/>
          <p:nvPr/>
        </p:nvPicPr>
        <p:blipFill/>
        <p:spPr>
          <a:xfrm>
            <a:off x="12522491" y="5209719"/>
            <a:ext cx="11393699" cy="4726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Shape 109"/>
          <p:cNvGrpSpPr/>
          <p:nvPr/>
        </p:nvGrpSpPr>
        <p:grpSpPr>
          <a:xfrm>
            <a:off x="389264" y="1133771"/>
            <a:ext cx="352391" cy="345653"/>
            <a:chOff x="307245" y="871042"/>
            <a:chExt cx="264300" cy="259499"/>
          </a:xfrm>
        </p:grpSpPr>
        <p:sp>
          <p:nvSpPr>
            <p:cNvPr id="110" name="Shape 110"/>
            <p:cNvSpPr/>
            <p:nvPr/>
          </p:nvSpPr>
          <p:spPr>
            <a:xfrm>
              <a:off x="307245" y="871042"/>
              <a:ext cx="264300" cy="259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384187" y="941213"/>
              <a:ext cx="110400" cy="119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403200" y="964199"/>
              <a:ext cx="72300" cy="73199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</p:grpSp>
      <p:grpSp>
        <p:nvGrpSpPr>
          <p:cNvPr id="113" name="Shape 113"/>
          <p:cNvGrpSpPr/>
          <p:nvPr/>
        </p:nvGrpSpPr>
        <p:grpSpPr>
          <a:xfrm>
            <a:off x="388840" y="1557129"/>
            <a:ext cx="363590" cy="727671"/>
            <a:chOff x="306928" y="1164611"/>
            <a:chExt cx="272699" cy="546299"/>
          </a:xfrm>
        </p:grpSpPr>
        <p:sp>
          <p:nvSpPr>
            <p:cNvPr id="114" name="Shape 114"/>
            <p:cNvSpPr/>
            <p:nvPr/>
          </p:nvSpPr>
          <p:spPr>
            <a:xfrm>
              <a:off x="306928" y="1164611"/>
              <a:ext cx="272699" cy="5462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354163" y="1213428"/>
              <a:ext cx="164400" cy="164700"/>
            </a:xfrm>
            <a:prstGeom prst="mathPl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356591" y="1498776"/>
              <a:ext cx="158100" cy="157499"/>
            </a:xfrm>
            <a:prstGeom prst="mathMin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cxnSp>
          <p:nvCxnSpPr>
            <p:cNvPr id="117" name="Shape 117"/>
            <p:cNvCxnSpPr/>
            <p:nvPr/>
          </p:nvCxnSpPr>
          <p:spPr>
            <a:xfrm>
              <a:off x="306928" y="1437712"/>
              <a:ext cx="272699" cy="0"/>
            </a:xfrm>
            <a:prstGeom prst="straightConnector1">
              <a:avLst/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8" name="Shape 118"/>
          <p:cNvSpPr/>
          <p:nvPr/>
        </p:nvSpPr>
        <p:spPr>
          <a:xfrm>
            <a:off x="12382033" y="2174611"/>
            <a:ext cx="2751899" cy="2138400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BFBFB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119" name="Shape 119"/>
          <p:cNvSpPr txBox="1"/>
          <p:nvPr/>
        </p:nvSpPr>
        <p:spPr>
          <a:xfrm>
            <a:off x="12392817" y="1894452"/>
            <a:ext cx="5824799" cy="3130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243800" tIns="121875" rIns="243800" bIns="121875" anchor="t" anchorCtr="0">
            <a:no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oboto"/>
              <a:buNone/>
            </a:pPr>
            <a:r>
              <a:rPr lang="en-US" sz="32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WorldCupLiveLive</a:t>
            </a:r>
            <a:r>
              <a:rPr lang="en-US" sz="2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 (Streaming Pipeline)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300" kern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Started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2014-06-21 11:58:18.1288</a:t>
            </a:r>
          </a:p>
          <a:p>
            <a:pPr fontAlgn="auto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Elapsed tim</a:t>
            </a:r>
            <a:r>
              <a:rPr lang="en-US" sz="1300" kern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e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latin typeface="Roboto"/>
                <a:ea typeface="Roboto"/>
                <a:cs typeface="Roboto"/>
                <a:sym typeface="Roboto"/>
                <a:rtl val="0"/>
              </a:rPr>
              <a:t>20 sec</a:t>
            </a:r>
          </a:p>
          <a:p>
            <a:pPr fontAlgn="auto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3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delay behind live streaming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latin typeface="Roboto"/>
                <a:ea typeface="Roboto"/>
                <a:cs typeface="Roboto"/>
                <a:sym typeface="Roboto"/>
                <a:rtl val="0"/>
              </a:rPr>
              <a:t>135 sec</a:t>
            </a:r>
          </a:p>
        </p:txBody>
      </p:sp>
      <p:grpSp>
        <p:nvGrpSpPr>
          <p:cNvPr id="120" name="Shape 120"/>
          <p:cNvGrpSpPr/>
          <p:nvPr/>
        </p:nvGrpSpPr>
        <p:grpSpPr>
          <a:xfrm>
            <a:off x="10354135" y="1160222"/>
            <a:ext cx="1404764" cy="477521"/>
            <a:chOff x="7001454" y="956654"/>
            <a:chExt cx="1053600" cy="358499"/>
          </a:xfrm>
        </p:grpSpPr>
        <p:sp>
          <p:nvSpPr>
            <p:cNvPr id="121" name="Shape 121"/>
            <p:cNvSpPr/>
            <p:nvPr/>
          </p:nvSpPr>
          <p:spPr>
            <a:xfrm>
              <a:off x="7001454" y="956654"/>
              <a:ext cx="1053600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  Display </a:t>
              </a:r>
            </a:p>
          </p:txBody>
        </p:sp>
        <p:pic>
          <p:nvPicPr>
            <p:cNvPr id="122" name="Shape 122"/>
            <p:cNvPicPr preferRelativeResize="0"/>
            <p:nvPr/>
          </p:nvPicPr>
          <p:blipFill/>
          <p:spPr>
            <a:xfrm>
              <a:off x="7836534" y="1026654"/>
              <a:ext cx="129299" cy="218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3" name="Shape 123"/>
          <p:cNvPicPr preferRelativeResize="0"/>
          <p:nvPr/>
        </p:nvPicPr>
        <p:blipFill/>
        <p:spPr>
          <a:xfrm>
            <a:off x="0" y="13118985"/>
            <a:ext cx="762299" cy="5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8217218" y="2655900"/>
            <a:ext cx="5824799" cy="20030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243800" tIns="121875" rIns="243800" bIns="121875" anchor="t" anchorCtr="0">
            <a:no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3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Throughput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latin typeface="Roboto"/>
                <a:ea typeface="Roboto"/>
                <a:cs typeface="Roboto"/>
                <a:sym typeface="Roboto"/>
                <a:rtl val="0"/>
              </a:rPr>
              <a:t>230 MB/s</a:t>
            </a:r>
          </a:p>
          <a:p>
            <a:pPr fontAlgn="auto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System optimization stages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latin typeface="Roboto"/>
                <a:ea typeface="Roboto"/>
                <a:cs typeface="Roboto"/>
                <a:sym typeface="Roboto"/>
                <a:rtl val="0"/>
              </a:rPr>
              <a:t>S1, S2</a:t>
            </a:r>
          </a:p>
          <a:p>
            <a:pPr fontAlgn="auto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3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# of worker</a:t>
            </a:r>
            <a:r>
              <a:rPr lang="en-US" sz="1300" kern="0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latin typeface="Roboto"/>
                <a:ea typeface="Roboto"/>
                <a:cs typeface="Roboto"/>
                <a:sym typeface="Roboto"/>
                <a:rtl val="0"/>
              </a:rPr>
              <a:t>4,892</a:t>
            </a:r>
          </a:p>
        </p:txBody>
      </p:sp>
    </p:spTree>
    <p:extLst>
      <p:ext uri="{BB962C8B-B14F-4D97-AF65-F5344CB8AC3E}">
        <p14:creationId xmlns:p14="http://schemas.microsoft.com/office/powerpoint/2010/main" val="2440235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0" y="0"/>
            <a:ext cx="24392701" cy="8792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70553" y="276863"/>
            <a:ext cx="6086400" cy="3687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My Dataflow Project  </a:t>
            </a:r>
            <a:r>
              <a:rPr lang="en-US" sz="1600" b="1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 </a:t>
            </a:r>
            <a:r>
              <a:rPr lang="en-US" sz="16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/  </a:t>
            </a:r>
            <a:r>
              <a:rPr lang="en-US" sz="16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WorldCupLive 2014-06-21 11:58:08.1288</a:t>
            </a:r>
          </a:p>
        </p:txBody>
      </p:sp>
      <p:sp>
        <p:nvSpPr>
          <p:cNvPr id="128" name="Shape 128"/>
          <p:cNvSpPr/>
          <p:nvPr/>
        </p:nvSpPr>
        <p:spPr>
          <a:xfrm>
            <a:off x="22998932" y="230834"/>
            <a:ext cx="1035899" cy="4775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Stop</a:t>
            </a:r>
          </a:p>
        </p:txBody>
      </p:sp>
      <p:sp>
        <p:nvSpPr>
          <p:cNvPr id="129" name="Shape 129"/>
          <p:cNvSpPr/>
          <p:nvPr/>
        </p:nvSpPr>
        <p:spPr>
          <a:xfrm>
            <a:off x="21841473" y="230834"/>
            <a:ext cx="1035899" cy="4775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Pause</a:t>
            </a:r>
          </a:p>
        </p:txBody>
      </p:sp>
      <p:grpSp>
        <p:nvGrpSpPr>
          <p:cNvPr id="130" name="Shape 130"/>
          <p:cNvGrpSpPr/>
          <p:nvPr/>
        </p:nvGrpSpPr>
        <p:grpSpPr>
          <a:xfrm>
            <a:off x="21120153" y="230743"/>
            <a:ext cx="480387" cy="477521"/>
            <a:chOff x="10734890" y="911329"/>
            <a:chExt cx="360299" cy="358499"/>
          </a:xfrm>
        </p:grpSpPr>
        <p:sp>
          <p:nvSpPr>
            <p:cNvPr id="131" name="Shape 131"/>
            <p:cNvSpPr/>
            <p:nvPr/>
          </p:nvSpPr>
          <p:spPr>
            <a:xfrm>
              <a:off x="10734890" y="911329"/>
              <a:ext cx="360299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132" name="Shape 132"/>
            <p:cNvPicPr preferRelativeResize="0"/>
            <p:nvPr/>
          </p:nvPicPr>
          <p:blipFill/>
          <p:spPr>
            <a:xfrm>
              <a:off x="10804221" y="971730"/>
              <a:ext cx="237599" cy="237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Shape 133"/>
          <p:cNvGrpSpPr/>
          <p:nvPr/>
        </p:nvGrpSpPr>
        <p:grpSpPr>
          <a:xfrm>
            <a:off x="20639770" y="230743"/>
            <a:ext cx="480387" cy="477521"/>
            <a:chOff x="10249842" y="911329"/>
            <a:chExt cx="360299" cy="358499"/>
          </a:xfrm>
        </p:grpSpPr>
        <p:sp>
          <p:nvSpPr>
            <p:cNvPr id="134" name="Shape 134"/>
            <p:cNvSpPr/>
            <p:nvPr/>
          </p:nvSpPr>
          <p:spPr>
            <a:xfrm>
              <a:off x="10249842" y="911329"/>
              <a:ext cx="360299" cy="358499"/>
            </a:xfrm>
            <a:prstGeom prst="roundRect">
              <a:avLst>
                <a:gd name="adj" fmla="val 1854"/>
              </a:avLst>
            </a:prstGeom>
            <a:solidFill>
              <a:srgbClr val="F2F2F2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135" name="Shape 135"/>
            <p:cNvPicPr preferRelativeResize="0"/>
            <p:nvPr/>
          </p:nvPicPr>
          <p:blipFill/>
          <p:spPr>
            <a:xfrm>
              <a:off x="10311646" y="966637"/>
              <a:ext cx="255899" cy="255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6" name="Shape 136"/>
          <p:cNvGrpSpPr/>
          <p:nvPr/>
        </p:nvGrpSpPr>
        <p:grpSpPr>
          <a:xfrm>
            <a:off x="20159336" y="229062"/>
            <a:ext cx="480387" cy="477521"/>
            <a:chOff x="11243236" y="923779"/>
            <a:chExt cx="360299" cy="358499"/>
          </a:xfrm>
        </p:grpSpPr>
        <p:sp>
          <p:nvSpPr>
            <p:cNvPr id="137" name="Shape 137"/>
            <p:cNvSpPr/>
            <p:nvPr/>
          </p:nvSpPr>
          <p:spPr>
            <a:xfrm>
              <a:off x="11243236" y="923779"/>
              <a:ext cx="360299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138" name="Shape 138"/>
            <p:cNvPicPr preferRelativeResize="0"/>
            <p:nvPr/>
          </p:nvPicPr>
          <p:blipFill/>
          <p:spPr>
            <a:xfrm>
              <a:off x="11271950" y="958212"/>
              <a:ext cx="292499" cy="2924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9" name="Shape 139"/>
          <p:cNvGrpSpPr/>
          <p:nvPr/>
        </p:nvGrpSpPr>
        <p:grpSpPr>
          <a:xfrm>
            <a:off x="389264" y="1133771"/>
            <a:ext cx="352391" cy="345653"/>
            <a:chOff x="307245" y="871042"/>
            <a:chExt cx="264300" cy="259499"/>
          </a:xfrm>
        </p:grpSpPr>
        <p:sp>
          <p:nvSpPr>
            <p:cNvPr id="140" name="Shape 140"/>
            <p:cNvSpPr/>
            <p:nvPr/>
          </p:nvSpPr>
          <p:spPr>
            <a:xfrm>
              <a:off x="307245" y="871042"/>
              <a:ext cx="264300" cy="259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384187" y="941213"/>
              <a:ext cx="110400" cy="119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03200" y="964199"/>
              <a:ext cx="72300" cy="73199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388840" y="1557129"/>
            <a:ext cx="363590" cy="727671"/>
            <a:chOff x="306928" y="1164611"/>
            <a:chExt cx="272699" cy="546299"/>
          </a:xfrm>
        </p:grpSpPr>
        <p:sp>
          <p:nvSpPr>
            <p:cNvPr id="144" name="Shape 144"/>
            <p:cNvSpPr/>
            <p:nvPr/>
          </p:nvSpPr>
          <p:spPr>
            <a:xfrm>
              <a:off x="306928" y="1164611"/>
              <a:ext cx="272699" cy="5462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45" name="Shape 145"/>
            <p:cNvSpPr/>
            <p:nvPr/>
          </p:nvSpPr>
          <p:spPr>
            <a:xfrm>
              <a:off x="354163" y="1213428"/>
              <a:ext cx="164400" cy="164700"/>
            </a:xfrm>
            <a:prstGeom prst="mathPl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>
              <a:off x="356591" y="1498776"/>
              <a:ext cx="158100" cy="157499"/>
            </a:xfrm>
            <a:prstGeom prst="mathMin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cxnSp>
          <p:nvCxnSpPr>
            <p:cNvPr id="147" name="Shape 147"/>
            <p:cNvCxnSpPr/>
            <p:nvPr/>
          </p:nvCxnSpPr>
          <p:spPr>
            <a:xfrm>
              <a:off x="306928" y="1437712"/>
              <a:ext cx="272699" cy="0"/>
            </a:xfrm>
            <a:prstGeom prst="straightConnector1">
              <a:avLst/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48" name="Shape 148"/>
          <p:cNvPicPr preferRelativeResize="0"/>
          <p:nvPr/>
        </p:nvPicPr>
        <p:blipFill/>
        <p:spPr>
          <a:xfrm>
            <a:off x="0" y="13118985"/>
            <a:ext cx="762299" cy="596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Shape 149"/>
          <p:cNvGrpSpPr/>
          <p:nvPr/>
        </p:nvGrpSpPr>
        <p:grpSpPr>
          <a:xfrm>
            <a:off x="22181094" y="1129730"/>
            <a:ext cx="1840649" cy="477521"/>
            <a:chOff x="7280872" y="956654"/>
            <a:chExt cx="773999" cy="358499"/>
          </a:xfrm>
        </p:grpSpPr>
        <p:sp>
          <p:nvSpPr>
            <p:cNvPr id="150" name="Shape 150"/>
            <p:cNvSpPr/>
            <p:nvPr/>
          </p:nvSpPr>
          <p:spPr>
            <a:xfrm>
              <a:off x="7280872" y="956654"/>
              <a:ext cx="773999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  Display </a:t>
              </a:r>
            </a:p>
          </p:txBody>
        </p:sp>
        <p:pic>
          <p:nvPicPr>
            <p:cNvPr id="151" name="Shape 151"/>
            <p:cNvPicPr preferRelativeResize="0"/>
            <p:nvPr/>
          </p:nvPicPr>
          <p:blipFill/>
          <p:spPr>
            <a:xfrm>
              <a:off x="7910428" y="1026654"/>
              <a:ext cx="103800" cy="21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Shape 152"/>
          <p:cNvSpPr txBox="1"/>
          <p:nvPr/>
        </p:nvSpPr>
        <p:spPr>
          <a:xfrm>
            <a:off x="21701635" y="1919149"/>
            <a:ext cx="2319899" cy="559199"/>
          </a:xfrm>
          <a:prstGeom prst="rect">
            <a:avLst/>
          </a:prstGeom>
          <a:noFill/>
          <a:ln>
            <a:noFill/>
          </a:ln>
        </p:spPr>
        <p:txBody>
          <a:bodyPr lIns="121875" tIns="60925" rIns="0" bIns="60925" anchor="t" anchorCtr="0">
            <a:noAutofit/>
          </a:bodyPr>
          <a:lstStyle/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1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WorldCupLive 	</a:t>
            </a:r>
          </a:p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oboto"/>
              <a:buNone/>
            </a:pPr>
            <a:r>
              <a:rPr lang="en-US" sz="16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Streaming Pipeline 	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21368943" y="2548873"/>
            <a:ext cx="2652899" cy="559199"/>
          </a:xfrm>
          <a:prstGeom prst="rect">
            <a:avLst/>
          </a:prstGeom>
          <a:noFill/>
          <a:ln>
            <a:noFill/>
          </a:ln>
        </p:spPr>
        <p:txBody>
          <a:bodyPr lIns="121875" tIns="60925" rIns="0" bIns="60925" anchor="t" anchorCtr="0">
            <a:noAutofit/>
          </a:bodyPr>
          <a:lstStyle/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1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Started</a:t>
            </a:r>
          </a:p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oboto"/>
              <a:buNone/>
            </a:pPr>
            <a:r>
              <a:rPr lang="en-US" sz="16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2014-06-21 11:58:18.1399 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21685760" y="3178596"/>
            <a:ext cx="2336099" cy="559199"/>
          </a:xfrm>
          <a:prstGeom prst="rect">
            <a:avLst/>
          </a:prstGeom>
          <a:noFill/>
          <a:ln>
            <a:noFill/>
          </a:ln>
        </p:spPr>
        <p:txBody>
          <a:bodyPr lIns="121875" tIns="60925" rIns="0" bIns="60925" anchor="t" anchorCtr="0">
            <a:noAutofit/>
          </a:bodyPr>
          <a:lstStyle/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1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Elapsed time 	</a:t>
            </a:r>
          </a:p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oboto"/>
              <a:buNone/>
            </a:pPr>
            <a:r>
              <a:rPr lang="en-US" sz="16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00:00:10.0111 		</a:t>
            </a:r>
          </a:p>
        </p:txBody>
      </p:sp>
      <p:grpSp>
        <p:nvGrpSpPr>
          <p:cNvPr id="155" name="Shape 155"/>
          <p:cNvGrpSpPr/>
          <p:nvPr/>
        </p:nvGrpSpPr>
        <p:grpSpPr>
          <a:xfrm>
            <a:off x="21680232" y="3901850"/>
            <a:ext cx="2478708" cy="908205"/>
            <a:chOff x="11575978" y="3565458"/>
            <a:chExt cx="1859078" cy="681835"/>
          </a:xfrm>
        </p:grpSpPr>
        <p:sp>
          <p:nvSpPr>
            <p:cNvPr id="156" name="Shape 156"/>
            <p:cNvSpPr/>
            <p:nvPr/>
          </p:nvSpPr>
          <p:spPr>
            <a:xfrm rot="10800000" flipH="1">
              <a:off x="11575978" y="3915507"/>
              <a:ext cx="1689544" cy="331787"/>
            </a:xfrm>
            <a:custGeom>
              <a:avLst/>
              <a:gdLst/>
              <a:ahLst/>
              <a:cxnLst/>
              <a:rect l="0" t="0" r="0" b="0"/>
              <a:pathLst>
                <a:path w="4597400" h="349250" extrusionOk="0">
                  <a:moveTo>
                    <a:pt x="0" y="273050"/>
                  </a:moveTo>
                  <a:lnTo>
                    <a:pt x="196850" y="38100"/>
                  </a:lnTo>
                  <a:lnTo>
                    <a:pt x="247650" y="101600"/>
                  </a:lnTo>
                  <a:lnTo>
                    <a:pt x="304800" y="57150"/>
                  </a:lnTo>
                  <a:lnTo>
                    <a:pt x="412750" y="158750"/>
                  </a:lnTo>
                  <a:lnTo>
                    <a:pt x="603250" y="38100"/>
                  </a:lnTo>
                  <a:lnTo>
                    <a:pt x="844550" y="114300"/>
                  </a:lnTo>
                  <a:lnTo>
                    <a:pt x="990600" y="260350"/>
                  </a:lnTo>
                  <a:lnTo>
                    <a:pt x="1358900" y="311150"/>
                  </a:lnTo>
                  <a:lnTo>
                    <a:pt x="1492250" y="31750"/>
                  </a:lnTo>
                  <a:lnTo>
                    <a:pt x="1758950" y="120650"/>
                  </a:lnTo>
                  <a:lnTo>
                    <a:pt x="1835150" y="57150"/>
                  </a:lnTo>
                  <a:lnTo>
                    <a:pt x="1943100" y="190500"/>
                  </a:lnTo>
                  <a:lnTo>
                    <a:pt x="2095500" y="127000"/>
                  </a:lnTo>
                  <a:lnTo>
                    <a:pt x="2527300" y="44450"/>
                  </a:lnTo>
                  <a:lnTo>
                    <a:pt x="2838450" y="82550"/>
                  </a:lnTo>
                  <a:lnTo>
                    <a:pt x="3098800" y="95250"/>
                  </a:lnTo>
                  <a:lnTo>
                    <a:pt x="3232150" y="0"/>
                  </a:lnTo>
                  <a:lnTo>
                    <a:pt x="3397250" y="57150"/>
                  </a:lnTo>
                  <a:lnTo>
                    <a:pt x="3581400" y="57150"/>
                  </a:lnTo>
                  <a:lnTo>
                    <a:pt x="3714750" y="133350"/>
                  </a:lnTo>
                  <a:lnTo>
                    <a:pt x="3937000" y="349250"/>
                  </a:lnTo>
                  <a:lnTo>
                    <a:pt x="3994150" y="222250"/>
                  </a:lnTo>
                  <a:lnTo>
                    <a:pt x="4127500" y="146050"/>
                  </a:lnTo>
                  <a:lnTo>
                    <a:pt x="4216400" y="222250"/>
                  </a:lnTo>
                  <a:lnTo>
                    <a:pt x="4305300" y="57150"/>
                  </a:lnTo>
                  <a:lnTo>
                    <a:pt x="4438650" y="260350"/>
                  </a:lnTo>
                  <a:lnTo>
                    <a:pt x="4521200" y="107950"/>
                  </a:lnTo>
                  <a:lnTo>
                    <a:pt x="4597400" y="222250"/>
                  </a:lnTo>
                </a:path>
              </a:pathLst>
            </a:custGeom>
            <a:noFill/>
            <a:ln w="19050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57" name="Shape 157"/>
            <p:cNvSpPr txBox="1"/>
            <p:nvPr/>
          </p:nvSpPr>
          <p:spPr>
            <a:xfrm>
              <a:off x="12157356" y="3565458"/>
              <a:ext cx="1277700" cy="246299"/>
            </a:xfrm>
            <a:prstGeom prst="rect">
              <a:avLst/>
            </a:prstGeom>
            <a:noFill/>
            <a:ln>
              <a:noFill/>
            </a:ln>
          </p:spPr>
          <p:txBody>
            <a:bodyPr lIns="121875" tIns="60925" rIns="121875" bIns="60925" anchor="t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Throughput (MB/s)</a:t>
              </a:r>
            </a:p>
          </p:txBody>
        </p:sp>
      </p:grpSp>
      <p:sp>
        <p:nvSpPr>
          <p:cNvPr id="158" name="Shape 158"/>
          <p:cNvSpPr txBox="1"/>
          <p:nvPr/>
        </p:nvSpPr>
        <p:spPr>
          <a:xfrm>
            <a:off x="22798312" y="4208782"/>
            <a:ext cx="534300" cy="3279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160</a:t>
            </a:r>
          </a:p>
        </p:txBody>
      </p:sp>
      <p:cxnSp>
        <p:nvCxnSpPr>
          <p:cNvPr id="159" name="Shape 159"/>
          <p:cNvCxnSpPr>
            <a:stCxn id="158" idx="3"/>
            <a:endCxn id="156" idx="21"/>
          </p:cNvCxnSpPr>
          <p:nvPr/>
        </p:nvCxnSpPr>
        <p:spPr>
          <a:xfrm rot="10800000" flipH="1">
            <a:off x="23332612" y="4368832"/>
            <a:ext cx="277500" cy="39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" name="Shape 160"/>
          <p:cNvCxnSpPr/>
          <p:nvPr/>
        </p:nvCxnSpPr>
        <p:spPr>
          <a:xfrm>
            <a:off x="21685760" y="4936049"/>
            <a:ext cx="2335200" cy="0"/>
          </a:xfrm>
          <a:prstGeom prst="straightConnector1">
            <a:avLst/>
          </a:prstGeom>
          <a:noFill/>
          <a:ln w="9525" cap="flat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94234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Custom Layou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0" y="0"/>
            <a:ext cx="24392701" cy="8792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270553" y="276863"/>
            <a:ext cx="6086400" cy="3687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My Dataflow Project  </a:t>
            </a:r>
            <a:r>
              <a:rPr lang="en-US" sz="1600" b="1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 </a:t>
            </a:r>
            <a:r>
              <a:rPr lang="en-US" sz="16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/  </a:t>
            </a:r>
            <a:r>
              <a:rPr lang="en-US" sz="16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WorldCupLive 2014-06-21 11:58:08.1288</a:t>
            </a:r>
          </a:p>
        </p:txBody>
      </p:sp>
      <p:sp>
        <p:nvSpPr>
          <p:cNvPr id="164" name="Shape 164"/>
          <p:cNvSpPr/>
          <p:nvPr/>
        </p:nvSpPr>
        <p:spPr>
          <a:xfrm>
            <a:off x="22998932" y="230834"/>
            <a:ext cx="1035899" cy="4775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Stop</a:t>
            </a:r>
          </a:p>
        </p:txBody>
      </p:sp>
      <p:sp>
        <p:nvSpPr>
          <p:cNvPr id="165" name="Shape 165"/>
          <p:cNvSpPr/>
          <p:nvPr/>
        </p:nvSpPr>
        <p:spPr>
          <a:xfrm>
            <a:off x="21841473" y="230834"/>
            <a:ext cx="1035899" cy="4775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Pause</a:t>
            </a:r>
          </a:p>
        </p:txBody>
      </p:sp>
      <p:grpSp>
        <p:nvGrpSpPr>
          <p:cNvPr id="166" name="Shape 166"/>
          <p:cNvGrpSpPr/>
          <p:nvPr/>
        </p:nvGrpSpPr>
        <p:grpSpPr>
          <a:xfrm>
            <a:off x="21120153" y="230743"/>
            <a:ext cx="480387" cy="477521"/>
            <a:chOff x="10734890" y="911329"/>
            <a:chExt cx="360299" cy="358499"/>
          </a:xfrm>
        </p:grpSpPr>
        <p:sp>
          <p:nvSpPr>
            <p:cNvPr id="167" name="Shape 167"/>
            <p:cNvSpPr/>
            <p:nvPr/>
          </p:nvSpPr>
          <p:spPr>
            <a:xfrm>
              <a:off x="10734890" y="911329"/>
              <a:ext cx="360299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168" name="Shape 168"/>
            <p:cNvPicPr preferRelativeResize="0"/>
            <p:nvPr/>
          </p:nvPicPr>
          <p:blipFill/>
          <p:spPr>
            <a:xfrm>
              <a:off x="10804221" y="971730"/>
              <a:ext cx="237599" cy="237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Shape 169"/>
          <p:cNvGrpSpPr/>
          <p:nvPr/>
        </p:nvGrpSpPr>
        <p:grpSpPr>
          <a:xfrm>
            <a:off x="20639770" y="230743"/>
            <a:ext cx="480387" cy="477521"/>
            <a:chOff x="10249842" y="911329"/>
            <a:chExt cx="360299" cy="358499"/>
          </a:xfrm>
        </p:grpSpPr>
        <p:sp>
          <p:nvSpPr>
            <p:cNvPr id="170" name="Shape 170"/>
            <p:cNvSpPr/>
            <p:nvPr/>
          </p:nvSpPr>
          <p:spPr>
            <a:xfrm>
              <a:off x="10249842" y="911329"/>
              <a:ext cx="360299" cy="358499"/>
            </a:xfrm>
            <a:prstGeom prst="roundRect">
              <a:avLst>
                <a:gd name="adj" fmla="val 1854"/>
              </a:avLst>
            </a:prstGeom>
            <a:noFill/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171" name="Shape 171"/>
            <p:cNvPicPr preferRelativeResize="0"/>
            <p:nvPr/>
          </p:nvPicPr>
          <p:blipFill/>
          <p:spPr>
            <a:xfrm>
              <a:off x="10311646" y="966637"/>
              <a:ext cx="255899" cy="255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2" name="Shape 172"/>
          <p:cNvGrpSpPr/>
          <p:nvPr/>
        </p:nvGrpSpPr>
        <p:grpSpPr>
          <a:xfrm>
            <a:off x="20159336" y="229062"/>
            <a:ext cx="480387" cy="477521"/>
            <a:chOff x="11243236" y="923779"/>
            <a:chExt cx="360299" cy="358499"/>
          </a:xfrm>
        </p:grpSpPr>
        <p:sp>
          <p:nvSpPr>
            <p:cNvPr id="173" name="Shape 173"/>
            <p:cNvSpPr/>
            <p:nvPr/>
          </p:nvSpPr>
          <p:spPr>
            <a:xfrm>
              <a:off x="11243236" y="923779"/>
              <a:ext cx="360299" cy="358499"/>
            </a:xfrm>
            <a:prstGeom prst="roundRect">
              <a:avLst>
                <a:gd name="adj" fmla="val 1854"/>
              </a:avLst>
            </a:prstGeom>
            <a:solidFill>
              <a:srgbClr val="F2F2F2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174" name="Shape 174"/>
            <p:cNvPicPr preferRelativeResize="0"/>
            <p:nvPr/>
          </p:nvPicPr>
          <p:blipFill/>
          <p:spPr>
            <a:xfrm>
              <a:off x="11271950" y="958212"/>
              <a:ext cx="292499" cy="2924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5" name="Shape 175"/>
          <p:cNvGrpSpPr/>
          <p:nvPr/>
        </p:nvGrpSpPr>
        <p:grpSpPr>
          <a:xfrm>
            <a:off x="389264" y="1133771"/>
            <a:ext cx="352391" cy="345653"/>
            <a:chOff x="307245" y="871042"/>
            <a:chExt cx="264300" cy="259499"/>
          </a:xfrm>
        </p:grpSpPr>
        <p:sp>
          <p:nvSpPr>
            <p:cNvPr id="176" name="Shape 176"/>
            <p:cNvSpPr/>
            <p:nvPr/>
          </p:nvSpPr>
          <p:spPr>
            <a:xfrm>
              <a:off x="307245" y="871042"/>
              <a:ext cx="264300" cy="259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384187" y="941213"/>
              <a:ext cx="110400" cy="119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403200" y="964199"/>
              <a:ext cx="72300" cy="73199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</p:grpSp>
      <p:grpSp>
        <p:nvGrpSpPr>
          <p:cNvPr id="179" name="Shape 179"/>
          <p:cNvGrpSpPr/>
          <p:nvPr/>
        </p:nvGrpSpPr>
        <p:grpSpPr>
          <a:xfrm>
            <a:off x="388840" y="1557129"/>
            <a:ext cx="363590" cy="727671"/>
            <a:chOff x="306928" y="1164611"/>
            <a:chExt cx="272699" cy="546299"/>
          </a:xfrm>
        </p:grpSpPr>
        <p:sp>
          <p:nvSpPr>
            <p:cNvPr id="180" name="Shape 180"/>
            <p:cNvSpPr/>
            <p:nvPr/>
          </p:nvSpPr>
          <p:spPr>
            <a:xfrm>
              <a:off x="306928" y="1164611"/>
              <a:ext cx="272699" cy="5462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354163" y="1213428"/>
              <a:ext cx="164400" cy="164700"/>
            </a:xfrm>
            <a:prstGeom prst="mathPl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356591" y="1498776"/>
              <a:ext cx="158100" cy="157499"/>
            </a:xfrm>
            <a:prstGeom prst="mathMin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cxnSp>
          <p:nvCxnSpPr>
            <p:cNvPr id="183" name="Shape 183"/>
            <p:cNvCxnSpPr/>
            <p:nvPr/>
          </p:nvCxnSpPr>
          <p:spPr>
            <a:xfrm>
              <a:off x="306928" y="1437712"/>
              <a:ext cx="272699" cy="0"/>
            </a:xfrm>
            <a:prstGeom prst="straightConnector1">
              <a:avLst/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84" name="Shape 184"/>
          <p:cNvPicPr preferRelativeResize="0"/>
          <p:nvPr/>
        </p:nvPicPr>
        <p:blipFill/>
        <p:spPr>
          <a:xfrm>
            <a:off x="0" y="13118985"/>
            <a:ext cx="762299" cy="596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" name="Shape 185"/>
          <p:cNvGrpSpPr/>
          <p:nvPr/>
        </p:nvGrpSpPr>
        <p:grpSpPr>
          <a:xfrm>
            <a:off x="22181094" y="1129730"/>
            <a:ext cx="1840649" cy="477521"/>
            <a:chOff x="7280872" y="956654"/>
            <a:chExt cx="773999" cy="358499"/>
          </a:xfrm>
        </p:grpSpPr>
        <p:sp>
          <p:nvSpPr>
            <p:cNvPr id="186" name="Shape 186"/>
            <p:cNvSpPr/>
            <p:nvPr/>
          </p:nvSpPr>
          <p:spPr>
            <a:xfrm>
              <a:off x="7280872" y="956654"/>
              <a:ext cx="773999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  Display </a:t>
              </a:r>
            </a:p>
          </p:txBody>
        </p:sp>
        <p:pic>
          <p:nvPicPr>
            <p:cNvPr id="187" name="Shape 187"/>
            <p:cNvPicPr preferRelativeResize="0"/>
            <p:nvPr/>
          </p:nvPicPr>
          <p:blipFill/>
          <p:spPr>
            <a:xfrm>
              <a:off x="7910428" y="1026654"/>
              <a:ext cx="103800" cy="21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8" name="Shape 188"/>
          <p:cNvSpPr txBox="1"/>
          <p:nvPr/>
        </p:nvSpPr>
        <p:spPr>
          <a:xfrm>
            <a:off x="21701635" y="1919149"/>
            <a:ext cx="2319899" cy="559199"/>
          </a:xfrm>
          <a:prstGeom prst="rect">
            <a:avLst/>
          </a:prstGeom>
          <a:noFill/>
          <a:ln>
            <a:noFill/>
          </a:ln>
        </p:spPr>
        <p:txBody>
          <a:bodyPr lIns="121875" tIns="60925" rIns="0" bIns="60925" anchor="t" anchorCtr="0">
            <a:noAutofit/>
          </a:bodyPr>
          <a:lstStyle/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1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WorldCupLive 	</a:t>
            </a:r>
          </a:p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oboto"/>
              <a:buNone/>
            </a:pPr>
            <a:r>
              <a:rPr lang="en-US" sz="16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Streaming Pipeline 	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21368943" y="2548873"/>
            <a:ext cx="2652899" cy="559199"/>
          </a:xfrm>
          <a:prstGeom prst="rect">
            <a:avLst/>
          </a:prstGeom>
          <a:noFill/>
          <a:ln>
            <a:noFill/>
          </a:ln>
        </p:spPr>
        <p:txBody>
          <a:bodyPr lIns="121875" tIns="60925" rIns="0" bIns="60925" anchor="t" anchorCtr="0">
            <a:noAutofit/>
          </a:bodyPr>
          <a:lstStyle/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1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Started</a:t>
            </a:r>
          </a:p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oboto"/>
              <a:buNone/>
            </a:pPr>
            <a:r>
              <a:rPr lang="en-US" sz="16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2014-06-21 11:58:18.1399 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21685760" y="3178596"/>
            <a:ext cx="2336099" cy="559199"/>
          </a:xfrm>
          <a:prstGeom prst="rect">
            <a:avLst/>
          </a:prstGeom>
          <a:noFill/>
          <a:ln>
            <a:noFill/>
          </a:ln>
        </p:spPr>
        <p:txBody>
          <a:bodyPr lIns="121875" tIns="60925" rIns="0" bIns="60925" anchor="t" anchorCtr="0">
            <a:noAutofit/>
          </a:bodyPr>
          <a:lstStyle/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1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Elapsed time 	</a:t>
            </a:r>
          </a:p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oboto"/>
              <a:buNone/>
            </a:pPr>
            <a:r>
              <a:rPr lang="en-US" sz="16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00:00:10.0111 		</a:t>
            </a:r>
          </a:p>
        </p:txBody>
      </p:sp>
      <p:grpSp>
        <p:nvGrpSpPr>
          <p:cNvPr id="191" name="Shape 191"/>
          <p:cNvGrpSpPr/>
          <p:nvPr/>
        </p:nvGrpSpPr>
        <p:grpSpPr>
          <a:xfrm>
            <a:off x="21680232" y="3901850"/>
            <a:ext cx="2478708" cy="908205"/>
            <a:chOff x="11575978" y="3565458"/>
            <a:chExt cx="1859078" cy="681835"/>
          </a:xfrm>
        </p:grpSpPr>
        <p:sp>
          <p:nvSpPr>
            <p:cNvPr id="192" name="Shape 192"/>
            <p:cNvSpPr/>
            <p:nvPr/>
          </p:nvSpPr>
          <p:spPr>
            <a:xfrm rot="10800000" flipH="1">
              <a:off x="11575978" y="3915507"/>
              <a:ext cx="1689544" cy="331787"/>
            </a:xfrm>
            <a:custGeom>
              <a:avLst/>
              <a:gdLst/>
              <a:ahLst/>
              <a:cxnLst/>
              <a:rect l="0" t="0" r="0" b="0"/>
              <a:pathLst>
                <a:path w="4597400" h="349250" extrusionOk="0">
                  <a:moveTo>
                    <a:pt x="0" y="273050"/>
                  </a:moveTo>
                  <a:lnTo>
                    <a:pt x="196850" y="38100"/>
                  </a:lnTo>
                  <a:lnTo>
                    <a:pt x="247650" y="101600"/>
                  </a:lnTo>
                  <a:lnTo>
                    <a:pt x="304800" y="57150"/>
                  </a:lnTo>
                  <a:lnTo>
                    <a:pt x="412750" y="158750"/>
                  </a:lnTo>
                  <a:lnTo>
                    <a:pt x="603250" y="38100"/>
                  </a:lnTo>
                  <a:lnTo>
                    <a:pt x="844550" y="114300"/>
                  </a:lnTo>
                  <a:lnTo>
                    <a:pt x="990600" y="260350"/>
                  </a:lnTo>
                  <a:lnTo>
                    <a:pt x="1358900" y="311150"/>
                  </a:lnTo>
                  <a:lnTo>
                    <a:pt x="1492250" y="31750"/>
                  </a:lnTo>
                  <a:lnTo>
                    <a:pt x="1758950" y="120650"/>
                  </a:lnTo>
                  <a:lnTo>
                    <a:pt x="1835150" y="57150"/>
                  </a:lnTo>
                  <a:lnTo>
                    <a:pt x="1943100" y="190500"/>
                  </a:lnTo>
                  <a:lnTo>
                    <a:pt x="2095500" y="127000"/>
                  </a:lnTo>
                  <a:lnTo>
                    <a:pt x="2527300" y="44450"/>
                  </a:lnTo>
                  <a:lnTo>
                    <a:pt x="2838450" y="82550"/>
                  </a:lnTo>
                  <a:lnTo>
                    <a:pt x="3098800" y="95250"/>
                  </a:lnTo>
                  <a:lnTo>
                    <a:pt x="3232150" y="0"/>
                  </a:lnTo>
                  <a:lnTo>
                    <a:pt x="3397250" y="57150"/>
                  </a:lnTo>
                  <a:lnTo>
                    <a:pt x="3581400" y="57150"/>
                  </a:lnTo>
                  <a:lnTo>
                    <a:pt x="3714750" y="133350"/>
                  </a:lnTo>
                  <a:lnTo>
                    <a:pt x="3937000" y="349250"/>
                  </a:lnTo>
                  <a:lnTo>
                    <a:pt x="3994150" y="222250"/>
                  </a:lnTo>
                  <a:lnTo>
                    <a:pt x="4127500" y="146050"/>
                  </a:lnTo>
                  <a:lnTo>
                    <a:pt x="4216400" y="222250"/>
                  </a:lnTo>
                  <a:lnTo>
                    <a:pt x="4305300" y="57150"/>
                  </a:lnTo>
                  <a:lnTo>
                    <a:pt x="4438650" y="260350"/>
                  </a:lnTo>
                  <a:lnTo>
                    <a:pt x="4521200" y="107950"/>
                  </a:lnTo>
                  <a:lnTo>
                    <a:pt x="4597400" y="222250"/>
                  </a:lnTo>
                </a:path>
              </a:pathLst>
            </a:custGeom>
            <a:noFill/>
            <a:ln w="19050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12157356" y="3565458"/>
              <a:ext cx="1277700" cy="246299"/>
            </a:xfrm>
            <a:prstGeom prst="rect">
              <a:avLst/>
            </a:prstGeom>
            <a:noFill/>
            <a:ln>
              <a:noFill/>
            </a:ln>
          </p:spPr>
          <p:txBody>
            <a:bodyPr lIns="121875" tIns="60925" rIns="121875" bIns="60925" anchor="t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Throughput (MB/s)</a:t>
              </a:r>
            </a:p>
          </p:txBody>
        </p:sp>
      </p:grpSp>
      <p:sp>
        <p:nvSpPr>
          <p:cNvPr id="194" name="Shape 194"/>
          <p:cNvSpPr txBox="1"/>
          <p:nvPr/>
        </p:nvSpPr>
        <p:spPr>
          <a:xfrm>
            <a:off x="22798312" y="4208782"/>
            <a:ext cx="534300" cy="3279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160</a:t>
            </a:r>
          </a:p>
        </p:txBody>
      </p:sp>
      <p:cxnSp>
        <p:nvCxnSpPr>
          <p:cNvPr id="195" name="Shape 195"/>
          <p:cNvCxnSpPr>
            <a:stCxn id="194" idx="3"/>
            <a:endCxn id="192" idx="21"/>
          </p:cNvCxnSpPr>
          <p:nvPr/>
        </p:nvCxnSpPr>
        <p:spPr>
          <a:xfrm rot="10800000" flipH="1">
            <a:off x="23332612" y="4368832"/>
            <a:ext cx="277500" cy="39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Shape 196"/>
          <p:cNvCxnSpPr/>
          <p:nvPr/>
        </p:nvCxnSpPr>
        <p:spPr>
          <a:xfrm>
            <a:off x="21685760" y="4936049"/>
            <a:ext cx="2335200" cy="0"/>
          </a:xfrm>
          <a:prstGeom prst="straightConnector1">
            <a:avLst/>
          </a:prstGeom>
          <a:noFill/>
          <a:ln w="9525" cap="flat">
            <a:solidFill>
              <a:srgbClr val="0C0C0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Shape 197"/>
          <p:cNvCxnSpPr/>
          <p:nvPr/>
        </p:nvCxnSpPr>
        <p:spPr>
          <a:xfrm rot="5400000">
            <a:off x="10376790" y="9374756"/>
            <a:ext cx="180900" cy="9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98" name="Shape 198"/>
          <p:cNvSpPr/>
          <p:nvPr/>
        </p:nvSpPr>
        <p:spPr>
          <a:xfrm>
            <a:off x="10904430" y="2365050"/>
            <a:ext cx="2289599" cy="731099"/>
          </a:xfrm>
          <a:prstGeom prst="snip2DiagRect">
            <a:avLst>
              <a:gd name="adj1" fmla="val 548"/>
              <a:gd name="adj2" fmla="val 421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ExtractTweets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2s </a:t>
            </a:r>
          </a:p>
        </p:txBody>
      </p:sp>
      <p:sp>
        <p:nvSpPr>
          <p:cNvPr id="199" name="Shape 199"/>
          <p:cNvSpPr/>
          <p:nvPr/>
        </p:nvSpPr>
        <p:spPr>
          <a:xfrm>
            <a:off x="10904430" y="1273937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ReadTweetBatches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1s</a:t>
            </a:r>
          </a:p>
        </p:txBody>
      </p:sp>
      <p:sp>
        <p:nvSpPr>
          <p:cNvPr id="200" name="Shape 200"/>
          <p:cNvSpPr/>
          <p:nvPr/>
        </p:nvSpPr>
        <p:spPr>
          <a:xfrm>
            <a:off x="11952414" y="1983366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cxnSp>
        <p:nvCxnSpPr>
          <p:cNvPr id="201" name="Shape 201"/>
          <p:cNvCxnSpPr>
            <a:stCxn id="199" idx="1"/>
            <a:endCxn id="198" idx="3"/>
          </p:cNvCxnSpPr>
          <p:nvPr/>
        </p:nvCxnSpPr>
        <p:spPr>
          <a:xfrm flipH="1">
            <a:off x="12049230" y="2005037"/>
            <a:ext cx="1200" cy="3600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2" name="Shape 202"/>
          <p:cNvSpPr/>
          <p:nvPr/>
        </p:nvSpPr>
        <p:spPr>
          <a:xfrm>
            <a:off x="11952414" y="3074478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cxnSp>
        <p:nvCxnSpPr>
          <p:cNvPr id="203" name="Shape 203"/>
          <p:cNvCxnSpPr>
            <a:stCxn id="198" idx="1"/>
          </p:cNvCxnSpPr>
          <p:nvPr/>
        </p:nvCxnSpPr>
        <p:spPr>
          <a:xfrm>
            <a:off x="12049230" y="3096150"/>
            <a:ext cx="6300" cy="5745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04" name="Shape 204"/>
          <p:cNvSpPr/>
          <p:nvPr/>
        </p:nvSpPr>
        <p:spPr>
          <a:xfrm>
            <a:off x="12687643" y="10676761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JASONify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25s</a:t>
            </a:r>
          </a:p>
        </p:txBody>
      </p:sp>
      <p:sp>
        <p:nvSpPr>
          <p:cNvPr id="205" name="Shape 205"/>
          <p:cNvSpPr/>
          <p:nvPr/>
        </p:nvSpPr>
        <p:spPr>
          <a:xfrm>
            <a:off x="13730306" y="11396785"/>
            <a:ext cx="156899" cy="155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0C0C0C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9321042" y="10681681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JASONify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25s</a:t>
            </a:r>
          </a:p>
        </p:txBody>
      </p:sp>
      <p:sp>
        <p:nvSpPr>
          <p:cNvPr id="207" name="Shape 207"/>
          <p:cNvSpPr/>
          <p:nvPr/>
        </p:nvSpPr>
        <p:spPr>
          <a:xfrm>
            <a:off x="10392418" y="11396785"/>
            <a:ext cx="156899" cy="155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0C0C0C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12680175" y="11903767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WriteToPubsub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26s</a:t>
            </a:r>
          </a:p>
        </p:txBody>
      </p:sp>
      <p:sp>
        <p:nvSpPr>
          <p:cNvPr id="209" name="Shape 209"/>
          <p:cNvSpPr/>
          <p:nvPr/>
        </p:nvSpPr>
        <p:spPr>
          <a:xfrm>
            <a:off x="9318333" y="11887863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WriteToPubsub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26s</a:t>
            </a:r>
          </a:p>
        </p:txBody>
      </p:sp>
      <p:cxnSp>
        <p:nvCxnSpPr>
          <p:cNvPr id="210" name="Shape 210"/>
          <p:cNvCxnSpPr/>
          <p:nvPr/>
        </p:nvCxnSpPr>
        <p:spPr>
          <a:xfrm rot="5400000">
            <a:off x="10915775" y="6301753"/>
            <a:ext cx="537599" cy="14208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1" name="Shape 211"/>
          <p:cNvCxnSpPr/>
          <p:nvPr/>
        </p:nvCxnSpPr>
        <p:spPr>
          <a:xfrm rot="-5400000" flipH="1">
            <a:off x="12768078" y="6216715"/>
            <a:ext cx="544800" cy="1584899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2" name="Shape 212"/>
          <p:cNvCxnSpPr>
            <a:stCxn id="207" idx="3"/>
            <a:endCxn id="209" idx="3"/>
          </p:cNvCxnSpPr>
          <p:nvPr/>
        </p:nvCxnSpPr>
        <p:spPr>
          <a:xfrm flipH="1">
            <a:off x="10464268" y="11396785"/>
            <a:ext cx="6600" cy="4911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13" name="Shape 213"/>
          <p:cNvCxnSpPr/>
          <p:nvPr/>
        </p:nvCxnSpPr>
        <p:spPr>
          <a:xfrm flipH="1">
            <a:off x="13795548" y="11412525"/>
            <a:ext cx="7200" cy="495899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214" name="Shape 214"/>
          <p:cNvSpPr/>
          <p:nvPr/>
        </p:nvSpPr>
        <p:spPr>
          <a:xfrm>
            <a:off x="10549833" y="3403251"/>
            <a:ext cx="2985599" cy="3339899"/>
          </a:xfrm>
          <a:prstGeom prst="snip2DiagRect">
            <a:avLst>
              <a:gd name="adj1" fmla="val 0"/>
              <a:gd name="adj2" fmla="val 1337"/>
            </a:avLst>
          </a:prstGeom>
          <a:noFill/>
          <a:ln w="9525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700" kern="0"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10909189" y="3670673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Translate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7s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9s</a:t>
            </a:r>
          </a:p>
        </p:txBody>
      </p:sp>
      <p:sp>
        <p:nvSpPr>
          <p:cNvPr id="216" name="Shape 216"/>
          <p:cNvSpPr/>
          <p:nvPr/>
        </p:nvSpPr>
        <p:spPr>
          <a:xfrm>
            <a:off x="11958528" y="4382767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10908589" y="4759371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Tag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10s</a:t>
            </a:r>
          </a:p>
        </p:txBody>
      </p:sp>
      <p:sp>
        <p:nvSpPr>
          <p:cNvPr id="218" name="Shape 218"/>
          <p:cNvSpPr/>
          <p:nvPr/>
        </p:nvSpPr>
        <p:spPr>
          <a:xfrm>
            <a:off x="11951660" y="5469484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10901721" y="5853448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Sentiment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21s</a:t>
            </a:r>
          </a:p>
        </p:txBody>
      </p:sp>
      <p:sp>
        <p:nvSpPr>
          <p:cNvPr id="220" name="Shape 220"/>
          <p:cNvSpPr/>
          <p:nvPr/>
        </p:nvSpPr>
        <p:spPr>
          <a:xfrm>
            <a:off x="11798265" y="6552150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cxnSp>
        <p:nvCxnSpPr>
          <p:cNvPr id="221" name="Shape 221"/>
          <p:cNvCxnSpPr>
            <a:stCxn id="216" idx="1"/>
            <a:endCxn id="217" idx="3"/>
          </p:cNvCxnSpPr>
          <p:nvPr/>
        </p:nvCxnSpPr>
        <p:spPr>
          <a:xfrm flipH="1">
            <a:off x="12054678" y="4573867"/>
            <a:ext cx="600" cy="1854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22" name="Shape 222"/>
          <p:cNvCxnSpPr>
            <a:stCxn id="218" idx="1"/>
            <a:endCxn id="219" idx="3"/>
          </p:cNvCxnSpPr>
          <p:nvPr/>
        </p:nvCxnSpPr>
        <p:spPr>
          <a:xfrm flipH="1">
            <a:off x="12047810" y="5660584"/>
            <a:ext cx="600" cy="1929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23" name="Shape 223"/>
          <p:cNvGrpSpPr/>
          <p:nvPr/>
        </p:nvGrpSpPr>
        <p:grpSpPr>
          <a:xfrm>
            <a:off x="10554947" y="3360568"/>
            <a:ext cx="2856571" cy="272885"/>
            <a:chOff x="4940492" y="3120450"/>
            <a:chExt cx="2142482" cy="204868"/>
          </a:xfrm>
        </p:grpSpPr>
        <p:sp>
          <p:nvSpPr>
            <p:cNvPr id="224" name="Shape 224"/>
            <p:cNvSpPr/>
            <p:nvPr/>
          </p:nvSpPr>
          <p:spPr>
            <a:xfrm>
              <a:off x="4940492" y="3120450"/>
              <a:ext cx="1389600" cy="200099"/>
            </a:xfrm>
            <a:prstGeom prst="rect">
              <a:avLst/>
            </a:prstGeom>
            <a:noFill/>
            <a:ln>
              <a:noFill/>
            </a:ln>
          </p:spPr>
          <p:txBody>
            <a:bodyPr lIns="121875" tIns="60925" rIns="121875" bIns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TweetSentiment</a:t>
              </a:r>
            </a:p>
          </p:txBody>
        </p:sp>
        <p:pic>
          <p:nvPicPr>
            <p:cNvPr id="225" name="Shape 225"/>
            <p:cNvPicPr preferRelativeResize="0"/>
            <p:nvPr/>
          </p:nvPicPr>
          <p:blipFill/>
          <p:spPr>
            <a:xfrm>
              <a:off x="6957274" y="3199619"/>
              <a:ext cx="125700" cy="12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6" name="Shape 226"/>
          <p:cNvSpPr/>
          <p:nvPr/>
        </p:nvSpPr>
        <p:spPr>
          <a:xfrm>
            <a:off x="12151318" y="6545562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8959465" y="6979879"/>
            <a:ext cx="3087899" cy="3470400"/>
          </a:xfrm>
          <a:prstGeom prst="snip2DiagRect">
            <a:avLst>
              <a:gd name="adj1" fmla="val 0"/>
              <a:gd name="adj2" fmla="val 1337"/>
            </a:avLst>
          </a:prstGeom>
          <a:noFill/>
          <a:ln w="9525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2700" kern="0"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grpSp>
        <p:nvGrpSpPr>
          <p:cNvPr id="228" name="Shape 228"/>
          <p:cNvGrpSpPr/>
          <p:nvPr/>
        </p:nvGrpSpPr>
        <p:grpSpPr>
          <a:xfrm>
            <a:off x="8959247" y="6928596"/>
            <a:ext cx="3019162" cy="274615"/>
            <a:chOff x="6553519" y="3076725"/>
            <a:chExt cx="2264428" cy="206167"/>
          </a:xfrm>
        </p:grpSpPr>
        <p:sp>
          <p:nvSpPr>
            <p:cNvPr id="229" name="Shape 229"/>
            <p:cNvSpPr/>
            <p:nvPr/>
          </p:nvSpPr>
          <p:spPr>
            <a:xfrm>
              <a:off x="6553519" y="3076725"/>
              <a:ext cx="1389600" cy="200099"/>
            </a:xfrm>
            <a:prstGeom prst="rect">
              <a:avLst/>
            </a:prstGeom>
            <a:noFill/>
            <a:ln>
              <a:noFill/>
            </a:ln>
          </p:spPr>
          <p:txBody>
            <a:bodyPr lIns="121875" tIns="60925" rIns="121875" bIns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AverageHappiness</a:t>
              </a:r>
            </a:p>
          </p:txBody>
        </p:sp>
        <p:pic>
          <p:nvPicPr>
            <p:cNvPr id="230" name="Shape 230"/>
            <p:cNvPicPr preferRelativeResize="0"/>
            <p:nvPr/>
          </p:nvPicPr>
          <p:blipFill/>
          <p:spPr>
            <a:xfrm>
              <a:off x="8692247" y="3157192"/>
              <a:ext cx="125700" cy="12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Shape 231"/>
          <p:cNvSpPr/>
          <p:nvPr/>
        </p:nvSpPr>
        <p:spPr>
          <a:xfrm>
            <a:off x="9327910" y="7280903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SlidingWindowByTag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22s</a:t>
            </a:r>
          </a:p>
        </p:txBody>
      </p:sp>
      <p:sp>
        <p:nvSpPr>
          <p:cNvPr id="232" name="Shape 232"/>
          <p:cNvSpPr/>
          <p:nvPr/>
        </p:nvSpPr>
        <p:spPr>
          <a:xfrm>
            <a:off x="10377849" y="7996127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9327910" y="8383720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GroupByKey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23s</a:t>
            </a:r>
          </a:p>
        </p:txBody>
      </p:sp>
      <p:sp>
        <p:nvSpPr>
          <p:cNvPr id="234" name="Shape 234"/>
          <p:cNvSpPr/>
          <p:nvPr/>
        </p:nvSpPr>
        <p:spPr>
          <a:xfrm>
            <a:off x="10370981" y="9093552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9321042" y="9465935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Average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24s</a:t>
            </a:r>
          </a:p>
        </p:txBody>
      </p:sp>
      <p:sp>
        <p:nvSpPr>
          <p:cNvPr id="236" name="Shape 236"/>
          <p:cNvSpPr/>
          <p:nvPr/>
        </p:nvSpPr>
        <p:spPr>
          <a:xfrm>
            <a:off x="10360453" y="10170453"/>
            <a:ext cx="192900" cy="154500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cxnSp>
        <p:nvCxnSpPr>
          <p:cNvPr id="237" name="Shape 237"/>
          <p:cNvCxnSpPr>
            <a:stCxn id="232" idx="1"/>
            <a:endCxn id="233" idx="3"/>
          </p:cNvCxnSpPr>
          <p:nvPr/>
        </p:nvCxnSpPr>
        <p:spPr>
          <a:xfrm flipH="1">
            <a:off x="10473999" y="8187227"/>
            <a:ext cx="600" cy="1965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38" name="Shape 238"/>
          <p:cNvGrpSpPr/>
          <p:nvPr/>
        </p:nvGrpSpPr>
        <p:grpSpPr>
          <a:xfrm>
            <a:off x="12344433" y="6928386"/>
            <a:ext cx="3012724" cy="3521160"/>
            <a:chOff x="9089754" y="4879947"/>
            <a:chExt cx="2259600" cy="2643513"/>
          </a:xfrm>
        </p:grpSpPr>
        <p:sp>
          <p:nvSpPr>
            <p:cNvPr id="239" name="Shape 239"/>
            <p:cNvSpPr/>
            <p:nvPr/>
          </p:nvSpPr>
          <p:spPr>
            <a:xfrm>
              <a:off x="9089754" y="4910460"/>
              <a:ext cx="2259599" cy="2612999"/>
            </a:xfrm>
            <a:prstGeom prst="snip2DiagRect">
              <a:avLst>
                <a:gd name="adj1" fmla="val 0"/>
                <a:gd name="adj2" fmla="val 1337"/>
              </a:avLst>
            </a:prstGeom>
            <a:noFill/>
            <a:ln w="9525" cap="flat">
              <a:solidFill>
                <a:srgbClr val="26262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2700" kern="0"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grpSp>
          <p:nvGrpSpPr>
            <p:cNvPr id="240" name="Shape 240"/>
            <p:cNvGrpSpPr/>
            <p:nvPr/>
          </p:nvGrpSpPr>
          <p:grpSpPr>
            <a:xfrm>
              <a:off x="9089754" y="4879947"/>
              <a:ext cx="2227353" cy="207600"/>
              <a:chOff x="7890765" y="2947166"/>
              <a:chExt cx="2227353" cy="207600"/>
            </a:xfrm>
          </p:grpSpPr>
          <p:sp>
            <p:nvSpPr>
              <p:cNvPr id="241" name="Shape 241"/>
              <p:cNvSpPr/>
              <p:nvPr/>
            </p:nvSpPr>
            <p:spPr>
              <a:xfrm>
                <a:off x="7890765" y="2947166"/>
                <a:ext cx="1389600" cy="20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75" tIns="60925" rIns="121875" bIns="0" anchor="ctr" anchorCtr="0">
                <a:no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en-US" sz="1300" kern="0">
                    <a:solidFill>
                      <a:srgbClr val="595959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rPr>
                  <a:t>HappiestTweets</a:t>
                </a:r>
              </a:p>
            </p:txBody>
          </p:sp>
          <p:pic>
            <p:nvPicPr>
              <p:cNvPr id="242" name="Shape 242"/>
              <p:cNvPicPr preferRelativeResize="0"/>
              <p:nvPr/>
            </p:nvPicPr>
            <p:blipFill/>
            <p:spPr>
              <a:xfrm>
                <a:off x="9992418" y="3019114"/>
                <a:ext cx="125700" cy="1257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43" name="Shape 243"/>
          <p:cNvSpPr/>
          <p:nvPr/>
        </p:nvSpPr>
        <p:spPr>
          <a:xfrm>
            <a:off x="12687043" y="7281599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FixedWindowByTag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22s</a:t>
            </a:r>
          </a:p>
        </p:txBody>
      </p:sp>
      <p:sp>
        <p:nvSpPr>
          <p:cNvPr id="244" name="Shape 244"/>
          <p:cNvSpPr/>
          <p:nvPr/>
        </p:nvSpPr>
        <p:spPr>
          <a:xfrm>
            <a:off x="13736982" y="7996821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12687043" y="8384414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GroupByKey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23s</a:t>
            </a:r>
          </a:p>
        </p:txBody>
      </p:sp>
      <p:sp>
        <p:nvSpPr>
          <p:cNvPr id="246" name="Shape 246"/>
          <p:cNvSpPr/>
          <p:nvPr/>
        </p:nvSpPr>
        <p:spPr>
          <a:xfrm>
            <a:off x="13730114" y="9094246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12680175" y="9466630"/>
            <a:ext cx="2291999" cy="731099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TopTweets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24s</a:t>
            </a:r>
          </a:p>
        </p:txBody>
      </p:sp>
      <p:sp>
        <p:nvSpPr>
          <p:cNvPr id="248" name="Shape 248"/>
          <p:cNvSpPr/>
          <p:nvPr/>
        </p:nvSpPr>
        <p:spPr>
          <a:xfrm>
            <a:off x="13741023" y="10171147"/>
            <a:ext cx="192900" cy="154500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1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cxnSp>
        <p:nvCxnSpPr>
          <p:cNvPr id="249" name="Shape 249"/>
          <p:cNvCxnSpPr>
            <a:stCxn id="244" idx="1"/>
            <a:endCxn id="245" idx="3"/>
          </p:cNvCxnSpPr>
          <p:nvPr/>
        </p:nvCxnSpPr>
        <p:spPr>
          <a:xfrm flipH="1">
            <a:off x="13833132" y="8187921"/>
            <a:ext cx="600" cy="1965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0" name="Shape 250"/>
          <p:cNvCxnSpPr>
            <a:stCxn id="246" idx="1"/>
            <a:endCxn id="247" idx="3"/>
          </p:cNvCxnSpPr>
          <p:nvPr/>
        </p:nvCxnSpPr>
        <p:spPr>
          <a:xfrm flipH="1">
            <a:off x="13826264" y="9285346"/>
            <a:ext cx="600" cy="1812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1" name="Shape 251"/>
          <p:cNvCxnSpPr>
            <a:stCxn id="235" idx="1"/>
            <a:endCxn id="206" idx="3"/>
          </p:cNvCxnSpPr>
          <p:nvPr/>
        </p:nvCxnSpPr>
        <p:spPr>
          <a:xfrm>
            <a:off x="10467042" y="10197035"/>
            <a:ext cx="0" cy="4845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252" name="Shape 252"/>
          <p:cNvCxnSpPr>
            <a:stCxn id="247" idx="1"/>
            <a:endCxn id="204" idx="3"/>
          </p:cNvCxnSpPr>
          <p:nvPr/>
        </p:nvCxnSpPr>
        <p:spPr>
          <a:xfrm>
            <a:off x="13826175" y="10197730"/>
            <a:ext cx="7500" cy="4791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94403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Custom Layou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Shape 254"/>
          <p:cNvCxnSpPr/>
          <p:nvPr/>
        </p:nvCxnSpPr>
        <p:spPr>
          <a:xfrm>
            <a:off x="12619310" y="1621013"/>
            <a:ext cx="11168100" cy="0"/>
          </a:xfrm>
          <a:prstGeom prst="straightConnector1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Shape 255"/>
          <p:cNvSpPr/>
          <p:nvPr/>
        </p:nvSpPr>
        <p:spPr>
          <a:xfrm>
            <a:off x="12619310" y="1155492"/>
            <a:ext cx="11631299" cy="408000"/>
          </a:xfrm>
          <a:prstGeom prst="roundRect">
            <a:avLst>
              <a:gd name="adj" fmla="val 1854"/>
            </a:avLst>
          </a:prstGeom>
          <a:noFill/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OVERVIEW       ALERTS      LOGS      </a:t>
            </a:r>
            <a:r>
              <a:rPr lang="en-US" sz="1600" kern="0">
                <a:solidFill>
                  <a:srgbClr val="FF4C3B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SYSTEM OPTIMIZATION      </a:t>
            </a:r>
            <a:r>
              <a:rPr lang="en-US" sz="16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WORERS      DATA      CODE</a:t>
            </a:r>
          </a:p>
        </p:txBody>
      </p:sp>
      <p:cxnSp>
        <p:nvCxnSpPr>
          <p:cNvPr id="256" name="Shape 256"/>
          <p:cNvCxnSpPr/>
          <p:nvPr/>
        </p:nvCxnSpPr>
        <p:spPr>
          <a:xfrm>
            <a:off x="12189310" y="851239"/>
            <a:ext cx="0" cy="12911999"/>
          </a:xfrm>
          <a:prstGeom prst="straightConnector1">
            <a:avLst/>
          </a:prstGeom>
          <a:noFill/>
          <a:ln w="12700" cap="flat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57" name="Shape 257"/>
          <p:cNvGrpSpPr/>
          <p:nvPr/>
        </p:nvGrpSpPr>
        <p:grpSpPr>
          <a:xfrm>
            <a:off x="0" y="0"/>
            <a:ext cx="24392189" cy="879120"/>
            <a:chOff x="0" y="0"/>
            <a:chExt cx="18294599" cy="659999"/>
          </a:xfrm>
        </p:grpSpPr>
        <p:sp>
          <p:nvSpPr>
            <p:cNvPr id="258" name="Shape 258"/>
            <p:cNvSpPr/>
            <p:nvPr/>
          </p:nvSpPr>
          <p:spPr>
            <a:xfrm>
              <a:off x="0" y="0"/>
              <a:ext cx="18294599" cy="6599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202915" y="207839"/>
              <a:ext cx="4878299" cy="276899"/>
            </a:xfrm>
            <a:prstGeom prst="rect">
              <a:avLst/>
            </a:prstGeom>
            <a:noFill/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My Dataflow Project  </a:t>
              </a:r>
              <a:r>
                <a:rPr lang="en-US" sz="1600" b="1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 </a:t>
              </a:r>
              <a:r>
                <a:rPr lang="en-US" sz="1600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/  </a:t>
              </a:r>
              <a:r>
                <a:rPr lang="en-US" sz="1600" kern="0">
                  <a:solidFill>
                    <a:srgbClr val="0C0C0C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WorldCupLiveLive 2014-06-21 11:58:08.1288</a:t>
              </a:r>
            </a:p>
          </p:txBody>
        </p:sp>
        <p:sp>
          <p:nvSpPr>
            <p:cNvPr id="260" name="Shape 260"/>
            <p:cNvSpPr/>
            <p:nvPr/>
          </p:nvSpPr>
          <p:spPr>
            <a:xfrm>
              <a:off x="16978745" y="161177"/>
              <a:ext cx="982800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Stop</a:t>
              </a:r>
            </a:p>
          </p:txBody>
        </p:sp>
        <p:sp>
          <p:nvSpPr>
            <p:cNvPr id="261" name="Shape 261"/>
            <p:cNvSpPr/>
            <p:nvPr/>
          </p:nvSpPr>
          <p:spPr>
            <a:xfrm>
              <a:off x="15898990" y="161177"/>
              <a:ext cx="982800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Pause</a:t>
              </a:r>
            </a:p>
          </p:txBody>
        </p:sp>
        <p:grpSp>
          <p:nvGrpSpPr>
            <p:cNvPr id="262" name="Shape 262"/>
            <p:cNvGrpSpPr/>
            <p:nvPr/>
          </p:nvGrpSpPr>
          <p:grpSpPr>
            <a:xfrm>
              <a:off x="15302231" y="161177"/>
              <a:ext cx="360299" cy="358499"/>
              <a:chOff x="10738065" y="911329"/>
              <a:chExt cx="360299" cy="358499"/>
            </a:xfrm>
          </p:grpSpPr>
          <p:sp>
            <p:nvSpPr>
              <p:cNvPr id="263" name="Shape 263"/>
              <p:cNvSpPr/>
              <p:nvPr/>
            </p:nvSpPr>
            <p:spPr>
              <a:xfrm>
                <a:off x="10738065" y="911329"/>
                <a:ext cx="360299" cy="358499"/>
              </a:xfrm>
              <a:prstGeom prst="roundRect">
                <a:avLst>
                  <a:gd name="adj" fmla="val 1854"/>
                </a:avLst>
              </a:prstGeom>
              <a:solidFill>
                <a:schemeClr val="lt1"/>
              </a:solidFill>
              <a:ln w="9525" cap="flat">
                <a:solidFill>
                  <a:srgbClr val="D9D9D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875" tIns="60925" rIns="121875" bIns="60925" anchor="ctr" anchorCtr="0">
                <a:no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endParaRPr>
              </a:p>
            </p:txBody>
          </p:sp>
          <p:pic>
            <p:nvPicPr>
              <p:cNvPr id="264" name="Shape 264"/>
              <p:cNvPicPr preferRelativeResize="0"/>
              <p:nvPr/>
            </p:nvPicPr>
            <p:blipFill/>
            <p:spPr>
              <a:xfrm>
                <a:off x="10794342" y="962787"/>
                <a:ext cx="255899" cy="2558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65" name="Shape 265"/>
            <p:cNvPicPr preferRelativeResize="0"/>
            <p:nvPr/>
          </p:nvPicPr>
          <p:blipFill/>
          <p:spPr>
            <a:xfrm>
              <a:off x="14577814" y="173285"/>
              <a:ext cx="347400" cy="3474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6" name="Shape 266"/>
          <p:cNvCxnSpPr/>
          <p:nvPr/>
        </p:nvCxnSpPr>
        <p:spPr>
          <a:xfrm>
            <a:off x="12640881" y="1631611"/>
            <a:ext cx="11168100" cy="0"/>
          </a:xfrm>
          <a:prstGeom prst="straightConnector1">
            <a:avLst/>
          </a:prstGeom>
          <a:noFill/>
          <a:ln w="9525" cap="flat">
            <a:solidFill>
              <a:srgbClr val="A5A5A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Shape 267"/>
          <p:cNvCxnSpPr/>
          <p:nvPr/>
        </p:nvCxnSpPr>
        <p:spPr>
          <a:xfrm>
            <a:off x="16264085" y="1600491"/>
            <a:ext cx="2351999" cy="0"/>
          </a:xfrm>
          <a:prstGeom prst="straightConnector1">
            <a:avLst/>
          </a:prstGeom>
          <a:noFill/>
          <a:ln w="28575" cap="flat">
            <a:solidFill>
              <a:srgbClr val="FF4C3B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8" name="Shape 268"/>
          <p:cNvGrpSpPr/>
          <p:nvPr/>
        </p:nvGrpSpPr>
        <p:grpSpPr>
          <a:xfrm>
            <a:off x="389264" y="1133771"/>
            <a:ext cx="352391" cy="345653"/>
            <a:chOff x="307245" y="871042"/>
            <a:chExt cx="264300" cy="259499"/>
          </a:xfrm>
        </p:grpSpPr>
        <p:sp>
          <p:nvSpPr>
            <p:cNvPr id="269" name="Shape 269"/>
            <p:cNvSpPr/>
            <p:nvPr/>
          </p:nvSpPr>
          <p:spPr>
            <a:xfrm>
              <a:off x="307245" y="871042"/>
              <a:ext cx="264300" cy="259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384187" y="941213"/>
              <a:ext cx="110400" cy="119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403200" y="964199"/>
              <a:ext cx="72300" cy="73199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</p:grpSp>
      <p:grpSp>
        <p:nvGrpSpPr>
          <p:cNvPr id="272" name="Shape 272"/>
          <p:cNvGrpSpPr/>
          <p:nvPr/>
        </p:nvGrpSpPr>
        <p:grpSpPr>
          <a:xfrm>
            <a:off x="388840" y="1557129"/>
            <a:ext cx="363590" cy="727671"/>
            <a:chOff x="306928" y="1164611"/>
            <a:chExt cx="272699" cy="546299"/>
          </a:xfrm>
        </p:grpSpPr>
        <p:sp>
          <p:nvSpPr>
            <p:cNvPr id="273" name="Shape 273"/>
            <p:cNvSpPr/>
            <p:nvPr/>
          </p:nvSpPr>
          <p:spPr>
            <a:xfrm>
              <a:off x="306928" y="1164611"/>
              <a:ext cx="272699" cy="5462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354163" y="1213428"/>
              <a:ext cx="164400" cy="164700"/>
            </a:xfrm>
            <a:prstGeom prst="mathPl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356591" y="1498776"/>
              <a:ext cx="158100" cy="157499"/>
            </a:xfrm>
            <a:prstGeom prst="mathMin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cxnSp>
          <p:nvCxnSpPr>
            <p:cNvPr id="276" name="Shape 276"/>
            <p:cNvCxnSpPr/>
            <p:nvPr/>
          </p:nvCxnSpPr>
          <p:spPr>
            <a:xfrm>
              <a:off x="306928" y="1437712"/>
              <a:ext cx="272699" cy="0"/>
            </a:xfrm>
            <a:prstGeom prst="straightConnector1">
              <a:avLst/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7" name="Shape 277"/>
          <p:cNvSpPr/>
          <p:nvPr/>
        </p:nvSpPr>
        <p:spPr>
          <a:xfrm>
            <a:off x="12382033" y="2174611"/>
            <a:ext cx="2751899" cy="2138400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BFBFB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grpSp>
        <p:nvGrpSpPr>
          <p:cNvPr id="278" name="Shape 278"/>
          <p:cNvGrpSpPr/>
          <p:nvPr/>
        </p:nvGrpSpPr>
        <p:grpSpPr>
          <a:xfrm>
            <a:off x="10354135" y="1160222"/>
            <a:ext cx="1404764" cy="477521"/>
            <a:chOff x="7001454" y="956654"/>
            <a:chExt cx="1053600" cy="358499"/>
          </a:xfrm>
        </p:grpSpPr>
        <p:sp>
          <p:nvSpPr>
            <p:cNvPr id="279" name="Shape 279"/>
            <p:cNvSpPr/>
            <p:nvPr/>
          </p:nvSpPr>
          <p:spPr>
            <a:xfrm>
              <a:off x="7001454" y="956654"/>
              <a:ext cx="1053600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  Display </a:t>
              </a:r>
            </a:p>
          </p:txBody>
        </p:sp>
        <p:pic>
          <p:nvPicPr>
            <p:cNvPr id="280" name="Shape 280"/>
            <p:cNvPicPr preferRelativeResize="0"/>
            <p:nvPr/>
          </p:nvPicPr>
          <p:blipFill/>
          <p:spPr>
            <a:xfrm>
              <a:off x="7836534" y="1026654"/>
              <a:ext cx="129299" cy="218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1" name="Shape 281"/>
          <p:cNvPicPr preferRelativeResize="0"/>
          <p:nvPr/>
        </p:nvPicPr>
        <p:blipFill/>
        <p:spPr>
          <a:xfrm>
            <a:off x="0" y="13118985"/>
            <a:ext cx="762299" cy="5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/>
          <p:nvPr/>
        </p:nvSpPr>
        <p:spPr>
          <a:xfrm>
            <a:off x="19916650" y="216109"/>
            <a:ext cx="479999" cy="477599"/>
          </a:xfrm>
          <a:prstGeom prst="roundRect">
            <a:avLst>
              <a:gd name="adj" fmla="val 1854"/>
            </a:avLst>
          </a:prstGeom>
          <a:noFill/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pic>
        <p:nvPicPr>
          <p:cNvPr id="283" name="Shape 283"/>
          <p:cNvPicPr preferRelativeResize="0"/>
          <p:nvPr/>
        </p:nvPicPr>
        <p:blipFill/>
        <p:spPr>
          <a:xfrm>
            <a:off x="19975404" y="284657"/>
            <a:ext cx="353699" cy="35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Shape 284"/>
          <p:cNvSpPr/>
          <p:nvPr/>
        </p:nvSpPr>
        <p:spPr>
          <a:xfrm>
            <a:off x="19436250" y="214841"/>
            <a:ext cx="479999" cy="477599"/>
          </a:xfrm>
          <a:prstGeom prst="roundRect">
            <a:avLst>
              <a:gd name="adj" fmla="val 1854"/>
            </a:avLst>
          </a:prstGeom>
          <a:solidFill>
            <a:srgbClr val="F2F2F2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pic>
        <p:nvPicPr>
          <p:cNvPr id="285" name="Shape 285"/>
          <p:cNvPicPr preferRelativeResize="0"/>
          <p:nvPr/>
        </p:nvPicPr>
        <p:blipFill/>
        <p:spPr>
          <a:xfrm>
            <a:off x="19446743" y="226604"/>
            <a:ext cx="463200" cy="46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010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Custom Layout">
    <p:bg>
      <p:bgPr>
        <a:solidFill>
          <a:srgbClr val="FAFAFA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24392701" cy="8792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288" name="Shape 288"/>
          <p:cNvSpPr txBox="1"/>
          <p:nvPr/>
        </p:nvSpPr>
        <p:spPr>
          <a:xfrm>
            <a:off x="270553" y="276863"/>
            <a:ext cx="5991299" cy="3687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My Dataflow Project /</a:t>
            </a: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  </a:t>
            </a:r>
            <a:r>
              <a:rPr lang="en-US" sz="1600" b="1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GSWorldCupLive Jun 21 2014-11:58:08</a:t>
            </a:r>
          </a:p>
        </p:txBody>
      </p:sp>
      <p:sp>
        <p:nvSpPr>
          <p:cNvPr id="289" name="Shape 289"/>
          <p:cNvSpPr/>
          <p:nvPr/>
        </p:nvSpPr>
        <p:spPr>
          <a:xfrm>
            <a:off x="22638326" y="214703"/>
            <a:ext cx="1310400" cy="4775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Stop</a:t>
            </a:r>
          </a:p>
        </p:txBody>
      </p:sp>
      <p:sp>
        <p:nvSpPr>
          <p:cNvPr id="290" name="Shape 290"/>
          <p:cNvSpPr/>
          <p:nvPr/>
        </p:nvSpPr>
        <p:spPr>
          <a:xfrm>
            <a:off x="21198654" y="214703"/>
            <a:ext cx="1310400" cy="4775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Pause</a:t>
            </a:r>
          </a:p>
        </p:txBody>
      </p:sp>
      <p:grpSp>
        <p:nvGrpSpPr>
          <p:cNvPr id="291" name="Shape 291"/>
          <p:cNvGrpSpPr/>
          <p:nvPr/>
        </p:nvGrpSpPr>
        <p:grpSpPr>
          <a:xfrm>
            <a:off x="20455058" y="230840"/>
            <a:ext cx="480387" cy="477521"/>
            <a:chOff x="10738065" y="911329"/>
            <a:chExt cx="360299" cy="358499"/>
          </a:xfrm>
        </p:grpSpPr>
        <p:sp>
          <p:nvSpPr>
            <p:cNvPr id="292" name="Shape 292"/>
            <p:cNvSpPr/>
            <p:nvPr/>
          </p:nvSpPr>
          <p:spPr>
            <a:xfrm>
              <a:off x="10738065" y="911329"/>
              <a:ext cx="360299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293" name="Shape 293"/>
            <p:cNvPicPr preferRelativeResize="0"/>
            <p:nvPr/>
          </p:nvPicPr>
          <p:blipFill/>
          <p:spPr>
            <a:xfrm>
              <a:off x="10794342" y="962787"/>
              <a:ext cx="255899" cy="255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Shape 294"/>
          <p:cNvGrpSpPr/>
          <p:nvPr/>
        </p:nvGrpSpPr>
        <p:grpSpPr>
          <a:xfrm>
            <a:off x="19975999" y="232071"/>
            <a:ext cx="480387" cy="478728"/>
            <a:chOff x="10937503" y="923779"/>
            <a:chExt cx="360299" cy="359405"/>
          </a:xfrm>
        </p:grpSpPr>
        <p:sp>
          <p:nvSpPr>
            <p:cNvPr id="295" name="Shape 295"/>
            <p:cNvSpPr/>
            <p:nvPr/>
          </p:nvSpPr>
          <p:spPr>
            <a:xfrm>
              <a:off x="10937503" y="923779"/>
              <a:ext cx="360299" cy="358499"/>
            </a:xfrm>
            <a:prstGeom prst="roundRect">
              <a:avLst>
                <a:gd name="adj" fmla="val 1854"/>
              </a:avLst>
            </a:prstGeom>
            <a:solidFill>
              <a:srgbClr val="F2F2F2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296" name="Shape 296"/>
            <p:cNvPicPr preferRelativeResize="0"/>
            <p:nvPr/>
          </p:nvPicPr>
          <p:blipFill/>
          <p:spPr>
            <a:xfrm>
              <a:off x="10938129" y="935784"/>
              <a:ext cx="347400" cy="347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7" name="Shape 297"/>
          <p:cNvGrpSpPr/>
          <p:nvPr/>
        </p:nvGrpSpPr>
        <p:grpSpPr>
          <a:xfrm>
            <a:off x="21060040" y="1238837"/>
            <a:ext cx="352391" cy="345653"/>
            <a:chOff x="307245" y="871042"/>
            <a:chExt cx="264300" cy="259499"/>
          </a:xfrm>
        </p:grpSpPr>
        <p:sp>
          <p:nvSpPr>
            <p:cNvPr id="298" name="Shape 298"/>
            <p:cNvSpPr/>
            <p:nvPr/>
          </p:nvSpPr>
          <p:spPr>
            <a:xfrm>
              <a:off x="307245" y="871042"/>
              <a:ext cx="264300" cy="259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384187" y="941213"/>
              <a:ext cx="110400" cy="119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403200" y="964199"/>
              <a:ext cx="72300" cy="73199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</p:grpSp>
      <p:grpSp>
        <p:nvGrpSpPr>
          <p:cNvPr id="301" name="Shape 301"/>
          <p:cNvGrpSpPr/>
          <p:nvPr/>
        </p:nvGrpSpPr>
        <p:grpSpPr>
          <a:xfrm>
            <a:off x="21550682" y="1238808"/>
            <a:ext cx="707582" cy="363635"/>
            <a:chOff x="306927" y="1164612"/>
            <a:chExt cx="530699" cy="272999"/>
          </a:xfrm>
        </p:grpSpPr>
        <p:sp>
          <p:nvSpPr>
            <p:cNvPr id="302" name="Shape 302"/>
            <p:cNvSpPr/>
            <p:nvPr/>
          </p:nvSpPr>
          <p:spPr>
            <a:xfrm>
              <a:off x="306927" y="1164612"/>
              <a:ext cx="530699" cy="2729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354163" y="1213428"/>
              <a:ext cx="164400" cy="164700"/>
            </a:xfrm>
            <a:prstGeom prst="mathPl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08947" y="1220645"/>
              <a:ext cx="158100" cy="157499"/>
            </a:xfrm>
            <a:prstGeom prst="mathMin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cxnSp>
          <p:nvCxnSpPr>
            <p:cNvPr id="305" name="Shape 305"/>
            <p:cNvCxnSpPr/>
            <p:nvPr/>
          </p:nvCxnSpPr>
          <p:spPr>
            <a:xfrm>
              <a:off x="572270" y="1164612"/>
              <a:ext cx="0" cy="272999"/>
            </a:xfrm>
            <a:prstGeom prst="straightConnector1">
              <a:avLst/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06" name="Shape 306"/>
          <p:cNvGrpSpPr/>
          <p:nvPr/>
        </p:nvGrpSpPr>
        <p:grpSpPr>
          <a:xfrm>
            <a:off x="22541086" y="1135965"/>
            <a:ext cx="1404764" cy="477521"/>
            <a:chOff x="7001454" y="956654"/>
            <a:chExt cx="1053600" cy="358499"/>
          </a:xfrm>
        </p:grpSpPr>
        <p:sp>
          <p:nvSpPr>
            <p:cNvPr id="307" name="Shape 307"/>
            <p:cNvSpPr/>
            <p:nvPr/>
          </p:nvSpPr>
          <p:spPr>
            <a:xfrm>
              <a:off x="7001454" y="956654"/>
              <a:ext cx="1053600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  Display </a:t>
              </a:r>
            </a:p>
          </p:txBody>
        </p:sp>
        <p:pic>
          <p:nvPicPr>
            <p:cNvPr id="308" name="Shape 308"/>
            <p:cNvPicPr preferRelativeResize="0"/>
            <p:nvPr/>
          </p:nvPicPr>
          <p:blipFill/>
          <p:spPr>
            <a:xfrm>
              <a:off x="7836534" y="1026654"/>
              <a:ext cx="129299" cy="218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9" name="Shape 309"/>
          <p:cNvPicPr preferRelativeResize="0"/>
          <p:nvPr/>
        </p:nvPicPr>
        <p:blipFill/>
        <p:spPr>
          <a:xfrm>
            <a:off x="0" y="13204239"/>
            <a:ext cx="681600" cy="51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828491" y="13154165"/>
            <a:ext cx="9899100" cy="559199"/>
          </a:xfrm>
          <a:prstGeom prst="rect">
            <a:avLst/>
          </a:prstGeom>
          <a:noFill/>
          <a:ln>
            <a:noFill/>
          </a:ln>
        </p:spPr>
        <p:txBody>
          <a:bodyPr lIns="121875" tIns="60925" rIns="0" bIns="60925" anchor="t" anchorCtr="0">
            <a:no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1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GSWorldCupLive 	Started 			Elapsed time 		Estimated completion  	# of workers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oboto"/>
              <a:buNone/>
            </a:pPr>
            <a:r>
              <a:rPr lang="en-US" sz="16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Batching Pipeline 	2014-06-21 11:58:18.1288 	20 sec 		10% 		4,892</a:t>
            </a:r>
          </a:p>
        </p:txBody>
      </p:sp>
    </p:spTree>
    <p:extLst>
      <p:ext uri="{BB962C8B-B14F-4D97-AF65-F5344CB8AC3E}">
        <p14:creationId xmlns:p14="http://schemas.microsoft.com/office/powerpoint/2010/main" val="2550762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Custom Layout">
    <p:bg>
      <p:bgPr>
        <a:solidFill>
          <a:srgbClr val="FAFAFA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/>
        </p:nvSpPr>
        <p:spPr>
          <a:xfrm>
            <a:off x="0" y="0"/>
            <a:ext cx="24392701" cy="8792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270553" y="276863"/>
            <a:ext cx="5991299" cy="3687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My Dataflow Project /</a:t>
            </a: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  </a:t>
            </a:r>
            <a:r>
              <a:rPr lang="en-US" sz="1600" b="1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GSWorldCupLive Jun 21 2014-11:58:08</a:t>
            </a:r>
          </a:p>
        </p:txBody>
      </p:sp>
      <p:sp>
        <p:nvSpPr>
          <p:cNvPr id="314" name="Shape 314"/>
          <p:cNvSpPr/>
          <p:nvPr/>
        </p:nvSpPr>
        <p:spPr>
          <a:xfrm>
            <a:off x="22638326" y="214703"/>
            <a:ext cx="1310400" cy="4775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Stop</a:t>
            </a:r>
          </a:p>
        </p:txBody>
      </p:sp>
      <p:sp>
        <p:nvSpPr>
          <p:cNvPr id="315" name="Shape 315"/>
          <p:cNvSpPr/>
          <p:nvPr/>
        </p:nvSpPr>
        <p:spPr>
          <a:xfrm>
            <a:off x="21198654" y="214703"/>
            <a:ext cx="1310400" cy="4775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 w="9525" cap="flat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Pause</a:t>
            </a:r>
          </a:p>
        </p:txBody>
      </p:sp>
      <p:grpSp>
        <p:nvGrpSpPr>
          <p:cNvPr id="316" name="Shape 316"/>
          <p:cNvGrpSpPr/>
          <p:nvPr/>
        </p:nvGrpSpPr>
        <p:grpSpPr>
          <a:xfrm>
            <a:off x="21060040" y="1238837"/>
            <a:ext cx="352391" cy="345653"/>
            <a:chOff x="307245" y="871042"/>
            <a:chExt cx="264300" cy="259499"/>
          </a:xfrm>
        </p:grpSpPr>
        <p:sp>
          <p:nvSpPr>
            <p:cNvPr id="317" name="Shape 317"/>
            <p:cNvSpPr/>
            <p:nvPr/>
          </p:nvSpPr>
          <p:spPr>
            <a:xfrm>
              <a:off x="307245" y="871042"/>
              <a:ext cx="264300" cy="259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384187" y="941213"/>
              <a:ext cx="110400" cy="119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9525" cap="flat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403200" y="964199"/>
              <a:ext cx="72300" cy="73199"/>
            </a:xfrm>
            <a:prstGeom prst="roundRect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</p:grpSp>
      <p:grpSp>
        <p:nvGrpSpPr>
          <p:cNvPr id="320" name="Shape 320"/>
          <p:cNvGrpSpPr/>
          <p:nvPr/>
        </p:nvGrpSpPr>
        <p:grpSpPr>
          <a:xfrm>
            <a:off x="21550682" y="1238808"/>
            <a:ext cx="707582" cy="363635"/>
            <a:chOff x="306927" y="1164612"/>
            <a:chExt cx="530699" cy="272999"/>
          </a:xfrm>
        </p:grpSpPr>
        <p:sp>
          <p:nvSpPr>
            <p:cNvPr id="321" name="Shape 321"/>
            <p:cNvSpPr/>
            <p:nvPr/>
          </p:nvSpPr>
          <p:spPr>
            <a:xfrm>
              <a:off x="306927" y="1164612"/>
              <a:ext cx="530699" cy="2729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>
              <a:noFill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354163" y="1213428"/>
              <a:ext cx="164400" cy="164700"/>
            </a:xfrm>
            <a:prstGeom prst="mathPl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323" name="Shape 323"/>
            <p:cNvSpPr/>
            <p:nvPr/>
          </p:nvSpPr>
          <p:spPr>
            <a:xfrm>
              <a:off x="608947" y="1220645"/>
              <a:ext cx="158100" cy="157499"/>
            </a:xfrm>
            <a:prstGeom prst="mathMinus">
              <a:avLst>
                <a:gd name="adj1" fmla="val 23520"/>
              </a:avLst>
            </a:prstGeom>
            <a:solidFill>
              <a:srgbClr val="595959"/>
            </a:solidFill>
            <a:ln w="9525" cap="flat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cxnSp>
          <p:nvCxnSpPr>
            <p:cNvPr id="324" name="Shape 324"/>
            <p:cNvCxnSpPr/>
            <p:nvPr/>
          </p:nvCxnSpPr>
          <p:spPr>
            <a:xfrm>
              <a:off x="572270" y="1164612"/>
              <a:ext cx="0" cy="272999"/>
            </a:xfrm>
            <a:prstGeom prst="straightConnector1">
              <a:avLst/>
            </a:prstGeom>
            <a:noFill/>
            <a:ln w="9525" cap="flat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5" name="Shape 325"/>
          <p:cNvGrpSpPr/>
          <p:nvPr/>
        </p:nvGrpSpPr>
        <p:grpSpPr>
          <a:xfrm>
            <a:off x="22541086" y="1135965"/>
            <a:ext cx="1404764" cy="477521"/>
            <a:chOff x="7001454" y="956654"/>
            <a:chExt cx="1053600" cy="358499"/>
          </a:xfrm>
        </p:grpSpPr>
        <p:sp>
          <p:nvSpPr>
            <p:cNvPr id="326" name="Shape 326"/>
            <p:cNvSpPr/>
            <p:nvPr/>
          </p:nvSpPr>
          <p:spPr>
            <a:xfrm>
              <a:off x="7001454" y="956654"/>
              <a:ext cx="1053600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  Display </a:t>
              </a:r>
            </a:p>
          </p:txBody>
        </p:sp>
        <p:pic>
          <p:nvPicPr>
            <p:cNvPr id="327" name="Shape 327"/>
            <p:cNvPicPr preferRelativeResize="0"/>
            <p:nvPr/>
          </p:nvPicPr>
          <p:blipFill/>
          <p:spPr>
            <a:xfrm>
              <a:off x="7836534" y="1026654"/>
              <a:ext cx="129299" cy="218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8" name="Shape 328"/>
          <p:cNvSpPr/>
          <p:nvPr/>
        </p:nvSpPr>
        <p:spPr>
          <a:xfrm>
            <a:off x="1902146" y="2021061"/>
            <a:ext cx="10674299" cy="2784900"/>
          </a:xfrm>
          <a:prstGeom prst="snip2DiagRect">
            <a:avLst>
              <a:gd name="adj1" fmla="val 0"/>
              <a:gd name="adj2" fmla="val 0"/>
            </a:avLst>
          </a:prstGeom>
          <a:noFill/>
          <a:ln w="9525" cap="rnd">
            <a:solidFill>
              <a:srgbClr val="7F7F7F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3700" kern="0"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grpSp>
        <p:nvGrpSpPr>
          <p:cNvPr id="329" name="Shape 329"/>
          <p:cNvGrpSpPr/>
          <p:nvPr/>
        </p:nvGrpSpPr>
        <p:grpSpPr>
          <a:xfrm>
            <a:off x="2006505" y="1843187"/>
            <a:ext cx="1554761" cy="313909"/>
            <a:chOff x="1442787" y="1542503"/>
            <a:chExt cx="1166100" cy="235667"/>
          </a:xfrm>
        </p:grpSpPr>
        <p:sp>
          <p:nvSpPr>
            <p:cNvPr id="330" name="Shape 330"/>
            <p:cNvSpPr/>
            <p:nvPr/>
          </p:nvSpPr>
          <p:spPr>
            <a:xfrm>
              <a:off x="1442787" y="1542503"/>
              <a:ext cx="1166100" cy="23069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lIns="121875" tIns="0" rIns="121875" bIns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WorldCupLive</a:t>
              </a:r>
            </a:p>
          </p:txBody>
        </p:sp>
        <p:pic>
          <p:nvPicPr>
            <p:cNvPr id="331" name="Shape 331"/>
            <p:cNvPicPr preferRelativeResize="0"/>
            <p:nvPr/>
          </p:nvPicPr>
          <p:blipFill/>
          <p:spPr>
            <a:xfrm>
              <a:off x="2287630" y="1559470"/>
              <a:ext cx="218699" cy="2186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Shape 332"/>
          <p:cNvSpPr/>
          <p:nvPr/>
        </p:nvSpPr>
        <p:spPr>
          <a:xfrm>
            <a:off x="2696070" y="2366756"/>
            <a:ext cx="359999" cy="3584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355953" y="2850909"/>
            <a:ext cx="615900" cy="409500"/>
          </a:xfrm>
          <a:prstGeom prst="rect">
            <a:avLst/>
          </a:prstGeom>
          <a:noFill/>
          <a:ln>
            <a:noFill/>
          </a:ln>
        </p:spPr>
        <p:txBody>
          <a:bodyPr lIns="121875" tIns="60925" rIns="121875" bIns="60925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900" kern="0">
              <a:solidFill>
                <a:srgbClr val="7F7F7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grpSp>
        <p:nvGrpSpPr>
          <p:cNvPr id="334" name="Shape 334"/>
          <p:cNvGrpSpPr/>
          <p:nvPr/>
        </p:nvGrpSpPr>
        <p:grpSpPr>
          <a:xfrm>
            <a:off x="2006437" y="2469336"/>
            <a:ext cx="1554761" cy="1419116"/>
            <a:chOff x="3498776" y="3622789"/>
            <a:chExt cx="1166100" cy="1065403"/>
          </a:xfrm>
        </p:grpSpPr>
        <p:sp>
          <p:nvSpPr>
            <p:cNvPr id="335" name="Shape 335"/>
            <p:cNvSpPr/>
            <p:nvPr/>
          </p:nvSpPr>
          <p:spPr>
            <a:xfrm>
              <a:off x="3498776" y="3972692"/>
              <a:ext cx="1166100" cy="7154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ExtractWord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Output: 1.1 TB | 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500K records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100%</a:t>
              </a:r>
            </a:p>
          </p:txBody>
        </p:sp>
        <p:pic>
          <p:nvPicPr>
            <p:cNvPr id="336" name="Shape 336"/>
            <p:cNvPicPr preferRelativeResize="0"/>
            <p:nvPr/>
          </p:nvPicPr>
          <p:blipFill/>
          <p:spPr>
            <a:xfrm>
              <a:off x="3988394" y="3622789"/>
              <a:ext cx="252899" cy="252899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rgbClr val="3F3F3F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337" name="Shape 337"/>
          <p:cNvGrpSpPr/>
          <p:nvPr/>
        </p:nvGrpSpPr>
        <p:grpSpPr>
          <a:xfrm>
            <a:off x="258739" y="1888619"/>
            <a:ext cx="1477563" cy="1676459"/>
            <a:chOff x="3569428" y="3622789"/>
            <a:chExt cx="1108199" cy="1258603"/>
          </a:xfrm>
        </p:grpSpPr>
        <p:sp>
          <p:nvSpPr>
            <p:cNvPr id="338" name="Shape 338"/>
            <p:cNvSpPr/>
            <p:nvPr/>
          </p:nvSpPr>
          <p:spPr>
            <a:xfrm>
              <a:off x="3569428" y="3972692"/>
              <a:ext cx="1108199" cy="9086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Read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Data size: 1.0 TB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Output: 100 GB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100%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339" name="Shape 339"/>
            <p:cNvPicPr preferRelativeResize="0"/>
            <p:nvPr/>
          </p:nvPicPr>
          <p:blipFill/>
          <p:spPr>
            <a:xfrm>
              <a:off x="3988394" y="3622789"/>
              <a:ext cx="252899" cy="252899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cxnSp>
        <p:nvCxnSpPr>
          <p:cNvPr id="340" name="Shape 340"/>
          <p:cNvCxnSpPr>
            <a:stCxn id="339" idx="3"/>
            <a:endCxn id="336" idx="1"/>
          </p:cNvCxnSpPr>
          <p:nvPr/>
        </p:nvCxnSpPr>
        <p:spPr>
          <a:xfrm>
            <a:off x="1154538" y="2057051"/>
            <a:ext cx="1504800" cy="580800"/>
          </a:xfrm>
          <a:prstGeom prst="straightConnector1">
            <a:avLst/>
          </a:prstGeom>
          <a:noFill/>
          <a:ln w="19050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1" name="Shape 341"/>
          <p:cNvCxnSpPr>
            <a:stCxn id="336" idx="3"/>
          </p:cNvCxnSpPr>
          <p:nvPr/>
        </p:nvCxnSpPr>
        <p:spPr>
          <a:xfrm>
            <a:off x="2996437" y="2637768"/>
            <a:ext cx="2475300" cy="585600"/>
          </a:xfrm>
          <a:prstGeom prst="straightConnector1">
            <a:avLst/>
          </a:prstGeom>
          <a:noFill/>
          <a:ln w="19050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2" name="Shape 342"/>
          <p:cNvSpPr/>
          <p:nvPr/>
        </p:nvSpPr>
        <p:spPr>
          <a:xfrm>
            <a:off x="4715023" y="2549937"/>
            <a:ext cx="6115199" cy="2126400"/>
          </a:xfrm>
          <a:prstGeom prst="snip2DiagRect">
            <a:avLst>
              <a:gd name="adj1" fmla="val 0"/>
              <a:gd name="adj2" fmla="val 2704"/>
            </a:avLst>
          </a:prstGeom>
          <a:noFill/>
          <a:ln w="9525" cap="rnd">
            <a:solidFill>
              <a:srgbClr val="262626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3700" kern="0"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grpSp>
        <p:nvGrpSpPr>
          <p:cNvPr id="343" name="Shape 343"/>
          <p:cNvGrpSpPr/>
          <p:nvPr/>
        </p:nvGrpSpPr>
        <p:grpSpPr>
          <a:xfrm>
            <a:off x="4819379" y="2372061"/>
            <a:ext cx="1047973" cy="313909"/>
            <a:chOff x="1442787" y="1542503"/>
            <a:chExt cx="785999" cy="235667"/>
          </a:xfrm>
        </p:grpSpPr>
        <p:sp>
          <p:nvSpPr>
            <p:cNvPr id="344" name="Shape 344"/>
            <p:cNvSpPr/>
            <p:nvPr/>
          </p:nvSpPr>
          <p:spPr>
            <a:xfrm>
              <a:off x="1442787" y="1542503"/>
              <a:ext cx="785999" cy="23069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lIns="121875" tIns="0" rIns="121875" bIns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Count</a:t>
              </a:r>
            </a:p>
          </p:txBody>
        </p:sp>
        <p:pic>
          <p:nvPicPr>
            <p:cNvPr id="345" name="Shape 345"/>
            <p:cNvPicPr preferRelativeResize="0"/>
            <p:nvPr/>
          </p:nvPicPr>
          <p:blipFill/>
          <p:spPr>
            <a:xfrm>
              <a:off x="2009902" y="1559470"/>
              <a:ext cx="218699" cy="2186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6" name="Shape 346"/>
          <p:cNvGrpSpPr/>
          <p:nvPr/>
        </p:nvGrpSpPr>
        <p:grpSpPr>
          <a:xfrm>
            <a:off x="12462019" y="3055863"/>
            <a:ext cx="1287967" cy="701239"/>
            <a:chOff x="3644266" y="3639282"/>
            <a:chExt cx="965999" cy="526456"/>
          </a:xfrm>
        </p:grpSpPr>
        <p:sp>
          <p:nvSpPr>
            <p:cNvPr id="347" name="Shape 347"/>
            <p:cNvSpPr/>
            <p:nvPr/>
          </p:nvSpPr>
          <p:spPr>
            <a:xfrm>
              <a:off x="3644266" y="3980939"/>
              <a:ext cx="965999" cy="1847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BFBFBF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Write</a:t>
              </a:r>
            </a:p>
          </p:txBody>
        </p:sp>
        <p:pic>
          <p:nvPicPr>
            <p:cNvPr id="348" name="Shape 348"/>
            <p:cNvPicPr preferRelativeResize="0"/>
            <p:nvPr/>
          </p:nvPicPr>
          <p:blipFill/>
          <p:spPr>
            <a:xfrm>
              <a:off x="3988394" y="3639282"/>
              <a:ext cx="252899" cy="252899"/>
            </a:xfrm>
            <a:prstGeom prst="rect">
              <a:avLst/>
            </a:prstGeom>
            <a:noFill/>
            <a:ln w="9525" cap="flat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cxnSp>
        <p:nvCxnSpPr>
          <p:cNvPr id="349" name="Shape 349"/>
          <p:cNvCxnSpPr>
            <a:endCxn id="348" idx="1"/>
          </p:cNvCxnSpPr>
          <p:nvPr/>
        </p:nvCxnSpPr>
        <p:spPr>
          <a:xfrm>
            <a:off x="11626346" y="3219495"/>
            <a:ext cx="1294500" cy="4800"/>
          </a:xfrm>
          <a:prstGeom prst="straightConnector1">
            <a:avLst/>
          </a:prstGeom>
          <a:noFill/>
          <a:ln w="9525" cap="flat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0" name="Shape 350"/>
          <p:cNvGrpSpPr/>
          <p:nvPr/>
        </p:nvGrpSpPr>
        <p:grpSpPr>
          <a:xfrm>
            <a:off x="4819312" y="3054696"/>
            <a:ext cx="1727556" cy="1197738"/>
            <a:chOff x="3498776" y="3622789"/>
            <a:chExt cx="1295699" cy="899203"/>
          </a:xfrm>
        </p:grpSpPr>
        <p:sp>
          <p:nvSpPr>
            <p:cNvPr id="351" name="Shape 351"/>
            <p:cNvSpPr/>
            <p:nvPr/>
          </p:nvSpPr>
          <p:spPr>
            <a:xfrm>
              <a:off x="3498776" y="3972692"/>
              <a:ext cx="1295699" cy="5493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AddOne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Output: 1.24 TB | 2,000K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100%</a:t>
              </a:r>
            </a:p>
          </p:txBody>
        </p:sp>
        <p:pic>
          <p:nvPicPr>
            <p:cNvPr id="352" name="Shape 352"/>
            <p:cNvPicPr preferRelativeResize="0"/>
            <p:nvPr/>
          </p:nvPicPr>
          <p:blipFill/>
          <p:spPr>
            <a:xfrm>
              <a:off x="3988394" y="3622789"/>
              <a:ext cx="252899" cy="252899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rgbClr val="3F3F3F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353" name="Shape 353"/>
          <p:cNvGrpSpPr/>
          <p:nvPr/>
        </p:nvGrpSpPr>
        <p:grpSpPr>
          <a:xfrm>
            <a:off x="6848868" y="3052087"/>
            <a:ext cx="1725556" cy="976360"/>
            <a:chOff x="3479210" y="3622789"/>
            <a:chExt cx="1294200" cy="733003"/>
          </a:xfrm>
        </p:grpSpPr>
        <p:sp>
          <p:nvSpPr>
            <p:cNvPr id="354" name="Shape 354"/>
            <p:cNvSpPr/>
            <p:nvPr/>
          </p:nvSpPr>
          <p:spPr>
            <a:xfrm>
              <a:off x="3479210" y="3972692"/>
              <a:ext cx="1294200" cy="3831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0C0C0C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GroupByKey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0C0C0C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Output: 1.25 TB | 1,600K</a:t>
              </a:r>
            </a:p>
          </p:txBody>
        </p:sp>
        <p:pic>
          <p:nvPicPr>
            <p:cNvPr id="355" name="Shape 355"/>
            <p:cNvPicPr preferRelativeResize="0"/>
            <p:nvPr/>
          </p:nvPicPr>
          <p:blipFill/>
          <p:spPr>
            <a:xfrm>
              <a:off x="3988394" y="3622789"/>
              <a:ext cx="252899" cy="252899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rgbClr val="3F3F3F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cxnSp>
        <p:nvCxnSpPr>
          <p:cNvPr id="356" name="Shape 356"/>
          <p:cNvCxnSpPr>
            <a:stCxn id="352" idx="3"/>
            <a:endCxn id="355" idx="1"/>
          </p:cNvCxnSpPr>
          <p:nvPr/>
        </p:nvCxnSpPr>
        <p:spPr>
          <a:xfrm rot="10800000" flipH="1">
            <a:off x="5809311" y="3220427"/>
            <a:ext cx="1718399" cy="2700"/>
          </a:xfrm>
          <a:prstGeom prst="straightConnector1">
            <a:avLst/>
          </a:prstGeom>
          <a:noFill/>
          <a:ln w="19050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7" name="Shape 357"/>
          <p:cNvSpPr/>
          <p:nvPr/>
        </p:nvSpPr>
        <p:spPr>
          <a:xfrm>
            <a:off x="817480" y="1627836"/>
            <a:ext cx="354657" cy="193955"/>
          </a:xfrm>
          <a:prstGeom prst="flowChartManualInput">
            <a:avLst/>
          </a:prstGeom>
          <a:solidFill>
            <a:srgbClr val="4F6128"/>
          </a:solidFill>
          <a:ln w="9525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8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S1</a:t>
            </a:r>
          </a:p>
        </p:txBody>
      </p:sp>
      <p:sp>
        <p:nvSpPr>
          <p:cNvPr id="358" name="Shape 358"/>
          <p:cNvSpPr/>
          <p:nvPr/>
        </p:nvSpPr>
        <p:spPr>
          <a:xfrm>
            <a:off x="2663611" y="2213132"/>
            <a:ext cx="354657" cy="193955"/>
          </a:xfrm>
          <a:prstGeom prst="flowChartManualInput">
            <a:avLst/>
          </a:prstGeom>
          <a:solidFill>
            <a:srgbClr val="4F6128"/>
          </a:solidFill>
          <a:ln w="9525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8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S1</a:t>
            </a:r>
          </a:p>
        </p:txBody>
      </p:sp>
      <p:sp>
        <p:nvSpPr>
          <p:cNvPr id="359" name="Shape 359"/>
          <p:cNvSpPr/>
          <p:nvPr/>
        </p:nvSpPr>
        <p:spPr>
          <a:xfrm>
            <a:off x="5472253" y="2793814"/>
            <a:ext cx="354657" cy="193955"/>
          </a:xfrm>
          <a:prstGeom prst="flowChartManualInput">
            <a:avLst/>
          </a:prstGeom>
          <a:solidFill>
            <a:srgbClr val="4F6128"/>
          </a:solidFill>
          <a:ln w="9525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8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S1</a:t>
            </a:r>
          </a:p>
        </p:txBody>
      </p:sp>
      <p:sp>
        <p:nvSpPr>
          <p:cNvPr id="360" name="Shape 360"/>
          <p:cNvSpPr/>
          <p:nvPr/>
        </p:nvSpPr>
        <p:spPr>
          <a:xfrm>
            <a:off x="7351680" y="2791850"/>
            <a:ext cx="354657" cy="193955"/>
          </a:xfrm>
          <a:prstGeom prst="flowChartManualInput">
            <a:avLst/>
          </a:prstGeom>
          <a:solidFill>
            <a:srgbClr val="4F6128"/>
          </a:solidFill>
          <a:ln w="9525" cap="flat">
            <a:solidFill>
              <a:srgbClr val="4F612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800" ker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S1</a:t>
            </a:r>
          </a:p>
        </p:txBody>
      </p:sp>
      <p:sp>
        <p:nvSpPr>
          <p:cNvPr id="361" name="Shape 361"/>
          <p:cNvSpPr/>
          <p:nvPr/>
        </p:nvSpPr>
        <p:spPr>
          <a:xfrm>
            <a:off x="12938300" y="2787621"/>
            <a:ext cx="337335" cy="193955"/>
          </a:xfrm>
          <a:prstGeom prst="flowChartManualInput">
            <a:avLst/>
          </a:prstGeom>
          <a:solidFill>
            <a:schemeClr val="lt1"/>
          </a:solidFill>
          <a:ln w="9525" cap="flat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800" kern="0">
                <a:solidFill>
                  <a:srgbClr val="BFBFB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S2</a:t>
            </a:r>
          </a:p>
        </p:txBody>
      </p:sp>
      <p:pic>
        <p:nvPicPr>
          <p:cNvPr id="362" name="Shape 362"/>
          <p:cNvPicPr preferRelativeResize="0"/>
          <p:nvPr/>
        </p:nvPicPr>
        <p:blipFill/>
        <p:spPr>
          <a:xfrm>
            <a:off x="555249" y="3150642"/>
            <a:ext cx="193499" cy="19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Shape 363"/>
          <p:cNvPicPr preferRelativeResize="0"/>
          <p:nvPr/>
        </p:nvPicPr>
        <p:blipFill/>
        <p:spPr>
          <a:xfrm>
            <a:off x="2341888" y="3713835"/>
            <a:ext cx="193499" cy="19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Shape 364"/>
          <p:cNvPicPr preferRelativeResize="0"/>
          <p:nvPr/>
        </p:nvPicPr>
        <p:blipFill/>
        <p:spPr>
          <a:xfrm>
            <a:off x="5198395" y="4059039"/>
            <a:ext cx="193499" cy="19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Shape 365"/>
          <p:cNvGrpSpPr/>
          <p:nvPr/>
        </p:nvGrpSpPr>
        <p:grpSpPr>
          <a:xfrm>
            <a:off x="7767398" y="2787244"/>
            <a:ext cx="354648" cy="193940"/>
            <a:chOff x="5958694" y="3770794"/>
            <a:chExt cx="265993" cy="145600"/>
          </a:xfrm>
        </p:grpSpPr>
        <p:sp>
          <p:nvSpPr>
            <p:cNvPr id="366" name="Shape 366"/>
            <p:cNvSpPr/>
            <p:nvPr/>
          </p:nvSpPr>
          <p:spPr>
            <a:xfrm>
              <a:off x="5958694" y="3770794"/>
              <a:ext cx="265993" cy="145600"/>
            </a:xfrm>
            <a:prstGeom prst="flowChartManualInput">
              <a:avLst/>
            </a:prstGeom>
            <a:solidFill>
              <a:srgbClr val="0B984B"/>
            </a:solidFill>
            <a:ln w="9525" cap="flat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8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S2</a:t>
              </a:r>
            </a:p>
          </p:txBody>
        </p:sp>
        <p:cxnSp>
          <p:nvCxnSpPr>
            <p:cNvPr id="367" name="Shape 367"/>
            <p:cNvCxnSpPr/>
            <p:nvPr/>
          </p:nvCxnSpPr>
          <p:spPr>
            <a:xfrm>
              <a:off x="6193723" y="3781794"/>
              <a:ext cx="0" cy="130499"/>
            </a:xfrm>
            <a:prstGeom prst="straightConnector1">
              <a:avLst/>
            </a:prstGeom>
            <a:noFill/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68" name="Shape 368"/>
          <p:cNvGrpSpPr/>
          <p:nvPr/>
        </p:nvGrpSpPr>
        <p:grpSpPr>
          <a:xfrm>
            <a:off x="8803985" y="3077416"/>
            <a:ext cx="1582760" cy="1170136"/>
            <a:chOff x="3531019" y="3622789"/>
            <a:chExt cx="1187100" cy="878480"/>
          </a:xfrm>
        </p:grpSpPr>
        <p:sp>
          <p:nvSpPr>
            <p:cNvPr id="369" name="Shape 369"/>
            <p:cNvSpPr/>
            <p:nvPr/>
          </p:nvSpPr>
          <p:spPr>
            <a:xfrm>
              <a:off x="3531019" y="3988869"/>
              <a:ext cx="118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Combine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Output: 1.28 TB | 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1,240k records</a:t>
              </a:r>
            </a:p>
          </p:txBody>
        </p:sp>
        <p:pic>
          <p:nvPicPr>
            <p:cNvPr id="370" name="Shape 370"/>
            <p:cNvPicPr preferRelativeResize="0"/>
            <p:nvPr/>
          </p:nvPicPr>
          <p:blipFill/>
          <p:spPr>
            <a:xfrm>
              <a:off x="3988394" y="3622789"/>
              <a:ext cx="252899" cy="252899"/>
            </a:xfrm>
            <a:prstGeom prst="rect">
              <a:avLst/>
            </a:prstGeom>
            <a:solidFill>
              <a:schemeClr val="lt1"/>
            </a:solidFill>
            <a:ln w="9525" cap="flat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371" name="Shape 371"/>
          <p:cNvGrpSpPr/>
          <p:nvPr/>
        </p:nvGrpSpPr>
        <p:grpSpPr>
          <a:xfrm>
            <a:off x="10659020" y="3075099"/>
            <a:ext cx="1646758" cy="1170136"/>
            <a:chOff x="3533514" y="3622789"/>
            <a:chExt cx="1235100" cy="878480"/>
          </a:xfrm>
        </p:grpSpPr>
        <p:sp>
          <p:nvSpPr>
            <p:cNvPr id="372" name="Shape 372"/>
            <p:cNvSpPr/>
            <p:nvPr/>
          </p:nvSpPr>
          <p:spPr>
            <a:xfrm>
              <a:off x="3533514" y="3988869"/>
              <a:ext cx="1235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Format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Output: 1.28 TB | 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1,240k records</a:t>
              </a:r>
            </a:p>
          </p:txBody>
        </p:sp>
        <p:pic>
          <p:nvPicPr>
            <p:cNvPr id="373" name="Shape 373"/>
            <p:cNvPicPr preferRelativeResize="0"/>
            <p:nvPr/>
          </p:nvPicPr>
          <p:blipFill/>
          <p:spPr>
            <a:xfrm>
              <a:off x="3988394" y="3622789"/>
              <a:ext cx="252899" cy="252899"/>
            </a:xfrm>
            <a:prstGeom prst="rect">
              <a:avLst/>
            </a:prstGeom>
            <a:solidFill>
              <a:srgbClr val="FF0000"/>
            </a:solidFill>
            <a:ln w="9525" cap="flat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pic>
      </p:grpSp>
      <p:grpSp>
        <p:nvGrpSpPr>
          <p:cNvPr id="374" name="Shape 374"/>
          <p:cNvGrpSpPr/>
          <p:nvPr/>
        </p:nvGrpSpPr>
        <p:grpSpPr>
          <a:xfrm>
            <a:off x="9396415" y="2838449"/>
            <a:ext cx="354648" cy="193940"/>
            <a:chOff x="5958694" y="3770794"/>
            <a:chExt cx="265993" cy="145600"/>
          </a:xfrm>
        </p:grpSpPr>
        <p:sp>
          <p:nvSpPr>
            <p:cNvPr id="375" name="Shape 375"/>
            <p:cNvSpPr/>
            <p:nvPr/>
          </p:nvSpPr>
          <p:spPr>
            <a:xfrm>
              <a:off x="5958694" y="3770794"/>
              <a:ext cx="265993" cy="145600"/>
            </a:xfrm>
            <a:prstGeom prst="flowChartManualInput">
              <a:avLst/>
            </a:prstGeom>
            <a:solidFill>
              <a:srgbClr val="0B984B"/>
            </a:solidFill>
            <a:ln w="9525" cap="flat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8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S2</a:t>
              </a:r>
            </a:p>
          </p:txBody>
        </p:sp>
        <p:cxnSp>
          <p:nvCxnSpPr>
            <p:cNvPr id="376" name="Shape 376"/>
            <p:cNvCxnSpPr/>
            <p:nvPr/>
          </p:nvCxnSpPr>
          <p:spPr>
            <a:xfrm>
              <a:off x="6193723" y="3781794"/>
              <a:ext cx="0" cy="130499"/>
            </a:xfrm>
            <a:prstGeom prst="straightConnector1">
              <a:avLst/>
            </a:prstGeom>
            <a:noFill/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7" name="Shape 377"/>
          <p:cNvGrpSpPr/>
          <p:nvPr/>
        </p:nvGrpSpPr>
        <p:grpSpPr>
          <a:xfrm>
            <a:off x="11251431" y="2832958"/>
            <a:ext cx="354648" cy="193940"/>
            <a:chOff x="5958694" y="3770794"/>
            <a:chExt cx="265993" cy="145600"/>
          </a:xfrm>
        </p:grpSpPr>
        <p:sp>
          <p:nvSpPr>
            <p:cNvPr id="378" name="Shape 378"/>
            <p:cNvSpPr/>
            <p:nvPr/>
          </p:nvSpPr>
          <p:spPr>
            <a:xfrm>
              <a:off x="5958694" y="3770794"/>
              <a:ext cx="265993" cy="145600"/>
            </a:xfrm>
            <a:prstGeom prst="flowChartManualInput">
              <a:avLst/>
            </a:prstGeom>
            <a:solidFill>
              <a:srgbClr val="0B984B"/>
            </a:solidFill>
            <a:ln w="9525" cap="flat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800" ker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S2</a:t>
              </a:r>
            </a:p>
          </p:txBody>
        </p:sp>
        <p:cxnSp>
          <p:nvCxnSpPr>
            <p:cNvPr id="379" name="Shape 379"/>
            <p:cNvCxnSpPr/>
            <p:nvPr/>
          </p:nvCxnSpPr>
          <p:spPr>
            <a:xfrm>
              <a:off x="6193723" y="3781794"/>
              <a:ext cx="0" cy="130499"/>
            </a:xfrm>
            <a:prstGeom prst="straightConnector1">
              <a:avLst/>
            </a:prstGeom>
            <a:noFill/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80" name="Shape 380"/>
          <p:cNvCxnSpPr>
            <a:stCxn id="355" idx="3"/>
            <a:endCxn id="370" idx="1"/>
          </p:cNvCxnSpPr>
          <p:nvPr/>
        </p:nvCxnSpPr>
        <p:spPr>
          <a:xfrm>
            <a:off x="7864955" y="3220519"/>
            <a:ext cx="1548900" cy="25200"/>
          </a:xfrm>
          <a:prstGeom prst="straightConnector1">
            <a:avLst/>
          </a:prstGeom>
          <a:noFill/>
          <a:ln w="9525" cap="flat">
            <a:solidFill>
              <a:srgbClr val="BFBFBF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381" name="Shape 381"/>
          <p:cNvCxnSpPr>
            <a:stCxn id="370" idx="3"/>
            <a:endCxn id="373" idx="1"/>
          </p:cNvCxnSpPr>
          <p:nvPr/>
        </p:nvCxnSpPr>
        <p:spPr>
          <a:xfrm rot="10800000" flipH="1">
            <a:off x="9750994" y="3243447"/>
            <a:ext cx="1514400" cy="2400"/>
          </a:xfrm>
          <a:prstGeom prst="straightConnector1">
            <a:avLst/>
          </a:prstGeom>
          <a:noFill/>
          <a:ln w="9525" cap="flat">
            <a:solidFill>
              <a:srgbClr val="BFBFBF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382" name="Shape 382"/>
          <p:cNvGrpSpPr/>
          <p:nvPr/>
        </p:nvGrpSpPr>
        <p:grpSpPr>
          <a:xfrm>
            <a:off x="9006595" y="4273878"/>
            <a:ext cx="1359565" cy="218198"/>
            <a:chOff x="7793372" y="6667389"/>
            <a:chExt cx="1019699" cy="163812"/>
          </a:xfrm>
        </p:grpSpPr>
        <p:sp>
          <p:nvSpPr>
            <p:cNvPr id="383" name="Shape 383"/>
            <p:cNvSpPr/>
            <p:nvPr/>
          </p:nvSpPr>
          <p:spPr>
            <a:xfrm>
              <a:off x="7793372" y="6667389"/>
              <a:ext cx="1019699" cy="16169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lIns="243725" tIns="0" rIns="0" bIns="0" anchor="t" anchorCtr="0">
              <a:no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Stopped at 80%</a:t>
              </a:r>
            </a:p>
          </p:txBody>
        </p:sp>
        <p:pic>
          <p:nvPicPr>
            <p:cNvPr id="384" name="Shape 384"/>
            <p:cNvPicPr preferRelativeResize="0"/>
            <p:nvPr/>
          </p:nvPicPr>
          <p:blipFill/>
          <p:spPr>
            <a:xfrm>
              <a:off x="7796277" y="6685702"/>
              <a:ext cx="145500" cy="14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5" name="Shape 385"/>
          <p:cNvGrpSpPr/>
          <p:nvPr/>
        </p:nvGrpSpPr>
        <p:grpSpPr>
          <a:xfrm>
            <a:off x="11175856" y="4274211"/>
            <a:ext cx="1497134" cy="236642"/>
            <a:chOff x="8220321" y="3339021"/>
            <a:chExt cx="1122878" cy="177659"/>
          </a:xfrm>
        </p:grpSpPr>
        <p:sp>
          <p:nvSpPr>
            <p:cNvPr id="386" name="Shape 386"/>
            <p:cNvSpPr/>
            <p:nvPr/>
          </p:nvSpPr>
          <p:spPr>
            <a:xfrm>
              <a:off x="8226600" y="3339021"/>
              <a:ext cx="1116600" cy="16169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lIns="243725" tIns="0" rIns="0" bIns="0" anchor="t" anchorCtr="0">
              <a:no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Failed</a:t>
              </a:r>
            </a:p>
          </p:txBody>
        </p:sp>
        <p:pic>
          <p:nvPicPr>
            <p:cNvPr id="387" name="Shape 387"/>
            <p:cNvPicPr preferRelativeResize="0"/>
            <p:nvPr/>
          </p:nvPicPr>
          <p:blipFill/>
          <p:spPr>
            <a:xfrm>
              <a:off x="8220321" y="3371180"/>
              <a:ext cx="145500" cy="14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88" name="Shape 388"/>
          <p:cNvGrpSpPr/>
          <p:nvPr/>
        </p:nvGrpSpPr>
        <p:grpSpPr>
          <a:xfrm>
            <a:off x="7033545" y="4055530"/>
            <a:ext cx="1359565" cy="218198"/>
            <a:chOff x="7793372" y="6667389"/>
            <a:chExt cx="1019699" cy="163812"/>
          </a:xfrm>
        </p:grpSpPr>
        <p:sp>
          <p:nvSpPr>
            <p:cNvPr id="389" name="Shape 389"/>
            <p:cNvSpPr/>
            <p:nvPr/>
          </p:nvSpPr>
          <p:spPr>
            <a:xfrm>
              <a:off x="7793372" y="6667389"/>
              <a:ext cx="1019699" cy="16169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lIns="243725" tIns="0" rIns="0" bIns="0" anchor="t" anchorCtr="0">
              <a:no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Stopped at 80%</a:t>
              </a:r>
            </a:p>
          </p:txBody>
        </p:sp>
        <p:pic>
          <p:nvPicPr>
            <p:cNvPr id="390" name="Shape 390"/>
            <p:cNvPicPr preferRelativeResize="0"/>
            <p:nvPr/>
          </p:nvPicPr>
          <p:blipFill/>
          <p:spPr>
            <a:xfrm>
              <a:off x="7796277" y="6685702"/>
              <a:ext cx="145500" cy="14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1" name="Shape 391"/>
          <p:cNvGrpSpPr/>
          <p:nvPr/>
        </p:nvGrpSpPr>
        <p:grpSpPr>
          <a:xfrm>
            <a:off x="12753107" y="3804855"/>
            <a:ext cx="1359565" cy="218198"/>
            <a:chOff x="7793372" y="6667389"/>
            <a:chExt cx="1019699" cy="163812"/>
          </a:xfrm>
        </p:grpSpPr>
        <p:sp>
          <p:nvSpPr>
            <p:cNvPr id="392" name="Shape 392"/>
            <p:cNvSpPr/>
            <p:nvPr/>
          </p:nvSpPr>
          <p:spPr>
            <a:xfrm>
              <a:off x="7793372" y="6667389"/>
              <a:ext cx="1019699" cy="16169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txBody>
            <a:bodyPr lIns="243725" tIns="0" rIns="0" bIns="0" anchor="t" anchorCtr="0">
              <a:noAutofit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1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Stopped</a:t>
              </a:r>
            </a:p>
          </p:txBody>
        </p:sp>
        <p:pic>
          <p:nvPicPr>
            <p:cNvPr id="393" name="Shape 393"/>
            <p:cNvPicPr preferRelativeResize="0"/>
            <p:nvPr/>
          </p:nvPicPr>
          <p:blipFill/>
          <p:spPr>
            <a:xfrm>
              <a:off x="7796277" y="6685702"/>
              <a:ext cx="145500" cy="145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4" name="Shape 394"/>
          <p:cNvGrpSpPr/>
          <p:nvPr/>
        </p:nvGrpSpPr>
        <p:grpSpPr>
          <a:xfrm>
            <a:off x="20455058" y="230840"/>
            <a:ext cx="480387" cy="477521"/>
            <a:chOff x="10738065" y="911329"/>
            <a:chExt cx="360299" cy="358499"/>
          </a:xfrm>
        </p:grpSpPr>
        <p:sp>
          <p:nvSpPr>
            <p:cNvPr id="395" name="Shape 395"/>
            <p:cNvSpPr/>
            <p:nvPr/>
          </p:nvSpPr>
          <p:spPr>
            <a:xfrm>
              <a:off x="10738065" y="911329"/>
              <a:ext cx="360299" cy="358499"/>
            </a:xfrm>
            <a:prstGeom prst="roundRect">
              <a:avLst>
                <a:gd name="adj" fmla="val 1854"/>
              </a:avLst>
            </a:prstGeom>
            <a:solidFill>
              <a:schemeClr val="lt1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396" name="Shape 396"/>
            <p:cNvPicPr preferRelativeResize="0"/>
            <p:nvPr/>
          </p:nvPicPr>
          <p:blipFill/>
          <p:spPr>
            <a:xfrm>
              <a:off x="10794342" y="962787"/>
              <a:ext cx="255899" cy="2558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7" name="Shape 397"/>
          <p:cNvGrpSpPr/>
          <p:nvPr/>
        </p:nvGrpSpPr>
        <p:grpSpPr>
          <a:xfrm>
            <a:off x="19975999" y="232071"/>
            <a:ext cx="480387" cy="478728"/>
            <a:chOff x="10937503" y="923779"/>
            <a:chExt cx="360299" cy="359405"/>
          </a:xfrm>
        </p:grpSpPr>
        <p:sp>
          <p:nvSpPr>
            <p:cNvPr id="398" name="Shape 398"/>
            <p:cNvSpPr/>
            <p:nvPr/>
          </p:nvSpPr>
          <p:spPr>
            <a:xfrm>
              <a:off x="10937503" y="923779"/>
              <a:ext cx="360299" cy="358499"/>
            </a:xfrm>
            <a:prstGeom prst="roundRect">
              <a:avLst>
                <a:gd name="adj" fmla="val 1854"/>
              </a:avLst>
            </a:prstGeom>
            <a:solidFill>
              <a:srgbClr val="F2F2F2"/>
            </a:solidFill>
            <a:ln w="9525" cap="flat">
              <a:solidFill>
                <a:srgbClr val="D9D9D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16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pic>
          <p:nvPicPr>
            <p:cNvPr id="399" name="Shape 399"/>
            <p:cNvPicPr preferRelativeResize="0"/>
            <p:nvPr/>
          </p:nvPicPr>
          <p:blipFill/>
          <p:spPr>
            <a:xfrm>
              <a:off x="10938129" y="935784"/>
              <a:ext cx="347400" cy="3474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0" name="Shape 400"/>
          <p:cNvPicPr preferRelativeResize="0"/>
          <p:nvPr/>
        </p:nvPicPr>
        <p:blipFill/>
        <p:spPr>
          <a:xfrm>
            <a:off x="0" y="13204239"/>
            <a:ext cx="681600" cy="512099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Shape 401"/>
          <p:cNvSpPr txBox="1"/>
          <p:nvPr/>
        </p:nvSpPr>
        <p:spPr>
          <a:xfrm>
            <a:off x="828491" y="13154165"/>
            <a:ext cx="9899100" cy="559199"/>
          </a:xfrm>
          <a:prstGeom prst="rect">
            <a:avLst/>
          </a:prstGeom>
          <a:noFill/>
          <a:ln>
            <a:noFill/>
          </a:ln>
        </p:spPr>
        <p:txBody>
          <a:bodyPr lIns="121875" tIns="60925" rIns="0" bIns="60925" anchor="t" anchorCtr="0">
            <a:no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25000"/>
              <a:buFont typeface="Roboto"/>
              <a:buNone/>
            </a:pPr>
            <a:r>
              <a:rPr lang="en-US" sz="1100" b="1" kern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GSWorldCupLive 	Started 			Elapsed time 		Estimated completion  	# of workers 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25000"/>
              <a:buFont typeface="Roboto"/>
              <a:buNone/>
            </a:pPr>
            <a:r>
              <a:rPr lang="en-US" sz="1600" kern="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Batching Pipeline 	2014-06-21 11:58:18.1288 	20 sec 		10% 		4,892</a:t>
            </a:r>
          </a:p>
        </p:txBody>
      </p:sp>
    </p:spTree>
    <p:extLst>
      <p:ext uri="{BB962C8B-B14F-4D97-AF65-F5344CB8AC3E}">
        <p14:creationId xmlns:p14="http://schemas.microsoft.com/office/powerpoint/2010/main" val="348422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79256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82574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1828800" y="4260851"/>
            <a:ext cx="20726400" cy="29400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marL="0" marR="0" indent="0" algn="ctr" rtl="0">
              <a:spcBef>
                <a:spcPts val="0"/>
              </a:spcBef>
              <a:buClr>
                <a:srgbClr val="000000"/>
              </a:buClr>
              <a:buFont typeface="Roboto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3657602" y="7772400"/>
            <a:ext cx="17068799" cy="35049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marL="0" marR="0" indent="0" algn="ctr" rtl="0">
              <a:spcBef>
                <a:spcPts val="1100"/>
              </a:spcBef>
              <a:buClr>
                <a:srgbClr val="A5A5A5"/>
              </a:buClr>
              <a:buFont typeface="Roboto"/>
              <a:buNone/>
              <a:defRPr/>
            </a:lvl1pPr>
            <a:lvl2pPr marL="952500" marR="0" indent="0" algn="ctr" rtl="0">
              <a:spcBef>
                <a:spcPts val="1100"/>
              </a:spcBef>
              <a:buClr>
                <a:srgbClr val="888888"/>
              </a:buClr>
              <a:buFont typeface="Roboto"/>
              <a:buNone/>
              <a:defRPr/>
            </a:lvl2pPr>
            <a:lvl3pPr marL="1892300" marR="0" indent="0" algn="ctr" rtl="0">
              <a:spcBef>
                <a:spcPts val="1100"/>
              </a:spcBef>
              <a:buClr>
                <a:srgbClr val="888888"/>
              </a:buClr>
              <a:buFont typeface="Roboto"/>
              <a:buNone/>
              <a:defRPr/>
            </a:lvl3pPr>
            <a:lvl4pPr marL="2844800" marR="0" indent="0" algn="ctr" rtl="0">
              <a:spcBef>
                <a:spcPts val="800"/>
              </a:spcBef>
              <a:buClr>
                <a:srgbClr val="888888"/>
              </a:buClr>
              <a:buFont typeface="Roboto"/>
              <a:buNone/>
              <a:defRPr/>
            </a:lvl4pPr>
            <a:lvl5pPr marL="3797300" marR="0" indent="0" algn="ctr" rtl="0">
              <a:spcBef>
                <a:spcPts val="800"/>
              </a:spcBef>
              <a:buClr>
                <a:srgbClr val="888888"/>
              </a:buClr>
              <a:buFont typeface="Roboto"/>
              <a:buNone/>
              <a:defRPr/>
            </a:lvl5pPr>
            <a:lvl6pPr marL="4775200" marR="0" indent="-38100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6pPr>
            <a:lvl7pPr marL="5727700" marR="0" indent="-38100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7pPr>
            <a:lvl8pPr marL="6667500" marR="0" indent="-25400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8pPr>
            <a:lvl9pPr marL="7620000" marR="0" indent="0" algn="ctr" rtl="0">
              <a:spcBef>
                <a:spcPts val="8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1219200" y="12712700"/>
            <a:ext cx="56894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52500" marR="0" indent="0" algn="l" rtl="0">
              <a:spcBef>
                <a:spcPts val="0"/>
              </a:spcBef>
              <a:defRPr/>
            </a:lvl2pPr>
            <a:lvl3pPr marL="1892300" marR="0" indent="0" algn="l" rtl="0">
              <a:spcBef>
                <a:spcPts val="0"/>
              </a:spcBef>
              <a:defRPr/>
            </a:lvl3pPr>
            <a:lvl4pPr marL="2844800" marR="0" indent="0" algn="l" rtl="0">
              <a:spcBef>
                <a:spcPts val="0"/>
              </a:spcBef>
              <a:defRPr/>
            </a:lvl4pPr>
            <a:lvl5pPr marL="3797300" marR="0" indent="0" algn="l" rtl="0">
              <a:spcBef>
                <a:spcPts val="0"/>
              </a:spcBef>
              <a:defRPr/>
            </a:lvl5pPr>
            <a:lvl6pPr marL="4775200" marR="0" indent="-38100" algn="l" rtl="0">
              <a:spcBef>
                <a:spcPts val="0"/>
              </a:spcBef>
              <a:defRPr/>
            </a:lvl6pPr>
            <a:lvl7pPr marL="5727700" marR="0" indent="-38100" algn="l" rtl="0">
              <a:spcBef>
                <a:spcPts val="0"/>
              </a:spcBef>
              <a:defRPr/>
            </a:lvl7pPr>
            <a:lvl8pPr marL="6667500" marR="0" indent="-25400" algn="l" rtl="0">
              <a:spcBef>
                <a:spcPts val="0"/>
              </a:spcBef>
              <a:defRPr/>
            </a:lvl8pPr>
            <a:lvl9pPr marL="7620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8331202" y="12712700"/>
            <a:ext cx="77216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52500" marR="0" indent="0" algn="l" rtl="0">
              <a:spcBef>
                <a:spcPts val="0"/>
              </a:spcBef>
              <a:defRPr/>
            </a:lvl2pPr>
            <a:lvl3pPr marL="1892300" marR="0" indent="0" algn="l" rtl="0">
              <a:spcBef>
                <a:spcPts val="0"/>
              </a:spcBef>
              <a:defRPr/>
            </a:lvl3pPr>
            <a:lvl4pPr marL="2844800" marR="0" indent="0" algn="l" rtl="0">
              <a:spcBef>
                <a:spcPts val="0"/>
              </a:spcBef>
              <a:defRPr/>
            </a:lvl4pPr>
            <a:lvl5pPr marL="3797300" marR="0" indent="0" algn="l" rtl="0">
              <a:spcBef>
                <a:spcPts val="0"/>
              </a:spcBef>
              <a:defRPr/>
            </a:lvl5pPr>
            <a:lvl6pPr marL="4775200" marR="0" indent="-38100" algn="l" rtl="0">
              <a:spcBef>
                <a:spcPts val="0"/>
              </a:spcBef>
              <a:defRPr/>
            </a:lvl6pPr>
            <a:lvl7pPr marL="5727700" marR="0" indent="-38100" algn="l" rtl="0">
              <a:spcBef>
                <a:spcPts val="0"/>
              </a:spcBef>
              <a:defRPr/>
            </a:lvl7pPr>
            <a:lvl8pPr marL="6667500" marR="0" indent="-25400" algn="l" rtl="0">
              <a:spcBef>
                <a:spcPts val="0"/>
              </a:spcBef>
              <a:defRPr/>
            </a:lvl8pPr>
            <a:lvl9pPr marL="7620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17475200" y="12712700"/>
            <a:ext cx="56894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indent="-12065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952500" lvl="1" indent="-12065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892300" lvl="2" indent="-12065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844800" lvl="3" indent="-12065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797300" lvl="4" indent="-12065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775200" lvl="5" indent="-15875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5727700" lvl="6" indent="-15875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6667500" lvl="7" indent="-14605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7620000" lvl="8" indent="-12065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-4088" y="0"/>
            <a:ext cx="24392701" cy="18758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4384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219200" y="2329902"/>
            <a:ext cx="21945599" cy="12767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219200" y="4585603"/>
            <a:ext cx="21945599" cy="76665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-4088" y="17621"/>
            <a:ext cx="24392701" cy="18758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79024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926167" y="7446275"/>
            <a:ext cx="20726400" cy="27239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926167" y="4445899"/>
            <a:ext cx="20726400" cy="30000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1pPr>
            <a:lvl2pPr marL="952500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2pPr>
            <a:lvl3pPr marL="1892300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3pPr>
            <a:lvl4pPr marL="2844800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4pPr>
            <a:lvl5pPr marL="3797300" indent="0" rtl="0">
              <a:spcBef>
                <a:spcPts val="0"/>
              </a:spcBef>
              <a:buClr>
                <a:srgbClr val="888888"/>
              </a:buClr>
              <a:buFont typeface="Roboto"/>
              <a:buNone/>
              <a:defRPr/>
            </a:lvl5pPr>
            <a:lvl6pPr marL="4775200" indent="-381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6pPr>
            <a:lvl7pPr marL="5727700" indent="-381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7pPr>
            <a:lvl8pPr marL="6667500" indent="-2540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8pPr>
            <a:lvl9pPr marL="76200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1219200" y="12712700"/>
            <a:ext cx="56894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52500" marR="0" indent="0" algn="l" rtl="0">
              <a:spcBef>
                <a:spcPts val="0"/>
              </a:spcBef>
              <a:defRPr/>
            </a:lvl2pPr>
            <a:lvl3pPr marL="1892300" marR="0" indent="0" algn="l" rtl="0">
              <a:spcBef>
                <a:spcPts val="0"/>
              </a:spcBef>
              <a:defRPr/>
            </a:lvl3pPr>
            <a:lvl4pPr marL="2844800" marR="0" indent="0" algn="l" rtl="0">
              <a:spcBef>
                <a:spcPts val="0"/>
              </a:spcBef>
              <a:defRPr/>
            </a:lvl4pPr>
            <a:lvl5pPr marL="3797300" marR="0" indent="0" algn="l" rtl="0">
              <a:spcBef>
                <a:spcPts val="0"/>
              </a:spcBef>
              <a:defRPr/>
            </a:lvl5pPr>
            <a:lvl6pPr marL="4775200" marR="0" indent="-38100" algn="l" rtl="0">
              <a:spcBef>
                <a:spcPts val="0"/>
              </a:spcBef>
              <a:defRPr/>
            </a:lvl6pPr>
            <a:lvl7pPr marL="5727700" marR="0" indent="-38100" algn="l" rtl="0">
              <a:spcBef>
                <a:spcPts val="0"/>
              </a:spcBef>
              <a:defRPr/>
            </a:lvl7pPr>
            <a:lvl8pPr marL="6667500" marR="0" indent="-25400" algn="l" rtl="0">
              <a:spcBef>
                <a:spcPts val="0"/>
              </a:spcBef>
              <a:defRPr/>
            </a:lvl8pPr>
            <a:lvl9pPr marL="7620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8331202" y="12712700"/>
            <a:ext cx="77216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52500" marR="0" indent="0" algn="l" rtl="0">
              <a:spcBef>
                <a:spcPts val="0"/>
              </a:spcBef>
              <a:defRPr/>
            </a:lvl2pPr>
            <a:lvl3pPr marL="1892300" marR="0" indent="0" algn="l" rtl="0">
              <a:spcBef>
                <a:spcPts val="0"/>
              </a:spcBef>
              <a:defRPr/>
            </a:lvl3pPr>
            <a:lvl4pPr marL="2844800" marR="0" indent="0" algn="l" rtl="0">
              <a:spcBef>
                <a:spcPts val="0"/>
              </a:spcBef>
              <a:defRPr/>
            </a:lvl4pPr>
            <a:lvl5pPr marL="3797300" marR="0" indent="0" algn="l" rtl="0">
              <a:spcBef>
                <a:spcPts val="0"/>
              </a:spcBef>
              <a:defRPr/>
            </a:lvl5pPr>
            <a:lvl6pPr marL="4775200" marR="0" indent="-38100" algn="l" rtl="0">
              <a:spcBef>
                <a:spcPts val="0"/>
              </a:spcBef>
              <a:defRPr/>
            </a:lvl6pPr>
            <a:lvl7pPr marL="5727700" marR="0" indent="-38100" algn="l" rtl="0">
              <a:spcBef>
                <a:spcPts val="0"/>
              </a:spcBef>
              <a:defRPr/>
            </a:lvl7pPr>
            <a:lvl8pPr marL="6667500" marR="0" indent="-25400" algn="l" rtl="0">
              <a:spcBef>
                <a:spcPts val="0"/>
              </a:spcBef>
              <a:defRPr/>
            </a:lvl8pPr>
            <a:lvl9pPr marL="7620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7475200" y="12712700"/>
            <a:ext cx="56894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indent="-12065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952500" lvl="1" indent="-12065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892300" lvl="2" indent="-12065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844800" lvl="3" indent="-12065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797300" lvl="4" indent="-12065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775200" lvl="5" indent="-15875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5727700" lvl="6" indent="-15875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6667500" lvl="7" indent="-14605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7620000" lvl="8" indent="-12065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-4088" y="0"/>
            <a:ext cx="24392701" cy="18758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989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219200" y="1644045"/>
            <a:ext cx="21945599" cy="11208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219200" y="3680355"/>
            <a:ext cx="10773600" cy="77025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12386737" y="3680355"/>
            <a:ext cx="10778399" cy="7702500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/>
          <p:nvPr/>
        </p:nvSpPr>
        <p:spPr>
          <a:xfrm>
            <a:off x="-4088" y="1"/>
            <a:ext cx="24392701" cy="13742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11900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1219200" y="12712700"/>
            <a:ext cx="56894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952500" marR="0" indent="0" algn="l" rtl="0">
              <a:spcBef>
                <a:spcPts val="0"/>
              </a:spcBef>
              <a:defRPr/>
            </a:lvl2pPr>
            <a:lvl3pPr marL="1892300" marR="0" indent="0" algn="l" rtl="0">
              <a:spcBef>
                <a:spcPts val="0"/>
              </a:spcBef>
              <a:defRPr/>
            </a:lvl3pPr>
            <a:lvl4pPr marL="2844800" marR="0" indent="0" algn="l" rtl="0">
              <a:spcBef>
                <a:spcPts val="0"/>
              </a:spcBef>
              <a:defRPr/>
            </a:lvl4pPr>
            <a:lvl5pPr marL="3797300" marR="0" indent="0" algn="l" rtl="0">
              <a:spcBef>
                <a:spcPts val="0"/>
              </a:spcBef>
              <a:defRPr/>
            </a:lvl5pPr>
            <a:lvl6pPr marL="4775200" marR="0" indent="-38100" algn="l" rtl="0">
              <a:spcBef>
                <a:spcPts val="0"/>
              </a:spcBef>
              <a:defRPr/>
            </a:lvl6pPr>
            <a:lvl7pPr marL="5727700" marR="0" indent="-38100" algn="l" rtl="0">
              <a:spcBef>
                <a:spcPts val="0"/>
              </a:spcBef>
              <a:defRPr/>
            </a:lvl7pPr>
            <a:lvl8pPr marL="6667500" marR="0" indent="-25400" algn="l" rtl="0">
              <a:spcBef>
                <a:spcPts val="0"/>
              </a:spcBef>
              <a:defRPr/>
            </a:lvl8pPr>
            <a:lvl9pPr marL="7620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8331202" y="12712700"/>
            <a:ext cx="77216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952500" marR="0" indent="0" algn="l" rtl="0">
              <a:spcBef>
                <a:spcPts val="0"/>
              </a:spcBef>
              <a:defRPr/>
            </a:lvl2pPr>
            <a:lvl3pPr marL="1892300" marR="0" indent="0" algn="l" rtl="0">
              <a:spcBef>
                <a:spcPts val="0"/>
              </a:spcBef>
              <a:defRPr/>
            </a:lvl3pPr>
            <a:lvl4pPr marL="2844800" marR="0" indent="0" algn="l" rtl="0">
              <a:spcBef>
                <a:spcPts val="0"/>
              </a:spcBef>
              <a:defRPr/>
            </a:lvl4pPr>
            <a:lvl5pPr marL="3797300" marR="0" indent="0" algn="l" rtl="0">
              <a:spcBef>
                <a:spcPts val="0"/>
              </a:spcBef>
              <a:defRPr/>
            </a:lvl5pPr>
            <a:lvl6pPr marL="4775200" marR="0" indent="-38100" algn="l" rtl="0">
              <a:spcBef>
                <a:spcPts val="0"/>
              </a:spcBef>
              <a:defRPr/>
            </a:lvl6pPr>
            <a:lvl7pPr marL="5727700" marR="0" indent="-38100" algn="l" rtl="0">
              <a:spcBef>
                <a:spcPts val="0"/>
              </a:spcBef>
              <a:defRPr/>
            </a:lvl7pPr>
            <a:lvl8pPr marL="6667500" marR="0" indent="-25400" algn="l" rtl="0">
              <a:spcBef>
                <a:spcPts val="0"/>
              </a:spcBef>
              <a:defRPr/>
            </a:lvl8pPr>
            <a:lvl9pPr marL="76200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7475200" y="12712700"/>
            <a:ext cx="56894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indent="-12065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952500" lvl="1" indent="-12065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1892300" lvl="2" indent="-12065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2844800" lvl="3" indent="-12065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3797300" lvl="4" indent="-12065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4775200" lvl="5" indent="-158750"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5727700" lvl="6" indent="-158750"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6667500" lvl="7" indent="-146050"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7620000" lvl="8" indent="-120650"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-4088" y="0"/>
            <a:ext cx="24392701" cy="1875899"/>
          </a:xfrm>
          <a:prstGeom prst="roundRect">
            <a:avLst>
              <a:gd name="adj" fmla="val 1854"/>
            </a:avLst>
          </a:prstGeom>
          <a:solidFill>
            <a:schemeClr val="lt1"/>
          </a:solidFill>
          <a:ln>
            <a:noFill/>
          </a:ln>
        </p:spPr>
        <p:txBody>
          <a:bodyPr lIns="121875" tIns="60925" rIns="121875" bIns="609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599" cy="22862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Robot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7147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41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6.xml"/><Relationship Id="rId14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785100" y="0"/>
            <a:ext cx="15290800" cy="720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5100" y="7772400"/>
            <a:ext cx="15290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875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ransition xmlns:p14="http://schemas.microsoft.com/office/powerpoint/2010/main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106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0" fontAlgn="base" hangingPunct="0">
        <a:spcBef>
          <a:spcPts val="1900"/>
        </a:spcBef>
        <a:spcAft>
          <a:spcPct val="0"/>
        </a:spcAft>
        <a:defRPr sz="7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7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2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165100"/>
            <a:ext cx="22987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816100"/>
            <a:ext cx="22987000" cy="118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 b="1">
          <a:solidFill>
            <a:srgbClr val="FFFFFF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FFFFFF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98500" y="165100"/>
            <a:ext cx="229870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3900" y="1816100"/>
            <a:ext cx="22987000" cy="1189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+mj-lt"/>
          <a:ea typeface="+mj-ea"/>
          <a:cs typeface="+mj-cs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charset="0"/>
        <a:buChar char="§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219200" y="549276"/>
            <a:ext cx="21945599" cy="22862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1900"/>
            </a:lvl1pPr>
            <a:lvl2pPr marL="0" marR="0" indent="0" algn="l" rtl="0">
              <a:spcBef>
                <a:spcPts val="0"/>
              </a:spcBef>
              <a:buSzPct val="100000"/>
              <a:defRPr sz="1900"/>
            </a:lvl2pPr>
            <a:lvl3pPr marL="0" marR="0" indent="0" algn="l" rtl="0">
              <a:spcBef>
                <a:spcPts val="0"/>
              </a:spcBef>
              <a:buSzPct val="100000"/>
              <a:defRPr sz="1900"/>
            </a:lvl3pPr>
            <a:lvl4pPr marL="0" marR="0" indent="0" algn="l" rtl="0">
              <a:spcBef>
                <a:spcPts val="0"/>
              </a:spcBef>
              <a:buSzPct val="100000"/>
              <a:defRPr sz="1900"/>
            </a:lvl4pPr>
            <a:lvl5pPr marL="0" marR="0" indent="0" algn="l" rtl="0">
              <a:spcBef>
                <a:spcPts val="0"/>
              </a:spcBef>
              <a:buSzPct val="100000"/>
              <a:defRPr sz="1900"/>
            </a:lvl5pPr>
            <a:lvl6pPr marL="0" marR="0" indent="0" algn="l" rtl="0">
              <a:spcBef>
                <a:spcPts val="0"/>
              </a:spcBef>
              <a:buSzPct val="100000"/>
              <a:defRPr sz="1900"/>
            </a:lvl6pPr>
            <a:lvl7pPr marL="0" marR="0" indent="0" algn="l" rtl="0">
              <a:spcBef>
                <a:spcPts val="0"/>
              </a:spcBef>
              <a:buSzPct val="100000"/>
              <a:defRPr sz="1900"/>
            </a:lvl7pPr>
            <a:lvl8pPr marL="0" marR="0" indent="0" algn="l" rtl="0">
              <a:spcBef>
                <a:spcPts val="0"/>
              </a:spcBef>
              <a:buSzPct val="100000"/>
              <a:defRPr sz="1900"/>
            </a:lvl8pPr>
            <a:lvl9pPr marL="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219200" y="3200403"/>
            <a:ext cx="21945599" cy="90518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t" anchorCtr="0"/>
          <a:lstStyle>
            <a:lvl1pPr marL="711200" marR="0" indent="-304800" algn="l" rtl="0">
              <a:spcBef>
                <a:spcPts val="1300"/>
              </a:spcBef>
              <a:buClr>
                <a:schemeClr val="dk1"/>
              </a:buClr>
              <a:buSzPct val="100000"/>
              <a:buFont typeface="Roboto"/>
              <a:buChar char="•"/>
              <a:defRPr sz="1900"/>
            </a:lvl1pPr>
            <a:lvl2pPr marL="1562100" marR="0" indent="-241300" algn="l" rtl="0">
              <a:spcBef>
                <a:spcPts val="1100"/>
              </a:spcBef>
              <a:buClr>
                <a:schemeClr val="dk1"/>
              </a:buClr>
              <a:buSzPct val="100000"/>
              <a:buFont typeface="Roboto"/>
              <a:buChar char="–"/>
              <a:defRPr sz="1900"/>
            </a:lvl2pPr>
            <a:lvl3pPr marL="2374900" marR="0" indent="-177800" algn="l" rtl="0">
              <a:spcBef>
                <a:spcPts val="1100"/>
              </a:spcBef>
              <a:buClr>
                <a:schemeClr val="dk1"/>
              </a:buClr>
              <a:buSzPct val="100000"/>
              <a:buFont typeface="Roboto"/>
              <a:buChar char="•"/>
              <a:defRPr sz="1900"/>
            </a:lvl3pPr>
            <a:lvl4pPr marL="3314700" marR="0" indent="-203200" algn="l" rtl="0">
              <a:spcBef>
                <a:spcPts val="800"/>
              </a:spcBef>
              <a:buClr>
                <a:schemeClr val="dk1"/>
              </a:buClr>
              <a:buSzPct val="100000"/>
              <a:buFont typeface="Roboto"/>
              <a:buChar char="–"/>
              <a:defRPr sz="1900"/>
            </a:lvl4pPr>
            <a:lvl5pPr marL="4305300" marR="0" indent="-241300" algn="l" rtl="0">
              <a:spcBef>
                <a:spcPts val="800"/>
              </a:spcBef>
              <a:buClr>
                <a:schemeClr val="dk1"/>
              </a:buClr>
              <a:buSzPct val="100000"/>
              <a:buFont typeface="Roboto"/>
              <a:buChar char="»"/>
              <a:defRPr sz="1900"/>
            </a:lvl5pPr>
            <a:lvl6pPr marL="5245100" marR="0" indent="-2286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900"/>
            </a:lvl6pPr>
            <a:lvl7pPr marL="6197600" marR="0" indent="-2413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900"/>
            </a:lvl7pPr>
            <a:lvl8pPr marL="7150100" marR="0" indent="-2413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900"/>
            </a:lvl8pPr>
            <a:lvl9pPr marL="8089900" marR="0" indent="-203200" algn="l" rtl="0">
              <a:spcBef>
                <a:spcPts val="800"/>
              </a:spcBef>
              <a:buClr>
                <a:schemeClr val="dk1"/>
              </a:buClr>
              <a:buSzPct val="100000"/>
              <a:buFont typeface="Arial"/>
              <a:buChar char="•"/>
              <a:defRPr sz="19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1219200" y="12712700"/>
            <a:ext cx="56894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marL="0" marR="0" indent="0" algn="l" rtl="0">
              <a:spcBef>
                <a:spcPts val="0"/>
              </a:spcBef>
              <a:buSzPct val="100000"/>
              <a:defRPr sz="1900"/>
            </a:lvl1pPr>
            <a:lvl2pPr marL="952500" marR="0" indent="0" algn="l" rtl="0">
              <a:spcBef>
                <a:spcPts val="0"/>
              </a:spcBef>
              <a:buSzPct val="100000"/>
              <a:defRPr sz="1900"/>
            </a:lvl2pPr>
            <a:lvl3pPr marL="1892300" marR="0" indent="0" algn="l" rtl="0">
              <a:spcBef>
                <a:spcPts val="0"/>
              </a:spcBef>
              <a:buSzPct val="100000"/>
              <a:defRPr sz="1900"/>
            </a:lvl3pPr>
            <a:lvl4pPr marL="2844800" marR="0" indent="0" algn="l" rtl="0">
              <a:spcBef>
                <a:spcPts val="0"/>
              </a:spcBef>
              <a:buSzPct val="100000"/>
              <a:defRPr sz="1900"/>
            </a:lvl4pPr>
            <a:lvl5pPr marL="3797300" marR="0" indent="0" algn="l" rtl="0">
              <a:spcBef>
                <a:spcPts val="0"/>
              </a:spcBef>
              <a:buSzPct val="100000"/>
              <a:defRPr sz="1900"/>
            </a:lvl5pPr>
            <a:lvl6pPr marL="4775200" marR="0" indent="-38100" algn="l" rtl="0">
              <a:spcBef>
                <a:spcPts val="0"/>
              </a:spcBef>
              <a:buSzPct val="100000"/>
              <a:defRPr sz="1900"/>
            </a:lvl6pPr>
            <a:lvl7pPr marL="5727700" marR="0" indent="-38100" algn="l" rtl="0">
              <a:spcBef>
                <a:spcPts val="0"/>
              </a:spcBef>
              <a:buSzPct val="100000"/>
              <a:defRPr sz="1900"/>
            </a:lvl7pPr>
            <a:lvl8pPr marL="6667500" marR="0" indent="-25400" algn="l" rtl="0">
              <a:spcBef>
                <a:spcPts val="0"/>
              </a:spcBef>
              <a:buSzPct val="100000"/>
              <a:defRPr sz="1900"/>
            </a:lvl8pPr>
            <a:lvl9pPr marL="762000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pPr fontAlgn="auto">
              <a:spcAft>
                <a:spcPts val="0"/>
              </a:spcAft>
            </a:pPr>
            <a:endParaRPr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8331202" y="12712700"/>
            <a:ext cx="77216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/>
          <a:lstStyle>
            <a:lvl1pPr marL="0" marR="0" indent="0" algn="ctr" rtl="0">
              <a:spcBef>
                <a:spcPts val="0"/>
              </a:spcBef>
              <a:buSzPct val="100000"/>
              <a:defRPr sz="1900"/>
            </a:lvl1pPr>
            <a:lvl2pPr marL="952500" marR="0" indent="0" algn="l" rtl="0">
              <a:spcBef>
                <a:spcPts val="0"/>
              </a:spcBef>
              <a:buSzPct val="100000"/>
              <a:defRPr sz="1900"/>
            </a:lvl2pPr>
            <a:lvl3pPr marL="1892300" marR="0" indent="0" algn="l" rtl="0">
              <a:spcBef>
                <a:spcPts val="0"/>
              </a:spcBef>
              <a:buSzPct val="100000"/>
              <a:defRPr sz="1900"/>
            </a:lvl3pPr>
            <a:lvl4pPr marL="2844800" marR="0" indent="0" algn="l" rtl="0">
              <a:spcBef>
                <a:spcPts val="0"/>
              </a:spcBef>
              <a:buSzPct val="100000"/>
              <a:defRPr sz="1900"/>
            </a:lvl4pPr>
            <a:lvl5pPr marL="3797300" marR="0" indent="0" algn="l" rtl="0">
              <a:spcBef>
                <a:spcPts val="0"/>
              </a:spcBef>
              <a:buSzPct val="100000"/>
              <a:defRPr sz="1900"/>
            </a:lvl5pPr>
            <a:lvl6pPr marL="4775200" marR="0" indent="-38100" algn="l" rtl="0">
              <a:spcBef>
                <a:spcPts val="0"/>
              </a:spcBef>
              <a:buSzPct val="100000"/>
              <a:defRPr sz="1900"/>
            </a:lvl6pPr>
            <a:lvl7pPr marL="5727700" marR="0" indent="-38100" algn="l" rtl="0">
              <a:spcBef>
                <a:spcPts val="0"/>
              </a:spcBef>
              <a:buSzPct val="100000"/>
              <a:defRPr sz="1900"/>
            </a:lvl7pPr>
            <a:lvl8pPr marL="6667500" marR="0" indent="-25400" algn="l" rtl="0">
              <a:spcBef>
                <a:spcPts val="0"/>
              </a:spcBef>
              <a:buSzPct val="100000"/>
              <a:defRPr sz="1900"/>
            </a:lvl8pPr>
            <a:lvl9pPr marL="7620000" marR="0" indent="0" algn="l" rtl="0">
              <a:spcBef>
                <a:spcPts val="0"/>
              </a:spcBef>
              <a:buSzPct val="100000"/>
              <a:defRPr sz="1900"/>
            </a:lvl9pPr>
          </a:lstStyle>
          <a:p>
            <a:pPr fontAlgn="auto">
              <a:spcAft>
                <a:spcPts val="0"/>
              </a:spcAft>
            </a:pPr>
            <a:endParaRPr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7475200" y="12712700"/>
            <a:ext cx="5689499" cy="730499"/>
          </a:xfrm>
          <a:prstGeom prst="rect">
            <a:avLst/>
          </a:prstGeom>
          <a:noFill/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indent="-1206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endParaRPr sz="1900" kern="0">
              <a:latin typeface="Arial"/>
              <a:ea typeface="Arial"/>
              <a:cs typeface="Arial"/>
              <a:sym typeface="Arial"/>
              <a:rtl val="0"/>
            </a:endParaRPr>
          </a:p>
          <a:p>
            <a:pPr marL="952500" lvl="1" indent="-1206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sz="1900" kern="0">
              <a:latin typeface="Arial"/>
              <a:ea typeface="Arial"/>
              <a:cs typeface="Arial"/>
              <a:sym typeface="Arial"/>
              <a:rtl val="0"/>
            </a:endParaRPr>
          </a:p>
          <a:p>
            <a:pPr marL="1892300" lvl="2" indent="-1206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/>
              <a:buChar char="§"/>
            </a:pPr>
            <a:endParaRPr sz="1900" kern="0">
              <a:latin typeface="Arial"/>
              <a:ea typeface="Arial"/>
              <a:cs typeface="Arial"/>
              <a:sym typeface="Arial"/>
              <a:rtl val="0"/>
            </a:endParaRPr>
          </a:p>
          <a:p>
            <a:pPr marL="2844800" lvl="3" indent="-1206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Char char="●"/>
            </a:pPr>
            <a:endParaRPr sz="1900" kern="0">
              <a:latin typeface="Arial"/>
              <a:ea typeface="Arial"/>
              <a:cs typeface="Arial"/>
              <a:sym typeface="Arial"/>
              <a:rtl val="0"/>
            </a:endParaRPr>
          </a:p>
          <a:p>
            <a:pPr marL="3797300" lvl="4" indent="-12065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ourier New"/>
              <a:buChar char="o"/>
            </a:pPr>
            <a:endParaRPr sz="1900" kern="0">
              <a:latin typeface="Arial"/>
              <a:ea typeface="Arial"/>
              <a:cs typeface="Arial"/>
              <a:sym typeface="Arial"/>
              <a:rtl val="0"/>
            </a:endParaRPr>
          </a:p>
          <a:p>
            <a:pPr marL="4775200" lvl="5" indent="-158750" defTabSz="914400">
              <a:buClr>
                <a:srgbClr val="000000"/>
              </a:buClr>
              <a:buFont typeface="Wingdings"/>
              <a:buChar char="§"/>
            </a:pPr>
            <a:endParaRPr sz="1900" kern="0">
              <a:latin typeface="Arial"/>
              <a:ea typeface="Arial"/>
              <a:cs typeface="Arial"/>
              <a:sym typeface="Arial"/>
              <a:rtl val="0"/>
            </a:endParaRPr>
          </a:p>
          <a:p>
            <a:pPr marL="5727700" lvl="6" indent="-158750" defTabSz="914400">
              <a:buClr>
                <a:srgbClr val="000000"/>
              </a:buClr>
              <a:buFont typeface="Arial"/>
              <a:buChar char="●"/>
            </a:pPr>
            <a:endParaRPr sz="1900" kern="0">
              <a:latin typeface="Arial"/>
              <a:ea typeface="Arial"/>
              <a:cs typeface="Arial"/>
              <a:sym typeface="Arial"/>
              <a:rtl val="0"/>
            </a:endParaRPr>
          </a:p>
          <a:p>
            <a:pPr marL="6667500" lvl="7" indent="-146050" defTabSz="914400">
              <a:buClr>
                <a:srgbClr val="000000"/>
              </a:buClr>
              <a:buFont typeface="Courier New"/>
              <a:buChar char="o"/>
            </a:pPr>
            <a:endParaRPr sz="1900" kern="0">
              <a:latin typeface="Arial"/>
              <a:ea typeface="Arial"/>
              <a:cs typeface="Arial"/>
              <a:sym typeface="Arial"/>
              <a:rtl val="0"/>
            </a:endParaRPr>
          </a:p>
          <a:p>
            <a:pPr marL="7620000" lvl="8" indent="-120650" defTabSz="914400">
              <a:buClr>
                <a:srgbClr val="000000"/>
              </a:buClr>
              <a:buFont typeface="Wingdings"/>
              <a:buChar char="§"/>
            </a:pPr>
            <a:endParaRPr sz="1900" kern="0"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9958337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Predictive Analytics in the Cloud:</a:t>
            </a:r>
            <a:br>
              <a:rPr lang="en-US" dirty="0" smtClean="0"/>
            </a:br>
            <a:r>
              <a:rPr lang="en-US" sz="8800" dirty="0" smtClean="0"/>
              <a:t>Predicting Football</a:t>
            </a:r>
            <a:endParaRPr lang="en-US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Jordan Tigani</a:t>
            </a:r>
          </a:p>
          <a:p>
            <a:pPr marL="0" indent="0" eaLnBrk="1" hangingPunct="1">
              <a:defRPr/>
            </a:pPr>
            <a:r>
              <a:rPr lang="en-US" dirty="0" smtClean="0"/>
              <a:t>Google</a:t>
            </a:r>
          </a:p>
          <a:p>
            <a:pPr marL="0" indent="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1-20 at 8.40.3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215" y="381000"/>
            <a:ext cx="19191683" cy="129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016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6200" y="4191000"/>
            <a:ext cx="16992903" cy="56323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kern="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Expected Goals(A) = 1.0</a:t>
            </a:r>
          </a:p>
          <a:p>
            <a:r>
              <a:rPr lang="en-US" sz="12000" kern="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Expected Goals(B) = 1.5</a:t>
            </a:r>
          </a:p>
          <a:p>
            <a:r>
              <a:rPr lang="en-US" sz="12000" kern="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P(A&gt;B) = 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99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63" y="0"/>
            <a:ext cx="22182211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268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74373" y="5888504"/>
            <a:ext cx="343525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kern="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8829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6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9600" dirty="0" smtClean="0"/>
              <a:t>Google Cloud Platform</a:t>
            </a:r>
            <a:br>
              <a:rPr lang="en-US" sz="9600" dirty="0" smtClean="0"/>
            </a:br>
            <a:endParaRPr lang="en-US" sz="9600" dirty="0"/>
          </a:p>
          <a:p>
            <a:pPr rtl="0">
              <a:spcBef>
                <a:spcPts val="0"/>
              </a:spcBef>
              <a:buNone/>
            </a:pPr>
            <a:r>
              <a:rPr lang="en-US" sz="7200" dirty="0" err="1" smtClean="0">
                <a:solidFill>
                  <a:srgbClr val="4285F4"/>
                </a:solidFill>
              </a:rPr>
              <a:t>Dataflows</a:t>
            </a:r>
            <a:r>
              <a:rPr lang="en-US" sz="7200" dirty="0" smtClean="0"/>
              <a:t> to ingest raw data</a:t>
            </a:r>
            <a:br>
              <a:rPr lang="en-US" sz="7200" dirty="0" smtClean="0"/>
            </a:br>
            <a:r>
              <a:rPr lang="en-US" sz="7200" dirty="0" smtClean="0">
                <a:solidFill>
                  <a:srgbClr val="4285F4"/>
                </a:solidFill>
              </a:rPr>
              <a:t>BigQuery</a:t>
            </a:r>
            <a:r>
              <a:rPr lang="en-US" sz="7200" dirty="0" smtClean="0"/>
              <a:t> </a:t>
            </a:r>
            <a:r>
              <a:rPr lang="en-US" sz="7200" dirty="0"/>
              <a:t>for feature computation</a:t>
            </a:r>
          </a:p>
          <a:p>
            <a:pPr rtl="0">
              <a:spcBef>
                <a:spcPts val="0"/>
              </a:spcBef>
              <a:buNone/>
            </a:pPr>
            <a:r>
              <a:rPr lang="en-US" sz="7200" dirty="0">
                <a:solidFill>
                  <a:srgbClr val="4285F4"/>
                </a:solidFill>
              </a:rPr>
              <a:t>Compute Engine</a:t>
            </a:r>
            <a:r>
              <a:rPr lang="en-US" sz="7200" dirty="0">
                <a:solidFill>
                  <a:srgbClr val="333399"/>
                </a:solidFill>
              </a:rPr>
              <a:t> </a:t>
            </a:r>
            <a:r>
              <a:rPr lang="en-US" sz="7200" dirty="0"/>
              <a:t>to run ML</a:t>
            </a:r>
          </a:p>
          <a:p>
            <a:pPr rtl="0">
              <a:spcBef>
                <a:spcPts val="0"/>
              </a:spcBef>
              <a:buNone/>
            </a:pPr>
            <a:r>
              <a:rPr lang="en-US" sz="7200" dirty="0">
                <a:solidFill>
                  <a:srgbClr val="4285F4"/>
                </a:solidFill>
              </a:rPr>
              <a:t>Cloud Storage</a:t>
            </a:r>
            <a:r>
              <a:rPr lang="en-US" sz="7200" dirty="0">
                <a:solidFill>
                  <a:srgbClr val="333399"/>
                </a:solidFill>
              </a:rPr>
              <a:t> </a:t>
            </a:r>
            <a:r>
              <a:rPr lang="en-US" sz="7200" dirty="0"/>
              <a:t>to </a:t>
            </a:r>
            <a:r>
              <a:rPr lang="en-US" sz="7200" dirty="0" smtClean="0"/>
              <a:t>transfer data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4652909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81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600" dirty="0"/>
              <a:t>Open </a:t>
            </a:r>
            <a:r>
              <a:rPr lang="en-US" sz="9600" dirty="0" smtClean="0"/>
              <a:t>Source</a:t>
            </a:r>
            <a:br>
              <a:rPr lang="en-US" sz="9600" dirty="0" smtClean="0"/>
            </a:br>
            <a:endParaRPr lang="en-US" sz="9600" dirty="0"/>
          </a:p>
          <a:p>
            <a:pPr rtl="0">
              <a:spcBef>
                <a:spcPts val="0"/>
              </a:spcBef>
              <a:buNone/>
            </a:pPr>
            <a:r>
              <a:rPr lang="en-US" sz="7200" dirty="0">
                <a:solidFill>
                  <a:srgbClr val="4285F4"/>
                </a:solidFill>
              </a:rPr>
              <a:t>Pandas</a:t>
            </a:r>
            <a:r>
              <a:rPr lang="en-US" sz="7200" dirty="0"/>
              <a:t> to manipulate data</a:t>
            </a:r>
          </a:p>
          <a:p>
            <a:pPr rtl="0">
              <a:spcBef>
                <a:spcPts val="0"/>
              </a:spcBef>
              <a:buNone/>
            </a:pPr>
            <a:r>
              <a:rPr lang="en-US" sz="7200" dirty="0" err="1">
                <a:solidFill>
                  <a:srgbClr val="4285F4"/>
                </a:solidFill>
              </a:rPr>
              <a:t>StatsModels</a:t>
            </a:r>
            <a:r>
              <a:rPr lang="en-US" sz="7200" dirty="0"/>
              <a:t> /</a:t>
            </a:r>
            <a:r>
              <a:rPr lang="en-US" sz="7200" dirty="0">
                <a:solidFill>
                  <a:srgbClr val="333399"/>
                </a:solidFill>
              </a:rPr>
              <a:t> </a:t>
            </a:r>
            <a:r>
              <a:rPr lang="en-US" sz="7200" dirty="0" err="1">
                <a:solidFill>
                  <a:srgbClr val="4285F4"/>
                </a:solidFill>
              </a:rPr>
              <a:t>Scikit.learn</a:t>
            </a:r>
            <a:r>
              <a:rPr lang="en-US" sz="7200" dirty="0">
                <a:solidFill>
                  <a:srgbClr val="333399"/>
                </a:solidFill>
              </a:rPr>
              <a:t> </a:t>
            </a:r>
            <a:r>
              <a:rPr lang="en-US" sz="7200" dirty="0"/>
              <a:t>for ML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7200" dirty="0" err="1">
                <a:solidFill>
                  <a:srgbClr val="4285F4"/>
                </a:solidFill>
              </a:rPr>
              <a:t>Docker</a:t>
            </a:r>
            <a:r>
              <a:rPr lang="en-US" sz="7200" dirty="0"/>
              <a:t> / </a:t>
            </a:r>
            <a:r>
              <a:rPr lang="en-US" sz="7200" dirty="0" err="1">
                <a:solidFill>
                  <a:srgbClr val="4285F4"/>
                </a:solidFill>
              </a:rPr>
              <a:t>Kubernates</a:t>
            </a:r>
            <a:r>
              <a:rPr lang="en-US" sz="7200" dirty="0"/>
              <a:t> to launch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7200" dirty="0" err="1">
                <a:solidFill>
                  <a:srgbClr val="4285F4"/>
                </a:solidFill>
              </a:rPr>
              <a:t>iPython</a:t>
            </a:r>
            <a:r>
              <a:rPr lang="en-US" sz="7200" dirty="0"/>
              <a:t> to tie it </a:t>
            </a:r>
            <a:r>
              <a:rPr lang="en-US" sz="7200" dirty="0" smtClean="0"/>
              <a:t>all together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003596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5862" y="5888504"/>
            <a:ext cx="985227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kern="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d</a:t>
            </a:r>
            <a:r>
              <a:rPr kumimoji="0" lang="en-US" sz="1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ata</a:t>
            </a: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045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67000" y="990600"/>
            <a:ext cx="15087600" cy="5562600"/>
            <a:chOff x="2667000" y="990600"/>
            <a:chExt cx="15087600" cy="5562600"/>
          </a:xfrm>
        </p:grpSpPr>
        <p:grpSp>
          <p:nvGrpSpPr>
            <p:cNvPr id="12" name="Group 11"/>
            <p:cNvGrpSpPr/>
            <p:nvPr/>
          </p:nvGrpSpPr>
          <p:grpSpPr>
            <a:xfrm>
              <a:off x="2667000" y="990600"/>
              <a:ext cx="3581400" cy="2362200"/>
              <a:chOff x="2667000" y="1447800"/>
              <a:chExt cx="3581400" cy="23622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2667000" y="1447800"/>
                <a:ext cx="3581400" cy="762000"/>
                <a:chOff x="2667000" y="1447800"/>
                <a:chExt cx="3581400" cy="762000"/>
              </a:xfrm>
            </p:grpSpPr>
            <p:cxnSp>
              <p:nvCxnSpPr>
                <p:cNvPr id="3" name="Straight Connector 2"/>
                <p:cNvCxnSpPr/>
                <p:nvPr/>
              </p:nvCxnSpPr>
              <p:spPr bwMode="auto">
                <a:xfrm>
                  <a:off x="2667000" y="1447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" name="Straight Connector 5"/>
                <p:cNvCxnSpPr/>
                <p:nvPr/>
              </p:nvCxnSpPr>
              <p:spPr bwMode="auto">
                <a:xfrm>
                  <a:off x="2667000" y="2209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" name="Straight Connector 9"/>
                <p:cNvCxnSpPr/>
                <p:nvPr/>
              </p:nvCxnSpPr>
              <p:spPr bwMode="auto">
                <a:xfrm>
                  <a:off x="6248400" y="1447800"/>
                  <a:ext cx="0" cy="76200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14" name="Group 13"/>
              <p:cNvGrpSpPr/>
              <p:nvPr/>
            </p:nvGrpSpPr>
            <p:grpSpPr>
              <a:xfrm>
                <a:off x="2667000" y="3048000"/>
                <a:ext cx="3581400" cy="762000"/>
                <a:chOff x="2667000" y="1447800"/>
                <a:chExt cx="3581400" cy="762000"/>
              </a:xfrm>
            </p:grpSpPr>
            <p:cxnSp>
              <p:nvCxnSpPr>
                <p:cNvPr id="15" name="Straight Connector 14"/>
                <p:cNvCxnSpPr/>
                <p:nvPr/>
              </p:nvCxnSpPr>
              <p:spPr bwMode="auto">
                <a:xfrm>
                  <a:off x="2667000" y="1447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>
                  <a:off x="2667000" y="2209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7" name="Straight Connector 16"/>
                <p:cNvCxnSpPr/>
                <p:nvPr/>
              </p:nvCxnSpPr>
              <p:spPr bwMode="auto">
                <a:xfrm>
                  <a:off x="6248400" y="1447800"/>
                  <a:ext cx="0" cy="76200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28" name="Straight Connector 27"/>
            <p:cNvCxnSpPr/>
            <p:nvPr/>
          </p:nvCxnSpPr>
          <p:spPr bwMode="auto">
            <a:xfrm>
              <a:off x="6248400" y="13716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" name="Straight Connector 49"/>
            <p:cNvCxnSpPr/>
            <p:nvPr/>
          </p:nvCxnSpPr>
          <p:spPr bwMode="auto">
            <a:xfrm>
              <a:off x="6248400" y="29718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9" name="Straight Connector 48"/>
            <p:cNvCxnSpPr/>
            <p:nvPr/>
          </p:nvCxnSpPr>
          <p:spPr bwMode="auto">
            <a:xfrm>
              <a:off x="10058400" y="1371600"/>
              <a:ext cx="0" cy="160020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" name="Straight Connector 51"/>
            <p:cNvCxnSpPr/>
            <p:nvPr/>
          </p:nvCxnSpPr>
          <p:spPr bwMode="auto">
            <a:xfrm>
              <a:off x="10058400" y="21336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6" name="Group 55"/>
            <p:cNvGrpSpPr/>
            <p:nvPr/>
          </p:nvGrpSpPr>
          <p:grpSpPr>
            <a:xfrm>
              <a:off x="2667000" y="4191000"/>
              <a:ext cx="3581400" cy="2362200"/>
              <a:chOff x="2667000" y="1447800"/>
              <a:chExt cx="3581400" cy="2362200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2667000" y="1447800"/>
                <a:ext cx="3581400" cy="762000"/>
                <a:chOff x="2667000" y="1447800"/>
                <a:chExt cx="3581400" cy="762000"/>
              </a:xfrm>
            </p:grpSpPr>
            <p:cxnSp>
              <p:nvCxnSpPr>
                <p:cNvPr id="62" name="Straight Connector 61"/>
                <p:cNvCxnSpPr/>
                <p:nvPr/>
              </p:nvCxnSpPr>
              <p:spPr bwMode="auto">
                <a:xfrm>
                  <a:off x="2667000" y="1447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3" name="Straight Connector 62"/>
                <p:cNvCxnSpPr/>
                <p:nvPr/>
              </p:nvCxnSpPr>
              <p:spPr bwMode="auto">
                <a:xfrm>
                  <a:off x="2667000" y="2209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4" name="Straight Connector 63"/>
                <p:cNvCxnSpPr/>
                <p:nvPr/>
              </p:nvCxnSpPr>
              <p:spPr bwMode="auto">
                <a:xfrm>
                  <a:off x="6248400" y="1447800"/>
                  <a:ext cx="0" cy="76200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58" name="Group 57"/>
              <p:cNvGrpSpPr/>
              <p:nvPr/>
            </p:nvGrpSpPr>
            <p:grpSpPr>
              <a:xfrm>
                <a:off x="2667000" y="3048000"/>
                <a:ext cx="3581400" cy="762000"/>
                <a:chOff x="2667000" y="1447800"/>
                <a:chExt cx="3581400" cy="762000"/>
              </a:xfrm>
            </p:grpSpPr>
            <p:cxnSp>
              <p:nvCxnSpPr>
                <p:cNvPr id="59" name="Straight Connector 58"/>
                <p:cNvCxnSpPr/>
                <p:nvPr/>
              </p:nvCxnSpPr>
              <p:spPr bwMode="auto">
                <a:xfrm>
                  <a:off x="2667000" y="1447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>
                  <a:off x="2667000" y="2209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>
                  <a:off x="6248400" y="1447800"/>
                  <a:ext cx="0" cy="76200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65" name="Straight Connector 64"/>
            <p:cNvCxnSpPr/>
            <p:nvPr/>
          </p:nvCxnSpPr>
          <p:spPr bwMode="auto">
            <a:xfrm>
              <a:off x="6248400" y="45720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6248400" y="61722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10058400" y="4572000"/>
              <a:ext cx="0" cy="160020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10058400" y="53340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5" name="Straight Connector 54"/>
            <p:cNvCxnSpPr/>
            <p:nvPr/>
          </p:nvCxnSpPr>
          <p:spPr bwMode="auto">
            <a:xfrm>
              <a:off x="13868400" y="2133600"/>
              <a:ext cx="0" cy="320040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13868400" y="3733800"/>
              <a:ext cx="38862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4" name="Group 73"/>
          <p:cNvGrpSpPr/>
          <p:nvPr/>
        </p:nvGrpSpPr>
        <p:grpSpPr>
          <a:xfrm>
            <a:off x="2667000" y="7467600"/>
            <a:ext cx="15087600" cy="5562600"/>
            <a:chOff x="2667000" y="990600"/>
            <a:chExt cx="15087600" cy="5562600"/>
          </a:xfrm>
        </p:grpSpPr>
        <p:grpSp>
          <p:nvGrpSpPr>
            <p:cNvPr id="75" name="Group 74"/>
            <p:cNvGrpSpPr/>
            <p:nvPr/>
          </p:nvGrpSpPr>
          <p:grpSpPr>
            <a:xfrm>
              <a:off x="2667000" y="990600"/>
              <a:ext cx="3581400" cy="2362200"/>
              <a:chOff x="2667000" y="1447800"/>
              <a:chExt cx="3581400" cy="2362200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2667000" y="1447800"/>
                <a:ext cx="3581400" cy="762000"/>
                <a:chOff x="2667000" y="1447800"/>
                <a:chExt cx="3581400" cy="762000"/>
              </a:xfrm>
            </p:grpSpPr>
            <p:cxnSp>
              <p:nvCxnSpPr>
                <p:cNvPr id="100" name="Straight Connector 99"/>
                <p:cNvCxnSpPr/>
                <p:nvPr/>
              </p:nvCxnSpPr>
              <p:spPr bwMode="auto">
                <a:xfrm>
                  <a:off x="2667000" y="1447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2667000" y="2209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2" name="Straight Connector 101"/>
                <p:cNvCxnSpPr/>
                <p:nvPr/>
              </p:nvCxnSpPr>
              <p:spPr bwMode="auto">
                <a:xfrm>
                  <a:off x="6248400" y="1447800"/>
                  <a:ext cx="0" cy="76200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96" name="Group 95"/>
              <p:cNvGrpSpPr/>
              <p:nvPr/>
            </p:nvGrpSpPr>
            <p:grpSpPr>
              <a:xfrm>
                <a:off x="2667000" y="3048000"/>
                <a:ext cx="3581400" cy="762000"/>
                <a:chOff x="2667000" y="1447800"/>
                <a:chExt cx="3581400" cy="762000"/>
              </a:xfrm>
            </p:grpSpPr>
            <p:cxnSp>
              <p:nvCxnSpPr>
                <p:cNvPr id="97" name="Straight Connector 96"/>
                <p:cNvCxnSpPr/>
                <p:nvPr/>
              </p:nvCxnSpPr>
              <p:spPr bwMode="auto">
                <a:xfrm>
                  <a:off x="2667000" y="1447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8" name="Straight Connector 97"/>
                <p:cNvCxnSpPr/>
                <p:nvPr/>
              </p:nvCxnSpPr>
              <p:spPr bwMode="auto">
                <a:xfrm>
                  <a:off x="2667000" y="2209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>
                  <a:off x="6248400" y="1447800"/>
                  <a:ext cx="0" cy="76200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76" name="Straight Connector 75"/>
            <p:cNvCxnSpPr/>
            <p:nvPr/>
          </p:nvCxnSpPr>
          <p:spPr bwMode="auto">
            <a:xfrm>
              <a:off x="6248400" y="13716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248400" y="29718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10058400" y="1371600"/>
              <a:ext cx="0" cy="160020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9" name="Straight Connector 78"/>
            <p:cNvCxnSpPr/>
            <p:nvPr/>
          </p:nvCxnSpPr>
          <p:spPr bwMode="auto">
            <a:xfrm>
              <a:off x="10058400" y="21336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80" name="Group 79"/>
            <p:cNvGrpSpPr/>
            <p:nvPr/>
          </p:nvGrpSpPr>
          <p:grpSpPr>
            <a:xfrm>
              <a:off x="2667000" y="4191000"/>
              <a:ext cx="3581400" cy="2362200"/>
              <a:chOff x="2667000" y="1447800"/>
              <a:chExt cx="3581400" cy="2362200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2667000" y="1447800"/>
                <a:ext cx="3581400" cy="762000"/>
                <a:chOff x="2667000" y="1447800"/>
                <a:chExt cx="3581400" cy="762000"/>
              </a:xfrm>
            </p:grpSpPr>
            <p:cxnSp>
              <p:nvCxnSpPr>
                <p:cNvPr id="92" name="Straight Connector 91"/>
                <p:cNvCxnSpPr/>
                <p:nvPr/>
              </p:nvCxnSpPr>
              <p:spPr bwMode="auto">
                <a:xfrm>
                  <a:off x="2667000" y="1447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3" name="Straight Connector 92"/>
                <p:cNvCxnSpPr/>
                <p:nvPr/>
              </p:nvCxnSpPr>
              <p:spPr bwMode="auto">
                <a:xfrm>
                  <a:off x="2667000" y="2209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4" name="Straight Connector 93"/>
                <p:cNvCxnSpPr/>
                <p:nvPr/>
              </p:nvCxnSpPr>
              <p:spPr bwMode="auto">
                <a:xfrm>
                  <a:off x="6248400" y="1447800"/>
                  <a:ext cx="0" cy="76200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88" name="Group 87"/>
              <p:cNvGrpSpPr/>
              <p:nvPr/>
            </p:nvGrpSpPr>
            <p:grpSpPr>
              <a:xfrm>
                <a:off x="2667000" y="3048000"/>
                <a:ext cx="3581400" cy="762000"/>
                <a:chOff x="2667000" y="1447800"/>
                <a:chExt cx="3581400" cy="762000"/>
              </a:xfrm>
            </p:grpSpPr>
            <p:cxnSp>
              <p:nvCxnSpPr>
                <p:cNvPr id="89" name="Straight Connector 88"/>
                <p:cNvCxnSpPr/>
                <p:nvPr/>
              </p:nvCxnSpPr>
              <p:spPr bwMode="auto">
                <a:xfrm>
                  <a:off x="2667000" y="1447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" name="Straight Connector 89"/>
                <p:cNvCxnSpPr/>
                <p:nvPr/>
              </p:nvCxnSpPr>
              <p:spPr bwMode="auto">
                <a:xfrm>
                  <a:off x="2667000" y="2209800"/>
                  <a:ext cx="3581400" cy="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1" name="Straight Connector 90"/>
                <p:cNvCxnSpPr/>
                <p:nvPr/>
              </p:nvCxnSpPr>
              <p:spPr bwMode="auto">
                <a:xfrm>
                  <a:off x="6248400" y="1447800"/>
                  <a:ext cx="0" cy="762000"/>
                </a:xfrm>
                <a:prstGeom prst="line">
                  <a:avLst/>
                </a:prstGeom>
                <a:solidFill>
                  <a:srgbClr val="000000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81" name="Straight Connector 80"/>
            <p:cNvCxnSpPr/>
            <p:nvPr/>
          </p:nvCxnSpPr>
          <p:spPr bwMode="auto">
            <a:xfrm>
              <a:off x="6248400" y="45720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" name="Straight Connector 81"/>
            <p:cNvCxnSpPr/>
            <p:nvPr/>
          </p:nvCxnSpPr>
          <p:spPr bwMode="auto">
            <a:xfrm>
              <a:off x="6248400" y="61722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>
              <a:off x="10058400" y="4572000"/>
              <a:ext cx="0" cy="160020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>
              <a:off x="10058400" y="5334000"/>
              <a:ext cx="38100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>
              <a:off x="13868400" y="2133600"/>
              <a:ext cx="0" cy="320040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6" name="Straight Connector 85"/>
            <p:cNvCxnSpPr/>
            <p:nvPr/>
          </p:nvCxnSpPr>
          <p:spPr bwMode="auto">
            <a:xfrm>
              <a:off x="13868400" y="3733800"/>
              <a:ext cx="3886200" cy="0"/>
            </a:xfrm>
            <a:prstGeom prst="line">
              <a:avLst/>
            </a:prstGeom>
            <a:solidFill>
              <a:srgbClr val="000000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73" name="Straight Connector 72"/>
          <p:cNvCxnSpPr/>
          <p:nvPr/>
        </p:nvCxnSpPr>
        <p:spPr bwMode="auto">
          <a:xfrm flipH="1">
            <a:off x="17678400" y="3733800"/>
            <a:ext cx="76200" cy="640080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17754600" y="6934200"/>
            <a:ext cx="4038600" cy="0"/>
          </a:xfrm>
          <a:prstGeom prst="line">
            <a:avLst/>
          </a:prstGeom>
          <a:solidFill>
            <a:srgbClr val="000000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5" name="TextBox 104"/>
          <p:cNvSpPr txBox="1"/>
          <p:nvPr/>
        </p:nvSpPr>
        <p:spPr>
          <a:xfrm>
            <a:off x="2743200" y="4673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A Winner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2743200" y="12293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B Runner-up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2743200" y="20574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B Winner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743200" y="28194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A Runner-up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743200" y="36576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C Winner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743200" y="44196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D Runner-up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43200" y="524762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D Winner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743200" y="600962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C Runner-up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743200" y="696474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E Winner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2743200" y="772674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F Runner-up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743200" y="855476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F Winner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743200" y="931676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E Runner-up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43200" y="1015496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G Winner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743200" y="1091696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H Runner-up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743200" y="117449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H Winner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743200" y="125069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Group G Runner-up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781800" y="18288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Quarterfinal #1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781800" y="50393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Quarterfinal #2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781800" y="83159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Quarterfinal #3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781800" y="115062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Quarterfinal #4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0668000" y="342900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Semifinal #1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0668000" y="9937442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Semifinal #2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697200" y="6639580"/>
            <a:ext cx="3276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Final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735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Shape 5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7975" y="0"/>
            <a:ext cx="22388056" cy="137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1918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hape 604"/>
          <p:cNvGraphicFramePr/>
          <p:nvPr>
            <p:extLst>
              <p:ext uri="{D42A27DB-BD31-4B8C-83A1-F6EECF244321}">
                <p14:modId xmlns:p14="http://schemas.microsoft.com/office/powerpoint/2010/main" val="2935610173"/>
              </p:ext>
            </p:extLst>
          </p:nvPr>
        </p:nvGraphicFramePr>
        <p:xfrm>
          <a:off x="1295825" y="5672330"/>
          <a:ext cx="8746725" cy="779983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825800"/>
                <a:gridCol w="3920925"/>
              </a:tblGrid>
              <a:tr h="775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periodid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</a:tr>
              <a:tr h="775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min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43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</a:tr>
              <a:tr h="775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sec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25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</a:tr>
              <a:tr h="775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playerid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12297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</a:tr>
              <a:tr h="775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x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84.8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</a:tr>
              <a:tr h="77515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y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72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50.9</a:t>
                      </a:r>
                    </a:p>
                  </a:txBody>
                  <a:tcPr marL="28575" marR="28575" marT="19050" marB="19050" anchor="b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Shape 605"/>
          <p:cNvGraphicFramePr/>
          <p:nvPr>
            <p:extLst>
              <p:ext uri="{D42A27DB-BD31-4B8C-83A1-F6EECF244321}">
                <p14:modId xmlns:p14="http://schemas.microsoft.com/office/powerpoint/2010/main" val="2008258709"/>
              </p:ext>
            </p:extLst>
          </p:nvPr>
        </p:nvGraphicFramePr>
        <p:xfrm>
          <a:off x="11377210" y="262153"/>
          <a:ext cx="12290675" cy="1322524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774575"/>
                <a:gridCol w="6652125"/>
                <a:gridCol w="3863975"/>
              </a:tblGrid>
              <a:tr h="10000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type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qualifier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 b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value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Head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4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17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Zone of pitch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Box-centre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22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Regular Play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4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29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Assisted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4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55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Related event ID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327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9143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56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Center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4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81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Goal mouth zone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High Right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102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Goal mouth y 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46.5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103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Goal mouth z 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20.3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117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Lob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4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154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Intentional assist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4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215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Individual Play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 sz="48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230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GK X Coordinate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4.2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231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GK Y Coordinate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48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50</a:t>
                      </a:r>
                    </a:p>
                  </a:txBody>
                  <a:tcPr marL="28575" marR="28575" marT="19050" marB="19050" anchor="b"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pic>
        <p:nvPicPr>
          <p:cNvPr id="6" name="Shape 6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825" y="262155"/>
            <a:ext cx="8746725" cy="508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84575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30"/>
          <p:cNvSpPr/>
          <p:nvPr/>
        </p:nvSpPr>
        <p:spPr>
          <a:xfrm>
            <a:off x="-292100" y="2425700"/>
            <a:ext cx="8757599" cy="1092300"/>
          </a:xfrm>
          <a:prstGeom prst="roundRect">
            <a:avLst>
              <a:gd name="adj" fmla="val 16155"/>
            </a:avLst>
          </a:prstGeom>
          <a:solidFill>
            <a:srgbClr val="666666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542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25000"/>
              <a:buFont typeface="Roboto Condensed"/>
              <a:buNone/>
            </a:pPr>
            <a:r>
              <a:rPr lang="en-US" sz="5000">
                <a:solidFill>
                  <a:srgbClr val="DDDDD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Problem Statement</a:t>
            </a:r>
          </a:p>
        </p:txBody>
      </p:sp>
      <p:sp>
        <p:nvSpPr>
          <p:cNvPr id="6" name="Shape 431"/>
          <p:cNvSpPr txBox="1">
            <a:spLocks noGrp="1"/>
          </p:cNvSpPr>
          <p:nvPr>
            <p:ph type="title"/>
          </p:nvPr>
        </p:nvSpPr>
        <p:spPr>
          <a:xfrm>
            <a:off x="2772200" y="985650"/>
            <a:ext cx="21130800" cy="1174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7200" dirty="0">
                <a:solidFill>
                  <a:srgbClr val="FFFFFF"/>
                </a:solidFill>
              </a:rPr>
              <a:t>Predict outcome of </a:t>
            </a:r>
            <a:r>
              <a:rPr lang="en-US" sz="7200" dirty="0" smtClean="0">
                <a:solidFill>
                  <a:srgbClr val="FFFFFF"/>
                </a:solidFill>
              </a:rPr>
              <a:t>World Cup </a:t>
            </a:r>
            <a:r>
              <a:rPr lang="en-US" sz="7200" dirty="0">
                <a:solidFill>
                  <a:srgbClr val="FFFFFF"/>
                </a:solidFill>
              </a:rPr>
              <a:t>matches </a:t>
            </a:r>
            <a:r>
              <a:rPr lang="en-US" sz="7200" dirty="0" smtClean="0">
                <a:solidFill>
                  <a:srgbClr val="FFFFFF"/>
                </a:solidFill>
              </a:rPr>
              <a:t>using Google Cloud Platform</a:t>
            </a:r>
            <a:endParaRPr lang="en-US" sz="7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050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8870" y="5888504"/>
            <a:ext cx="1173380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feature selection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949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1219200"/>
            <a:ext cx="13144193" cy="111722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+ </a:t>
            </a: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attacking </a:t>
            </a: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passes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+ </a:t>
            </a: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power</a:t>
            </a:r>
            <a:endParaRPr kumimoji="0" lang="en-US" sz="1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  <a:rtl val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+ </a:t>
            </a: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home </a:t>
            </a: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team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+ </a:t>
            </a: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expected </a:t>
            </a: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goals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- </a:t>
            </a: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corner kicks</a:t>
            </a:r>
            <a:endParaRPr kumimoji="0" lang="en-US" sz="1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  <a:rtl val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</a:pP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- </a:t>
            </a:r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saves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6577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6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2150" y="360224"/>
            <a:ext cx="17925775" cy="12876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9843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9815" y="5888504"/>
            <a:ext cx="119043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kern="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machine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2287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29100" y="1485900"/>
            <a:ext cx="15925800" cy="10515600"/>
            <a:chOff x="3200400" y="1485900"/>
            <a:chExt cx="15925800" cy="10515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3200400" y="1485900"/>
              <a:ext cx="15925800" cy="105156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pic>
          <p:nvPicPr>
            <p:cNvPr id="2" name="Picture 1" descr="Logistic-curve.svg.png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750" y="1524000"/>
              <a:ext cx="15659100" cy="1043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316304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42"/>
          <p:cNvSpPr/>
          <p:nvPr/>
        </p:nvSpPr>
        <p:spPr>
          <a:xfrm>
            <a:off x="2147874" y="4064000"/>
            <a:ext cx="15301925" cy="8092818"/>
          </a:xfrm>
          <a:custGeom>
            <a:avLst/>
            <a:gdLst/>
            <a:ahLst/>
            <a:cxnLst/>
            <a:rect l="0" t="0" r="0" b="0"/>
            <a:pathLst>
              <a:path w="21599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import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statsmodels.api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as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sm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000" kern="0" dirty="0" err="1" smtClean="0">
                <a:solidFill>
                  <a:srgbClr val="A7A7A7"/>
                </a:solidFill>
                <a:latin typeface="Inconsolata"/>
                <a:ea typeface="Inconsolata"/>
                <a:cs typeface="Inconsolata"/>
                <a:sym typeface="Inconsolata"/>
              </a:rPr>
              <a:t>x_train</a:t>
            </a:r>
            <a:r>
              <a:rPr lang="en-US" sz="4000" kern="0" dirty="0" smtClean="0">
                <a:solidFill>
                  <a:srgbClr val="A7A7A7"/>
                </a:solidFill>
                <a:latin typeface="Inconsolata"/>
                <a:ea typeface="Inconsolata"/>
                <a:cs typeface="Inconsolata"/>
                <a:sym typeface="Inconsolata"/>
              </a:rPr>
              <a:t>[</a:t>
            </a:r>
            <a:r>
              <a:rPr lang="en-US" sz="4000" kern="0" dirty="0">
                <a:solidFill>
                  <a:srgbClr val="A7A7A7"/>
                </a:solidFill>
                <a:latin typeface="Inconsolata"/>
                <a:ea typeface="Inconsolata"/>
                <a:cs typeface="Inconsolata"/>
                <a:sym typeface="Inconsolata"/>
              </a:rPr>
              <a:t>'intercept'] = 1.0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err="1" smtClean="0">
                <a:solidFill>
                  <a:srgbClr val="A7A7A7"/>
                </a:solidFill>
                <a:latin typeface="Inconsolata"/>
                <a:ea typeface="Inconsolata"/>
                <a:cs typeface="Inconsolata"/>
                <a:sym typeface="Inconsolata"/>
              </a:rPr>
              <a:t>logit</a:t>
            </a:r>
            <a:r>
              <a:rPr lang="en-US" sz="4000" kern="0" dirty="0" smtClean="0">
                <a:solidFill>
                  <a:srgbClr val="A7A7A7"/>
                </a:solidFill>
                <a:latin typeface="Inconsolata"/>
                <a:ea typeface="Inconsolata"/>
                <a:cs typeface="Inconsolata"/>
                <a:sym typeface="Inconsolata"/>
              </a:rPr>
              <a:t> = </a:t>
            </a:r>
            <a:r>
              <a:rPr lang="en-US" sz="4000" kern="0" dirty="0" err="1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sm.Logit</a:t>
            </a:r>
            <a:r>
              <a:rPr lang="en-US" sz="4000" kern="0" dirty="0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-US" sz="4000" kern="0" dirty="0" err="1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y_train</a:t>
            </a:r>
            <a:r>
              <a:rPr lang="en-US" sz="4000" kern="0" dirty="0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lang="en-US" sz="4000" kern="0" dirty="0" err="1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x_train</a:t>
            </a:r>
            <a:r>
              <a:rPr lang="en-US" sz="4000" kern="0" dirty="0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rgbClr val="A7A7A7"/>
                </a:solidFill>
                <a:latin typeface="Inconsolata"/>
                <a:ea typeface="Inconsolata"/>
                <a:cs typeface="Inconsolata"/>
                <a:sym typeface="Inconsolata"/>
              </a:rPr>
              <a:t>model =</a:t>
            </a:r>
            <a:r>
              <a:rPr lang="en-US" sz="4000" kern="0" dirty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-US" sz="4000" kern="0" dirty="0" err="1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logit.fit_regularized</a:t>
            </a:r>
            <a:r>
              <a:rPr lang="en-US" sz="4000" kern="0" dirty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(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    method = 'l1', alpha=</a:t>
            </a:r>
            <a:r>
              <a:rPr lang="en-US" sz="4000" kern="0" dirty="0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16.0)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000" kern="0" dirty="0" err="1" smtClean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x_test</a:t>
            </a:r>
            <a:r>
              <a:rPr lang="en-US" sz="4000" kern="0" dirty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['intercept'] = 1.0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4000" kern="0" dirty="0" smtClean="0">
                <a:solidFill>
                  <a:srgbClr val="FFFFFF"/>
                </a:solidFill>
                <a:latin typeface="Inconsolata"/>
                <a:ea typeface="Inconsolata"/>
                <a:cs typeface="Inconsolata"/>
                <a:sym typeface="Inconsolata"/>
              </a:rPr>
              <a:t>predictions = </a:t>
            </a:r>
            <a:r>
              <a:rPr lang="en-US" sz="4000" kern="0" dirty="0" err="1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model.predict</a:t>
            </a:r>
            <a:r>
              <a:rPr lang="en-US" sz="4000" kern="0" dirty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lang="en-US" sz="4000" kern="0" dirty="0" err="1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x_test</a:t>
            </a:r>
            <a:r>
              <a:rPr lang="en-US" sz="4000" kern="0" dirty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)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4285F4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" name="Shape 643"/>
          <p:cNvSpPr/>
          <p:nvPr/>
        </p:nvSpPr>
        <p:spPr>
          <a:xfrm>
            <a:off x="-292100" y="2425700"/>
            <a:ext cx="7912100" cy="1092300"/>
          </a:xfrm>
          <a:prstGeom prst="roundRect">
            <a:avLst>
              <a:gd name="adj" fmla="val 16155"/>
            </a:avLst>
          </a:prstGeom>
          <a:solidFill>
            <a:srgbClr val="666666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542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25000"/>
              <a:buFont typeface="Roboto Condensed"/>
              <a:buNone/>
            </a:pPr>
            <a:r>
              <a:rPr lang="en-US" sz="5000" dirty="0" smtClean="0">
                <a:solidFill>
                  <a:srgbClr val="DDDDD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Logistic Regression</a:t>
            </a:r>
            <a:endParaRPr lang="en-US" sz="5000" dirty="0">
              <a:solidFill>
                <a:srgbClr val="DDDDDD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6486940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6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6976" y="7715625"/>
            <a:ext cx="17851618" cy="46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1813" y="571500"/>
            <a:ext cx="11220375" cy="691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84305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42"/>
          <p:cNvSpPr/>
          <p:nvPr/>
        </p:nvSpPr>
        <p:spPr>
          <a:xfrm>
            <a:off x="2147875" y="4064000"/>
            <a:ext cx="9960972" cy="8092818"/>
          </a:xfrm>
          <a:custGeom>
            <a:avLst/>
            <a:gdLst/>
            <a:ahLst/>
            <a:cxnLst/>
            <a:rect l="0" t="0" r="0" b="0"/>
            <a:pathLst>
              <a:path w="21599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cBr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 [ 1,  0,  1,  0,  0, -1]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cMe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 [ 0,  1, -1,  0, -1,  0]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cCr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 [-1,  0,  0, -1,  1,  0]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cCa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 [ 0, -1,  0,  1,  0,  1]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cGd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 [ 2,  1,  0, -4, -2, -3]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d = {'brazil':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pd.Series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cBr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 '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mexico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':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pd.Series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cMe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 '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croatia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':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pd.Series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cCr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 '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camaroon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':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pd.Series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cCa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)}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df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pd.DataFrame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(d)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7500"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df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['intercept'] = 1.0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target =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pd.Series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cGd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8" name="Shape 643"/>
          <p:cNvSpPr/>
          <p:nvPr/>
        </p:nvSpPr>
        <p:spPr>
          <a:xfrm>
            <a:off x="-292100" y="2425700"/>
            <a:ext cx="7537037" cy="1092300"/>
          </a:xfrm>
          <a:prstGeom prst="roundRect">
            <a:avLst>
              <a:gd name="adj" fmla="val 16155"/>
            </a:avLst>
          </a:prstGeom>
          <a:solidFill>
            <a:srgbClr val="666666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542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25000"/>
              <a:buFont typeface="Roboto Condensed"/>
              <a:buNone/>
            </a:pPr>
            <a:r>
              <a:rPr lang="en-US" sz="5000" dirty="0">
                <a:solidFill>
                  <a:srgbClr val="DDDDD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Computing Power</a:t>
            </a:r>
          </a:p>
        </p:txBody>
      </p:sp>
      <p:sp>
        <p:nvSpPr>
          <p:cNvPr id="9" name="Shape 644"/>
          <p:cNvSpPr/>
          <p:nvPr/>
        </p:nvSpPr>
        <p:spPr>
          <a:xfrm>
            <a:off x="13273075" y="3766325"/>
            <a:ext cx="9960972" cy="8092818"/>
          </a:xfrm>
          <a:custGeom>
            <a:avLst/>
            <a:gdLst/>
            <a:ahLst/>
            <a:cxnLst/>
            <a:rect l="0" t="0" r="0" b="0"/>
            <a:pathLst>
              <a:path w="21599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model =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sm.Logit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(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-US" sz="4000" kern="0" dirty="0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  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target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df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.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fit_regularized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(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lang="en-US" sz="4000" kern="0" dirty="0" smtClean="0">
                <a:solidFill>
                  <a:srgbClr val="4285F4"/>
                </a:solidFill>
                <a:latin typeface="Inconsolata"/>
                <a:ea typeface="Inconsolata"/>
                <a:cs typeface="Inconsolata"/>
                <a:sym typeface="Inconsolata"/>
              </a:rPr>
              <a:t>  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method 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= 'l1',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alpha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=1.5)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params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model.params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del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params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['intercept']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params.sort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(ascending=False)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np.exp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(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params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364543557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649"/>
          <p:cNvSpPr/>
          <p:nvPr/>
        </p:nvSpPr>
        <p:spPr>
          <a:xfrm>
            <a:off x="7211512" y="4021150"/>
            <a:ext cx="9960972" cy="8092818"/>
          </a:xfrm>
          <a:custGeom>
            <a:avLst/>
            <a:gdLst/>
            <a:ahLst/>
            <a:cxnLst/>
            <a:rect l="0" t="0" r="0" b="0"/>
            <a:pathLst>
              <a:path w="21599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brazil      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 2.075934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mexico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1.075559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croatia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    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1.000000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camaroon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0.302167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dtype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: float64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" name="Shape 650"/>
          <p:cNvSpPr/>
          <p:nvPr/>
        </p:nvSpPr>
        <p:spPr>
          <a:xfrm>
            <a:off x="-292101" y="2425700"/>
            <a:ext cx="9410728" cy="1092300"/>
          </a:xfrm>
          <a:prstGeom prst="roundRect">
            <a:avLst>
              <a:gd name="adj" fmla="val 16155"/>
            </a:avLst>
          </a:prstGeom>
          <a:solidFill>
            <a:srgbClr val="666666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542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25000"/>
              <a:buFont typeface="Roboto Condensed"/>
              <a:buNone/>
            </a:pPr>
            <a:r>
              <a:rPr lang="en-US" sz="5000" dirty="0">
                <a:solidFill>
                  <a:srgbClr val="DDDDD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Computing Power (Out)</a:t>
            </a:r>
          </a:p>
        </p:txBody>
      </p:sp>
    </p:spTree>
    <p:extLst>
      <p:ext uri="{BB962C8B-B14F-4D97-AF65-F5344CB8AC3E}">
        <p14:creationId xmlns:p14="http://schemas.microsoft.com/office/powerpoint/2010/main" val="30574821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0" y="5980837"/>
            <a:ext cx="1219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Menlo-Regular"/>
              </a:rPr>
              <a:t>0.265378</a:t>
            </a:r>
          </a:p>
          <a:p>
            <a:r>
              <a:rPr lang="en-US" dirty="0">
                <a:latin typeface="Menlo-Regular"/>
              </a:rPr>
              <a:t>0.347445</a:t>
            </a:r>
          </a:p>
          <a:p>
            <a:r>
              <a:rPr lang="en-US" dirty="0">
                <a:latin typeface="Menlo-Regular"/>
              </a:rPr>
              <a:t>0.224255</a:t>
            </a:r>
          </a:p>
          <a:p>
            <a:r>
              <a:rPr lang="en-US" dirty="0">
                <a:latin typeface="Menlo-Regular"/>
              </a:rPr>
              <a:t>0.075108</a:t>
            </a:r>
          </a:p>
          <a:p>
            <a:r>
              <a:rPr lang="en-US" dirty="0">
                <a:latin typeface="Menlo-Regular"/>
              </a:rPr>
              <a:t>0.017535</a:t>
            </a:r>
          </a:p>
          <a:p>
            <a:r>
              <a:rPr lang="en-US" dirty="0">
                <a:latin typeface="Menlo-Regular"/>
              </a:rPr>
              <a:t>0.003275</a:t>
            </a:r>
          </a:p>
          <a:p>
            <a:r>
              <a:rPr lang="en-US" dirty="0">
                <a:latin typeface="Menlo-Regular"/>
              </a:rPr>
              <a:t>0.000521</a:t>
            </a:r>
          </a:p>
          <a:p>
            <a:r>
              <a:rPr lang="en-US" dirty="0">
                <a:latin typeface="Menlo-Regular"/>
              </a:rPr>
              <a:t>0.000074</a:t>
            </a:r>
          </a:p>
          <a:p>
            <a:r>
              <a:rPr lang="en-US" dirty="0">
                <a:latin typeface="Menlo-Regular"/>
              </a:rPr>
              <a:t>0.000009</a:t>
            </a:r>
            <a:endParaRPr lang="en-US" dirty="0"/>
          </a:p>
        </p:txBody>
      </p:sp>
      <p:pic>
        <p:nvPicPr>
          <p:cNvPr id="5" name="Picture 4" descr="Screen Shot 2014-11-18 at 10.27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685800"/>
            <a:ext cx="17371498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8877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437"/>
          <p:cNvSpPr txBox="1"/>
          <p:nvPr/>
        </p:nvSpPr>
        <p:spPr>
          <a:xfrm>
            <a:off x="6000925" y="11873275"/>
            <a:ext cx="13265999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9600" dirty="0">
                <a:solidFill>
                  <a:schemeClr val="bg1"/>
                </a:solidFill>
              </a:rPr>
              <a:t>Paul the Octopus: </a:t>
            </a:r>
            <a:r>
              <a:rPr lang="en-US" sz="9600" b="1" dirty="0">
                <a:solidFill>
                  <a:schemeClr val="bg1"/>
                </a:solidFill>
              </a:rPr>
              <a:t>11/13</a:t>
            </a:r>
          </a:p>
        </p:txBody>
      </p:sp>
      <p:pic>
        <p:nvPicPr>
          <p:cNvPr id="3" name="Picture 2" descr="Octopus_at_Kelly_Tarlton's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16332200" cy="1102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1808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68870" y="5888504"/>
            <a:ext cx="1113417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1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How</a:t>
            </a:r>
            <a:r>
              <a:rPr kumimoji="0" lang="en-US" sz="1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  <a:rtl val="0"/>
              </a:rPr>
              <a:t> did we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406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02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8800" dirty="0"/>
              <a:t>Round of 16</a:t>
            </a:r>
            <a:r>
              <a:rPr lang="en-US" sz="8800" dirty="0" smtClean="0"/>
              <a:t>:		</a:t>
            </a:r>
            <a:r>
              <a:rPr lang="en-US" sz="8800" b="1" dirty="0" smtClean="0"/>
              <a:t>8</a:t>
            </a:r>
            <a:r>
              <a:rPr lang="en-US" sz="8800" b="1" dirty="0"/>
              <a:t>/8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8800" dirty="0"/>
              <a:t>Quarterfinals</a:t>
            </a:r>
            <a:r>
              <a:rPr lang="en-US" sz="8800" dirty="0" smtClean="0"/>
              <a:t>: 	</a:t>
            </a:r>
            <a:r>
              <a:rPr lang="en-US" sz="8800" b="1" dirty="0" smtClean="0"/>
              <a:t>3</a:t>
            </a:r>
            <a:r>
              <a:rPr lang="en-US" sz="8800" b="1" dirty="0"/>
              <a:t>/4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8800" dirty="0"/>
              <a:t>Semi-finals</a:t>
            </a:r>
            <a:r>
              <a:rPr lang="en-US" sz="8800" dirty="0" smtClean="0"/>
              <a:t>: 		</a:t>
            </a:r>
            <a:r>
              <a:rPr lang="en-US" sz="8800" b="1" dirty="0" smtClean="0"/>
              <a:t>2</a:t>
            </a:r>
            <a:r>
              <a:rPr lang="en-US" sz="8800" b="1" dirty="0"/>
              <a:t>/2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8800" dirty="0"/>
              <a:t>Third: </a:t>
            </a:r>
            <a:r>
              <a:rPr lang="en-US" sz="8800" b="1" dirty="0"/>
              <a:t>0/1  </a:t>
            </a:r>
            <a:r>
              <a:rPr lang="en-US" sz="8800" dirty="0"/>
              <a:t>Final: </a:t>
            </a:r>
            <a:r>
              <a:rPr lang="en-US" sz="8800" b="1" dirty="0"/>
              <a:t>1/1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8800" dirty="0"/>
              <a:t>Total: </a:t>
            </a:r>
            <a:r>
              <a:rPr lang="en-US" sz="8800" b="1" dirty="0"/>
              <a:t>14/16</a:t>
            </a:r>
          </a:p>
        </p:txBody>
      </p:sp>
    </p:spTree>
    <p:extLst>
      <p:ext uri="{BB962C8B-B14F-4D97-AF65-F5344CB8AC3E}">
        <p14:creationId xmlns:p14="http://schemas.microsoft.com/office/powerpoint/2010/main" val="303748645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02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/>
              <a:t>14/16 = 88%</a:t>
            </a:r>
            <a:br>
              <a:rPr lang="en-US" sz="8800" dirty="0" smtClean="0"/>
            </a:b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That’s great, right?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11824175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02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/>
              <a:t>w</a:t>
            </a:r>
            <a:r>
              <a:rPr lang="en-US" sz="8800" dirty="0" smtClean="0"/>
              <a:t>hat </a:t>
            </a:r>
            <a:r>
              <a:rPr lang="en-US" sz="8800" dirty="0" smtClean="0"/>
              <a:t>does it mean to be right?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28179650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02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500" dirty="0" smtClean="0"/>
              <a:t>prediction</a:t>
            </a:r>
            <a:r>
              <a:rPr lang="en-US" sz="11500" dirty="0" smtClean="0"/>
              <a:t>:</a:t>
            </a:r>
            <a:br>
              <a:rPr lang="en-US" sz="11500" dirty="0" smtClean="0"/>
            </a:br>
            <a:r>
              <a:rPr lang="en-US" sz="11500" dirty="0"/>
              <a:t>	</a:t>
            </a:r>
            <a:r>
              <a:rPr lang="en-US" sz="11500" dirty="0" smtClean="0"/>
              <a:t>	</a:t>
            </a:r>
            <a:r>
              <a:rPr lang="en-US" sz="8800" dirty="0" smtClean="0"/>
              <a:t>predestination or</a:t>
            </a: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 smtClean="0"/>
              <a:t>	</a:t>
            </a:r>
            <a:r>
              <a:rPr lang="en-US" sz="8800" dirty="0" smtClean="0"/>
              <a:t>	</a:t>
            </a:r>
            <a:r>
              <a:rPr lang="en-US" sz="8800" dirty="0" smtClean="0"/>
              <a:t>probability</a:t>
            </a:r>
            <a:r>
              <a:rPr lang="en-US" sz="8800" dirty="0" smtClean="0"/>
              <a:t>?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45130195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02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800" dirty="0" smtClean="0"/>
              <a:t>with </a:t>
            </a:r>
            <a:r>
              <a:rPr lang="en-US" sz="8800" dirty="0" smtClean="0"/>
              <a:t>a </a:t>
            </a:r>
            <a:r>
              <a:rPr lang="en-US" sz="8800" i="1" dirty="0" smtClean="0"/>
              <a:t>random</a:t>
            </a:r>
            <a:r>
              <a:rPr lang="en-US" sz="8800" dirty="0" smtClean="0"/>
              <a:t> </a:t>
            </a:r>
            <a:r>
              <a:rPr lang="en-US" sz="8800" dirty="0" smtClean="0"/>
              <a:t>oracle:</a:t>
            </a:r>
            <a:br>
              <a:rPr lang="en-US" sz="8800" dirty="0" smtClean="0"/>
            </a:b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/>
              <a:t>	</a:t>
            </a:r>
            <a:r>
              <a:rPr lang="en-US" sz="8800" dirty="0" smtClean="0"/>
              <a:t>	</a:t>
            </a:r>
            <a:r>
              <a:rPr lang="en-US" sz="8800" dirty="0" smtClean="0"/>
              <a:t>P</a:t>
            </a:r>
            <a:r>
              <a:rPr lang="en-US" sz="8800" dirty="0" smtClean="0"/>
              <a:t>(14+/16) &lt; 0.2%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4990512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7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7200" dirty="0" smtClean="0"/>
              <a:t>football is </a:t>
            </a:r>
            <a:r>
              <a:rPr lang="en-US" sz="7200" dirty="0"/>
              <a:t>only really predictable at around 70%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Roboto"/>
              <a:buNone/>
            </a:pPr>
            <a:endParaRPr dirty="0"/>
          </a:p>
        </p:txBody>
      </p:sp>
      <p:sp>
        <p:nvSpPr>
          <p:cNvPr id="5" name="Shape 728"/>
          <p:cNvSpPr txBox="1"/>
          <p:nvPr/>
        </p:nvSpPr>
        <p:spPr>
          <a:xfrm>
            <a:off x="4191000" y="11448945"/>
            <a:ext cx="13737300" cy="8487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>
                <a:solidFill>
                  <a:srgbClr val="3366FF"/>
                </a:solidFill>
              </a:rPr>
              <a:t>http://</a:t>
            </a:r>
            <a:r>
              <a:rPr lang="en-US" sz="3600" dirty="0" err="1">
                <a:solidFill>
                  <a:srgbClr val="3366FF"/>
                </a:solidFill>
              </a:rPr>
              <a:t>physics.ucsd.edu</a:t>
            </a:r>
            <a:r>
              <a:rPr lang="en-US" sz="3600" dirty="0">
                <a:solidFill>
                  <a:srgbClr val="3366FF"/>
                </a:solidFill>
              </a:rPr>
              <a:t>/do-the-math/2014/06/tuning-in-on-noise/</a:t>
            </a:r>
            <a:endParaRPr lang="en-US" sz="36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341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7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/>
              <a:t>with </a:t>
            </a:r>
            <a:r>
              <a:rPr lang="en-US" sz="9600" dirty="0" smtClean="0"/>
              <a:t>a </a:t>
            </a:r>
            <a:r>
              <a:rPr lang="en-US" sz="9600" i="1" dirty="0" smtClean="0"/>
              <a:t>perfect</a:t>
            </a:r>
            <a:r>
              <a:rPr lang="en-US" sz="9600" dirty="0" smtClean="0"/>
              <a:t> oracle</a:t>
            </a:r>
            <a:r>
              <a:rPr lang="en-US" sz="9600" dirty="0" smtClean="0"/>
              <a:t>:</a:t>
            </a:r>
            <a:br>
              <a:rPr lang="en-US" sz="9600" dirty="0" smtClean="0"/>
            </a:b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		P</a:t>
            </a:r>
            <a:r>
              <a:rPr lang="en-US" sz="9600" dirty="0" smtClean="0"/>
              <a:t>(14+/16) &lt; 10</a:t>
            </a:r>
            <a:r>
              <a:rPr lang="en-US" sz="9600" dirty="0" smtClean="0"/>
              <a:t>%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		P</a:t>
            </a:r>
            <a:r>
              <a:rPr lang="en-US" sz="9600" dirty="0" smtClean="0"/>
              <a:t>(16/16) &lt; 0.4%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18574749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7"/>
          <p:cNvSpPr txBox="1">
            <a:spLocks noGrp="1"/>
          </p:cNvSpPr>
          <p:nvPr>
            <p:ph type="title"/>
          </p:nvPr>
        </p:nvSpPr>
        <p:spPr>
          <a:xfrm>
            <a:off x="6782825" y="988550"/>
            <a:ext cx="1081835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what </a:t>
            </a:r>
            <a:r>
              <a:rPr lang="en-US" sz="9600" dirty="0" smtClean="0"/>
              <a:t>went wrong?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278385712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7"/>
          <p:cNvSpPr txBox="1">
            <a:spLocks noGrp="1"/>
          </p:cNvSpPr>
          <p:nvPr>
            <p:ph type="title"/>
          </p:nvPr>
        </p:nvSpPr>
        <p:spPr>
          <a:xfrm>
            <a:off x="9145025" y="988550"/>
            <a:ext cx="609395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/>
              <a:t>d</a:t>
            </a:r>
            <a:r>
              <a:rPr lang="en-US" sz="9600" dirty="0" smtClean="0"/>
              <a:t>ata bugs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399111525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3225" y="103100"/>
            <a:ext cx="21460070" cy="1361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74"/>
          <p:cNvSpPr/>
          <p:nvPr/>
        </p:nvSpPr>
        <p:spPr>
          <a:xfrm>
            <a:off x="2033575" y="3911600"/>
            <a:ext cx="20315263" cy="8092818"/>
          </a:xfrm>
          <a:custGeom>
            <a:avLst/>
            <a:gdLst/>
            <a:ahLst/>
            <a:cxnLst/>
            <a:rect l="0" t="0" r="0" b="0"/>
            <a:pathLst>
              <a:path w="21599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dirty="0">
              <a:solidFill>
                <a:srgbClr val="A3A3A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SELECT </a:t>
            </a:r>
            <a:r>
              <a:rPr lang="en-US" sz="6000" dirty="0" err="1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lang="en-US" sz="6000" dirty="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lang="en-US" sz="6000" dirty="0" err="1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r>
              <a:rPr lang="en-US" sz="6000" dirty="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, COUNT(*) as goals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FROM [</a:t>
            </a:r>
            <a:r>
              <a:rPr lang="en-US" sz="6000" dirty="0" err="1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toque.touches</a:t>
            </a:r>
            <a:r>
              <a:rPr lang="en-US" sz="6000" dirty="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] 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WHERE </a:t>
            </a:r>
            <a:r>
              <a:rPr lang="en-US" sz="6000" dirty="0" err="1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typeid</a:t>
            </a:r>
            <a:r>
              <a:rPr lang="en-US" sz="6000" dirty="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 = 16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 dirty="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GROUP BY </a:t>
            </a:r>
            <a:r>
              <a:rPr lang="en-US" sz="6000" dirty="0" err="1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lang="en-US" sz="6000" dirty="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lang="en-US" sz="6000" dirty="0" err="1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endParaRPr lang="en-US" sz="6000" dirty="0">
              <a:solidFill>
                <a:srgbClr val="A3A3A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Inconsolata"/>
              <a:buNone/>
            </a:pPr>
            <a:endParaRPr dirty="0"/>
          </a:p>
        </p:txBody>
      </p:sp>
      <p:sp>
        <p:nvSpPr>
          <p:cNvPr id="6" name="Shape 775"/>
          <p:cNvSpPr/>
          <p:nvPr/>
        </p:nvSpPr>
        <p:spPr>
          <a:xfrm>
            <a:off x="-292100" y="2425700"/>
            <a:ext cx="9293400" cy="1092300"/>
          </a:xfrm>
          <a:prstGeom prst="roundRect">
            <a:avLst>
              <a:gd name="adj" fmla="val 16155"/>
            </a:avLst>
          </a:prstGeom>
          <a:solidFill>
            <a:srgbClr val="666666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542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25000"/>
              <a:buFont typeface="Roboto Condensed"/>
              <a:buNone/>
            </a:pPr>
            <a:r>
              <a:rPr lang="en-US" sz="5000">
                <a:solidFill>
                  <a:srgbClr val="DDDDD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Naive Goal Computation</a:t>
            </a:r>
          </a:p>
        </p:txBody>
      </p:sp>
    </p:spTree>
    <p:extLst>
      <p:ext uri="{BB962C8B-B14F-4D97-AF65-F5344CB8AC3E}">
        <p14:creationId xmlns:p14="http://schemas.microsoft.com/office/powerpoint/2010/main" val="47274632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80"/>
          <p:cNvSpPr/>
          <p:nvPr/>
        </p:nvSpPr>
        <p:spPr>
          <a:xfrm>
            <a:off x="-742176" y="11887450"/>
            <a:ext cx="10724375" cy="1092300"/>
          </a:xfrm>
          <a:prstGeom prst="roundRect">
            <a:avLst>
              <a:gd name="adj" fmla="val 16155"/>
            </a:avLst>
          </a:prstGeom>
          <a:solidFill>
            <a:srgbClr val="666666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542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25000"/>
              <a:buFont typeface="Roboto Condensed"/>
              <a:buNone/>
            </a:pPr>
            <a:r>
              <a:rPr lang="en-US" sz="5000">
                <a:solidFill>
                  <a:srgbClr val="DDDDD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Actual Goal Computation</a:t>
            </a:r>
          </a:p>
        </p:txBody>
      </p:sp>
      <p:sp>
        <p:nvSpPr>
          <p:cNvPr id="10" name="Shape 781"/>
          <p:cNvSpPr txBox="1"/>
          <p:nvPr/>
        </p:nvSpPr>
        <p:spPr>
          <a:xfrm>
            <a:off x="1371800" y="4900"/>
            <a:ext cx="9687000" cy="1173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SELECT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goals + delta as goals, timestamp as timestamp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FROM (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SELECT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goals.matchid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as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</a:p>
          <a:p>
            <a:pPr marL="0" marR="0" lvl="0" indent="0" defTabSz="914400" rtl="0" eaLnBrk="1" fontAlgn="auto" latinLnBrk="0" hangingPunct="1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goals.teamid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as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</a:t>
            </a:r>
          </a:p>
          <a:p>
            <a:pPr marL="0" marR="0" lvl="0" indent="0" defTabSz="914400" rtl="0" eaLnBrk="1" fontAlgn="auto" latinLnBrk="0" hangingPunct="1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goals.goals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as goals,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goals.timestamp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as timestamp,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    if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cr.cnt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is not NULL, INTEGER(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cr.cnt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), </a:t>
            </a:r>
          </a:p>
          <a:p>
            <a:pPr marL="0" marR="0" lvl="0" indent="0" defTabSz="914400" rtl="0" eaLnBrk="1" fontAlgn="auto" latinLnBrk="0" hangingPunct="1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INTEGER(0)) - if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de.cnt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is not NULL, INTEGER(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de.cnt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), INTEGER(0)) as delta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FROM (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SELECT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SUM(goal) as goals,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MAX(TIMESTAMP_TO_USEC(timestamp)) as timestamp,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FROM (SELECT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goal, game, timestamp,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FROM (SELECT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if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typeid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== 16 and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periodid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!= 5, 1, 0) as goal,     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if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typeid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== 34, 1, 0) as game,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eventid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timestamp,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FROM [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toque.touches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]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WHERE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typeid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in (16, 34))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 GROUP BY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) goals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LEFT OUTER JOIN (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SELECT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games.matchid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as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games.teamid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as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credit_team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og.teamid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as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deduct_team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</a:t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og.own_goals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as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cnt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/>
            </a:r>
            <a:b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11" name="Shape 782"/>
          <p:cNvSpPr txBox="1"/>
          <p:nvPr/>
        </p:nvSpPr>
        <p:spPr>
          <a:xfrm>
            <a:off x="11765925" y="-138950"/>
            <a:ext cx="9986999" cy="1202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1590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FROM (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SELECT matchid, teamid, count(*) as own_goals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FROM [toque.touches] 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WHERE typeid = 16 AND qualifiers.type = 28 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GROUP BY matchid, teamid) og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JOIN (SELECT matchid, teamid, 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FROM [toque.touches]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GROUP BY matchid, teamid) games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ON og.matchid = games.matchid 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WHERE games.teamid &lt;&gt; og.teamid) cr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ON goals.matchid = cr.matchid and goals.teamid = cr.credit_team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LEFT OUTER JOIN (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SELECT games.matchid as matchid, 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games.teamid as credit_team,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og.teamid as deduct_team,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og.own_goals as cnt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FROM (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SELECT matchid, teamid, count(*) as own_goals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FROM [toque.touches] 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WHERE typeid = 16 AND qualifiers.type = 28 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GROUP BY matchid, teamid) og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JOIN (SELECT matchid, teamid, FROM [toque.touches]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GROUP BY matchid, teamid) games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ON og.matchid = games.matchid 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WHERE games.teamid &lt;&gt; og.teamid) de</a:t>
            </a:r>
            <a:b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</a:b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ON goals.matchid = de.matchid and goals.teamid = de.deduct_team)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</p:txBody>
      </p:sp>
    </p:spTree>
    <p:extLst>
      <p:ext uri="{BB962C8B-B14F-4D97-AF65-F5344CB8AC3E}">
        <p14:creationId xmlns:p14="http://schemas.microsoft.com/office/powerpoint/2010/main" val="399530837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87"/>
          <p:cNvSpPr/>
          <p:nvPr/>
        </p:nvSpPr>
        <p:spPr>
          <a:xfrm>
            <a:off x="2033575" y="3911600"/>
            <a:ext cx="20315263" cy="8092818"/>
          </a:xfrm>
          <a:custGeom>
            <a:avLst/>
            <a:gdLst/>
            <a:ahLst/>
            <a:cxnLst/>
            <a:rect l="0" t="0" r="0" b="0"/>
            <a:pathLst>
              <a:path w="21599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SELECT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if (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typeid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== 16 and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periodid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!= 5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1, 0) as goal,     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   if (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typeid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== 34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1, 0) as game,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...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SELECT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count(*) as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own_goals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A3A3A3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FROM [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toque.touches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]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WHERE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typeid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 16 AND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qualifiers.type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 = 28 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GROUP BY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matchid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, </a:t>
            </a: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A3A3A3"/>
                </a:solidFill>
                <a:effectLst/>
                <a:uLnTx/>
                <a:uFillTx/>
                <a:latin typeface="Inconsolata"/>
                <a:ea typeface="Inconsolata"/>
                <a:cs typeface="Inconsolata"/>
                <a:sym typeface="Inconsolata"/>
              </a:rPr>
              <a:t>teamid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A3A3A3"/>
              </a:solidFill>
              <a:effectLst/>
              <a:uLnTx/>
              <a:uFillTx/>
              <a:latin typeface="Inconsolata"/>
              <a:ea typeface="Inconsolata"/>
              <a:cs typeface="Inconsolata"/>
              <a:sym typeface="Inconsolata"/>
            </a:endParaRPr>
          </a:p>
        </p:txBody>
      </p:sp>
      <p:sp>
        <p:nvSpPr>
          <p:cNvPr id="7" name="Shape 788"/>
          <p:cNvSpPr/>
          <p:nvPr/>
        </p:nvSpPr>
        <p:spPr>
          <a:xfrm>
            <a:off x="-292100" y="2425700"/>
            <a:ext cx="10274300" cy="1092300"/>
          </a:xfrm>
          <a:prstGeom prst="roundRect">
            <a:avLst>
              <a:gd name="adj" fmla="val 16155"/>
            </a:avLst>
          </a:prstGeom>
          <a:solidFill>
            <a:srgbClr val="666666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542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25000"/>
              <a:buFont typeface="Roboto Condensed"/>
              <a:buNone/>
            </a:pPr>
            <a:r>
              <a:rPr lang="en-US" sz="5000" dirty="0">
                <a:solidFill>
                  <a:srgbClr val="DDDDD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Goal Computation Snafus</a:t>
            </a:r>
          </a:p>
        </p:txBody>
      </p:sp>
    </p:spTree>
    <p:extLst>
      <p:ext uri="{BB962C8B-B14F-4D97-AF65-F5344CB8AC3E}">
        <p14:creationId xmlns:p14="http://schemas.microsoft.com/office/powerpoint/2010/main" val="42637952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7"/>
          <p:cNvSpPr txBox="1">
            <a:spLocks noGrp="1"/>
          </p:cNvSpPr>
          <p:nvPr>
            <p:ph type="title"/>
          </p:nvPr>
        </p:nvSpPr>
        <p:spPr>
          <a:xfrm>
            <a:off x="8497325" y="988550"/>
            <a:ext cx="738935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design </a:t>
            </a:r>
            <a:r>
              <a:rPr lang="en-US" sz="9600" dirty="0"/>
              <a:t>b</a:t>
            </a:r>
            <a:r>
              <a:rPr lang="en-US" sz="9600" dirty="0" smtClean="0"/>
              <a:t>ugs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94196175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7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999" y="0"/>
            <a:ext cx="18288000" cy="1371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888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7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/>
              <a:t>we </a:t>
            </a:r>
            <a:r>
              <a:rPr lang="en-US" sz="9600" dirty="0" smtClean="0"/>
              <a:t>still need better </a:t>
            </a:r>
            <a:r>
              <a:rPr lang="en-US" sz="9600" dirty="0" smtClean="0"/>
              <a:t>tools!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99031187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27"/>
          <p:cNvSpPr txBox="1">
            <a:spLocks/>
          </p:cNvSpPr>
          <p:nvPr/>
        </p:nvSpPr>
        <p:spPr bwMode="auto">
          <a:xfrm>
            <a:off x="5259850" y="1140950"/>
            <a:ext cx="11580350" cy="117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/>
              <a:t>thank you!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96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latin typeface="Consolas"/>
              </a:rPr>
              <a:t>e-mail: </a:t>
            </a:r>
            <a:r>
              <a:rPr lang="en-US" sz="6600" dirty="0" err="1" smtClean="0">
                <a:latin typeface="Consolas"/>
              </a:rPr>
              <a:t>tigani@google</a:t>
            </a:r>
            <a:endParaRPr lang="en-US" sz="6600" dirty="0" smtClean="0">
              <a:latin typeface="Consola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latin typeface="Consolas"/>
              </a:rPr>
              <a:t>twitter: @</a:t>
            </a:r>
            <a:r>
              <a:rPr lang="en-US" sz="6600" dirty="0" err="1" smtClean="0">
                <a:latin typeface="Consolas"/>
              </a:rPr>
              <a:t>jrdntgn</a:t>
            </a:r>
            <a:endParaRPr lang="en-US" sz="6600" dirty="0" smtClean="0">
              <a:latin typeface="Consola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latin typeface="Consolas"/>
              </a:rPr>
              <a:t>g+: +</a:t>
            </a:r>
            <a:r>
              <a:rPr lang="en-US" sz="6600" dirty="0" err="1" smtClean="0">
                <a:latin typeface="Consolas"/>
              </a:rPr>
              <a:t>jordantigani</a:t>
            </a:r>
            <a:endParaRPr lang="en-US" sz="6600" dirty="0">
              <a:latin typeface="Consola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6600" dirty="0">
              <a:latin typeface="Consola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6600" dirty="0" smtClean="0">
              <a:latin typeface="Consola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latin typeface="Consolas"/>
              </a:rPr>
              <a:t>Office hour: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latin typeface="Consolas"/>
              </a:rPr>
              <a:t>11:20-11:50 Table A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6600" dirty="0"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9852394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39568129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7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/>
              <a:t>I </a:t>
            </a:r>
            <a:r>
              <a:rPr lang="en-US" sz="9600" dirty="0" err="1" smtClean="0"/>
              <a:t>haz</a:t>
            </a:r>
            <a:r>
              <a:rPr lang="en-US" sz="9600" dirty="0" smtClean="0"/>
              <a:t> machine learning, you can too!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234538844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27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 smtClean="0"/>
              <a:t>we </a:t>
            </a:r>
            <a:r>
              <a:rPr lang="en-US" sz="9600" dirty="0" smtClean="0"/>
              <a:t>got lucky!</a:t>
            </a:r>
            <a:br>
              <a:rPr lang="en-US" sz="9600" dirty="0" smtClean="0"/>
            </a:br>
            <a:r>
              <a:rPr lang="en-US" sz="9600" dirty="0" smtClean="0"/>
              <a:t>(so did everyone else who was predicting)</a:t>
            </a:r>
            <a:endParaRPr sz="9600" dirty="0"/>
          </a:p>
        </p:txBody>
      </p:sp>
    </p:spTree>
    <p:extLst>
      <p:ext uri="{BB962C8B-B14F-4D97-AF65-F5344CB8AC3E}">
        <p14:creationId xmlns:p14="http://schemas.microsoft.com/office/powerpoint/2010/main" val="79170006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20 at 8.10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2162258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065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/>
          <p:nvPr/>
        </p:nvSpPr>
        <p:spPr>
          <a:xfrm>
            <a:off x="12438146" y="9261135"/>
            <a:ext cx="2291999" cy="974400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7F7F7F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sz="13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9495690" y="9261135"/>
            <a:ext cx="2291999" cy="974400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7F7F7F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sz="13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10904430" y="2730471"/>
            <a:ext cx="2289599" cy="974400"/>
          </a:xfrm>
          <a:prstGeom prst="snip2DiagRect">
            <a:avLst>
              <a:gd name="adj1" fmla="val 548"/>
              <a:gd name="adj2" fmla="val 421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ExtractTweets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2s </a:t>
            </a:r>
          </a:p>
        </p:txBody>
      </p:sp>
      <p:grpSp>
        <p:nvGrpSpPr>
          <p:cNvPr id="551" name="Shape 551"/>
          <p:cNvGrpSpPr/>
          <p:nvPr/>
        </p:nvGrpSpPr>
        <p:grpSpPr>
          <a:xfrm>
            <a:off x="10904157" y="1273842"/>
            <a:ext cx="2291942" cy="1120310"/>
            <a:chOff x="8178322" y="956337"/>
            <a:chExt cx="1719000" cy="841073"/>
          </a:xfrm>
        </p:grpSpPr>
        <p:sp>
          <p:nvSpPr>
            <p:cNvPr id="552" name="Shape 552"/>
            <p:cNvSpPr/>
            <p:nvPr/>
          </p:nvSpPr>
          <p:spPr>
            <a:xfrm>
              <a:off x="8178322" y="956337"/>
              <a:ext cx="1719000" cy="731399"/>
            </a:xfrm>
            <a:prstGeom prst="snip2DiagRect">
              <a:avLst>
                <a:gd name="adj1" fmla="val 548"/>
                <a:gd name="adj2" fmla="val 0"/>
              </a:avLst>
            </a:prstGeom>
            <a:solidFill>
              <a:schemeClr val="lt1"/>
            </a:solidFill>
            <a:ln w="9525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121875" rIns="121875" bIns="121875" anchor="ctr" anchorCtr="0">
              <a:no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ReadTweetBatches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Lag 1s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Overall lag 1s</a:t>
              </a:r>
            </a:p>
          </p:txBody>
        </p:sp>
        <p:sp>
          <p:nvSpPr>
            <p:cNvPr id="553" name="Shape 553"/>
            <p:cNvSpPr/>
            <p:nvPr/>
          </p:nvSpPr>
          <p:spPr>
            <a:xfrm>
              <a:off x="8965777" y="1654011"/>
              <a:ext cx="145199" cy="143400"/>
            </a:xfrm>
            <a:prstGeom prst="snip2DiagRect">
              <a:avLst>
                <a:gd name="adj1" fmla="val 548"/>
                <a:gd name="adj2" fmla="val 0"/>
              </a:avLst>
            </a:prstGeom>
            <a:solidFill>
              <a:srgbClr val="262626"/>
            </a:solidFill>
            <a:ln>
              <a:noFill/>
            </a:ln>
          </p:spPr>
          <p:txBody>
            <a:bodyPr lIns="121875" tIns="121875" rIns="121875" bIns="121875" anchor="ctr" anchorCtr="0">
              <a:noAutofit/>
            </a:bodyPr>
            <a:lstStyle/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</p:grpSp>
      <p:cxnSp>
        <p:nvCxnSpPr>
          <p:cNvPr id="554" name="Shape 554"/>
          <p:cNvCxnSpPr>
            <a:stCxn id="552" idx="1"/>
            <a:endCxn id="550" idx="3"/>
          </p:cNvCxnSpPr>
          <p:nvPr/>
        </p:nvCxnSpPr>
        <p:spPr>
          <a:xfrm flipH="1">
            <a:off x="12049228" y="2248067"/>
            <a:ext cx="900" cy="4824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5" name="Shape 555"/>
          <p:cNvSpPr/>
          <p:nvPr/>
        </p:nvSpPr>
        <p:spPr>
          <a:xfrm>
            <a:off x="11952414" y="3652988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3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  <p:cxnSp>
        <p:nvCxnSpPr>
          <p:cNvPr id="556" name="Shape 556"/>
          <p:cNvCxnSpPr>
            <a:stCxn id="550" idx="1"/>
          </p:cNvCxnSpPr>
          <p:nvPr/>
        </p:nvCxnSpPr>
        <p:spPr>
          <a:xfrm>
            <a:off x="12049230" y="3704871"/>
            <a:ext cx="5700" cy="8568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57" name="Shape 557"/>
          <p:cNvGrpSpPr/>
          <p:nvPr/>
        </p:nvGrpSpPr>
        <p:grpSpPr>
          <a:xfrm>
            <a:off x="9426379" y="9198902"/>
            <a:ext cx="2289142" cy="1494664"/>
            <a:chOff x="12452078" y="2376517"/>
            <a:chExt cx="1716900" cy="1122120"/>
          </a:xfrm>
        </p:grpSpPr>
        <p:sp>
          <p:nvSpPr>
            <p:cNvPr id="558" name="Shape 558"/>
            <p:cNvSpPr/>
            <p:nvPr/>
          </p:nvSpPr>
          <p:spPr>
            <a:xfrm>
              <a:off x="12452078" y="2376517"/>
              <a:ext cx="1716900" cy="731399"/>
            </a:xfrm>
            <a:prstGeom prst="snip2DiagRect">
              <a:avLst>
                <a:gd name="adj1" fmla="val 548"/>
                <a:gd name="adj2" fmla="val 421"/>
              </a:avLst>
            </a:prstGeom>
            <a:solidFill>
              <a:schemeClr val="lt1"/>
            </a:solidFill>
            <a:ln w="9525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121875" rIns="121875" bIns="121875" anchor="ctr" anchorCtr="0">
              <a:no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AverageHappiness  .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Lag 3s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Overall lag 24s </a:t>
              </a:r>
            </a:p>
          </p:txBody>
        </p:sp>
        <p:pic>
          <p:nvPicPr>
            <p:cNvPr id="559" name="Shape 559"/>
            <p:cNvPicPr preferRelativeResize="0"/>
            <p:nvPr/>
          </p:nvPicPr>
          <p:blipFill/>
          <p:spPr>
            <a:xfrm>
              <a:off x="13949298" y="2511700"/>
              <a:ext cx="125700" cy="1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560" name="Shape 560"/>
            <p:cNvSpPr/>
            <p:nvPr/>
          </p:nvSpPr>
          <p:spPr>
            <a:xfrm>
              <a:off x="13238065" y="3069046"/>
              <a:ext cx="145199" cy="143400"/>
            </a:xfrm>
            <a:prstGeom prst="snip2DiagRect">
              <a:avLst>
                <a:gd name="adj1" fmla="val 548"/>
                <a:gd name="adj2" fmla="val 0"/>
              </a:avLst>
            </a:prstGeom>
            <a:solidFill>
              <a:srgbClr val="262626"/>
            </a:solidFill>
            <a:ln>
              <a:noFill/>
            </a:ln>
          </p:spPr>
          <p:txBody>
            <a:bodyPr lIns="121875" tIns="121875" rIns="121875" bIns="121875" anchor="ctr" anchorCtr="0">
              <a:noAutofit/>
            </a:bodyPr>
            <a:lstStyle/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cxnSp>
          <p:nvCxnSpPr>
            <p:cNvPr id="561" name="Shape 561"/>
            <p:cNvCxnSpPr/>
            <p:nvPr/>
          </p:nvCxnSpPr>
          <p:spPr>
            <a:xfrm>
              <a:off x="13310598" y="3108038"/>
              <a:ext cx="0" cy="390599"/>
            </a:xfrm>
            <a:prstGeom prst="straightConnector1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2" name="Shape 562"/>
          <p:cNvGrpSpPr/>
          <p:nvPr/>
        </p:nvGrpSpPr>
        <p:grpSpPr>
          <a:xfrm>
            <a:off x="12376242" y="9198902"/>
            <a:ext cx="2289142" cy="1494664"/>
            <a:chOff x="12452078" y="2376517"/>
            <a:chExt cx="1716900" cy="1122120"/>
          </a:xfrm>
        </p:grpSpPr>
        <p:sp>
          <p:nvSpPr>
            <p:cNvPr id="563" name="Shape 563"/>
            <p:cNvSpPr/>
            <p:nvPr/>
          </p:nvSpPr>
          <p:spPr>
            <a:xfrm>
              <a:off x="12452078" y="2376517"/>
              <a:ext cx="1716900" cy="731399"/>
            </a:xfrm>
            <a:prstGeom prst="snip2DiagRect">
              <a:avLst>
                <a:gd name="adj1" fmla="val 548"/>
                <a:gd name="adj2" fmla="val 421"/>
              </a:avLst>
            </a:prstGeom>
            <a:solidFill>
              <a:schemeClr val="lt1"/>
            </a:solidFill>
            <a:ln w="9525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121875" rIns="121875" bIns="121875" anchor="ctr" anchorCtr="0">
              <a:no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HappiestTweets  .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Lag 3s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Overall lag 24s </a:t>
              </a:r>
            </a:p>
          </p:txBody>
        </p:sp>
        <p:pic>
          <p:nvPicPr>
            <p:cNvPr id="564" name="Shape 564"/>
            <p:cNvPicPr preferRelativeResize="0"/>
            <p:nvPr/>
          </p:nvPicPr>
          <p:blipFill/>
          <p:spPr>
            <a:xfrm>
              <a:off x="13877656" y="2511700"/>
              <a:ext cx="125700" cy="157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  <p:sp>
          <p:nvSpPr>
            <p:cNvPr id="565" name="Shape 565"/>
            <p:cNvSpPr/>
            <p:nvPr/>
          </p:nvSpPr>
          <p:spPr>
            <a:xfrm>
              <a:off x="13238065" y="3069046"/>
              <a:ext cx="145199" cy="143400"/>
            </a:xfrm>
            <a:prstGeom prst="snip2DiagRect">
              <a:avLst>
                <a:gd name="adj1" fmla="val 548"/>
                <a:gd name="adj2" fmla="val 0"/>
              </a:avLst>
            </a:prstGeom>
            <a:solidFill>
              <a:srgbClr val="262626"/>
            </a:solidFill>
            <a:ln>
              <a:noFill/>
            </a:ln>
          </p:spPr>
          <p:txBody>
            <a:bodyPr lIns="121875" tIns="121875" rIns="121875" bIns="121875" anchor="ctr" anchorCtr="0">
              <a:noAutofit/>
            </a:bodyPr>
            <a:lstStyle/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cxnSp>
          <p:nvCxnSpPr>
            <p:cNvPr id="566" name="Shape 566"/>
            <p:cNvCxnSpPr/>
            <p:nvPr/>
          </p:nvCxnSpPr>
          <p:spPr>
            <a:xfrm>
              <a:off x="13310598" y="3108038"/>
              <a:ext cx="0" cy="390599"/>
            </a:xfrm>
            <a:prstGeom prst="straightConnector1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7" name="Shape 567"/>
          <p:cNvGrpSpPr/>
          <p:nvPr/>
        </p:nvGrpSpPr>
        <p:grpSpPr>
          <a:xfrm>
            <a:off x="12373674" y="10617561"/>
            <a:ext cx="2291942" cy="1120310"/>
            <a:chOff x="8178322" y="956337"/>
            <a:chExt cx="1719000" cy="841073"/>
          </a:xfrm>
        </p:grpSpPr>
        <p:sp>
          <p:nvSpPr>
            <p:cNvPr id="568" name="Shape 568"/>
            <p:cNvSpPr/>
            <p:nvPr/>
          </p:nvSpPr>
          <p:spPr>
            <a:xfrm>
              <a:off x="8178322" y="956337"/>
              <a:ext cx="1719000" cy="731399"/>
            </a:xfrm>
            <a:prstGeom prst="snip2DiagRect">
              <a:avLst>
                <a:gd name="adj1" fmla="val 548"/>
                <a:gd name="adj2" fmla="val 0"/>
              </a:avLst>
            </a:prstGeom>
            <a:solidFill>
              <a:schemeClr val="lt1"/>
            </a:solidFill>
            <a:ln w="9525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121875" rIns="121875" bIns="121875" anchor="ctr" anchorCtr="0">
              <a:no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JASONify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Lag 1s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Overall lag 25s</a:t>
              </a:r>
            </a:p>
          </p:txBody>
        </p:sp>
        <p:sp>
          <p:nvSpPr>
            <p:cNvPr id="569" name="Shape 569"/>
            <p:cNvSpPr/>
            <p:nvPr/>
          </p:nvSpPr>
          <p:spPr>
            <a:xfrm>
              <a:off x="8965777" y="1654011"/>
              <a:ext cx="145199" cy="143400"/>
            </a:xfrm>
            <a:prstGeom prst="snip2DiagRect">
              <a:avLst>
                <a:gd name="adj1" fmla="val 548"/>
                <a:gd name="adj2" fmla="val 0"/>
              </a:avLst>
            </a:prstGeom>
            <a:solidFill>
              <a:srgbClr val="262626"/>
            </a:solidFill>
            <a:ln>
              <a:noFill/>
            </a:ln>
          </p:spPr>
          <p:txBody>
            <a:bodyPr lIns="121875" tIns="121875" rIns="121875" bIns="121875" anchor="ctr" anchorCtr="0">
              <a:noAutofit/>
            </a:bodyPr>
            <a:lstStyle/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</p:grpSp>
      <p:grpSp>
        <p:nvGrpSpPr>
          <p:cNvPr id="570" name="Shape 570"/>
          <p:cNvGrpSpPr/>
          <p:nvPr/>
        </p:nvGrpSpPr>
        <p:grpSpPr>
          <a:xfrm>
            <a:off x="9426521" y="10617561"/>
            <a:ext cx="2291942" cy="1120310"/>
            <a:chOff x="8178322" y="956337"/>
            <a:chExt cx="1719000" cy="841073"/>
          </a:xfrm>
        </p:grpSpPr>
        <p:sp>
          <p:nvSpPr>
            <p:cNvPr id="571" name="Shape 571"/>
            <p:cNvSpPr/>
            <p:nvPr/>
          </p:nvSpPr>
          <p:spPr>
            <a:xfrm>
              <a:off x="8178322" y="956337"/>
              <a:ext cx="1719000" cy="731399"/>
            </a:xfrm>
            <a:prstGeom prst="snip2DiagRect">
              <a:avLst>
                <a:gd name="adj1" fmla="val 548"/>
                <a:gd name="adj2" fmla="val 0"/>
              </a:avLst>
            </a:prstGeom>
            <a:solidFill>
              <a:schemeClr val="lt1"/>
            </a:solidFill>
            <a:ln w="9525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121875" tIns="121875" rIns="121875" bIns="121875" anchor="ctr" anchorCtr="0">
              <a:noAutofit/>
            </a:bodyPr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600" b="1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JASONify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Lag 1s</a:t>
              </a:r>
            </a:p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Overall lag 25s</a:t>
              </a:r>
            </a:p>
          </p:txBody>
        </p:sp>
        <p:sp>
          <p:nvSpPr>
            <p:cNvPr id="572" name="Shape 572"/>
            <p:cNvSpPr/>
            <p:nvPr/>
          </p:nvSpPr>
          <p:spPr>
            <a:xfrm>
              <a:off x="8965777" y="1654011"/>
              <a:ext cx="145199" cy="143400"/>
            </a:xfrm>
            <a:prstGeom prst="snip2DiagRect">
              <a:avLst>
                <a:gd name="adj1" fmla="val 548"/>
                <a:gd name="adj2" fmla="val 0"/>
              </a:avLst>
            </a:prstGeom>
            <a:solidFill>
              <a:srgbClr val="262626"/>
            </a:solidFill>
            <a:ln>
              <a:noFill/>
            </a:ln>
          </p:spPr>
          <p:txBody>
            <a:bodyPr lIns="121875" tIns="121875" rIns="121875" bIns="121875" anchor="ctr" anchorCtr="0">
              <a:noAutofit/>
            </a:bodyPr>
            <a:lstStyle/>
            <a:p>
              <a:pPr algn="ctr"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endParaRPr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</p:grpSp>
      <p:sp>
        <p:nvSpPr>
          <p:cNvPr id="573" name="Shape 573"/>
          <p:cNvSpPr/>
          <p:nvPr/>
        </p:nvSpPr>
        <p:spPr>
          <a:xfrm>
            <a:off x="12373947" y="12053263"/>
            <a:ext cx="2291999" cy="974400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WriteToPubsub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26s</a:t>
            </a:r>
          </a:p>
        </p:txBody>
      </p:sp>
      <p:sp>
        <p:nvSpPr>
          <p:cNvPr id="574" name="Shape 574"/>
          <p:cNvSpPr/>
          <p:nvPr/>
        </p:nvSpPr>
        <p:spPr>
          <a:xfrm>
            <a:off x="9424085" y="12027403"/>
            <a:ext cx="2291999" cy="974400"/>
          </a:xfrm>
          <a:prstGeom prst="snip2DiagRect">
            <a:avLst>
              <a:gd name="adj1" fmla="val 548"/>
              <a:gd name="adj2" fmla="val 0"/>
            </a:avLst>
          </a:prstGeom>
          <a:solidFill>
            <a:schemeClr val="lt1"/>
          </a:solidFill>
          <a:ln w="9525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600" b="1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WriteToPubsub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Lag 1s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300" kern="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  <a:rtl val="0"/>
              </a:rPr>
              <a:t>Overall lag 26s</a:t>
            </a:r>
          </a:p>
        </p:txBody>
      </p:sp>
      <p:cxnSp>
        <p:nvCxnSpPr>
          <p:cNvPr id="575" name="Shape 575"/>
          <p:cNvCxnSpPr>
            <a:endCxn id="558" idx="3"/>
          </p:cNvCxnSpPr>
          <p:nvPr/>
        </p:nvCxnSpPr>
        <p:spPr>
          <a:xfrm flipH="1">
            <a:off x="10570951" y="8564402"/>
            <a:ext cx="1333500" cy="6345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6" name="Shape 576"/>
          <p:cNvCxnSpPr>
            <a:endCxn id="563" idx="3"/>
          </p:cNvCxnSpPr>
          <p:nvPr/>
        </p:nvCxnSpPr>
        <p:spPr>
          <a:xfrm>
            <a:off x="12257513" y="8558102"/>
            <a:ext cx="1263300" cy="6408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7" name="Shape 577"/>
          <p:cNvCxnSpPr>
            <a:stCxn id="572" idx="3"/>
            <a:endCxn id="574" idx="3"/>
          </p:cNvCxnSpPr>
          <p:nvPr/>
        </p:nvCxnSpPr>
        <p:spPr>
          <a:xfrm flipH="1">
            <a:off x="10570232" y="11546863"/>
            <a:ext cx="3000" cy="4806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8" name="Shape 578"/>
          <p:cNvCxnSpPr>
            <a:stCxn id="568" idx="1"/>
            <a:endCxn id="573" idx="3"/>
          </p:cNvCxnSpPr>
          <p:nvPr/>
        </p:nvCxnSpPr>
        <p:spPr>
          <a:xfrm>
            <a:off x="13519646" y="11591786"/>
            <a:ext cx="300" cy="461400"/>
          </a:xfrm>
          <a:prstGeom prst="straightConnector1">
            <a:avLst/>
          </a:prstGeom>
          <a:noFill/>
          <a:ln w="19050" cap="flat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79" name="Shape 579"/>
          <p:cNvGrpSpPr/>
          <p:nvPr/>
        </p:nvGrpSpPr>
        <p:grpSpPr>
          <a:xfrm>
            <a:off x="10374019" y="4112257"/>
            <a:ext cx="3333116" cy="4621373"/>
            <a:chOff x="2966806" y="2562177"/>
            <a:chExt cx="2499899" cy="3469499"/>
          </a:xfrm>
        </p:grpSpPr>
        <p:sp>
          <p:nvSpPr>
            <p:cNvPr id="580" name="Shape 580"/>
            <p:cNvSpPr/>
            <p:nvPr/>
          </p:nvSpPr>
          <p:spPr>
            <a:xfrm>
              <a:off x="2966806" y="2562177"/>
              <a:ext cx="2499899" cy="3469499"/>
            </a:xfrm>
            <a:prstGeom prst="snip2DiagRect">
              <a:avLst>
                <a:gd name="adj1" fmla="val 0"/>
                <a:gd name="adj2" fmla="val 1337"/>
              </a:avLst>
            </a:prstGeom>
            <a:noFill/>
            <a:ln w="9525" cap="flat">
              <a:solidFill>
                <a:srgbClr val="26262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lIns="121875" tIns="60925" rIns="121875" bIns="609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sz="3700" kern="0">
                <a:latin typeface="Roboto"/>
                <a:ea typeface="Roboto"/>
                <a:cs typeface="Roboto"/>
                <a:sym typeface="Roboto"/>
                <a:rtl val="0"/>
              </a:endParaRPr>
            </a:p>
          </p:txBody>
        </p:sp>
        <p:sp>
          <p:nvSpPr>
            <p:cNvPr id="581" name="Shape 581"/>
            <p:cNvSpPr/>
            <p:nvPr/>
          </p:nvSpPr>
          <p:spPr>
            <a:xfrm>
              <a:off x="2966806" y="2569872"/>
              <a:ext cx="13896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lIns="121875" tIns="60925" rIns="121875" bIns="0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25000"/>
              </a:pPr>
              <a:r>
                <a:rPr lang="en-US" sz="1300" kern="0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  <a:rtl val="0"/>
                </a:rPr>
                <a:t>TweetSentiment</a:t>
              </a:r>
            </a:p>
          </p:txBody>
        </p:sp>
        <p:grpSp>
          <p:nvGrpSpPr>
            <p:cNvPr id="582" name="Shape 582"/>
            <p:cNvGrpSpPr/>
            <p:nvPr/>
          </p:nvGrpSpPr>
          <p:grpSpPr>
            <a:xfrm>
              <a:off x="3367658" y="2899197"/>
              <a:ext cx="1719000" cy="841073"/>
              <a:chOff x="8178322" y="956337"/>
              <a:chExt cx="1719000" cy="841073"/>
            </a:xfrm>
          </p:grpSpPr>
          <p:sp>
            <p:nvSpPr>
              <p:cNvPr id="583" name="Shape 583"/>
              <p:cNvSpPr/>
              <p:nvPr/>
            </p:nvSpPr>
            <p:spPr>
              <a:xfrm>
                <a:off x="8178322" y="956337"/>
                <a:ext cx="1719000" cy="731399"/>
              </a:xfrm>
              <a:prstGeom prst="snip2DiagRect">
                <a:avLst>
                  <a:gd name="adj1" fmla="val 548"/>
                  <a:gd name="adj2" fmla="val 0"/>
                </a:avLst>
              </a:prstGeom>
              <a:solidFill>
                <a:schemeClr val="lt1"/>
              </a:solidFill>
              <a:ln w="9525" cap="flat">
                <a:solidFill>
                  <a:srgbClr val="2626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875" tIns="121875" rIns="121875" bIns="121875" anchor="ctr" anchorCtr="0">
                <a:noAutofit/>
              </a:bodyPr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en-US" sz="1600" b="1" kern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rPr>
                  <a:t>Translate</a:t>
                </a: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en-US" sz="1300" kern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rPr>
                  <a:t>Lag 7s</a:t>
                </a: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en-US" sz="1300" kern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rPr>
                  <a:t>Overall lag 9s</a:t>
                </a:r>
              </a:p>
            </p:txBody>
          </p:sp>
          <p:sp>
            <p:nvSpPr>
              <p:cNvPr id="584" name="Shape 584"/>
              <p:cNvSpPr/>
              <p:nvPr/>
            </p:nvSpPr>
            <p:spPr>
              <a:xfrm>
                <a:off x="8965777" y="1654011"/>
                <a:ext cx="145199" cy="143400"/>
              </a:xfrm>
              <a:prstGeom prst="snip2DiagRect">
                <a:avLst>
                  <a:gd name="adj1" fmla="val 548"/>
                  <a:gd name="adj2" fmla="val 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lIns="121875" tIns="121875" rIns="121875" bIns="121875" anchor="ctr" anchorCtr="0">
                <a:noAutofit/>
              </a:bodyPr>
              <a:lstStyle/>
              <a:p>
                <a:pPr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endParaRPr>
              </a:p>
            </p:txBody>
          </p:sp>
        </p:grpSp>
        <p:grpSp>
          <p:nvGrpSpPr>
            <p:cNvPr id="585" name="Shape 585"/>
            <p:cNvGrpSpPr/>
            <p:nvPr/>
          </p:nvGrpSpPr>
          <p:grpSpPr>
            <a:xfrm>
              <a:off x="3367658" y="3944102"/>
              <a:ext cx="1719000" cy="841073"/>
              <a:chOff x="8178322" y="956337"/>
              <a:chExt cx="1719000" cy="841073"/>
            </a:xfrm>
          </p:grpSpPr>
          <p:sp>
            <p:nvSpPr>
              <p:cNvPr id="586" name="Shape 586"/>
              <p:cNvSpPr/>
              <p:nvPr/>
            </p:nvSpPr>
            <p:spPr>
              <a:xfrm>
                <a:off x="8178322" y="956337"/>
                <a:ext cx="1719000" cy="731399"/>
              </a:xfrm>
              <a:prstGeom prst="snip2DiagRect">
                <a:avLst>
                  <a:gd name="adj1" fmla="val 548"/>
                  <a:gd name="adj2" fmla="val 0"/>
                </a:avLst>
              </a:prstGeom>
              <a:solidFill>
                <a:schemeClr val="lt1"/>
              </a:solidFill>
              <a:ln w="9525" cap="flat">
                <a:solidFill>
                  <a:srgbClr val="2626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875" tIns="121875" rIns="121875" bIns="121875" anchor="ctr" anchorCtr="0">
                <a:noAutofit/>
              </a:bodyPr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en-US" sz="1600" b="1" kern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rPr>
                  <a:t>Tag</a:t>
                </a: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en-US" sz="1300" kern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rPr>
                  <a:t>Lag 1s</a:t>
                </a: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en-US" sz="1300" kern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rPr>
                  <a:t>Overall lag 10s</a:t>
                </a:r>
              </a:p>
            </p:txBody>
          </p:sp>
          <p:sp>
            <p:nvSpPr>
              <p:cNvPr id="587" name="Shape 587"/>
              <p:cNvSpPr/>
              <p:nvPr/>
            </p:nvSpPr>
            <p:spPr>
              <a:xfrm>
                <a:off x="8965777" y="1654011"/>
                <a:ext cx="145199" cy="143400"/>
              </a:xfrm>
              <a:prstGeom prst="snip2DiagRect">
                <a:avLst>
                  <a:gd name="adj1" fmla="val 548"/>
                  <a:gd name="adj2" fmla="val 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lIns="121875" tIns="121875" rIns="121875" bIns="121875" anchor="ctr" anchorCtr="0">
                <a:noAutofit/>
              </a:bodyPr>
              <a:lstStyle/>
              <a:p>
                <a:pPr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endParaRPr>
              </a:p>
            </p:txBody>
          </p:sp>
        </p:grpSp>
        <p:grpSp>
          <p:nvGrpSpPr>
            <p:cNvPr id="588" name="Shape 588"/>
            <p:cNvGrpSpPr/>
            <p:nvPr/>
          </p:nvGrpSpPr>
          <p:grpSpPr>
            <a:xfrm>
              <a:off x="3367658" y="5063416"/>
              <a:ext cx="1719000" cy="841073"/>
              <a:chOff x="8178322" y="956337"/>
              <a:chExt cx="1719000" cy="841073"/>
            </a:xfrm>
          </p:grpSpPr>
          <p:sp>
            <p:nvSpPr>
              <p:cNvPr id="589" name="Shape 589"/>
              <p:cNvSpPr/>
              <p:nvPr/>
            </p:nvSpPr>
            <p:spPr>
              <a:xfrm>
                <a:off x="8178322" y="956337"/>
                <a:ext cx="1719000" cy="731399"/>
              </a:xfrm>
              <a:prstGeom prst="snip2DiagRect">
                <a:avLst>
                  <a:gd name="adj1" fmla="val 548"/>
                  <a:gd name="adj2" fmla="val 0"/>
                </a:avLst>
              </a:prstGeom>
              <a:solidFill>
                <a:schemeClr val="lt1"/>
              </a:solidFill>
              <a:ln w="9525" cap="flat">
                <a:solidFill>
                  <a:srgbClr val="26262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121875" tIns="121875" rIns="121875" bIns="121875" anchor="ctr" anchorCtr="0">
                <a:noAutofit/>
              </a:bodyPr>
              <a:lstStyle/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en-US" sz="1600" b="1" kern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rPr>
                  <a:t>Sentiment</a:t>
                </a: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en-US" sz="1300" kern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rPr>
                  <a:t>Lag 11s</a:t>
                </a:r>
              </a:p>
              <a:p>
                <a:pPr algn="ctr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</a:pPr>
                <a:r>
                  <a:rPr lang="en-US" sz="1300" kern="0">
                    <a:solidFill>
                      <a:srgbClr val="262626"/>
                    </a:solidFill>
                    <a:latin typeface="Roboto"/>
                    <a:ea typeface="Roboto"/>
                    <a:cs typeface="Roboto"/>
                    <a:sym typeface="Roboto"/>
                    <a:rtl val="0"/>
                  </a:rPr>
                  <a:t>Overall lag 21s</a:t>
                </a:r>
              </a:p>
            </p:txBody>
          </p:sp>
          <p:sp>
            <p:nvSpPr>
              <p:cNvPr id="590" name="Shape 590"/>
              <p:cNvSpPr/>
              <p:nvPr/>
            </p:nvSpPr>
            <p:spPr>
              <a:xfrm>
                <a:off x="8853386" y="1654011"/>
                <a:ext cx="145199" cy="143400"/>
              </a:xfrm>
              <a:prstGeom prst="snip2DiagRect">
                <a:avLst>
                  <a:gd name="adj1" fmla="val 548"/>
                  <a:gd name="adj2" fmla="val 0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lIns="121875" tIns="121875" rIns="121875" bIns="121875" anchor="ctr" anchorCtr="0">
                <a:noAutofit/>
              </a:bodyPr>
              <a:lstStyle/>
              <a:p>
                <a:pPr algn="ctr" fontAlgn="auto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sz="1300" kern="0">
                  <a:solidFill>
                    <a:srgbClr val="262626"/>
                  </a:solidFill>
                  <a:latin typeface="Roboto"/>
                  <a:ea typeface="Roboto"/>
                  <a:cs typeface="Roboto"/>
                  <a:sym typeface="Roboto"/>
                  <a:rtl val="0"/>
                </a:endParaRPr>
              </a:p>
            </p:txBody>
          </p:sp>
        </p:grpSp>
        <p:cxnSp>
          <p:nvCxnSpPr>
            <p:cNvPr id="591" name="Shape 591"/>
            <p:cNvCxnSpPr/>
            <p:nvPr/>
          </p:nvCxnSpPr>
          <p:spPr>
            <a:xfrm rot="5400000">
              <a:off x="4125494" y="3841957"/>
              <a:ext cx="203700" cy="599"/>
            </a:xfrm>
            <a:prstGeom prst="straightConnector1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Shape 592"/>
            <p:cNvCxnSpPr/>
            <p:nvPr/>
          </p:nvCxnSpPr>
          <p:spPr>
            <a:xfrm rot="5400000">
              <a:off x="4088295" y="4924061"/>
              <a:ext cx="278099" cy="599"/>
            </a:xfrm>
            <a:prstGeom prst="straightConnector1">
              <a:avLst/>
            </a:prstGeom>
            <a:noFill/>
            <a:ln w="19050" cap="flat">
              <a:solidFill>
                <a:srgbClr val="26262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593" name="Shape 593"/>
            <p:cNvPicPr preferRelativeResize="0"/>
            <p:nvPr/>
          </p:nvPicPr>
          <p:blipFill/>
          <p:spPr>
            <a:xfrm>
              <a:off x="5280401" y="2636847"/>
              <a:ext cx="125700" cy="125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4" name="Shape 594"/>
          <p:cNvSpPr/>
          <p:nvPr/>
        </p:nvSpPr>
        <p:spPr>
          <a:xfrm>
            <a:off x="12161728" y="8367196"/>
            <a:ext cx="193499" cy="191099"/>
          </a:xfrm>
          <a:prstGeom prst="snip2DiagRect">
            <a:avLst>
              <a:gd name="adj1" fmla="val 548"/>
              <a:gd name="adj2" fmla="val 0"/>
            </a:avLst>
          </a:prstGeom>
          <a:solidFill>
            <a:srgbClr val="262626"/>
          </a:solidFill>
          <a:ln>
            <a:noFill/>
          </a:ln>
        </p:spPr>
        <p:txBody>
          <a:bodyPr lIns="121875" tIns="121875" rIns="121875" bIns="121875" anchor="ctr" anchorCtr="0">
            <a:no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sz="1300" kern="0">
              <a:solidFill>
                <a:srgbClr val="262626"/>
              </a:solidFill>
              <a:latin typeface="Roboto"/>
              <a:ea typeface="Roboto"/>
              <a:cs typeface="Roboto"/>
              <a:sym typeface="Roboto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36889208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86"/>
          <p:cNvSpPr/>
          <p:nvPr/>
        </p:nvSpPr>
        <p:spPr>
          <a:xfrm>
            <a:off x="2033575" y="3911600"/>
            <a:ext cx="20315263" cy="8092818"/>
          </a:xfrm>
          <a:custGeom>
            <a:avLst/>
            <a:gdLst/>
            <a:ahLst/>
            <a:cxnLst/>
            <a:rect l="0" t="0" r="0" b="0"/>
            <a:pathLst>
              <a:path w="21599" h="21600" extrusionOk="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>
              <a:solidFill>
                <a:srgbClr val="A3A3A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gcloud compute instances create $1 \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  --image container-vm-v20140731 \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  --image-project google-containers \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  --zone us-central1-a \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  --machine-type n1-standard-1 \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  --scopes storage-full bigquery datastore sql \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  --metadata-from-file google-container-manifest=preview_vm.yml \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>
                <a:solidFill>
                  <a:srgbClr val="A3A3A3"/>
                </a:solidFill>
                <a:latin typeface="Inconsolata"/>
                <a:ea typeface="Inconsolata"/>
                <a:cs typeface="Inconsolata"/>
                <a:sym typeface="Inconsolata"/>
              </a:rPr>
              <a:t>      startup-script=preview_vm_startup.sh</a:t>
            </a: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>
              <a:solidFill>
                <a:srgbClr val="A3A3A3"/>
              </a:solidFill>
              <a:latin typeface="Inconsolata"/>
              <a:ea typeface="Inconsolata"/>
              <a:cs typeface="Inconsolata"/>
              <a:sym typeface="Inconsolata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Inconsolata"/>
              <a:buNone/>
            </a:pPr>
            <a:endParaRPr/>
          </a:p>
        </p:txBody>
      </p:sp>
      <p:sp>
        <p:nvSpPr>
          <p:cNvPr id="5" name="Shape 687"/>
          <p:cNvSpPr/>
          <p:nvPr/>
        </p:nvSpPr>
        <p:spPr>
          <a:xfrm>
            <a:off x="-292100" y="2425700"/>
            <a:ext cx="7807681" cy="1092300"/>
          </a:xfrm>
          <a:prstGeom prst="roundRect">
            <a:avLst>
              <a:gd name="adj" fmla="val 16155"/>
            </a:avLst>
          </a:prstGeom>
          <a:solidFill>
            <a:srgbClr val="666666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2254250" marR="0" lvl="0" indent="-6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DDDDD"/>
              </a:buClr>
              <a:buSzPct val="25000"/>
              <a:buFont typeface="Roboto Condensed"/>
              <a:buNone/>
            </a:pPr>
            <a:r>
              <a:rPr lang="en-US" sz="5000" dirty="0">
                <a:solidFill>
                  <a:srgbClr val="DDDDD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Launching a VM</a:t>
            </a:r>
          </a:p>
        </p:txBody>
      </p:sp>
    </p:spTree>
    <p:extLst>
      <p:ext uri="{BB962C8B-B14F-4D97-AF65-F5344CB8AC3E}">
        <p14:creationId xmlns:p14="http://schemas.microsoft.com/office/powerpoint/2010/main" val="15494375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11-14 at 10.58.5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2162258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244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464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dirty="0"/>
              <a:t>When in doubt, ask the experts</a:t>
            </a:r>
          </a:p>
        </p:txBody>
      </p:sp>
    </p:spTree>
    <p:extLst>
      <p:ext uri="{BB962C8B-B14F-4D97-AF65-F5344CB8AC3E}">
        <p14:creationId xmlns:p14="http://schemas.microsoft.com/office/powerpoint/2010/main" val="213296596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68645910_8d55b4541b_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18084800" cy="135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7831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2"/>
          <p:cNvSpPr txBox="1">
            <a:spLocks noGrp="1"/>
          </p:cNvSpPr>
          <p:nvPr>
            <p:ph type="title"/>
          </p:nvPr>
        </p:nvSpPr>
        <p:spPr>
          <a:xfrm>
            <a:off x="5107450" y="988550"/>
            <a:ext cx="1527600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800" dirty="0"/>
              <a:t>IANAMLE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6600" dirty="0"/>
              <a:t>(I am not a machine learning expert)</a:t>
            </a:r>
          </a:p>
        </p:txBody>
      </p:sp>
    </p:spTree>
    <p:extLst>
      <p:ext uri="{BB962C8B-B14F-4D97-AF65-F5344CB8AC3E}">
        <p14:creationId xmlns:p14="http://schemas.microsoft.com/office/powerpoint/2010/main" val="395498372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42"/>
          <p:cNvSpPr txBox="1">
            <a:spLocks noGrp="1"/>
          </p:cNvSpPr>
          <p:nvPr>
            <p:ph type="title"/>
          </p:nvPr>
        </p:nvSpPr>
        <p:spPr>
          <a:xfrm>
            <a:off x="5107450" y="980700"/>
            <a:ext cx="16685750" cy="11744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8800" dirty="0" smtClean="0"/>
              <a:t>IANAMLE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6600" dirty="0" smtClean="0"/>
              <a:t>(I am not a machine learning expert)</a:t>
            </a:r>
            <a:endParaRPr lang="en-US" sz="6600" dirty="0"/>
          </a:p>
        </p:txBody>
      </p:sp>
      <p:sp>
        <p:nvSpPr>
          <p:cNvPr id="5" name="Shape 442"/>
          <p:cNvSpPr txBox="1">
            <a:spLocks/>
          </p:cNvSpPr>
          <p:nvPr/>
        </p:nvSpPr>
        <p:spPr bwMode="auto">
          <a:xfrm>
            <a:off x="5107450" y="2580900"/>
            <a:ext cx="17295350" cy="117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400" b="1">
                <a:solidFill>
                  <a:srgbClr val="FFFFFF"/>
                </a:solidFill>
                <a:latin typeface="Arial" charset="0"/>
                <a:ea typeface="ヒラギノ角ゴ ProN W6" charset="0"/>
                <a:cs typeface="ヒラギノ角ゴ ProN W6" charset="0"/>
                <a:sym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endParaRPr lang="en-US" sz="6600" dirty="0" smtClean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endParaRPr lang="en-US" sz="66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Roboto"/>
              <a:buNone/>
            </a:pPr>
            <a:r>
              <a:rPr lang="en-US" sz="6600" dirty="0" smtClean="0"/>
              <a:t>… but I did out-predict a </a:t>
            </a:r>
            <a:r>
              <a:rPr lang="en-US" sz="6600" dirty="0" err="1" smtClean="0"/>
              <a:t>bavarian</a:t>
            </a:r>
            <a:r>
              <a:rPr lang="en-US" sz="6600" dirty="0" smtClean="0"/>
              <a:t> mollusk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6223535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4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251687" y="2614612"/>
            <a:ext cx="5664123" cy="912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9900" y="2614625"/>
            <a:ext cx="6064911" cy="91201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449"/>
          <p:cNvSpPr txBox="1">
            <a:spLocks noGrp="1"/>
          </p:cNvSpPr>
          <p:nvPr>
            <p:ph type="title"/>
          </p:nvPr>
        </p:nvSpPr>
        <p:spPr>
          <a:xfrm>
            <a:off x="1989175" y="0"/>
            <a:ext cx="20372400" cy="209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/>
              <a:t>RTFM</a:t>
            </a:r>
          </a:p>
        </p:txBody>
      </p:sp>
    </p:spTree>
    <p:extLst>
      <p:ext uri="{BB962C8B-B14F-4D97-AF65-F5344CB8AC3E}">
        <p14:creationId xmlns:p14="http://schemas.microsoft.com/office/powerpoint/2010/main" val="22963954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55" y="0"/>
            <a:ext cx="16368550" cy="130948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01958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- Title Slide">
  <a:themeElements>
    <a:clrScheme name="Default - 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BE0E3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 dar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dark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d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7156</TotalTime>
  <Pages>0</Pages>
  <Words>1107</Words>
  <Characters>0</Characters>
  <Application>Microsoft Macintosh PowerPoint</Application>
  <PresentationFormat>Custom</PresentationFormat>
  <Lines>0</Lines>
  <Paragraphs>291</Paragraphs>
  <Slides>54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Default - Title Slide</vt:lpstr>
      <vt:lpstr>Title &amp; Bullets dark</vt:lpstr>
      <vt:lpstr>Title &amp; Bullets light</vt:lpstr>
      <vt:lpstr>Office Theme</vt:lpstr>
      <vt:lpstr>Predictive Analytics in the Cloud: Predicting Football</vt:lpstr>
      <vt:lpstr>Predict outcome of World Cup matches using Google Cloud Platform</vt:lpstr>
      <vt:lpstr>PowerPoint Presentation</vt:lpstr>
      <vt:lpstr>PowerPoint Presentation</vt:lpstr>
      <vt:lpstr>PowerPoint Presentation</vt:lpstr>
      <vt:lpstr>IANAMLE (I am not a machine learning expert)</vt:lpstr>
      <vt:lpstr>IANAMLE (I am not a machine learning expert)</vt:lpstr>
      <vt:lpstr>RTFM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Cloud Platform  Dataflows to ingest raw data BigQuery for feature computation Compute Engine to run ML Cloud Storage to transfer data</vt:lpstr>
      <vt:lpstr>Open Source  Pandas to manipulate data StatsModels / Scikit.learn for ML Docker / Kubernates to launch iPython to tie it all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of 16:  8/8 Quarterfinals:  3/4 Semi-finals:   2/2 Third: 0/1  Final: 1/1 Total: 14/16</vt:lpstr>
      <vt:lpstr>14/16 = 88%  That’s great, right?</vt:lpstr>
      <vt:lpstr>what does it mean to be right?</vt:lpstr>
      <vt:lpstr>prediction:   predestination or   probability?</vt:lpstr>
      <vt:lpstr>with a random oracle:    P(14+/16) &lt; 0.2%</vt:lpstr>
      <vt:lpstr>football is only really predictable at around 70% </vt:lpstr>
      <vt:lpstr>with a perfect oracle:    P(14+/16) &lt; 10%   P(16/16) &lt; 0.4%</vt:lpstr>
      <vt:lpstr> what went wrong?</vt:lpstr>
      <vt:lpstr> data bugs</vt:lpstr>
      <vt:lpstr>PowerPoint Presentation</vt:lpstr>
      <vt:lpstr>PowerPoint Presentation</vt:lpstr>
      <vt:lpstr>PowerPoint Presentation</vt:lpstr>
      <vt:lpstr> design bugs</vt:lpstr>
      <vt:lpstr>PowerPoint Presentation</vt:lpstr>
      <vt:lpstr>we still need better tools!</vt:lpstr>
      <vt:lpstr>PowerPoint Presentation</vt:lpstr>
      <vt:lpstr>Backup</vt:lpstr>
      <vt:lpstr>I haz machine learning, you can too!</vt:lpstr>
      <vt:lpstr> we got lucky! (so did everyone else who was predicting)</vt:lpstr>
      <vt:lpstr>PowerPoint Presentation</vt:lpstr>
      <vt:lpstr>PowerPoint Presentation</vt:lpstr>
      <vt:lpstr>PowerPoint Presentation</vt:lpstr>
      <vt:lpstr>When in doubt, ask the experts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Jordan Tigani</cp:lastModifiedBy>
  <cp:revision>57</cp:revision>
  <dcterms:modified xsi:type="dcterms:W3CDTF">2014-11-20T09:15:01Z</dcterms:modified>
</cp:coreProperties>
</file>