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864" r:id="rId2"/>
    <p:sldId id="911" r:id="rId3"/>
    <p:sldId id="914" r:id="rId4"/>
    <p:sldId id="917" r:id="rId5"/>
    <p:sldId id="918" r:id="rId6"/>
    <p:sldId id="913" r:id="rId7"/>
    <p:sldId id="899" r:id="rId8"/>
    <p:sldId id="901" r:id="rId9"/>
    <p:sldId id="919" r:id="rId10"/>
    <p:sldId id="920" r:id="rId11"/>
    <p:sldId id="922" r:id="rId12"/>
    <p:sldId id="902" r:id="rId13"/>
    <p:sldId id="943" r:id="rId14"/>
    <p:sldId id="944" r:id="rId15"/>
    <p:sldId id="946" r:id="rId16"/>
    <p:sldId id="947" r:id="rId17"/>
    <p:sldId id="948" r:id="rId18"/>
    <p:sldId id="949" r:id="rId19"/>
    <p:sldId id="923" r:id="rId20"/>
    <p:sldId id="924" r:id="rId21"/>
    <p:sldId id="925" r:id="rId22"/>
    <p:sldId id="927" r:id="rId23"/>
    <p:sldId id="928" r:id="rId24"/>
    <p:sldId id="935" r:id="rId25"/>
    <p:sldId id="930" r:id="rId26"/>
    <p:sldId id="959" r:id="rId27"/>
    <p:sldId id="964" r:id="rId28"/>
    <p:sldId id="965" r:id="rId29"/>
    <p:sldId id="966" r:id="rId30"/>
    <p:sldId id="967" r:id="rId31"/>
    <p:sldId id="962" r:id="rId32"/>
    <p:sldId id="894" r:id="rId33"/>
    <p:sldId id="909" r:id="rId34"/>
    <p:sldId id="972" r:id="rId35"/>
    <p:sldId id="968" r:id="rId36"/>
    <p:sldId id="969" r:id="rId37"/>
    <p:sldId id="970" r:id="rId38"/>
    <p:sldId id="958" r:id="rId39"/>
    <p:sldId id="978" r:id="rId40"/>
    <p:sldId id="976" r:id="rId41"/>
    <p:sldId id="977" r:id="rId42"/>
    <p:sldId id="897" r:id="rId43"/>
    <p:sldId id="975" r:id="rId44"/>
    <p:sldId id="979" r:id="rId45"/>
    <p:sldId id="974" r:id="rId46"/>
  </p:sldIdLst>
  <p:sldSz cx="14630400" cy="82296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52430" indent="-1952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304860" indent="-39050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958878" indent="-58734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611308" indent="-78259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063" algn="l" defTabSz="9143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417" algn="l" defTabSz="9143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7F7"/>
    <a:srgbClr val="79E1FF"/>
    <a:srgbClr val="F5C8D2"/>
    <a:srgbClr val="AB5311"/>
    <a:srgbClr val="1E3B6E"/>
    <a:srgbClr val="3339D1"/>
    <a:srgbClr val="CCFFCC"/>
    <a:srgbClr val="009900"/>
    <a:srgbClr val="FF5050"/>
    <a:srgbClr val="FD1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81390" autoAdjust="0"/>
  </p:normalViewPr>
  <p:slideViewPr>
    <p:cSldViewPr>
      <p:cViewPr varScale="1">
        <p:scale>
          <a:sx n="68" d="100"/>
          <a:sy n="68" d="100"/>
        </p:scale>
        <p:origin x="-896" y="-12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84"/>
    </p:cViewPr>
  </p:sorterViewPr>
  <p:notesViewPr>
    <p:cSldViewPr>
      <p:cViewPr varScale="1">
        <p:scale>
          <a:sx n="71" d="100"/>
          <a:sy n="71" d="100"/>
        </p:scale>
        <p:origin x="3222" y="19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24FC4F-1B6B-482F-B562-1936187D6035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87" tIns="46644" rIns="93287" bIns="4664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EF4D-2F31-4E17-A727-E5FC8C4CE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542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524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34" charset="-128"/>
      </a:defRPr>
    </a:lvl2pPr>
    <a:lvl3pPr marL="13048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34" charset="-128"/>
      </a:defRPr>
    </a:lvl3pPr>
    <a:lvl4pPr marL="195887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34" charset="-128"/>
      </a:defRPr>
    </a:lvl4pPr>
    <a:lvl5pPr marL="261130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34" charset="-128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63736B-B52B-3B4E-A803-6279B7058862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6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5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8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0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0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09A21E-FC28-4F5E-9229-E32B3226D8CA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04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45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03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7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79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79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79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31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09A21E-FC28-4F5E-9229-E32B3226D8CA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89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89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89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89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If </a:t>
            </a:r>
            <a:r>
              <a:rPr lang="en-US" sz="1800" b="1" i="1" dirty="0" smtClean="0"/>
              <a:t>P(A(</a:t>
            </a:r>
            <a:r>
              <a:rPr lang="en-US" sz="1800" b="1" i="1" dirty="0" err="1" smtClean="0"/>
              <a:t>x,c</a:t>
            </a:r>
            <a:r>
              <a:rPr lang="en-US" sz="1800" b="1" i="1" dirty="0" smtClean="0"/>
              <a:t>))</a:t>
            </a:r>
            <a:r>
              <a:rPr lang="en-US" sz="1800" dirty="0" smtClean="0"/>
              <a:t> is the probability that entity (query or document) </a:t>
            </a:r>
            <a:r>
              <a:rPr lang="en-US" sz="1800" b="1" dirty="0" smtClean="0"/>
              <a:t>x</a:t>
            </a:r>
            <a:r>
              <a:rPr lang="en-US" sz="1800" dirty="0" smtClean="0"/>
              <a:t> should be assigned to category </a:t>
            </a:r>
            <a:r>
              <a:rPr lang="en-US" sz="1800" b="1" dirty="0" smtClean="0"/>
              <a:t>c</a:t>
            </a:r>
            <a:r>
              <a:rPr lang="en-US" sz="1800" dirty="0" smtClean="0"/>
              <a:t>, than we can combine scores from multiple documents using following formula:</a:t>
            </a:r>
          </a:p>
          <a:p>
            <a:endParaRPr lang="en-US" sz="1800" dirty="0" smtClean="0"/>
          </a:p>
          <a:p>
            <a:r>
              <a:rPr lang="en-US" sz="1800" i="1" dirty="0" smtClean="0"/>
              <a:t>P(R(q, D))</a:t>
            </a:r>
            <a:r>
              <a:rPr lang="en-US" sz="1800" dirty="0" smtClean="0"/>
              <a:t> is the probability that query </a:t>
            </a:r>
            <a:r>
              <a:rPr lang="en-US" sz="1800" i="1" dirty="0" smtClean="0"/>
              <a:t>q</a:t>
            </a:r>
            <a:r>
              <a:rPr lang="en-US" sz="1800" dirty="0" smtClean="0"/>
              <a:t> is related to the document D</a:t>
            </a:r>
          </a:p>
          <a:p>
            <a:r>
              <a:rPr lang="en-US" sz="1800" i="1" dirty="0" smtClean="0"/>
              <a:t>P(A(D, c))</a:t>
            </a:r>
            <a:r>
              <a:rPr lang="en-US" sz="1800" dirty="0" smtClean="0"/>
              <a:t> is the probability that document D should be assigned to category </a:t>
            </a:r>
            <a:r>
              <a:rPr lang="en-US" sz="1800" b="1" dirty="0" smtClean="0"/>
              <a:t>c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89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67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2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2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2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5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09A21E-FC28-4F5E-9229-E32B3226D8CA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57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57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9728" indent="-499728">
              <a:buFont typeface="Arial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7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9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0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74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5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9EF4D-2F31-4E17-A727-E5FC8C4CEF8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45FE1C89-06D5-4209-8882-E8D20EFE20C7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514E-6408-4A07-B050-8E95DFB40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BFB401CD-902F-45CE-984D-A3060B080DA2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7C6B-149A-43DB-BF61-4EA850972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1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3EADBDA0-3923-4EE4-99FC-666AA99C5666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71F-92AC-4FE6-8C08-84A373CC5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7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D83FDA0-3E3C-1E44-A666-A8286C1E2A4D}" type="datetime1">
              <a:rPr lang="en-US" smtClean="0"/>
              <a:pPr/>
              <a:t>12/22/14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9AB-2E3D-E64E-B905-9D3E59105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166725" cy="6604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018"/>
            <a:ext cx="13563600" cy="57487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7767209"/>
            <a:ext cx="2773363" cy="2174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BF9E35B1-7596-4CA8-A537-76764190D267}" type="datetime1">
              <a:rPr lang="en-US" altLang="en-US"/>
              <a:pPr>
                <a:defRPr/>
              </a:pPr>
              <a:t>12/22/14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1" y="7632766"/>
            <a:ext cx="4632325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82601" y="7627939"/>
            <a:ext cx="715963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6ABC-5902-4EDA-8E2E-AFE2CBCAC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3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4DB040FC-3CAD-42BE-A4CD-DC897CF63201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E1B0-1BE0-4361-9A36-614A82C45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67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BAD446E9-7E4E-4483-837E-95B0025F3896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65CF-BFDE-47CB-AC50-0AB19C17D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0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1AC62574-0CFC-4AEE-9F57-A176F2F82EBA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DF50-A4CD-4C3A-8B9A-24A2457E9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7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DC9FB122-14FD-41EA-AED6-AECC94B3B291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789D-BE0F-49BC-AB2E-EECC6EFDF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6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3A085C8E-94B2-4F23-A1BA-6A29C82B53AC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17D1-F185-44F5-AD1A-189984B5E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7565317A-172C-4649-B25A-36E1AADB784A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D061-6F19-4FA7-B48E-75EB9CA39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2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9" y="7270751"/>
            <a:ext cx="3413125" cy="4381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1F3BFF59-1148-49DC-946F-A1648249A2CD}" type="datetime1">
              <a:rPr lang="en-US" altLang="en-US"/>
              <a:pPr>
                <a:defRPr/>
              </a:pPr>
              <a:t>12/22/14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E792-085D-4642-BBAA-25B6CFFBD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7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6817"/>
            <a:ext cx="13166725" cy="9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403583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9" y="7627939"/>
            <a:ext cx="4632325" cy="438150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solidFill>
                  <a:srgbClr val="8999B7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9" y="7627939"/>
            <a:ext cx="3413125" cy="438150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99B7"/>
                </a:solidFill>
              </a:defRPr>
            </a:lvl1pPr>
          </a:lstStyle>
          <a:p>
            <a:pPr>
              <a:defRPr/>
            </a:pPr>
            <a:fld id="{953FFCBD-3A60-406D-871A-A4C6FE9CC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 baseline="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653077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</a:defRPr>
      </a:lvl6pPr>
      <a:lvl7pPr marL="1306155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</a:defRPr>
      </a:lvl7pPr>
      <a:lvl8pPr marL="1959233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</a:defRPr>
      </a:lvl8pPr>
      <a:lvl9pPr marL="2612311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Arial" charset="0"/>
        </a:defRPr>
      </a:lvl9pPr>
    </p:titleStyle>
    <p:bodyStyle>
      <a:lvl1pPr marL="488926" indent="-4889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060397" indent="-4079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34" charset="-128"/>
        </a:defRPr>
      </a:lvl2pPr>
      <a:lvl3pPr marL="1631868" indent="-3254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34" charset="-128"/>
        </a:defRPr>
      </a:lvl3pPr>
      <a:lvl4pPr marL="2284299" indent="-3254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34" charset="-128"/>
        </a:defRPr>
      </a:lvl4pPr>
      <a:lvl5pPr marL="2938316" indent="-3254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34" charset="-128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4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r="331" b="18466"/>
          <a:stretch>
            <a:fillRect/>
          </a:stretch>
        </p:blipFill>
        <p:spPr bwMode="auto">
          <a:xfrm>
            <a:off x="-33338" y="-92074"/>
            <a:ext cx="14663738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-22225" y="2057400"/>
            <a:ext cx="14652626" cy="61722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>
              <a:defRPr/>
            </a:pPr>
            <a:endParaRPr lang="en-US" altLang="en-US" sz="4600" dirty="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  <a:p>
            <a:pPr algn="ctr">
              <a:defRPr/>
            </a:pPr>
            <a:endParaRPr lang="en-US" altLang="en-US" sz="4600" dirty="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5029200" cy="6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065802" y="6248400"/>
            <a:ext cx="11547475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smtClean="0">
                <a:cs typeface="Arial" charset="0"/>
              </a:rPr>
              <a:t>Search Query </a:t>
            </a:r>
            <a:r>
              <a:rPr lang="en-US" sz="4400" dirty="0" smtClean="0">
                <a:cs typeface="Arial" charset="0"/>
              </a:rPr>
              <a:t>Categorization at Scale</a:t>
            </a:r>
            <a:endParaRPr lang="en-US" sz="4400" dirty="0">
              <a:cs typeface="Arial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124200" y="7239000"/>
            <a:ext cx="541020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Alex Dorman, CTO</a:t>
            </a:r>
          </a:p>
          <a:p>
            <a:pPr eaLnBrk="1" hangingPunct="1"/>
            <a:r>
              <a:rPr lang="en-US" sz="2000" dirty="0" err="1" smtClean="0">
                <a:latin typeface="Courier"/>
                <a:cs typeface="Courier"/>
              </a:rPr>
              <a:t>alex</a:t>
            </a:r>
            <a:r>
              <a:rPr lang="en-US" sz="2000" dirty="0" smtClean="0">
                <a:latin typeface="Courier"/>
                <a:cs typeface="Courier"/>
              </a:rPr>
              <a:t> at </a:t>
            </a:r>
            <a:r>
              <a:rPr lang="en-US" sz="2000" b="1" dirty="0" smtClean="0">
                <a:latin typeface="Courier"/>
                <a:cs typeface="Courier"/>
              </a:rPr>
              <a:t>magnetic</a:t>
            </a:r>
            <a:r>
              <a:rPr lang="en-US" sz="2000" dirty="0" smtClean="0">
                <a:latin typeface="Courier"/>
                <a:cs typeface="Courier"/>
              </a:rPr>
              <a:t> dot 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659204" y="7239000"/>
            <a:ext cx="5971196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Michal </a:t>
            </a:r>
            <a:r>
              <a:rPr lang="en-US" dirty="0" err="1" smtClean="0"/>
              <a:t>Laclavik</a:t>
            </a:r>
            <a:r>
              <a:rPr lang="en-US" dirty="0" smtClean="0"/>
              <a:t>, Sr. Data Scientist</a:t>
            </a:r>
          </a:p>
          <a:p>
            <a:pPr eaLnBrk="1" hangingPunct="1"/>
            <a:r>
              <a:rPr lang="en-US" sz="2000" dirty="0" err="1">
                <a:latin typeface="Courier"/>
                <a:cs typeface="Courier"/>
              </a:rPr>
              <a:t>m</a:t>
            </a:r>
            <a:r>
              <a:rPr lang="en-US" sz="2000" dirty="0" err="1" smtClean="0">
                <a:latin typeface="Courier"/>
                <a:cs typeface="Courier"/>
              </a:rPr>
              <a:t>ichal.laclavik</a:t>
            </a:r>
            <a:r>
              <a:rPr lang="en-US" sz="2000" dirty="0" smtClean="0">
                <a:latin typeface="Courier"/>
                <a:cs typeface="Courier"/>
              </a:rPr>
              <a:t> at </a:t>
            </a:r>
            <a:r>
              <a:rPr lang="en-US" sz="2000" b="1" dirty="0" smtClean="0">
                <a:latin typeface="Courier"/>
                <a:cs typeface="Courier"/>
              </a:rPr>
              <a:t>magnetic</a:t>
            </a:r>
            <a:r>
              <a:rPr lang="en-US" sz="2000" dirty="0" smtClean="0">
                <a:latin typeface="Courier"/>
                <a:cs typeface="Courier"/>
              </a:rPr>
              <a:t> dot com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743200" cy="8229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264639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Long Time Ago …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061304" indent="-408194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63277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228588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93899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672DE7-4371-8247-AD77-046BF1EBD8E9}" type="slidenum">
              <a:rPr lang="en-US" sz="1700">
                <a:solidFill>
                  <a:srgbClr val="8999B7"/>
                </a:solidFill>
              </a:rPr>
              <a:pPr eaLnBrk="1" hangingPunct="1"/>
              <a:t>10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33400" y="1390888"/>
            <a:ext cx="6934200" cy="5848112"/>
          </a:xfrm>
        </p:spPr>
        <p:txBody>
          <a:bodyPr/>
          <a:lstStyle/>
          <a:p>
            <a:pPr>
              <a:defRPr/>
            </a:pPr>
            <a:r>
              <a:rPr lang="sk-SK" sz="4000" dirty="0" smtClean="0"/>
              <a:t>... But .... </a:t>
            </a:r>
          </a:p>
          <a:p>
            <a:pPr>
              <a:defRPr/>
            </a:pPr>
            <a:endParaRPr lang="sk-SK" sz="4000" dirty="0" smtClean="0"/>
          </a:p>
          <a:p>
            <a:pPr>
              <a:defRPr/>
            </a:pPr>
            <a:endParaRPr lang="sk-SK" sz="4000" dirty="0"/>
          </a:p>
          <a:p>
            <a:pPr>
              <a:defRPr/>
            </a:pPr>
            <a:endParaRPr lang="sk-SK" sz="4000" dirty="0" smtClean="0"/>
          </a:p>
          <a:p>
            <a:pPr>
              <a:defRPr/>
            </a:pPr>
            <a:r>
              <a:rPr lang="sk-SK" sz="4000" dirty="0" smtClean="0"/>
              <a:t>.... We have ~8Bn queries per month to categorize ....</a:t>
            </a:r>
          </a:p>
          <a:p>
            <a:pPr>
              <a:defRPr/>
            </a:pPr>
            <a:r>
              <a:rPr lang="sk-SK" sz="4000" dirty="0" smtClean="0"/>
              <a:t>$2,000 * 8,000 = Oh My! </a:t>
            </a:r>
            <a:endParaRPr lang="sk-SK" sz="3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77000"/>
            <a:ext cx="3129643" cy="1752600"/>
          </a:xfrm>
          <a:prstGeom prst="rect">
            <a:avLst/>
          </a:prstGeom>
        </p:spPr>
      </p:pic>
      <p:pic>
        <p:nvPicPr>
          <p:cNvPr id="3" name="Picture 2" descr="Screen Shot 2014-09-09 at 9.5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295400"/>
            <a:ext cx="4419600" cy="609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743200"/>
            <a:ext cx="6134100" cy="1739900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6477000" y="6400800"/>
            <a:ext cx="2590800" cy="1981200"/>
          </a:xfrm>
          <a:prstGeom prst="mathMultiply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6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563599" cy="66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Query Categorization Approach – Take 2</a:t>
            </a:r>
            <a:endParaRPr lang="sk-SK" dirty="0"/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381000" y="3733800"/>
            <a:ext cx="12725400" cy="1524000"/>
          </a:xfrm>
        </p:spPr>
        <p:txBody>
          <a:bodyPr/>
          <a:lstStyle/>
          <a:p>
            <a:r>
              <a:rPr lang="en-US" altLang="en-US" sz="3600" dirty="0" smtClean="0"/>
              <a:t>Use web replacement – </a:t>
            </a:r>
            <a:r>
              <a:rPr lang="en-US" altLang="en-US" sz="3600" dirty="0"/>
              <a:t>Wikipedia</a:t>
            </a:r>
          </a:p>
          <a:p>
            <a:endParaRPr lang="en-US" altLang="en-US" sz="2400" dirty="0"/>
          </a:p>
          <a:p>
            <a:endParaRPr lang="sk-SK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2133600"/>
            <a:ext cx="4267200" cy="38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3847869"/>
            <a:ext cx="2525945" cy="190500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609600"/>
            <a:ext cx="7620000" cy="5029200"/>
          </a:xfrm>
          <a:prstGeom prst="rect">
            <a:avLst/>
          </a:prstGeom>
        </p:spPr>
      </p:pic>
      <p:sp>
        <p:nvSpPr>
          <p:cNvPr id="86" name="32-Point Star 85"/>
          <p:cNvSpPr/>
          <p:nvPr/>
        </p:nvSpPr>
        <p:spPr>
          <a:xfrm>
            <a:off x="9296400" y="38100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792199" cy="660400"/>
          </a:xfrm>
        </p:spPr>
        <p:txBody>
          <a:bodyPr/>
          <a:lstStyle/>
          <a:p>
            <a:pPr>
              <a:defRPr/>
            </a:pPr>
            <a:r>
              <a:rPr lang="en-US" dirty="0"/>
              <a:t>Our Query Categorization Approach – Take 2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81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4DD57C-5702-4016-999F-FD6CFE98DC4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562600"/>
            <a:ext cx="1625600" cy="16256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886200" y="5562600"/>
            <a:ext cx="8902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357746"/>
            <a:ext cx="2438400" cy="199505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cxnSp>
        <p:nvCxnSpPr>
          <p:cNvPr id="12" name="Elbow Connector 11"/>
          <p:cNvCxnSpPr>
            <a:stCxn id="9" idx="3"/>
          </p:cNvCxnSpPr>
          <p:nvPr/>
        </p:nvCxnSpPr>
        <p:spPr>
          <a:xfrm flipV="1">
            <a:off x="9601200" y="2057400"/>
            <a:ext cx="1219200" cy="297873"/>
          </a:xfrm>
          <a:prstGeom prst="bentConnector3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3" idx="3"/>
          </p:cNvCxnSpPr>
          <p:nvPr/>
        </p:nvCxnSpPr>
        <p:spPr>
          <a:xfrm flipV="1">
            <a:off x="9688744" y="4114800"/>
            <a:ext cx="1360256" cy="6855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1" y="6247938"/>
            <a:ext cx="2590799" cy="182926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cxnSp>
        <p:nvCxnSpPr>
          <p:cNvPr id="30" name="Elbow Connector 29"/>
          <p:cNvCxnSpPr>
            <a:stCxn id="27" idx="3"/>
          </p:cNvCxnSpPr>
          <p:nvPr/>
        </p:nvCxnSpPr>
        <p:spPr>
          <a:xfrm flipV="1">
            <a:off x="9753600" y="4876801"/>
            <a:ext cx="1600200" cy="2285768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ástupný symbol obsahu 2"/>
          <p:cNvSpPr>
            <a:spLocks noGrp="1"/>
          </p:cNvSpPr>
          <p:nvPr>
            <p:ph idx="1"/>
          </p:nvPr>
        </p:nvSpPr>
        <p:spPr>
          <a:xfrm>
            <a:off x="381000" y="1295400"/>
            <a:ext cx="5486400" cy="4343400"/>
          </a:xfrm>
        </p:spPr>
        <p:txBody>
          <a:bodyPr/>
          <a:lstStyle/>
          <a:p>
            <a:r>
              <a:rPr lang="en-US" altLang="en-US" sz="3200" dirty="0" smtClean="0"/>
              <a:t>Assign a category to each Wikipedia document (with a score)</a:t>
            </a:r>
          </a:p>
          <a:p>
            <a:r>
              <a:rPr lang="en-US" altLang="en-US" sz="3200" dirty="0" smtClean="0"/>
              <a:t>Load all documents and scores into an index</a:t>
            </a:r>
          </a:p>
          <a:p>
            <a:r>
              <a:rPr lang="en-US" altLang="en-US" sz="3200" dirty="0" smtClean="0"/>
              <a:t>Search within the index</a:t>
            </a:r>
          </a:p>
          <a:p>
            <a:r>
              <a:rPr lang="en-US" altLang="en-US" sz="3200" dirty="0" smtClean="0"/>
              <a:t>Compute the final score for the query</a:t>
            </a:r>
          </a:p>
        </p:txBody>
      </p:sp>
      <p:sp>
        <p:nvSpPr>
          <p:cNvPr id="8193" name="7-Point Star 8192"/>
          <p:cNvSpPr/>
          <p:nvPr/>
        </p:nvSpPr>
        <p:spPr>
          <a:xfrm>
            <a:off x="8991600" y="1066800"/>
            <a:ext cx="685800" cy="6096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94" name="5-Point Star 8193"/>
          <p:cNvSpPr/>
          <p:nvPr/>
        </p:nvSpPr>
        <p:spPr>
          <a:xfrm>
            <a:off x="9067800" y="37338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96" name="32-Point Star 8195"/>
          <p:cNvSpPr/>
          <p:nvPr/>
        </p:nvSpPr>
        <p:spPr>
          <a:xfrm>
            <a:off x="9372600" y="60960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97" name="Can 8196"/>
          <p:cNvSpPr/>
          <p:nvPr/>
        </p:nvSpPr>
        <p:spPr>
          <a:xfrm>
            <a:off x="5029200" y="5715000"/>
            <a:ext cx="1066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733800" y="66294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" name="32-Point Star 46"/>
          <p:cNvSpPr/>
          <p:nvPr/>
        </p:nvSpPr>
        <p:spPr>
          <a:xfrm>
            <a:off x="4191000" y="67056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201" name="Straight Arrow Connector 8200"/>
          <p:cNvCxnSpPr/>
          <p:nvPr/>
        </p:nvCxnSpPr>
        <p:spPr>
          <a:xfrm flipH="1">
            <a:off x="3810000" y="6553200"/>
            <a:ext cx="914400" cy="0"/>
          </a:xfrm>
          <a:prstGeom prst="straightConnector1">
            <a:avLst/>
          </a:prstGeom>
          <a:ln w="762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120722" y="6135092"/>
            <a:ext cx="1118278" cy="875307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8137674" flipV="1">
            <a:off x="4343333" y="3610795"/>
            <a:ext cx="4038736" cy="659620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8137674">
            <a:off x="5861323" y="5074147"/>
            <a:ext cx="1536154" cy="291106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Elbow Connector 86"/>
          <p:cNvCxnSpPr>
            <a:stCxn id="23" idx="3"/>
          </p:cNvCxnSpPr>
          <p:nvPr/>
        </p:nvCxnSpPr>
        <p:spPr>
          <a:xfrm>
            <a:off x="9688744" y="4800369"/>
            <a:ext cx="1665056" cy="76431"/>
          </a:xfrm>
          <a:prstGeom prst="bentConnector3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9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9" grpId="0" animBg="1"/>
      <p:bldP spid="8193" grpId="0" animBg="1"/>
      <p:bldP spid="8194" grpId="0" animBg="1"/>
      <p:bldP spid="8196" grpId="0" animBg="1"/>
      <p:bldP spid="8197" grpId="0" animBg="1"/>
      <p:bldP spid="46" grpId="0" animBg="1"/>
      <p:bldP spid="47" grpId="0" animBg="1"/>
      <p:bldP spid="36" grpId="0" animBg="1"/>
      <p:bldP spid="83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05000"/>
            <a:ext cx="6348691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018"/>
            <a:ext cx="13487400" cy="1100582"/>
          </a:xfrm>
        </p:spPr>
        <p:txBody>
          <a:bodyPr/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recision</a:t>
            </a:r>
            <a:r>
              <a:rPr lang="en-US" sz="3200" dirty="0" smtClean="0"/>
              <a:t> </a:t>
            </a:r>
            <a:r>
              <a:rPr lang="en-US" sz="3200" dirty="0"/>
              <a:t>is the fraction of retrieved documents that are relevant to the find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343400"/>
            <a:ext cx="13487400" cy="11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>
            <a:lvl1pPr marL="488926" indent="-48892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1060397" indent="-4079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34" charset="-128"/>
              </a:defRPr>
            </a:lvl2pPr>
            <a:lvl3pPr marL="1631868" indent="-32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34" charset="-128"/>
              </a:defRPr>
            </a:lvl3pPr>
            <a:lvl4pPr marL="2284299" indent="-32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34" charset="-128"/>
              </a:defRPr>
            </a:lvl4pPr>
            <a:lvl5pPr marL="2938316" indent="-32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34" charset="-128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Recall</a:t>
            </a:r>
            <a:r>
              <a:rPr lang="en-US" sz="3200" dirty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the fraction of the documents that are relevant to the query that are successfully retrieved.</a:t>
            </a:r>
            <a:endParaRPr lang="en-US" sz="3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08839"/>
              </p:ext>
            </p:extLst>
          </p:nvPr>
        </p:nvGraphicFramePr>
        <p:xfrm>
          <a:off x="6889750" y="4013200"/>
          <a:ext cx="850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850900" imgH="203200" progId="Equation.3">
                  <p:embed/>
                </p:oleObj>
              </mc:Choice>
              <mc:Fallback>
                <p:oleObj name="Equation" r:id="rId4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0" y="4013200"/>
                        <a:ext cx="850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44108"/>
              </p:ext>
            </p:extLst>
          </p:nvPr>
        </p:nvGraphicFramePr>
        <p:xfrm>
          <a:off x="990600" y="2743200"/>
          <a:ext cx="92376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3721100" imgH="419100" progId="Equation.3">
                  <p:embed/>
                </p:oleObj>
              </mc:Choice>
              <mc:Fallback>
                <p:oleObj name="Equation" r:id="rId6" imgW="3721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2743200"/>
                        <a:ext cx="9237662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04398"/>
              </p:ext>
            </p:extLst>
          </p:nvPr>
        </p:nvGraphicFramePr>
        <p:xfrm>
          <a:off x="990600" y="5791200"/>
          <a:ext cx="8991600" cy="107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3505200" imgH="419100" progId="Equation.3">
                  <p:embed/>
                </p:oleObj>
              </mc:Choice>
              <mc:Fallback>
                <p:oleObj name="Equation" r:id="rId8" imgW="3505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5791200"/>
                        <a:ext cx="8991600" cy="107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77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13487400" cy="4648200"/>
          </a:xfrm>
        </p:spPr>
        <p:txBody>
          <a:bodyPr/>
          <a:lstStyle/>
          <a:p>
            <a:r>
              <a:rPr lang="en-US" sz="4000" dirty="0" smtClean="0"/>
              <a:t>Measure result quality using F1 Score: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87191"/>
              </p:ext>
            </p:extLst>
          </p:nvPr>
        </p:nvGraphicFramePr>
        <p:xfrm>
          <a:off x="661988" y="2133600"/>
          <a:ext cx="48498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88" y="2133600"/>
                        <a:ext cx="4849812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27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638800" cy="4648200"/>
          </a:xfrm>
        </p:spPr>
        <p:txBody>
          <a:bodyPr/>
          <a:lstStyle/>
          <a:p>
            <a:r>
              <a:rPr lang="en-US" sz="3200" dirty="0" smtClean="0"/>
              <a:t>Prepare test set using manually annotated queries</a:t>
            </a:r>
          </a:p>
          <a:p>
            <a:r>
              <a:rPr lang="en-US" sz="3200" dirty="0" smtClean="0"/>
              <a:t>10,000 queries annotated by crowdsourcing to Magnetic employees</a:t>
            </a:r>
            <a:endParaRPr lang="en-US" sz="20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143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6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Step-by-Step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10485441" y="7627940"/>
            <a:ext cx="3413125" cy="438150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ECE19AB-2E3D-E64E-B905-9D3E59105C81}" type="slidenum">
              <a:rPr lang="en-US" sz="1700">
                <a:solidFill>
                  <a:srgbClr val="8999B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700" dirty="0">
              <a:solidFill>
                <a:srgbClr val="8999B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038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Let’s go into details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066800"/>
            <a:ext cx="5029200" cy="6990587"/>
          </a:xfrm>
          <a:prstGeom prst="rect">
            <a:avLst/>
          </a:prstGeom>
          <a:ln>
            <a:solidFill>
              <a:srgbClr val="005695"/>
            </a:solidFill>
          </a:ln>
        </p:spPr>
      </p:pic>
    </p:spTree>
    <p:extLst>
      <p:ext uri="{BB962C8B-B14F-4D97-AF65-F5344CB8AC3E}">
        <p14:creationId xmlns:p14="http://schemas.microsoft.com/office/powerpoint/2010/main" val="141864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3847869"/>
            <a:ext cx="2525945" cy="190500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609600"/>
            <a:ext cx="7620000" cy="5029200"/>
          </a:xfrm>
          <a:prstGeom prst="rect">
            <a:avLst/>
          </a:prstGeom>
        </p:spPr>
      </p:pic>
      <p:sp>
        <p:nvSpPr>
          <p:cNvPr id="86" name="32-Point Star 85"/>
          <p:cNvSpPr/>
          <p:nvPr/>
        </p:nvSpPr>
        <p:spPr>
          <a:xfrm>
            <a:off x="9296400" y="38100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792199" cy="66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Query </a:t>
            </a:r>
            <a:r>
              <a:rPr lang="en-US" dirty="0"/>
              <a:t>Categorization </a:t>
            </a:r>
            <a:r>
              <a:rPr lang="en-US" dirty="0" smtClean="0"/>
              <a:t>- Overview</a:t>
            </a:r>
            <a:endParaRPr lang="sk-SK" dirty="0"/>
          </a:p>
        </p:txBody>
      </p:sp>
      <p:sp>
        <p:nvSpPr>
          <p:cNvPr id="81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4DD57C-5702-4016-999F-FD6CFE98DC4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562600"/>
            <a:ext cx="1625600" cy="1625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-3100039" y="6680200"/>
            <a:ext cx="8902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3600" y="6572250"/>
            <a:ext cx="876300" cy="10414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-1118839" y="6680200"/>
            <a:ext cx="8902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86200" y="5562600"/>
            <a:ext cx="8902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357746"/>
            <a:ext cx="2438400" cy="199505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cxnSp>
        <p:nvCxnSpPr>
          <p:cNvPr id="12" name="Elbow Connector 11"/>
          <p:cNvCxnSpPr>
            <a:stCxn id="9" idx="3"/>
          </p:cNvCxnSpPr>
          <p:nvPr/>
        </p:nvCxnSpPr>
        <p:spPr>
          <a:xfrm flipV="1">
            <a:off x="9601200" y="2057400"/>
            <a:ext cx="1219200" cy="297873"/>
          </a:xfrm>
          <a:prstGeom prst="bentConnector3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3" idx="3"/>
          </p:cNvCxnSpPr>
          <p:nvPr/>
        </p:nvCxnSpPr>
        <p:spPr>
          <a:xfrm flipV="1">
            <a:off x="9688744" y="4114800"/>
            <a:ext cx="1360256" cy="6855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1" y="6247938"/>
            <a:ext cx="2590799" cy="182926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cxnSp>
        <p:nvCxnSpPr>
          <p:cNvPr id="30" name="Elbow Connector 29"/>
          <p:cNvCxnSpPr>
            <a:stCxn id="27" idx="3"/>
          </p:cNvCxnSpPr>
          <p:nvPr/>
        </p:nvCxnSpPr>
        <p:spPr>
          <a:xfrm flipV="1">
            <a:off x="9753600" y="4876801"/>
            <a:ext cx="1600200" cy="2285768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ástupný symbol obsahu 2"/>
          <p:cNvSpPr>
            <a:spLocks noGrp="1"/>
          </p:cNvSpPr>
          <p:nvPr>
            <p:ph idx="1"/>
          </p:nvPr>
        </p:nvSpPr>
        <p:spPr>
          <a:xfrm>
            <a:off x="381000" y="1295400"/>
            <a:ext cx="5486400" cy="4343400"/>
          </a:xfrm>
        </p:spPr>
        <p:txBody>
          <a:bodyPr/>
          <a:lstStyle/>
          <a:p>
            <a:r>
              <a:rPr lang="en-US" altLang="en-US" sz="3200" dirty="0" smtClean="0"/>
              <a:t>Assign a category to each Wikipedia document (with a score)</a:t>
            </a:r>
          </a:p>
          <a:p>
            <a:r>
              <a:rPr lang="en-US" altLang="en-US" sz="3200" dirty="0" smtClean="0"/>
              <a:t>Load all documents and scores into an index</a:t>
            </a:r>
          </a:p>
          <a:p>
            <a:r>
              <a:rPr lang="en-US" altLang="en-US" sz="3200" dirty="0" smtClean="0"/>
              <a:t>Search within the index</a:t>
            </a:r>
          </a:p>
          <a:p>
            <a:r>
              <a:rPr lang="en-US" altLang="en-US" sz="3200" dirty="0" smtClean="0"/>
              <a:t>Compute final score for the query</a:t>
            </a:r>
          </a:p>
        </p:txBody>
      </p:sp>
      <p:sp>
        <p:nvSpPr>
          <p:cNvPr id="8193" name="7-Point Star 8192"/>
          <p:cNvSpPr/>
          <p:nvPr/>
        </p:nvSpPr>
        <p:spPr>
          <a:xfrm>
            <a:off x="8991600" y="1066800"/>
            <a:ext cx="685800" cy="6096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94" name="5-Point Star 8193"/>
          <p:cNvSpPr/>
          <p:nvPr/>
        </p:nvSpPr>
        <p:spPr>
          <a:xfrm>
            <a:off x="9067800" y="37338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96" name="32-Point Star 8195"/>
          <p:cNvSpPr/>
          <p:nvPr/>
        </p:nvSpPr>
        <p:spPr>
          <a:xfrm>
            <a:off x="9372600" y="60960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97" name="Can 8196"/>
          <p:cNvSpPr/>
          <p:nvPr/>
        </p:nvSpPr>
        <p:spPr>
          <a:xfrm>
            <a:off x="5029200" y="5715000"/>
            <a:ext cx="1066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733800" y="66294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" name="32-Point Star 46"/>
          <p:cNvSpPr/>
          <p:nvPr/>
        </p:nvSpPr>
        <p:spPr>
          <a:xfrm>
            <a:off x="4191000" y="6705600"/>
            <a:ext cx="609600" cy="6096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201" name="Straight Arrow Connector 8200"/>
          <p:cNvCxnSpPr/>
          <p:nvPr/>
        </p:nvCxnSpPr>
        <p:spPr>
          <a:xfrm flipH="1">
            <a:off x="3810000" y="6553200"/>
            <a:ext cx="914400" cy="0"/>
          </a:xfrm>
          <a:prstGeom prst="straightConnector1">
            <a:avLst/>
          </a:prstGeom>
          <a:ln w="762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120722" y="6135092"/>
            <a:ext cx="1118278" cy="875307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8137674" flipV="1">
            <a:off x="4343333" y="3610795"/>
            <a:ext cx="4038736" cy="659620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8137674">
            <a:off x="5861323" y="5074147"/>
            <a:ext cx="1536154" cy="291106"/>
          </a:xfrm>
          <a:custGeom>
            <a:avLst/>
            <a:gdLst>
              <a:gd name="connsiteX0" fmla="*/ 4996508 w 4996508"/>
              <a:gd name="connsiteY0" fmla="*/ 735920 h 735920"/>
              <a:gd name="connsiteX1" fmla="*/ 0 w 4996508"/>
              <a:gd name="connsiteY1" fmla="*/ 27998 h 73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6508" h="735920">
                <a:moveTo>
                  <a:pt x="4996508" y="735920"/>
                </a:moveTo>
                <a:cubicBezTo>
                  <a:pt x="2591938" y="310819"/>
                  <a:pt x="187369" y="-114281"/>
                  <a:pt x="0" y="27998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Elbow Connector 86"/>
          <p:cNvCxnSpPr>
            <a:stCxn id="23" idx="3"/>
          </p:cNvCxnSpPr>
          <p:nvPr/>
        </p:nvCxnSpPr>
        <p:spPr>
          <a:xfrm>
            <a:off x="9688744" y="4800369"/>
            <a:ext cx="1665056" cy="76431"/>
          </a:xfrm>
          <a:prstGeom prst="bentConnector3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10134600" y="1600200"/>
            <a:ext cx="2743200" cy="2133600"/>
          </a:xfrm>
          <a:prstGeom prst="cloudCallout">
            <a:avLst>
              <a:gd name="adj1" fmla="val -56675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620001" y="5421312"/>
            <a:ext cx="35814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995363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-81044" algn="ctr">
              <a:defRPr/>
            </a:pPr>
            <a:r>
              <a:rPr lang="en-US" sz="1900" dirty="0" smtClean="0">
                <a:solidFill>
                  <a:srgbClr val="858585">
                    <a:lumMod val="50000"/>
                  </a:srgbClr>
                </a:solidFill>
                <a:latin typeface="Arial"/>
              </a:rPr>
              <a:t>Search within index</a:t>
            </a:r>
          </a:p>
          <a:p>
            <a:pPr marL="0" indent="-81044" algn="ctr">
              <a:defRPr/>
            </a:pPr>
            <a:r>
              <a:rPr lang="en-US" sz="1900" dirty="0" smtClean="0">
                <a:solidFill>
                  <a:srgbClr val="858585">
                    <a:lumMod val="50000"/>
                  </a:srgbClr>
                </a:solidFill>
                <a:latin typeface="Arial"/>
              </a:rPr>
              <a:t>Combine scores from each document in results</a:t>
            </a:r>
            <a:endParaRPr lang="en-US" sz="1900" dirty="0">
              <a:solidFill>
                <a:srgbClr val="85858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1" y="1219200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Create Map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Category: {seed documents}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52801" y="2667000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Compute N-grams: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Category: {n-grams: score}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5014913" y="2147888"/>
            <a:ext cx="476250" cy="600077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1" y="1230312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Parse Wikipedia: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Document: </a:t>
            </a:r>
            <a:br>
              <a:rPr lang="en-US" dirty="0">
                <a:solidFill>
                  <a:srgbClr val="858585">
                    <a:lumMod val="50000"/>
                  </a:srgbClr>
                </a:solidFill>
              </a:rPr>
            </a:b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{title, redirects, anchor text, </a:t>
            </a:r>
            <a:r>
              <a:rPr lang="en-US" dirty="0" err="1">
                <a:solidFill>
                  <a:srgbClr val="858585">
                    <a:lumMod val="50000"/>
                  </a:srgbClr>
                </a:solidFill>
              </a:rPr>
              <a:t>etc</a:t>
            </a: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}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43801" y="2667000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58585">
                    <a:lumMod val="50000"/>
                  </a:srgbClr>
                </a:solidFill>
              </a:rPr>
              <a:t>Categorize Documents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58585">
                    <a:lumMod val="50000"/>
                  </a:srgbClr>
                </a:solidFill>
              </a:rPr>
              <a:t>Document: </a:t>
            </a:r>
            <a:br>
              <a:rPr lang="en-US" sz="1600" dirty="0">
                <a:solidFill>
                  <a:srgbClr val="858585">
                    <a:lumMod val="50000"/>
                  </a:srgbClr>
                </a:solidFill>
              </a:rPr>
            </a:br>
            <a:r>
              <a:rPr lang="en-US" sz="1600" dirty="0">
                <a:solidFill>
                  <a:srgbClr val="858585">
                    <a:lumMod val="50000"/>
                  </a:srgbClr>
                </a:solidFill>
              </a:rPr>
              <a:t>{title, redirects, anchor text, </a:t>
            </a:r>
            <a:r>
              <a:rPr lang="en-US" sz="1600" dirty="0" err="1">
                <a:solidFill>
                  <a:srgbClr val="858585">
                    <a:lumMod val="50000"/>
                  </a:srgbClr>
                </a:solidFill>
              </a:rPr>
              <a:t>etc</a:t>
            </a:r>
            <a:r>
              <a:rPr lang="en-US" sz="1600" dirty="0">
                <a:solidFill>
                  <a:srgbClr val="858585">
                    <a:lumMod val="50000"/>
                  </a:srgbClr>
                </a:solidFill>
              </a:rPr>
              <a:t>} {category: score}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8977313" y="2205037"/>
            <a:ext cx="476250" cy="600077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86601" y="2895600"/>
            <a:ext cx="476250" cy="600076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43801" y="4038600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Build </a:t>
            </a:r>
            <a:r>
              <a:rPr lang="en-US" dirty="0" smtClean="0">
                <a:solidFill>
                  <a:srgbClr val="858585">
                    <a:lumMod val="50000"/>
                  </a:srgbClr>
                </a:solidFill>
              </a:rPr>
              <a:t>index</a:t>
            </a:r>
            <a:endParaRPr lang="en-US" dirty="0">
              <a:solidFill>
                <a:srgbClr val="858585">
                  <a:lumMod val="50000"/>
                </a:srgb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8977313" y="3671888"/>
            <a:ext cx="476250" cy="600077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52801" y="5421312"/>
            <a:ext cx="35814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Query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086601" y="5649915"/>
            <a:ext cx="476250" cy="600076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8977313" y="4967288"/>
            <a:ext cx="476250" cy="600077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52801" y="6705600"/>
            <a:ext cx="3581400" cy="10779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58585">
                    <a:lumMod val="50000"/>
                  </a:srgbClr>
                </a:solidFill>
              </a:rPr>
              <a:t>Query: {category: score}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7086601" y="6945315"/>
            <a:ext cx="476250" cy="600076"/>
          </a:xfrm>
          <a:prstGeom prst="rightArrow">
            <a:avLst>
              <a:gd name="adj1" fmla="val 27721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Step-by-Step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10485441" y="7627940"/>
            <a:ext cx="3413125" cy="438150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ECE19AB-2E3D-E64E-B905-9D3E59105C81}" type="slidenum">
              <a:rPr lang="en-US" sz="1700">
                <a:solidFill>
                  <a:srgbClr val="8999B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700" dirty="0">
              <a:solidFill>
                <a:srgbClr val="8999B7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0800000">
            <a:off x="11468099" y="1295400"/>
            <a:ext cx="533400" cy="3810000"/>
          </a:xfrm>
          <a:prstGeom prst="leftBrac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0800000">
            <a:off x="11468100" y="5410200"/>
            <a:ext cx="533400" cy="2286000"/>
          </a:xfrm>
          <a:prstGeom prst="leftBrac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Preparation Steps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Time Query Categorization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0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3" grpId="0" animBg="1"/>
      <p:bldP spid="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About Magnetic</a:t>
            </a: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061304" indent="-408194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63277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228588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93899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D0E0120-E7B3-C640-987F-5C00154C774F}" type="slidenum">
              <a:rPr lang="en-US" sz="1700">
                <a:solidFill>
                  <a:srgbClr val="8999B7"/>
                </a:solidFill>
              </a:rPr>
              <a:pPr eaLnBrk="1" hangingPunct="1"/>
              <a:t>2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5280662" y="3979290"/>
            <a:ext cx="9481819" cy="5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>
            <a:spAutoFit/>
          </a:bodyPr>
          <a:lstStyle>
            <a:lvl1pPr marL="571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1714"/>
              </a:spcBef>
              <a:buClr>
                <a:srgbClr val="00B0F0"/>
              </a:buClr>
              <a:buSzPct val="120000"/>
            </a:pPr>
            <a:r>
              <a:rPr lang="en-US" sz="2600">
                <a:solidFill>
                  <a:srgbClr val="424242"/>
                </a:solidFill>
              </a:rPr>
              <a:t>One of the largest aggregators of intent data </a:t>
            </a:r>
          </a:p>
        </p:txBody>
      </p:sp>
      <p:sp>
        <p:nvSpPr>
          <p:cNvPr id="14340" name="Slide Number Placeholder 3"/>
          <p:cNvSpPr txBox="1">
            <a:spLocks/>
          </p:cNvSpPr>
          <p:nvPr/>
        </p:nvSpPr>
        <p:spPr bwMode="auto"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07DD79D-D65A-5143-A4FA-59126DE9BEB4}" type="slidenum">
              <a:rPr lang="en-US" sz="1700">
                <a:solidFill>
                  <a:srgbClr val="8999B7"/>
                </a:solidFill>
              </a:rPr>
              <a:pPr algn="r" eaLnBrk="1" hangingPunct="1"/>
              <a:t>2</a:t>
            </a:fld>
            <a:endParaRPr lang="en-US" sz="1700">
              <a:solidFill>
                <a:srgbClr val="8999B7"/>
              </a:solidFill>
            </a:endParaRPr>
          </a:p>
        </p:txBody>
      </p:sp>
      <p:pic>
        <p:nvPicPr>
          <p:cNvPr id="14341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6598921"/>
            <a:ext cx="1770381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sites.iscom.org/5e-annee/images/stories/digitas-logo-pms-1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60" y="6755130"/>
            <a:ext cx="175768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http://www.denvergov.org/Portals/709/images/staples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6633210"/>
            <a:ext cx="92710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http://www.internetcee.com/tl_files/materials/Blue%20logo%20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9317"/>
          <a:stretch>
            <a:fillRect/>
          </a:stretch>
        </p:blipFill>
        <p:spPr bwMode="auto">
          <a:xfrm>
            <a:off x="8427720" y="7122796"/>
            <a:ext cx="2217421" cy="46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41" y="6612256"/>
            <a:ext cx="853440" cy="3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6" descr="http://marketingland.com/wp-content/ml-loads/2012/06/AKQA-log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1" b="24207"/>
          <a:stretch>
            <a:fillRect/>
          </a:stretch>
        </p:blipFill>
        <p:spPr bwMode="auto">
          <a:xfrm>
            <a:off x="1112520" y="6633210"/>
            <a:ext cx="106680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http://news.umww.com/images/9051/media_gallery/UM_LOGO_100_RGB_P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6503670"/>
            <a:ext cx="924560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9" descr="Unknown-1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7" b="24442"/>
          <a:stretch>
            <a:fillRect/>
          </a:stretch>
        </p:blipFill>
        <p:spPr bwMode="auto">
          <a:xfrm>
            <a:off x="2209801" y="6574156"/>
            <a:ext cx="1988821" cy="59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 descr="http://www.ad-techlondon.co.uk/SpeakerMedia/S609_mediacom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336156"/>
            <a:ext cx="16789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1" y="7067550"/>
            <a:ext cx="135889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61" y="7261860"/>
            <a:ext cx="123952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1" descr="http://www.nycreativeinterns.com/wp-content/uploads/2013/09/Initiativ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41" y="7208520"/>
            <a:ext cx="1889760" cy="3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5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121" y="7151370"/>
            <a:ext cx="838200" cy="4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5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41" y="6492241"/>
            <a:ext cx="146304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" descr="http://www.mnilive.com/wp-content/uploads/2010/12/carat_logo.gif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41" y="7168516"/>
            <a:ext cx="1480819" cy="5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0"/>
          <a:stretch>
            <a:fillRect/>
          </a:stretch>
        </p:blipFill>
        <p:spPr bwMode="auto">
          <a:xfrm>
            <a:off x="-975359" y="1371601"/>
            <a:ext cx="6477000" cy="65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Rectangle 7"/>
          <p:cNvSpPr>
            <a:spLocks noChangeArrowheads="1"/>
          </p:cNvSpPr>
          <p:nvPr/>
        </p:nvSpPr>
        <p:spPr bwMode="auto">
          <a:xfrm>
            <a:off x="3535680" y="2495550"/>
            <a:ext cx="11338560" cy="4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81639">
              <a:spcBef>
                <a:spcPts val="1714"/>
              </a:spcBef>
              <a:buClr>
                <a:srgbClr val="00B0F0"/>
              </a:buClr>
              <a:buSzPct val="120000"/>
            </a:pPr>
            <a:r>
              <a:rPr lang="en-US">
                <a:solidFill>
                  <a:srgbClr val="424242"/>
                </a:solidFill>
              </a:rPr>
              <a:t>First company to focus 100% on applying search intent to display</a:t>
            </a:r>
          </a:p>
        </p:txBody>
      </p:sp>
      <p:sp>
        <p:nvSpPr>
          <p:cNvPr id="14358" name="Rectangle 8"/>
          <p:cNvSpPr>
            <a:spLocks noChangeArrowheads="1"/>
          </p:cNvSpPr>
          <p:nvPr/>
        </p:nvSpPr>
        <p:spPr bwMode="auto">
          <a:xfrm>
            <a:off x="4632961" y="3227070"/>
            <a:ext cx="10368280" cy="4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81639">
              <a:spcBef>
                <a:spcPts val="1714"/>
              </a:spcBef>
              <a:buClr>
                <a:srgbClr val="00B0F0"/>
              </a:buClr>
              <a:buSzPct val="120000"/>
            </a:pPr>
            <a:r>
              <a:rPr lang="en-US">
                <a:solidFill>
                  <a:srgbClr val="424242"/>
                </a:solidFill>
              </a:rPr>
              <a:t>Proprietary media platform and targeting algorithm</a:t>
            </a:r>
          </a:p>
        </p:txBody>
      </p:sp>
      <p:sp>
        <p:nvSpPr>
          <p:cNvPr id="14359" name="Rectangle 9"/>
          <p:cNvSpPr>
            <a:spLocks noChangeArrowheads="1"/>
          </p:cNvSpPr>
          <p:nvPr/>
        </p:nvSpPr>
        <p:spPr bwMode="auto">
          <a:xfrm>
            <a:off x="4010661" y="5589270"/>
            <a:ext cx="12070080" cy="4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81639">
              <a:spcBef>
                <a:spcPts val="1714"/>
              </a:spcBef>
              <a:buClr>
                <a:srgbClr val="00B0F0"/>
              </a:buClr>
              <a:buSzPct val="120000"/>
            </a:pPr>
            <a:r>
              <a:rPr lang="en-US">
                <a:solidFill>
                  <a:srgbClr val="424242"/>
                </a:solidFill>
              </a:rPr>
              <a:t>Strong solution for customer acquisition and retention</a:t>
            </a:r>
          </a:p>
        </p:txBody>
      </p:sp>
      <p:sp>
        <p:nvSpPr>
          <p:cNvPr id="14360" name="Rectangle 10"/>
          <p:cNvSpPr>
            <a:spLocks noChangeArrowheads="1"/>
          </p:cNvSpPr>
          <p:nvPr/>
        </p:nvSpPr>
        <p:spPr bwMode="auto">
          <a:xfrm>
            <a:off x="4754881" y="4806316"/>
            <a:ext cx="14005560" cy="4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81639">
              <a:spcBef>
                <a:spcPts val="1714"/>
              </a:spcBef>
              <a:buClr>
                <a:srgbClr val="00B0F0"/>
              </a:buClr>
              <a:buSzPct val="120000"/>
            </a:pPr>
            <a:r>
              <a:rPr lang="en-US">
                <a:solidFill>
                  <a:srgbClr val="424242"/>
                </a:solidFill>
              </a:rPr>
              <a:t>Display, mobile, video and social retargeting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411573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13944600" cy="976709"/>
          </a:xfrm>
        </p:spPr>
        <p:txBody>
          <a:bodyPr/>
          <a:lstStyle/>
          <a:p>
            <a:r>
              <a:rPr lang="en-US" dirty="0" smtClean="0"/>
              <a:t>Step By Step – Seed Documents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9AB-2E3D-E64E-B905-9D3E59105C8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60688"/>
            <a:ext cx="3505200" cy="29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85" y="4560688"/>
            <a:ext cx="3367715" cy="29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457201" y="1186758"/>
            <a:ext cx="10744200" cy="2166042"/>
          </a:xfrm>
          <a:prstGeom prst="rect">
            <a:avLst/>
          </a:prstGeom>
        </p:spPr>
        <p:txBody>
          <a:bodyPr lIns="91435" tIns="45718" rIns="91435" bIns="45718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Each category represented by one or multiple wiki </a:t>
            </a:r>
            <a:r>
              <a:rPr lang="en-US" altLang="en-US" dirty="0" smtClean="0"/>
              <a:t>pages (manual mapping)</a:t>
            </a:r>
            <a:endParaRPr lang="en-US" altLang="en-US" dirty="0"/>
          </a:p>
          <a:p>
            <a:r>
              <a:rPr lang="en-US" altLang="en-US" dirty="0"/>
              <a:t>Example: Electronics &amp; Computing\Cell Phone</a:t>
            </a:r>
          </a:p>
          <a:p>
            <a:pPr lvl="1"/>
            <a:r>
              <a:rPr lang="en-US" altLang="en-US" dirty="0"/>
              <a:t>Mobile </a:t>
            </a:r>
            <a:r>
              <a:rPr lang="en-US" altLang="en-US" dirty="0" smtClean="0"/>
              <a:t>phone</a:t>
            </a:r>
            <a:endParaRPr lang="en-US" altLang="en-US" dirty="0"/>
          </a:p>
          <a:p>
            <a:pPr lvl="1"/>
            <a:r>
              <a:rPr lang="en-US" altLang="en-US" dirty="0" smtClean="0"/>
              <a:t>Smartphone</a:t>
            </a:r>
          </a:p>
          <a:p>
            <a:pPr lvl="1"/>
            <a:r>
              <a:rPr lang="en-US" altLang="en-US" dirty="0" smtClean="0"/>
              <a:t>Camera </a:t>
            </a:r>
            <a:r>
              <a:rPr lang="en-US" altLang="en-US" dirty="0"/>
              <a:t>phone</a:t>
            </a:r>
          </a:p>
          <a:p>
            <a:endParaRPr lang="en-US" altLang="en-US" sz="21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60688"/>
            <a:ext cx="3524020" cy="29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62" y="82252"/>
            <a:ext cx="12958139" cy="833066"/>
          </a:xfrm>
        </p:spPr>
        <p:txBody>
          <a:bodyPr/>
          <a:lstStyle/>
          <a:p>
            <a:pPr>
              <a:defRPr/>
            </a:pPr>
            <a:r>
              <a:rPr lang="en-US" sz="3900" dirty="0" smtClean="0"/>
              <a:t>N-grams </a:t>
            </a:r>
            <a:r>
              <a:rPr lang="en-US" sz="3900" dirty="0"/>
              <a:t>Generation From </a:t>
            </a:r>
            <a:r>
              <a:rPr lang="en-US" sz="3900" dirty="0" smtClean="0"/>
              <a:t>Seed </a:t>
            </a:r>
            <a:r>
              <a:rPr lang="en-US" sz="3900" dirty="0" err="1" smtClean="0"/>
              <a:t>Wikipages</a:t>
            </a:r>
            <a:endParaRPr lang="en-US" sz="3900" dirty="0"/>
          </a:p>
        </p:txBody>
      </p:sp>
      <p:sp>
        <p:nvSpPr>
          <p:cNvPr id="133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DC30BB-9CF5-4430-A7BB-5322FCC7D79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09800"/>
            <a:ext cx="1181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Wikipedia is rich on links and metadata. </a:t>
            </a:r>
            <a:endParaRPr lang="en-US" sz="3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We utilize links between pages to find “similar concepts”. </a:t>
            </a:r>
            <a:endParaRPr lang="en-US" sz="36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Set of similar concepts is saved as list of n-grams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66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62" y="82252"/>
            <a:ext cx="12958139" cy="833066"/>
          </a:xfrm>
        </p:spPr>
        <p:txBody>
          <a:bodyPr/>
          <a:lstStyle/>
          <a:p>
            <a:pPr>
              <a:defRPr/>
            </a:pPr>
            <a:r>
              <a:rPr lang="en-US" sz="3900" dirty="0" smtClean="0"/>
              <a:t>N-grams </a:t>
            </a:r>
            <a:r>
              <a:rPr lang="en-US" sz="3900" dirty="0"/>
              <a:t>Generation From </a:t>
            </a:r>
            <a:r>
              <a:rPr lang="en-US" sz="3900" dirty="0" smtClean="0"/>
              <a:t>Seed </a:t>
            </a:r>
            <a:r>
              <a:rPr lang="en-US" sz="3900" dirty="0" err="1" smtClean="0"/>
              <a:t>Wikipages</a:t>
            </a:r>
            <a:r>
              <a:rPr lang="en-US" sz="3900" dirty="0" smtClean="0"/>
              <a:t> and Links</a:t>
            </a:r>
            <a:endParaRPr lang="en-US" sz="3900" dirty="0"/>
          </a:p>
        </p:txBody>
      </p:sp>
      <p:sp>
        <p:nvSpPr>
          <p:cNvPr id="133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DC30BB-9CF5-4430-A7BB-5322FCC7D79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1447800"/>
            <a:ext cx="7270686" cy="2809975"/>
            <a:chOff x="179062" y="4782652"/>
            <a:chExt cx="7270686" cy="2809975"/>
          </a:xfrm>
        </p:grpSpPr>
        <p:pic>
          <p:nvPicPr>
            <p:cNvPr id="133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2" y="4810530"/>
              <a:ext cx="7270686" cy="278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bdĺžnik 32"/>
            <p:cNvSpPr/>
            <p:nvPr/>
          </p:nvSpPr>
          <p:spPr>
            <a:xfrm>
              <a:off x="180920" y="4782652"/>
              <a:ext cx="1968003" cy="43053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 eaLnBrk="1" hangingPunct="1">
                <a:defRPr/>
              </a:pPr>
              <a:endParaRPr lang="sk-SK"/>
            </a:p>
          </p:txBody>
        </p:sp>
        <p:sp>
          <p:nvSpPr>
            <p:cNvPr id="34" name="Obdĺžnik 33"/>
            <p:cNvSpPr/>
            <p:nvPr/>
          </p:nvSpPr>
          <p:spPr>
            <a:xfrm>
              <a:off x="4740256" y="6850421"/>
              <a:ext cx="1980669" cy="29618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 eaLnBrk="1" hangingPunct="1">
                <a:defRPr/>
              </a:pPr>
              <a:endParaRPr lang="sk-SK"/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0" y="1066800"/>
            <a:ext cx="5610069" cy="3123928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       </a:t>
            </a:r>
            <a:r>
              <a:rPr lang="en-US" altLang="en-US" dirty="0" smtClean="0"/>
              <a:t> </a:t>
            </a:r>
            <a:r>
              <a:rPr lang="en-GB" altLang="en-US" dirty="0" smtClean="0">
                <a:solidFill>
                  <a:srgbClr val="000099"/>
                </a:solidFill>
              </a:rPr>
              <a:t>Mobile </a:t>
            </a:r>
            <a:r>
              <a:rPr lang="en-GB" altLang="en-US" dirty="0">
                <a:solidFill>
                  <a:srgbClr val="000099"/>
                </a:solidFill>
              </a:rPr>
              <a:t>phone    1.0</a:t>
            </a:r>
          </a:p>
          <a:p>
            <a:pPr>
              <a:spcBef>
                <a:spcPct val="0"/>
              </a:spcBef>
            </a:pPr>
            <a:r>
              <a:rPr lang="sk-SK" altLang="en-US" dirty="0">
                <a:solidFill>
                  <a:srgbClr val="000099"/>
                </a:solidFill>
              </a:rPr>
              <a:t>        </a:t>
            </a:r>
            <a:r>
              <a:rPr lang="en-GB" altLang="en-US" dirty="0">
                <a:solidFill>
                  <a:srgbClr val="000099"/>
                </a:solidFill>
              </a:rPr>
              <a:t>Smartphone      1.0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0099"/>
                </a:solidFill>
              </a:rPr>
              <a:t>        Camera phone    1.0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Mobile operating system </a:t>
            </a:r>
            <a:r>
              <a:rPr lang="en-GB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0.3413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Android (operating system)      0.2098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Tablet computer 0.1965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Comparison of smartphones       0.1945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Personal digital assistant      0.1934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IPhone  0.1926</a:t>
            </a:r>
          </a:p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114800"/>
            <a:ext cx="6020651" cy="360549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781800" y="3810000"/>
            <a:ext cx="1143000" cy="3810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44958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For each link we compute similarity of linked page with the seed page (</a:t>
            </a:r>
            <a:r>
              <a:rPr lang="en-US" sz="3600" dirty="0"/>
              <a:t>as cosine </a:t>
            </a:r>
            <a:r>
              <a:rPr lang="en-US" sz="3600" dirty="0" smtClean="0"/>
              <a:t>similarity)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5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9601200" cy="34172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62" y="82252"/>
            <a:ext cx="12958139" cy="833066"/>
          </a:xfrm>
        </p:spPr>
        <p:txBody>
          <a:bodyPr/>
          <a:lstStyle/>
          <a:p>
            <a:pPr>
              <a:defRPr/>
            </a:pPr>
            <a:r>
              <a:rPr lang="en-US" sz="3900" dirty="0" smtClean="0"/>
              <a:t>Extending Seed Documents with Redirects</a:t>
            </a:r>
            <a:endParaRPr lang="en-US" sz="3900" dirty="0"/>
          </a:p>
        </p:txBody>
      </p:sp>
      <p:sp>
        <p:nvSpPr>
          <p:cNvPr id="133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DC30BB-9CF5-4430-A7BB-5322FCC7D79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371600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There are many redirects and alternative names in Wikipedia.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For example “Cell Phone” redirects to “Mobile Phone”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Alternative names are added to the list of n-grams of this category</a:t>
            </a:r>
            <a:endParaRPr lang="en-US" sz="2800" dirty="0"/>
          </a:p>
        </p:txBody>
      </p:sp>
      <p:sp>
        <p:nvSpPr>
          <p:cNvPr id="13" name="Obdĺžnik 32"/>
          <p:cNvSpPr/>
          <p:nvPr/>
        </p:nvSpPr>
        <p:spPr>
          <a:xfrm>
            <a:off x="2667001" y="4953000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7" name="Curved Right Arrow 6"/>
          <p:cNvSpPr/>
          <p:nvPr/>
        </p:nvSpPr>
        <p:spPr>
          <a:xfrm rot="10800000">
            <a:off x="4114800" y="4114800"/>
            <a:ext cx="762000" cy="1066800"/>
          </a:xfrm>
          <a:prstGeom prst="curvedRightArrow">
            <a:avLst/>
          </a:prstGeom>
          <a:solidFill>
            <a:srgbClr val="F5C8D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53600" y="1219200"/>
            <a:ext cx="4876801" cy="4770533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 phone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</a:t>
            </a:r>
            <a:r>
              <a:rPr lang="en-GB" altLang="en-US" sz="1600" dirty="0" err="1">
                <a:solidFill>
                  <a:srgbClr val="000099"/>
                </a:solidFill>
              </a:rPr>
              <a:t>Mobilephone</a:t>
            </a:r>
            <a:r>
              <a:rPr lang="en-GB" altLang="en-US" sz="1600" dirty="0">
                <a:solidFill>
                  <a:srgbClr val="000099"/>
                </a:solidFill>
              </a:rPr>
              <a:t>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 Phone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Cellular communication standard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communication standard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communications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Environmental impact of mobile phones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Kosher phone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How </a:t>
            </a:r>
            <a:r>
              <a:rPr lang="en-GB" altLang="en-US" sz="1600" dirty="0" err="1">
                <a:solidFill>
                  <a:srgbClr val="000099"/>
                </a:solidFill>
              </a:rPr>
              <a:t>mobilephones</a:t>
            </a:r>
            <a:r>
              <a:rPr lang="en-GB" altLang="en-US" sz="1600" dirty="0">
                <a:solidFill>
                  <a:srgbClr val="000099"/>
                </a:solidFill>
              </a:rPr>
              <a:t> work?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telecom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</a:t>
            </a:r>
            <a:r>
              <a:rPr lang="en-GB" altLang="en-US" sz="1600" dirty="0" err="1">
                <a:solidFill>
                  <a:srgbClr val="000099"/>
                </a:solidFill>
              </a:rPr>
              <a:t>Celluar</a:t>
            </a:r>
            <a:r>
              <a:rPr lang="en-GB" altLang="en-US" sz="1600" dirty="0">
                <a:solidFill>
                  <a:srgbClr val="000099"/>
                </a:solidFill>
              </a:rPr>
              <a:t> telephone  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Cellular Radio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phones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Cellular phones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telephone   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Mobile cellular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Cell Phone 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Flip phones     1.0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rgbClr val="000099"/>
                </a:solidFill>
              </a:rPr>
              <a:t>        …..</a:t>
            </a:r>
            <a:endParaRPr lang="en-GB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4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index – What information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018"/>
            <a:ext cx="14097000" cy="2548382"/>
          </a:xfrm>
        </p:spPr>
        <p:txBody>
          <a:bodyPr/>
          <a:lstStyle/>
          <a:p>
            <a:r>
              <a:rPr lang="en-US" sz="2800" dirty="0" smtClean="0"/>
              <a:t>Some information in Wikipedia helped more than other</a:t>
            </a:r>
          </a:p>
          <a:p>
            <a:r>
              <a:rPr lang="en-US" sz="2800" dirty="0" smtClean="0"/>
              <a:t>We’ve tested combinations of different fields and applied different algorithms to select approach with the best results</a:t>
            </a:r>
          </a:p>
          <a:p>
            <a:r>
              <a:rPr lang="en-US" sz="2800" dirty="0" smtClean="0"/>
              <a:t>Data Set for the test – KDD 2005 Cup “Internet User Search Query Categorization” – 800 queries annotated by 3 reviewers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7" name="Picture 6" descr="using various search fie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11772900" cy="3742057"/>
          </a:xfrm>
          <a:prstGeom prst="rect">
            <a:avLst/>
          </a:prstGeom>
          <a:ln>
            <a:solidFill>
              <a:srgbClr val="005695"/>
            </a:solidFill>
          </a:ln>
        </p:spPr>
      </p:pic>
    </p:spTree>
    <p:extLst>
      <p:ext uri="{BB962C8B-B14F-4D97-AF65-F5344CB8AC3E}">
        <p14:creationId xmlns:p14="http://schemas.microsoft.com/office/powerpoint/2010/main" val="117990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index – Parsed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018"/>
            <a:ext cx="13487400" cy="5748782"/>
          </a:xfrm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Fields </a:t>
            </a:r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for </a:t>
            </a: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</a:rPr>
              <a:t>Categorization </a:t>
            </a:r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</a:rPr>
              <a:t>of 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Wikipedia documents:</a:t>
            </a:r>
            <a:r>
              <a:rPr lang="en-US" sz="4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4200" b="1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title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abstract</a:t>
            </a:r>
          </a:p>
          <a:p>
            <a:pPr lvl="1"/>
            <a:r>
              <a:rPr lang="en-US" sz="3600" dirty="0" err="1" smtClean="0">
                <a:solidFill>
                  <a:schemeClr val="tx1">
                    <a:lumMod val="75000"/>
                  </a:schemeClr>
                </a:solidFill>
              </a:rPr>
              <a:t>db_category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3600" dirty="0" err="1" smtClean="0">
                <a:solidFill>
                  <a:schemeClr val="tx1">
                    <a:lumMod val="75000"/>
                  </a:schemeClr>
                </a:solidFill>
              </a:rPr>
              <a:t>fb_category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category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1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13944600" cy="976709"/>
          </a:xfrm>
        </p:spPr>
        <p:txBody>
          <a:bodyPr/>
          <a:lstStyle/>
          <a:p>
            <a:r>
              <a:rPr lang="en-US" sz="4400" dirty="0" smtClean="0"/>
              <a:t>What else goes into the index– Freebase, </a:t>
            </a:r>
            <a:r>
              <a:rPr lang="en-US" sz="4400" dirty="0" err="1" smtClean="0"/>
              <a:t>DBpedia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19AB-2E3D-E64E-B905-9D3E59105C8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57201" y="1186758"/>
            <a:ext cx="13334999" cy="4604442"/>
          </a:xfrm>
          <a:prstGeom prst="rect">
            <a:avLst/>
          </a:prstGeom>
        </p:spPr>
        <p:txBody>
          <a:bodyPr lIns="91435" tIns="45718" rIns="91435" bIns="45718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Some of Freebase/</a:t>
            </a:r>
            <a:r>
              <a:rPr lang="en-US" altLang="en-US" sz="2800" dirty="0" err="1" smtClean="0"/>
              <a:t>DBpedia</a:t>
            </a:r>
            <a:r>
              <a:rPr lang="en-US" altLang="en-US" sz="2800" dirty="0" smtClean="0"/>
              <a:t> categories are mapped to Magnetic Taxonomy (manual mapping)</a:t>
            </a:r>
            <a:endParaRPr lang="en-US" altLang="en-US" sz="2800" dirty="0"/>
          </a:p>
          <a:p>
            <a:r>
              <a:rPr lang="en-US" altLang="en-US" sz="2800" dirty="0" smtClean="0"/>
              <a:t>(Freebase and </a:t>
            </a:r>
            <a:r>
              <a:rPr lang="en-US" altLang="en-US" sz="2800" dirty="0" err="1" smtClean="0"/>
              <a:t>DBpedia</a:t>
            </a:r>
            <a:r>
              <a:rPr lang="en-US" altLang="en-US" sz="2800" dirty="0" smtClean="0"/>
              <a:t> have links back to Wikipedia documents)</a:t>
            </a:r>
          </a:p>
          <a:p>
            <a:r>
              <a:rPr lang="en-US" altLang="en-US" sz="2800" dirty="0" smtClean="0"/>
              <a:t>Examples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dirty="0" smtClean="0"/>
              <a:t>Arts </a:t>
            </a:r>
            <a:r>
              <a:rPr lang="en-US" altLang="en-US" sz="2400" dirty="0"/>
              <a:t>&amp; Entertainment\Pop Culture &amp; Celebrity </a:t>
            </a:r>
            <a:r>
              <a:rPr lang="en-US" altLang="en-US" sz="2400" dirty="0" smtClean="0"/>
              <a:t>News: 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Courier"/>
                <a:cs typeface="Courier"/>
              </a:rPr>
              <a:t>Celebrity</a:t>
            </a:r>
            <a:r>
              <a:rPr lang="en-US" altLang="en-US" sz="2400" dirty="0">
                <a:latin typeface="Courier"/>
                <a:cs typeface="Courier"/>
              </a:rPr>
              <a:t>; </a:t>
            </a:r>
            <a:r>
              <a:rPr lang="en-US" altLang="en-US" sz="2400" dirty="0" err="1">
                <a:latin typeface="Courier"/>
                <a:cs typeface="Courier"/>
              </a:rPr>
              <a:t>music.artist</a:t>
            </a:r>
            <a:r>
              <a:rPr lang="en-US" altLang="en-US" sz="2400" dirty="0">
                <a:latin typeface="Courier"/>
                <a:cs typeface="Courier"/>
              </a:rPr>
              <a:t>; </a:t>
            </a:r>
            <a:r>
              <a:rPr lang="en-US" altLang="en-US" sz="2400" dirty="0" err="1" smtClean="0">
                <a:latin typeface="Courier"/>
                <a:cs typeface="Courier"/>
              </a:rPr>
              <a:t>MusicalArtist</a:t>
            </a:r>
            <a:r>
              <a:rPr lang="en-US" altLang="en-US" sz="2400" dirty="0" smtClean="0">
                <a:latin typeface="Courier"/>
                <a:cs typeface="Courier"/>
              </a:rPr>
              <a:t>; </a:t>
            </a:r>
            <a:r>
              <a:rPr lang="en-US" altLang="en-US" sz="2400" dirty="0" smtClean="0"/>
              <a:t>…</a:t>
            </a:r>
          </a:p>
          <a:p>
            <a:pPr lvl="1"/>
            <a:r>
              <a:rPr lang="en-US" altLang="en-US" sz="2400" dirty="0"/>
              <a:t>Arts &amp; </a:t>
            </a:r>
            <a:r>
              <a:rPr lang="en-US" altLang="en-US" sz="2400" dirty="0" smtClean="0"/>
              <a:t>Entertainment\Movies/Television:</a:t>
            </a:r>
            <a:br>
              <a:rPr lang="en-US" altLang="en-US" sz="2400" dirty="0" smtClean="0"/>
            </a:br>
            <a:r>
              <a:rPr lang="en-US" sz="2400" dirty="0" err="1" smtClean="0">
                <a:latin typeface="Courier"/>
                <a:cs typeface="Courier"/>
              </a:rPr>
              <a:t>TelevisionStation</a:t>
            </a:r>
            <a:r>
              <a:rPr lang="en-US" sz="2400" dirty="0" smtClean="0">
                <a:latin typeface="Courier"/>
                <a:cs typeface="Courier"/>
              </a:rPr>
              <a:t>; </a:t>
            </a:r>
            <a:r>
              <a:rPr lang="en-US" altLang="en-US" sz="2400" dirty="0" err="1" smtClean="0">
                <a:latin typeface="Courier"/>
                <a:cs typeface="Courier"/>
              </a:rPr>
              <a:t>film.film</a:t>
            </a:r>
            <a:r>
              <a:rPr lang="en-US" altLang="en-US" sz="2400" dirty="0">
                <a:latin typeface="Courier"/>
                <a:cs typeface="Courier"/>
              </a:rPr>
              <a:t>; </a:t>
            </a:r>
            <a:r>
              <a:rPr lang="en-US" altLang="en-US" sz="2400" dirty="0" err="1">
                <a:latin typeface="Courier"/>
                <a:cs typeface="Courier"/>
              </a:rPr>
              <a:t>film.actor</a:t>
            </a:r>
            <a:r>
              <a:rPr lang="en-US" altLang="en-US" sz="2400" dirty="0">
                <a:latin typeface="Courier"/>
                <a:cs typeface="Courier"/>
              </a:rPr>
              <a:t>; </a:t>
            </a:r>
            <a:r>
              <a:rPr lang="en-US" altLang="en-US" sz="2400" dirty="0" err="1">
                <a:latin typeface="Courier"/>
                <a:cs typeface="Courier"/>
              </a:rPr>
              <a:t>film.director</a:t>
            </a:r>
            <a:r>
              <a:rPr lang="en-US" altLang="en-US" sz="2400" dirty="0" smtClean="0">
                <a:latin typeface="Courier"/>
                <a:cs typeface="Courier"/>
              </a:rPr>
              <a:t>; …</a:t>
            </a:r>
          </a:p>
          <a:p>
            <a:pPr lvl="1"/>
            <a:r>
              <a:rPr lang="en-US" sz="2400" dirty="0"/>
              <a:t>Automotive\Manufacturers: </a:t>
            </a:r>
            <a:br>
              <a:rPr lang="en-US" sz="2400" dirty="0"/>
            </a:br>
            <a:r>
              <a:rPr lang="en-US" sz="2400" b="1" dirty="0" err="1">
                <a:latin typeface="Courier"/>
                <a:cs typeface="Courier"/>
              </a:rPr>
              <a:t>automotive.model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automotive.make</a:t>
            </a:r>
            <a:endParaRPr lang="en-US" altLang="en-US" sz="2400" dirty="0">
              <a:latin typeface="Courier"/>
              <a:cs typeface="Courier"/>
            </a:endParaRPr>
          </a:p>
          <a:p>
            <a:pPr lvl="1"/>
            <a:endParaRPr lang="en-US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638800"/>
            <a:ext cx="8486775" cy="1981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772400" y="6019800"/>
            <a:ext cx="1514215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944600" cy="660400"/>
          </a:xfrm>
        </p:spPr>
        <p:txBody>
          <a:bodyPr/>
          <a:lstStyle/>
          <a:p>
            <a:pPr>
              <a:defRPr/>
            </a:pPr>
            <a:r>
              <a:rPr lang="en-US" sz="4900" dirty="0"/>
              <a:t>Wikipedia page categorization: n-gram matching</a:t>
            </a:r>
          </a:p>
        </p:txBody>
      </p:sp>
      <p:sp>
        <p:nvSpPr>
          <p:cNvPr id="1946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01E2F-85A1-4ABE-9863-6807E8D81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9462" name="Obdĺžnik 6"/>
          <p:cNvSpPr>
            <a:spLocks noChangeArrowheads="1"/>
          </p:cNvSpPr>
          <p:nvPr/>
        </p:nvSpPr>
        <p:spPr bwMode="auto">
          <a:xfrm>
            <a:off x="166687" y="1066800"/>
            <a:ext cx="10501313" cy="37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Ted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Nugent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Theodore Anthony "Ted" Nugent ( ; born December 13, 1948) is an American rock musician from Detroit, Michigan. Nugent initially gained fame as the lead guitarist of The Amboy Dukes before embarking on a solo career. His hits, mostly coming in the 1970s, such as "Stranglehold", "Cat Scratch Fever", "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Wango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Tango", and "Great White Buffalo", as well as his 1960s Amboy Dukes 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98196" y="1143000"/>
            <a:ext cx="10417404" cy="403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61" y="1260074"/>
            <a:ext cx="3584384" cy="346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lokTextu 10"/>
          <p:cNvSpPr txBox="1">
            <a:spLocks noChangeArrowheads="1"/>
          </p:cNvSpPr>
          <p:nvPr/>
        </p:nvSpPr>
        <p:spPr bwMode="auto">
          <a:xfrm>
            <a:off x="7543800" y="4572000"/>
            <a:ext cx="25908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Article abstract</a:t>
            </a:r>
            <a:endParaRPr lang="sk-S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0591800" y="1981200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ĺžnik 6"/>
          <p:cNvSpPr>
            <a:spLocks noChangeArrowheads="1"/>
          </p:cNvSpPr>
          <p:nvPr/>
        </p:nvSpPr>
        <p:spPr bwMode="auto">
          <a:xfrm>
            <a:off x="130404" y="5486400"/>
            <a:ext cx="10501313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rock and roll, 1970s in music, Stranglehold (Ted Nugent song), Cat Scratch Fever (song),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Wango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Tango (song), Conservatism in the United States, Gun politics in the United States, Republican Party (United States)</a:t>
            </a:r>
          </a:p>
        </p:txBody>
      </p:sp>
      <p:sp>
        <p:nvSpPr>
          <p:cNvPr id="22" name="Zaoblený obdĺžnik 9"/>
          <p:cNvSpPr/>
          <p:nvPr/>
        </p:nvSpPr>
        <p:spPr>
          <a:xfrm>
            <a:off x="152400" y="5334000"/>
            <a:ext cx="10417404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23" name="BlokTextu 10"/>
          <p:cNvSpPr txBox="1">
            <a:spLocks noChangeArrowheads="1"/>
          </p:cNvSpPr>
          <p:nvPr/>
        </p:nvSpPr>
        <p:spPr bwMode="auto">
          <a:xfrm>
            <a:off x="5181600" y="7010400"/>
            <a:ext cx="5334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Additional </a:t>
            </a:r>
            <a:r>
              <a:rPr lang="en-US" altLang="en-US" sz="2400" b="1" dirty="0">
                <a:solidFill>
                  <a:srgbClr val="FF0000"/>
                </a:solidFill>
              </a:rPr>
              <a:t>text from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abstract links</a:t>
            </a:r>
            <a:endParaRPr lang="sk-S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4800599"/>
            <a:ext cx="3581400" cy="887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33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0" grpId="0" animBg="1"/>
      <p:bldP spid="18" grpId="0"/>
      <p:bldP spid="20" grpId="0" animBg="1"/>
      <p:bldP spid="21" grpId="0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944600" cy="660400"/>
          </a:xfrm>
        </p:spPr>
        <p:txBody>
          <a:bodyPr/>
          <a:lstStyle/>
          <a:p>
            <a:pPr>
              <a:defRPr/>
            </a:pPr>
            <a:r>
              <a:rPr lang="en-US" sz="4900" dirty="0"/>
              <a:t>Wikipedia page categorization: n-gram matching</a:t>
            </a:r>
          </a:p>
        </p:txBody>
      </p:sp>
      <p:sp>
        <p:nvSpPr>
          <p:cNvPr id="1946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01E2F-85A1-4ABE-9863-6807E8D81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61" y="1260074"/>
            <a:ext cx="3584384" cy="346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lokTextu 10"/>
          <p:cNvSpPr txBox="1">
            <a:spLocks noChangeArrowheads="1"/>
          </p:cNvSpPr>
          <p:nvPr/>
        </p:nvSpPr>
        <p:spPr bwMode="auto">
          <a:xfrm>
            <a:off x="4800600" y="6400800"/>
            <a:ext cx="5334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Categories of Wikipedia Article</a:t>
            </a:r>
            <a:endParaRPr lang="sk-S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8600"/>
            <a:ext cx="984537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4800599"/>
            <a:ext cx="3581400" cy="887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200" y="4648200"/>
            <a:ext cx="2578150" cy="244602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10515600" y="4800600"/>
            <a:ext cx="228600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aoblený obdĺžnik 9"/>
          <p:cNvSpPr/>
          <p:nvPr/>
        </p:nvSpPr>
        <p:spPr>
          <a:xfrm>
            <a:off x="304800" y="3810000"/>
            <a:ext cx="99822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674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944600" cy="660400"/>
          </a:xfrm>
        </p:spPr>
        <p:txBody>
          <a:bodyPr/>
          <a:lstStyle/>
          <a:p>
            <a:pPr>
              <a:defRPr/>
            </a:pPr>
            <a:r>
              <a:rPr lang="en-US" sz="4900" dirty="0"/>
              <a:t>Wikipedia page categorization: n-gram matching</a:t>
            </a:r>
          </a:p>
        </p:txBody>
      </p:sp>
      <p:sp>
        <p:nvSpPr>
          <p:cNvPr id="1946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01E2F-85A1-4ABE-9863-6807E8D81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61" y="1260074"/>
            <a:ext cx="3584384" cy="346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4800599"/>
            <a:ext cx="3581400" cy="887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Zaoblený obdĺžnik 9"/>
          <p:cNvSpPr/>
          <p:nvPr/>
        </p:nvSpPr>
        <p:spPr>
          <a:xfrm>
            <a:off x="304800" y="1905000"/>
            <a:ext cx="99822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96012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rock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musician -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Entertainment\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Music:0.08979</a:t>
            </a:r>
          </a:p>
          <a:p>
            <a:pPr eaLnBrk="1" hangingPunct="1"/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Advocate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- Law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-Government-Politics\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Legal:0.130744</a:t>
            </a:r>
          </a:p>
          <a:p>
            <a:pPr eaLnBrk="1" hangingPunct="1"/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christians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- Lifestyle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Religion and Belief:0.055088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Lifestyle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Wedding &amp; Engagement:0.0364</a:t>
            </a:r>
          </a:p>
          <a:p>
            <a:pPr eaLnBrk="1" hangingPunct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gun rights 	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\Firearms: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0.07602</a:t>
            </a:r>
          </a:p>
          <a:p>
            <a:pPr eaLnBrk="1" hangingPunct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rock and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roll	-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Entertainment\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Music:0.104364</a:t>
            </a:r>
          </a:p>
          <a:p>
            <a:pPr eaLnBrk="1" hangingPunct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reality television series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- Lifestyle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Dating:0.034913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&amp;Entertainment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Movies/Television:0.041453</a:t>
            </a: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1005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Found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n-gram keywords with scores for categories</a:t>
            </a:r>
            <a:endParaRPr lang="sk-SK" altLang="en-US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>
            <a:fillRect/>
          </a:stretch>
        </p:blipFill>
        <p:spPr bwMode="auto">
          <a:xfrm>
            <a:off x="3390900" y="2906713"/>
            <a:ext cx="802640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14249400" cy="1371600"/>
          </a:xfrm>
        </p:spPr>
        <p:txBody>
          <a:bodyPr/>
          <a:lstStyle/>
          <a:p>
            <a:r>
              <a:rPr lang="en-US" sz="4800" dirty="0" smtClean="0">
                <a:latin typeface="Arial" charset="0"/>
              </a:rPr>
              <a:t>Search Data </a:t>
            </a:r>
            <a:r>
              <a:rPr lang="en-US" sz="4800" dirty="0">
                <a:latin typeface="Arial" charset="0"/>
              </a:rPr>
              <a:t>- </a:t>
            </a:r>
            <a:r>
              <a:rPr lang="en-US" sz="4800" dirty="0" smtClean="0">
                <a:latin typeface="Arial" charset="0"/>
              </a:rPr>
              <a:t>Natural and Navigational</a:t>
            </a:r>
            <a:endParaRPr lang="en-US" sz="4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9BB56F-34CA-455A-BA73-489FE29CA883}" type="slidenum">
              <a:rPr lang="en-US" smtClean="0">
                <a:solidFill>
                  <a:srgbClr val="8999B7"/>
                </a:solidFill>
              </a:rPr>
              <a:pPr eaLnBrk="1" hangingPunct="1"/>
              <a:t>3</a:t>
            </a:fld>
            <a:endParaRPr lang="en-US" smtClean="0">
              <a:solidFill>
                <a:srgbClr val="8999B7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3106400" cy="762000"/>
          </a:xfrm>
        </p:spPr>
        <p:txBody>
          <a:bodyPr/>
          <a:lstStyle/>
          <a:p>
            <a:pPr marL="0" indent="0">
              <a:spcBef>
                <a:spcPts val="1800"/>
              </a:spcBef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Natural Searches and Navigational Searches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29700" y="3563938"/>
            <a:ext cx="0" cy="869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25200" y="5461000"/>
            <a:ext cx="708025" cy="174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657600" y="5943600"/>
            <a:ext cx="838200" cy="5334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0" y="6246812"/>
            <a:ext cx="21336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24000" y="4724400"/>
            <a:ext cx="0" cy="15811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029700" y="4433888"/>
            <a:ext cx="20955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125200" y="4433888"/>
            <a:ext cx="0" cy="10033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650288" y="2703513"/>
            <a:ext cx="838200" cy="838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811000" y="4724400"/>
            <a:ext cx="26670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63400" y="51054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Natural Search: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“iPhone”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3124200"/>
            <a:ext cx="28194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35052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Navigational Search: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“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iPad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Accessories”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2" grpId="0" animBg="1"/>
      <p:bldP spid="18" grpId="0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944600" cy="660400"/>
          </a:xfrm>
        </p:spPr>
        <p:txBody>
          <a:bodyPr/>
          <a:lstStyle/>
          <a:p>
            <a:pPr>
              <a:defRPr/>
            </a:pPr>
            <a:r>
              <a:rPr lang="en-US" sz="4900" dirty="0"/>
              <a:t>Wikipedia page categorization: n-gram matching</a:t>
            </a:r>
          </a:p>
        </p:txBody>
      </p:sp>
      <p:sp>
        <p:nvSpPr>
          <p:cNvPr id="1946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01E2F-85A1-4ABE-9863-6807E8D81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2" name="Zaoblený obdĺžnik 9"/>
          <p:cNvSpPr/>
          <p:nvPr/>
        </p:nvSpPr>
        <p:spPr>
          <a:xfrm>
            <a:off x="457200" y="4038600"/>
            <a:ext cx="99822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3" name="Rectangle 2"/>
          <p:cNvSpPr/>
          <p:nvPr/>
        </p:nvSpPr>
        <p:spPr>
          <a:xfrm>
            <a:off x="685800" y="411480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base.livemusic.topic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user.narphorium.people.topic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user.alust.default_domain.processed_with_review_queue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common.topic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user.narphorium.people.nndb_person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book.author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music.group_member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film.actor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 ;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tv.tv_actor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people.person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Zaoblený obdĺžnik 9"/>
          <p:cNvSpPr/>
          <p:nvPr/>
        </p:nvSpPr>
        <p:spPr>
          <a:xfrm>
            <a:off x="457200" y="1219200"/>
            <a:ext cx="9982200" cy="2667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762000" y="1371600"/>
            <a:ext cx="96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book.author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Books and Literature:0.95</a:t>
            </a:r>
          </a:p>
          <a:p>
            <a:pPr eaLnBrk="1" hangingPunct="1"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Musicgroup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Culture &amp; Celebrity News:0.95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Music:0.95</a:t>
            </a:r>
          </a:p>
          <a:p>
            <a:pPr eaLnBrk="1" hangingPunct="1"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tv.tv_actor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Culture &amp; Celebrity News:0.95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Movies/Television:0.95</a:t>
            </a:r>
          </a:p>
          <a:p>
            <a:pPr eaLnBrk="1" hangingPunct="1"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film.actor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Culture &amp; Celebrity News:0.95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 A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&amp;E\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Movies/Television: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0.95</a:t>
            </a:r>
          </a:p>
          <a:p>
            <a:pPr eaLnBrk="1" hangingPunct="1">
              <a:buNone/>
            </a:pP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2133600"/>
            <a:ext cx="3692268" cy="3480609"/>
          </a:xfrm>
          <a:prstGeom prst="rect">
            <a:avLst/>
          </a:prstGeom>
          <a:ln>
            <a:solidFill>
              <a:srgbClr val="005695"/>
            </a:solidFill>
          </a:ln>
        </p:spPr>
      </p:pic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6096000" y="3505200"/>
            <a:ext cx="43434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DBpedia</a:t>
            </a:r>
            <a:r>
              <a:rPr lang="en-US" altLang="en-US" b="1" dirty="0" smtClean="0">
                <a:solidFill>
                  <a:srgbClr val="FF0000"/>
                </a:solidFill>
              </a:rPr>
              <a:t>, Freebase mapping</a:t>
            </a:r>
            <a:endParaRPr lang="sk-SK" altLang="en-US" b="1" dirty="0">
              <a:solidFill>
                <a:srgbClr val="FF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10515600" y="3505200"/>
            <a:ext cx="228600" cy="2133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5943600"/>
            <a:ext cx="24638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0" y="1066800"/>
            <a:ext cx="1016000" cy="1016000"/>
          </a:xfrm>
          <a:prstGeom prst="rect">
            <a:avLst/>
          </a:prstGeom>
        </p:spPr>
      </p:pic>
      <p:sp>
        <p:nvSpPr>
          <p:cNvPr id="20" name="Zaoblený obdĺžnik 9"/>
          <p:cNvSpPr/>
          <p:nvPr/>
        </p:nvSpPr>
        <p:spPr>
          <a:xfrm>
            <a:off x="457200" y="6553200"/>
            <a:ext cx="99822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21" name="Rectangle 20"/>
          <p:cNvSpPr/>
          <p:nvPr/>
        </p:nvSpPr>
        <p:spPr>
          <a:xfrm>
            <a:off x="685800" y="6629400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MusicalArtist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MusicGroup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Agent;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Artist;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0515600" y="6096000"/>
            <a:ext cx="228600" cy="1447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lokTextu 8"/>
          <p:cNvSpPr txBox="1">
            <a:spLocks noChangeArrowheads="1"/>
          </p:cNvSpPr>
          <p:nvPr/>
        </p:nvSpPr>
        <p:spPr bwMode="auto">
          <a:xfrm>
            <a:off x="4876800" y="5334000"/>
            <a:ext cx="54864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Freebase Categories found and matched</a:t>
            </a:r>
            <a:endParaRPr lang="sk-SK" altLang="en-US" b="1" dirty="0">
              <a:solidFill>
                <a:srgbClr val="FF0000"/>
              </a:solidFill>
            </a:endParaRPr>
          </a:p>
        </p:txBody>
      </p:sp>
      <p:sp>
        <p:nvSpPr>
          <p:cNvPr id="25" name="BlokTextu 8"/>
          <p:cNvSpPr txBox="1">
            <a:spLocks noChangeArrowheads="1"/>
          </p:cNvSpPr>
          <p:nvPr/>
        </p:nvSpPr>
        <p:spPr bwMode="auto">
          <a:xfrm>
            <a:off x="4953000" y="7010400"/>
            <a:ext cx="54864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DBpedia</a:t>
            </a:r>
            <a:r>
              <a:rPr lang="en-US" altLang="en-US" b="1" dirty="0" smtClean="0">
                <a:solidFill>
                  <a:srgbClr val="FF0000"/>
                </a:solidFill>
              </a:rPr>
              <a:t> Categories found and matched</a:t>
            </a:r>
            <a:endParaRPr lang="sk-S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1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11" grpId="0" animBg="1"/>
      <p:bldP spid="12" grpId="0"/>
      <p:bldP spid="15" grpId="0"/>
      <p:bldP spid="16" grpId="0" animBg="1"/>
      <p:bldP spid="20" grpId="0" animBg="1"/>
      <p:bldP spid="21" grpId="0"/>
      <p:bldP spid="23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13944600" cy="660400"/>
          </a:xfrm>
        </p:spPr>
        <p:txBody>
          <a:bodyPr/>
          <a:lstStyle/>
          <a:p>
            <a:pPr>
              <a:defRPr/>
            </a:pPr>
            <a:r>
              <a:rPr lang="en-US" sz="4900" dirty="0"/>
              <a:t>Wikipedia page categorization: </a:t>
            </a:r>
            <a:r>
              <a:rPr lang="en-US" sz="4900" dirty="0" smtClean="0"/>
              <a:t>results</a:t>
            </a:r>
            <a:endParaRPr lang="en-US" sz="4900" dirty="0"/>
          </a:p>
        </p:txBody>
      </p:sp>
      <p:sp>
        <p:nvSpPr>
          <p:cNvPr id="1946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01E2F-85A1-4ABE-9863-6807E8D811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9462" name="Obdĺžnik 6"/>
          <p:cNvSpPr>
            <a:spLocks noChangeArrowheads="1"/>
          </p:cNvSpPr>
          <p:nvPr/>
        </p:nvSpPr>
        <p:spPr bwMode="auto">
          <a:xfrm>
            <a:off x="166687" y="1066800"/>
            <a:ext cx="11037776" cy="7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ugent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Entertainment\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Culture &amp; Celebrity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News:0.956686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Entertainment\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Music:0.956681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Entertainment\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Movies/Television:0.954364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Arts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Entertainment\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Books and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Literature:0.908852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Sports\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Game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Fishing:0.874056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72" name="BlokTextu 16"/>
          <p:cNvSpPr txBox="1">
            <a:spLocks noChangeArrowheads="1"/>
          </p:cNvSpPr>
          <p:nvPr/>
        </p:nvSpPr>
        <p:spPr bwMode="auto">
          <a:xfrm>
            <a:off x="4417246" y="4197208"/>
            <a:ext cx="6403154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Result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categories for document combined from: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text n-gram matching 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600" b="1" dirty="0" err="1" smtClean="0">
                <a:solidFill>
                  <a:srgbClr val="FF0000"/>
                </a:solidFill>
              </a:rPr>
              <a:t>DBpedia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mapping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Freebase mapping </a:t>
            </a:r>
            <a:endParaRPr lang="sk-SK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89" y="1260074"/>
            <a:ext cx="4688155" cy="45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aoblený obdĺžnik 15"/>
          <p:cNvSpPr/>
          <p:nvPr/>
        </p:nvSpPr>
        <p:spPr>
          <a:xfrm>
            <a:off x="162829" y="2441332"/>
            <a:ext cx="9438371" cy="30450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412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>
                <a:ea typeface="ＭＳ Ｐゴシック" pitchFamily="34" charset="-128"/>
              </a:rPr>
              <a:t>Query </a:t>
            </a:r>
            <a:r>
              <a:rPr lang="en-US" sz="5400" dirty="0" smtClean="0">
                <a:ea typeface="ＭＳ Ｐゴシック" pitchFamily="34" charset="-128"/>
              </a:rPr>
              <a:t>Categorization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371600"/>
            <a:ext cx="7010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Take search fields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Search using standard </a:t>
            </a:r>
            <a:r>
              <a:rPr lang="en-US" sz="3200" dirty="0" err="1" smtClean="0"/>
              <a:t>Lucene’s</a:t>
            </a:r>
            <a:r>
              <a:rPr lang="en-US" sz="3200" dirty="0" smtClean="0"/>
              <a:t> implementation of TF/IDF scoring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Get 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Filter results using alternative name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Combine remaining document pre-computed categories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Remove low confidence score 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Return resulting set of categories with confidence score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78" y="1828800"/>
            <a:ext cx="6835617" cy="47244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70427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Categorization: search within index</a:t>
            </a:r>
            <a:endParaRPr lang="sk-SK" dirty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409342" y="1150560"/>
            <a:ext cx="13230458" cy="2011741"/>
          </a:xfrm>
        </p:spPr>
        <p:txBody>
          <a:bodyPr/>
          <a:lstStyle/>
          <a:p>
            <a:r>
              <a:rPr lang="en-US" altLang="en-US" sz="2900" dirty="0"/>
              <a:t>Searching within all </a:t>
            </a:r>
            <a:r>
              <a:rPr lang="en-US" altLang="en-US" sz="2900" dirty="0" smtClean="0"/>
              <a:t>data </a:t>
            </a:r>
            <a:r>
              <a:rPr lang="en-US" altLang="en-US" sz="2900" dirty="0"/>
              <a:t>stored in </a:t>
            </a:r>
            <a:r>
              <a:rPr lang="en-US" altLang="en-US" sz="2900" dirty="0" err="1"/>
              <a:t>Lucene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index</a:t>
            </a:r>
            <a:endParaRPr lang="en-US" altLang="en-US" sz="2900" dirty="0"/>
          </a:p>
          <a:p>
            <a:r>
              <a:rPr lang="en-US" altLang="en-US" sz="2900" dirty="0"/>
              <a:t>Computing categories for each result normalized by </a:t>
            </a:r>
            <a:r>
              <a:rPr lang="en-US" altLang="en-US" sz="2900" dirty="0" err="1"/>
              <a:t>Lucene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score</a:t>
            </a:r>
          </a:p>
          <a:p>
            <a:r>
              <a:rPr lang="en-US" altLang="en-US" sz="2900" dirty="0"/>
              <a:t>Example: </a:t>
            </a:r>
            <a:r>
              <a:rPr lang="en-US" altLang="en-US" sz="2900" b="1" dirty="0" smtClean="0"/>
              <a:t>“Total </a:t>
            </a:r>
            <a:r>
              <a:rPr lang="en-US" altLang="en-US" sz="2900" b="1" dirty="0"/>
              <a:t>recall Arnold Schwarzenegger</a:t>
            </a:r>
            <a:r>
              <a:rPr lang="en-US" altLang="en-US" sz="2900" b="1" dirty="0" smtClean="0"/>
              <a:t>”</a:t>
            </a:r>
          </a:p>
          <a:p>
            <a:r>
              <a:rPr lang="en-US" altLang="en-US" sz="2900" dirty="0" smtClean="0"/>
              <a:t>List of documents found (with </a:t>
            </a:r>
            <a:r>
              <a:rPr lang="en-US" altLang="en-US" sz="2900" dirty="0" err="1" smtClean="0"/>
              <a:t>Lucene</a:t>
            </a:r>
            <a:r>
              <a:rPr lang="en-US" altLang="en-US" sz="2900" dirty="0" smtClean="0"/>
              <a:t> score):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1. </a:t>
            </a:r>
            <a:r>
              <a:rPr lang="en-US" altLang="en-US" sz="2300" b="1" dirty="0" smtClean="0"/>
              <a:t>Arnold </a:t>
            </a:r>
            <a:r>
              <a:rPr lang="en-US" altLang="en-US" sz="2300" b="1" dirty="0"/>
              <a:t>Schwarzenegger filmography</a:t>
            </a:r>
            <a:r>
              <a:rPr lang="en-US" altLang="en-US" sz="2300" dirty="0"/>
              <a:t>; score: </a:t>
            </a:r>
            <a:r>
              <a:rPr lang="en-US" altLang="en-US" sz="2300" dirty="0" smtClean="0"/>
              <a:t>9.455296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2. </a:t>
            </a:r>
            <a:r>
              <a:rPr lang="en-US" altLang="en-US" sz="2300" b="1" dirty="0" smtClean="0"/>
              <a:t>Arnold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6.130941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3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Total </a:t>
            </a:r>
            <a:r>
              <a:rPr lang="en-US" altLang="en-US" sz="2300" b="1" dirty="0"/>
              <a:t>Recall (2012 film)</a:t>
            </a:r>
            <a:r>
              <a:rPr lang="en-US" altLang="en-US" sz="2300" dirty="0"/>
              <a:t>; score: 5.9359055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4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Political </a:t>
            </a:r>
            <a:r>
              <a:rPr lang="en-US" altLang="en-US" sz="2300" b="1" dirty="0"/>
              <a:t>career of Arnold Schwarzenegger</a:t>
            </a:r>
            <a:r>
              <a:rPr lang="en-US" altLang="en-US" sz="2300" dirty="0"/>
              <a:t>; score: 5.7361355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5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Total </a:t>
            </a:r>
            <a:r>
              <a:rPr lang="en-US" altLang="en-US" sz="2300" b="1" dirty="0"/>
              <a:t>Recall (1990 film)</a:t>
            </a:r>
            <a:r>
              <a:rPr lang="en-US" altLang="en-US" sz="2300" dirty="0"/>
              <a:t>; score: 5.197826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6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List </a:t>
            </a:r>
            <a:r>
              <a:rPr lang="en-US" altLang="en-US" sz="2300" b="1" dirty="0"/>
              <a:t>of awards and nominations received by Arnold Schwarzenegger</a:t>
            </a:r>
            <a:r>
              <a:rPr lang="en-US" altLang="en-US" sz="2300" dirty="0"/>
              <a:t>; score: 4.9710693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7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California </a:t>
            </a:r>
            <a:r>
              <a:rPr lang="en-US" altLang="en-US" sz="2300" b="1" dirty="0"/>
              <a:t>gubernatorial recall election</a:t>
            </a:r>
            <a:r>
              <a:rPr lang="en-US" altLang="en-US" sz="2300" dirty="0"/>
              <a:t>; score: 4.9665976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8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Patrick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3.2915113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9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Recall </a:t>
            </a:r>
            <a:r>
              <a:rPr lang="en-US" altLang="en-US" sz="2300" b="1" dirty="0"/>
              <a:t>election</a:t>
            </a:r>
            <a:r>
              <a:rPr lang="en-US" altLang="en-US" sz="2300" dirty="0"/>
              <a:t>; score: 3.2077827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10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Gustav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3.1247897</a:t>
            </a:r>
          </a:p>
          <a:p>
            <a:endParaRPr lang="en-US" altLang="en-US" sz="19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Prune Results Based on Alternative Names</a:t>
            </a:r>
            <a:endParaRPr lang="sk-SK" dirty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409342" y="1150560"/>
            <a:ext cx="13230458" cy="2011741"/>
          </a:xfrm>
        </p:spPr>
        <p:txBody>
          <a:bodyPr/>
          <a:lstStyle/>
          <a:p>
            <a:r>
              <a:rPr lang="en-US" altLang="en-US" sz="2900" dirty="0"/>
              <a:t>Searching within all </a:t>
            </a:r>
            <a:r>
              <a:rPr lang="en-US" altLang="en-US" sz="2900" dirty="0" smtClean="0"/>
              <a:t>data </a:t>
            </a:r>
            <a:r>
              <a:rPr lang="en-US" altLang="en-US" sz="2900" dirty="0"/>
              <a:t>stored in </a:t>
            </a:r>
            <a:r>
              <a:rPr lang="en-US" altLang="en-US" sz="2900" dirty="0" err="1"/>
              <a:t>Lucene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index</a:t>
            </a:r>
            <a:endParaRPr lang="en-US" altLang="en-US" sz="2900" dirty="0"/>
          </a:p>
          <a:p>
            <a:r>
              <a:rPr lang="en-US" altLang="en-US" sz="2900" dirty="0"/>
              <a:t>Computing categories for each result normalized by </a:t>
            </a:r>
            <a:r>
              <a:rPr lang="en-US" altLang="en-US" sz="2900" dirty="0" err="1"/>
              <a:t>Lucene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score</a:t>
            </a:r>
          </a:p>
          <a:p>
            <a:r>
              <a:rPr lang="en-US" altLang="en-US" sz="2900" dirty="0"/>
              <a:t>Example: </a:t>
            </a:r>
            <a:r>
              <a:rPr lang="en-US" altLang="en-US" sz="2900" b="1" dirty="0" smtClean="0"/>
              <a:t>“Total </a:t>
            </a:r>
            <a:r>
              <a:rPr lang="en-US" altLang="en-US" sz="2900" b="1" dirty="0"/>
              <a:t>recall Arnold Schwarzenegger</a:t>
            </a:r>
            <a:r>
              <a:rPr lang="en-US" altLang="en-US" sz="2900" b="1" dirty="0" smtClean="0"/>
              <a:t>”</a:t>
            </a:r>
          </a:p>
          <a:p>
            <a:r>
              <a:rPr lang="en-US" altLang="en-US" sz="2900" dirty="0" smtClean="0"/>
              <a:t>List of documents found (with </a:t>
            </a:r>
            <a:r>
              <a:rPr lang="en-US" altLang="en-US" sz="2900" dirty="0" err="1" smtClean="0"/>
              <a:t>Lucene</a:t>
            </a:r>
            <a:r>
              <a:rPr lang="en-US" altLang="en-US" sz="2900" dirty="0" smtClean="0"/>
              <a:t> score):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1. </a:t>
            </a:r>
            <a:r>
              <a:rPr lang="en-US" altLang="en-US" sz="2300" b="1" dirty="0" smtClean="0"/>
              <a:t>Arnold </a:t>
            </a:r>
            <a:r>
              <a:rPr lang="en-US" altLang="en-US" sz="2300" b="1" dirty="0"/>
              <a:t>Schwarzenegger filmography</a:t>
            </a:r>
            <a:r>
              <a:rPr lang="en-US" altLang="en-US" sz="2300" dirty="0"/>
              <a:t>; score: </a:t>
            </a:r>
            <a:r>
              <a:rPr lang="en-US" altLang="en-US" sz="2300" dirty="0" smtClean="0"/>
              <a:t>9.455296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2. </a:t>
            </a:r>
            <a:r>
              <a:rPr lang="en-US" altLang="en-US" sz="2300" b="1" dirty="0" smtClean="0"/>
              <a:t>Arnold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6.130941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3</a:t>
            </a:r>
            <a:r>
              <a:rPr lang="en-US" altLang="en-US" sz="2300" dirty="0"/>
              <a:t>. </a:t>
            </a:r>
            <a:r>
              <a:rPr lang="en-US" altLang="en-US" sz="2300" b="1" dirty="0" smtClean="0">
                <a:solidFill>
                  <a:srgbClr val="FF6600"/>
                </a:solidFill>
              </a:rPr>
              <a:t>Total </a:t>
            </a:r>
            <a:r>
              <a:rPr lang="en-US" altLang="en-US" sz="2300" b="1" dirty="0">
                <a:solidFill>
                  <a:srgbClr val="FF6600"/>
                </a:solidFill>
              </a:rPr>
              <a:t>Recall (2012 film)</a:t>
            </a:r>
            <a:r>
              <a:rPr lang="en-US" altLang="en-US" sz="2300" dirty="0"/>
              <a:t>; score: 5.9359055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4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Political </a:t>
            </a:r>
            <a:r>
              <a:rPr lang="en-US" altLang="en-US" sz="2300" b="1" dirty="0"/>
              <a:t>career of Arnold Schwarzenegger</a:t>
            </a:r>
            <a:r>
              <a:rPr lang="en-US" altLang="en-US" sz="2300" dirty="0"/>
              <a:t>; score: 5.7361355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5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Total </a:t>
            </a:r>
            <a:r>
              <a:rPr lang="en-US" altLang="en-US" sz="2300" b="1" dirty="0"/>
              <a:t>Recall (1990 film)</a:t>
            </a:r>
            <a:r>
              <a:rPr lang="en-US" altLang="en-US" sz="2300" dirty="0"/>
              <a:t>; score: 5.197826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6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List </a:t>
            </a:r>
            <a:r>
              <a:rPr lang="en-US" altLang="en-US" sz="2300" b="1" dirty="0"/>
              <a:t>of awards and nominations received by Arnold Schwarzenegger</a:t>
            </a:r>
            <a:r>
              <a:rPr lang="en-US" altLang="en-US" sz="2300" dirty="0"/>
              <a:t>; score: 4.9710693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7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California </a:t>
            </a:r>
            <a:r>
              <a:rPr lang="en-US" altLang="en-US" sz="2300" b="1" dirty="0"/>
              <a:t>gubernatorial recall election</a:t>
            </a:r>
            <a:r>
              <a:rPr lang="en-US" altLang="en-US" sz="2300" dirty="0"/>
              <a:t>; score: 4.9665976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8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Patrick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3.2915113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9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Recall </a:t>
            </a:r>
            <a:r>
              <a:rPr lang="en-US" altLang="en-US" sz="2300" b="1" dirty="0"/>
              <a:t>election</a:t>
            </a:r>
            <a:r>
              <a:rPr lang="en-US" altLang="en-US" sz="2300" dirty="0"/>
              <a:t>; score: 3.2077827</a:t>
            </a:r>
          </a:p>
          <a:p>
            <a:pPr marL="652429" lvl="1" indent="0">
              <a:buNone/>
            </a:pPr>
            <a:r>
              <a:rPr lang="en-US" altLang="en-US" sz="2300" dirty="0" smtClean="0"/>
              <a:t>10</a:t>
            </a:r>
            <a:r>
              <a:rPr lang="en-US" altLang="en-US" sz="2300" dirty="0"/>
              <a:t>. </a:t>
            </a:r>
            <a:r>
              <a:rPr lang="en-US" altLang="en-US" sz="2300" b="1" dirty="0" smtClean="0"/>
              <a:t>Gustav </a:t>
            </a:r>
            <a:r>
              <a:rPr lang="en-US" altLang="en-US" sz="2300" b="1" dirty="0"/>
              <a:t>Schwarzenegger</a:t>
            </a:r>
            <a:r>
              <a:rPr lang="en-US" altLang="en-US" sz="2300" dirty="0"/>
              <a:t>; score: 3.1247897</a:t>
            </a:r>
          </a:p>
          <a:p>
            <a:endParaRPr lang="en-US" altLang="en-US" sz="19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14020800" cy="30480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3962400"/>
            <a:ext cx="660957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800" b="1" dirty="0" smtClean="0"/>
              <a:t>”</a:t>
            </a:r>
            <a:r>
              <a:rPr lang="en-US" altLang="en-US" sz="2800" b="1" dirty="0" smtClean="0">
                <a:solidFill>
                  <a:srgbClr val="FD1C17"/>
                </a:solidFill>
              </a:rPr>
              <a:t>Total </a:t>
            </a:r>
            <a:r>
              <a:rPr lang="en-US" altLang="en-US" sz="2800" b="1" dirty="0">
                <a:solidFill>
                  <a:srgbClr val="FD1C17"/>
                </a:solidFill>
              </a:rPr>
              <a:t>recall </a:t>
            </a:r>
            <a:r>
              <a:rPr lang="en-US" altLang="en-US" sz="2800" b="1" dirty="0"/>
              <a:t>Arnold Schwarzenegger”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990600" y="1676400"/>
            <a:ext cx="9677400" cy="220980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Alternative Names:</a:t>
            </a:r>
          </a:p>
          <a:p>
            <a:pPr algn="ctr"/>
            <a:r>
              <a:rPr lang="en-US" sz="2800" dirty="0">
                <a:solidFill>
                  <a:srgbClr val="000090"/>
                </a:solidFill>
              </a:rPr>
              <a:t>total recall (upcoming film), 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total </a:t>
            </a:r>
            <a:r>
              <a:rPr lang="en-US" sz="2800" dirty="0">
                <a:solidFill>
                  <a:srgbClr val="000090"/>
                </a:solidFill>
              </a:rPr>
              <a:t>recall (2012 film), </a:t>
            </a:r>
            <a:r>
              <a:rPr lang="en-US" sz="2800" b="1" dirty="0">
                <a:solidFill>
                  <a:srgbClr val="FD1C17"/>
                </a:solidFill>
              </a:rPr>
              <a:t>total recall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total </a:t>
            </a:r>
            <a:r>
              <a:rPr lang="en-US" sz="2800" dirty="0">
                <a:solidFill>
                  <a:srgbClr val="000090"/>
                </a:solidFill>
              </a:rPr>
              <a:t>recall (2012), total recall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648200"/>
            <a:ext cx="14020800" cy="30480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Prune Results </a:t>
            </a:r>
            <a:r>
              <a:rPr lang="en-US" dirty="0"/>
              <a:t>B</a:t>
            </a:r>
            <a:r>
              <a:rPr lang="en-US" dirty="0" smtClean="0"/>
              <a:t>ased on Alternative Names</a:t>
            </a:r>
            <a:endParaRPr lang="sk-SK" dirty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409342" y="1150560"/>
            <a:ext cx="13230458" cy="5478840"/>
          </a:xfrm>
        </p:spPr>
        <p:txBody>
          <a:bodyPr/>
          <a:lstStyle/>
          <a:p>
            <a:r>
              <a:rPr lang="en-US" altLang="en-US" sz="2900" dirty="0" smtClean="0"/>
              <a:t>Matched using </a:t>
            </a:r>
            <a:r>
              <a:rPr lang="en-US" altLang="en-US" sz="2900" dirty="0"/>
              <a:t>alternative </a:t>
            </a:r>
            <a:r>
              <a:rPr lang="en-US" altLang="en-US" sz="2900" dirty="0" smtClean="0"/>
              <a:t>names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1. </a:t>
            </a:r>
            <a:r>
              <a:rPr lang="en-US" altLang="en-US" sz="2300" b="1" strike="sngStrike" dirty="0" smtClean="0"/>
              <a:t>Arnold Schwarzenegger filmography</a:t>
            </a:r>
            <a:r>
              <a:rPr lang="en-US" altLang="en-US" sz="2300" strike="sngStrike" dirty="0" smtClean="0"/>
              <a:t>; score: 9.455296</a:t>
            </a: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2.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Arnold </a:t>
            </a:r>
            <a:r>
              <a:rPr lang="en-US" altLang="en-US" sz="2800" b="1" dirty="0">
                <a:solidFill>
                  <a:srgbClr val="008000"/>
                </a:solidFill>
              </a:rPr>
              <a:t>Schwarzenegger</a:t>
            </a:r>
            <a:r>
              <a:rPr lang="en-US" altLang="en-US" sz="2800" dirty="0">
                <a:solidFill>
                  <a:srgbClr val="008000"/>
                </a:solidFill>
              </a:rPr>
              <a:t>; score: 6.130941</a:t>
            </a: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3</a:t>
            </a:r>
            <a:r>
              <a:rPr lang="en-US" altLang="en-US" sz="2800" dirty="0">
                <a:solidFill>
                  <a:srgbClr val="008000"/>
                </a:solidFill>
              </a:rPr>
              <a:t>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Total </a:t>
            </a:r>
            <a:r>
              <a:rPr lang="en-US" altLang="en-US" sz="2800" b="1" dirty="0">
                <a:solidFill>
                  <a:srgbClr val="008000"/>
                </a:solidFill>
              </a:rPr>
              <a:t>Recall (2012 film)</a:t>
            </a:r>
            <a:r>
              <a:rPr lang="en-US" altLang="en-US" sz="2800" dirty="0">
                <a:solidFill>
                  <a:srgbClr val="008000"/>
                </a:solidFill>
              </a:rPr>
              <a:t>; score: 5.9359055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4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Political career of Arnold Schwarzenegger</a:t>
            </a:r>
            <a:r>
              <a:rPr lang="en-US" altLang="en-US" sz="2300" strike="sngStrike" dirty="0" smtClean="0"/>
              <a:t>; score: 5.7361355</a:t>
            </a:r>
            <a:endParaRPr lang="en-US" altLang="en-US" sz="2300" strike="sngStrike" dirty="0"/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5</a:t>
            </a:r>
            <a:r>
              <a:rPr lang="en-US" altLang="en-US" sz="2800" dirty="0">
                <a:solidFill>
                  <a:srgbClr val="008000"/>
                </a:solidFill>
              </a:rPr>
              <a:t>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Total </a:t>
            </a:r>
            <a:r>
              <a:rPr lang="en-US" altLang="en-US" sz="2800" b="1" dirty="0">
                <a:solidFill>
                  <a:srgbClr val="008000"/>
                </a:solidFill>
              </a:rPr>
              <a:t>Recall (1990 film)</a:t>
            </a:r>
            <a:r>
              <a:rPr lang="en-US" altLang="en-US" sz="2800" dirty="0">
                <a:solidFill>
                  <a:srgbClr val="008000"/>
                </a:solidFill>
              </a:rPr>
              <a:t>; score: 5.197826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6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List </a:t>
            </a:r>
            <a:r>
              <a:rPr lang="en-US" altLang="en-US" sz="2300" b="1" strike="sngStrike" dirty="0"/>
              <a:t>of awards and nominations received by Arnold Schwarzenegger</a:t>
            </a:r>
            <a:r>
              <a:rPr lang="en-US" altLang="en-US" sz="2300" strike="sngStrike" dirty="0"/>
              <a:t>; score: 4.9710693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7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California </a:t>
            </a:r>
            <a:r>
              <a:rPr lang="en-US" altLang="en-US" sz="2300" b="1" strike="sngStrike" dirty="0"/>
              <a:t>gubernatorial recall election</a:t>
            </a:r>
            <a:r>
              <a:rPr lang="en-US" altLang="en-US" sz="2300" strike="sngStrike" dirty="0"/>
              <a:t>; score: 4.9665976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8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Patrick </a:t>
            </a:r>
            <a:r>
              <a:rPr lang="en-US" altLang="en-US" sz="2300" b="1" strike="sngStrike" dirty="0"/>
              <a:t>Schwarzenegger</a:t>
            </a:r>
            <a:r>
              <a:rPr lang="en-US" altLang="en-US" sz="2300" strike="sngStrike" dirty="0"/>
              <a:t>; score: 3.2915113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9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Recall </a:t>
            </a:r>
            <a:r>
              <a:rPr lang="en-US" altLang="en-US" sz="2300" b="1" strike="sngStrike" dirty="0"/>
              <a:t>election</a:t>
            </a:r>
            <a:r>
              <a:rPr lang="en-US" altLang="en-US" sz="2300" strike="sngStrike" dirty="0"/>
              <a:t>; score: 3.2077827</a:t>
            </a:r>
          </a:p>
          <a:p>
            <a:pPr marL="652429" lvl="1" indent="0">
              <a:buNone/>
            </a:pPr>
            <a:r>
              <a:rPr lang="en-US" altLang="en-US" sz="2300" strike="sngStrike" dirty="0" smtClean="0"/>
              <a:t>10</a:t>
            </a:r>
            <a:r>
              <a:rPr lang="en-US" altLang="en-US" sz="2300" strike="sngStrike" dirty="0"/>
              <a:t>. </a:t>
            </a:r>
            <a:r>
              <a:rPr lang="en-US" altLang="en-US" sz="2300" b="1" strike="sngStrike" dirty="0" smtClean="0"/>
              <a:t>Gustav </a:t>
            </a:r>
            <a:r>
              <a:rPr lang="en-US" altLang="en-US" sz="2300" b="1" strike="sngStrike" dirty="0"/>
              <a:t>Schwarzenegger</a:t>
            </a:r>
            <a:r>
              <a:rPr lang="en-US" altLang="en-US" sz="2300" strike="sngStrike" dirty="0"/>
              <a:t>; score: 3.1247897</a:t>
            </a:r>
          </a:p>
          <a:p>
            <a:endParaRPr lang="en-US" altLang="en-US" sz="19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Retrieve Categories for Each </a:t>
            </a:r>
            <a:r>
              <a:rPr lang="en-US" dirty="0"/>
              <a:t>D</a:t>
            </a:r>
            <a:r>
              <a:rPr lang="en-US" dirty="0" smtClean="0"/>
              <a:t>ocument</a:t>
            </a:r>
            <a:endParaRPr lang="sk-SK" dirty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409342" y="1150560"/>
            <a:ext cx="13230458" cy="6317040"/>
          </a:xfrm>
        </p:spPr>
        <p:txBody>
          <a:bodyPr/>
          <a:lstStyle/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2.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Arnold </a:t>
            </a:r>
            <a:r>
              <a:rPr lang="en-US" altLang="en-US" sz="2800" b="1" dirty="0">
                <a:solidFill>
                  <a:srgbClr val="008000"/>
                </a:solidFill>
              </a:rPr>
              <a:t>Schwarzenegger</a:t>
            </a:r>
            <a:r>
              <a:rPr lang="en-US" altLang="en-US" sz="2800" dirty="0">
                <a:solidFill>
                  <a:srgbClr val="008000"/>
                </a:solidFill>
              </a:rPr>
              <a:t>; score: </a:t>
            </a:r>
            <a:r>
              <a:rPr lang="en-US" altLang="en-US" sz="2800" dirty="0" smtClean="0">
                <a:solidFill>
                  <a:srgbClr val="008000"/>
                </a:solidFill>
              </a:rPr>
              <a:t>6.130941</a:t>
            </a:r>
          </a:p>
          <a:p>
            <a:pPr marL="652429" lvl="1" indent="0">
              <a:buNone/>
            </a:pPr>
            <a:r>
              <a:rPr lang="en-US" altLang="en-US" sz="2800" dirty="0" smtClean="0"/>
              <a:t>		Arts </a:t>
            </a:r>
            <a:r>
              <a:rPr lang="en-US" altLang="en-US" sz="2800" dirty="0"/>
              <a:t>&amp; Entertainment\</a:t>
            </a:r>
            <a:r>
              <a:rPr lang="en-US" altLang="en-US" sz="2800" b="1" dirty="0"/>
              <a:t>Movies/Television:0.999924</a:t>
            </a:r>
            <a:r>
              <a:rPr lang="en-US" altLang="en-US" sz="2800" dirty="0"/>
              <a:t>	</a:t>
            </a:r>
          </a:p>
          <a:p>
            <a:pPr marL="652429" lvl="1" indent="0">
              <a:buNone/>
            </a:pPr>
            <a:r>
              <a:rPr lang="en-US" altLang="en-US" sz="2800" dirty="0"/>
              <a:t>		Arts &amp; Entertainment\</a:t>
            </a:r>
            <a:r>
              <a:rPr lang="en-US" altLang="en-US" sz="2800" b="1" dirty="0"/>
              <a:t>Pop Culture &amp; Celebrity News:0.999877</a:t>
            </a:r>
            <a:r>
              <a:rPr lang="en-US" altLang="en-US" sz="2800" dirty="0"/>
              <a:t>	</a:t>
            </a:r>
          </a:p>
          <a:p>
            <a:pPr marL="652429" lvl="1" indent="0">
              <a:buNone/>
            </a:pPr>
            <a:r>
              <a:rPr lang="en-US" altLang="en-US" sz="2800" dirty="0"/>
              <a:t>		</a:t>
            </a:r>
            <a:r>
              <a:rPr lang="en-US" altLang="en-US" sz="2800" b="1" dirty="0"/>
              <a:t>Business:0.99937</a:t>
            </a:r>
            <a:r>
              <a:rPr lang="en-US" altLang="en-US" sz="2800" dirty="0"/>
              <a:t>	</a:t>
            </a:r>
          </a:p>
          <a:p>
            <a:pPr marL="652429" lvl="1" indent="0">
              <a:buNone/>
            </a:pPr>
            <a:r>
              <a:rPr lang="en-US" altLang="en-US" sz="2800" dirty="0"/>
              <a:t>		Law-Government-Politics\</a:t>
            </a:r>
            <a:r>
              <a:rPr lang="en-US" altLang="en-US" sz="2800" b="1" dirty="0"/>
              <a:t>Politics:0.9975</a:t>
            </a:r>
            <a:r>
              <a:rPr lang="en-US" altLang="en-US" sz="2800" dirty="0"/>
              <a:t>	</a:t>
            </a:r>
          </a:p>
          <a:p>
            <a:pPr marL="652429" lvl="1" indent="0">
              <a:buNone/>
            </a:pPr>
            <a:r>
              <a:rPr lang="en-US" altLang="en-US" sz="2800" dirty="0"/>
              <a:t>		Games</a:t>
            </a:r>
            <a:r>
              <a:rPr lang="en-US" altLang="en-US" sz="2800" dirty="0" smtClean="0"/>
              <a:t>\</a:t>
            </a:r>
            <a:r>
              <a:rPr lang="en-US" altLang="en-US" sz="2800" b="1" dirty="0" smtClean="0"/>
              <a:t>Video &amp; Computer Games:0.986331</a:t>
            </a: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3.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Total Recall (2012 film)</a:t>
            </a:r>
            <a:r>
              <a:rPr lang="en-US" altLang="en-US" sz="2800" dirty="0" smtClean="0">
                <a:solidFill>
                  <a:srgbClr val="008000"/>
                </a:solidFill>
              </a:rPr>
              <a:t>; score: 5.9359055</a:t>
            </a: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5695"/>
                </a:solidFill>
              </a:rPr>
              <a:t>		Arts </a:t>
            </a:r>
            <a:r>
              <a:rPr lang="en-US" altLang="en-US" sz="2800" dirty="0">
                <a:solidFill>
                  <a:srgbClr val="005695"/>
                </a:solidFill>
              </a:rPr>
              <a:t>&amp; Entertainment\</a:t>
            </a:r>
            <a:r>
              <a:rPr lang="en-US" altLang="en-US" sz="2800" b="1" dirty="0">
                <a:solidFill>
                  <a:srgbClr val="005695"/>
                </a:solidFill>
              </a:rPr>
              <a:t>Movies/Television:0.999025</a:t>
            </a:r>
            <a:r>
              <a:rPr lang="en-US" altLang="en-US" sz="2800" dirty="0">
                <a:solidFill>
                  <a:srgbClr val="005695"/>
                </a:solidFill>
              </a:rPr>
              <a:t>	</a:t>
            </a:r>
          </a:p>
          <a:p>
            <a:pPr marL="652429" lvl="1" indent="0">
              <a:buNone/>
            </a:pPr>
            <a:r>
              <a:rPr lang="en-US" altLang="en-US" sz="2800" dirty="0">
                <a:solidFill>
                  <a:srgbClr val="005695"/>
                </a:solidFill>
              </a:rPr>
              <a:t>		Arts &amp; Entertainment\</a:t>
            </a:r>
            <a:r>
              <a:rPr lang="en-US" altLang="en-US" sz="2800" b="1" dirty="0">
                <a:solidFill>
                  <a:srgbClr val="005695"/>
                </a:solidFill>
              </a:rPr>
              <a:t>Humor:0.657473</a:t>
            </a:r>
            <a:r>
              <a:rPr lang="en-US" altLang="en-US" sz="2800" dirty="0">
                <a:solidFill>
                  <a:srgbClr val="008000"/>
                </a:solidFill>
              </a:rPr>
              <a:t>	</a:t>
            </a:r>
            <a:endParaRPr lang="en-US" altLang="en-US" sz="2800" dirty="0" smtClean="0">
              <a:solidFill>
                <a:srgbClr val="008000"/>
              </a:solidFill>
            </a:endParaRP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5</a:t>
            </a:r>
            <a:r>
              <a:rPr lang="en-US" altLang="en-US" sz="2800" dirty="0">
                <a:solidFill>
                  <a:srgbClr val="008000"/>
                </a:solidFill>
              </a:rPr>
              <a:t>.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Total </a:t>
            </a:r>
            <a:r>
              <a:rPr lang="en-US" altLang="en-US" sz="2800" b="1" dirty="0">
                <a:solidFill>
                  <a:srgbClr val="008000"/>
                </a:solidFill>
              </a:rPr>
              <a:t>Recall (1990 film)</a:t>
            </a:r>
            <a:r>
              <a:rPr lang="en-US" altLang="en-US" sz="2800" dirty="0">
                <a:solidFill>
                  <a:srgbClr val="008000"/>
                </a:solidFill>
              </a:rPr>
              <a:t>; score: </a:t>
            </a:r>
            <a:r>
              <a:rPr lang="en-US" altLang="en-US" sz="2800" dirty="0" smtClean="0">
                <a:solidFill>
                  <a:srgbClr val="008000"/>
                </a:solidFill>
              </a:rPr>
              <a:t>5.197826</a:t>
            </a:r>
          </a:p>
          <a:p>
            <a:pPr marL="652429" lvl="1" indent="0">
              <a:buNone/>
            </a:pPr>
            <a:r>
              <a:rPr lang="en-US" altLang="en-US" sz="2800" dirty="0" smtClean="0">
                <a:solidFill>
                  <a:srgbClr val="005695"/>
                </a:solidFill>
              </a:rPr>
              <a:t>		Arts </a:t>
            </a:r>
            <a:r>
              <a:rPr lang="en-US" altLang="en-US" sz="2800" dirty="0">
                <a:solidFill>
                  <a:srgbClr val="005695"/>
                </a:solidFill>
              </a:rPr>
              <a:t>&amp; Entertainment\</a:t>
            </a:r>
            <a:r>
              <a:rPr lang="en-US" altLang="en-US" sz="2800" b="1" dirty="0">
                <a:solidFill>
                  <a:srgbClr val="005695"/>
                </a:solidFill>
              </a:rPr>
              <a:t>Movies/Television:0.999337</a:t>
            </a:r>
            <a:r>
              <a:rPr lang="en-US" altLang="en-US" sz="2800" dirty="0">
                <a:solidFill>
                  <a:srgbClr val="005695"/>
                </a:solidFill>
              </a:rPr>
              <a:t>	</a:t>
            </a:r>
          </a:p>
          <a:p>
            <a:pPr marL="652429" lvl="1" indent="0">
              <a:buNone/>
            </a:pPr>
            <a:r>
              <a:rPr lang="en-US" altLang="en-US" sz="2800" dirty="0">
                <a:solidFill>
                  <a:srgbClr val="005695"/>
                </a:solidFill>
              </a:rPr>
              <a:t>		Games\</a:t>
            </a:r>
            <a:r>
              <a:rPr lang="en-US" altLang="en-US" sz="2800" b="1" dirty="0">
                <a:solidFill>
                  <a:srgbClr val="005695"/>
                </a:solidFill>
              </a:rPr>
              <a:t>Video &amp; Computer Games:0.883085</a:t>
            </a:r>
            <a:r>
              <a:rPr lang="en-US" altLang="en-US" sz="2800" dirty="0">
                <a:solidFill>
                  <a:srgbClr val="005695"/>
                </a:solidFill>
              </a:rPr>
              <a:t>	</a:t>
            </a:r>
          </a:p>
          <a:p>
            <a:pPr marL="652429" lvl="1" indent="0">
              <a:buNone/>
            </a:pPr>
            <a:r>
              <a:rPr lang="en-US" altLang="en-US" sz="2800" dirty="0">
                <a:solidFill>
                  <a:srgbClr val="005695"/>
                </a:solidFill>
              </a:rPr>
              <a:t>		Arts &amp; Entertainment\Hobbies\</a:t>
            </a:r>
            <a:r>
              <a:rPr lang="en-US" altLang="en-US" sz="2800" b="1" dirty="0">
                <a:solidFill>
                  <a:srgbClr val="005695"/>
                </a:solidFill>
              </a:rPr>
              <a:t>Antiques &amp; Collectables:0.599569</a:t>
            </a:r>
            <a:endParaRPr lang="en-US" altLang="en-US" sz="2400" b="1" dirty="0">
              <a:solidFill>
                <a:srgbClr val="005695"/>
              </a:solidFill>
            </a:endParaRPr>
          </a:p>
          <a:p>
            <a:endParaRPr lang="en-US" altLang="en-US" sz="19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Combine Results and Calculate </a:t>
            </a:r>
            <a:r>
              <a:rPr lang="en-US" dirty="0"/>
              <a:t>F</a:t>
            </a:r>
            <a:r>
              <a:rPr lang="en-US" dirty="0" smtClean="0"/>
              <a:t>inal </a:t>
            </a:r>
            <a:r>
              <a:rPr lang="en-US" dirty="0"/>
              <a:t>S</a:t>
            </a:r>
            <a:r>
              <a:rPr lang="en-US" dirty="0" smtClean="0"/>
              <a:t>core</a:t>
            </a:r>
            <a:endParaRPr lang="sk-SK" dirty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3581400" y="4343400"/>
            <a:ext cx="10273321" cy="182124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rgbClr val="005695"/>
                </a:solidFill>
              </a:rPr>
              <a:t>Arts </a:t>
            </a:r>
            <a:r>
              <a:rPr lang="en-US" altLang="en-US" sz="2400" dirty="0">
                <a:solidFill>
                  <a:srgbClr val="005695"/>
                </a:solidFill>
              </a:rPr>
              <a:t>&amp; Entertainment\</a:t>
            </a:r>
            <a:r>
              <a:rPr lang="en-US" altLang="en-US" sz="2400" b="1" dirty="0">
                <a:solidFill>
                  <a:srgbClr val="005695"/>
                </a:solidFill>
              </a:rPr>
              <a:t>Movies/Television:0.996706</a:t>
            </a:r>
            <a:r>
              <a:rPr lang="en-US" altLang="en-US" sz="2400" dirty="0">
                <a:solidFill>
                  <a:srgbClr val="005695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5695"/>
                </a:solidFill>
              </a:rPr>
              <a:t>Games</a:t>
            </a:r>
            <a:r>
              <a:rPr lang="en-US" altLang="en-US" sz="2400" dirty="0">
                <a:solidFill>
                  <a:srgbClr val="005695"/>
                </a:solidFill>
              </a:rPr>
              <a:t>\</a:t>
            </a:r>
            <a:r>
              <a:rPr lang="en-US" altLang="en-US" sz="2400" b="1" dirty="0">
                <a:solidFill>
                  <a:srgbClr val="005695"/>
                </a:solidFill>
              </a:rPr>
              <a:t>Video &amp; Computer Games:0.960575</a:t>
            </a:r>
            <a:r>
              <a:rPr lang="en-US" altLang="en-US" sz="2400" dirty="0">
                <a:solidFill>
                  <a:srgbClr val="005695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5695"/>
                </a:solidFill>
              </a:rPr>
              <a:t>Arts </a:t>
            </a:r>
            <a:r>
              <a:rPr lang="en-US" altLang="en-US" sz="2400" dirty="0">
                <a:solidFill>
                  <a:srgbClr val="005695"/>
                </a:solidFill>
              </a:rPr>
              <a:t>&amp; Entertainment\</a:t>
            </a:r>
            <a:r>
              <a:rPr lang="en-US" altLang="en-US" sz="2400" b="1" dirty="0">
                <a:solidFill>
                  <a:srgbClr val="005695"/>
                </a:solidFill>
              </a:rPr>
              <a:t>Pop Culture &amp; Celebrity News:</a:t>
            </a:r>
            <a:r>
              <a:rPr lang="en-US" altLang="en-US" sz="2400" b="1" dirty="0" smtClean="0">
                <a:solidFill>
                  <a:srgbClr val="005695"/>
                </a:solidFill>
              </a:rPr>
              <a:t>0.85966</a:t>
            </a:r>
            <a:r>
              <a:rPr lang="en-US" altLang="en-US" sz="2400" dirty="0">
                <a:solidFill>
                  <a:srgbClr val="005695"/>
                </a:solidFill>
              </a:rPr>
              <a:t>	</a:t>
            </a:r>
            <a:endParaRPr lang="en-US" altLang="en-US" sz="2400" dirty="0" smtClean="0">
              <a:solidFill>
                <a:srgbClr val="005695"/>
              </a:solidFill>
            </a:endParaRP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005695"/>
                </a:solidFill>
              </a:rPr>
              <a:t>Business</a:t>
            </a:r>
            <a:r>
              <a:rPr lang="en-US" altLang="en-US" sz="2400" b="1" dirty="0">
                <a:solidFill>
                  <a:srgbClr val="005695"/>
                </a:solidFill>
              </a:rPr>
              <a:t>:0.859224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1625600" cy="1625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467600" y="2133600"/>
            <a:ext cx="8902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9525000" y="2286000"/>
            <a:ext cx="1066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91400" y="3124200"/>
            <a:ext cx="914400" cy="0"/>
          </a:xfrm>
          <a:prstGeom prst="straightConnector1">
            <a:avLst/>
          </a:prstGeom>
          <a:ln w="762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1219200"/>
            <a:ext cx="66095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800" b="1" dirty="0"/>
              <a:t>“Total recall Arnold Schwarzenegger”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4267200"/>
            <a:ext cx="103632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6477000"/>
            <a:ext cx="10134600" cy="1367535"/>
          </a:xfrm>
          <a:prstGeom prst="rect">
            <a:avLst/>
          </a:prstGeom>
          <a:ln>
            <a:solidFill>
              <a:srgbClr val="005695"/>
            </a:solidFill>
          </a:ln>
        </p:spPr>
      </p:pic>
    </p:spTree>
    <p:extLst>
      <p:ext uri="{BB962C8B-B14F-4D97-AF65-F5344CB8AC3E}">
        <p14:creationId xmlns:p14="http://schemas.microsoft.com/office/powerpoint/2010/main" val="315705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ABC-5902-4EDA-8E2E-AFE2CBCAC2D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600"/>
            <a:ext cx="8966200" cy="6128375"/>
          </a:xfrm>
          <a:prstGeom prst="rect">
            <a:avLst/>
          </a:prstGeom>
          <a:ln>
            <a:solidFill>
              <a:srgbClr val="005695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1447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Should we limit number of documents in result set?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5814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Based on research we decided to limit to </a:t>
            </a:r>
            <a:r>
              <a:rPr lang="en-US" sz="3200" dirty="0" smtClean="0"/>
              <a:t>the top 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96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7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6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4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0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B30808-904C-4689-8BBA-73FD5A902AF9}" type="slidenum">
              <a:rPr lang="en-US" sz="1700">
                <a:solidFill>
                  <a:srgbClr val="8999B7"/>
                </a:solidFill>
              </a:rPr>
              <a:pPr eaLnBrk="1" hangingPunct="1"/>
              <a:t>39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>
          <a:xfrm>
            <a:off x="1371601" y="1447800"/>
            <a:ext cx="8642350" cy="5943600"/>
          </a:xfrm>
        </p:spPr>
        <p:txBody>
          <a:bodyPr/>
          <a:lstStyle/>
          <a:p>
            <a:pPr marL="922255" lvl="1" indent="-457159"/>
            <a:endParaRPr lang="sk-SK" sz="2000" dirty="0">
              <a:solidFill>
                <a:srgbClr val="424242"/>
              </a:solidFill>
              <a:ea typeface="ＭＳ Ｐゴシック" pitchFamily="34" charset="-128"/>
            </a:endParaRPr>
          </a:p>
          <a:p>
            <a:pPr marL="457159" indent="-457159"/>
            <a:endParaRPr lang="sk-SK" sz="2900" dirty="0">
              <a:solidFill>
                <a:srgbClr val="424242"/>
              </a:solidFill>
              <a:ea typeface="ＭＳ Ｐゴシック" pitchFamily="34" charset="-128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Precision/Recall </a:t>
            </a:r>
            <a:endParaRPr lang="en-US" sz="5400" dirty="0">
              <a:ea typeface="ＭＳ Ｐゴシック" pitchFamily="34" charset="-128"/>
            </a:endParaRPr>
          </a:p>
        </p:txBody>
      </p:sp>
      <p:pic>
        <p:nvPicPr>
          <p:cNvPr id="4" name="Picture 3" descr="top occuring categories evalu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11811000" cy="5838283"/>
          </a:xfrm>
          <a:prstGeom prst="rect">
            <a:avLst/>
          </a:prstGeom>
          <a:ln>
            <a:solidFill>
              <a:srgbClr val="005695"/>
            </a:solidFill>
          </a:ln>
        </p:spPr>
      </p:pic>
      <p:sp>
        <p:nvSpPr>
          <p:cNvPr id="6" name="Obdĺžnik 5"/>
          <p:cNvSpPr/>
          <p:nvPr/>
        </p:nvSpPr>
        <p:spPr>
          <a:xfrm>
            <a:off x="1219200" y="7162800"/>
            <a:ext cx="107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Based on 10,000 queries annotated by crowdsourcing to Magnetic employees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154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731838" y="-228600"/>
            <a:ext cx="13166725" cy="1371600"/>
          </a:xfrm>
        </p:spPr>
        <p:txBody>
          <a:bodyPr/>
          <a:lstStyle/>
          <a:p>
            <a:r>
              <a:rPr lang="en-US" sz="4800" dirty="0" smtClean="0">
                <a:latin typeface="Arial" charset="0"/>
              </a:rPr>
              <a:t>Search Data – Page Keywords</a:t>
            </a:r>
            <a:endParaRPr lang="en-US" sz="4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201401" y="7627939"/>
            <a:ext cx="715963" cy="43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9BB56F-34CA-455A-BA73-489FE29CA883}" type="slidenum">
              <a:rPr lang="en-US" smtClean="0">
                <a:solidFill>
                  <a:srgbClr val="8999B7"/>
                </a:solidFill>
              </a:rPr>
              <a:pPr eaLnBrk="1" hangingPunct="1"/>
              <a:t>4</a:t>
            </a:fld>
            <a:endParaRPr lang="en-US" smtClean="0">
              <a:solidFill>
                <a:srgbClr val="8999B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0" y="3563938"/>
            <a:ext cx="0" cy="869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0" y="5461000"/>
            <a:ext cx="708025" cy="174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09800" y="4724400"/>
            <a:ext cx="0" cy="15811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48500" y="4433888"/>
            <a:ext cx="20955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44000" y="4433888"/>
            <a:ext cx="0" cy="10033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669088" y="2703513"/>
            <a:ext cx="838200" cy="838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3124200"/>
            <a:ext cx="28194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327660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Page keywords from article metadata: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“Recipes, Cooking, Holiday Recipes”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Picture 2" descr="Screen Shot 2014-09-09 at 9.2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8106247" cy="65151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572000" y="6019800"/>
            <a:ext cx="838200" cy="5334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>
            <a:endCxn id="23" idx="2"/>
          </p:cNvCxnSpPr>
          <p:nvPr/>
        </p:nvCxnSpPr>
        <p:spPr>
          <a:xfrm>
            <a:off x="2133600" y="6248400"/>
            <a:ext cx="2438400" cy="38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3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7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6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4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0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B30808-904C-4689-8BBA-73FD5A902AF9}" type="slidenum">
              <a:rPr lang="en-US" sz="1700">
                <a:solidFill>
                  <a:srgbClr val="8999B7"/>
                </a:solidFill>
              </a:rPr>
              <a:pPr eaLnBrk="1" hangingPunct="1"/>
              <a:t>40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>
          <a:xfrm>
            <a:off x="1371601" y="1447800"/>
            <a:ext cx="8642350" cy="5943600"/>
          </a:xfrm>
        </p:spPr>
        <p:txBody>
          <a:bodyPr/>
          <a:lstStyle/>
          <a:p>
            <a:pPr marL="922255" lvl="1" indent="-457159"/>
            <a:endParaRPr lang="sk-SK" sz="2000" dirty="0">
              <a:solidFill>
                <a:srgbClr val="424242"/>
              </a:solidFill>
              <a:ea typeface="ＭＳ Ｐゴシック" pitchFamily="34" charset="-128"/>
            </a:endParaRPr>
          </a:p>
          <a:p>
            <a:pPr marL="457159" indent="-457159"/>
            <a:endParaRPr lang="sk-SK" sz="2900" dirty="0">
              <a:solidFill>
                <a:srgbClr val="424242"/>
              </a:solidFill>
              <a:ea typeface="ＭＳ Ｐゴシック" pitchFamily="34" charset="-128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Categorizing </a:t>
            </a:r>
            <a:r>
              <a:rPr lang="en-US" sz="5400" dirty="0">
                <a:ea typeface="ＭＳ Ｐゴシック" pitchFamily="34" charset="-128"/>
              </a:rPr>
              <a:t>O</a:t>
            </a:r>
            <a:r>
              <a:rPr lang="en-US" sz="5400" dirty="0" smtClean="0">
                <a:ea typeface="ＭＳ Ｐゴシック" pitchFamily="34" charset="-128"/>
              </a:rPr>
              <a:t>ther Languages</a:t>
            </a:r>
            <a:endParaRPr lang="en-US" sz="5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7086600" cy="4929304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72400" y="1219200"/>
            <a:ext cx="6629400" cy="495300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1 000 000+ </a:t>
            </a:r>
            <a:r>
              <a:rPr lang="en-US" sz="2400" b="1" dirty="0" smtClean="0"/>
              <a:t>Documents:</a:t>
            </a:r>
            <a:endParaRPr lang="en-US" sz="2400" b="1" dirty="0"/>
          </a:p>
          <a:p>
            <a:r>
              <a:rPr lang="en-US" sz="2400" dirty="0"/>
              <a:t>Deutsch</a:t>
            </a:r>
          </a:p>
          <a:p>
            <a:r>
              <a:rPr lang="en-US" sz="2400" dirty="0"/>
              <a:t>English</a:t>
            </a:r>
          </a:p>
          <a:p>
            <a:r>
              <a:rPr lang="en-US" sz="2400" dirty="0" err="1"/>
              <a:t>Español</a:t>
            </a:r>
            <a:endParaRPr lang="en-US" sz="2400" dirty="0"/>
          </a:p>
          <a:p>
            <a:r>
              <a:rPr lang="en-US" sz="2400" dirty="0" err="1"/>
              <a:t>Français</a:t>
            </a:r>
            <a:endParaRPr lang="en-US" sz="2400" dirty="0"/>
          </a:p>
          <a:p>
            <a:r>
              <a:rPr lang="en-US" sz="2400" dirty="0" err="1"/>
              <a:t>Italiano</a:t>
            </a:r>
            <a:endParaRPr lang="en-US" sz="2400" dirty="0"/>
          </a:p>
          <a:p>
            <a:r>
              <a:rPr lang="en-US" sz="2400" dirty="0" err="1"/>
              <a:t>Nederlands</a:t>
            </a:r>
            <a:endParaRPr lang="en-US" sz="2400" dirty="0"/>
          </a:p>
          <a:p>
            <a:r>
              <a:rPr lang="en-US" sz="2400" dirty="0" err="1"/>
              <a:t>Polski</a:t>
            </a:r>
            <a:endParaRPr lang="en-US" sz="2400" dirty="0"/>
          </a:p>
          <a:p>
            <a:r>
              <a:rPr lang="en-US" sz="2400" dirty="0" err="1"/>
              <a:t>Русский</a:t>
            </a:r>
            <a:endParaRPr lang="en-US" sz="2400" dirty="0"/>
          </a:p>
          <a:p>
            <a:r>
              <a:rPr lang="en-US" sz="2400" dirty="0" err="1"/>
              <a:t>Sinugboanong</a:t>
            </a:r>
            <a:r>
              <a:rPr lang="en-US" sz="2400" dirty="0"/>
              <a:t> </a:t>
            </a:r>
            <a:r>
              <a:rPr lang="en-US" sz="2400" dirty="0" err="1"/>
              <a:t>Binisaya</a:t>
            </a:r>
            <a:endParaRPr lang="en-US" sz="2400" dirty="0"/>
          </a:p>
          <a:p>
            <a:r>
              <a:rPr lang="en-US" sz="2400" dirty="0" err="1"/>
              <a:t>Svenska</a:t>
            </a:r>
            <a:endParaRPr lang="en-US" sz="2400" dirty="0"/>
          </a:p>
          <a:p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endParaRPr lang="en-US" sz="2400" dirty="0"/>
          </a:p>
          <a:p>
            <a:r>
              <a:rPr lang="en-US" sz="2400" dirty="0" err="1"/>
              <a:t>Winaray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39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7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6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4" indent="-2285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0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B30808-904C-4689-8BBA-73FD5A902AF9}" type="slidenum">
              <a:rPr lang="en-US" sz="1700">
                <a:solidFill>
                  <a:srgbClr val="8999B7"/>
                </a:solidFill>
              </a:rPr>
              <a:pPr eaLnBrk="1" hangingPunct="1"/>
              <a:t>41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31841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Categorizing Other </a:t>
            </a:r>
            <a:r>
              <a:rPr lang="en-US" sz="5400" dirty="0">
                <a:ea typeface="ＭＳ Ｐゴシック" pitchFamily="34" charset="-128"/>
              </a:rPr>
              <a:t>L</a:t>
            </a:r>
            <a:r>
              <a:rPr lang="en-US" sz="5400" dirty="0" smtClean="0">
                <a:ea typeface="ＭＳ Ｐゴシック" pitchFamily="34" charset="-128"/>
              </a:rPr>
              <a:t>anguages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3182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In development: First tests on Spanish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Combining indexes for multiple languages into one common index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Challenges:</a:t>
            </a:r>
          </a:p>
          <a:p>
            <a:pPr marL="1109630" lvl="1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Many international terms in queries (brands, product names, places …)</a:t>
            </a:r>
          </a:p>
          <a:p>
            <a:pPr marL="1109630" lvl="1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About 30% of queries use ASCII instead of special language characters where they should be used</a:t>
            </a:r>
          </a:p>
          <a:p>
            <a:pPr marL="1109630" lvl="1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Same terms mean different things in different languages and cultural context. </a:t>
            </a:r>
          </a:p>
          <a:p>
            <a:pPr marL="1109630" lvl="1" indent="-457200"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Foreign </a:t>
            </a:r>
            <a:r>
              <a:rPr lang="en-US" sz="3200" dirty="0" err="1" smtClean="0">
                <a:solidFill>
                  <a:schemeClr val="tx2"/>
                </a:solidFill>
              </a:rPr>
              <a:t>Wikipedias</a:t>
            </a:r>
            <a:r>
              <a:rPr lang="en-US" sz="3200" dirty="0" smtClean="0">
                <a:solidFill>
                  <a:schemeClr val="tx2"/>
                </a:solidFill>
              </a:rPr>
              <a:t> are much smaller: </a:t>
            </a:r>
          </a:p>
          <a:p>
            <a:pPr marL="1762060" lvl="2" indent="-457200"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Should we extend knowledge base behind Wikipedia?</a:t>
            </a:r>
          </a:p>
          <a:p>
            <a:pPr marL="1762060" lvl="2" indent="-457200"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We need to accommodate other sources of alternative names to do proper search result filtering, e.g. link anchors or section headers</a:t>
            </a:r>
          </a:p>
          <a:p>
            <a:pPr marL="1109630" lvl="1" indent="-457200">
              <a:buFontTx/>
              <a:buChar char="-"/>
            </a:pP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5400" y="228600"/>
            <a:ext cx="1600200" cy="1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39"/>
          <p:cNvSpPr>
            <a:spLocks noChangeArrowheads="1"/>
          </p:cNvSpPr>
          <p:nvPr/>
        </p:nvSpPr>
        <p:spPr bwMode="auto">
          <a:xfrm>
            <a:off x="6493771" y="2140381"/>
            <a:ext cx="5393429" cy="203950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595" tIns="130595" rIns="130595" bIns="130595" anchor="ctr"/>
          <a:lstStyle/>
          <a:p>
            <a:pPr algn="ctr"/>
            <a:endParaRPr lang="en-US" sz="1600"/>
          </a:p>
        </p:txBody>
      </p:sp>
      <p:sp>
        <p:nvSpPr>
          <p:cNvPr id="19458" name="Shape 39"/>
          <p:cNvSpPr>
            <a:spLocks noChangeArrowheads="1"/>
          </p:cNvSpPr>
          <p:nvPr/>
        </p:nvSpPr>
        <p:spPr bwMode="auto">
          <a:xfrm>
            <a:off x="6113115" y="1908389"/>
            <a:ext cx="5395904" cy="203950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endParaRPr lang="en-US" sz="1600"/>
          </a:p>
        </p:txBody>
      </p:sp>
      <p:sp>
        <p:nvSpPr>
          <p:cNvPr id="19459" name="Shape 39"/>
          <p:cNvSpPr>
            <a:spLocks noChangeArrowheads="1"/>
          </p:cNvSpPr>
          <p:nvPr/>
        </p:nvSpPr>
        <p:spPr bwMode="auto">
          <a:xfrm>
            <a:off x="5732460" y="1676400"/>
            <a:ext cx="5395904" cy="20395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endParaRPr lang="en-US" sz="1600"/>
          </a:p>
        </p:txBody>
      </p:sp>
      <p:sp>
        <p:nvSpPr>
          <p:cNvPr id="19462" name="Shape 39"/>
          <p:cNvSpPr>
            <a:spLocks noChangeArrowheads="1"/>
          </p:cNvSpPr>
          <p:nvPr/>
        </p:nvSpPr>
        <p:spPr bwMode="auto">
          <a:xfrm>
            <a:off x="8654108" y="1900320"/>
            <a:ext cx="2192473" cy="1681079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2000" b="1" dirty="0" err="1" smtClean="0"/>
              <a:t>Solr</a:t>
            </a:r>
            <a:r>
              <a:rPr lang="en-US" sz="2000" b="1" dirty="0" smtClean="0"/>
              <a:t> Search Engine</a:t>
            </a:r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9463" name="Shape 43"/>
          <p:cNvSpPr>
            <a:spLocks noChangeArrowheads="1"/>
          </p:cNvSpPr>
          <p:nvPr/>
        </p:nvSpPr>
        <p:spPr bwMode="auto">
          <a:xfrm>
            <a:off x="8736913" y="2963447"/>
            <a:ext cx="2026862" cy="568884"/>
          </a:xfrm>
          <a:prstGeom prst="can">
            <a:avLst>
              <a:gd name="adj" fmla="val 25000"/>
            </a:avLst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2000" dirty="0" smtClean="0"/>
              <a:t>Index</a:t>
            </a:r>
            <a:endParaRPr lang="en-US" sz="2000" dirty="0"/>
          </a:p>
        </p:txBody>
      </p:sp>
      <p:sp>
        <p:nvSpPr>
          <p:cNvPr id="19464" name="Shape 44"/>
          <p:cNvSpPr>
            <a:spLocks noChangeArrowheads="1"/>
          </p:cNvSpPr>
          <p:nvPr/>
        </p:nvSpPr>
        <p:spPr bwMode="auto">
          <a:xfrm>
            <a:off x="6179852" y="1900323"/>
            <a:ext cx="2192470" cy="1632008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2000" b="1" dirty="0"/>
              <a:t>Cache</a:t>
            </a:r>
          </a:p>
          <a:p>
            <a:pPr algn="ctr"/>
            <a:r>
              <a:rPr lang="en-US" sz="2000" b="1" dirty="0"/>
              <a:t>(Varnish)</a:t>
            </a:r>
          </a:p>
        </p:txBody>
      </p:sp>
      <p:sp>
        <p:nvSpPr>
          <p:cNvPr id="19465" name="Shape 51"/>
          <p:cNvSpPr>
            <a:spLocks noChangeArrowheads="1"/>
          </p:cNvSpPr>
          <p:nvPr/>
        </p:nvSpPr>
        <p:spPr bwMode="auto">
          <a:xfrm>
            <a:off x="5943597" y="4837114"/>
            <a:ext cx="1408112" cy="814387"/>
          </a:xfrm>
          <a:prstGeom prst="can">
            <a:avLst>
              <a:gd name="adj" fmla="val 25000"/>
            </a:avLst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err="1"/>
              <a:t>DBpedia</a:t>
            </a:r>
            <a:r>
              <a:rPr lang="en-US" sz="1600" b="1" dirty="0"/>
              <a:t> Dump</a:t>
            </a:r>
          </a:p>
        </p:txBody>
      </p:sp>
      <p:cxnSp>
        <p:nvCxnSpPr>
          <p:cNvPr id="19466" name="Shape 53"/>
          <p:cNvCxnSpPr>
            <a:cxnSpLocks noChangeShapeType="1"/>
          </p:cNvCxnSpPr>
          <p:nvPr/>
        </p:nvCxnSpPr>
        <p:spPr bwMode="auto">
          <a:xfrm flipV="1">
            <a:off x="9742844" y="3532331"/>
            <a:ext cx="15001" cy="130478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Shape 51"/>
          <p:cNvSpPr>
            <a:spLocks noChangeArrowheads="1"/>
          </p:cNvSpPr>
          <p:nvPr/>
        </p:nvSpPr>
        <p:spPr bwMode="auto">
          <a:xfrm>
            <a:off x="7502524" y="4837114"/>
            <a:ext cx="1408112" cy="814387"/>
          </a:xfrm>
          <a:prstGeom prst="can">
            <a:avLst>
              <a:gd name="adj" fmla="val 25000"/>
            </a:avLst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Freebase Dump</a:t>
            </a:r>
            <a:endParaRPr lang="en-US" sz="1600" b="1" dirty="0"/>
          </a:p>
        </p:txBody>
      </p:sp>
      <p:sp>
        <p:nvSpPr>
          <p:cNvPr id="19468" name="Shape 51"/>
          <p:cNvSpPr>
            <a:spLocks noChangeArrowheads="1"/>
          </p:cNvSpPr>
          <p:nvPr/>
        </p:nvSpPr>
        <p:spPr bwMode="auto">
          <a:xfrm>
            <a:off x="9046287" y="4837114"/>
            <a:ext cx="1408114" cy="814387"/>
          </a:xfrm>
          <a:prstGeom prst="can">
            <a:avLst>
              <a:gd name="adj" fmla="val 25000"/>
            </a:avLst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Wikipedia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/>
              <a:t>Dump</a:t>
            </a:r>
          </a:p>
        </p:txBody>
      </p:sp>
      <p:cxnSp>
        <p:nvCxnSpPr>
          <p:cNvPr id="19470" name="Shape 53"/>
          <p:cNvCxnSpPr>
            <a:cxnSpLocks noChangeShapeType="1"/>
          </p:cNvCxnSpPr>
          <p:nvPr/>
        </p:nvCxnSpPr>
        <p:spPr bwMode="auto">
          <a:xfrm flipV="1">
            <a:off x="9750344" y="5651501"/>
            <a:ext cx="0" cy="52069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2" name="Shape 80"/>
          <p:cNvSpPr>
            <a:spLocks noChangeArrowheads="1"/>
          </p:cNvSpPr>
          <p:nvPr/>
        </p:nvSpPr>
        <p:spPr bwMode="auto">
          <a:xfrm>
            <a:off x="762000" y="1676400"/>
            <a:ext cx="3200400" cy="2286000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b" anchorCtr="0"/>
          <a:lstStyle/>
          <a:p>
            <a:r>
              <a:rPr lang="en-US" sz="1600" b="1" dirty="0" err="1" smtClean="0"/>
              <a:t>Hadoop</a:t>
            </a:r>
            <a:r>
              <a:rPr lang="en-US" sz="1600" b="1" dirty="0" smtClean="0"/>
              <a:t> MR</a:t>
            </a:r>
            <a:r>
              <a:rPr lang="en-US" sz="1600" b="1" dirty="0"/>
              <a:t> </a:t>
            </a:r>
            <a:r>
              <a:rPr lang="en-US" sz="1600" b="1" dirty="0" smtClean="0"/>
              <a:t>pipeline</a:t>
            </a:r>
            <a:endParaRPr lang="en-US" sz="16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31839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>
                <a:ea typeface="ＭＳ Ｐゴシック" pitchFamily="34" charset="-128"/>
              </a:rPr>
              <a:t>Query Categorization: </a:t>
            </a:r>
            <a:r>
              <a:rPr lang="en-US" sz="5400" dirty="0" smtClean="0">
                <a:ea typeface="ＭＳ Ｐゴシック" pitchFamily="34" charset="-128"/>
              </a:rPr>
              <a:t>Scaling Up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439" y="7627939"/>
            <a:ext cx="3413125" cy="438150"/>
          </a:xfrm>
        </p:spPr>
        <p:txBody>
          <a:bodyPr/>
          <a:lstStyle/>
          <a:p>
            <a:fld id="{9ECE19AB-2E3D-E64E-B905-9D3E59105C8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3" name="Shape 80"/>
          <p:cNvSpPr>
            <a:spLocks noChangeArrowheads="1"/>
          </p:cNvSpPr>
          <p:nvPr/>
        </p:nvSpPr>
        <p:spPr bwMode="auto">
          <a:xfrm rot="5400000">
            <a:off x="2781300" y="3314702"/>
            <a:ext cx="3657600" cy="381000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Load Balancer </a:t>
            </a:r>
            <a:endParaRPr lang="en-US" sz="1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642" y="6172200"/>
            <a:ext cx="1085404" cy="990600"/>
          </a:xfrm>
          <a:prstGeom prst="rect">
            <a:avLst/>
          </a:prstGeom>
        </p:spPr>
      </p:pic>
      <p:sp>
        <p:nvSpPr>
          <p:cNvPr id="30" name="Shape 39"/>
          <p:cNvSpPr>
            <a:spLocks noChangeArrowheads="1"/>
          </p:cNvSpPr>
          <p:nvPr/>
        </p:nvSpPr>
        <p:spPr bwMode="auto">
          <a:xfrm>
            <a:off x="5715000" y="4648200"/>
            <a:ext cx="8305800" cy="2667000"/>
          </a:xfrm>
          <a:prstGeom prst="rect">
            <a:avLst/>
          </a:prstGeom>
          <a:noFill/>
          <a:ln w="31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595" tIns="130595" rIns="130595" bIns="130595" anchor="ctr"/>
          <a:lstStyle/>
          <a:p>
            <a:pPr algn="ctr"/>
            <a:endParaRPr lang="en-US" sz="1600"/>
          </a:p>
        </p:txBody>
      </p:sp>
      <p:pic>
        <p:nvPicPr>
          <p:cNvPr id="31" name="Picture 2" descr="https://raw.githubusercontent.com/spotify/luigi/master/doc/lui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6217920"/>
            <a:ext cx="8559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0591800" y="5257800"/>
            <a:ext cx="34290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24242"/>
                </a:solidFill>
                <a:ea typeface="ＭＳ Ｐゴシック" pitchFamily="34" charset="-128"/>
              </a:rPr>
              <a:t>Preprocessing workflow on </a:t>
            </a:r>
            <a:r>
              <a:rPr lang="en-US" sz="2000" dirty="0" err="1" smtClean="0">
                <a:solidFill>
                  <a:srgbClr val="424242"/>
                </a:solidFill>
                <a:ea typeface="ＭＳ Ｐゴシック" pitchFamily="34" charset="-128"/>
              </a:rPr>
              <a:t>Hadoop</a:t>
            </a:r>
            <a:endParaRPr lang="en-US" sz="2000" dirty="0" smtClean="0">
              <a:solidFill>
                <a:srgbClr val="42424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24242"/>
                </a:solidFill>
                <a:ea typeface="ＭＳ Ｐゴシック" pitchFamily="34" charset="-128"/>
              </a:rPr>
              <a:t>Categorize Wikipedia documents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24242"/>
                </a:solidFill>
                <a:ea typeface="ＭＳ Ｐゴシック" pitchFamily="34" charset="-128"/>
              </a:rPr>
              <a:t>Build </a:t>
            </a:r>
            <a:r>
              <a:rPr lang="en-US" sz="2000" dirty="0" err="1" smtClean="0">
                <a:solidFill>
                  <a:srgbClr val="424242"/>
                </a:solidFill>
                <a:ea typeface="ＭＳ Ｐゴシック" pitchFamily="34" charset="-128"/>
              </a:rPr>
              <a:t>Solr</a:t>
            </a:r>
            <a:r>
              <a:rPr lang="en-US" sz="2000" dirty="0" smtClean="0">
                <a:solidFill>
                  <a:srgbClr val="424242"/>
                </a:solidFill>
                <a:ea typeface="ＭＳ Ｐゴシック" pitchFamily="34" charset="-128"/>
              </a:rPr>
              <a:t> index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424242"/>
                </a:solidFill>
                <a:ea typeface="ＭＳ Ｐゴシック" pitchFamily="34" charset="-128"/>
              </a:rPr>
              <a:t>Every 2 weeks</a:t>
            </a:r>
          </a:p>
          <a:p>
            <a:pPr>
              <a:lnSpc>
                <a:spcPct val="90000"/>
              </a:lnSpc>
            </a:pPr>
            <a:endParaRPr lang="en-US" sz="2900" dirty="0" smtClean="0">
              <a:solidFill>
                <a:srgbClr val="42424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900" dirty="0">
              <a:solidFill>
                <a:srgbClr val="424242"/>
              </a:solidFill>
              <a:ea typeface="ＭＳ Ｐゴシック" pitchFamily="34" charset="-128"/>
            </a:endParaRPr>
          </a:p>
        </p:txBody>
      </p:sp>
      <p:sp>
        <p:nvSpPr>
          <p:cNvPr id="33" name="Shape 80"/>
          <p:cNvSpPr>
            <a:spLocks noChangeArrowheads="1"/>
          </p:cNvSpPr>
          <p:nvPr/>
        </p:nvSpPr>
        <p:spPr bwMode="auto">
          <a:xfrm>
            <a:off x="1752600" y="1905000"/>
            <a:ext cx="990600" cy="7191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Map</a:t>
            </a:r>
            <a:endParaRPr lang="en-US" sz="1600" b="1" dirty="0"/>
          </a:p>
        </p:txBody>
      </p:sp>
      <p:sp>
        <p:nvSpPr>
          <p:cNvPr id="34" name="Shape 80"/>
          <p:cNvSpPr>
            <a:spLocks noChangeArrowheads="1"/>
          </p:cNvSpPr>
          <p:nvPr/>
        </p:nvSpPr>
        <p:spPr bwMode="auto">
          <a:xfrm>
            <a:off x="2743200" y="1905000"/>
            <a:ext cx="990600" cy="7191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In-Map Cache</a:t>
            </a:r>
            <a:endParaRPr lang="en-US" sz="1600" b="1" dirty="0"/>
          </a:p>
        </p:txBody>
      </p:sp>
      <p:sp>
        <p:nvSpPr>
          <p:cNvPr id="35" name="Shape 80"/>
          <p:cNvSpPr>
            <a:spLocks noChangeArrowheads="1"/>
          </p:cNvSpPr>
          <p:nvPr/>
        </p:nvSpPr>
        <p:spPr bwMode="auto">
          <a:xfrm>
            <a:off x="1752600" y="2819400"/>
            <a:ext cx="990600" cy="719137"/>
          </a:xfrm>
          <a:prstGeom prst="rect">
            <a:avLst/>
          </a:prstGeom>
          <a:solidFill>
            <a:srgbClr val="B0D2E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Map</a:t>
            </a:r>
            <a:endParaRPr lang="en-US" sz="1600" b="1" dirty="0"/>
          </a:p>
        </p:txBody>
      </p:sp>
      <p:sp>
        <p:nvSpPr>
          <p:cNvPr id="36" name="Shape 80"/>
          <p:cNvSpPr>
            <a:spLocks noChangeArrowheads="1"/>
          </p:cNvSpPr>
          <p:nvPr/>
        </p:nvSpPr>
        <p:spPr bwMode="auto">
          <a:xfrm>
            <a:off x="2743200" y="2819400"/>
            <a:ext cx="990600" cy="719137"/>
          </a:xfrm>
          <a:prstGeom prst="rect">
            <a:avLst/>
          </a:prstGeom>
          <a:solidFill>
            <a:srgbClr val="B0D2E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ctr"/>
          <a:lstStyle/>
          <a:p>
            <a:pPr algn="ctr"/>
            <a:r>
              <a:rPr lang="en-US" sz="1600" b="1" dirty="0" smtClean="0"/>
              <a:t>In-Map Cache</a:t>
            </a:r>
            <a:endParaRPr lang="en-US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477000"/>
            <a:ext cx="1371600" cy="960120"/>
          </a:xfrm>
          <a:prstGeom prst="rect">
            <a:avLst/>
          </a:prstGeom>
        </p:spPr>
      </p:pic>
      <p:pic>
        <p:nvPicPr>
          <p:cNvPr id="47" name="Picture 2" descr="https://raw.githubusercontent.com/spotify/luigi/master/doc/lui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31720"/>
            <a:ext cx="8559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590800"/>
            <a:ext cx="1371600" cy="960120"/>
          </a:xfrm>
          <a:prstGeom prst="rect">
            <a:avLst/>
          </a:prstGeom>
        </p:spPr>
      </p:pic>
      <p:cxnSp>
        <p:nvCxnSpPr>
          <p:cNvPr id="54" name="Shape 53"/>
          <p:cNvCxnSpPr>
            <a:cxnSpLocks noChangeShapeType="1"/>
          </p:cNvCxnSpPr>
          <p:nvPr/>
        </p:nvCxnSpPr>
        <p:spPr bwMode="auto">
          <a:xfrm>
            <a:off x="4876800" y="2819400"/>
            <a:ext cx="762000" cy="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hape 53"/>
          <p:cNvCxnSpPr>
            <a:cxnSpLocks noChangeShapeType="1"/>
            <a:stCxn id="19472" idx="3"/>
          </p:cNvCxnSpPr>
          <p:nvPr/>
        </p:nvCxnSpPr>
        <p:spPr bwMode="auto">
          <a:xfrm>
            <a:off x="3962400" y="2819400"/>
            <a:ext cx="4572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Shape 80"/>
          <p:cNvSpPr>
            <a:spLocks noChangeArrowheads="1"/>
          </p:cNvSpPr>
          <p:nvPr/>
        </p:nvSpPr>
        <p:spPr bwMode="auto">
          <a:xfrm>
            <a:off x="762000" y="4267200"/>
            <a:ext cx="3200400" cy="1066800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130595" tIns="130595" rIns="130595" bIns="130595" anchor="b" anchorCtr="0"/>
          <a:lstStyle/>
          <a:p>
            <a:r>
              <a:rPr lang="en-US" sz="1600" b="1" dirty="0" smtClean="0"/>
              <a:t>Real-Time Applications</a:t>
            </a:r>
            <a:endParaRPr lang="en-US" sz="1600" b="1" dirty="0"/>
          </a:p>
        </p:txBody>
      </p:sp>
      <p:cxnSp>
        <p:nvCxnSpPr>
          <p:cNvPr id="66" name="Shape 53"/>
          <p:cNvCxnSpPr>
            <a:cxnSpLocks noChangeShapeType="1"/>
            <a:stCxn id="65" idx="3"/>
          </p:cNvCxnSpPr>
          <p:nvPr/>
        </p:nvCxnSpPr>
        <p:spPr bwMode="auto">
          <a:xfrm>
            <a:off x="3962400" y="4800600"/>
            <a:ext cx="4572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037" y="3124200"/>
            <a:ext cx="605563" cy="304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241342"/>
            <a:ext cx="1066800" cy="2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62" grpId="0" animBg="1"/>
      <p:bldP spid="19463" grpId="0" animBg="1"/>
      <p:bldP spid="19464" grpId="0" animBg="1"/>
      <p:bldP spid="19472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3323888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Setup: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6 </a:t>
            </a:r>
            <a:r>
              <a:rPr lang="en-US" sz="3600" dirty="0" err="1" smtClean="0">
                <a:solidFill>
                  <a:srgbClr val="424242"/>
                </a:solidFill>
                <a:ea typeface="ＭＳ Ｐゴシック" pitchFamily="34" charset="-128"/>
              </a:rPr>
              <a:t>Solr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/Varnish servers (16 cores, 64GB RAM)</a:t>
            </a:r>
          </a:p>
          <a:p>
            <a:pPr>
              <a:lnSpc>
                <a:spcPct val="90000"/>
              </a:lnSpc>
            </a:pPr>
            <a:endParaRPr lang="en-US" sz="3600" dirty="0" smtClean="0">
              <a:solidFill>
                <a:srgbClr val="424242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Processing one hour of Search data we collect from our Data Providers: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45M rows file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120-map </a:t>
            </a:r>
            <a:r>
              <a:rPr lang="en-US" sz="3600" dirty="0" err="1">
                <a:solidFill>
                  <a:srgbClr val="424242"/>
                </a:solidFill>
                <a:ea typeface="ＭＳ Ｐゴシック" pitchFamily="34" charset="-128"/>
              </a:rPr>
              <a:t>Hadoop</a:t>
            </a: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 job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dirty="0">
              <a:solidFill>
                <a:srgbClr val="424242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Results: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Executed in 10 minutes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Peak throughput 100,000 records per second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Up to 90% 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in</a:t>
            </a: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-map 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cache hit rate</a:t>
            </a:r>
            <a:endParaRPr lang="en-US" sz="3600" dirty="0">
              <a:solidFill>
                <a:srgbClr val="42424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Additional 80% Varnish 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cache hit rate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1000 </a:t>
            </a:r>
            <a:r>
              <a:rPr lang="en-US" sz="3600" dirty="0" err="1" smtClean="0">
                <a:solidFill>
                  <a:srgbClr val="424242"/>
                </a:solidFill>
                <a:ea typeface="ＭＳ Ｐゴシック" pitchFamily="34" charset="-128"/>
              </a:rPr>
              <a:t>req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/sec for one </a:t>
            </a:r>
            <a:r>
              <a:rPr lang="en-US" sz="3600" dirty="0" err="1">
                <a:solidFill>
                  <a:srgbClr val="424242"/>
                </a:solidFill>
                <a:ea typeface="ＭＳ Ｐゴシック" pitchFamily="34" charset="-128"/>
              </a:rPr>
              <a:t>S</a:t>
            </a:r>
            <a:r>
              <a:rPr lang="en-US" sz="3600" dirty="0" err="1" smtClean="0">
                <a:solidFill>
                  <a:srgbClr val="424242"/>
                </a:solidFill>
                <a:ea typeface="ＭＳ Ｐゴシック" pitchFamily="34" charset="-128"/>
              </a:rPr>
              <a:t>olr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/Varnish server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300 categorizations/sec per server if Varnish is disabled</a:t>
            </a:r>
            <a:endParaRPr lang="en-US" sz="3600" dirty="0">
              <a:solidFill>
                <a:srgbClr val="424242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600" dirty="0">
              <a:solidFill>
                <a:srgbClr val="424242"/>
              </a:solidFill>
              <a:ea typeface="ＭＳ Ｐゴシック" pitchFamily="34" charset="-12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31839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>
                <a:ea typeface="ＭＳ Ｐゴシック" pitchFamily="34" charset="-128"/>
              </a:rPr>
              <a:t>Query Categorization: Scale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439" y="7627939"/>
            <a:ext cx="3413125" cy="438150"/>
          </a:xfrm>
        </p:spPr>
        <p:txBody>
          <a:bodyPr/>
          <a:lstStyle/>
          <a:p>
            <a:fld id="{9ECE19AB-2E3D-E64E-B905-9D3E59105C8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3323888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Invest time in manually annotated “control” dataset. Have more than one person annotating the same query.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You don</a:t>
            </a:r>
            <a:r>
              <a:rPr lang="fr-FR" sz="3600" dirty="0" smtClean="0">
                <a:solidFill>
                  <a:srgbClr val="424242"/>
                </a:solidFill>
                <a:ea typeface="ＭＳ Ｐゴシック" pitchFamily="34" charset="-128"/>
              </a:rPr>
              <a:t>’</a:t>
            </a: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t have to have whole Internet indexed or be a big company to implement large-scale, multilingual categorization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Sometimes less is more. Focusing on abstracts and links in documents helped us to improve precision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24242"/>
                </a:solidFill>
                <a:ea typeface="ＭＳ Ｐゴシック" pitchFamily="34" charset="-128"/>
              </a:rPr>
              <a:t>Invest in data processing workflow automation.   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424242"/>
                </a:solidFill>
                <a:ea typeface="ＭＳ Ｐゴシック" pitchFamily="34" charset="-128"/>
              </a:rPr>
              <a:t>Know your data. Tailor your technical solution to your data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31839" y="-228600"/>
            <a:ext cx="13166725" cy="1371600"/>
          </a:xfrm>
        </p:spPr>
        <p:txBody>
          <a:bodyPr/>
          <a:lstStyle/>
          <a:p>
            <a:pPr algn="l"/>
            <a:r>
              <a:rPr lang="en-US" sz="5400" dirty="0" smtClean="0">
                <a:ea typeface="ＭＳ Ｐゴシック" pitchFamily="34" charset="-128"/>
              </a:rPr>
              <a:t>Lessons Learned</a:t>
            </a:r>
            <a:endParaRPr lang="en-US" sz="5400" dirty="0">
              <a:ea typeface="ＭＳ Ｐゴシック" pitchFamily="34" charset="-128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439" y="7627939"/>
            <a:ext cx="3413125" cy="438150"/>
          </a:xfrm>
        </p:spPr>
        <p:txBody>
          <a:bodyPr/>
          <a:lstStyle/>
          <a:p>
            <a:fld id="{9ECE19AB-2E3D-E64E-B905-9D3E59105C8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152400"/>
            <a:ext cx="13166725" cy="13716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Q&amp;A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743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Q &amp; 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747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9 at 9.4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7747000" cy="5270500"/>
          </a:xfrm>
          <a:prstGeom prst="rect">
            <a:avLst/>
          </a:prstGeo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731838" y="-228600"/>
            <a:ext cx="13166725" cy="1371600"/>
          </a:xfrm>
        </p:spPr>
        <p:txBody>
          <a:bodyPr/>
          <a:lstStyle/>
          <a:p>
            <a:r>
              <a:rPr lang="en-US" sz="4800" dirty="0" smtClean="0">
                <a:latin typeface="Arial" charset="0"/>
              </a:rPr>
              <a:t>Search Data – Page Keywords</a:t>
            </a:r>
            <a:endParaRPr lang="en-US" sz="4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201401" y="7627939"/>
            <a:ext cx="715963" cy="43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9BB56F-34CA-455A-BA73-489FE29CA883}" type="slidenum">
              <a:rPr lang="en-US" smtClean="0">
                <a:solidFill>
                  <a:srgbClr val="8999B7"/>
                </a:solidFill>
              </a:rPr>
              <a:pPr eaLnBrk="1" hangingPunct="1"/>
              <a:t>5</a:t>
            </a:fld>
            <a:endParaRPr lang="en-US" smtClean="0">
              <a:solidFill>
                <a:srgbClr val="8999B7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362200" y="3200400"/>
            <a:ext cx="0" cy="15811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676400"/>
            <a:ext cx="44196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18288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Article Titles: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“Microsoft is said to be in talks to acquire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Minecraft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”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4572000"/>
            <a:ext cx="838200" cy="5334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>
            <a:endCxn id="23" idx="2"/>
          </p:cNvCxnSpPr>
          <p:nvPr/>
        </p:nvCxnSpPr>
        <p:spPr>
          <a:xfrm flipV="1">
            <a:off x="2362200" y="4838700"/>
            <a:ext cx="3124200" cy="38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3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Search Data – Why Categorize?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061304" indent="-408194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63277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228588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93899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672DE7-4371-8247-AD77-046BF1EBD8E9}" type="slidenum">
              <a:rPr lang="en-US" sz="1700">
                <a:solidFill>
                  <a:srgbClr val="8999B7"/>
                </a:solidFill>
              </a:rPr>
              <a:pPr eaLnBrk="1" hangingPunct="1"/>
              <a:t>6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33400" y="1390888"/>
            <a:ext cx="13563600" cy="584811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Targeting categories instead of keywords = Scale</a:t>
            </a:r>
          </a:p>
          <a:p>
            <a:pPr>
              <a:defRPr/>
            </a:pPr>
            <a:r>
              <a:rPr lang="en-US" sz="4000" dirty="0" smtClean="0">
                <a:ea typeface="+mn-ea"/>
                <a:cs typeface="+mn-cs"/>
              </a:rPr>
              <a:t>Use category </a:t>
            </a:r>
            <a:r>
              <a:rPr lang="en-US" sz="4000" dirty="0">
                <a:ea typeface="+mn-ea"/>
                <a:cs typeface="+mn-cs"/>
              </a:rPr>
              <a:t>n</a:t>
            </a:r>
            <a:r>
              <a:rPr lang="en-US" sz="4000" dirty="0" smtClean="0">
                <a:ea typeface="+mn-ea"/>
                <a:cs typeface="+mn-cs"/>
              </a:rPr>
              <a:t>ame to optimize advertising as an additional feature in predictive models</a:t>
            </a:r>
          </a:p>
          <a:p>
            <a:pPr>
              <a:defRPr/>
            </a:pPr>
            <a:r>
              <a:rPr lang="en-US" sz="4000" dirty="0" smtClean="0">
                <a:ea typeface="+mn-ea"/>
                <a:cs typeface="+mn-cs"/>
              </a:rPr>
              <a:t>Reporting by category is easier to grasp as compared to reporting by keyword</a:t>
            </a:r>
            <a:endParaRPr lang="en-GB" sz="2500" dirty="0">
              <a:ea typeface="+mn-ea"/>
              <a:cs typeface="+mn-cs"/>
            </a:endParaRPr>
          </a:p>
          <a:p>
            <a:pPr>
              <a:defRPr/>
            </a:pP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54876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Categorization </a:t>
            </a:r>
            <a:r>
              <a:rPr lang="sk-SK" dirty="0" smtClean="0"/>
              <a:t>Problem</a:t>
            </a:r>
            <a:endParaRPr lang="sk-SK" dirty="0"/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533400" y="1390888"/>
            <a:ext cx="6553200" cy="3064038"/>
          </a:xfrm>
        </p:spPr>
        <p:txBody>
          <a:bodyPr/>
          <a:lstStyle/>
          <a:p>
            <a:pPr>
              <a:defRPr/>
            </a:pPr>
            <a:r>
              <a:rPr lang="en-GB" sz="3600" dirty="0" smtClean="0"/>
              <a:t>Input: </a:t>
            </a:r>
            <a:r>
              <a:rPr lang="en-US" sz="3600" dirty="0" smtClean="0">
                <a:ea typeface="+mn-ea"/>
                <a:cs typeface="+mn-cs"/>
              </a:rPr>
              <a:t>Query</a:t>
            </a:r>
          </a:p>
          <a:p>
            <a:pPr>
              <a:defRPr/>
            </a:pPr>
            <a:r>
              <a:rPr lang="en-GB" sz="3600" dirty="0" smtClean="0"/>
              <a:t>Output: </a:t>
            </a:r>
            <a:r>
              <a:rPr lang="en-GB" sz="3600" dirty="0" smtClean="0">
                <a:ea typeface="+mn-ea"/>
                <a:cs typeface="+mn-cs"/>
              </a:rPr>
              <a:t>Classification into a predefined taxonomy</a:t>
            </a:r>
          </a:p>
          <a:p>
            <a:pPr>
              <a:defRPr/>
            </a:pPr>
            <a:endParaRPr lang="sk-SK" sz="4000" dirty="0"/>
          </a:p>
        </p:txBody>
      </p:sp>
      <p:sp>
        <p:nvSpPr>
          <p:cNvPr id="512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3182601" y="7627939"/>
            <a:ext cx="50641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2186A-EBFD-47E4-98AA-63ABCA04A46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16400"/>
            <a:ext cx="1625600" cy="1625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263161" y="4616450"/>
            <a:ext cx="13474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24761" y="4076700"/>
            <a:ext cx="2209800" cy="1905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6761" y="4367481"/>
            <a:ext cx="646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8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76961" y="4616450"/>
            <a:ext cx="1347439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4384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Query Categorization </a:t>
            </a:r>
            <a:endParaRPr lang="sk-SK" dirty="0"/>
          </a:p>
        </p:txBody>
      </p:sp>
      <p:graphicFrame>
        <p:nvGraphicFramePr>
          <p:cNvPr id="11" name="Zástupný symbol obsah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89757"/>
              </p:ext>
            </p:extLst>
          </p:nvPr>
        </p:nvGraphicFramePr>
        <p:xfrm>
          <a:off x="914400" y="3548420"/>
          <a:ext cx="7010400" cy="3653428"/>
        </p:xfrm>
        <a:graphic>
          <a:graphicData uri="http://schemas.openxmlformats.org/drawingml/2006/table">
            <a:tbl>
              <a:tblPr/>
              <a:tblGrid>
                <a:gridCol w="2616456"/>
                <a:gridCol w="4393944"/>
              </a:tblGrid>
              <a:tr h="360164">
                <a:tc>
                  <a:txBody>
                    <a:bodyPr/>
                    <a:lstStyle/>
                    <a:p>
                      <a:pPr algn="ctr"/>
                      <a:r>
                        <a:rPr lang="sk-SK" sz="1700" dirty="0" err="1"/>
                        <a:t>Query</a:t>
                      </a:r>
                      <a:endParaRPr lang="sk-SK" sz="1700" dirty="0"/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 err="1"/>
                        <a:t>Categories</a:t>
                      </a:r>
                      <a:endParaRPr lang="sk-SK" sz="1700" dirty="0"/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9244">
                <a:tc>
                  <a:txBody>
                    <a:bodyPr/>
                    <a:lstStyle/>
                    <a:p>
                      <a:r>
                        <a:rPr lang="sk-SK" sz="1700"/>
                        <a:t>apple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Computers \ Hardware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Living \ Food &amp; Cooking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97034">
                <a:tc>
                  <a:txBody>
                    <a:bodyPr/>
                    <a:lstStyle/>
                    <a:p>
                      <a:r>
                        <a:rPr lang="sk-SK" sz="1700"/>
                        <a:t>FIFA 2006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Sports \ Soccer</a:t>
                      </a:r>
                      <a:br>
                        <a:rPr lang="en-US" sz="1700"/>
                      </a:br>
                      <a:r>
                        <a:rPr lang="en-US" sz="1700"/>
                        <a:t>Sports \ Schedules &amp; Tickets</a:t>
                      </a:r>
                      <a:br>
                        <a:rPr lang="en-US" sz="1700"/>
                      </a:br>
                      <a:r>
                        <a:rPr lang="en-US" sz="1700"/>
                        <a:t>Entertainment \ Games &amp; Toys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646">
                <a:tc>
                  <a:txBody>
                    <a:bodyPr/>
                    <a:lstStyle/>
                    <a:p>
                      <a:r>
                        <a:rPr lang="sk-SK" sz="1700"/>
                        <a:t>cheesecake recipes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Living \ Food &amp; Cooking</a:t>
                      </a:r>
                      <a:br>
                        <a:rPr lang="en-US" sz="1700"/>
                      </a:br>
                      <a:r>
                        <a:rPr lang="en-US" sz="1700"/>
                        <a:t>Information \ Arts &amp; Humanities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91340">
                <a:tc>
                  <a:txBody>
                    <a:bodyPr/>
                    <a:lstStyle/>
                    <a:p>
                      <a:r>
                        <a:rPr lang="sk-SK" sz="1700"/>
                        <a:t>friendships poem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Information \ Arts &amp; Humanities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Living \ Dating &amp; Relationships</a:t>
                      </a:r>
                    </a:p>
                  </a:txBody>
                  <a:tcPr marL="101114" marR="101114" marT="50542" marB="5054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19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495" indent="-342883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371531" indent="-274306">
              <a:spcBef>
                <a:spcPct val="20000"/>
              </a:spcBef>
              <a:buClr>
                <a:srgbClr val="0066CC"/>
              </a:buClr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144" indent="-274306">
              <a:spcBef>
                <a:spcPct val="20000"/>
              </a:spcBef>
              <a:buChar char="–"/>
              <a:defRPr sz="17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468757" indent="-274306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369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5982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594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207" indent="-27430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405298-6F5C-49F8-ACE7-A98F3908923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194" name="Rectangle 3"/>
          <p:cNvSpPr>
            <a:spLocks noChangeArrowheads="1"/>
          </p:cNvSpPr>
          <p:nvPr/>
        </p:nvSpPr>
        <p:spPr bwMode="auto">
          <a:xfrm>
            <a:off x="1828801" y="-338552"/>
            <a:ext cx="184656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CC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/>
            </a:r>
            <a:br>
              <a:rPr lang="en-US" altLang="en-US" sz="1900"/>
            </a:br>
            <a:endParaRPr lang="en-US" altLang="en-US" sz="190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 bwMode="auto">
          <a:xfrm>
            <a:off x="647790" y="1306834"/>
            <a:ext cx="7505610" cy="22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304785" indent="-304785">
              <a:spcBef>
                <a:spcPct val="20000"/>
              </a:spcBef>
              <a:buClr>
                <a:srgbClr val="0066CC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Usual </a:t>
            </a:r>
            <a:r>
              <a:rPr lang="en-US" sz="2400" kern="0" dirty="0" smtClean="0">
                <a:latin typeface="+mn-lt"/>
              </a:rPr>
              <a:t>approach:</a:t>
            </a:r>
          </a:p>
          <a:p>
            <a:pPr marL="853397" lvl="1" indent="-304785">
              <a:spcBef>
                <a:spcPct val="20000"/>
              </a:spcBef>
              <a:buClr>
                <a:srgbClr val="0066CC"/>
              </a:buClr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Get results for query</a:t>
            </a:r>
          </a:p>
          <a:p>
            <a:pPr marL="853397" lvl="1" indent="-304785">
              <a:spcBef>
                <a:spcPct val="20000"/>
              </a:spcBef>
              <a:buClr>
                <a:srgbClr val="0066CC"/>
              </a:buClr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Categorize </a:t>
            </a:r>
            <a:r>
              <a:rPr lang="en-US" sz="2400" kern="0" dirty="0">
                <a:latin typeface="+mn-lt"/>
              </a:rPr>
              <a:t>returned documents</a:t>
            </a:r>
          </a:p>
          <a:p>
            <a:pPr marL="304785" indent="-304785">
              <a:spcBef>
                <a:spcPct val="20000"/>
              </a:spcBef>
              <a:buClr>
                <a:srgbClr val="0066CC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Best algorithms work with </a:t>
            </a:r>
            <a:r>
              <a:rPr lang="en-US" sz="2400" kern="0" dirty="0" smtClean="0">
                <a:latin typeface="+mn-lt"/>
              </a:rPr>
              <a:t>the entire </a:t>
            </a:r>
            <a:r>
              <a:rPr lang="en-US" sz="2400" kern="0" dirty="0">
                <a:latin typeface="+mn-lt"/>
              </a:rPr>
              <a:t>web (search API)</a:t>
            </a:r>
          </a:p>
          <a:p>
            <a:pPr marL="304785" indent="-304785">
              <a:spcBef>
                <a:spcPct val="20000"/>
              </a:spcBef>
              <a:buClr>
                <a:srgbClr val="0066CC"/>
              </a:buClr>
              <a:buFontTx/>
              <a:buChar char="•"/>
              <a:defRPr/>
            </a:pPr>
            <a:endParaRPr lang="sk-SK" sz="2400" kern="0" dirty="0">
              <a:latin typeface="+mn-lt"/>
            </a:endParaRPr>
          </a:p>
        </p:txBody>
      </p:sp>
      <p:pic>
        <p:nvPicPr>
          <p:cNvPr id="7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2" y="292900"/>
            <a:ext cx="5217144" cy="77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ĺžnik 15"/>
          <p:cNvSpPr/>
          <p:nvPr/>
        </p:nvSpPr>
        <p:spPr>
          <a:xfrm>
            <a:off x="8891982" y="2209800"/>
            <a:ext cx="2309418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18" name="Zaoblený obdĺžnik 17"/>
          <p:cNvSpPr/>
          <p:nvPr/>
        </p:nvSpPr>
        <p:spPr>
          <a:xfrm>
            <a:off x="8927294" y="4800600"/>
            <a:ext cx="750106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778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Long Time Ago …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061304" indent="-408194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63277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228588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938996" indent="-326555" eaLnBrk="0" hangingPunct="0"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672DE7-4371-8247-AD77-046BF1EBD8E9}" type="slidenum">
              <a:rPr lang="en-US" sz="1700">
                <a:solidFill>
                  <a:srgbClr val="8999B7"/>
                </a:solidFill>
              </a:rPr>
              <a:pPr eaLnBrk="1" hangingPunct="1"/>
              <a:t>9</a:t>
            </a:fld>
            <a:endParaRPr lang="en-US" sz="1700">
              <a:solidFill>
                <a:srgbClr val="8999B7"/>
              </a:solidFill>
            </a:endParaRPr>
          </a:p>
        </p:txBody>
      </p:sp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33400" y="1390888"/>
            <a:ext cx="13563600" cy="5848112"/>
          </a:xfrm>
        </p:spPr>
        <p:txBody>
          <a:bodyPr/>
          <a:lstStyle/>
          <a:p>
            <a:pPr>
              <a:defRPr/>
            </a:pPr>
            <a:r>
              <a:rPr lang="sk-SK" sz="4000" dirty="0" smtClean="0"/>
              <a:t>Relying on Bing Search API:</a:t>
            </a:r>
          </a:p>
          <a:p>
            <a:pPr lvl="1">
              <a:defRPr/>
            </a:pPr>
            <a:r>
              <a:rPr lang="sk-SK" sz="3400" dirty="0" smtClean="0"/>
              <a:t>Get search results using the query we want to categorize </a:t>
            </a:r>
          </a:p>
          <a:p>
            <a:pPr lvl="1">
              <a:defRPr/>
            </a:pPr>
            <a:r>
              <a:rPr lang="sk-SK" sz="3400" dirty="0" smtClean="0"/>
              <a:t>See if some category-specific “characteristic“ keywords appear in the results</a:t>
            </a:r>
          </a:p>
          <a:p>
            <a:pPr lvl="1">
              <a:defRPr/>
            </a:pPr>
            <a:r>
              <a:rPr lang="sk-SK" sz="3400" dirty="0" smtClean="0"/>
              <a:t>Combine scores</a:t>
            </a:r>
          </a:p>
          <a:p>
            <a:pPr lvl="1">
              <a:defRPr/>
            </a:pPr>
            <a:r>
              <a:rPr lang="sk-SK" sz="3400" dirty="0" smtClean="0"/>
              <a:t>Not too bad....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77000"/>
            <a:ext cx="31296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gnetic Sales Deck">
  <a:themeElements>
    <a:clrScheme name="Custom 2">
      <a:dk1>
        <a:srgbClr val="005695"/>
      </a:dk1>
      <a:lt1>
        <a:srgbClr val="FFFFFF"/>
      </a:lt1>
      <a:dk2>
        <a:srgbClr val="002F65"/>
      </a:dk2>
      <a:lt2>
        <a:srgbClr val="F2F2F2"/>
      </a:lt2>
      <a:accent1>
        <a:srgbClr val="D7E8F7"/>
      </a:accent1>
      <a:accent2>
        <a:srgbClr val="B2B2B2"/>
      </a:accent2>
      <a:accent3>
        <a:srgbClr val="739DD2"/>
      </a:accent3>
      <a:accent4>
        <a:srgbClr val="858585"/>
      </a:accent4>
      <a:accent5>
        <a:srgbClr val="00B0F0"/>
      </a:accent5>
      <a:accent6>
        <a:srgbClr val="F79646"/>
      </a:accent6>
      <a:hlink>
        <a:srgbClr val="00B0F0"/>
      </a:hlink>
      <a:folHlink>
        <a:srgbClr val="2626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Magnetic Sales Deck</Template>
  <TotalTime>63947</TotalTime>
  <Words>2227</Words>
  <Application>Microsoft Macintosh PowerPoint</Application>
  <PresentationFormat>Custom</PresentationFormat>
  <Paragraphs>464</Paragraphs>
  <Slides>45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Magnetic Sales Deck</vt:lpstr>
      <vt:lpstr>Equation</vt:lpstr>
      <vt:lpstr>PowerPoint Presentation</vt:lpstr>
      <vt:lpstr>About Magnetic</vt:lpstr>
      <vt:lpstr>Search Data - Natural and Navigational</vt:lpstr>
      <vt:lpstr>Search Data – Page Keywords</vt:lpstr>
      <vt:lpstr>Search Data – Page Keywords</vt:lpstr>
      <vt:lpstr>Search Data – Why Categorize?</vt:lpstr>
      <vt:lpstr>Query Categorization Problem</vt:lpstr>
      <vt:lpstr>Query Categorization </vt:lpstr>
      <vt:lpstr>Long Time Ago … </vt:lpstr>
      <vt:lpstr>Long Time Ago … </vt:lpstr>
      <vt:lpstr>Our Query Categorization Approach – Take 2</vt:lpstr>
      <vt:lpstr>Our Query Categorization Approach – Take 2 </vt:lpstr>
      <vt:lpstr>Measuring Quality</vt:lpstr>
      <vt:lpstr>Measuring Quality</vt:lpstr>
      <vt:lpstr>Measuring Quality</vt:lpstr>
      <vt:lpstr>Measuring Quality</vt:lpstr>
      <vt:lpstr>Step-by-Step</vt:lpstr>
      <vt:lpstr>Query Categorization - Overview</vt:lpstr>
      <vt:lpstr>Step-by-Step</vt:lpstr>
      <vt:lpstr>Step By Step – Seed Documents</vt:lpstr>
      <vt:lpstr>N-grams Generation From Seed Wikipages</vt:lpstr>
      <vt:lpstr>N-grams Generation From Seed Wikipages and Links</vt:lpstr>
      <vt:lpstr>Extending Seed Documents with Redirects</vt:lpstr>
      <vt:lpstr>Creating index – What information to use?</vt:lpstr>
      <vt:lpstr>Creating index – Parsed Fields</vt:lpstr>
      <vt:lpstr>What else goes into the index– Freebase, DBpedia</vt:lpstr>
      <vt:lpstr>Wikipedia page categorization: n-gram matching</vt:lpstr>
      <vt:lpstr>Wikipedia page categorization: n-gram matching</vt:lpstr>
      <vt:lpstr>Wikipedia page categorization: n-gram matching</vt:lpstr>
      <vt:lpstr>Wikipedia page categorization: n-gram matching</vt:lpstr>
      <vt:lpstr>Wikipedia page categorization: results</vt:lpstr>
      <vt:lpstr>Query Categorization</vt:lpstr>
      <vt:lpstr>Query Categorization: search within index</vt:lpstr>
      <vt:lpstr>Prune Results Based on Alternative Names</vt:lpstr>
      <vt:lpstr>Prune Results Based on Alternative Names</vt:lpstr>
      <vt:lpstr>Retrieve Categories for Each Document</vt:lpstr>
      <vt:lpstr>Combine Results and Calculate Final Score</vt:lpstr>
      <vt:lpstr>Combining Scores</vt:lpstr>
      <vt:lpstr>Precision/Recall </vt:lpstr>
      <vt:lpstr>Categorizing Other Languages</vt:lpstr>
      <vt:lpstr>Categorizing Other Languages</vt:lpstr>
      <vt:lpstr>Query Categorization: Scaling Up</vt:lpstr>
      <vt:lpstr>Query Categorization: Scale</vt:lpstr>
      <vt:lpstr>Lessons Learned</vt:lpstr>
      <vt:lpstr>Q&amp;A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Search Retargeting?</dc:title>
  <dc:creator>Rebecca Breen</dc:creator>
  <cp:lastModifiedBy>Sophia DeMartini</cp:lastModifiedBy>
  <cp:revision>1520</cp:revision>
  <cp:lastPrinted>2014-08-13T15:26:09Z</cp:lastPrinted>
  <dcterms:created xsi:type="dcterms:W3CDTF">2014-01-08T17:03:03Z</dcterms:created>
  <dcterms:modified xsi:type="dcterms:W3CDTF">2014-12-22T22:34:28Z</dcterms:modified>
</cp:coreProperties>
</file>