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3"/>
  </p:notesMasterIdLst>
  <p:sldIdLst>
    <p:sldId id="266" r:id="rId3"/>
    <p:sldId id="267" r:id="rId4"/>
    <p:sldId id="268" r:id="rId5"/>
    <p:sldId id="28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65" r:id="rId22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408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Gains Chart</a:t>
            </a:r>
            <a:r>
              <a:rPr lang="en-US" sz="2400" baseline="0" dirty="0"/>
              <a:t> - Captured Failures by </a:t>
            </a:r>
            <a:r>
              <a:rPr lang="en-US" sz="2400" baseline="0" dirty="0" err="1"/>
              <a:t>Decile</a:t>
            </a:r>
            <a:endParaRPr lang="en-US" sz="24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GainsChart!$B$1</c:f>
              <c:strCache>
                <c:ptCount val="1"/>
                <c:pt idx="0">
                  <c:v>Percentile</c:v>
                </c:pt>
              </c:strCache>
            </c:strRef>
          </c:tx>
          <c:marker>
            <c:symbol val="none"/>
          </c:marker>
          <c:cat>
            <c:numRef>
              <c:f>GainsChart!$B$2:$B$102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cat>
          <c:val>
            <c:numRef>
              <c:f>GainsChart!$B$2:$B$102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GainsChart!$D$1</c:f>
              <c:strCache>
                <c:ptCount val="1"/>
                <c:pt idx="0">
                  <c:v>Training Data</c:v>
                </c:pt>
              </c:strCache>
            </c:strRef>
          </c:tx>
          <c:marker>
            <c:symbol val="none"/>
          </c:marker>
          <c:cat>
            <c:numRef>
              <c:f>GainsChart!$B$2:$B$102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cat>
          <c:val>
            <c:numRef>
              <c:f>GainsChart!$D$2:$D$102</c:f>
              <c:numCache>
                <c:formatCode>General</c:formatCode>
                <c:ptCount val="101"/>
                <c:pt idx="0">
                  <c:v>0.0</c:v>
                </c:pt>
                <c:pt idx="1">
                  <c:v>27.35489400000004</c:v>
                </c:pt>
                <c:pt idx="2">
                  <c:v>54.581281</c:v>
                </c:pt>
                <c:pt idx="3">
                  <c:v>77.339901</c:v>
                </c:pt>
                <c:pt idx="4">
                  <c:v>83.448276</c:v>
                </c:pt>
                <c:pt idx="5">
                  <c:v>84.7634690000001</c:v>
                </c:pt>
                <c:pt idx="6">
                  <c:v>85.724596</c:v>
                </c:pt>
                <c:pt idx="7">
                  <c:v>86.387719</c:v>
                </c:pt>
                <c:pt idx="8">
                  <c:v>88.007968</c:v>
                </c:pt>
                <c:pt idx="9">
                  <c:v>89.142714</c:v>
                </c:pt>
                <c:pt idx="10">
                  <c:v>90.492611</c:v>
                </c:pt>
                <c:pt idx="11">
                  <c:v>91.07142899999998</c:v>
                </c:pt>
                <c:pt idx="12">
                  <c:v>92.00844499999998</c:v>
                </c:pt>
                <c:pt idx="13">
                  <c:v>92.279105</c:v>
                </c:pt>
                <c:pt idx="14">
                  <c:v>92.551724</c:v>
                </c:pt>
                <c:pt idx="15">
                  <c:v>92.91148900000013</c:v>
                </c:pt>
                <c:pt idx="16">
                  <c:v>93.10344799999996</c:v>
                </c:pt>
                <c:pt idx="17">
                  <c:v>93.10344799999996</c:v>
                </c:pt>
                <c:pt idx="18">
                  <c:v>93.18388399999998</c:v>
                </c:pt>
                <c:pt idx="19">
                  <c:v>93.27730799999995</c:v>
                </c:pt>
                <c:pt idx="20">
                  <c:v>93.46366800000002</c:v>
                </c:pt>
                <c:pt idx="21">
                  <c:v>93.65068999999998</c:v>
                </c:pt>
                <c:pt idx="22">
                  <c:v>93.83705</c:v>
                </c:pt>
                <c:pt idx="23">
                  <c:v>94.02407199999992</c:v>
                </c:pt>
                <c:pt idx="24">
                  <c:v>94.21043199999998</c:v>
                </c:pt>
                <c:pt idx="25">
                  <c:v>94.384236</c:v>
                </c:pt>
                <c:pt idx="26">
                  <c:v>94.47078899999984</c:v>
                </c:pt>
                <c:pt idx="27">
                  <c:v>94.600617</c:v>
                </c:pt>
                <c:pt idx="28">
                  <c:v>94.730906</c:v>
                </c:pt>
                <c:pt idx="29">
                  <c:v>94.77832499999998</c:v>
                </c:pt>
                <c:pt idx="30">
                  <c:v>94.77832499999998</c:v>
                </c:pt>
                <c:pt idx="31">
                  <c:v>95.72233999999999</c:v>
                </c:pt>
                <c:pt idx="32">
                  <c:v>96.748768</c:v>
                </c:pt>
                <c:pt idx="33">
                  <c:v>96.805023</c:v>
                </c:pt>
                <c:pt idx="34">
                  <c:v>96.89201799999998</c:v>
                </c:pt>
                <c:pt idx="35">
                  <c:v>96.97870499999995</c:v>
                </c:pt>
                <c:pt idx="36">
                  <c:v>97.06569899999998</c:v>
                </c:pt>
                <c:pt idx="37">
                  <c:v>97.14285699999998</c:v>
                </c:pt>
                <c:pt idx="38">
                  <c:v>97.14285699999998</c:v>
                </c:pt>
                <c:pt idx="39">
                  <c:v>97.14285699999998</c:v>
                </c:pt>
                <c:pt idx="40">
                  <c:v>97.2116690000002</c:v>
                </c:pt>
                <c:pt idx="41">
                  <c:v>97.290511</c:v>
                </c:pt>
                <c:pt idx="42">
                  <c:v>97.369074</c:v>
                </c:pt>
                <c:pt idx="43">
                  <c:v>97.44791600000013</c:v>
                </c:pt>
                <c:pt idx="44">
                  <c:v>97.5264789999998</c:v>
                </c:pt>
                <c:pt idx="45">
                  <c:v>97.60531999999998</c:v>
                </c:pt>
                <c:pt idx="46">
                  <c:v>97.6838829999998</c:v>
                </c:pt>
                <c:pt idx="47">
                  <c:v>97.762725</c:v>
                </c:pt>
                <c:pt idx="48">
                  <c:v>97.841288</c:v>
                </c:pt>
                <c:pt idx="49">
                  <c:v>97.92013</c:v>
                </c:pt>
                <c:pt idx="50">
                  <c:v>97.99897099999998</c:v>
                </c:pt>
                <c:pt idx="51">
                  <c:v>98.077534</c:v>
                </c:pt>
                <c:pt idx="52">
                  <c:v>98.1563759999998</c:v>
                </c:pt>
                <c:pt idx="53">
                  <c:v>98.23493899999998</c:v>
                </c:pt>
                <c:pt idx="54">
                  <c:v>98.31377999999998</c:v>
                </c:pt>
                <c:pt idx="55">
                  <c:v>98.39234299999984</c:v>
                </c:pt>
                <c:pt idx="56">
                  <c:v>98.471185</c:v>
                </c:pt>
                <c:pt idx="57">
                  <c:v>98.52216699999998</c:v>
                </c:pt>
                <c:pt idx="58">
                  <c:v>98.52216699999998</c:v>
                </c:pt>
                <c:pt idx="59">
                  <c:v>98.52216699999998</c:v>
                </c:pt>
                <c:pt idx="60">
                  <c:v>98.52216699999998</c:v>
                </c:pt>
                <c:pt idx="61">
                  <c:v>98.52216699999998</c:v>
                </c:pt>
                <c:pt idx="62">
                  <c:v>98.52216699999998</c:v>
                </c:pt>
                <c:pt idx="63">
                  <c:v>98.52216699999998</c:v>
                </c:pt>
                <c:pt idx="64">
                  <c:v>98.539849</c:v>
                </c:pt>
                <c:pt idx="65">
                  <c:v>98.57343099999989</c:v>
                </c:pt>
                <c:pt idx="66">
                  <c:v>98.60689499999998</c:v>
                </c:pt>
                <c:pt idx="67">
                  <c:v>98.64047699999992</c:v>
                </c:pt>
                <c:pt idx="68">
                  <c:v>98.67394099999989</c:v>
                </c:pt>
                <c:pt idx="69">
                  <c:v>98.707523</c:v>
                </c:pt>
                <c:pt idx="70">
                  <c:v>98.740987</c:v>
                </c:pt>
                <c:pt idx="71">
                  <c:v>98.7745690000001</c:v>
                </c:pt>
                <c:pt idx="72">
                  <c:v>98.8080329999998</c:v>
                </c:pt>
                <c:pt idx="73">
                  <c:v>98.84161500000014</c:v>
                </c:pt>
                <c:pt idx="74">
                  <c:v>98.87507899999977</c:v>
                </c:pt>
                <c:pt idx="75">
                  <c:v>98.908662</c:v>
                </c:pt>
                <c:pt idx="76">
                  <c:v>98.91625600000016</c:v>
                </c:pt>
                <c:pt idx="77">
                  <c:v>98.91625600000016</c:v>
                </c:pt>
                <c:pt idx="78">
                  <c:v>98.91625600000016</c:v>
                </c:pt>
                <c:pt idx="79">
                  <c:v>98.91625600000016</c:v>
                </c:pt>
                <c:pt idx="80">
                  <c:v>98.91625600000016</c:v>
                </c:pt>
                <c:pt idx="81">
                  <c:v>99.01236799999998</c:v>
                </c:pt>
                <c:pt idx="82">
                  <c:v>99.246848</c:v>
                </c:pt>
                <c:pt idx="83">
                  <c:v>99.48049899999998</c:v>
                </c:pt>
                <c:pt idx="84">
                  <c:v>99.7149790000001</c:v>
                </c:pt>
                <c:pt idx="85">
                  <c:v>99.94863000000002</c:v>
                </c:pt>
                <c:pt idx="86">
                  <c:v>100.0</c:v>
                </c:pt>
                <c:pt idx="87">
                  <c:v>100.0</c:v>
                </c:pt>
                <c:pt idx="88">
                  <c:v>100.0</c:v>
                </c:pt>
                <c:pt idx="89">
                  <c:v>100.0</c:v>
                </c:pt>
                <c:pt idx="90">
                  <c:v>100.0</c:v>
                </c:pt>
                <c:pt idx="91">
                  <c:v>100.0</c:v>
                </c:pt>
                <c:pt idx="92">
                  <c:v>100.0</c:v>
                </c:pt>
                <c:pt idx="93">
                  <c:v>100.0</c:v>
                </c:pt>
                <c:pt idx="94">
                  <c:v>100.0</c:v>
                </c:pt>
                <c:pt idx="95">
                  <c:v>100.0</c:v>
                </c:pt>
                <c:pt idx="96">
                  <c:v>100.0</c:v>
                </c:pt>
                <c:pt idx="97">
                  <c:v>100.0</c:v>
                </c:pt>
                <c:pt idx="98">
                  <c:v>100.0</c:v>
                </c:pt>
                <c:pt idx="99">
                  <c:v>100.0</c:v>
                </c:pt>
                <c:pt idx="100">
                  <c:v>100.0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GainsChart!$E$1</c:f>
              <c:strCache>
                <c:ptCount val="1"/>
                <c:pt idx="0">
                  <c:v>Test Data</c:v>
                </c:pt>
              </c:strCache>
            </c:strRef>
          </c:tx>
          <c:marker>
            <c:symbol val="none"/>
          </c:marker>
          <c:cat>
            <c:numRef>
              <c:f>GainsChart!$B$2:$B$102</c:f>
              <c:numCache>
                <c:formatCode>General</c:formatCode>
                <c:ptCount val="10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</c:numCache>
            </c:numRef>
          </c:cat>
          <c:val>
            <c:numRef>
              <c:f>GainsChart!$E$2:$E$102</c:f>
              <c:numCache>
                <c:formatCode>General</c:formatCode>
                <c:ptCount val="101"/>
                <c:pt idx="0">
                  <c:v>0.0</c:v>
                </c:pt>
                <c:pt idx="1">
                  <c:v>26.01398600000003</c:v>
                </c:pt>
                <c:pt idx="2">
                  <c:v>51.38111900000001</c:v>
                </c:pt>
                <c:pt idx="3">
                  <c:v>72.884615</c:v>
                </c:pt>
                <c:pt idx="4">
                  <c:v>80.384615</c:v>
                </c:pt>
                <c:pt idx="5">
                  <c:v>82.5</c:v>
                </c:pt>
                <c:pt idx="6">
                  <c:v>83.252325</c:v>
                </c:pt>
                <c:pt idx="7">
                  <c:v>84.619309</c:v>
                </c:pt>
                <c:pt idx="8">
                  <c:v>86.69871799999989</c:v>
                </c:pt>
                <c:pt idx="9">
                  <c:v>88.40081</c:v>
                </c:pt>
                <c:pt idx="10">
                  <c:v>89.83805699999998</c:v>
                </c:pt>
                <c:pt idx="11">
                  <c:v>90.515505</c:v>
                </c:pt>
                <c:pt idx="12">
                  <c:v>92.11538499999999</c:v>
                </c:pt>
                <c:pt idx="13">
                  <c:v>92.147628</c:v>
                </c:pt>
                <c:pt idx="14">
                  <c:v>92.307692</c:v>
                </c:pt>
                <c:pt idx="15">
                  <c:v>92.307692</c:v>
                </c:pt>
                <c:pt idx="16">
                  <c:v>92.307692</c:v>
                </c:pt>
                <c:pt idx="17">
                  <c:v>92.307692</c:v>
                </c:pt>
                <c:pt idx="18">
                  <c:v>92.307692</c:v>
                </c:pt>
                <c:pt idx="19">
                  <c:v>92.884615</c:v>
                </c:pt>
                <c:pt idx="20">
                  <c:v>93.02624199999998</c:v>
                </c:pt>
                <c:pt idx="21">
                  <c:v>93.22395799999998</c:v>
                </c:pt>
                <c:pt idx="22">
                  <c:v>93.42307699999998</c:v>
                </c:pt>
                <c:pt idx="23">
                  <c:v>93.62219599999999</c:v>
                </c:pt>
                <c:pt idx="24">
                  <c:v>93.821314</c:v>
                </c:pt>
                <c:pt idx="25">
                  <c:v>94.02043299999985</c:v>
                </c:pt>
                <c:pt idx="26">
                  <c:v>94.219551</c:v>
                </c:pt>
                <c:pt idx="27">
                  <c:v>94.322604</c:v>
                </c:pt>
                <c:pt idx="28">
                  <c:v>94.451718</c:v>
                </c:pt>
                <c:pt idx="29">
                  <c:v>94.58083299999987</c:v>
                </c:pt>
                <c:pt idx="30">
                  <c:v>94.61538499999999</c:v>
                </c:pt>
                <c:pt idx="31">
                  <c:v>94.61538499999999</c:v>
                </c:pt>
                <c:pt idx="32">
                  <c:v>95.22267199999999</c:v>
                </c:pt>
                <c:pt idx="33">
                  <c:v>95.384615</c:v>
                </c:pt>
                <c:pt idx="34">
                  <c:v>95.537498</c:v>
                </c:pt>
                <c:pt idx="35">
                  <c:v>95.70843899999987</c:v>
                </c:pt>
                <c:pt idx="36">
                  <c:v>95.87937899999982</c:v>
                </c:pt>
                <c:pt idx="37">
                  <c:v>96.050319</c:v>
                </c:pt>
                <c:pt idx="38">
                  <c:v>96.15384599999996</c:v>
                </c:pt>
                <c:pt idx="39">
                  <c:v>96.15384599999996</c:v>
                </c:pt>
                <c:pt idx="40">
                  <c:v>96.169455</c:v>
                </c:pt>
                <c:pt idx="41">
                  <c:v>96.28528799999998</c:v>
                </c:pt>
                <c:pt idx="42">
                  <c:v>96.401942</c:v>
                </c:pt>
                <c:pt idx="43">
                  <c:v>96.518596</c:v>
                </c:pt>
                <c:pt idx="44">
                  <c:v>96.63525</c:v>
                </c:pt>
                <c:pt idx="45">
                  <c:v>96.751904</c:v>
                </c:pt>
                <c:pt idx="46">
                  <c:v>96.868559</c:v>
                </c:pt>
                <c:pt idx="47">
                  <c:v>96.98521300000012</c:v>
                </c:pt>
                <c:pt idx="48">
                  <c:v>97.101867</c:v>
                </c:pt>
                <c:pt idx="49">
                  <c:v>97.218521</c:v>
                </c:pt>
                <c:pt idx="50">
                  <c:v>97.33517599999992</c:v>
                </c:pt>
                <c:pt idx="51">
                  <c:v>97.45183</c:v>
                </c:pt>
                <c:pt idx="52">
                  <c:v>97.568484</c:v>
                </c:pt>
                <c:pt idx="53">
                  <c:v>97.6851379999998</c:v>
                </c:pt>
                <c:pt idx="54">
                  <c:v>97.80179199999998</c:v>
                </c:pt>
                <c:pt idx="55">
                  <c:v>97.918447</c:v>
                </c:pt>
                <c:pt idx="56">
                  <c:v>98.03510099999998</c:v>
                </c:pt>
                <c:pt idx="57">
                  <c:v>98.15175499999998</c:v>
                </c:pt>
                <c:pt idx="58">
                  <c:v>98.268409</c:v>
                </c:pt>
                <c:pt idx="59">
                  <c:v>98.269231</c:v>
                </c:pt>
                <c:pt idx="60">
                  <c:v>98.269231</c:v>
                </c:pt>
                <c:pt idx="61">
                  <c:v>98.269231</c:v>
                </c:pt>
                <c:pt idx="62">
                  <c:v>98.269231</c:v>
                </c:pt>
                <c:pt idx="63">
                  <c:v>98.269231</c:v>
                </c:pt>
                <c:pt idx="64">
                  <c:v>98.269231</c:v>
                </c:pt>
                <c:pt idx="65">
                  <c:v>98.36729500000002</c:v>
                </c:pt>
                <c:pt idx="66">
                  <c:v>98.4823789999998</c:v>
                </c:pt>
                <c:pt idx="67">
                  <c:v>98.597462</c:v>
                </c:pt>
                <c:pt idx="68">
                  <c:v>98.712546</c:v>
                </c:pt>
                <c:pt idx="69">
                  <c:v>98.82762900000012</c:v>
                </c:pt>
                <c:pt idx="70">
                  <c:v>98.942713</c:v>
                </c:pt>
                <c:pt idx="71">
                  <c:v>99.05779699999998</c:v>
                </c:pt>
                <c:pt idx="72">
                  <c:v>99.17287999999981</c:v>
                </c:pt>
                <c:pt idx="73">
                  <c:v>99.28796400000014</c:v>
                </c:pt>
                <c:pt idx="74">
                  <c:v>99.403047</c:v>
                </c:pt>
                <c:pt idx="75">
                  <c:v>99.51813099999998</c:v>
                </c:pt>
                <c:pt idx="76">
                  <c:v>99.61538499999999</c:v>
                </c:pt>
                <c:pt idx="77">
                  <c:v>99.61538499999999</c:v>
                </c:pt>
                <c:pt idx="78">
                  <c:v>99.61538499999999</c:v>
                </c:pt>
                <c:pt idx="79">
                  <c:v>99.61538499999999</c:v>
                </c:pt>
                <c:pt idx="80">
                  <c:v>99.61538499999999</c:v>
                </c:pt>
                <c:pt idx="81">
                  <c:v>99.62207899999977</c:v>
                </c:pt>
                <c:pt idx="82">
                  <c:v>99.70849599999998</c:v>
                </c:pt>
                <c:pt idx="83">
                  <c:v>99.794912</c:v>
                </c:pt>
                <c:pt idx="84">
                  <c:v>99.88132899999998</c:v>
                </c:pt>
                <c:pt idx="85">
                  <c:v>99.967746</c:v>
                </c:pt>
                <c:pt idx="86">
                  <c:v>100.0</c:v>
                </c:pt>
                <c:pt idx="87">
                  <c:v>100.0</c:v>
                </c:pt>
                <c:pt idx="88">
                  <c:v>100.0</c:v>
                </c:pt>
                <c:pt idx="89">
                  <c:v>100.0</c:v>
                </c:pt>
                <c:pt idx="90">
                  <c:v>100.0</c:v>
                </c:pt>
                <c:pt idx="91">
                  <c:v>100.0</c:v>
                </c:pt>
                <c:pt idx="92">
                  <c:v>100.0</c:v>
                </c:pt>
                <c:pt idx="93">
                  <c:v>100.0</c:v>
                </c:pt>
                <c:pt idx="94">
                  <c:v>100.0</c:v>
                </c:pt>
                <c:pt idx="95">
                  <c:v>100.0</c:v>
                </c:pt>
                <c:pt idx="96">
                  <c:v>100.0</c:v>
                </c:pt>
                <c:pt idx="97">
                  <c:v>100.0</c:v>
                </c:pt>
                <c:pt idx="98">
                  <c:v>100.0</c:v>
                </c:pt>
                <c:pt idx="99">
                  <c:v>100.0</c:v>
                </c:pt>
                <c:pt idx="100">
                  <c:v>100.0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GainsChart!$C$1</c:f>
              <c:strCache>
                <c:ptCount val="1"/>
                <c:pt idx="0">
                  <c:v>Perfect Model</c:v>
                </c:pt>
              </c:strCache>
            </c:strRef>
          </c:tx>
          <c:marker>
            <c:symbol val="none"/>
          </c:marker>
          <c:val>
            <c:numRef>
              <c:f>GainsChart!$C$2:$C$102</c:f>
              <c:numCache>
                <c:formatCode>General</c:formatCode>
                <c:ptCount val="101"/>
                <c:pt idx="0">
                  <c:v>0.0</c:v>
                </c:pt>
                <c:pt idx="1">
                  <c:v>27.783251</c:v>
                </c:pt>
                <c:pt idx="2">
                  <c:v>55.66502500000005</c:v>
                </c:pt>
                <c:pt idx="3">
                  <c:v>83.448276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  <c:pt idx="47">
                  <c:v>100.0</c:v>
                </c:pt>
                <c:pt idx="48">
                  <c:v>100.0</c:v>
                </c:pt>
                <c:pt idx="49">
                  <c:v>100.0</c:v>
                </c:pt>
                <c:pt idx="50">
                  <c:v>100.0</c:v>
                </c:pt>
                <c:pt idx="51">
                  <c:v>100.0</c:v>
                </c:pt>
                <c:pt idx="52">
                  <c:v>100.0</c:v>
                </c:pt>
                <c:pt idx="53">
                  <c:v>100.0</c:v>
                </c:pt>
                <c:pt idx="54">
                  <c:v>100.0</c:v>
                </c:pt>
                <c:pt idx="55">
                  <c:v>100.0</c:v>
                </c:pt>
                <c:pt idx="56">
                  <c:v>100.0</c:v>
                </c:pt>
                <c:pt idx="57">
                  <c:v>100.0</c:v>
                </c:pt>
                <c:pt idx="58">
                  <c:v>100.0</c:v>
                </c:pt>
                <c:pt idx="59">
                  <c:v>100.0</c:v>
                </c:pt>
                <c:pt idx="60">
                  <c:v>100.0</c:v>
                </c:pt>
                <c:pt idx="61">
                  <c:v>100.0</c:v>
                </c:pt>
                <c:pt idx="62">
                  <c:v>100.0</c:v>
                </c:pt>
                <c:pt idx="63">
                  <c:v>100.0</c:v>
                </c:pt>
                <c:pt idx="64">
                  <c:v>100.0</c:v>
                </c:pt>
                <c:pt idx="65">
                  <c:v>100.0</c:v>
                </c:pt>
                <c:pt idx="66">
                  <c:v>100.0</c:v>
                </c:pt>
                <c:pt idx="67">
                  <c:v>100.0</c:v>
                </c:pt>
                <c:pt idx="68">
                  <c:v>100.0</c:v>
                </c:pt>
                <c:pt idx="69">
                  <c:v>100.0</c:v>
                </c:pt>
                <c:pt idx="70">
                  <c:v>100.0</c:v>
                </c:pt>
                <c:pt idx="71">
                  <c:v>100.0</c:v>
                </c:pt>
                <c:pt idx="72">
                  <c:v>100.0</c:v>
                </c:pt>
                <c:pt idx="73">
                  <c:v>100.0</c:v>
                </c:pt>
                <c:pt idx="74">
                  <c:v>100.0</c:v>
                </c:pt>
                <c:pt idx="75">
                  <c:v>100.0</c:v>
                </c:pt>
                <c:pt idx="76">
                  <c:v>100.0</c:v>
                </c:pt>
                <c:pt idx="77">
                  <c:v>100.0</c:v>
                </c:pt>
                <c:pt idx="78">
                  <c:v>100.0</c:v>
                </c:pt>
                <c:pt idx="79">
                  <c:v>100.0</c:v>
                </c:pt>
                <c:pt idx="80">
                  <c:v>100.0</c:v>
                </c:pt>
                <c:pt idx="81">
                  <c:v>100.0</c:v>
                </c:pt>
                <c:pt idx="82">
                  <c:v>100.0</c:v>
                </c:pt>
                <c:pt idx="83">
                  <c:v>100.0</c:v>
                </c:pt>
                <c:pt idx="84">
                  <c:v>100.0</c:v>
                </c:pt>
                <c:pt idx="85">
                  <c:v>100.0</c:v>
                </c:pt>
                <c:pt idx="86">
                  <c:v>100.0</c:v>
                </c:pt>
                <c:pt idx="87">
                  <c:v>100.0</c:v>
                </c:pt>
                <c:pt idx="88">
                  <c:v>100.0</c:v>
                </c:pt>
                <c:pt idx="89">
                  <c:v>100.0</c:v>
                </c:pt>
                <c:pt idx="90">
                  <c:v>100.0</c:v>
                </c:pt>
                <c:pt idx="91">
                  <c:v>100.0</c:v>
                </c:pt>
                <c:pt idx="92">
                  <c:v>100.0</c:v>
                </c:pt>
                <c:pt idx="93">
                  <c:v>100.0</c:v>
                </c:pt>
                <c:pt idx="94">
                  <c:v>100.0</c:v>
                </c:pt>
                <c:pt idx="95">
                  <c:v>100.0</c:v>
                </c:pt>
                <c:pt idx="96">
                  <c:v>100.0</c:v>
                </c:pt>
                <c:pt idx="97">
                  <c:v>100.0</c:v>
                </c:pt>
                <c:pt idx="98">
                  <c:v>100.0</c:v>
                </c:pt>
                <c:pt idx="99">
                  <c:v>100.0</c:v>
                </c:pt>
                <c:pt idx="100">
                  <c:v>100.0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518392"/>
        <c:axId val="2126789496"/>
      </c:lineChart>
      <c:catAx>
        <c:axId val="213151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6789496"/>
        <c:crossesAt val="0.0"/>
        <c:auto val="1"/>
        <c:lblAlgn val="ctr"/>
        <c:lblOffset val="100"/>
        <c:tickLblSkip val="10"/>
        <c:tickMarkSkip val="5"/>
        <c:noMultiLvlLbl val="0"/>
      </c:catAx>
      <c:valAx>
        <c:axId val="212678949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518392"/>
        <c:crossesAt val="1.0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90548-488F-4838-93E7-C825AF7FB46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B4099-C8CB-4B1A-B65C-443F11E7489F}">
      <dgm:prSet phldrT="[Text]"/>
      <dgm:spPr/>
      <dgm:t>
        <a:bodyPr/>
        <a:lstStyle/>
        <a:p>
          <a:r>
            <a:rPr lang="de-DE" dirty="0" smtClean="0"/>
            <a:t>Engine temperature high daily pct &lt;=0.222</a:t>
          </a:r>
          <a:endParaRPr lang="en-US" dirty="0"/>
        </a:p>
      </dgm:t>
    </dgm:pt>
    <dgm:pt modelId="{B0F7E6BE-A493-4A04-A9AD-D7C270657DC5}" type="parTrans" cxnId="{EB3C7633-6FEE-4951-81C3-C1C591D73D40}">
      <dgm:prSet/>
      <dgm:spPr/>
      <dgm:t>
        <a:bodyPr/>
        <a:lstStyle/>
        <a:p>
          <a:endParaRPr lang="en-US"/>
        </a:p>
      </dgm:t>
    </dgm:pt>
    <dgm:pt modelId="{E97F3F70-B5FF-411E-8A9F-FF9AE034EC58}" type="sibTrans" cxnId="{EB3C7633-6FEE-4951-81C3-C1C591D73D40}">
      <dgm:prSet/>
      <dgm:spPr/>
      <dgm:t>
        <a:bodyPr/>
        <a:lstStyle/>
        <a:p>
          <a:endParaRPr lang="en-US"/>
        </a:p>
      </dgm:t>
    </dgm:pt>
    <dgm:pt modelId="{35264909-D74D-4EDC-B112-1FAAE7EFC41E}">
      <dgm:prSet phldrT="[Text]"/>
      <dgm:spPr/>
      <dgm:t>
        <a:bodyPr/>
        <a:lstStyle/>
        <a:p>
          <a:r>
            <a:rPr lang="de-DE" dirty="0" smtClean="0"/>
            <a:t>Coolant temperature high daily pct &lt;=0.204</a:t>
          </a:r>
          <a:endParaRPr lang="en-US" dirty="0"/>
        </a:p>
      </dgm:t>
    </dgm:pt>
    <dgm:pt modelId="{F84951AD-39BD-46E7-8341-F979E5BC53F6}" type="parTrans" cxnId="{4A10020A-D442-429A-9813-A408294C9968}">
      <dgm:prSet/>
      <dgm:spPr/>
      <dgm:t>
        <a:bodyPr/>
        <a:lstStyle/>
        <a:p>
          <a:endParaRPr lang="en-US"/>
        </a:p>
      </dgm:t>
    </dgm:pt>
    <dgm:pt modelId="{05BF2A93-09AA-4BB9-8C42-7551B423E2D7}" type="sibTrans" cxnId="{4A10020A-D442-429A-9813-A408294C9968}">
      <dgm:prSet/>
      <dgm:spPr/>
      <dgm:t>
        <a:bodyPr/>
        <a:lstStyle/>
        <a:p>
          <a:endParaRPr lang="en-US"/>
        </a:p>
      </dgm:t>
    </dgm:pt>
    <dgm:pt modelId="{CDACFFC8-7E94-45C0-B88D-E58EFA629FC4}">
      <dgm:prSet phldrT="[Text]"/>
      <dgm:spPr/>
      <dgm:t>
        <a:bodyPr/>
        <a:lstStyle/>
        <a:p>
          <a:r>
            <a:rPr lang="de-DE" dirty="0" smtClean="0"/>
            <a:t>Gear Power output low daily percentage &lt;=0.44</a:t>
          </a:r>
          <a:endParaRPr lang="en-US" dirty="0"/>
        </a:p>
      </dgm:t>
    </dgm:pt>
    <dgm:pt modelId="{54D062DB-F00C-4803-82C8-4A8F85F49093}" type="parTrans" cxnId="{4FFB3E37-815E-4A63-93AB-9FC182DB8750}">
      <dgm:prSet/>
      <dgm:spPr/>
      <dgm:t>
        <a:bodyPr/>
        <a:lstStyle/>
        <a:p>
          <a:endParaRPr lang="en-US"/>
        </a:p>
      </dgm:t>
    </dgm:pt>
    <dgm:pt modelId="{76372F04-9EEA-4CB6-9DB0-E653683D2C0A}" type="sibTrans" cxnId="{4FFB3E37-815E-4A63-93AB-9FC182DB8750}">
      <dgm:prSet/>
      <dgm:spPr/>
      <dgm:t>
        <a:bodyPr/>
        <a:lstStyle/>
        <a:p>
          <a:endParaRPr lang="en-US"/>
        </a:p>
      </dgm:t>
    </dgm:pt>
    <dgm:pt modelId="{B03ECFF9-F4EE-4934-908F-8E164815BF88}">
      <dgm:prSet phldrT="[Text]"/>
      <dgm:spPr/>
      <dgm:t>
        <a:bodyPr/>
        <a:lstStyle/>
        <a:p>
          <a:r>
            <a:rPr lang="de-DE" dirty="0" smtClean="0"/>
            <a:t> Gear Oil Temp high daily percentage    &lt;= 0.256</a:t>
          </a:r>
          <a:endParaRPr lang="en-US" dirty="0"/>
        </a:p>
      </dgm:t>
    </dgm:pt>
    <dgm:pt modelId="{660BF16F-DACB-4164-8BF2-E2D96361E053}" type="parTrans" cxnId="{AD6FC6F9-48BF-489A-9A90-F00FFCE90F6A}">
      <dgm:prSet/>
      <dgm:spPr/>
      <dgm:t>
        <a:bodyPr/>
        <a:lstStyle/>
        <a:p>
          <a:endParaRPr lang="en-US"/>
        </a:p>
      </dgm:t>
    </dgm:pt>
    <dgm:pt modelId="{896ACF35-CAAD-411F-9483-AC41A23A39C0}" type="sibTrans" cxnId="{AD6FC6F9-48BF-489A-9A90-F00FFCE90F6A}">
      <dgm:prSet/>
      <dgm:spPr/>
      <dgm:t>
        <a:bodyPr/>
        <a:lstStyle/>
        <a:p>
          <a:endParaRPr lang="en-US"/>
        </a:p>
      </dgm:t>
    </dgm:pt>
    <dgm:pt modelId="{308078F6-FF3F-45A9-A259-5BCF823D8172}">
      <dgm:prSet phldrT="[Text]"/>
      <dgm:spPr/>
      <dgm:t>
        <a:bodyPr/>
        <a:lstStyle/>
        <a:p>
          <a:r>
            <a:rPr lang="de-DE" dirty="0" smtClean="0"/>
            <a:t>Gear Power output low daily percentage &lt;=0.628</a:t>
          </a:r>
          <a:endParaRPr lang="en-US" dirty="0"/>
        </a:p>
      </dgm:t>
    </dgm:pt>
    <dgm:pt modelId="{58CAB926-9E30-4799-B6BD-AA38737D1F86}" type="parTrans" cxnId="{FB96E8A4-50C3-4E76-89EA-83376248FD13}">
      <dgm:prSet/>
      <dgm:spPr/>
      <dgm:t>
        <a:bodyPr/>
        <a:lstStyle/>
        <a:p>
          <a:endParaRPr lang="en-US"/>
        </a:p>
      </dgm:t>
    </dgm:pt>
    <dgm:pt modelId="{53B73B08-C4BF-4020-AFE9-2E2254439A7E}" type="sibTrans" cxnId="{FB96E8A4-50C3-4E76-89EA-83376248FD13}">
      <dgm:prSet/>
      <dgm:spPr/>
      <dgm:t>
        <a:bodyPr/>
        <a:lstStyle/>
        <a:p>
          <a:endParaRPr lang="en-US"/>
        </a:p>
      </dgm:t>
    </dgm:pt>
    <dgm:pt modelId="{C90A8E79-2C8B-44B1-89AE-2BFF85A726B2}">
      <dgm:prSet phldrT="[Text]"/>
      <dgm:spPr/>
      <dgm:t>
        <a:bodyPr/>
        <a:lstStyle/>
        <a:p>
          <a:r>
            <a:rPr lang="de-DE" dirty="0" smtClean="0"/>
            <a:t> </a:t>
          </a:r>
          <a:endParaRPr lang="en-US" dirty="0"/>
        </a:p>
      </dgm:t>
    </dgm:pt>
    <dgm:pt modelId="{0F35DABA-3D8A-4DFC-9E4B-047D760F4158}" type="parTrans" cxnId="{DF774E58-4011-4874-9A9D-D8DB1F883751}">
      <dgm:prSet/>
      <dgm:spPr/>
      <dgm:t>
        <a:bodyPr/>
        <a:lstStyle/>
        <a:p>
          <a:endParaRPr lang="en-US"/>
        </a:p>
      </dgm:t>
    </dgm:pt>
    <dgm:pt modelId="{021C92D9-D84A-4173-B19A-0149C5D24E1E}" type="sibTrans" cxnId="{DF774E58-4011-4874-9A9D-D8DB1F883751}">
      <dgm:prSet/>
      <dgm:spPr/>
      <dgm:t>
        <a:bodyPr/>
        <a:lstStyle/>
        <a:p>
          <a:endParaRPr lang="en-US"/>
        </a:p>
      </dgm:t>
    </dgm:pt>
    <dgm:pt modelId="{27A52BC5-6825-420D-B536-816FC07A64C5}">
      <dgm:prSet phldrT="[Text]"/>
      <dgm:spPr/>
      <dgm:t>
        <a:bodyPr/>
        <a:lstStyle/>
        <a:p>
          <a:endParaRPr lang="en-US" dirty="0"/>
        </a:p>
      </dgm:t>
    </dgm:pt>
    <dgm:pt modelId="{D7A3E7DB-A015-486C-B1AA-FB9F31D66C88}" type="parTrans" cxnId="{B63FE192-5110-44EE-81E7-4C5171801383}">
      <dgm:prSet/>
      <dgm:spPr/>
      <dgm:t>
        <a:bodyPr/>
        <a:lstStyle/>
        <a:p>
          <a:endParaRPr lang="en-US"/>
        </a:p>
      </dgm:t>
    </dgm:pt>
    <dgm:pt modelId="{89FF2B4A-D176-4684-B4FE-08A947961A88}" type="sibTrans" cxnId="{B63FE192-5110-44EE-81E7-4C5171801383}">
      <dgm:prSet/>
      <dgm:spPr/>
      <dgm:t>
        <a:bodyPr/>
        <a:lstStyle/>
        <a:p>
          <a:endParaRPr lang="en-US"/>
        </a:p>
      </dgm:t>
    </dgm:pt>
    <dgm:pt modelId="{1280E3DA-BF55-4052-BD6B-C0F9A16E93BC}" type="pres">
      <dgm:prSet presAssocID="{FD990548-488F-4838-93E7-C825AF7FB4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3DEFE4-48C8-4F91-AB6A-BDBC86099481}" type="pres">
      <dgm:prSet presAssocID="{F2FB4099-C8CB-4B1A-B65C-443F11E7489F}" presName="hierRoot1" presStyleCnt="0"/>
      <dgm:spPr/>
    </dgm:pt>
    <dgm:pt modelId="{7AA761DE-37C4-4054-B1CC-18E26457A060}" type="pres">
      <dgm:prSet presAssocID="{F2FB4099-C8CB-4B1A-B65C-443F11E7489F}" presName="composite" presStyleCnt="0"/>
      <dgm:spPr/>
    </dgm:pt>
    <dgm:pt modelId="{E27118C5-C840-4584-A1C2-DFC69F9BBBD3}" type="pres">
      <dgm:prSet presAssocID="{F2FB4099-C8CB-4B1A-B65C-443F11E7489F}" presName="image" presStyleLbl="node0" presStyleIdx="0" presStyleCnt="1" custScaleX="151871"/>
      <dgm:spPr>
        <a:prstGeom prst="roundRect">
          <a:avLst/>
        </a:prstGeom>
      </dgm:spPr>
    </dgm:pt>
    <dgm:pt modelId="{2C170949-9E4A-4702-B6EF-9ED2898DBC50}" type="pres">
      <dgm:prSet presAssocID="{F2FB4099-C8CB-4B1A-B65C-443F11E7489F}" presName="text" presStyleLbl="revTx" presStyleIdx="0" presStyleCnt="7" custLinFactNeighborX="18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32ABF-7D09-4B81-AF26-9FA2FF564E5F}" type="pres">
      <dgm:prSet presAssocID="{F2FB4099-C8CB-4B1A-B65C-443F11E7489F}" presName="hierChild2" presStyleCnt="0"/>
      <dgm:spPr/>
    </dgm:pt>
    <dgm:pt modelId="{EBAF4BD4-603F-4B23-901B-F619FAB96B36}" type="pres">
      <dgm:prSet presAssocID="{F84951AD-39BD-46E7-8341-F979E5BC53F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63B1BA-C891-4E74-BE40-93E00C4E4080}" type="pres">
      <dgm:prSet presAssocID="{35264909-D74D-4EDC-B112-1FAAE7EFC41E}" presName="hierRoot2" presStyleCnt="0"/>
      <dgm:spPr/>
    </dgm:pt>
    <dgm:pt modelId="{ABB9408C-29D5-4E3F-B454-EE82B263CC4B}" type="pres">
      <dgm:prSet presAssocID="{35264909-D74D-4EDC-B112-1FAAE7EFC41E}" presName="composite2" presStyleCnt="0"/>
      <dgm:spPr/>
    </dgm:pt>
    <dgm:pt modelId="{B16F5681-5EFD-4AD8-9547-0D085BBD3319}" type="pres">
      <dgm:prSet presAssocID="{35264909-D74D-4EDC-B112-1FAAE7EFC41E}" presName="image2" presStyleLbl="node2" presStyleIdx="0" presStyleCnt="2" custScaleX="139747"/>
      <dgm:spPr>
        <a:prstGeom prst="roundRect">
          <a:avLst/>
        </a:prstGeom>
      </dgm:spPr>
    </dgm:pt>
    <dgm:pt modelId="{DF9E918C-02F8-456D-B05E-84CA9DBADA62}" type="pres">
      <dgm:prSet presAssocID="{35264909-D74D-4EDC-B112-1FAAE7EFC41E}" presName="text2" presStyleLbl="revTx" presStyleIdx="1" presStyleCnt="7" custLinFactNeighborX="9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9364A-60D3-4E70-8124-6C5DFA508B63}" type="pres">
      <dgm:prSet presAssocID="{35264909-D74D-4EDC-B112-1FAAE7EFC41E}" presName="hierChild3" presStyleCnt="0"/>
      <dgm:spPr/>
    </dgm:pt>
    <dgm:pt modelId="{C747F7CC-BDD0-4D07-9A4B-385FB250ADC2}" type="pres">
      <dgm:prSet presAssocID="{54D062DB-F00C-4803-82C8-4A8F85F4909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9390D5EE-D8F5-43A5-81C4-2DF69BD19C44}" type="pres">
      <dgm:prSet presAssocID="{CDACFFC8-7E94-45C0-B88D-E58EFA629FC4}" presName="hierRoot3" presStyleCnt="0"/>
      <dgm:spPr/>
    </dgm:pt>
    <dgm:pt modelId="{58A58DD0-A13B-405E-8008-8306DD600D4B}" type="pres">
      <dgm:prSet presAssocID="{CDACFFC8-7E94-45C0-B88D-E58EFA629FC4}" presName="composite3" presStyleCnt="0"/>
      <dgm:spPr/>
    </dgm:pt>
    <dgm:pt modelId="{D013AD80-5E3C-475D-B727-87917044D2B5}" type="pres">
      <dgm:prSet presAssocID="{CDACFFC8-7E94-45C0-B88D-E58EFA629FC4}" presName="image3" presStyleLbl="node3" presStyleIdx="0" presStyleCnt="4" custScaleX="142899"/>
      <dgm:spPr>
        <a:prstGeom prst="roundRect">
          <a:avLst/>
        </a:prstGeom>
      </dgm:spPr>
    </dgm:pt>
    <dgm:pt modelId="{81FBF99C-9828-4DF1-B2FE-0A8BD1DDCB26}" type="pres">
      <dgm:prSet presAssocID="{CDACFFC8-7E94-45C0-B88D-E58EFA629FC4}" presName="text3" presStyleLbl="revTx" presStyleIdx="2" presStyleCnt="7" custLinFactNeighborX="14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50C7CD-BC35-4AA4-AF0A-46B30FB4428C}" type="pres">
      <dgm:prSet presAssocID="{CDACFFC8-7E94-45C0-B88D-E58EFA629FC4}" presName="hierChild4" presStyleCnt="0"/>
      <dgm:spPr/>
    </dgm:pt>
    <dgm:pt modelId="{6EAEFBC7-E283-4157-BF64-5779EC3D3415}" type="pres">
      <dgm:prSet presAssocID="{660BF16F-DACB-4164-8BF2-E2D96361E05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F3B2654-FD20-4DDF-A6BE-29F8DCA40087}" type="pres">
      <dgm:prSet presAssocID="{B03ECFF9-F4EE-4934-908F-8E164815BF88}" presName="hierRoot3" presStyleCnt="0"/>
      <dgm:spPr/>
    </dgm:pt>
    <dgm:pt modelId="{C3547DF6-21FE-41AB-BA6C-3AF65A7BA385}" type="pres">
      <dgm:prSet presAssocID="{B03ECFF9-F4EE-4934-908F-8E164815BF88}" presName="composite3" presStyleCnt="0"/>
      <dgm:spPr/>
    </dgm:pt>
    <dgm:pt modelId="{97635782-6BEA-44F0-B996-EAFEC38ED061}" type="pres">
      <dgm:prSet presAssocID="{B03ECFF9-F4EE-4934-908F-8E164815BF88}" presName="image3" presStyleLbl="node3" presStyleIdx="1" presStyleCnt="4" custScaleX="144923"/>
      <dgm:spPr>
        <a:prstGeom prst="roundRect">
          <a:avLst/>
        </a:prstGeom>
      </dgm:spPr>
    </dgm:pt>
    <dgm:pt modelId="{5F0FF03A-B0BE-4C3B-AF69-24C91BA233E4}" type="pres">
      <dgm:prSet presAssocID="{B03ECFF9-F4EE-4934-908F-8E164815BF88}" presName="text3" presStyleLbl="revTx" presStyleIdx="3" presStyleCnt="7" custLinFactNeighborX="15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88E27E-35FC-4E55-85DD-C113993B3333}" type="pres">
      <dgm:prSet presAssocID="{B03ECFF9-F4EE-4934-908F-8E164815BF88}" presName="hierChild4" presStyleCnt="0"/>
      <dgm:spPr/>
    </dgm:pt>
    <dgm:pt modelId="{F5FF61F0-7B6A-41A8-B9A7-09B26062F818}" type="pres">
      <dgm:prSet presAssocID="{58CAB926-9E30-4799-B6BD-AA38737D1F8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1DDC779-50CC-43B1-B321-31EE723F44E3}" type="pres">
      <dgm:prSet presAssocID="{308078F6-FF3F-45A9-A259-5BCF823D8172}" presName="hierRoot2" presStyleCnt="0"/>
      <dgm:spPr/>
    </dgm:pt>
    <dgm:pt modelId="{58D91033-29F4-4CF7-94DA-61FD285152B4}" type="pres">
      <dgm:prSet presAssocID="{308078F6-FF3F-45A9-A259-5BCF823D8172}" presName="composite2" presStyleCnt="0"/>
      <dgm:spPr/>
    </dgm:pt>
    <dgm:pt modelId="{F4A3EF1A-3B5F-4F56-8EFD-D02DB740D62C}" type="pres">
      <dgm:prSet presAssocID="{308078F6-FF3F-45A9-A259-5BCF823D8172}" presName="image2" presStyleLbl="node2" presStyleIdx="1" presStyleCnt="2" custScaleX="139747"/>
      <dgm:spPr>
        <a:prstGeom prst="roundRect">
          <a:avLst/>
        </a:prstGeom>
      </dgm:spPr>
    </dgm:pt>
    <dgm:pt modelId="{91066820-CA07-4FF5-B284-536CEC7812A5}" type="pres">
      <dgm:prSet presAssocID="{308078F6-FF3F-45A9-A259-5BCF823D8172}" presName="text2" presStyleLbl="revTx" presStyleIdx="4" presStyleCnt="7" custLinFactNeighborX="9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64463-595D-45B9-9F74-D4991E3B3E02}" type="pres">
      <dgm:prSet presAssocID="{308078F6-FF3F-45A9-A259-5BCF823D8172}" presName="hierChild3" presStyleCnt="0"/>
      <dgm:spPr/>
    </dgm:pt>
    <dgm:pt modelId="{B92896BF-EDC6-489B-8AE1-B1397F09B965}" type="pres">
      <dgm:prSet presAssocID="{0F35DABA-3D8A-4DFC-9E4B-047D760F415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44E0E29-2B0D-4759-B59B-8B1FDE6B2DF6}" type="pres">
      <dgm:prSet presAssocID="{C90A8E79-2C8B-44B1-89AE-2BFF85A726B2}" presName="hierRoot3" presStyleCnt="0"/>
      <dgm:spPr/>
    </dgm:pt>
    <dgm:pt modelId="{864F0D82-D465-4B5F-BD70-3619501D2087}" type="pres">
      <dgm:prSet presAssocID="{C90A8E79-2C8B-44B1-89AE-2BFF85A726B2}" presName="composite3" presStyleCnt="0"/>
      <dgm:spPr/>
    </dgm:pt>
    <dgm:pt modelId="{313630D7-A30E-426D-8D34-6E4A9E51425E}" type="pres">
      <dgm:prSet presAssocID="{C90A8E79-2C8B-44B1-89AE-2BFF85A726B2}" presName="image3" presStyleLbl="node3" presStyleIdx="2" presStyleCnt="4" custScaleX="148151"/>
      <dgm:spPr>
        <a:prstGeom prst="roundRect">
          <a:avLst/>
        </a:prstGeom>
      </dgm:spPr>
    </dgm:pt>
    <dgm:pt modelId="{D8DFFF00-944D-4890-83A0-2659D73F5651}" type="pres">
      <dgm:prSet presAssocID="{C90A8E79-2C8B-44B1-89AE-2BFF85A726B2}" presName="text3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8C420-2BA7-4AF5-B581-51863CA0D7B5}" type="pres">
      <dgm:prSet presAssocID="{C90A8E79-2C8B-44B1-89AE-2BFF85A726B2}" presName="hierChild4" presStyleCnt="0"/>
      <dgm:spPr/>
    </dgm:pt>
    <dgm:pt modelId="{68E32157-52D8-40FB-8973-B63D159F6BDF}" type="pres">
      <dgm:prSet presAssocID="{D7A3E7DB-A015-486C-B1AA-FB9F31D66C8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FE4D459-3EE5-4F4A-8F74-DE9560666BDF}" type="pres">
      <dgm:prSet presAssocID="{27A52BC5-6825-420D-B536-816FC07A64C5}" presName="hierRoot3" presStyleCnt="0"/>
      <dgm:spPr/>
    </dgm:pt>
    <dgm:pt modelId="{AE65526B-2C93-484D-9625-ED470A71EC63}" type="pres">
      <dgm:prSet presAssocID="{27A52BC5-6825-420D-B536-816FC07A64C5}" presName="composite3" presStyleCnt="0"/>
      <dgm:spPr/>
    </dgm:pt>
    <dgm:pt modelId="{6DF9CA54-8F0A-4CFC-86CB-13FA5C97BAB8}" type="pres">
      <dgm:prSet presAssocID="{27A52BC5-6825-420D-B536-816FC07A64C5}" presName="image3" presStyleLbl="node3" presStyleIdx="3" presStyleCnt="4" custScaleX="151525"/>
      <dgm:spPr>
        <a:prstGeom prst="roundRect">
          <a:avLst/>
        </a:prstGeom>
      </dgm:spPr>
    </dgm:pt>
    <dgm:pt modelId="{4C7A0595-3C3B-4FA1-B5A7-8E255AFB2DF5}" type="pres">
      <dgm:prSet presAssocID="{27A52BC5-6825-420D-B536-816FC07A64C5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064D1-639D-4531-B507-20C6B32B175D}" type="pres">
      <dgm:prSet presAssocID="{27A52BC5-6825-420D-B536-816FC07A64C5}" presName="hierChild4" presStyleCnt="0"/>
      <dgm:spPr/>
    </dgm:pt>
  </dgm:ptLst>
  <dgm:cxnLst>
    <dgm:cxn modelId="{61EF84C2-4843-4322-9063-266FC8F54A1A}" type="presOf" srcId="{F84951AD-39BD-46E7-8341-F979E5BC53F6}" destId="{EBAF4BD4-603F-4B23-901B-F619FAB96B36}" srcOrd="0" destOrd="0" presId="urn:microsoft.com/office/officeart/2009/layout/CirclePictureHierarchy"/>
    <dgm:cxn modelId="{CE189F27-77E5-4963-8000-7D3DC7E80540}" type="presOf" srcId="{27A52BC5-6825-420D-B536-816FC07A64C5}" destId="{4C7A0595-3C3B-4FA1-B5A7-8E255AFB2DF5}" srcOrd="0" destOrd="0" presId="urn:microsoft.com/office/officeart/2009/layout/CirclePictureHierarchy"/>
    <dgm:cxn modelId="{FB96E8A4-50C3-4E76-89EA-83376248FD13}" srcId="{F2FB4099-C8CB-4B1A-B65C-443F11E7489F}" destId="{308078F6-FF3F-45A9-A259-5BCF823D8172}" srcOrd="1" destOrd="0" parTransId="{58CAB926-9E30-4799-B6BD-AA38737D1F86}" sibTransId="{53B73B08-C4BF-4020-AFE9-2E2254439A7E}"/>
    <dgm:cxn modelId="{9C2734BA-0388-4FDB-B359-7CDA4FA41E80}" type="presOf" srcId="{C90A8E79-2C8B-44B1-89AE-2BFF85A726B2}" destId="{D8DFFF00-944D-4890-83A0-2659D73F5651}" srcOrd="0" destOrd="0" presId="urn:microsoft.com/office/officeart/2009/layout/CirclePictureHierarchy"/>
    <dgm:cxn modelId="{B866161E-CFCE-41A3-A459-F05B82F90D4E}" type="presOf" srcId="{B03ECFF9-F4EE-4934-908F-8E164815BF88}" destId="{5F0FF03A-B0BE-4C3B-AF69-24C91BA233E4}" srcOrd="0" destOrd="0" presId="urn:microsoft.com/office/officeart/2009/layout/CirclePictureHierarchy"/>
    <dgm:cxn modelId="{1610F86F-8012-43CC-BF3C-DB883A25EAF1}" type="presOf" srcId="{FD990548-488F-4838-93E7-C825AF7FB468}" destId="{1280E3DA-BF55-4052-BD6B-C0F9A16E93BC}" srcOrd="0" destOrd="0" presId="urn:microsoft.com/office/officeart/2009/layout/CirclePictureHierarchy"/>
    <dgm:cxn modelId="{C07E4F1C-31EE-48EA-B7A3-4E9BA2DCC55A}" type="presOf" srcId="{660BF16F-DACB-4164-8BF2-E2D96361E053}" destId="{6EAEFBC7-E283-4157-BF64-5779EC3D3415}" srcOrd="0" destOrd="0" presId="urn:microsoft.com/office/officeart/2009/layout/CirclePictureHierarchy"/>
    <dgm:cxn modelId="{AD6FC6F9-48BF-489A-9A90-F00FFCE90F6A}" srcId="{35264909-D74D-4EDC-B112-1FAAE7EFC41E}" destId="{B03ECFF9-F4EE-4934-908F-8E164815BF88}" srcOrd="1" destOrd="0" parTransId="{660BF16F-DACB-4164-8BF2-E2D96361E053}" sibTransId="{896ACF35-CAAD-411F-9483-AC41A23A39C0}"/>
    <dgm:cxn modelId="{4FFB3E37-815E-4A63-93AB-9FC182DB8750}" srcId="{35264909-D74D-4EDC-B112-1FAAE7EFC41E}" destId="{CDACFFC8-7E94-45C0-B88D-E58EFA629FC4}" srcOrd="0" destOrd="0" parTransId="{54D062DB-F00C-4803-82C8-4A8F85F49093}" sibTransId="{76372F04-9EEA-4CB6-9DB0-E653683D2C0A}"/>
    <dgm:cxn modelId="{4A10020A-D442-429A-9813-A408294C9968}" srcId="{F2FB4099-C8CB-4B1A-B65C-443F11E7489F}" destId="{35264909-D74D-4EDC-B112-1FAAE7EFC41E}" srcOrd="0" destOrd="0" parTransId="{F84951AD-39BD-46E7-8341-F979E5BC53F6}" sibTransId="{05BF2A93-09AA-4BB9-8C42-7551B423E2D7}"/>
    <dgm:cxn modelId="{978EAA57-E168-4B7F-ACB0-3A873533FFCB}" type="presOf" srcId="{D7A3E7DB-A015-486C-B1AA-FB9F31D66C88}" destId="{68E32157-52D8-40FB-8973-B63D159F6BDF}" srcOrd="0" destOrd="0" presId="urn:microsoft.com/office/officeart/2009/layout/CirclePictureHierarchy"/>
    <dgm:cxn modelId="{7788B473-B7B7-43CD-BDEC-D843B1673A67}" type="presOf" srcId="{CDACFFC8-7E94-45C0-B88D-E58EFA629FC4}" destId="{81FBF99C-9828-4DF1-B2FE-0A8BD1DDCB26}" srcOrd="0" destOrd="0" presId="urn:microsoft.com/office/officeart/2009/layout/CirclePictureHierarchy"/>
    <dgm:cxn modelId="{4C765E72-8DF5-44CC-8A71-C3C65C8E288A}" type="presOf" srcId="{308078F6-FF3F-45A9-A259-5BCF823D8172}" destId="{91066820-CA07-4FF5-B284-536CEC7812A5}" srcOrd="0" destOrd="0" presId="urn:microsoft.com/office/officeart/2009/layout/CirclePictureHierarchy"/>
    <dgm:cxn modelId="{22B3AD24-EA4B-439C-A7B9-5364455F3590}" type="presOf" srcId="{F2FB4099-C8CB-4B1A-B65C-443F11E7489F}" destId="{2C170949-9E4A-4702-B6EF-9ED2898DBC50}" srcOrd="0" destOrd="0" presId="urn:microsoft.com/office/officeart/2009/layout/CirclePictureHierarchy"/>
    <dgm:cxn modelId="{FC154126-BDFB-42D7-B82E-159E01CD71B9}" type="presOf" srcId="{0F35DABA-3D8A-4DFC-9E4B-047D760F4158}" destId="{B92896BF-EDC6-489B-8AE1-B1397F09B965}" srcOrd="0" destOrd="0" presId="urn:microsoft.com/office/officeart/2009/layout/CirclePictureHierarchy"/>
    <dgm:cxn modelId="{B63FE192-5110-44EE-81E7-4C5171801383}" srcId="{308078F6-FF3F-45A9-A259-5BCF823D8172}" destId="{27A52BC5-6825-420D-B536-816FC07A64C5}" srcOrd="1" destOrd="0" parTransId="{D7A3E7DB-A015-486C-B1AA-FB9F31D66C88}" sibTransId="{89FF2B4A-D176-4684-B4FE-08A947961A88}"/>
    <dgm:cxn modelId="{DF774E58-4011-4874-9A9D-D8DB1F883751}" srcId="{308078F6-FF3F-45A9-A259-5BCF823D8172}" destId="{C90A8E79-2C8B-44B1-89AE-2BFF85A726B2}" srcOrd="0" destOrd="0" parTransId="{0F35DABA-3D8A-4DFC-9E4B-047D760F4158}" sibTransId="{021C92D9-D84A-4173-B19A-0149C5D24E1E}"/>
    <dgm:cxn modelId="{A01270A9-721E-4EBD-B4D4-015D916D3D07}" type="presOf" srcId="{54D062DB-F00C-4803-82C8-4A8F85F49093}" destId="{C747F7CC-BDD0-4D07-9A4B-385FB250ADC2}" srcOrd="0" destOrd="0" presId="urn:microsoft.com/office/officeart/2009/layout/CirclePictureHierarchy"/>
    <dgm:cxn modelId="{EB3C7633-6FEE-4951-81C3-C1C591D73D40}" srcId="{FD990548-488F-4838-93E7-C825AF7FB468}" destId="{F2FB4099-C8CB-4B1A-B65C-443F11E7489F}" srcOrd="0" destOrd="0" parTransId="{B0F7E6BE-A493-4A04-A9AD-D7C270657DC5}" sibTransId="{E97F3F70-B5FF-411E-8A9F-FF9AE034EC58}"/>
    <dgm:cxn modelId="{47F990DA-B417-4CFC-A2CA-0236BC491FBE}" type="presOf" srcId="{58CAB926-9E30-4799-B6BD-AA38737D1F86}" destId="{F5FF61F0-7B6A-41A8-B9A7-09B26062F818}" srcOrd="0" destOrd="0" presId="urn:microsoft.com/office/officeart/2009/layout/CirclePictureHierarchy"/>
    <dgm:cxn modelId="{F5BCCAB0-1AF6-4EF1-9B8D-6FB33ECD32F8}" type="presOf" srcId="{35264909-D74D-4EDC-B112-1FAAE7EFC41E}" destId="{DF9E918C-02F8-456D-B05E-84CA9DBADA62}" srcOrd="0" destOrd="0" presId="urn:microsoft.com/office/officeart/2009/layout/CirclePictureHierarchy"/>
    <dgm:cxn modelId="{352FA71A-A7C5-4ABF-B17D-6D675504C754}" type="presParOf" srcId="{1280E3DA-BF55-4052-BD6B-C0F9A16E93BC}" destId="{BE3DEFE4-48C8-4F91-AB6A-BDBC86099481}" srcOrd="0" destOrd="0" presId="urn:microsoft.com/office/officeart/2009/layout/CirclePictureHierarchy"/>
    <dgm:cxn modelId="{5A7297C7-DF52-4B64-9DBC-0E3479CDF263}" type="presParOf" srcId="{BE3DEFE4-48C8-4F91-AB6A-BDBC86099481}" destId="{7AA761DE-37C4-4054-B1CC-18E26457A060}" srcOrd="0" destOrd="0" presId="urn:microsoft.com/office/officeart/2009/layout/CirclePictureHierarchy"/>
    <dgm:cxn modelId="{EBC4BFC9-C554-4938-A2E1-5365DDED7640}" type="presParOf" srcId="{7AA761DE-37C4-4054-B1CC-18E26457A060}" destId="{E27118C5-C840-4584-A1C2-DFC69F9BBBD3}" srcOrd="0" destOrd="0" presId="urn:microsoft.com/office/officeart/2009/layout/CirclePictureHierarchy"/>
    <dgm:cxn modelId="{AC0B6E7D-EC4E-45C1-B516-194142FDC73D}" type="presParOf" srcId="{7AA761DE-37C4-4054-B1CC-18E26457A060}" destId="{2C170949-9E4A-4702-B6EF-9ED2898DBC50}" srcOrd="1" destOrd="0" presId="urn:microsoft.com/office/officeart/2009/layout/CirclePictureHierarchy"/>
    <dgm:cxn modelId="{CFE91775-0692-4BC3-95F2-B8A0CF73B74D}" type="presParOf" srcId="{BE3DEFE4-48C8-4F91-AB6A-BDBC86099481}" destId="{D0E32ABF-7D09-4B81-AF26-9FA2FF564E5F}" srcOrd="1" destOrd="0" presId="urn:microsoft.com/office/officeart/2009/layout/CirclePictureHierarchy"/>
    <dgm:cxn modelId="{A77D1D96-956A-4BCE-987E-C63F8F452271}" type="presParOf" srcId="{D0E32ABF-7D09-4B81-AF26-9FA2FF564E5F}" destId="{EBAF4BD4-603F-4B23-901B-F619FAB96B36}" srcOrd="0" destOrd="0" presId="urn:microsoft.com/office/officeart/2009/layout/CirclePictureHierarchy"/>
    <dgm:cxn modelId="{F1A0B3BC-D21E-4012-810A-5B004F541687}" type="presParOf" srcId="{D0E32ABF-7D09-4B81-AF26-9FA2FF564E5F}" destId="{A063B1BA-C891-4E74-BE40-93E00C4E4080}" srcOrd="1" destOrd="0" presId="urn:microsoft.com/office/officeart/2009/layout/CirclePictureHierarchy"/>
    <dgm:cxn modelId="{9CB769A9-6925-4E94-BDC4-85137374F2CF}" type="presParOf" srcId="{A063B1BA-C891-4E74-BE40-93E00C4E4080}" destId="{ABB9408C-29D5-4E3F-B454-EE82B263CC4B}" srcOrd="0" destOrd="0" presId="urn:microsoft.com/office/officeart/2009/layout/CirclePictureHierarchy"/>
    <dgm:cxn modelId="{60364540-45D3-4F47-A8B2-022281EBD9BC}" type="presParOf" srcId="{ABB9408C-29D5-4E3F-B454-EE82B263CC4B}" destId="{B16F5681-5EFD-4AD8-9547-0D085BBD3319}" srcOrd="0" destOrd="0" presId="urn:microsoft.com/office/officeart/2009/layout/CirclePictureHierarchy"/>
    <dgm:cxn modelId="{EF559DED-949E-45BD-9EEE-D525E1887911}" type="presParOf" srcId="{ABB9408C-29D5-4E3F-B454-EE82B263CC4B}" destId="{DF9E918C-02F8-456D-B05E-84CA9DBADA62}" srcOrd="1" destOrd="0" presId="urn:microsoft.com/office/officeart/2009/layout/CirclePictureHierarchy"/>
    <dgm:cxn modelId="{3846423B-31F1-49BB-9158-E15F3EE865E2}" type="presParOf" srcId="{A063B1BA-C891-4E74-BE40-93E00C4E4080}" destId="{4989364A-60D3-4E70-8124-6C5DFA508B63}" srcOrd="1" destOrd="0" presId="urn:microsoft.com/office/officeart/2009/layout/CirclePictureHierarchy"/>
    <dgm:cxn modelId="{224D4641-571C-420E-BEC1-41EFA4E62D12}" type="presParOf" srcId="{4989364A-60D3-4E70-8124-6C5DFA508B63}" destId="{C747F7CC-BDD0-4D07-9A4B-385FB250ADC2}" srcOrd="0" destOrd="0" presId="urn:microsoft.com/office/officeart/2009/layout/CirclePictureHierarchy"/>
    <dgm:cxn modelId="{BA3B60F9-F01C-48AA-A2D9-6F04D49A310B}" type="presParOf" srcId="{4989364A-60D3-4E70-8124-6C5DFA508B63}" destId="{9390D5EE-D8F5-43A5-81C4-2DF69BD19C44}" srcOrd="1" destOrd="0" presId="urn:microsoft.com/office/officeart/2009/layout/CirclePictureHierarchy"/>
    <dgm:cxn modelId="{FE50F16A-0CE3-49AD-9F53-13435DADBF1F}" type="presParOf" srcId="{9390D5EE-D8F5-43A5-81C4-2DF69BD19C44}" destId="{58A58DD0-A13B-405E-8008-8306DD600D4B}" srcOrd="0" destOrd="0" presId="urn:microsoft.com/office/officeart/2009/layout/CirclePictureHierarchy"/>
    <dgm:cxn modelId="{3895EE9B-2CBF-4527-9423-7933593EC47C}" type="presParOf" srcId="{58A58DD0-A13B-405E-8008-8306DD600D4B}" destId="{D013AD80-5E3C-475D-B727-87917044D2B5}" srcOrd="0" destOrd="0" presId="urn:microsoft.com/office/officeart/2009/layout/CirclePictureHierarchy"/>
    <dgm:cxn modelId="{A1CF99F1-FAB9-44EF-93AF-1161E8CFF2A8}" type="presParOf" srcId="{58A58DD0-A13B-405E-8008-8306DD600D4B}" destId="{81FBF99C-9828-4DF1-B2FE-0A8BD1DDCB26}" srcOrd="1" destOrd="0" presId="urn:microsoft.com/office/officeart/2009/layout/CirclePictureHierarchy"/>
    <dgm:cxn modelId="{BC058943-2127-4677-B177-5C749404851C}" type="presParOf" srcId="{9390D5EE-D8F5-43A5-81C4-2DF69BD19C44}" destId="{3750C7CD-BC35-4AA4-AF0A-46B30FB4428C}" srcOrd="1" destOrd="0" presId="urn:microsoft.com/office/officeart/2009/layout/CirclePictureHierarchy"/>
    <dgm:cxn modelId="{B99D76EC-E3C7-4DD6-9492-8219B19037DD}" type="presParOf" srcId="{4989364A-60D3-4E70-8124-6C5DFA508B63}" destId="{6EAEFBC7-E283-4157-BF64-5779EC3D3415}" srcOrd="2" destOrd="0" presId="urn:microsoft.com/office/officeart/2009/layout/CirclePictureHierarchy"/>
    <dgm:cxn modelId="{3A47BBC7-BA8A-4875-A061-DCDFDCACBB42}" type="presParOf" srcId="{4989364A-60D3-4E70-8124-6C5DFA508B63}" destId="{CF3B2654-FD20-4DDF-A6BE-29F8DCA40087}" srcOrd="3" destOrd="0" presId="urn:microsoft.com/office/officeart/2009/layout/CirclePictureHierarchy"/>
    <dgm:cxn modelId="{FEF9FA34-7F13-4DB0-928C-54B4A9C12CC2}" type="presParOf" srcId="{CF3B2654-FD20-4DDF-A6BE-29F8DCA40087}" destId="{C3547DF6-21FE-41AB-BA6C-3AF65A7BA385}" srcOrd="0" destOrd="0" presId="urn:microsoft.com/office/officeart/2009/layout/CirclePictureHierarchy"/>
    <dgm:cxn modelId="{9909C594-F582-446C-8DE9-8814637A6074}" type="presParOf" srcId="{C3547DF6-21FE-41AB-BA6C-3AF65A7BA385}" destId="{97635782-6BEA-44F0-B996-EAFEC38ED061}" srcOrd="0" destOrd="0" presId="urn:microsoft.com/office/officeart/2009/layout/CirclePictureHierarchy"/>
    <dgm:cxn modelId="{87365416-A6C6-42A0-B688-FEA038C48029}" type="presParOf" srcId="{C3547DF6-21FE-41AB-BA6C-3AF65A7BA385}" destId="{5F0FF03A-B0BE-4C3B-AF69-24C91BA233E4}" srcOrd="1" destOrd="0" presId="urn:microsoft.com/office/officeart/2009/layout/CirclePictureHierarchy"/>
    <dgm:cxn modelId="{7E041043-5701-440D-9074-EB48EE49CAAC}" type="presParOf" srcId="{CF3B2654-FD20-4DDF-A6BE-29F8DCA40087}" destId="{5188E27E-35FC-4E55-85DD-C113993B3333}" srcOrd="1" destOrd="0" presId="urn:microsoft.com/office/officeart/2009/layout/CirclePictureHierarchy"/>
    <dgm:cxn modelId="{CD687876-9132-471D-8121-E2C8EEDA95F2}" type="presParOf" srcId="{D0E32ABF-7D09-4B81-AF26-9FA2FF564E5F}" destId="{F5FF61F0-7B6A-41A8-B9A7-09B26062F818}" srcOrd="2" destOrd="0" presId="urn:microsoft.com/office/officeart/2009/layout/CirclePictureHierarchy"/>
    <dgm:cxn modelId="{39450D7D-1763-4B90-A6D6-793638104F2C}" type="presParOf" srcId="{D0E32ABF-7D09-4B81-AF26-9FA2FF564E5F}" destId="{C1DDC779-50CC-43B1-B321-31EE723F44E3}" srcOrd="3" destOrd="0" presId="urn:microsoft.com/office/officeart/2009/layout/CirclePictureHierarchy"/>
    <dgm:cxn modelId="{F772E3AB-CECE-453F-978E-E6461FA1CF65}" type="presParOf" srcId="{C1DDC779-50CC-43B1-B321-31EE723F44E3}" destId="{58D91033-29F4-4CF7-94DA-61FD285152B4}" srcOrd="0" destOrd="0" presId="urn:microsoft.com/office/officeart/2009/layout/CirclePictureHierarchy"/>
    <dgm:cxn modelId="{D9377727-6C85-4B59-BE35-6EA17428ECF9}" type="presParOf" srcId="{58D91033-29F4-4CF7-94DA-61FD285152B4}" destId="{F4A3EF1A-3B5F-4F56-8EFD-D02DB740D62C}" srcOrd="0" destOrd="0" presId="urn:microsoft.com/office/officeart/2009/layout/CirclePictureHierarchy"/>
    <dgm:cxn modelId="{A15AC9E0-E5D9-46FE-8978-BC137D1C3014}" type="presParOf" srcId="{58D91033-29F4-4CF7-94DA-61FD285152B4}" destId="{91066820-CA07-4FF5-B284-536CEC7812A5}" srcOrd="1" destOrd="0" presId="urn:microsoft.com/office/officeart/2009/layout/CirclePictureHierarchy"/>
    <dgm:cxn modelId="{91FFF8EE-5AD5-4623-AB74-A840DA309361}" type="presParOf" srcId="{C1DDC779-50CC-43B1-B321-31EE723F44E3}" destId="{8D064463-595D-45B9-9F74-D4991E3B3E02}" srcOrd="1" destOrd="0" presId="urn:microsoft.com/office/officeart/2009/layout/CirclePictureHierarchy"/>
    <dgm:cxn modelId="{F7983CE3-C059-4081-8DBA-91626EB1C1BC}" type="presParOf" srcId="{8D064463-595D-45B9-9F74-D4991E3B3E02}" destId="{B92896BF-EDC6-489B-8AE1-B1397F09B965}" srcOrd="0" destOrd="0" presId="urn:microsoft.com/office/officeart/2009/layout/CirclePictureHierarchy"/>
    <dgm:cxn modelId="{DB0A9345-A640-445A-804A-E217DF936A49}" type="presParOf" srcId="{8D064463-595D-45B9-9F74-D4991E3B3E02}" destId="{244E0E29-2B0D-4759-B59B-8B1FDE6B2DF6}" srcOrd="1" destOrd="0" presId="urn:microsoft.com/office/officeart/2009/layout/CirclePictureHierarchy"/>
    <dgm:cxn modelId="{1DA0100A-FB3A-4C7F-97AA-27CB3441D8CB}" type="presParOf" srcId="{244E0E29-2B0D-4759-B59B-8B1FDE6B2DF6}" destId="{864F0D82-D465-4B5F-BD70-3619501D2087}" srcOrd="0" destOrd="0" presId="urn:microsoft.com/office/officeart/2009/layout/CirclePictureHierarchy"/>
    <dgm:cxn modelId="{C4D50D86-D989-409A-A067-346E8A5FF26F}" type="presParOf" srcId="{864F0D82-D465-4B5F-BD70-3619501D2087}" destId="{313630D7-A30E-426D-8D34-6E4A9E51425E}" srcOrd="0" destOrd="0" presId="urn:microsoft.com/office/officeart/2009/layout/CirclePictureHierarchy"/>
    <dgm:cxn modelId="{C07980F1-1E30-4E3A-A164-46B2DB544FF1}" type="presParOf" srcId="{864F0D82-D465-4B5F-BD70-3619501D2087}" destId="{D8DFFF00-944D-4890-83A0-2659D73F5651}" srcOrd="1" destOrd="0" presId="urn:microsoft.com/office/officeart/2009/layout/CirclePictureHierarchy"/>
    <dgm:cxn modelId="{4BFD6E07-1C9B-4030-84EC-1003D4F5B7A5}" type="presParOf" srcId="{244E0E29-2B0D-4759-B59B-8B1FDE6B2DF6}" destId="{5248C420-2BA7-4AF5-B581-51863CA0D7B5}" srcOrd="1" destOrd="0" presId="urn:microsoft.com/office/officeart/2009/layout/CirclePictureHierarchy"/>
    <dgm:cxn modelId="{8BAAE9F7-47A1-47EC-A393-76DAF39DCE33}" type="presParOf" srcId="{8D064463-595D-45B9-9F74-D4991E3B3E02}" destId="{68E32157-52D8-40FB-8973-B63D159F6BDF}" srcOrd="2" destOrd="0" presId="urn:microsoft.com/office/officeart/2009/layout/CirclePictureHierarchy"/>
    <dgm:cxn modelId="{B541A322-E5D3-48B9-A7F3-1689A59FB404}" type="presParOf" srcId="{8D064463-595D-45B9-9F74-D4991E3B3E02}" destId="{FFE4D459-3EE5-4F4A-8F74-DE9560666BDF}" srcOrd="3" destOrd="0" presId="urn:microsoft.com/office/officeart/2009/layout/CirclePictureHierarchy"/>
    <dgm:cxn modelId="{3EBC3AE0-CFA7-421D-99A8-69F70964CB20}" type="presParOf" srcId="{FFE4D459-3EE5-4F4A-8F74-DE9560666BDF}" destId="{AE65526B-2C93-484D-9625-ED470A71EC63}" srcOrd="0" destOrd="0" presId="urn:microsoft.com/office/officeart/2009/layout/CirclePictureHierarchy"/>
    <dgm:cxn modelId="{04F8796D-3CEC-4CE5-86C9-D8415E1CEBF2}" type="presParOf" srcId="{AE65526B-2C93-484D-9625-ED470A71EC63}" destId="{6DF9CA54-8F0A-4CFC-86CB-13FA5C97BAB8}" srcOrd="0" destOrd="0" presId="urn:microsoft.com/office/officeart/2009/layout/CirclePictureHierarchy"/>
    <dgm:cxn modelId="{83423D81-71F0-4CB0-A9DC-4B87D24402F6}" type="presParOf" srcId="{AE65526B-2C93-484D-9625-ED470A71EC63}" destId="{4C7A0595-3C3B-4FA1-B5A7-8E255AFB2DF5}" srcOrd="1" destOrd="0" presId="urn:microsoft.com/office/officeart/2009/layout/CirclePictureHierarchy"/>
    <dgm:cxn modelId="{47210567-280D-4F95-ABF2-99284F3BF3AA}" type="presParOf" srcId="{FFE4D459-3EE5-4F4A-8F74-DE9560666BDF}" destId="{9CD064D1-639D-4531-B507-20C6B32B175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2157-52D8-40FB-8973-B63D159F6BDF}">
      <dsp:nvSpPr>
        <dsp:cNvPr id="0" name=""/>
        <dsp:cNvSpPr/>
      </dsp:nvSpPr>
      <dsp:spPr>
        <a:xfrm>
          <a:off x="13741703" y="6262408"/>
          <a:ext cx="2566695" cy="53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9"/>
              </a:lnTo>
              <a:lnTo>
                <a:pt x="2566695" y="267219"/>
              </a:lnTo>
              <a:lnTo>
                <a:pt x="2566695" y="530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96BF-EDC6-489B-8AE1-B1397F09B965}">
      <dsp:nvSpPr>
        <dsp:cNvPr id="0" name=""/>
        <dsp:cNvSpPr/>
      </dsp:nvSpPr>
      <dsp:spPr>
        <a:xfrm>
          <a:off x="11245738" y="6262408"/>
          <a:ext cx="2495964" cy="530231"/>
        </a:xfrm>
        <a:custGeom>
          <a:avLst/>
          <a:gdLst/>
          <a:ahLst/>
          <a:cxnLst/>
          <a:rect l="0" t="0" r="0" b="0"/>
          <a:pathLst>
            <a:path>
              <a:moveTo>
                <a:pt x="2495964" y="0"/>
              </a:moveTo>
              <a:lnTo>
                <a:pt x="2495964" y="267219"/>
              </a:lnTo>
              <a:lnTo>
                <a:pt x="0" y="267219"/>
              </a:lnTo>
              <a:lnTo>
                <a:pt x="0" y="530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61F0-7B6A-41A8-B9A7-09B26062F818}">
      <dsp:nvSpPr>
        <dsp:cNvPr id="0" name=""/>
        <dsp:cNvSpPr/>
      </dsp:nvSpPr>
      <dsp:spPr>
        <a:xfrm>
          <a:off x="8769203" y="4048902"/>
          <a:ext cx="4972499" cy="53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9"/>
              </a:lnTo>
              <a:lnTo>
                <a:pt x="4972499" y="267219"/>
              </a:lnTo>
              <a:lnTo>
                <a:pt x="4972499" y="53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EFBC7-E283-4157-BF64-5779EC3D3415}">
      <dsp:nvSpPr>
        <dsp:cNvPr id="0" name=""/>
        <dsp:cNvSpPr/>
      </dsp:nvSpPr>
      <dsp:spPr>
        <a:xfrm>
          <a:off x="3694664" y="6262408"/>
          <a:ext cx="2516811" cy="53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19"/>
              </a:lnTo>
              <a:lnTo>
                <a:pt x="2516811" y="267219"/>
              </a:lnTo>
              <a:lnTo>
                <a:pt x="2516811" y="530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7F7CC-BDD0-4D07-9A4B-385FB250ADC2}">
      <dsp:nvSpPr>
        <dsp:cNvPr id="0" name=""/>
        <dsp:cNvSpPr/>
      </dsp:nvSpPr>
      <dsp:spPr>
        <a:xfrm>
          <a:off x="1204381" y="6262408"/>
          <a:ext cx="2490283" cy="530231"/>
        </a:xfrm>
        <a:custGeom>
          <a:avLst/>
          <a:gdLst/>
          <a:ahLst/>
          <a:cxnLst/>
          <a:rect l="0" t="0" r="0" b="0"/>
          <a:pathLst>
            <a:path>
              <a:moveTo>
                <a:pt x="2490283" y="0"/>
              </a:moveTo>
              <a:lnTo>
                <a:pt x="2490283" y="267219"/>
              </a:lnTo>
              <a:lnTo>
                <a:pt x="0" y="267219"/>
              </a:lnTo>
              <a:lnTo>
                <a:pt x="0" y="530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F4BD4-603F-4B23-901B-F619FAB96B36}">
      <dsp:nvSpPr>
        <dsp:cNvPr id="0" name=""/>
        <dsp:cNvSpPr/>
      </dsp:nvSpPr>
      <dsp:spPr>
        <a:xfrm>
          <a:off x="3694664" y="4048902"/>
          <a:ext cx="5074539" cy="530231"/>
        </a:xfrm>
        <a:custGeom>
          <a:avLst/>
          <a:gdLst/>
          <a:ahLst/>
          <a:cxnLst/>
          <a:rect l="0" t="0" r="0" b="0"/>
          <a:pathLst>
            <a:path>
              <a:moveTo>
                <a:pt x="5074539" y="0"/>
              </a:moveTo>
              <a:lnTo>
                <a:pt x="5074539" y="267219"/>
              </a:lnTo>
              <a:lnTo>
                <a:pt x="0" y="267219"/>
              </a:lnTo>
              <a:lnTo>
                <a:pt x="0" y="53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118C5-C840-4584-A1C2-DFC69F9BBBD3}">
      <dsp:nvSpPr>
        <dsp:cNvPr id="0" name=""/>
        <dsp:cNvSpPr/>
      </dsp:nvSpPr>
      <dsp:spPr>
        <a:xfrm>
          <a:off x="7491000" y="2365627"/>
          <a:ext cx="2556406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70949-9E4A-4702-B6EF-9ED2898DBC50}">
      <dsp:nvSpPr>
        <dsp:cNvPr id="0" name=""/>
        <dsp:cNvSpPr/>
      </dsp:nvSpPr>
      <dsp:spPr>
        <a:xfrm>
          <a:off x="10078480" y="2361418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Engine temperature high daily pct &lt;=0.222</a:t>
          </a:r>
          <a:endParaRPr lang="en-US" sz="2600" kern="1200" dirty="0"/>
        </a:p>
      </dsp:txBody>
      <dsp:txXfrm>
        <a:off x="10078480" y="2361418"/>
        <a:ext cx="2524912" cy="1683274"/>
      </dsp:txXfrm>
    </dsp:sp>
    <dsp:sp modelId="{B16F5681-5EFD-4AD8-9547-0D085BBD3319}">
      <dsp:nvSpPr>
        <dsp:cNvPr id="0" name=""/>
        <dsp:cNvSpPr/>
      </dsp:nvSpPr>
      <dsp:spPr>
        <a:xfrm>
          <a:off x="2518501" y="4579133"/>
          <a:ext cx="2352326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E918C-02F8-456D-B05E-84CA9DBADA62}">
      <dsp:nvSpPr>
        <dsp:cNvPr id="0" name=""/>
        <dsp:cNvSpPr/>
      </dsp:nvSpPr>
      <dsp:spPr>
        <a:xfrm>
          <a:off x="4782329" y="4574925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Coolant temperature high daily pct &lt;=0.204</a:t>
          </a:r>
          <a:endParaRPr lang="en-US" sz="2600" kern="1200" dirty="0"/>
        </a:p>
      </dsp:txBody>
      <dsp:txXfrm>
        <a:off x="4782329" y="4574925"/>
        <a:ext cx="2524912" cy="1683274"/>
      </dsp:txXfrm>
    </dsp:sp>
    <dsp:sp modelId="{D013AD80-5E3C-475D-B727-87917044D2B5}">
      <dsp:nvSpPr>
        <dsp:cNvPr id="0" name=""/>
        <dsp:cNvSpPr/>
      </dsp:nvSpPr>
      <dsp:spPr>
        <a:xfrm>
          <a:off x="1689" y="6792640"/>
          <a:ext cx="2405382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BF99C-9828-4DF1-B2FE-0A8BD1DDCB26}">
      <dsp:nvSpPr>
        <dsp:cNvPr id="0" name=""/>
        <dsp:cNvSpPr/>
      </dsp:nvSpPr>
      <dsp:spPr>
        <a:xfrm>
          <a:off x="2415059" y="6788431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Gear Power output low daily percentage &lt;=0.44</a:t>
          </a:r>
          <a:endParaRPr lang="en-US" sz="2600" kern="1200" dirty="0"/>
        </a:p>
      </dsp:txBody>
      <dsp:txXfrm>
        <a:off x="2415059" y="6788431"/>
        <a:ext cx="2524912" cy="1683274"/>
      </dsp:txXfrm>
    </dsp:sp>
    <dsp:sp modelId="{97635782-6BEA-44F0-B996-EAFEC38ED061}">
      <dsp:nvSpPr>
        <dsp:cNvPr id="0" name=""/>
        <dsp:cNvSpPr/>
      </dsp:nvSpPr>
      <dsp:spPr>
        <a:xfrm>
          <a:off x="4991749" y="6792640"/>
          <a:ext cx="2439452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FF03A-B0BE-4C3B-AF69-24C91BA233E4}">
      <dsp:nvSpPr>
        <dsp:cNvPr id="0" name=""/>
        <dsp:cNvSpPr/>
      </dsp:nvSpPr>
      <dsp:spPr>
        <a:xfrm>
          <a:off x="7436344" y="6788431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Gear Oil Temp high daily percentage    &lt;= 0.256</a:t>
          </a:r>
          <a:endParaRPr lang="en-US" sz="2600" kern="1200" dirty="0"/>
        </a:p>
      </dsp:txBody>
      <dsp:txXfrm>
        <a:off x="7436344" y="6788431"/>
        <a:ext cx="2524912" cy="1683274"/>
      </dsp:txXfrm>
    </dsp:sp>
    <dsp:sp modelId="{F4A3EF1A-3B5F-4F56-8EFD-D02DB740D62C}">
      <dsp:nvSpPr>
        <dsp:cNvPr id="0" name=""/>
        <dsp:cNvSpPr/>
      </dsp:nvSpPr>
      <dsp:spPr>
        <a:xfrm>
          <a:off x="12565539" y="4579133"/>
          <a:ext cx="2352326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66820-CA07-4FF5-B284-536CEC7812A5}">
      <dsp:nvSpPr>
        <dsp:cNvPr id="0" name=""/>
        <dsp:cNvSpPr/>
      </dsp:nvSpPr>
      <dsp:spPr>
        <a:xfrm>
          <a:off x="14829367" y="4574925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Gear Power output low daily percentage &lt;=0.628</a:t>
          </a:r>
          <a:endParaRPr lang="en-US" sz="2600" kern="1200" dirty="0"/>
        </a:p>
      </dsp:txBody>
      <dsp:txXfrm>
        <a:off x="14829367" y="4574925"/>
        <a:ext cx="2524912" cy="1683274"/>
      </dsp:txXfrm>
    </dsp:sp>
    <dsp:sp modelId="{313630D7-A30E-426D-8D34-6E4A9E51425E}">
      <dsp:nvSpPr>
        <dsp:cNvPr id="0" name=""/>
        <dsp:cNvSpPr/>
      </dsp:nvSpPr>
      <dsp:spPr>
        <a:xfrm>
          <a:off x="9998844" y="6792640"/>
          <a:ext cx="2493788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FF00-944D-4890-83A0-2659D73F5651}">
      <dsp:nvSpPr>
        <dsp:cNvPr id="0" name=""/>
        <dsp:cNvSpPr/>
      </dsp:nvSpPr>
      <dsp:spPr>
        <a:xfrm>
          <a:off x="12087376" y="6788431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</a:t>
          </a:r>
          <a:endParaRPr lang="en-US" sz="2600" kern="1200" dirty="0"/>
        </a:p>
      </dsp:txBody>
      <dsp:txXfrm>
        <a:off x="12087376" y="6788431"/>
        <a:ext cx="2524912" cy="1683274"/>
      </dsp:txXfrm>
    </dsp:sp>
    <dsp:sp modelId="{6DF9CA54-8F0A-4CFC-86CB-13FA5C97BAB8}">
      <dsp:nvSpPr>
        <dsp:cNvPr id="0" name=""/>
        <dsp:cNvSpPr/>
      </dsp:nvSpPr>
      <dsp:spPr>
        <a:xfrm>
          <a:off x="15033107" y="6792640"/>
          <a:ext cx="2550582" cy="168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A0595-3C3B-4FA1-B5A7-8E255AFB2DF5}">
      <dsp:nvSpPr>
        <dsp:cNvPr id="0" name=""/>
        <dsp:cNvSpPr/>
      </dsp:nvSpPr>
      <dsp:spPr>
        <a:xfrm>
          <a:off x="17150035" y="6788431"/>
          <a:ext cx="2524912" cy="168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7150035" y="6788431"/>
        <a:ext cx="2524912" cy="1683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57FF8-8AD0-4F9D-9DB5-EB993C56AB68}" type="datetimeFigureOut">
              <a:rPr lang="de-DE" smtClean="0"/>
              <a:t>12/22/14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6100-513B-48C4-BFBA-B7C10D1278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1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6100-513B-48C4-BFBA-B7C10D12787C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410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9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7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5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3342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219200" y="2975483"/>
            <a:ext cx="21945600" cy="93535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1"/>
                </a:solidFill>
              </a:defRPr>
            </a:lvl1pPr>
            <a:lvl2pPr marL="1228397" indent="-548055">
              <a:defRPr sz="3800">
                <a:solidFill>
                  <a:schemeClr val="tx1"/>
                </a:solidFill>
              </a:defRPr>
            </a:lvl2pPr>
            <a:lvl3pPr marL="1768890" indent="-540495">
              <a:defRPr sz="3300">
                <a:solidFill>
                  <a:schemeClr val="tx1"/>
                </a:solidFill>
              </a:defRPr>
            </a:lvl3pPr>
            <a:lvl4pPr>
              <a:defRPr sz="4300">
                <a:solidFill>
                  <a:schemeClr val="tx1"/>
                </a:solidFill>
              </a:defRPr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19200" y="1875748"/>
            <a:ext cx="21945600" cy="9417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300" baseline="0">
                <a:solidFill>
                  <a:schemeClr val="tx1"/>
                </a:solidFill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219200" y="342901"/>
            <a:ext cx="21945600" cy="140346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>
          <a:xfrm>
            <a:off x="1219203" y="13151078"/>
            <a:ext cx="2477104" cy="215444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94651" y="13183209"/>
            <a:ext cx="6794699" cy="283162"/>
          </a:xfrm>
        </p:spPr>
        <p:txBody>
          <a:bodyPr wrap="square">
            <a:noAutofit/>
          </a:bodyPr>
          <a:lstStyle>
            <a:lvl1pPr marL="0" indent="0" algn="ctr" defTabSz="217709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3800">
                <a:solidFill>
                  <a:schemeClr val="accent2"/>
                </a:solidFill>
              </a:defRPr>
            </a:lvl2pPr>
            <a:lvl3pPr>
              <a:buFontTx/>
              <a:buNone/>
              <a:defRPr sz="3800">
                <a:solidFill>
                  <a:schemeClr val="accent2"/>
                </a:solidFill>
              </a:defRPr>
            </a:lvl3pPr>
            <a:lvl4pPr>
              <a:buFontTx/>
              <a:buNone/>
              <a:defRPr sz="38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3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372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2289175"/>
            <a:ext cx="23134637" cy="1142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itchFamily="2" charset="2"/>
        <a:buChar char="§"/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63" y="2026494"/>
            <a:ext cx="17702463" cy="780330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785100" y="10242376"/>
            <a:ext cx="1529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de-DE" sz="6000" kern="0" dirty="0" smtClean="0"/>
              <a:t>Dr. Frank Säuberlich</a:t>
            </a:r>
          </a:p>
          <a:p>
            <a:r>
              <a:rPr lang="de-DE" sz="5400" kern="0" dirty="0" err="1" smtClean="0"/>
              <a:t>Director</a:t>
            </a:r>
            <a:r>
              <a:rPr lang="de-DE" sz="5400" kern="0" dirty="0" smtClean="0"/>
              <a:t> </a:t>
            </a:r>
            <a:r>
              <a:rPr lang="de-DE" sz="5400" kern="0" dirty="0" err="1" smtClean="0"/>
              <a:t>Advanced</a:t>
            </a:r>
            <a:r>
              <a:rPr lang="de-DE" sz="5400" kern="0" dirty="0" smtClean="0"/>
              <a:t> </a:t>
            </a:r>
            <a:r>
              <a:rPr lang="de-DE" sz="5400" kern="0" dirty="0" err="1" smtClean="0"/>
              <a:t>Analytics</a:t>
            </a:r>
            <a:endParaRPr lang="de-DE" sz="5400" kern="0" dirty="0" smtClean="0"/>
          </a:p>
          <a:p>
            <a:r>
              <a:rPr lang="de-DE" sz="5400" kern="0" dirty="0" err="1" smtClean="0"/>
              <a:t>Teradata</a:t>
            </a:r>
            <a:r>
              <a:rPr lang="de-DE" sz="5400" kern="0" dirty="0" smtClean="0"/>
              <a:t> International</a:t>
            </a:r>
            <a:endParaRPr lang="en-US" sz="5400" kern="0" dirty="0"/>
          </a:p>
        </p:txBody>
      </p:sp>
      <p:sp>
        <p:nvSpPr>
          <p:cNvPr id="2" name="Rectangle 1"/>
          <p:cNvSpPr/>
          <p:nvPr/>
        </p:nvSpPr>
        <p:spPr>
          <a:xfrm>
            <a:off x="8425056" y="5439251"/>
            <a:ext cx="14010888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The</a:t>
            </a:r>
            <a:r>
              <a:rPr lang="de-DE" sz="10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de-DE" sz="10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Internet</a:t>
            </a:r>
            <a:r>
              <a:rPr lang="de-DE" sz="10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de-DE" sz="10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of</a:t>
            </a:r>
            <a:r>
              <a:rPr lang="de-DE" sz="10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de-DE" sz="10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</a:rPr>
              <a:t>Trains</a:t>
            </a:r>
            <a:endParaRPr lang="en-US" sz="10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812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Using Aster Affinity Function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Exploratory </a:t>
            </a:r>
            <a:r>
              <a:rPr lang="de-DE" dirty="0" smtClean="0"/>
              <a:t>Analytics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1219200" y="8229600"/>
            <a:ext cx="22148800" cy="3657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4300" dirty="0">
                <a:sym typeface="Arial" pitchFamily="34" charset="0"/>
              </a:rPr>
              <a:t>Nodes represent single repair codes;</a:t>
            </a:r>
          </a:p>
          <a:p>
            <a:pPr marL="457200" indent="-457200" eaLnBrk="0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4300" dirty="0">
                <a:sym typeface="Arial" pitchFamily="34" charset="0"/>
              </a:rPr>
              <a:t>A line between nodes means that the two connected repair codes have appeared in the same train at least once (thicker lines mean more occurrences);</a:t>
            </a:r>
          </a:p>
          <a:p>
            <a:pPr marL="457200" indent="-457200" eaLnBrk="0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4300" dirty="0">
                <a:sym typeface="Arial" pitchFamily="34" charset="0"/>
              </a:rPr>
              <a:t>This analysis supports the identification of components that fail in combination - and variables that are likely to be useful in predicting the target variable.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800" dirty="0"/>
          </a:p>
        </p:txBody>
      </p:sp>
      <p:pic>
        <p:nvPicPr>
          <p:cNvPr id="8" name="Picture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58" b="-45258"/>
          <a:stretch>
            <a:fillRect/>
          </a:stretch>
        </p:blipFill>
        <p:spPr bwMode="auto">
          <a:xfrm>
            <a:off x="8280400" y="2176212"/>
            <a:ext cx="7061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17" b="-26717"/>
          <a:stretch>
            <a:fillRect/>
          </a:stretch>
        </p:blipFill>
        <p:spPr bwMode="auto">
          <a:xfrm>
            <a:off x="16118421" y="2176212"/>
            <a:ext cx="7061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95" b="-34795"/>
          <a:stretch>
            <a:fillRect/>
          </a:stretch>
        </p:blipFill>
        <p:spPr bwMode="auto">
          <a:xfrm>
            <a:off x="1219200" y="2286000"/>
            <a:ext cx="7061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422401" y="7315200"/>
            <a:ext cx="5160435" cy="8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en-US" sz="3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All engine problems</a:t>
            </a:r>
            <a:endParaRPr lang="en-GB" altLang="en-US" sz="3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9630835" y="7315200"/>
            <a:ext cx="5160432" cy="8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en-US" sz="3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Relevant = </a:t>
            </a:r>
            <a:r>
              <a:rPr lang="de-DE" altLang="en-US" sz="3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GB" altLang="en-US" sz="3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7068804" y="7315200"/>
            <a:ext cx="5160435" cy="8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en-US" sz="3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Relevant = </a:t>
            </a:r>
            <a:r>
              <a:rPr lang="de-DE" altLang="en-US" sz="3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GB" altLang="en-US" sz="3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3599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Using Aster nPath function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Exploratory </a:t>
            </a:r>
            <a:r>
              <a:rPr lang="de-DE" dirty="0" smtClean="0"/>
              <a:t>Analytics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1219200" y="3072804"/>
            <a:ext cx="22148800" cy="868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4300" dirty="0" err="1">
                <a:sym typeface="Arial" pitchFamily="34" charset="0"/>
              </a:rPr>
              <a:t>Pathing</a:t>
            </a:r>
            <a:r>
              <a:rPr lang="en-US" sz="4300" dirty="0">
                <a:sym typeface="Arial" pitchFamily="34" charset="0"/>
              </a:rPr>
              <a:t> the predictive variables identified in the affinity analysis leads to further insight;</a:t>
            </a:r>
          </a:p>
          <a:p>
            <a:pPr marL="457200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4300" dirty="0">
                <a:sym typeface="Arial" pitchFamily="34" charset="0"/>
              </a:rPr>
              <a:t>For example, a daily pattern of Engine Temperature readings of mid – low – mid often appears 3 days ahead of engine failure</a:t>
            </a:r>
            <a:r>
              <a:rPr lang="en-US" sz="4300" dirty="0" smtClean="0">
                <a:sym typeface="Arial" pitchFamily="34" charset="0"/>
              </a:rPr>
              <a:t>.</a:t>
            </a:r>
          </a:p>
          <a:p>
            <a:pPr marL="457200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4300" dirty="0" smtClean="0">
                <a:sym typeface="Arial" pitchFamily="34" charset="0"/>
              </a:rPr>
              <a:t>We used this approach to identify the most relevant groupings of „low – mid – high“ for individual sensors</a:t>
            </a:r>
            <a:endParaRPr lang="en-US" sz="4300" dirty="0">
              <a:sym typeface="Arial" pitchFamily="34" charset="0"/>
            </a:endParaRPr>
          </a:p>
        </p:txBody>
      </p:sp>
      <p:pic>
        <p:nvPicPr>
          <p:cNvPr id="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94" b="-35294"/>
          <a:stretch>
            <a:fillRect/>
          </a:stretch>
        </p:blipFill>
        <p:spPr bwMode="auto">
          <a:xfrm>
            <a:off x="1219200" y="5664201"/>
            <a:ext cx="21945600" cy="66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503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en-US" dirty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Using Decision Tree Algorithm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Analytics – Predictive </a:t>
            </a:r>
            <a:r>
              <a:rPr lang="de-DE" altLang="en-US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Modeling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1141900" y="3025542"/>
            <a:ext cx="22931965" cy="868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4300" dirty="0"/>
              <a:t>We have used a decision tree algorithm to predict Engine Failures on the hourly aggregated data set</a:t>
            </a:r>
            <a:endParaRPr lang="en-GB" sz="4300" dirty="0"/>
          </a:p>
          <a:p>
            <a:pPr marL="457200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4300" dirty="0"/>
              <a:t>The algorithm used was a random forest algorithm as available in Aster</a:t>
            </a:r>
            <a:endParaRPr lang="en-US" sz="4300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83219" y="2965283"/>
            <a:ext cx="20414512" cy="10837334"/>
            <a:chOff x="3200400" y="514350"/>
            <a:chExt cx="6324600" cy="4064000"/>
          </a:xfrm>
        </p:grpSpPr>
        <p:graphicFrame>
          <p:nvGraphicFramePr>
            <p:cNvPr id="9" name="Diagram 8"/>
            <p:cNvGraphicFramePr/>
            <p:nvPr/>
          </p:nvGraphicFramePr>
          <p:xfrm>
            <a:off x="3429000" y="51435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3200400" y="1488344"/>
              <a:ext cx="5933704" cy="2114550"/>
              <a:chOff x="3200400" y="1472519"/>
              <a:chExt cx="5933704" cy="2114550"/>
            </a:xfrm>
          </p:grpSpPr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5640202" y="1472519"/>
                <a:ext cx="1006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0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3.55%</a:t>
                </a:r>
                <a:endParaRPr lang="en-US" altLang="en-US" dirty="0"/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3990235" y="2321150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1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3.41%</a:t>
                </a:r>
                <a:endParaRPr lang="en-US" altLang="en-US" dirty="0"/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7104909" y="2322698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286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46.32%</a:t>
                </a:r>
                <a:endParaRPr lang="en-US" altLang="en-US" dirty="0"/>
              </a:p>
            </p:txBody>
          </p:sp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3200400" y="3136946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2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3.20%</a:t>
                </a:r>
                <a:endParaRPr lang="en-US" altLang="en-US" dirty="0"/>
              </a:p>
            </p:txBody>
          </p:sp>
          <p:sp>
            <p:nvSpPr>
              <p:cNvPr id="15" name="TextBox 10"/>
              <p:cNvSpPr txBox="1">
                <a:spLocks noChangeArrowheads="1"/>
              </p:cNvSpPr>
              <p:nvPr/>
            </p:nvSpPr>
            <p:spPr bwMode="auto">
              <a:xfrm>
                <a:off x="4781550" y="3136946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269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15.98%</a:t>
                </a:r>
                <a:endParaRPr lang="en-US" altLang="en-US" dirty="0"/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6333205" y="3136946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 err="1"/>
                  <a:t>Node</a:t>
                </a:r>
                <a:r>
                  <a:rPr lang="de-DE" altLang="en-US" dirty="0"/>
                  <a:t> 287</a:t>
                </a:r>
              </a:p>
              <a:p>
                <a:pPr algn="ctr" eaLnBrk="1" hangingPunct="1"/>
                <a:r>
                  <a:rPr lang="de-DE" altLang="en-US" dirty="0" err="1"/>
                  <a:t>Failure</a:t>
                </a:r>
                <a:r>
                  <a:rPr lang="de-DE" altLang="en-US" dirty="0"/>
                  <a:t> </a:t>
                </a:r>
                <a:r>
                  <a:rPr lang="de-DE" altLang="en-US" dirty="0" err="1"/>
                  <a:t>Pct</a:t>
                </a:r>
                <a:endParaRPr lang="de-DE" altLang="en-US" dirty="0"/>
              </a:p>
              <a:p>
                <a:pPr algn="ctr" eaLnBrk="1" hangingPunct="1"/>
                <a:r>
                  <a:rPr lang="de-DE" altLang="en-US" dirty="0"/>
                  <a:t>0.00%</a:t>
                </a:r>
                <a:endParaRPr lang="en-US" altLang="en-US" dirty="0"/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7914904" y="3136946"/>
                <a:ext cx="1219200" cy="45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dirty="0"/>
                  <a:t>Node 288</a:t>
                </a:r>
              </a:p>
              <a:p>
                <a:pPr algn="ctr" eaLnBrk="1" hangingPunct="1"/>
                <a:r>
                  <a:rPr lang="de-DE" altLang="en-US" dirty="0"/>
                  <a:t>Failure Pct</a:t>
                </a:r>
              </a:p>
              <a:p>
                <a:pPr algn="ctr" eaLnBrk="1" hangingPunct="1"/>
                <a:r>
                  <a:rPr lang="de-DE" altLang="en-US" dirty="0"/>
                  <a:t>100.00%</a:t>
                </a:r>
                <a:endParaRPr lang="en-US" alt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>
                <a:off x="3810000" y="3419125"/>
                <a:ext cx="0" cy="107950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5375063" y="3427059"/>
                <a:ext cx="0" cy="107950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954856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altLang="en-US" dirty="0">
                <a:ea typeface="ヒラギノ角ゴ Pro W3" pitchFamily="-108" charset="-128"/>
              </a:rPr>
              <a:t>Model Accuracy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Analytics – Predictive Modeling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447800" y="3048000"/>
            <a:ext cx="7772923" cy="30816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GB" altLang="en-US" sz="4300" dirty="0"/>
              <a:t>High degree of accuracy of the predictive model</a:t>
            </a:r>
          </a:p>
          <a:p>
            <a:pPr lvl="1" indent="-457200" eaLnBrk="0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4300" dirty="0"/>
              <a:t>Very similar results on training and test (holdout) data sets (no </a:t>
            </a:r>
            <a:r>
              <a:rPr lang="en-GB" sz="4300" dirty="0" err="1"/>
              <a:t>overfitting</a:t>
            </a:r>
            <a:r>
              <a:rPr lang="en-GB" sz="4300" dirty="0"/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02299"/>
              </p:ext>
            </p:extLst>
          </p:nvPr>
        </p:nvGraphicFramePr>
        <p:xfrm>
          <a:off x="3826933" y="9697720"/>
          <a:ext cx="15375467" cy="2341880"/>
        </p:xfrm>
        <a:graphic>
          <a:graphicData uri="http://schemas.openxmlformats.org/drawingml/2006/table">
            <a:tbl>
              <a:tblPr/>
              <a:tblGrid>
                <a:gridCol w="582917"/>
                <a:gridCol w="3421464"/>
                <a:gridCol w="1622027"/>
                <a:gridCol w="1622027"/>
                <a:gridCol w="878597"/>
                <a:gridCol w="582917"/>
                <a:gridCol w="3421464"/>
                <a:gridCol w="1622027"/>
                <a:gridCol w="1622027"/>
              </a:tblGrid>
              <a:tr h="508000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prediction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prediction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88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Data Set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(holdout) Data Set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5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</a:t>
                      </a:r>
                    </a:p>
                  </a:txBody>
                  <a:tcPr marL="25400" marR="25400" marT="254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</a:t>
                      </a:r>
                    </a:p>
                  </a:txBody>
                  <a:tcPr marL="25400" marR="25400" marT="254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400" marR="25400" marT="2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25400" marR="25400" marT="2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58774"/>
              </p:ext>
            </p:extLst>
          </p:nvPr>
        </p:nvGraphicFramePr>
        <p:xfrm>
          <a:off x="11887199" y="2568360"/>
          <a:ext cx="10871203" cy="62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198" y="8816561"/>
            <a:ext cx="11582400" cy="1462746"/>
          </a:xfrm>
          <a:prstGeom prst="rect">
            <a:avLst/>
          </a:prstGeom>
          <a:noFill/>
        </p:spPr>
        <p:txBody>
          <a:bodyPr wrap="square" lIns="290360" tIns="145180" rIns="290360" bIns="14518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DE" sz="38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Confusion Matrix on Training and Test Data Sets</a:t>
            </a:r>
          </a:p>
          <a:p>
            <a:pPr marL="841841" indent="-841841">
              <a:defRPr/>
            </a:pPr>
            <a:endParaRPr lang="de-DE" sz="3800" dirty="0">
              <a:solidFill>
                <a:srgbClr val="003366"/>
              </a:solidFill>
              <a:latin typeface="Calibri"/>
              <a:cs typeface="Calibri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9747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457200">
              <a:lnSpc>
                <a:spcPct val="8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300" kern="1200" dirty="0">
                <a:sym typeface="Gill Sans" pitchFamily="-84" charset="0"/>
              </a:rPr>
              <a:t>Analysis on Workshop Reports and Diagnostic Events (not cyclical)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ea typeface="ＭＳ Ｐゴシック" charset="-128"/>
              </a:rPr>
              <a:t>&gt;</a:t>
            </a:r>
            <a:r>
              <a:rPr lang="en-US" kern="1200" dirty="0">
                <a:sym typeface="Gill Sans" pitchFamily="-84" charset="0"/>
              </a:rPr>
              <a:t>10000 Workshop Reports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kern="1200" dirty="0">
                <a:sym typeface="Gill Sans" pitchFamily="-84" charset="0"/>
              </a:rPr>
              <a:t>&gt;70m Diagnostic Events (&gt;40bn data sets since initial commissioning)</a:t>
            </a:r>
          </a:p>
          <a:p>
            <a:pPr marL="427105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dirty="0">
              <a:ea typeface="ＭＳ Ｐゴシック" charset="-128"/>
            </a:endParaRPr>
          </a:p>
          <a:p>
            <a:pPr marL="457200" lvl="1" indent="-457200">
              <a:lnSpc>
                <a:spcPct val="8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300" kern="1200" dirty="0">
                <a:sym typeface="Gill Sans" pitchFamily="-84" charset="0"/>
              </a:rPr>
              <a:t>Exploratory Approach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kern="1200" dirty="0">
                <a:sym typeface="Gill Sans" pitchFamily="-84" charset="0"/>
              </a:rPr>
              <a:t>Understand timelines, failure categories, </a:t>
            </a:r>
            <a:r>
              <a:rPr lang="en-US" kern="1200" dirty="0" err="1">
                <a:sym typeface="Gill Sans" pitchFamily="-84" charset="0"/>
              </a:rPr>
              <a:t>etc</a:t>
            </a:r>
            <a:endParaRPr lang="en-US" kern="1200" dirty="0">
              <a:sym typeface="Gill Sans" pitchFamily="-84" charset="0"/>
            </a:endParaRP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kern="1200" dirty="0">
                <a:sym typeface="Gill Sans" pitchFamily="-84" charset="0"/>
              </a:rPr>
              <a:t>Develop method to prioritize components for further analysis</a:t>
            </a:r>
          </a:p>
          <a:p>
            <a:pPr marL="427105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dirty="0">
              <a:ea typeface="ＭＳ Ｐゴシック" charset="-128"/>
            </a:endParaRPr>
          </a:p>
          <a:p>
            <a:pPr marL="457200" lvl="1" indent="-457200">
              <a:lnSpc>
                <a:spcPct val="8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600" kern="1200" dirty="0">
                <a:sym typeface="Gill Sans" pitchFamily="-84" charset="0"/>
              </a:rPr>
              <a:t>Association/Sequence Analysis on combined Failure and Diagnostic Data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100" kern="1200" dirty="0">
                <a:sym typeface="Gill Sans" pitchFamily="-84" charset="0"/>
              </a:rPr>
              <a:t>Are there patterns of diagnostic codes happening before Failures?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100" kern="1200" dirty="0">
                <a:sym typeface="Gill Sans" pitchFamily="-84" charset="0"/>
              </a:rPr>
              <a:t>Look at groups of Diagnostic Codes as well as sequences of diagnostic codes 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100" kern="1200" dirty="0">
                <a:sym typeface="Gill Sans" pitchFamily="-84" charset="0"/>
              </a:rPr>
              <a:t>Identify rules with Confidence values, which represent a f</a:t>
            </a:r>
            <a:r>
              <a:rPr lang="en-US" sz="4100" kern="1200" dirty="0">
                <a:sym typeface="Wingdings" panose="05000000000000000000" pitchFamily="2" charset="2"/>
              </a:rPr>
              <a:t>ailure probability given the Diagnostic pattern found</a:t>
            </a:r>
          </a:p>
          <a:p>
            <a:pPr marL="997693" lvl="2" indent="-457200">
              <a:lnSpc>
                <a:spcPct val="95000"/>
              </a:lnSpc>
              <a:spcBef>
                <a:spcPts val="2100"/>
              </a:spcBef>
              <a:buFont typeface="Wingdings" pitchFamily="2" charset="2"/>
              <a:buChar char="§"/>
              <a:defRPr/>
            </a:pPr>
            <a:r>
              <a:rPr lang="en-US" sz="4100" kern="1200" dirty="0">
                <a:sym typeface="Wingdings" panose="05000000000000000000" pitchFamily="2" charset="2"/>
              </a:rPr>
              <a:t>Start on high level of Failures („Failure with component replaced“) then do the same analysis for individual components</a:t>
            </a:r>
            <a:endParaRPr lang="en-US" sz="4100" kern="1200" dirty="0">
              <a:sym typeface="Gill Sans" pitchFamily="-84" charset="0"/>
            </a:endParaRPr>
          </a:p>
          <a:p>
            <a:pPr marL="427105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dirty="0"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Regional Trains in Benelux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Example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490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00400"/>
            <a:ext cx="15798026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US" sz="3300" kern="1200" dirty="0">
                <a:ea typeface="ＭＳ Ｐゴシック" charset="-128"/>
              </a:rPr>
              <a:t>Number of occurrences (failures)</a:t>
            </a: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endParaRPr lang="en-US" sz="3300" kern="1200" dirty="0">
              <a:ea typeface="ＭＳ Ｐゴシック" charset="-128"/>
            </a:endParaRPr>
          </a:p>
          <a:p>
            <a:pPr marL="444500" indent="-444500">
              <a:spcBef>
                <a:spcPts val="1429"/>
              </a:spcBef>
              <a:spcAft>
                <a:spcPts val="0"/>
              </a:spcAft>
              <a:buClrTx/>
              <a:tabLst>
                <a:tab pos="371475" algn="l"/>
              </a:tabLst>
              <a:defRPr/>
            </a:pPr>
            <a:r>
              <a:rPr lang="en-US" sz="3300" kern="1200" dirty="0">
                <a:ea typeface="ＭＳ Ｐゴシック" charset="-128"/>
              </a:rPr>
              <a:t>Percentage of occurrences </a:t>
            </a:r>
            <a:r>
              <a:rPr lang="en-US" sz="3300" dirty="0">
                <a:ea typeface="ＭＳ Ｐゴシック" charset="-128"/>
              </a:rPr>
              <a:t>of </a:t>
            </a:r>
            <a:endParaRPr lang="en-US" sz="3300" dirty="0" smtClean="0">
              <a:ea typeface="ＭＳ Ｐゴシック" charset="-128"/>
            </a:endParaRPr>
          </a:p>
          <a:p>
            <a:pPr marL="0" indent="0">
              <a:spcBef>
                <a:spcPts val="1429"/>
              </a:spcBef>
              <a:spcAft>
                <a:spcPts val="0"/>
              </a:spcAft>
              <a:buClrTx/>
              <a:buNone/>
              <a:tabLst>
                <a:tab pos="430883" algn="l"/>
              </a:tabLst>
              <a:defRPr/>
            </a:pPr>
            <a:r>
              <a:rPr lang="en-US" sz="3300" dirty="0">
                <a:ea typeface="ＭＳ Ｐゴシック" charset="-128"/>
              </a:rPr>
              <a:t>	</a:t>
            </a:r>
            <a:r>
              <a:rPr lang="en-US" sz="3300" dirty="0" smtClean="0">
                <a:ea typeface="ＭＳ Ｐゴシック" charset="-128"/>
              </a:rPr>
              <a:t>Priority</a:t>
            </a:r>
            <a:r>
              <a:rPr lang="en-US" sz="3300" kern="1200" dirty="0" smtClean="0">
                <a:ea typeface="ＭＳ Ｐゴシック" charset="-128"/>
              </a:rPr>
              <a:t> </a:t>
            </a:r>
            <a:r>
              <a:rPr lang="en-US" sz="3300" kern="1200" dirty="0">
                <a:ea typeface="ＭＳ Ｐゴシック" charset="-128"/>
              </a:rPr>
              <a:t>A or B</a:t>
            </a:r>
          </a:p>
          <a:p>
            <a:pPr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endParaRPr lang="en-US" sz="3300" kern="1200" dirty="0">
              <a:ea typeface="ＭＳ Ｐゴシック" charset="-128"/>
            </a:endParaRP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US" sz="3300" kern="1200" dirty="0">
                <a:ea typeface="ＭＳ Ｐゴシック" charset="-128"/>
              </a:rPr>
              <a:t>Percentage of component changes</a:t>
            </a: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endParaRPr lang="en-US" sz="3300" kern="1200" dirty="0">
              <a:ea typeface="ＭＳ Ｐゴシック" charset="-128"/>
            </a:endParaRP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US" sz="3300" kern="1200" dirty="0">
                <a:ea typeface="ＭＳ Ｐゴシック" charset="-128"/>
              </a:rPr>
              <a:t>Average downtime (min)</a:t>
            </a: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endParaRPr lang="en-US" sz="3300" kern="1200" dirty="0">
              <a:ea typeface="ＭＳ Ｐゴシック" charset="-128"/>
            </a:endParaRPr>
          </a:p>
          <a:p>
            <a:pPr marL="283332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US" sz="3300" kern="1200" dirty="0">
                <a:ea typeface="ＭＳ Ｐゴシック" charset="-128"/>
              </a:rPr>
              <a:t>Average overall repair effort (min)</a:t>
            </a:r>
          </a:p>
          <a:p>
            <a:pPr marL="253237" indent="-427105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kern="1200" dirty="0">
              <a:ea typeface="ＭＳ Ｐゴシック" charset="-128"/>
            </a:endParaRPr>
          </a:p>
          <a:p>
            <a:pPr marL="253237" indent="-427105">
              <a:lnSpc>
                <a:spcPct val="150000"/>
              </a:lnSpc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kern="1200" dirty="0"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 smtClean="0"/>
              <a:t>Using </a:t>
            </a:r>
            <a:r>
              <a:rPr lang="de-DE" dirty="0"/>
              <a:t>selected KPI‘s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Prioritization </a:t>
            </a:r>
            <a:r>
              <a:rPr lang="en-US" dirty="0" smtClean="0"/>
              <a:t>of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96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700" dirty="0"/>
              <a:t>Multiple Component Fails Analysis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332" y="2825749"/>
            <a:ext cx="10752669" cy="9505950"/>
          </a:xfrm>
        </p:spPr>
        <p:txBody>
          <a:bodyPr/>
          <a:lstStyle/>
          <a:p>
            <a:pPr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GB" sz="3800" kern="1200" dirty="0">
                <a:ea typeface="ＭＳ Ｐゴシック" charset="-128"/>
              </a:rPr>
              <a:t>Multiple fails are co-occurring fails</a:t>
            </a:r>
          </a:p>
          <a:p>
            <a:pPr marL="933579" lvl="1" indent="-680342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Century Gothic" panose="020B0502020202020204" pitchFamily="34" charset="0"/>
              <a:buChar char="−"/>
              <a:defRPr/>
            </a:pPr>
            <a:r>
              <a:rPr lang="en-GB" sz="3300" kern="1200" dirty="0">
                <a:ea typeface="ＭＳ Ｐゴシック" charset="-128"/>
              </a:rPr>
              <a:t>Failure happens in the same train within a certain time period (e.g. month)</a:t>
            </a:r>
          </a:p>
          <a:p>
            <a:pPr marL="680342" lvl="1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GB" sz="3300" kern="1200" dirty="0">
              <a:ea typeface="ＭＳ Ｐゴシック" charset="-128"/>
            </a:endParaRPr>
          </a:p>
          <a:p>
            <a:pPr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en-GB" sz="3800" kern="1200" dirty="0">
                <a:ea typeface="ＭＳ Ｐゴシック" charset="-128"/>
              </a:rPr>
              <a:t>Potential causes</a:t>
            </a:r>
          </a:p>
          <a:p>
            <a:pPr marL="933579" lvl="1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en-GB" sz="3300" kern="1200" dirty="0">
                <a:ea typeface="ＭＳ Ｐゴシック" charset="-128"/>
              </a:rPr>
              <a:t>Associated failures</a:t>
            </a:r>
          </a:p>
          <a:p>
            <a:pPr marL="933579" lvl="1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en-GB" sz="3300" kern="1200" dirty="0">
                <a:ea typeface="ＭＳ Ｐゴシック" charset="-128"/>
              </a:rPr>
              <a:t>Serial failures (Comp. is associated with itself)</a:t>
            </a:r>
          </a:p>
          <a:p>
            <a:pPr marL="933579" lvl="1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en-GB" sz="3300" kern="1200" dirty="0">
                <a:ea typeface="ＭＳ Ｐゴシック" charset="-128"/>
              </a:rPr>
              <a:t>Random co-occurrence</a:t>
            </a:r>
          </a:p>
          <a:p>
            <a:pPr marL="933579" lvl="1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en-GB" sz="3300" kern="1200" dirty="0">
                <a:ea typeface="ＭＳ Ｐゴシック" charset="-128"/>
              </a:rPr>
              <a:t>Non-critical failure reported late</a:t>
            </a:r>
          </a:p>
          <a:p>
            <a:pPr marL="680342" lvl="1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GB" sz="3300" kern="1200" dirty="0">
              <a:ea typeface="ＭＳ Ｐゴシック" charset="-128"/>
            </a:endParaRPr>
          </a:p>
          <a:p>
            <a:pPr marL="608529" indent="-608529">
              <a:spcBef>
                <a:spcPts val="1429"/>
              </a:spcBef>
              <a:spcAft>
                <a:spcPts val="0"/>
              </a:spcAft>
              <a:buClrTx/>
              <a:tabLst>
                <a:tab pos="631208" algn="l"/>
              </a:tabLst>
              <a:defRPr/>
            </a:pPr>
            <a:r>
              <a:rPr lang="en-GB" sz="3800" kern="1200" dirty="0">
                <a:ea typeface="ＭＳ Ｐゴシック" charset="-128"/>
              </a:rPr>
              <a:t>Potential benefit: Clustering of Spare Part Orders/Proposals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217402" y="2536727"/>
            <a:ext cx="11785597" cy="8207474"/>
            <a:chOff x="4475195" y="1268363"/>
            <a:chExt cx="4419599" cy="410373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265" y="1375380"/>
              <a:ext cx="3971925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43789" y="5075096"/>
              <a:ext cx="4051005" cy="29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  <a:spcBef>
                  <a:spcPts val="952"/>
                </a:spcBef>
              </a:pPr>
              <a:r>
                <a:rPr lang="de-DE" sz="2900" dirty="0">
                  <a:solidFill>
                    <a:srgbClr val="231F20"/>
                  </a:solidFill>
                </a:rPr>
                <a:t>     Y</a:t>
              </a:r>
              <a:r>
                <a:rPr lang="de-DE" sz="3300" baseline="-25000" dirty="0">
                  <a:solidFill>
                    <a:srgbClr val="231F20"/>
                  </a:solidFill>
                </a:rPr>
                <a:t>1</a:t>
              </a:r>
              <a:r>
                <a:rPr lang="de-DE" sz="3300" dirty="0">
                  <a:solidFill>
                    <a:srgbClr val="231F20"/>
                  </a:solidFill>
                </a:rPr>
                <a:t>      </a:t>
              </a:r>
              <a:r>
                <a:rPr lang="de-DE" sz="3300" dirty="0" smtClean="0">
                  <a:solidFill>
                    <a:srgbClr val="231F20"/>
                  </a:solidFill>
                </a:rPr>
                <a:t>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2           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3         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4         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5          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6           </a:t>
              </a:r>
              <a:r>
                <a:rPr lang="de-DE" sz="2900" dirty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>
                  <a:solidFill>
                    <a:srgbClr val="231F20"/>
                  </a:solidFill>
                </a:rPr>
                <a:t>7         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  </a:t>
              </a:r>
              <a:r>
                <a:rPr lang="de-DE" sz="2900" dirty="0" smtClean="0">
                  <a:solidFill>
                    <a:srgbClr val="231F20"/>
                  </a:solidFill>
                </a:rPr>
                <a:t>Y</a:t>
              </a:r>
              <a:r>
                <a:rPr lang="de-DE" sz="3300" baseline="-25000" dirty="0" smtClean="0">
                  <a:solidFill>
                    <a:srgbClr val="231F20"/>
                  </a:solidFill>
                </a:rPr>
                <a:t>8</a:t>
              </a:r>
              <a:endParaRPr lang="en-US" sz="3300" baseline="-25000" dirty="0" err="1">
                <a:solidFill>
                  <a:srgbClr val="231F2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5748" y="1268363"/>
              <a:ext cx="1506279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952"/>
                </a:spcBef>
              </a:pPr>
              <a:r>
                <a:rPr lang="de-DE" sz="2900" dirty="0">
                  <a:solidFill>
                    <a:srgbClr val="231F20"/>
                  </a:solidFill>
                </a:rPr>
                <a:t>Component Y</a:t>
              </a:r>
              <a:endParaRPr lang="en-US" sz="3300" baseline="-25000" dirty="0" err="1">
                <a:solidFill>
                  <a:srgbClr val="231F2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18861" y="3332194"/>
              <a:ext cx="1506279" cy="193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952"/>
                </a:spcBef>
              </a:pPr>
              <a:r>
                <a:rPr lang="de-DE" sz="2900" dirty="0">
                  <a:solidFill>
                    <a:srgbClr val="231F20"/>
                  </a:solidFill>
                </a:rPr>
                <a:t>Confidence (X,Y)</a:t>
              </a:r>
              <a:endParaRPr lang="en-US" sz="3300" baseline="-25000" dirty="0" err="1">
                <a:solidFill>
                  <a:srgbClr val="231F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8720596"/>
          </a:xfrm>
        </p:spPr>
        <p:txBody>
          <a:bodyPr/>
          <a:lstStyle/>
          <a:p>
            <a:pPr marL="646326" indent="-438443"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de-DE" sz="3800" kern="1200" dirty="0">
                <a:ea typeface="ＭＳ Ｐゴシック" charset="-128"/>
              </a:rPr>
              <a:t>We have used Teradata Warehouse Miner‘s Association and Sequence Analysis algorithms to identify rules of the following type</a:t>
            </a: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3300" kern="1200" dirty="0">
              <a:ea typeface="ＭＳ Ｐゴシック" charset="-128"/>
            </a:endParaRP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de-DE" sz="3800" kern="1200" dirty="0">
                <a:ea typeface="ＭＳ Ｐゴシック" charset="-128"/>
              </a:rPr>
              <a:t>Associations:</a:t>
            </a:r>
          </a:p>
          <a:p>
            <a:pPr marL="1315328" lvl="2" indent="-680342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Century Gothic" panose="020B0502020202020204" pitchFamily="34" charset="0"/>
              <a:buChar char="−"/>
              <a:defRPr/>
            </a:pPr>
            <a:r>
              <a:rPr lang="de-DE" sz="3300" kern="1200" dirty="0">
                <a:ea typeface="ＭＳ Ｐゴシック" charset="-128"/>
              </a:rPr>
              <a:t>Code</a:t>
            </a:r>
            <a:r>
              <a:rPr lang="de-DE" sz="3300" kern="1200" baseline="-25000" dirty="0">
                <a:ea typeface="ＭＳ Ｐゴシック" charset="-128"/>
              </a:rPr>
              <a:t>X1</a:t>
            </a:r>
            <a:r>
              <a:rPr lang="de-DE" sz="3300" kern="1200" dirty="0">
                <a:ea typeface="ＭＳ Ｐゴシック" charset="-128"/>
              </a:rPr>
              <a:t>, Code</a:t>
            </a:r>
            <a:r>
              <a:rPr lang="de-DE" sz="3300" kern="1200" baseline="-25000" dirty="0">
                <a:ea typeface="ＭＳ Ｐゴシック" charset="-128"/>
              </a:rPr>
              <a:t>X2</a:t>
            </a:r>
            <a:r>
              <a:rPr lang="de-DE" sz="3300" kern="1200" dirty="0">
                <a:ea typeface="ＭＳ Ｐゴシック" charset="-128"/>
              </a:rPr>
              <a:t>...,Code</a:t>
            </a:r>
            <a:r>
              <a:rPr lang="de-DE" sz="3300" kern="1200" baseline="-25000" dirty="0">
                <a:ea typeface="ＭＳ Ｐゴシック" charset="-128"/>
              </a:rPr>
              <a:t>Xn</a:t>
            </a:r>
            <a:r>
              <a:rPr lang="de-DE" sz="3300" kern="1200" dirty="0">
                <a:ea typeface="ＭＳ Ｐゴシック" charset="-128"/>
              </a:rPr>
              <a:t> </a:t>
            </a:r>
            <a:r>
              <a:rPr lang="de-DE" sz="3300" kern="1200" dirty="0">
                <a:ea typeface="ＭＳ Ｐゴシック" charset="-128"/>
                <a:sym typeface="Symbol"/>
              </a:rPr>
              <a:t> Failure</a:t>
            </a: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3300" kern="1200" dirty="0">
              <a:ea typeface="ＭＳ Ｐゴシック" charset="-128"/>
              <a:sym typeface="Symbol"/>
            </a:endParaRP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de-DE" sz="3800" kern="1200" dirty="0">
                <a:ea typeface="ＭＳ Ｐゴシック" charset="-128"/>
                <a:sym typeface="Symbol"/>
              </a:rPr>
              <a:t>Sequences:</a:t>
            </a:r>
          </a:p>
          <a:p>
            <a:pPr marL="1315328" lvl="2" indent="-680342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Century Gothic" panose="020B0502020202020204" pitchFamily="34" charset="0"/>
              <a:buChar char="−"/>
              <a:defRPr/>
            </a:pPr>
            <a:r>
              <a:rPr lang="de-DE" sz="3300" kern="1200" dirty="0">
                <a:ea typeface="ＭＳ Ｐゴシック" charset="-128"/>
              </a:rPr>
              <a:t>Code</a:t>
            </a:r>
            <a:r>
              <a:rPr lang="de-DE" sz="3300" kern="1200" baseline="-25000" dirty="0">
                <a:ea typeface="ＭＳ Ｐゴシック" charset="-128"/>
              </a:rPr>
              <a:t>X1</a:t>
            </a:r>
            <a:r>
              <a:rPr lang="de-DE" sz="3300" kern="1200" dirty="0">
                <a:ea typeface="ＭＳ Ｐゴシック" charset="-128"/>
                <a:sym typeface="Wingdings" panose="05000000000000000000" pitchFamily="2" charset="2"/>
              </a:rPr>
              <a:t></a:t>
            </a:r>
            <a:r>
              <a:rPr lang="de-DE" sz="3300" kern="1200" dirty="0">
                <a:ea typeface="ＭＳ Ｐゴシック" charset="-128"/>
              </a:rPr>
              <a:t> Code</a:t>
            </a:r>
            <a:r>
              <a:rPr lang="de-DE" sz="3300" kern="1200" baseline="-25000" dirty="0">
                <a:ea typeface="ＭＳ Ｐゴシック" charset="-128"/>
              </a:rPr>
              <a:t>X2</a:t>
            </a:r>
            <a:r>
              <a:rPr lang="de-DE" sz="3300" kern="1200" dirty="0">
                <a:ea typeface="ＭＳ Ｐゴシック" charset="-128"/>
                <a:sym typeface="Wingdings" panose="05000000000000000000" pitchFamily="2" charset="2"/>
              </a:rPr>
              <a:t>.</a:t>
            </a:r>
            <a:r>
              <a:rPr lang="de-DE" sz="3300" kern="1200" dirty="0">
                <a:ea typeface="ＭＳ Ｐゴシック" charset="-128"/>
              </a:rPr>
              <a:t>..</a:t>
            </a:r>
            <a:r>
              <a:rPr lang="de-DE" sz="3300" kern="1200" dirty="0">
                <a:ea typeface="ＭＳ Ｐゴシック" charset="-128"/>
                <a:sym typeface="Wingdings" panose="05000000000000000000" pitchFamily="2" charset="2"/>
              </a:rPr>
              <a:t></a:t>
            </a:r>
            <a:r>
              <a:rPr lang="de-DE" sz="3300" kern="1200" dirty="0">
                <a:ea typeface="ＭＳ Ｐゴシック" charset="-128"/>
              </a:rPr>
              <a:t>Code</a:t>
            </a:r>
            <a:r>
              <a:rPr lang="de-DE" sz="3300" kern="1200" baseline="-25000" dirty="0">
                <a:ea typeface="ＭＳ Ｐゴシック" charset="-128"/>
              </a:rPr>
              <a:t>Xn</a:t>
            </a:r>
            <a:r>
              <a:rPr lang="de-DE" sz="3300" kern="1200" dirty="0">
                <a:ea typeface="ＭＳ Ｐゴシック" charset="-128"/>
              </a:rPr>
              <a:t> </a:t>
            </a:r>
            <a:r>
              <a:rPr lang="de-DE" sz="3300" kern="1200" dirty="0">
                <a:ea typeface="ＭＳ Ｐゴシック" charset="-128"/>
                <a:sym typeface="Symbol"/>
              </a:rPr>
              <a:t> Failure</a:t>
            </a: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3300" kern="1200" dirty="0">
              <a:ea typeface="ＭＳ Ｐゴシック" charset="-128"/>
              <a:sym typeface="Symbol"/>
            </a:endParaRPr>
          </a:p>
          <a:p>
            <a:pPr marL="646326" indent="-438443"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de-DE" sz="3800" kern="1200" dirty="0">
                <a:ea typeface="ＭＳ Ｐゴシック" charset="-128"/>
                <a:sym typeface="Symbol"/>
              </a:rPr>
              <a:t>With Support and Confidence measures</a:t>
            </a:r>
          </a:p>
          <a:p>
            <a:pPr marL="1315328" lvl="2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de-DE" sz="3300" kern="1200" dirty="0">
                <a:ea typeface="ＭＳ Ｐゴシック" charset="-128"/>
                <a:sym typeface="Symbol"/>
              </a:rPr>
              <a:t>Support = how often does rule appear in data set</a:t>
            </a:r>
          </a:p>
          <a:p>
            <a:pPr marL="1315328" lvl="2" indent="-680342">
              <a:spcBef>
                <a:spcPts val="1429"/>
              </a:spcBef>
              <a:spcAft>
                <a:spcPts val="0"/>
              </a:spcAft>
              <a:buClrTx/>
              <a:buFont typeface="Arial" panose="020B0604020202020204" pitchFamily="34" charset="0"/>
              <a:buChar char="−"/>
              <a:defRPr/>
            </a:pPr>
            <a:r>
              <a:rPr lang="de-DE" sz="3300" kern="1200" dirty="0">
                <a:ea typeface="ＭＳ Ｐゴシック" charset="-128"/>
                <a:sym typeface="Symbol"/>
              </a:rPr>
              <a:t>Confidence = </a:t>
            </a:r>
            <a:r>
              <a:rPr lang="en-US" sz="3300" kern="1200" dirty="0">
                <a:ea typeface="ＭＳ Ｐゴシック" charset="-128"/>
              </a:rPr>
              <a:t>the percentage of trains for which diagnostic codes on left side appear that have a failure the next month</a:t>
            </a:r>
          </a:p>
          <a:p>
            <a:pPr marL="1492974" lvl="1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1062091" algn="l"/>
              </a:tabLst>
              <a:defRPr/>
            </a:pPr>
            <a:r>
              <a:rPr lang="de-DE" sz="3300" kern="1200" dirty="0">
                <a:ea typeface="ＭＳ Ｐゴシック" charset="-128"/>
                <a:sym typeface="Wingdings" panose="05000000000000000000" pitchFamily="2" charset="2"/>
              </a:rPr>
              <a:t> Failure probability given Diagnostic pattern</a:t>
            </a:r>
            <a:endParaRPr lang="en-US" sz="3300" kern="1200" dirty="0">
              <a:ea typeface="ＭＳ Ｐゴシック" charset="-128"/>
            </a:endParaRPr>
          </a:p>
          <a:p>
            <a:pPr>
              <a:lnSpc>
                <a:spcPct val="100000"/>
              </a:lnSpc>
            </a:pPr>
            <a:endParaRPr lang="de-DE" sz="4300" dirty="0"/>
          </a:p>
          <a:p>
            <a:pPr>
              <a:lnSpc>
                <a:spcPct val="100000"/>
              </a:lnSpc>
            </a:pPr>
            <a:endParaRPr lang="en-US" sz="43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Association/Sequence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9332" y="2825748"/>
            <a:ext cx="21890568" cy="9792972"/>
          </a:xfrm>
        </p:spPr>
        <p:txBody>
          <a:bodyPr/>
          <a:lstStyle/>
          <a:p>
            <a:pPr marL="253237" indent="-427105">
              <a:spcBef>
                <a:spcPts val="1429"/>
              </a:spcBef>
              <a:spcAft>
                <a:spcPts val="0"/>
              </a:spcAft>
              <a:buClrTx/>
              <a:defRPr/>
            </a:pPr>
            <a:endParaRPr lang="de-DE" sz="3800" kern="1200" dirty="0" smtClean="0">
              <a:ea typeface="ＭＳ Ｐゴシック" charset="-128"/>
            </a:endParaRPr>
          </a:p>
          <a:p>
            <a:pPr marL="253237" indent="-427105">
              <a:spcBef>
                <a:spcPts val="1429"/>
              </a:spcBef>
              <a:spcAft>
                <a:spcPts val="0"/>
              </a:spcAft>
              <a:buClrTx/>
              <a:defRPr/>
            </a:pPr>
            <a:r>
              <a:rPr lang="de-DE" sz="3800" kern="1200" dirty="0" smtClean="0">
                <a:ea typeface="ＭＳ Ｐゴシック" charset="-128"/>
              </a:rPr>
              <a:t>Associations </a:t>
            </a:r>
            <a:r>
              <a:rPr lang="de-DE" sz="3800" kern="1200" dirty="0">
                <a:ea typeface="ＭＳ Ｐゴシック" charset="-128"/>
              </a:rPr>
              <a:t>(3 to 1): ITEM1, ITEM2, ITEM3 </a:t>
            </a:r>
            <a:r>
              <a:rPr lang="de-DE" sz="3800" kern="1200" dirty="0">
                <a:ea typeface="ＭＳ Ｐゴシック" charset="-128"/>
                <a:sym typeface="Symbol"/>
              </a:rPr>
              <a:t></a:t>
            </a:r>
            <a:r>
              <a:rPr lang="de-DE" sz="3800" kern="1200" dirty="0">
                <a:ea typeface="ＭＳ Ｐゴシック" charset="-128"/>
                <a:sym typeface="Wingdings" panose="05000000000000000000" pitchFamily="2" charset="2"/>
              </a:rPr>
              <a:t> ITEM4</a:t>
            </a:r>
            <a:endParaRPr lang="de-DE" sz="3800" kern="1200" dirty="0">
              <a:ea typeface="ＭＳ Ｐゴシック" charset="-128"/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sz="4300" kern="1200" dirty="0">
              <a:sym typeface="Gill Sans" pitchFamily="-84" charset="0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de-DE" sz="3800" kern="1200" dirty="0">
                <a:ea typeface="ＭＳ Ｐゴシック" charset="-128"/>
              </a:rPr>
              <a:t>Lift: </a:t>
            </a:r>
            <a:r>
              <a:rPr lang="en-US" sz="3800" kern="1200" dirty="0">
                <a:ea typeface="ＭＳ Ｐゴシック" charset="-128"/>
              </a:rPr>
              <a:t>measures how much the probability of R is increased by the presence of L in an item group.</a:t>
            </a: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3800" kern="1200" dirty="0">
                <a:ea typeface="ＭＳ Ｐゴシック" charset="-128"/>
              </a:rPr>
              <a:t>Z-score: measures how statistically different the actual result is from the expected result</a:t>
            </a:r>
          </a:p>
          <a:p>
            <a:pPr marL="253235" lvl="2" indent="0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de-DE" sz="3300" b="1" kern="1200" dirty="0">
              <a:ea typeface="ＭＳ Ｐゴシック" charset="-128"/>
              <a:sym typeface="Symbol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900" kern="1200" dirty="0">
              <a:ea typeface="ＭＳ Ｐゴシック" charset="-128"/>
            </a:endParaRPr>
          </a:p>
          <a:p>
            <a:pPr marL="680340" lvl="2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de-DE" sz="2900" kern="1200" dirty="0">
              <a:ea typeface="ＭＳ Ｐゴシック" charset="-128"/>
            </a:endParaRPr>
          </a:p>
          <a:p>
            <a:pPr marL="253237" indent="-427105">
              <a:spcBef>
                <a:spcPts val="1429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300" kern="1200" dirty="0">
              <a:ea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Exemplary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78389"/>
              </p:ext>
            </p:extLst>
          </p:nvPr>
        </p:nvGraphicFramePr>
        <p:xfrm>
          <a:off x="2049535" y="4667250"/>
          <a:ext cx="17828433" cy="356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533"/>
                <a:gridCol w="1642533"/>
                <a:gridCol w="1642533"/>
                <a:gridCol w="1531088"/>
                <a:gridCol w="2041451"/>
                <a:gridCol w="2069805"/>
                <a:gridCol w="1842976"/>
                <a:gridCol w="2492933"/>
                <a:gridCol w="1256813"/>
                <a:gridCol w="1665768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ITEM1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ITEM2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ITEM3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ITEM4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CONFIDENCE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LIFT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ZSCORE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0.0318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0.0201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0.6316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0.5745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0.5510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0.5190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0.4902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0.4231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0.4077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dcode19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0.3668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0.3900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19050" marB="0" anchor="b"/>
                </a:tc>
              </a:tr>
            </a:tbl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1219200" y="1875748"/>
            <a:ext cx="21945600" cy="941796"/>
          </a:xfrm>
          <a:prstGeom prst="rect">
            <a:avLst/>
          </a:prstGeom>
        </p:spPr>
        <p:txBody>
          <a:bodyPr lIns="217709" tIns="108855" rIns="217709" bIns="108855"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altLang="en-US" sz="4300" dirty="0"/>
              <a:t>Association</a:t>
            </a:r>
            <a:r>
              <a:rPr lang="de-DE" altLang="en-US" dirty="0" smtClean="0">
                <a:ea typeface="ヒラギノ角ゴ Pro W3" pitchFamily="-108" charset="-128"/>
                <a:cs typeface="Geneva"/>
              </a:rPr>
              <a:t> </a:t>
            </a:r>
            <a:r>
              <a:rPr lang="de-DE" altLang="en-US" sz="4300" dirty="0"/>
              <a:t>Analysis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2816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altLang="en-US" dirty="0">
                <a:ea typeface="ヒラギノ角ゴ Pro W3" pitchFamily="-108" charset="-128"/>
                <a:cs typeface="Geneva"/>
              </a:rPr>
              <a:t>Bottom AND top line impact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ea typeface="ヒラギノ角ゴ Pro W3" pitchFamily="-108" charset="-128"/>
                <a:cs typeface="Geneva"/>
              </a:rPr>
              <a:t>Powerful Predictive Modelling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794651" y="12874726"/>
            <a:ext cx="6794699" cy="2831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7467600" y="2891916"/>
            <a:ext cx="16916400" cy="9452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883" indent="-430883">
              <a:lnSpc>
                <a:spcPts val="4762"/>
              </a:lnSpc>
            </a:pPr>
            <a:endParaRPr lang="en-US" sz="3600" dirty="0" smtClean="0"/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Increased </a:t>
            </a:r>
            <a:r>
              <a:rPr lang="en-US" sz="3600" dirty="0"/>
              <a:t>uptime through significant reduction of unplanned downtime</a:t>
            </a:r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Extension/flexibility of maintenance intervals</a:t>
            </a:r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/>
              <a:t>Reduced labour: quicker root cause analysis, improved first time fix rate etc </a:t>
            </a:r>
          </a:p>
          <a:p>
            <a:pPr marL="430883" indent="-430883">
              <a:lnSpc>
                <a:spcPts val="4762"/>
              </a:lnSpc>
              <a:spcBef>
                <a:spcPts val="1429"/>
              </a:spcBef>
            </a:pPr>
            <a:endParaRPr lang="de-DE" altLang="en-US" sz="3600" dirty="0" smtClean="0"/>
          </a:p>
          <a:p>
            <a:pPr marL="430883" indent="-430883">
              <a:lnSpc>
                <a:spcPts val="4762"/>
              </a:lnSpc>
              <a:spcBef>
                <a:spcPts val="1429"/>
              </a:spcBef>
            </a:pPr>
            <a:endParaRPr lang="de-DE" altLang="en-US" sz="2400" dirty="0" smtClean="0"/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 smtClean="0"/>
              <a:t>More </a:t>
            </a:r>
            <a:r>
              <a:rPr lang="de-DE" altLang="en-US" sz="3600" dirty="0"/>
              <a:t>mileage with less cars, increased utilisation of assets</a:t>
            </a:r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/>
              <a:t>Improved plannability allows streamlined SCM </a:t>
            </a:r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/>
              <a:t>Maintenance can be performed at the least costly location, with the right </a:t>
            </a:r>
            <a:r>
              <a:rPr lang="de-DE" altLang="en-US" sz="3600" dirty="0" smtClean="0"/>
              <a:t>resources</a:t>
            </a:r>
          </a:p>
          <a:p>
            <a:pPr marL="571500" indent="-571500">
              <a:lnSpc>
                <a:spcPts val="4762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altLang="en-US" sz="3600" dirty="0" smtClean="0"/>
              <a:t>Provide </a:t>
            </a:r>
            <a:r>
              <a:rPr lang="de-DE" altLang="en-US" sz="3600" dirty="0"/>
              <a:t>uptime guarantees</a:t>
            </a:r>
            <a:r>
              <a:rPr lang="en-US" altLang="en-US" sz="3600" dirty="0"/>
              <a:t>, performance based contracting</a:t>
            </a:r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/>
              <a:t>Increased service contract capture rate, higher portion of recurring revenues of total service revenue</a:t>
            </a:r>
            <a:endParaRPr lang="en-US" altLang="en-US" sz="3600" dirty="0"/>
          </a:p>
          <a:p>
            <a:pPr marL="571500" indent="-571500">
              <a:lnSpc>
                <a:spcPts val="4762"/>
              </a:lnSpc>
              <a:buFont typeface="Arial" panose="020B0604020202020204" pitchFamily="34" charset="0"/>
              <a:buChar char="•"/>
            </a:pPr>
            <a:r>
              <a:rPr lang="de-DE" altLang="en-US" sz="3600" dirty="0"/>
              <a:t>Service as key differentiator</a:t>
            </a:r>
            <a:endParaRPr lang="en-US" altLang="en-US" sz="3600" dirty="0"/>
          </a:p>
          <a:p>
            <a:pPr marL="430883" indent="-430883">
              <a:lnSpc>
                <a:spcPts val="4762"/>
              </a:lnSpc>
            </a:pPr>
            <a:endParaRPr lang="de-DE" altLang="en-US" sz="38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807252"/>
            <a:ext cx="5571067" cy="95371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217709" tIns="108855" rIns="217709" bIns="1088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5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40000"/>
              </a:spcBef>
            </a:pPr>
            <a:r>
              <a:rPr lang="en-GB" altLang="en-US" sz="4300" dirty="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</a:rPr>
              <a:t>Value creation</a:t>
            </a:r>
          </a:p>
        </p:txBody>
      </p:sp>
      <p:sp>
        <p:nvSpPr>
          <p:cNvPr id="9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8166" y="3675086"/>
            <a:ext cx="5757333" cy="1435098"/>
          </a:xfrm>
          <a:prstGeom prst="homePlate">
            <a:avLst>
              <a:gd name="adj" fmla="val 327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81" tIns="108855" rIns="217709" bIns="108855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5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40000"/>
              </a:spcBef>
            </a:pPr>
            <a:r>
              <a:rPr lang="en-GB" altLang="en-US" sz="4300" dirty="0">
                <a:latin typeface="Arial"/>
                <a:ea typeface="ヒラギノ角ゴ Pro W3" charset="0"/>
                <a:cs typeface="Arial"/>
              </a:rPr>
              <a:t>Prediction enables</a:t>
            </a:r>
          </a:p>
        </p:txBody>
      </p:sp>
      <p:sp>
        <p:nvSpPr>
          <p:cNvPr id="10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8166" y="7142184"/>
            <a:ext cx="5757333" cy="1439334"/>
          </a:xfrm>
          <a:prstGeom prst="homePlate">
            <a:avLst>
              <a:gd name="adj" fmla="val 326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81" tIns="108855" rIns="217709" bIns="108855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5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40000"/>
              </a:spcBef>
            </a:pPr>
            <a:r>
              <a:rPr lang="en-GB" altLang="en-US" sz="4300" dirty="0">
                <a:latin typeface="Arial"/>
                <a:ea typeface="ヒラギノ角ゴ Pro W3" charset="0"/>
                <a:cs typeface="Arial"/>
              </a:rPr>
              <a:t>Cost reduction through</a:t>
            </a:r>
          </a:p>
        </p:txBody>
      </p:sp>
      <p:sp>
        <p:nvSpPr>
          <p:cNvPr id="11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8166" y="10054718"/>
            <a:ext cx="5757333" cy="1439334"/>
          </a:xfrm>
          <a:prstGeom prst="homePlate">
            <a:avLst>
              <a:gd name="adj" fmla="val 326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81" tIns="108855" rIns="217709" bIns="108855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5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40000"/>
              </a:spcBef>
            </a:pPr>
            <a:r>
              <a:rPr lang="en-GB" altLang="en-US" sz="4300" dirty="0">
                <a:latin typeface="Arial"/>
                <a:ea typeface="ヒラギノ角ゴ Pro W3" charset="0"/>
                <a:cs typeface="Arial"/>
              </a:rPr>
              <a:t>Increased revenue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864313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7200" y="0"/>
            <a:ext cx="8686800" cy="1225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Internet of Trains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600" y="2897187"/>
            <a:ext cx="12801600" cy="79216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/>
              <a:t>Introduction – challenges in rail transportation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/>
              <a:t>Digiltilization and the advent of mobility data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/>
              <a:t>Use Case Example: predictive maintenance for regional trains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/>
              <a:t>Questions and Feedback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97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Thank you very much!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gray">
          <a:xfrm>
            <a:off x="6966592" y="5676900"/>
            <a:ext cx="10450816" cy="2362200"/>
            <a:chOff x="1728" y="1805"/>
            <a:chExt cx="2305" cy="521"/>
          </a:xfrm>
          <a:solidFill>
            <a:srgbClr val="EC881D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gray">
            <a:xfrm>
              <a:off x="1728" y="1805"/>
              <a:ext cx="2231" cy="521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gray">
            <a:xfrm>
              <a:off x="3974" y="2210"/>
              <a:ext cx="59" cy="5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 </a:t>
            </a:r>
            <a:r>
              <a:rPr lang="en-US" dirty="0"/>
              <a:t>manufacturing is a low-margin, high-risk industry. </a:t>
            </a:r>
            <a:r>
              <a:rPr lang="en-US" dirty="0" smtClean="0"/>
              <a:t>Operating </a:t>
            </a:r>
            <a:r>
              <a:rPr lang="en-US" dirty="0"/>
              <a:t>conditions can change dramatically over the long lifecycles in rail (10-year vehicle delivery cycles, 30-year operating cycles).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Europe, each country has adopted its own systems for rail </a:t>
            </a:r>
            <a:r>
              <a:rPr lang="en-US" dirty="0" smtClean="0"/>
              <a:t>transport. </a:t>
            </a:r>
            <a:r>
              <a:rPr lang="en-US" dirty="0"/>
              <a:t>Incompatibility among the various information systems and processes on trains, and between trains and the wayside, creates a complex networking environment. 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for differentiation: Rail industry expansion, liberalization, and increased competition are driving the need for rail companies to innovate to capture new market share.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Challenges in rail transportation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47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6" y="2209800"/>
            <a:ext cx="23018448" cy="54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7391400"/>
            <a:ext cx="21945600" cy="472071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Capturing processes is the beginning of analytical examination and creates an integrated, deeper understanding of systems </a:t>
            </a:r>
          </a:p>
          <a:p>
            <a:pPr marL="574668" indent="-574668">
              <a:spcBef>
                <a:spcPts val="952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If you know the system, you can use it more efficiently – this is possible by remote-based condition monitoring</a:t>
            </a:r>
          </a:p>
          <a:p>
            <a:pPr marL="574668" indent="-574668">
              <a:spcBef>
                <a:spcPts val="952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Latest technique and expert knowledge increase mobility system availability</a:t>
            </a:r>
          </a:p>
          <a:p>
            <a:pPr marL="574668" indent="-574668">
              <a:spcBef>
                <a:spcPts val="952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Global field data is analyzed as basis for the “Mobility Data Services”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400" dirty="0"/>
              <a:t>reflects reality and allows deeper system understanding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Digitalization</a:t>
            </a:r>
            <a:endParaRPr lang="en-US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2479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The future of maintenance already in operation today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hteck 37"/>
          <p:cNvSpPr/>
          <p:nvPr/>
        </p:nvSpPr>
        <p:spPr bwMode="auto">
          <a:xfrm>
            <a:off x="2197102" y="2831363"/>
            <a:ext cx="21303315" cy="617610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57137" tIns="128569" rIns="257137" bIns="128569" numCol="1" spcCol="171425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300" b="1" dirty="0">
              <a:solidFill>
                <a:schemeClr val="tx1"/>
              </a:solidFill>
            </a:endParaRPr>
          </a:p>
        </p:txBody>
      </p:sp>
      <p:sp>
        <p:nvSpPr>
          <p:cNvPr id="8" name="Freeform 31"/>
          <p:cNvSpPr>
            <a:spLocks noChangeAspect="1"/>
          </p:cNvSpPr>
          <p:nvPr/>
        </p:nvSpPr>
        <p:spPr bwMode="auto">
          <a:xfrm>
            <a:off x="2115989" y="2761996"/>
            <a:ext cx="21303568" cy="5807582"/>
          </a:xfrm>
          <a:custGeom>
            <a:avLst/>
            <a:gdLst/>
            <a:ahLst/>
            <a:cxnLst>
              <a:cxn ang="0">
                <a:pos x="0" y="1219"/>
              </a:cxn>
              <a:cxn ang="0">
                <a:pos x="1640" y="254"/>
              </a:cxn>
              <a:cxn ang="0">
                <a:pos x="1569" y="183"/>
              </a:cxn>
              <a:cxn ang="0">
                <a:pos x="2010" y="0"/>
              </a:cxn>
              <a:cxn ang="0">
                <a:pos x="1812" y="517"/>
              </a:cxn>
              <a:cxn ang="0">
                <a:pos x="1752" y="432"/>
              </a:cxn>
              <a:cxn ang="0">
                <a:pos x="546" y="1510"/>
              </a:cxn>
              <a:cxn ang="0">
                <a:pos x="0" y="1219"/>
              </a:cxn>
            </a:cxnLst>
            <a:rect l="0" t="0" r="r" b="b"/>
            <a:pathLst>
              <a:path w="2010" h="1510">
                <a:moveTo>
                  <a:pt x="0" y="1219"/>
                </a:moveTo>
                <a:cubicBezTo>
                  <a:pt x="947" y="842"/>
                  <a:pt x="1640" y="254"/>
                  <a:pt x="1640" y="254"/>
                </a:cubicBezTo>
                <a:cubicBezTo>
                  <a:pt x="1599" y="216"/>
                  <a:pt x="1566" y="187"/>
                  <a:pt x="1569" y="183"/>
                </a:cubicBezTo>
                <a:cubicBezTo>
                  <a:pt x="1787" y="136"/>
                  <a:pt x="2010" y="0"/>
                  <a:pt x="2010" y="0"/>
                </a:cubicBezTo>
                <a:cubicBezTo>
                  <a:pt x="2010" y="0"/>
                  <a:pt x="1932" y="258"/>
                  <a:pt x="1812" y="517"/>
                </a:cubicBezTo>
                <a:cubicBezTo>
                  <a:pt x="1813" y="527"/>
                  <a:pt x="1782" y="474"/>
                  <a:pt x="1752" y="432"/>
                </a:cubicBezTo>
                <a:cubicBezTo>
                  <a:pt x="1752" y="432"/>
                  <a:pt x="1273" y="1025"/>
                  <a:pt x="546" y="1510"/>
                </a:cubicBezTo>
                <a:cubicBezTo>
                  <a:pt x="546" y="1510"/>
                  <a:pt x="340" y="1244"/>
                  <a:pt x="0" y="1219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noFill/>
            <a:prstDash val="sysDot"/>
            <a:round/>
            <a:headEnd/>
            <a:tailEnd/>
          </a:ln>
          <a:effectLst>
            <a:outerShdw dist="38100" algn="ctr" rotWithShape="0">
              <a:schemeClr val="tx1"/>
            </a:outerShdw>
          </a:effectLst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305732" y="9064204"/>
            <a:ext cx="4101864" cy="16187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1425" tIns="8571" rIns="171425" bIns="8571" anchor="ctr"/>
          <a:lstStyle/>
          <a:p>
            <a:pPr defTabSz="2177095"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Next Generation Maintenance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39441" y="9064204"/>
            <a:ext cx="4101864" cy="16187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4281" tIns="111426" rIns="214281" bIns="111426" anchor="ctr"/>
          <a:lstStyle/>
          <a:p>
            <a:pPr defTabSz="2177095"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Reactive</a:t>
            </a:r>
          </a:p>
          <a:p>
            <a:pPr defTabSz="2177095"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Maintenance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06012" y="9064204"/>
            <a:ext cx="4101864" cy="16187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4281" tIns="111426" rIns="214281" bIns="111426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Preventive </a:t>
            </a:r>
            <a:b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Maintenance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772585" y="9064204"/>
            <a:ext cx="4101864" cy="16187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4281" tIns="111426" rIns="214281" bIns="111426" anchor="ctr"/>
          <a:lstStyle/>
          <a:p>
            <a:pPr defTabSz="2177095"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Condition-based Maintenance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039156" y="9064204"/>
            <a:ext cx="4101864" cy="16187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1425" tIns="8571" rIns="171425" bIns="8571" anchor="ctr"/>
          <a:lstStyle/>
          <a:p>
            <a:pPr defTabSz="2177095" fontAlgn="auto">
              <a:spcAft>
                <a:spcPts val="0"/>
              </a:spcAft>
              <a:defRPr/>
            </a:pPr>
            <a:r>
              <a:rPr lang="en-US" sz="3800" b="1" kern="0" dirty="0">
                <a:solidFill>
                  <a:schemeClr val="bg1">
                    <a:lumMod val="50000"/>
                  </a:schemeClr>
                </a:solidFill>
              </a:rPr>
              <a:t>Predictive Maintenance</a:t>
            </a:r>
          </a:p>
        </p:txBody>
      </p:sp>
      <p:sp>
        <p:nvSpPr>
          <p:cNvPr id="14" name="Textfeld 6"/>
          <p:cNvSpPr txBox="1"/>
          <p:nvPr/>
        </p:nvSpPr>
        <p:spPr>
          <a:xfrm>
            <a:off x="1253476" y="10682929"/>
            <a:ext cx="22164456" cy="15852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1499967" tIns="111426" rIns="214281" bIns="111426" rtlCol="0" anchor="ctr">
            <a:noAutofit/>
          </a:bodyPr>
          <a:lstStyle/>
          <a:p>
            <a:pPr marL="427105">
              <a:spcBef>
                <a:spcPts val="0"/>
              </a:spcBef>
            </a:pP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Pfeil nach rechts 7"/>
          <p:cNvSpPr/>
          <p:nvPr/>
        </p:nvSpPr>
        <p:spPr bwMode="auto">
          <a:xfrm>
            <a:off x="1181504" y="10709350"/>
            <a:ext cx="1078565" cy="155885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2">
              <a:lumMod val="75000"/>
            </a:schemeClr>
          </a:solidFill>
          <a:ln w="85725">
            <a:solidFill>
              <a:schemeClr val="bg1"/>
            </a:solidFill>
          </a:ln>
          <a:effectLst/>
          <a:extLst/>
        </p:spPr>
        <p:txBody>
          <a:bodyPr wrap="square" lIns="257137" tIns="128569" rIns="257137" bIns="128569" numCol="1" spcCol="171425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300" b="1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9"/>
          <p:cNvCxnSpPr/>
          <p:nvPr/>
        </p:nvCxnSpPr>
        <p:spPr bwMode="auto">
          <a:xfrm flipV="1">
            <a:off x="2158643" y="2762250"/>
            <a:ext cx="0" cy="6245222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0"/>
          <p:cNvSpPr txBox="1"/>
          <p:nvPr/>
        </p:nvSpPr>
        <p:spPr>
          <a:xfrm rot="16200000">
            <a:off x="-1366817" y="5390548"/>
            <a:ext cx="6192216" cy="935619"/>
          </a:xfrm>
          <a:prstGeom prst="rect">
            <a:avLst/>
          </a:prstGeom>
          <a:noFill/>
        </p:spPr>
        <p:txBody>
          <a:bodyPr wrap="square" lIns="214281" tIns="111426" rIns="214281" bIns="111426" rtlCol="0" anchor="ctr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bg1">
                    <a:lumMod val="50000"/>
                  </a:schemeClr>
                </a:solidFill>
              </a:rPr>
              <a:t>Technical complexity</a:t>
            </a:r>
          </a:p>
        </p:txBody>
      </p:sp>
      <p:cxnSp>
        <p:nvCxnSpPr>
          <p:cNvPr id="18" name="Gerade Verbindung mit Pfeil 11"/>
          <p:cNvCxnSpPr/>
          <p:nvPr/>
        </p:nvCxnSpPr>
        <p:spPr bwMode="auto">
          <a:xfrm>
            <a:off x="2129525" y="9026469"/>
            <a:ext cx="21300907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2"/>
          <p:cNvSpPr txBox="1"/>
          <p:nvPr/>
        </p:nvSpPr>
        <p:spPr>
          <a:xfrm>
            <a:off x="21548170" y="8088568"/>
            <a:ext cx="1871133" cy="936106"/>
          </a:xfrm>
          <a:prstGeom prst="rect">
            <a:avLst/>
          </a:prstGeom>
          <a:noFill/>
        </p:spPr>
        <p:txBody>
          <a:bodyPr wrap="square" lIns="214281" tIns="111426" rIns="214281" bIns="111426" rtlCol="0" anchor="ctr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800" b="1">
                <a:solidFill>
                  <a:schemeClr val="tx1">
                    <a:lumMod val="75000"/>
                  </a:schemeClr>
                </a:solidFill>
              </a:rPr>
              <a:t>Time</a:t>
            </a:r>
            <a:endParaRPr lang="en-US" sz="3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Gerade Verbindung 13"/>
          <p:cNvCxnSpPr/>
          <p:nvPr/>
        </p:nvCxnSpPr>
        <p:spPr bwMode="auto">
          <a:xfrm>
            <a:off x="6423659" y="2762248"/>
            <a:ext cx="0" cy="59753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14"/>
          <p:cNvCxnSpPr/>
          <p:nvPr/>
        </p:nvCxnSpPr>
        <p:spPr bwMode="auto">
          <a:xfrm>
            <a:off x="10690229" y="2762248"/>
            <a:ext cx="0" cy="59753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Gerade Verbindung 15"/>
          <p:cNvCxnSpPr/>
          <p:nvPr/>
        </p:nvCxnSpPr>
        <p:spPr bwMode="auto">
          <a:xfrm>
            <a:off x="14956803" y="2798884"/>
            <a:ext cx="0" cy="59753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feld 17"/>
          <p:cNvSpPr txBox="1"/>
          <p:nvPr/>
        </p:nvSpPr>
        <p:spPr>
          <a:xfrm>
            <a:off x="2431384" y="10682929"/>
            <a:ext cx="20987920" cy="15852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214281" tIns="111426" rIns="214281" bIns="111426" rtlCol="0" anchor="ctr">
            <a:noAutofit/>
          </a:bodyPr>
          <a:lstStyle/>
          <a:p>
            <a:pPr marL="1515652" indent="-1088547">
              <a:spcBef>
                <a:spcPts val="0"/>
              </a:spcBef>
            </a:pPr>
            <a:r>
              <a:rPr lang="en-US" sz="3800">
                <a:solidFill>
                  <a:schemeClr val="bg1"/>
                </a:solidFill>
              </a:rPr>
              <a:t>Continuous optimization of existing technology and projects</a:t>
            </a:r>
          </a:p>
          <a:p>
            <a:pPr marL="1515652" indent="-1088547">
              <a:spcBef>
                <a:spcPts val="0"/>
              </a:spcBef>
            </a:pPr>
            <a:r>
              <a:rPr lang="en-US" sz="3800">
                <a:solidFill>
                  <a:schemeClr val="bg1"/>
                </a:solidFill>
              </a:rPr>
              <a:t>Consequent push of innovations and technological progress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239441" y="7072883"/>
            <a:ext cx="4101864" cy="1765072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5712" tIns="85712" rIns="85712" bIns="85712" anchor="ctr"/>
          <a:lstStyle/>
          <a:p>
            <a:pPr marL="430883" indent="-226781" defTabSz="217709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ysClr val="windowText" lastClr="000000"/>
                </a:solidFill>
              </a:rPr>
              <a:t>Corrective maintenance </a:t>
            </a:r>
            <a:r>
              <a:rPr lang="en-US" sz="2900" b="1" kern="0" dirty="0">
                <a:solidFill>
                  <a:sysClr val="windowText" lastClr="000000"/>
                </a:solidFill>
              </a:rPr>
              <a:t>after</a:t>
            </a:r>
            <a:r>
              <a:rPr lang="en-US" sz="2900" kern="0" dirty="0">
                <a:solidFill>
                  <a:sysClr val="windowText" lastClr="000000"/>
                </a:solidFill>
              </a:rPr>
              <a:t> incidents occurred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506012" y="6506461"/>
            <a:ext cx="4101864" cy="2304288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5712" tIns="85712" rIns="85712" bIns="85712" anchor="ctr"/>
          <a:lstStyle/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ysClr val="windowText" lastClr="000000"/>
                </a:solidFill>
              </a:rPr>
              <a:t>Maintenance </a:t>
            </a:r>
            <a:r>
              <a:rPr lang="en-US" sz="2900" b="1" kern="0" dirty="0">
                <a:solidFill>
                  <a:sysClr val="windowText" lastClr="000000"/>
                </a:solidFill>
              </a:rPr>
              <a:t>before</a:t>
            </a:r>
            <a:r>
              <a:rPr lang="en-US" sz="2900" kern="0" dirty="0">
                <a:solidFill>
                  <a:sysClr val="windowText" lastClr="000000"/>
                </a:solidFill>
              </a:rPr>
              <a:t> failure occurs</a:t>
            </a:r>
            <a:endParaRPr lang="en-US" sz="2900" kern="0" dirty="0">
              <a:solidFill>
                <a:schemeClr val="tx1"/>
              </a:solidFill>
              <a:ea typeface="ＭＳ Ｐゴシック" charset="-128"/>
            </a:endParaRPr>
          </a:p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chemeClr val="tx1"/>
                </a:solidFill>
              </a:rPr>
              <a:t>Based on </a:t>
            </a:r>
            <a:r>
              <a:rPr lang="en-US" sz="2900" b="1" kern="0" dirty="0">
                <a:solidFill>
                  <a:schemeClr val="tx1"/>
                </a:solidFill>
              </a:rPr>
              <a:t>fixed</a:t>
            </a:r>
            <a:r>
              <a:rPr lang="en-US" sz="2900" kern="0" dirty="0">
                <a:solidFill>
                  <a:schemeClr val="tx1"/>
                </a:solidFill>
              </a:rPr>
              <a:t> intervals and visual inspection</a:t>
            </a:r>
            <a:endParaRPr lang="en-US" sz="2900" kern="0" dirty="0">
              <a:solidFill>
                <a:sysClr val="windowText" lastClr="000000"/>
              </a:solidFill>
              <a:ea typeface="ＭＳ Ｐゴシック" charset="-12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752572" y="5884860"/>
            <a:ext cx="4101864" cy="2949018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5712" tIns="85712" rIns="85712" bIns="85712" anchor="ctr"/>
          <a:lstStyle/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Maintenance driven by </a:t>
            </a:r>
            <a:r>
              <a:rPr lang="en-US" sz="2900" b="1" kern="0" dirty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t>actual condition</a:t>
            </a:r>
          </a:p>
          <a:p>
            <a:pPr marL="423324" indent="-423324" fontAlgn="auto">
              <a:lnSpc>
                <a:spcPct val="115000"/>
              </a:lnSpc>
              <a:spcBef>
                <a:spcPts val="714"/>
              </a:spcBef>
              <a:spcAft>
                <a:spcPts val="714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ysClr val="windowText" lastClr="000000"/>
                </a:solidFill>
                <a:ea typeface="ＭＳ Ｐゴシック" charset="-128"/>
              </a:rPr>
              <a:t>Transfer of </a:t>
            </a: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diagnostic data </a:t>
            </a:r>
            <a:r>
              <a:rPr lang="en-US" sz="2900" kern="0" dirty="0">
                <a:solidFill>
                  <a:sysClr val="windowText" lastClr="000000"/>
                </a:solidFill>
                <a:ea typeface="ＭＳ Ｐゴシック" charset="-128"/>
              </a:rPr>
              <a:t>and</a:t>
            </a: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 remote monitoring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5070863" y="5665785"/>
            <a:ext cx="4101864" cy="3144964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5712" tIns="85712" rIns="85712" bIns="85712" anchor="ctr"/>
          <a:lstStyle/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ysClr val="windowText" lastClr="000000"/>
                </a:solidFill>
                <a:ea typeface="ＭＳ Ｐゴシック" charset="-128"/>
              </a:rPr>
              <a:t>Service according to </a:t>
            </a: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predicted</a:t>
            </a:r>
            <a:r>
              <a:rPr lang="en-US" sz="2900" kern="0" dirty="0">
                <a:solidFill>
                  <a:sysClr val="windowText" lastClr="000000"/>
                </a:solidFill>
                <a:ea typeface="ＭＳ Ｐゴシック" charset="-128"/>
              </a:rPr>
              <a:t> status of system</a:t>
            </a:r>
          </a:p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kern="0" dirty="0">
                <a:solidFill>
                  <a:sysClr val="windowText" lastClr="000000"/>
                </a:solidFill>
              </a:rPr>
              <a:t>Failure-prediction through </a:t>
            </a:r>
            <a:r>
              <a:rPr lang="en-US" sz="2900" b="1" kern="0" dirty="0">
                <a:solidFill>
                  <a:sysClr val="windowText" lastClr="000000"/>
                </a:solidFill>
              </a:rPr>
              <a:t>analysis of patterns and trends</a:t>
            </a:r>
            <a:endParaRPr lang="en-US" sz="2900" b="1" kern="0" dirty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28" name="Gerade Verbindung 35"/>
          <p:cNvCxnSpPr/>
          <p:nvPr/>
        </p:nvCxnSpPr>
        <p:spPr bwMode="auto">
          <a:xfrm>
            <a:off x="19223376" y="2781300"/>
            <a:ext cx="0" cy="59753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9389153" y="5146452"/>
            <a:ext cx="3742520" cy="3644994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5712" tIns="85712" rIns="85712" bIns="85712" anchor="ctr"/>
          <a:lstStyle/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Reliability / performance guarantees</a:t>
            </a:r>
          </a:p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endParaRPr lang="en-US" sz="2900" b="1" kern="0" dirty="0">
              <a:solidFill>
                <a:sysClr val="windowText" lastClr="000000"/>
              </a:solidFill>
              <a:ea typeface="ＭＳ Ｐゴシック" charset="-128"/>
            </a:endParaRPr>
          </a:p>
          <a:p>
            <a:pPr marL="430883" indent="-22678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§"/>
              <a:tabLst>
                <a:tab pos="430883" algn="l"/>
              </a:tabLst>
              <a:defRPr/>
            </a:pP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New business</a:t>
            </a:r>
            <a:b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</a:br>
            <a:r>
              <a:rPr lang="en-US" sz="2900" b="1" kern="0" dirty="0">
                <a:solidFill>
                  <a:sysClr val="windowText" lastClr="000000"/>
                </a:solidFill>
                <a:ea typeface="ＭＳ Ｐゴシック" charset="-128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26840927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7239000"/>
            <a:ext cx="12344400" cy="4796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Predictive </a:t>
            </a:r>
            <a:r>
              <a:rPr lang="en-US" dirty="0"/>
              <a:t>M</a:t>
            </a:r>
            <a:r>
              <a:rPr lang="en-US" dirty="0" smtClean="0"/>
              <a:t>aintenance approach</a:t>
            </a:r>
          </a:p>
          <a:p>
            <a:pPr lvl="1"/>
            <a:r>
              <a:rPr lang="en-US" dirty="0"/>
              <a:t>Sensors measure constantly key parameters of e.g. the traction motor bearings</a:t>
            </a:r>
          </a:p>
          <a:p>
            <a:pPr lvl="1"/>
            <a:r>
              <a:rPr lang="en-US" dirty="0"/>
              <a:t>Analytics on the data enables a stable incident prediction</a:t>
            </a:r>
          </a:p>
          <a:p>
            <a:pPr lvl="1"/>
            <a:r>
              <a:rPr lang="en-US" dirty="0"/>
              <a:t>Abnormal patterns trigger an inspection ticket for the train and prevent failure on the track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Success </a:t>
            </a:r>
            <a:r>
              <a:rPr lang="en-US" dirty="0"/>
              <a:t>story from </a:t>
            </a:r>
            <a:r>
              <a:rPr lang="en-US" dirty="0" smtClean="0"/>
              <a:t>High-Speed Trains </a:t>
            </a:r>
            <a:r>
              <a:rPr lang="en-US" dirty="0"/>
              <a:t>in Spain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 creates real value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gray">
          <a:xfrm>
            <a:off x="990600" y="2790825"/>
            <a:ext cx="22098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1228397" indent="-548055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768890" indent="-540495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 smtClean="0"/>
              <a:t>High-speed trains in Spain successfully compete with planes</a:t>
            </a:r>
          </a:p>
          <a:p>
            <a:pPr lvl="1"/>
            <a:r>
              <a:rPr lang="en-US" kern="0" dirty="0" smtClean="0"/>
              <a:t>“Performance-based-maintenance” concept with flexible intervals</a:t>
            </a:r>
          </a:p>
          <a:p>
            <a:pPr lvl="1"/>
            <a:r>
              <a:rPr lang="en-US" kern="0" dirty="0" smtClean="0"/>
              <a:t>Only one of 2,300 rides is noticeable delayed –  substantial criterion for business success since passengers are fully reimbursed with fare when delay is over 15 minutes</a:t>
            </a:r>
          </a:p>
          <a:p>
            <a:pPr lvl="1"/>
            <a:r>
              <a:rPr lang="en-US" kern="0" dirty="0" smtClean="0"/>
              <a:t>Continuously winning passengers from plane between major cities in Spain</a:t>
            </a:r>
            <a:endParaRPr lang="de-DE" kern="0" dirty="0" smtClean="0"/>
          </a:p>
        </p:txBody>
      </p:sp>
      <p:grpSp>
        <p:nvGrpSpPr>
          <p:cNvPr id="11" name="Gruppieren 10"/>
          <p:cNvGrpSpPr/>
          <p:nvPr/>
        </p:nvGrpSpPr>
        <p:grpSpPr>
          <a:xfrm>
            <a:off x="14630400" y="7696200"/>
            <a:ext cx="8991600" cy="3733800"/>
            <a:chOff x="14630400" y="7696200"/>
            <a:chExt cx="8991600" cy="37338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400" y="7772400"/>
              <a:ext cx="889489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hteck 8"/>
            <p:cNvSpPr/>
            <p:nvPr/>
          </p:nvSpPr>
          <p:spPr bwMode="auto">
            <a:xfrm>
              <a:off x="19354800" y="7696200"/>
              <a:ext cx="4267200" cy="609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6002000" y="8382000"/>
              <a:ext cx="5105400" cy="533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9761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975483"/>
            <a:ext cx="21183600" cy="9353550"/>
          </a:xfrm>
        </p:spPr>
        <p:txBody>
          <a:bodyPr/>
          <a:lstStyle/>
          <a:p>
            <a:r>
              <a:rPr lang="en-US" dirty="0"/>
              <a:t>Large European train operator wanted to leverage engine sensor data to predict train failure</a:t>
            </a:r>
          </a:p>
          <a:p>
            <a:r>
              <a:rPr lang="en-US" dirty="0"/>
              <a:t>Started with a small training set consisting of roughly one million sensor log observations and several thousand Engineer reports describing failure / fix</a:t>
            </a:r>
          </a:p>
          <a:p>
            <a:r>
              <a:rPr lang="en-US" dirty="0"/>
              <a:t>Process was to: correlate sensor and engineering data; classify sensor readings; “</a:t>
            </a:r>
            <a:r>
              <a:rPr lang="en-US" dirty="0" err="1"/>
              <a:t>sessionize</a:t>
            </a:r>
            <a:r>
              <a:rPr lang="en-US" dirty="0"/>
              <a:t>” the data into relevant intervals; model the target variable (engine problem Y/N)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UK </a:t>
            </a:r>
            <a:r>
              <a:rPr lang="en-US" dirty="0"/>
              <a:t>regional train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Project </a:t>
            </a:r>
            <a:r>
              <a:rPr lang="de-DE" altLang="en-US" dirty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E</a:t>
            </a:r>
            <a:r>
              <a:rPr lang="de-DE" altLang="en-US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xample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496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Train fleet</a:t>
            </a:r>
          </a:p>
          <a:p>
            <a:pPr lvl="1">
              <a:defRPr/>
            </a:pPr>
            <a:r>
              <a:rPr lang="en-US" dirty="0"/>
              <a:t>27 trains in the data set </a:t>
            </a:r>
          </a:p>
          <a:p>
            <a:pPr>
              <a:defRPr/>
            </a:pPr>
            <a:r>
              <a:rPr lang="en-US" dirty="0" smtClean="0"/>
              <a:t>Engine </a:t>
            </a:r>
            <a:r>
              <a:rPr lang="en-US" dirty="0"/>
              <a:t>problems</a:t>
            </a:r>
          </a:p>
          <a:p>
            <a:pPr lvl="1">
              <a:defRPr/>
            </a:pPr>
            <a:r>
              <a:rPr lang="en-US" dirty="0"/>
              <a:t>Data set of all motor related problems from engineer reports; filtered and categorized into relevancy groups for prediction using business expert feedback; categories used: 0 = non relevant, 1 = normal, 2 = very relevant</a:t>
            </a:r>
          </a:p>
          <a:p>
            <a:pPr>
              <a:defRPr/>
            </a:pPr>
            <a:r>
              <a:rPr lang="en-US" dirty="0"/>
              <a:t>Sensor readings (1 full year)</a:t>
            </a:r>
          </a:p>
          <a:p>
            <a:pPr lvl="1">
              <a:defRPr/>
            </a:pPr>
            <a:r>
              <a:rPr lang="en-US" dirty="0"/>
              <a:t>Cyclical sensor readings from trains (captured every 5 minutes). 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Data </a:t>
            </a:r>
            <a:r>
              <a:rPr lang="de-DE" altLang="en-US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75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Using Sensor Data GPS location information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Exploratory </a:t>
            </a:r>
            <a:r>
              <a:rPr lang="de-DE" dirty="0" smtClean="0"/>
              <a:t>Analytics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625604" y="3149603"/>
            <a:ext cx="13411197" cy="4764450"/>
            <a:chOff x="609600" y="1200150"/>
            <a:chExt cx="5029199" cy="1786669"/>
          </a:xfrm>
        </p:grpSpPr>
        <p:sp>
          <p:nvSpPr>
            <p:cNvPr id="8" name="TextBox 7"/>
            <p:cNvSpPr txBox="1"/>
            <p:nvPr/>
          </p:nvSpPr>
          <p:spPr>
            <a:xfrm>
              <a:off x="3667124" y="1200150"/>
              <a:ext cx="197167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800" dirty="0"/>
                <a:t>Mapping of number  sensor readings </a:t>
              </a:r>
              <a:endParaRPr lang="en-US" sz="3800" dirty="0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23221"/>
              <a:ext cx="3060000" cy="176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1"/>
          <p:cNvGrpSpPr/>
          <p:nvPr/>
        </p:nvGrpSpPr>
        <p:grpSpPr>
          <a:xfrm>
            <a:off x="6166400" y="5435602"/>
            <a:ext cx="13340800" cy="4735384"/>
            <a:chOff x="2312400" y="2038350"/>
            <a:chExt cx="5002800" cy="1775769"/>
          </a:xfrm>
        </p:grpSpPr>
        <p:sp>
          <p:nvSpPr>
            <p:cNvPr id="11" name="TextBox 10"/>
            <p:cNvSpPr txBox="1"/>
            <p:nvPr/>
          </p:nvSpPr>
          <p:spPr>
            <a:xfrm>
              <a:off x="5410200" y="2038350"/>
              <a:ext cx="1905000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800" dirty="0"/>
                <a:t>Where do engine failures happen?</a:t>
              </a:r>
              <a:endParaRPr lang="en-US" sz="38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400" y="2053148"/>
              <a:ext cx="3060000" cy="176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1347200" y="7239003"/>
            <a:ext cx="13240000" cy="4715342"/>
            <a:chOff x="4255200" y="2714625"/>
            <a:chExt cx="4965000" cy="1768253"/>
          </a:xfrm>
        </p:grpSpPr>
        <p:sp>
          <p:nvSpPr>
            <p:cNvPr id="14" name="TextBox 13"/>
            <p:cNvSpPr txBox="1"/>
            <p:nvPr/>
          </p:nvSpPr>
          <p:spPr>
            <a:xfrm>
              <a:off x="7315200" y="2714625"/>
              <a:ext cx="190500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800" dirty="0"/>
                <a:t>Map readings of individual sensors</a:t>
              </a:r>
              <a:endParaRPr lang="en-US" sz="38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00" y="2724150"/>
              <a:ext cx="3060000" cy="175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9853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6asleQD00.1v4HXU0s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_s7XtUUr0KpZBjGbhlo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RG3K5L7sUSK5OEx956U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pa90fVaxkGAY4NXxfDT6A"/>
</p:tagLst>
</file>

<file path=ppt/theme/theme1.xml><?xml version="1.0" encoding="utf-8"?>
<a:theme xmlns:a="http://schemas.openxmlformats.org/drawingml/2006/main" name="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Pages>0</Pages>
  <Words>1523</Words>
  <Characters>0</Characters>
  <Application>Microsoft Macintosh PowerPoint</Application>
  <PresentationFormat>Custom</PresentationFormat>
  <Lines>0</Lines>
  <Paragraphs>346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- 1_Title Slide</vt:lpstr>
      <vt:lpstr>Default - 1_Title and Content</vt:lpstr>
      <vt:lpstr>PowerPoint Presentation</vt:lpstr>
      <vt:lpstr>The Internet of Trains</vt:lpstr>
      <vt:lpstr>Introduction</vt:lpstr>
      <vt:lpstr>Digitalization</vt:lpstr>
      <vt:lpstr>Mobility Services </vt:lpstr>
      <vt:lpstr>Digitalization creates real value</vt:lpstr>
      <vt:lpstr>Project Example 1</vt:lpstr>
      <vt:lpstr>Data Overview</vt:lpstr>
      <vt:lpstr>Exploratory Analytics</vt:lpstr>
      <vt:lpstr>Exploratory Analytics</vt:lpstr>
      <vt:lpstr>Exploratory Analytics</vt:lpstr>
      <vt:lpstr>Analytics – Predictive Modeling</vt:lpstr>
      <vt:lpstr>Analytics – Predictive Modeling</vt:lpstr>
      <vt:lpstr>Project Example 2</vt:lpstr>
      <vt:lpstr>Prioritization of Components</vt:lpstr>
      <vt:lpstr>Multiple Component Fails Analysis</vt:lpstr>
      <vt:lpstr>Association/Sequence Analysis</vt:lpstr>
      <vt:lpstr>Exemplary Results</vt:lpstr>
      <vt:lpstr>Powerful Predictive Modelling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Sophia DeMartini</cp:lastModifiedBy>
  <cp:revision>16</cp:revision>
  <dcterms:modified xsi:type="dcterms:W3CDTF">2014-12-22T22:32:51Z</dcterms:modified>
</cp:coreProperties>
</file>