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8"/>
  </p:notesMasterIdLst>
  <p:sldIdLst>
    <p:sldId id="256" r:id="rId2"/>
    <p:sldId id="259" r:id="rId3"/>
    <p:sldId id="260" r:id="rId4"/>
    <p:sldId id="261" r:id="rId5"/>
    <p:sldId id="262" r:id="rId6"/>
    <p:sldId id="257" r:id="rId7"/>
    <p:sldId id="263" r:id="rId8"/>
    <p:sldId id="265" r:id="rId9"/>
    <p:sldId id="264" r:id="rId10"/>
    <p:sldId id="271" r:id="rId11"/>
    <p:sldId id="274" r:id="rId12"/>
    <p:sldId id="275" r:id="rId13"/>
    <p:sldId id="283" r:id="rId14"/>
    <p:sldId id="289" r:id="rId15"/>
    <p:sldId id="284" r:id="rId16"/>
    <p:sldId id="285" r:id="rId17"/>
    <p:sldId id="286" r:id="rId18"/>
    <p:sldId id="272" r:id="rId19"/>
    <p:sldId id="276" r:id="rId20"/>
    <p:sldId id="268" r:id="rId21"/>
    <p:sldId id="280" r:id="rId22"/>
    <p:sldId id="267" r:id="rId23"/>
    <p:sldId id="266" r:id="rId24"/>
    <p:sldId id="282" r:id="rId25"/>
    <p:sldId id="288" r:id="rId26"/>
    <p:sldId id="281" r:id="rId2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6718C"/>
    <a:srgbClr val="77C066"/>
    <a:srgbClr val="F8F8F8"/>
    <a:srgbClr val="2C3E5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397" autoAdjust="0"/>
    <p:restoredTop sz="94660"/>
  </p:normalViewPr>
  <p:slideViewPr>
    <p:cSldViewPr snapToGrid="0">
      <p:cViewPr varScale="1">
        <p:scale>
          <a:sx n="97" d="100"/>
          <a:sy n="97" d="100"/>
        </p:scale>
        <p:origin x="-112" y="-2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notesMaster" Target="notesMasters/notesMaster1.xml"/><Relationship Id="rId29" Type="http://schemas.openxmlformats.org/officeDocument/2006/relationships/printerSettings" Target="printerSettings/printerSettings1.bin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presProps" Target="presProps.xml"/><Relationship Id="rId31" Type="http://schemas.openxmlformats.org/officeDocument/2006/relationships/viewProps" Target="viewProps.xml"/><Relationship Id="rId32" Type="http://schemas.openxmlformats.org/officeDocument/2006/relationships/theme" Target="theme/theme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F430248-1E17-430C-ABE5-D38E9977C61F}" type="datetimeFigureOut">
              <a:rPr lang="en-GB" smtClean="0"/>
              <a:t>11/18/14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DBB216D-3C8B-4FE4-A8EA-5FAB92FFAF8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503777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BB216D-3C8B-4FE4-A8EA-5FAB92FFAF80}" type="slidenum">
              <a:rPr lang="en-GB" smtClean="0"/>
              <a:t>14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747437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40221" y="221215"/>
            <a:ext cx="1602040" cy="901148"/>
          </a:xfrm>
          <a:prstGeom prst="rect">
            <a:avLst/>
          </a:prstGeom>
          <a:noFill/>
        </p:spPr>
      </p:pic>
      <p:sp>
        <p:nvSpPr>
          <p:cNvPr id="11" name="Rectangle 10"/>
          <p:cNvSpPr/>
          <p:nvPr userDrawn="1"/>
        </p:nvSpPr>
        <p:spPr>
          <a:xfrm>
            <a:off x="10240221" y="221215"/>
            <a:ext cx="1602040" cy="901148"/>
          </a:xfrm>
          <a:prstGeom prst="rect">
            <a:avLst/>
          </a:prstGeom>
          <a:solidFill>
            <a:schemeClr val="bg1">
              <a:alpha val="58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9186281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2929419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38150" y="544512"/>
            <a:ext cx="1644396" cy="5811838"/>
          </a:xfrm>
        </p:spPr>
        <p:txBody>
          <a:bodyPr vert="vert270"/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356104" y="544512"/>
            <a:ext cx="8360664" cy="5811838"/>
          </a:xfrm>
        </p:spPr>
        <p:txBody>
          <a:bodyPr vert="vert270"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9799478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40221" y="221215"/>
            <a:ext cx="1602040" cy="901148"/>
          </a:xfrm>
          <a:prstGeom prst="rect">
            <a:avLst/>
          </a:prstGeom>
          <a:noFill/>
        </p:spPr>
      </p:pic>
      <p:sp>
        <p:nvSpPr>
          <p:cNvPr id="8" name="Rectangle 7"/>
          <p:cNvSpPr/>
          <p:nvPr userDrawn="1"/>
        </p:nvSpPr>
        <p:spPr>
          <a:xfrm>
            <a:off x="10240221" y="221215"/>
            <a:ext cx="1602040" cy="901148"/>
          </a:xfrm>
          <a:prstGeom prst="rect">
            <a:avLst/>
          </a:prstGeom>
          <a:solidFill>
            <a:schemeClr val="bg1">
              <a:alpha val="58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1631484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39042943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8553905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676656"/>
            <a:ext cx="9547796" cy="1014032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2837522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896855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8948813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72501243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87636889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8F8F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713232"/>
            <a:ext cx="9622536" cy="9774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40221" y="221215"/>
            <a:ext cx="1602040" cy="901148"/>
          </a:xfrm>
          <a:prstGeom prst="rect">
            <a:avLst/>
          </a:prstGeom>
          <a:noFill/>
        </p:spPr>
      </p:pic>
      <p:sp>
        <p:nvSpPr>
          <p:cNvPr id="8" name="Rectangle 7"/>
          <p:cNvSpPr/>
          <p:nvPr userDrawn="1"/>
        </p:nvSpPr>
        <p:spPr>
          <a:xfrm>
            <a:off x="10240221" y="221215"/>
            <a:ext cx="1602040" cy="901148"/>
          </a:xfrm>
          <a:prstGeom prst="rect">
            <a:avLst/>
          </a:prstGeom>
          <a:solidFill>
            <a:schemeClr val="bg1">
              <a:alpha val="58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TextBox 8"/>
          <p:cNvSpPr txBox="1"/>
          <p:nvPr userDrawn="1"/>
        </p:nvSpPr>
        <p:spPr>
          <a:xfrm>
            <a:off x="5346192" y="6311900"/>
            <a:ext cx="149961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dirty="0" smtClean="0">
                <a:solidFill>
                  <a:schemeClr val="tx1">
                    <a:lumMod val="60000"/>
                    <a:lumOff val="40000"/>
                  </a:schemeClr>
                </a:solidFill>
              </a:rPr>
              <a:t>www.s2ds.org</a:t>
            </a:r>
            <a:endParaRPr lang="en-GB" sz="1600" dirty="0">
              <a:solidFill>
                <a:schemeClr val="tx1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66279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xmlns:p14="http://schemas.microsoft.com/office/powerpoint/2010/main"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Wingdings" panose="05000000000000000000" pitchFamily="2" charset="2"/>
        <a:buChar char="§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jp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6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4" Type="http://schemas.openxmlformats.org/officeDocument/2006/relationships/image" Target="../media/image7.jpg"/><Relationship Id="rId5" Type="http://schemas.openxmlformats.org/officeDocument/2006/relationships/image" Target="../media/image8.jpg"/><Relationship Id="rId6" Type="http://schemas.openxmlformats.org/officeDocument/2006/relationships/image" Target="../media/image9.jpg"/><Relationship Id="rId7" Type="http://schemas.openxmlformats.org/officeDocument/2006/relationships/image" Target="../media/image10.jpg"/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4" Type="http://schemas.openxmlformats.org/officeDocument/2006/relationships/image" Target="../media/image9.jpg"/><Relationship Id="rId5" Type="http://schemas.openxmlformats.org/officeDocument/2006/relationships/image" Target="../media/image10.jpg"/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7.jp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4" Type="http://schemas.openxmlformats.org/officeDocument/2006/relationships/image" Target="../media/image9.jpg"/><Relationship Id="rId5" Type="http://schemas.openxmlformats.org/officeDocument/2006/relationships/image" Target="../media/image10.jpg"/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7.jp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4" Type="http://schemas.openxmlformats.org/officeDocument/2006/relationships/image" Target="../media/image13.JPG"/><Relationship Id="rId5" Type="http://schemas.openxmlformats.org/officeDocument/2006/relationships/image" Target="../media/image14.jpe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1.jpe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2.jpe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5.jpeg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6.jp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jpg"/><Relationship Id="rId3" Type="http://schemas.openxmlformats.org/officeDocument/2006/relationships/image" Target="../media/image4.jp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224341"/>
          </a:xfrm>
        </p:spPr>
        <p:txBody>
          <a:bodyPr>
            <a:normAutofit/>
          </a:bodyPr>
          <a:lstStyle/>
          <a:p>
            <a:pPr algn="l"/>
            <a:r>
              <a:rPr lang="en-GB" sz="4000" dirty="0" smtClean="0"/>
              <a:t>Understanding your Unicorns:</a:t>
            </a:r>
            <a:br>
              <a:rPr lang="en-GB" sz="4000" dirty="0" smtClean="0"/>
            </a:br>
            <a:r>
              <a:rPr lang="en-GB" sz="4000" dirty="0" smtClean="0"/>
              <a:t>Data Science Team Building in Action</a:t>
            </a:r>
            <a:endParaRPr lang="en-GB" sz="4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l"/>
            <a:r>
              <a:rPr lang="en-GB" b="1" dirty="0" smtClean="0"/>
              <a:t>Kim Nilsson</a:t>
            </a:r>
          </a:p>
          <a:p>
            <a:pPr algn="l"/>
            <a:r>
              <a:rPr lang="en-GB" sz="2200" dirty="0" smtClean="0"/>
              <a:t>PhD, Managing Director pivigo academy</a:t>
            </a:r>
          </a:p>
          <a:p>
            <a:pPr algn="l"/>
            <a:r>
              <a:rPr lang="en-GB" sz="2200" dirty="0" smtClean="0"/>
              <a:t>@</a:t>
            </a:r>
            <a:r>
              <a:rPr lang="en-GB" sz="2200" dirty="0" err="1" smtClean="0"/>
              <a:t>kimknilsson</a:t>
            </a:r>
            <a:endParaRPr lang="en-GB" sz="2200" dirty="0"/>
          </a:p>
        </p:txBody>
      </p:sp>
    </p:spTree>
    <p:extLst>
      <p:ext uri="{BB962C8B-B14F-4D97-AF65-F5344CB8AC3E}">
        <p14:creationId xmlns:p14="http://schemas.microsoft.com/office/powerpoint/2010/main" val="50927387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3600" dirty="0" smtClean="0"/>
              <a:t>Team building: Ideal size of teams &amp; Personalities</a:t>
            </a:r>
            <a:endParaRPr lang="en-GB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 smtClean="0"/>
          </a:p>
          <a:p>
            <a:r>
              <a:rPr lang="en-GB" dirty="0" smtClean="0"/>
              <a:t>Ideal size of teams anywhere from 4 – 9</a:t>
            </a:r>
          </a:p>
          <a:p>
            <a:pPr lvl="1"/>
            <a:r>
              <a:rPr lang="en-GB" dirty="0" smtClean="0"/>
              <a:t>Belbin: 4 – 6</a:t>
            </a:r>
          </a:p>
          <a:p>
            <a:pPr lvl="1"/>
            <a:r>
              <a:rPr lang="en-GB" dirty="0" smtClean="0"/>
              <a:t>Scrum: 7 ± 2</a:t>
            </a:r>
          </a:p>
          <a:p>
            <a:endParaRPr lang="en-GB" dirty="0" smtClean="0"/>
          </a:p>
          <a:p>
            <a:r>
              <a:rPr lang="en-GB" dirty="0" smtClean="0"/>
              <a:t>A good team is made up of different personalities</a:t>
            </a:r>
          </a:p>
          <a:p>
            <a:pPr lvl="1"/>
            <a:r>
              <a:rPr lang="en-GB" dirty="0" smtClean="0"/>
              <a:t>MBTI</a:t>
            </a:r>
          </a:p>
          <a:p>
            <a:pPr lvl="1"/>
            <a:r>
              <a:rPr lang="en-GB" dirty="0" smtClean="0"/>
              <a:t>Belbin</a:t>
            </a:r>
            <a:endParaRPr lang="en-GB" dirty="0"/>
          </a:p>
          <a:p>
            <a:pPr marL="0" indent="0">
              <a:buNone/>
            </a:pPr>
            <a:endParaRPr lang="en-GB" dirty="0"/>
          </a:p>
          <a:p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063234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Team building: MBTI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696665"/>
          </a:xfrm>
        </p:spPr>
        <p:txBody>
          <a:bodyPr>
            <a:normAutofit/>
          </a:bodyPr>
          <a:lstStyle/>
          <a:p>
            <a:r>
              <a:rPr lang="en-GB" dirty="0" smtClean="0"/>
              <a:t>Four preferences, 16 “types”</a:t>
            </a:r>
          </a:p>
          <a:p>
            <a:endParaRPr lang="en-GB" dirty="0"/>
          </a:p>
          <a:p>
            <a:endParaRPr lang="en-GB" dirty="0" smtClean="0"/>
          </a:p>
          <a:p>
            <a:endParaRPr lang="en-GB" dirty="0"/>
          </a:p>
          <a:p>
            <a:endParaRPr lang="en-GB" dirty="0" smtClean="0"/>
          </a:p>
          <a:p>
            <a:endParaRPr lang="en-GB" dirty="0"/>
          </a:p>
          <a:p>
            <a:pPr marL="0" indent="0">
              <a:buNone/>
            </a:pPr>
            <a:endParaRPr lang="en-GB" dirty="0" smtClean="0"/>
          </a:p>
          <a:p>
            <a:r>
              <a:rPr lang="en-GB" dirty="0" smtClean="0"/>
              <a:t>Team members with different types need to be understanding of others’ preferences</a:t>
            </a:r>
          </a:p>
          <a:p>
            <a:pPr marL="0" indent="0">
              <a:buNone/>
            </a:pPr>
            <a:endParaRPr lang="en-GB" dirty="0" smtClean="0"/>
          </a:p>
          <a:p>
            <a:endParaRPr lang="en-GB" dirty="0" smtClean="0"/>
          </a:p>
          <a:p>
            <a:endParaRPr lang="en-GB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80500213"/>
              </p:ext>
            </p:extLst>
          </p:nvPr>
        </p:nvGraphicFramePr>
        <p:xfrm>
          <a:off x="2690902" y="2292971"/>
          <a:ext cx="6627910" cy="284380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387168"/>
                <a:gridCol w="3240742"/>
              </a:tblGrid>
              <a:tr h="142190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b="1" dirty="0" smtClean="0">
                          <a:solidFill>
                            <a:srgbClr val="56718C"/>
                          </a:solidFill>
                        </a:rPr>
                        <a:t>E</a:t>
                      </a:r>
                      <a:r>
                        <a:rPr lang="en-GB" dirty="0" smtClean="0">
                          <a:solidFill>
                            <a:srgbClr val="56718C"/>
                          </a:solidFill>
                        </a:rPr>
                        <a:t>xtrovert</a:t>
                      </a:r>
                      <a:r>
                        <a:rPr lang="en-GB" dirty="0" smtClean="0">
                          <a:solidFill>
                            <a:srgbClr val="2C3E50"/>
                          </a:solidFill>
                        </a:rPr>
                        <a:t> </a:t>
                      </a:r>
                      <a:r>
                        <a:rPr lang="en-GB" dirty="0" smtClean="0"/>
                        <a:t>/ </a:t>
                      </a:r>
                      <a:r>
                        <a:rPr lang="en-GB" sz="2000" b="1" dirty="0" smtClean="0">
                          <a:solidFill>
                            <a:srgbClr val="77C066"/>
                          </a:solidFill>
                        </a:rPr>
                        <a:t>I</a:t>
                      </a:r>
                      <a:r>
                        <a:rPr lang="en-GB" dirty="0" smtClean="0">
                          <a:solidFill>
                            <a:srgbClr val="77C066"/>
                          </a:solidFill>
                        </a:rPr>
                        <a:t>ntrovert</a:t>
                      </a:r>
                    </a:p>
                    <a:p>
                      <a:r>
                        <a:rPr lang="en-GB" dirty="0" smtClean="0"/>
                        <a:t>“I relax…” </a:t>
                      </a:r>
                    </a:p>
                    <a:p>
                      <a:r>
                        <a:rPr lang="en-GB" dirty="0" smtClean="0">
                          <a:solidFill>
                            <a:srgbClr val="56718C"/>
                          </a:solidFill>
                        </a:rPr>
                        <a:t>by myself </a:t>
                      </a:r>
                      <a:r>
                        <a:rPr lang="en-GB" dirty="0" smtClean="0"/>
                        <a:t>/ </a:t>
                      </a:r>
                    </a:p>
                    <a:p>
                      <a:r>
                        <a:rPr lang="en-GB" dirty="0" smtClean="0">
                          <a:solidFill>
                            <a:srgbClr val="77C066"/>
                          </a:solidFill>
                        </a:rPr>
                        <a:t>in the company of others</a:t>
                      </a:r>
                      <a:endParaRPr lang="en-GB" dirty="0">
                        <a:solidFill>
                          <a:srgbClr val="77C066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b="1" dirty="0" smtClean="0">
                          <a:solidFill>
                            <a:srgbClr val="2C3E50"/>
                          </a:solidFill>
                        </a:rPr>
                        <a:t>S</a:t>
                      </a:r>
                      <a:r>
                        <a:rPr lang="en-GB" dirty="0" smtClean="0">
                          <a:solidFill>
                            <a:srgbClr val="2C3E50"/>
                          </a:solidFill>
                        </a:rPr>
                        <a:t>ensing</a:t>
                      </a:r>
                      <a:r>
                        <a:rPr lang="en-GB" dirty="0" smtClean="0"/>
                        <a:t> / </a:t>
                      </a:r>
                      <a:r>
                        <a:rPr lang="en-GB" dirty="0" err="1" smtClean="0">
                          <a:solidFill>
                            <a:srgbClr val="77C066"/>
                          </a:solidFill>
                        </a:rPr>
                        <a:t>i</a:t>
                      </a:r>
                      <a:r>
                        <a:rPr lang="en-GB" sz="2000" b="1" dirty="0" err="1" smtClean="0">
                          <a:solidFill>
                            <a:srgbClr val="77C066"/>
                          </a:solidFill>
                        </a:rPr>
                        <a:t>N</a:t>
                      </a:r>
                      <a:r>
                        <a:rPr lang="en-GB" dirty="0" err="1" smtClean="0">
                          <a:solidFill>
                            <a:srgbClr val="77C066"/>
                          </a:solidFill>
                        </a:rPr>
                        <a:t>tuition</a:t>
                      </a:r>
                      <a:endParaRPr lang="en-GB" dirty="0" smtClean="0">
                        <a:solidFill>
                          <a:srgbClr val="77C066"/>
                        </a:solidFill>
                      </a:endParaRPr>
                    </a:p>
                    <a:p>
                      <a:r>
                        <a:rPr lang="en-GB" dirty="0" smtClean="0"/>
                        <a:t>“I make decisions…” </a:t>
                      </a:r>
                    </a:p>
                    <a:p>
                      <a:r>
                        <a:rPr lang="en-GB" dirty="0" smtClean="0">
                          <a:solidFill>
                            <a:srgbClr val="56718C"/>
                          </a:solidFill>
                        </a:rPr>
                        <a:t>using logical arguments </a:t>
                      </a:r>
                      <a:r>
                        <a:rPr lang="en-GB" dirty="0" smtClean="0"/>
                        <a:t>/ </a:t>
                      </a:r>
                    </a:p>
                    <a:p>
                      <a:r>
                        <a:rPr lang="en-GB" dirty="0" smtClean="0">
                          <a:solidFill>
                            <a:srgbClr val="77C066"/>
                          </a:solidFill>
                        </a:rPr>
                        <a:t>by gut</a:t>
                      </a:r>
                      <a:r>
                        <a:rPr lang="en-GB" baseline="0" dirty="0" smtClean="0">
                          <a:solidFill>
                            <a:srgbClr val="77C066"/>
                          </a:solidFill>
                        </a:rPr>
                        <a:t> feeling</a:t>
                      </a:r>
                      <a:endParaRPr lang="en-GB" dirty="0">
                        <a:solidFill>
                          <a:srgbClr val="77C066"/>
                        </a:solidFill>
                      </a:endParaRPr>
                    </a:p>
                  </a:txBody>
                  <a:tcPr/>
                </a:tc>
              </a:tr>
              <a:tr h="142190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b="1" dirty="0" smtClean="0">
                          <a:solidFill>
                            <a:srgbClr val="56718C"/>
                          </a:solidFill>
                        </a:rPr>
                        <a:t>T</a:t>
                      </a:r>
                      <a:r>
                        <a:rPr lang="en-GB" dirty="0" smtClean="0">
                          <a:solidFill>
                            <a:srgbClr val="56718C"/>
                          </a:solidFill>
                        </a:rPr>
                        <a:t>hinking</a:t>
                      </a:r>
                      <a:r>
                        <a:rPr lang="en-GB" dirty="0" smtClean="0"/>
                        <a:t> / </a:t>
                      </a:r>
                      <a:r>
                        <a:rPr lang="en-GB" sz="2000" b="1" dirty="0" smtClean="0">
                          <a:solidFill>
                            <a:srgbClr val="77C066"/>
                          </a:solidFill>
                        </a:rPr>
                        <a:t>F</a:t>
                      </a:r>
                      <a:r>
                        <a:rPr lang="en-GB" dirty="0" smtClean="0">
                          <a:solidFill>
                            <a:srgbClr val="77C066"/>
                          </a:solidFill>
                        </a:rPr>
                        <a:t>eeling</a:t>
                      </a:r>
                    </a:p>
                    <a:p>
                      <a:r>
                        <a:rPr lang="en-GB" dirty="0" smtClean="0"/>
                        <a:t>“I believe in…” </a:t>
                      </a:r>
                    </a:p>
                    <a:p>
                      <a:r>
                        <a:rPr lang="en-GB" dirty="0" smtClean="0">
                          <a:solidFill>
                            <a:srgbClr val="56718C"/>
                          </a:solidFill>
                        </a:rPr>
                        <a:t>justice and objectivity</a:t>
                      </a:r>
                      <a:r>
                        <a:rPr lang="en-GB" dirty="0" smtClean="0">
                          <a:solidFill>
                            <a:srgbClr val="2C3E50"/>
                          </a:solidFill>
                        </a:rPr>
                        <a:t> </a:t>
                      </a:r>
                      <a:r>
                        <a:rPr lang="en-GB" dirty="0" smtClean="0"/>
                        <a:t>/ </a:t>
                      </a:r>
                    </a:p>
                    <a:p>
                      <a:r>
                        <a:rPr lang="en-GB" dirty="0" smtClean="0">
                          <a:solidFill>
                            <a:srgbClr val="77C066"/>
                          </a:solidFill>
                        </a:rPr>
                        <a:t>mercy and trusting</a:t>
                      </a:r>
                      <a:r>
                        <a:rPr lang="en-GB" baseline="0" dirty="0" smtClean="0">
                          <a:solidFill>
                            <a:srgbClr val="77C066"/>
                          </a:solidFill>
                        </a:rPr>
                        <a:t> others</a:t>
                      </a:r>
                      <a:endParaRPr lang="en-GB" dirty="0">
                        <a:solidFill>
                          <a:srgbClr val="77C066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b="1" dirty="0" smtClean="0"/>
                        <a:t>J</a:t>
                      </a:r>
                      <a:r>
                        <a:rPr lang="en-GB" dirty="0" smtClean="0"/>
                        <a:t>udging / </a:t>
                      </a:r>
                      <a:r>
                        <a:rPr lang="en-GB" sz="2000" b="1" dirty="0" smtClean="0">
                          <a:solidFill>
                            <a:srgbClr val="77C066"/>
                          </a:solidFill>
                        </a:rPr>
                        <a:t>P</a:t>
                      </a:r>
                      <a:r>
                        <a:rPr lang="en-GB" dirty="0" smtClean="0">
                          <a:solidFill>
                            <a:srgbClr val="77C066"/>
                          </a:solidFill>
                        </a:rPr>
                        <a:t>erception</a:t>
                      </a:r>
                    </a:p>
                    <a:p>
                      <a:r>
                        <a:rPr lang="en-GB" dirty="0" smtClean="0"/>
                        <a:t>“I like to…” </a:t>
                      </a:r>
                    </a:p>
                    <a:p>
                      <a:r>
                        <a:rPr lang="en-GB" dirty="0" smtClean="0">
                          <a:solidFill>
                            <a:srgbClr val="56718C"/>
                          </a:solidFill>
                        </a:rPr>
                        <a:t>plan and be goal-oriented </a:t>
                      </a:r>
                      <a:r>
                        <a:rPr lang="en-GB" dirty="0" smtClean="0"/>
                        <a:t>/ </a:t>
                      </a:r>
                    </a:p>
                    <a:p>
                      <a:r>
                        <a:rPr lang="en-GB" dirty="0" smtClean="0">
                          <a:solidFill>
                            <a:srgbClr val="77C066"/>
                          </a:solidFill>
                        </a:rPr>
                        <a:t>be flexible and impulsive</a:t>
                      </a:r>
                      <a:endParaRPr lang="en-GB" dirty="0">
                        <a:solidFill>
                          <a:srgbClr val="77C066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8382974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Team building: Belbin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4630271" cy="4194304"/>
          </a:xfrm>
        </p:spPr>
        <p:txBody>
          <a:bodyPr>
            <a:normAutofit/>
          </a:bodyPr>
          <a:lstStyle/>
          <a:p>
            <a:r>
              <a:rPr lang="en-GB" dirty="0" smtClean="0"/>
              <a:t>Nine team roles</a:t>
            </a:r>
          </a:p>
          <a:p>
            <a:endParaRPr lang="en-GB" dirty="0"/>
          </a:p>
          <a:p>
            <a:r>
              <a:rPr lang="en-GB" dirty="0" smtClean="0"/>
              <a:t>Effective teams have a good mix of all types</a:t>
            </a:r>
          </a:p>
          <a:p>
            <a:endParaRPr lang="en-GB" dirty="0"/>
          </a:p>
          <a:p>
            <a:r>
              <a:rPr lang="en-GB" dirty="0" smtClean="0"/>
              <a:t>Be aware of weaknesses of types, and when they cross the line to unacceptability</a:t>
            </a:r>
          </a:p>
          <a:p>
            <a:pPr marL="0" indent="0">
              <a:buNone/>
            </a:pPr>
            <a:endParaRPr lang="en-GB" dirty="0"/>
          </a:p>
          <a:p>
            <a:endParaRPr lang="en-GB" dirty="0" smtClean="0"/>
          </a:p>
        </p:txBody>
      </p:sp>
      <p:grpSp>
        <p:nvGrpSpPr>
          <p:cNvPr id="8" name="Group 7"/>
          <p:cNvGrpSpPr/>
          <p:nvPr/>
        </p:nvGrpSpPr>
        <p:grpSpPr>
          <a:xfrm>
            <a:off x="5348847" y="1690688"/>
            <a:ext cx="6242518" cy="4329241"/>
            <a:chOff x="4864753" y="1699927"/>
            <a:chExt cx="6242518" cy="4329241"/>
          </a:xfrm>
        </p:grpSpPr>
        <p:pic>
          <p:nvPicPr>
            <p:cNvPr id="4" name="Picture 3"/>
            <p:cNvPicPr>
              <a:picLocks noChangeAspect="1"/>
            </p:cNvPicPr>
            <p:nvPr/>
          </p:nvPicPr>
          <p:blipFill>
            <a:blip r:embed="rId2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64753" y="1825625"/>
              <a:ext cx="6242518" cy="4068606"/>
            </a:xfrm>
            <a:prstGeom prst="rect">
              <a:avLst/>
            </a:prstGeom>
          </p:spPr>
        </p:pic>
        <p:sp>
          <p:nvSpPr>
            <p:cNvPr id="5" name="TextBox 4"/>
            <p:cNvSpPr txBox="1"/>
            <p:nvPr/>
          </p:nvSpPr>
          <p:spPr>
            <a:xfrm>
              <a:off x="7516907" y="1699927"/>
              <a:ext cx="1183341" cy="369332"/>
            </a:xfrm>
            <a:prstGeom prst="rect">
              <a:avLst/>
            </a:prstGeom>
            <a:solidFill>
              <a:srgbClr val="F8F8F8"/>
            </a:solidFill>
          </p:spPr>
          <p:txBody>
            <a:bodyPr wrap="square" rtlCol="0">
              <a:spAutoFit/>
            </a:bodyPr>
            <a:lstStyle/>
            <a:p>
              <a:r>
                <a:rPr lang="en-GB" dirty="0" smtClean="0"/>
                <a:t>Thinking</a:t>
              </a:r>
              <a:endParaRPr lang="en-GB" dirty="0"/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8812307" y="5633975"/>
              <a:ext cx="1183341" cy="369332"/>
            </a:xfrm>
            <a:prstGeom prst="rect">
              <a:avLst/>
            </a:prstGeom>
            <a:solidFill>
              <a:srgbClr val="F8F8F8"/>
            </a:solidFill>
          </p:spPr>
          <p:txBody>
            <a:bodyPr wrap="square" rtlCol="0">
              <a:spAutoFit/>
            </a:bodyPr>
            <a:lstStyle/>
            <a:p>
              <a:r>
                <a:rPr lang="en-GB" dirty="0" smtClean="0"/>
                <a:t>People</a:t>
              </a:r>
              <a:endParaRPr lang="en-GB" dirty="0"/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6096000" y="5659836"/>
              <a:ext cx="1183341" cy="369332"/>
            </a:xfrm>
            <a:prstGeom prst="rect">
              <a:avLst/>
            </a:prstGeom>
            <a:solidFill>
              <a:srgbClr val="F8F8F8"/>
            </a:solidFill>
          </p:spPr>
          <p:txBody>
            <a:bodyPr wrap="square" rtlCol="0">
              <a:spAutoFit/>
            </a:bodyPr>
            <a:lstStyle/>
            <a:p>
              <a:r>
                <a:rPr lang="en-GB" dirty="0" smtClean="0"/>
                <a:t>Action</a:t>
              </a:r>
              <a:endParaRPr lang="en-GB" dirty="0"/>
            </a:p>
          </p:txBody>
        </p:sp>
      </p:grpSp>
    </p:spTree>
    <p:extLst>
      <p:ext uri="{BB962C8B-B14F-4D97-AF65-F5344CB8AC3E}">
        <p14:creationId xmlns:p14="http://schemas.microsoft.com/office/powerpoint/2010/main" val="390204111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A real use case of Belbin in an analytics team</a:t>
            </a:r>
            <a:endParaRPr lang="en-GB" dirty="0"/>
          </a:p>
        </p:txBody>
      </p:sp>
      <p:sp>
        <p:nvSpPr>
          <p:cNvPr id="3" name="TextBox 2"/>
          <p:cNvSpPr txBox="1"/>
          <p:nvPr/>
        </p:nvSpPr>
        <p:spPr>
          <a:xfrm>
            <a:off x="995082" y="2070847"/>
            <a:ext cx="523090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en-GB" dirty="0" smtClean="0"/>
              <a:t>Insurance business with 1200 employees in 26 lines of business, spread geographically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GB" dirty="0"/>
              <a:t>Business Analytics practice </a:t>
            </a:r>
            <a:endParaRPr lang="en-GB" dirty="0" smtClean="0"/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GB" dirty="0" smtClean="0"/>
              <a:t>Team </a:t>
            </a:r>
            <a:r>
              <a:rPr lang="en-GB" dirty="0"/>
              <a:t>of </a:t>
            </a:r>
            <a:r>
              <a:rPr lang="en-GB" dirty="0" smtClean="0"/>
              <a:t>18</a:t>
            </a:r>
            <a:endParaRPr lang="en-GB" dirty="0"/>
          </a:p>
        </p:txBody>
      </p:sp>
      <p:grpSp>
        <p:nvGrpSpPr>
          <p:cNvPr id="54" name="Group 53"/>
          <p:cNvGrpSpPr/>
          <p:nvPr/>
        </p:nvGrpSpPr>
        <p:grpSpPr>
          <a:xfrm>
            <a:off x="1429869" y="3680009"/>
            <a:ext cx="1896014" cy="2180664"/>
            <a:chOff x="1429869" y="3680009"/>
            <a:chExt cx="1896014" cy="2180664"/>
          </a:xfrm>
        </p:grpSpPr>
        <p:grpSp>
          <p:nvGrpSpPr>
            <p:cNvPr id="8" name="Group 7"/>
            <p:cNvGrpSpPr/>
            <p:nvPr/>
          </p:nvGrpSpPr>
          <p:grpSpPr>
            <a:xfrm>
              <a:off x="1429869" y="4338914"/>
              <a:ext cx="282388" cy="658905"/>
              <a:chOff x="1196788" y="4276165"/>
              <a:chExt cx="282388" cy="658905"/>
            </a:xfrm>
          </p:grpSpPr>
          <p:sp>
            <p:nvSpPr>
              <p:cNvPr id="6" name="Isosceles Triangle 5"/>
              <p:cNvSpPr/>
              <p:nvPr/>
            </p:nvSpPr>
            <p:spPr>
              <a:xfrm>
                <a:off x="1196788" y="4397187"/>
                <a:ext cx="282388" cy="537883"/>
              </a:xfrm>
              <a:prstGeom prst="triangle">
                <a:avLst/>
              </a:prstGeom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" name="Oval 6"/>
              <p:cNvSpPr/>
              <p:nvPr/>
            </p:nvSpPr>
            <p:spPr>
              <a:xfrm>
                <a:off x="1210235" y="4276165"/>
                <a:ext cx="242047" cy="228600"/>
              </a:xfrm>
              <a:prstGeom prst="ellipse">
                <a:avLst/>
              </a:prstGeom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grpSp>
          <p:nvGrpSpPr>
            <p:cNvPr id="9" name="Group 8"/>
            <p:cNvGrpSpPr/>
            <p:nvPr/>
          </p:nvGrpSpPr>
          <p:grpSpPr>
            <a:xfrm>
              <a:off x="2142561" y="3680009"/>
              <a:ext cx="282388" cy="658905"/>
              <a:chOff x="1196788" y="4276165"/>
              <a:chExt cx="282388" cy="658905"/>
            </a:xfrm>
          </p:grpSpPr>
          <p:sp>
            <p:nvSpPr>
              <p:cNvPr id="10" name="Isosceles Triangle 9"/>
              <p:cNvSpPr/>
              <p:nvPr/>
            </p:nvSpPr>
            <p:spPr>
              <a:xfrm>
                <a:off x="1196788" y="4397187"/>
                <a:ext cx="282388" cy="537883"/>
              </a:xfrm>
              <a:prstGeom prst="triangle">
                <a:avLst/>
              </a:prstGeom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1" name="Oval 10"/>
              <p:cNvSpPr/>
              <p:nvPr/>
            </p:nvSpPr>
            <p:spPr>
              <a:xfrm>
                <a:off x="1210235" y="4276165"/>
                <a:ext cx="242047" cy="228600"/>
              </a:xfrm>
              <a:prstGeom prst="ellipse">
                <a:avLst/>
              </a:prstGeom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grpSp>
          <p:nvGrpSpPr>
            <p:cNvPr id="12" name="Group 11"/>
            <p:cNvGrpSpPr/>
            <p:nvPr/>
          </p:nvGrpSpPr>
          <p:grpSpPr>
            <a:xfrm>
              <a:off x="1860173" y="5201768"/>
              <a:ext cx="282388" cy="658905"/>
              <a:chOff x="1196788" y="4276165"/>
              <a:chExt cx="282388" cy="658905"/>
            </a:xfrm>
          </p:grpSpPr>
          <p:sp>
            <p:nvSpPr>
              <p:cNvPr id="13" name="Isosceles Triangle 12"/>
              <p:cNvSpPr/>
              <p:nvPr/>
            </p:nvSpPr>
            <p:spPr>
              <a:xfrm>
                <a:off x="1196788" y="4397187"/>
                <a:ext cx="282388" cy="537883"/>
              </a:xfrm>
              <a:prstGeom prst="triangle">
                <a:avLst/>
              </a:prstGeom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4" name="Oval 13"/>
              <p:cNvSpPr/>
              <p:nvPr/>
            </p:nvSpPr>
            <p:spPr>
              <a:xfrm>
                <a:off x="1210235" y="4276165"/>
                <a:ext cx="242047" cy="228600"/>
              </a:xfrm>
              <a:prstGeom prst="ellipse">
                <a:avLst/>
              </a:prstGeom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grpSp>
          <p:nvGrpSpPr>
            <p:cNvPr id="15" name="Group 14"/>
            <p:cNvGrpSpPr/>
            <p:nvPr/>
          </p:nvGrpSpPr>
          <p:grpSpPr>
            <a:xfrm>
              <a:off x="2734228" y="3765172"/>
              <a:ext cx="282388" cy="658905"/>
              <a:chOff x="1196788" y="4276165"/>
              <a:chExt cx="282388" cy="658905"/>
            </a:xfrm>
          </p:grpSpPr>
          <p:sp>
            <p:nvSpPr>
              <p:cNvPr id="16" name="Isosceles Triangle 15"/>
              <p:cNvSpPr/>
              <p:nvPr/>
            </p:nvSpPr>
            <p:spPr>
              <a:xfrm>
                <a:off x="1196788" y="4397187"/>
                <a:ext cx="282388" cy="537883"/>
              </a:xfrm>
              <a:prstGeom prst="triangle">
                <a:avLst/>
              </a:prstGeom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7" name="Oval 16"/>
              <p:cNvSpPr/>
              <p:nvPr/>
            </p:nvSpPr>
            <p:spPr>
              <a:xfrm>
                <a:off x="1210235" y="4276165"/>
                <a:ext cx="242047" cy="228600"/>
              </a:xfrm>
              <a:prstGeom prst="ellipse">
                <a:avLst/>
              </a:prstGeom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grpSp>
          <p:nvGrpSpPr>
            <p:cNvPr id="18" name="Group 17"/>
            <p:cNvGrpSpPr/>
            <p:nvPr/>
          </p:nvGrpSpPr>
          <p:grpSpPr>
            <a:xfrm>
              <a:off x="2584066" y="5092883"/>
              <a:ext cx="282388" cy="658905"/>
              <a:chOff x="1196788" y="4276165"/>
              <a:chExt cx="282388" cy="658905"/>
            </a:xfrm>
          </p:grpSpPr>
          <p:sp>
            <p:nvSpPr>
              <p:cNvPr id="19" name="Isosceles Triangle 18"/>
              <p:cNvSpPr/>
              <p:nvPr/>
            </p:nvSpPr>
            <p:spPr>
              <a:xfrm>
                <a:off x="1196788" y="4397187"/>
                <a:ext cx="282388" cy="537883"/>
              </a:xfrm>
              <a:prstGeom prst="triangle">
                <a:avLst/>
              </a:prstGeom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0" name="Oval 19"/>
              <p:cNvSpPr/>
              <p:nvPr/>
            </p:nvSpPr>
            <p:spPr>
              <a:xfrm>
                <a:off x="1210235" y="4276165"/>
                <a:ext cx="242047" cy="228600"/>
              </a:xfrm>
              <a:prstGeom prst="ellipse">
                <a:avLst/>
              </a:prstGeom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grpSp>
          <p:nvGrpSpPr>
            <p:cNvPr id="21" name="Group 20"/>
            <p:cNvGrpSpPr/>
            <p:nvPr/>
          </p:nvGrpSpPr>
          <p:grpSpPr>
            <a:xfrm>
              <a:off x="3043495" y="4592162"/>
              <a:ext cx="282388" cy="658905"/>
              <a:chOff x="1196788" y="4276165"/>
              <a:chExt cx="282388" cy="658905"/>
            </a:xfrm>
          </p:grpSpPr>
          <p:sp>
            <p:nvSpPr>
              <p:cNvPr id="22" name="Isosceles Triangle 21"/>
              <p:cNvSpPr/>
              <p:nvPr/>
            </p:nvSpPr>
            <p:spPr>
              <a:xfrm>
                <a:off x="1196788" y="4397187"/>
                <a:ext cx="282388" cy="537883"/>
              </a:xfrm>
              <a:prstGeom prst="triangle">
                <a:avLst/>
              </a:prstGeom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3" name="Oval 22"/>
              <p:cNvSpPr/>
              <p:nvPr/>
            </p:nvSpPr>
            <p:spPr>
              <a:xfrm>
                <a:off x="1210235" y="4276165"/>
                <a:ext cx="242047" cy="228600"/>
              </a:xfrm>
              <a:prstGeom prst="ellipse">
                <a:avLst/>
              </a:prstGeom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cxnSp>
          <p:nvCxnSpPr>
            <p:cNvPr id="25" name="Straight Arrow Connector 24"/>
            <p:cNvCxnSpPr/>
            <p:nvPr/>
          </p:nvCxnSpPr>
          <p:spPr>
            <a:xfrm flipV="1">
              <a:off x="1831975" y="4642409"/>
              <a:ext cx="995082" cy="389963"/>
            </a:xfrm>
            <a:prstGeom prst="straightConnector1">
              <a:avLst/>
            </a:prstGeom>
            <a:ln w="28575"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6" name="Straight Arrow Connector 25"/>
            <p:cNvCxnSpPr/>
            <p:nvPr/>
          </p:nvCxnSpPr>
          <p:spPr>
            <a:xfrm flipH="1" flipV="1">
              <a:off x="1775321" y="4524929"/>
              <a:ext cx="710991" cy="591666"/>
            </a:xfrm>
            <a:prstGeom prst="straightConnector1">
              <a:avLst/>
            </a:prstGeom>
            <a:ln w="28575"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8" name="Straight Arrow Connector 27"/>
            <p:cNvCxnSpPr/>
            <p:nvPr/>
          </p:nvCxnSpPr>
          <p:spPr>
            <a:xfrm flipV="1">
              <a:off x="2157523" y="4459936"/>
              <a:ext cx="73086" cy="750790"/>
            </a:xfrm>
            <a:prstGeom prst="straightConnector1">
              <a:avLst/>
            </a:prstGeom>
            <a:ln w="28575"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0" name="Straight Arrow Connector 29"/>
            <p:cNvCxnSpPr/>
            <p:nvPr/>
          </p:nvCxnSpPr>
          <p:spPr>
            <a:xfrm flipV="1">
              <a:off x="1801530" y="4762025"/>
              <a:ext cx="1080075" cy="6724"/>
            </a:xfrm>
            <a:prstGeom prst="straightConnector1">
              <a:avLst/>
            </a:prstGeom>
            <a:ln w="28575"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2" name="Straight Arrow Connector 31"/>
            <p:cNvCxnSpPr/>
            <p:nvPr/>
          </p:nvCxnSpPr>
          <p:spPr>
            <a:xfrm flipH="1">
              <a:off x="2219415" y="4570549"/>
              <a:ext cx="280344" cy="606230"/>
            </a:xfrm>
            <a:prstGeom prst="straightConnector1">
              <a:avLst/>
            </a:prstGeom>
            <a:ln w="28575"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34" name="TextBox 33"/>
          <p:cNvSpPr txBox="1"/>
          <p:nvPr/>
        </p:nvSpPr>
        <p:spPr>
          <a:xfrm>
            <a:off x="3509679" y="5322790"/>
            <a:ext cx="25700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Communication was chaotic and unstructured</a:t>
            </a:r>
            <a:endParaRPr lang="en-GB" dirty="0"/>
          </a:p>
        </p:txBody>
      </p:sp>
      <p:sp>
        <p:nvSpPr>
          <p:cNvPr id="35" name="TextBox 34"/>
          <p:cNvSpPr txBox="1"/>
          <p:nvPr/>
        </p:nvSpPr>
        <p:spPr>
          <a:xfrm>
            <a:off x="7584141" y="2191871"/>
            <a:ext cx="37920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1. All 18 took the Belbin test</a:t>
            </a:r>
            <a:endParaRPr lang="en-GB" dirty="0"/>
          </a:p>
        </p:txBody>
      </p:sp>
      <p:sp>
        <p:nvSpPr>
          <p:cNvPr id="36" name="TextBox 35"/>
          <p:cNvSpPr txBox="1"/>
          <p:nvPr/>
        </p:nvSpPr>
        <p:spPr>
          <a:xfrm>
            <a:off x="7584138" y="4322336"/>
            <a:ext cx="37920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2</a:t>
            </a:r>
            <a:r>
              <a:rPr lang="en-GB" dirty="0" smtClean="0"/>
              <a:t>. Training on the Belbin theory </a:t>
            </a:r>
            <a:endParaRPr lang="en-GB" dirty="0"/>
          </a:p>
        </p:txBody>
      </p:sp>
      <p:sp>
        <p:nvSpPr>
          <p:cNvPr id="37" name="TextBox 36"/>
          <p:cNvSpPr txBox="1"/>
          <p:nvPr/>
        </p:nvSpPr>
        <p:spPr>
          <a:xfrm>
            <a:off x="7584139" y="5007246"/>
            <a:ext cx="379207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3</a:t>
            </a:r>
            <a:r>
              <a:rPr lang="en-GB" dirty="0" smtClean="0"/>
              <a:t>. Results handed out: majority Resource Investigators and Specialists, a few Completer Finishers and one Plant</a:t>
            </a:r>
            <a:endParaRPr lang="en-GB" dirty="0"/>
          </a:p>
        </p:txBody>
      </p:sp>
      <p:grpSp>
        <p:nvGrpSpPr>
          <p:cNvPr id="55" name="Group 54"/>
          <p:cNvGrpSpPr/>
          <p:nvPr/>
        </p:nvGrpSpPr>
        <p:grpSpPr>
          <a:xfrm>
            <a:off x="7732038" y="2851666"/>
            <a:ext cx="3016623" cy="1377429"/>
            <a:chOff x="7732038" y="2851666"/>
            <a:chExt cx="3016623" cy="1377429"/>
          </a:xfrm>
        </p:grpSpPr>
        <p:grpSp>
          <p:nvGrpSpPr>
            <p:cNvPr id="38" name="Group 37"/>
            <p:cNvGrpSpPr/>
            <p:nvPr/>
          </p:nvGrpSpPr>
          <p:grpSpPr>
            <a:xfrm>
              <a:off x="9784957" y="3525366"/>
              <a:ext cx="282388" cy="658905"/>
              <a:chOff x="1196788" y="4276165"/>
              <a:chExt cx="282388" cy="658905"/>
            </a:xfrm>
          </p:grpSpPr>
          <p:sp>
            <p:nvSpPr>
              <p:cNvPr id="39" name="Isosceles Triangle 38"/>
              <p:cNvSpPr/>
              <p:nvPr/>
            </p:nvSpPr>
            <p:spPr>
              <a:xfrm>
                <a:off x="1196788" y="4397187"/>
                <a:ext cx="282388" cy="537883"/>
              </a:xfrm>
              <a:prstGeom prst="triangle">
                <a:avLst/>
              </a:prstGeom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0" name="Oval 39"/>
              <p:cNvSpPr/>
              <p:nvPr/>
            </p:nvSpPr>
            <p:spPr>
              <a:xfrm>
                <a:off x="1210235" y="4276165"/>
                <a:ext cx="242047" cy="228600"/>
              </a:xfrm>
              <a:prstGeom prst="ellipse">
                <a:avLst/>
              </a:prstGeom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grpSp>
          <p:nvGrpSpPr>
            <p:cNvPr id="41" name="Group 40"/>
            <p:cNvGrpSpPr/>
            <p:nvPr/>
          </p:nvGrpSpPr>
          <p:grpSpPr>
            <a:xfrm>
              <a:off x="10152509" y="3570190"/>
              <a:ext cx="282388" cy="658905"/>
              <a:chOff x="1196788" y="4276165"/>
              <a:chExt cx="282388" cy="658905"/>
            </a:xfrm>
          </p:grpSpPr>
          <p:sp>
            <p:nvSpPr>
              <p:cNvPr id="42" name="Isosceles Triangle 41"/>
              <p:cNvSpPr/>
              <p:nvPr/>
            </p:nvSpPr>
            <p:spPr>
              <a:xfrm>
                <a:off x="1196788" y="4397187"/>
                <a:ext cx="282388" cy="537883"/>
              </a:xfrm>
              <a:prstGeom prst="triangle">
                <a:avLst/>
              </a:prstGeom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3" name="Oval 42"/>
              <p:cNvSpPr/>
              <p:nvPr/>
            </p:nvSpPr>
            <p:spPr>
              <a:xfrm>
                <a:off x="1210235" y="4276165"/>
                <a:ext cx="242047" cy="228600"/>
              </a:xfrm>
              <a:prstGeom prst="ellipse">
                <a:avLst/>
              </a:prstGeom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grpSp>
          <p:nvGrpSpPr>
            <p:cNvPr id="44" name="Group 43"/>
            <p:cNvGrpSpPr/>
            <p:nvPr/>
          </p:nvGrpSpPr>
          <p:grpSpPr>
            <a:xfrm>
              <a:off x="10466273" y="3372968"/>
              <a:ext cx="282388" cy="658905"/>
              <a:chOff x="1196788" y="4276165"/>
              <a:chExt cx="282388" cy="658905"/>
            </a:xfrm>
          </p:grpSpPr>
          <p:sp>
            <p:nvSpPr>
              <p:cNvPr id="45" name="Isosceles Triangle 44"/>
              <p:cNvSpPr/>
              <p:nvPr/>
            </p:nvSpPr>
            <p:spPr>
              <a:xfrm>
                <a:off x="1196788" y="4397187"/>
                <a:ext cx="282388" cy="537883"/>
              </a:xfrm>
              <a:prstGeom prst="triangle">
                <a:avLst/>
              </a:prstGeom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6" name="Oval 45"/>
              <p:cNvSpPr/>
              <p:nvPr/>
            </p:nvSpPr>
            <p:spPr>
              <a:xfrm>
                <a:off x="1210235" y="4276165"/>
                <a:ext cx="242047" cy="228600"/>
              </a:xfrm>
              <a:prstGeom prst="ellipse">
                <a:avLst/>
              </a:prstGeom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grpSp>
          <p:nvGrpSpPr>
            <p:cNvPr id="47" name="Group 46"/>
            <p:cNvGrpSpPr/>
            <p:nvPr/>
          </p:nvGrpSpPr>
          <p:grpSpPr>
            <a:xfrm>
              <a:off x="7732038" y="3316935"/>
              <a:ext cx="282388" cy="658905"/>
              <a:chOff x="1196788" y="4276165"/>
              <a:chExt cx="282388" cy="658905"/>
            </a:xfrm>
          </p:grpSpPr>
          <p:sp>
            <p:nvSpPr>
              <p:cNvPr id="48" name="Isosceles Triangle 47"/>
              <p:cNvSpPr/>
              <p:nvPr/>
            </p:nvSpPr>
            <p:spPr>
              <a:xfrm>
                <a:off x="1196788" y="4397187"/>
                <a:ext cx="282388" cy="537883"/>
              </a:xfrm>
              <a:prstGeom prst="triangle">
                <a:avLst/>
              </a:prstGeom>
            </p:spPr>
            <p:style>
              <a:lnRef idx="2">
                <a:schemeClr val="accent2">
                  <a:shade val="50000"/>
                </a:schemeClr>
              </a:lnRef>
              <a:fillRef idx="1">
                <a:schemeClr val="accent2"/>
              </a:fillRef>
              <a:effectRef idx="0">
                <a:schemeClr val="accent2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9" name="Oval 48"/>
              <p:cNvSpPr/>
              <p:nvPr/>
            </p:nvSpPr>
            <p:spPr>
              <a:xfrm>
                <a:off x="1210235" y="4276165"/>
                <a:ext cx="242047" cy="228600"/>
              </a:xfrm>
              <a:prstGeom prst="ellipse">
                <a:avLst/>
              </a:prstGeom>
            </p:spPr>
            <p:style>
              <a:lnRef idx="2">
                <a:schemeClr val="accent2">
                  <a:shade val="50000"/>
                </a:schemeClr>
              </a:lnRef>
              <a:fillRef idx="1">
                <a:schemeClr val="accent2"/>
              </a:fillRef>
              <a:effectRef idx="0">
                <a:schemeClr val="accent2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sp>
          <p:nvSpPr>
            <p:cNvPr id="50" name="Rectangle 49"/>
            <p:cNvSpPr/>
            <p:nvPr/>
          </p:nvSpPr>
          <p:spPr>
            <a:xfrm>
              <a:off x="8229600" y="2851666"/>
              <a:ext cx="1304348" cy="749902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pic>
          <p:nvPicPr>
            <p:cNvPr id="53" name="Picture 52"/>
            <p:cNvPicPr>
              <a:picLocks noChangeAspect="1"/>
            </p:cNvPicPr>
            <p:nvPr/>
          </p:nvPicPr>
          <p:blipFill rotWithShape="1">
            <a:blip r:embed="rId2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1243"/>
            <a:stretch/>
          </p:blipFill>
          <p:spPr>
            <a:xfrm>
              <a:off x="8568507" y="3000145"/>
              <a:ext cx="504674" cy="513323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237077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/>
      <p:bldP spid="35" grpId="0"/>
      <p:bldP spid="36" grpId="0"/>
      <p:bldP spid="37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A real use case of Belbin in an analytics team</a:t>
            </a:r>
            <a:endParaRPr lang="en-GB" dirty="0"/>
          </a:p>
        </p:txBody>
      </p:sp>
      <p:sp>
        <p:nvSpPr>
          <p:cNvPr id="3" name="TextBox 2"/>
          <p:cNvSpPr txBox="1"/>
          <p:nvPr/>
        </p:nvSpPr>
        <p:spPr>
          <a:xfrm>
            <a:off x="995082" y="2070847"/>
            <a:ext cx="523090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en-GB" dirty="0" smtClean="0"/>
              <a:t>Insurance business with 1200 employees in 26 lines of business, spread geographically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GB" dirty="0"/>
              <a:t>Business Analytics practice </a:t>
            </a:r>
            <a:endParaRPr lang="en-GB" dirty="0" smtClean="0"/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GB" dirty="0" smtClean="0"/>
              <a:t>Team </a:t>
            </a:r>
            <a:r>
              <a:rPr lang="en-GB" dirty="0"/>
              <a:t>of </a:t>
            </a:r>
            <a:r>
              <a:rPr lang="en-GB" dirty="0" smtClean="0"/>
              <a:t>18</a:t>
            </a:r>
            <a:endParaRPr lang="en-GB" dirty="0"/>
          </a:p>
        </p:txBody>
      </p:sp>
      <p:grpSp>
        <p:nvGrpSpPr>
          <p:cNvPr id="54" name="Group 53"/>
          <p:cNvGrpSpPr/>
          <p:nvPr/>
        </p:nvGrpSpPr>
        <p:grpSpPr>
          <a:xfrm>
            <a:off x="1429869" y="3680009"/>
            <a:ext cx="1896014" cy="2180664"/>
            <a:chOff x="1429869" y="3680009"/>
            <a:chExt cx="1896014" cy="2180664"/>
          </a:xfrm>
        </p:grpSpPr>
        <p:grpSp>
          <p:nvGrpSpPr>
            <p:cNvPr id="8" name="Group 7"/>
            <p:cNvGrpSpPr/>
            <p:nvPr/>
          </p:nvGrpSpPr>
          <p:grpSpPr>
            <a:xfrm>
              <a:off x="1429869" y="4338914"/>
              <a:ext cx="282388" cy="658905"/>
              <a:chOff x="1196788" y="4276165"/>
              <a:chExt cx="282388" cy="658905"/>
            </a:xfrm>
          </p:grpSpPr>
          <p:sp>
            <p:nvSpPr>
              <p:cNvPr id="6" name="Isosceles Triangle 5"/>
              <p:cNvSpPr/>
              <p:nvPr/>
            </p:nvSpPr>
            <p:spPr>
              <a:xfrm>
                <a:off x="1196788" y="4397187"/>
                <a:ext cx="282388" cy="537883"/>
              </a:xfrm>
              <a:prstGeom prst="triangle">
                <a:avLst/>
              </a:prstGeom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" name="Oval 6"/>
              <p:cNvSpPr/>
              <p:nvPr/>
            </p:nvSpPr>
            <p:spPr>
              <a:xfrm>
                <a:off x="1210235" y="4276165"/>
                <a:ext cx="242047" cy="228600"/>
              </a:xfrm>
              <a:prstGeom prst="ellipse">
                <a:avLst/>
              </a:prstGeom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grpSp>
          <p:nvGrpSpPr>
            <p:cNvPr id="9" name="Group 8"/>
            <p:cNvGrpSpPr/>
            <p:nvPr/>
          </p:nvGrpSpPr>
          <p:grpSpPr>
            <a:xfrm>
              <a:off x="2142561" y="3680009"/>
              <a:ext cx="282388" cy="658905"/>
              <a:chOff x="1196788" y="4276165"/>
              <a:chExt cx="282388" cy="658905"/>
            </a:xfrm>
          </p:grpSpPr>
          <p:sp>
            <p:nvSpPr>
              <p:cNvPr id="10" name="Isosceles Triangle 9"/>
              <p:cNvSpPr/>
              <p:nvPr/>
            </p:nvSpPr>
            <p:spPr>
              <a:xfrm>
                <a:off x="1196788" y="4397187"/>
                <a:ext cx="282388" cy="537883"/>
              </a:xfrm>
              <a:prstGeom prst="triangle">
                <a:avLst/>
              </a:prstGeom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1" name="Oval 10"/>
              <p:cNvSpPr/>
              <p:nvPr/>
            </p:nvSpPr>
            <p:spPr>
              <a:xfrm>
                <a:off x="1210235" y="4276165"/>
                <a:ext cx="242047" cy="228600"/>
              </a:xfrm>
              <a:prstGeom prst="ellipse">
                <a:avLst/>
              </a:prstGeom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grpSp>
          <p:nvGrpSpPr>
            <p:cNvPr id="12" name="Group 11"/>
            <p:cNvGrpSpPr/>
            <p:nvPr/>
          </p:nvGrpSpPr>
          <p:grpSpPr>
            <a:xfrm>
              <a:off x="1860173" y="5201768"/>
              <a:ext cx="282388" cy="658905"/>
              <a:chOff x="1196788" y="4276165"/>
              <a:chExt cx="282388" cy="658905"/>
            </a:xfrm>
          </p:grpSpPr>
          <p:sp>
            <p:nvSpPr>
              <p:cNvPr id="13" name="Isosceles Triangle 12"/>
              <p:cNvSpPr/>
              <p:nvPr/>
            </p:nvSpPr>
            <p:spPr>
              <a:xfrm>
                <a:off x="1196788" y="4397187"/>
                <a:ext cx="282388" cy="537883"/>
              </a:xfrm>
              <a:prstGeom prst="triangle">
                <a:avLst/>
              </a:prstGeom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4" name="Oval 13"/>
              <p:cNvSpPr/>
              <p:nvPr/>
            </p:nvSpPr>
            <p:spPr>
              <a:xfrm>
                <a:off x="1210235" y="4276165"/>
                <a:ext cx="242047" cy="228600"/>
              </a:xfrm>
              <a:prstGeom prst="ellipse">
                <a:avLst/>
              </a:prstGeom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grpSp>
          <p:nvGrpSpPr>
            <p:cNvPr id="15" name="Group 14"/>
            <p:cNvGrpSpPr/>
            <p:nvPr/>
          </p:nvGrpSpPr>
          <p:grpSpPr>
            <a:xfrm>
              <a:off x="2734228" y="3765172"/>
              <a:ext cx="282388" cy="658905"/>
              <a:chOff x="1196788" y="4276165"/>
              <a:chExt cx="282388" cy="658905"/>
            </a:xfrm>
          </p:grpSpPr>
          <p:sp>
            <p:nvSpPr>
              <p:cNvPr id="16" name="Isosceles Triangle 15"/>
              <p:cNvSpPr/>
              <p:nvPr/>
            </p:nvSpPr>
            <p:spPr>
              <a:xfrm>
                <a:off x="1196788" y="4397187"/>
                <a:ext cx="282388" cy="537883"/>
              </a:xfrm>
              <a:prstGeom prst="triangle">
                <a:avLst/>
              </a:prstGeom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7" name="Oval 16"/>
              <p:cNvSpPr/>
              <p:nvPr/>
            </p:nvSpPr>
            <p:spPr>
              <a:xfrm>
                <a:off x="1210235" y="4276165"/>
                <a:ext cx="242047" cy="228600"/>
              </a:xfrm>
              <a:prstGeom prst="ellipse">
                <a:avLst/>
              </a:prstGeom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grpSp>
          <p:nvGrpSpPr>
            <p:cNvPr id="18" name="Group 17"/>
            <p:cNvGrpSpPr/>
            <p:nvPr/>
          </p:nvGrpSpPr>
          <p:grpSpPr>
            <a:xfrm>
              <a:off x="2584066" y="5092883"/>
              <a:ext cx="282388" cy="658905"/>
              <a:chOff x="1196788" y="4276165"/>
              <a:chExt cx="282388" cy="658905"/>
            </a:xfrm>
          </p:grpSpPr>
          <p:sp>
            <p:nvSpPr>
              <p:cNvPr id="19" name="Isosceles Triangle 18"/>
              <p:cNvSpPr/>
              <p:nvPr/>
            </p:nvSpPr>
            <p:spPr>
              <a:xfrm>
                <a:off x="1196788" y="4397187"/>
                <a:ext cx="282388" cy="537883"/>
              </a:xfrm>
              <a:prstGeom prst="triangle">
                <a:avLst/>
              </a:prstGeom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0" name="Oval 19"/>
              <p:cNvSpPr/>
              <p:nvPr/>
            </p:nvSpPr>
            <p:spPr>
              <a:xfrm>
                <a:off x="1210235" y="4276165"/>
                <a:ext cx="242047" cy="228600"/>
              </a:xfrm>
              <a:prstGeom prst="ellipse">
                <a:avLst/>
              </a:prstGeom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grpSp>
          <p:nvGrpSpPr>
            <p:cNvPr id="21" name="Group 20"/>
            <p:cNvGrpSpPr/>
            <p:nvPr/>
          </p:nvGrpSpPr>
          <p:grpSpPr>
            <a:xfrm>
              <a:off x="3043495" y="4592162"/>
              <a:ext cx="282388" cy="658905"/>
              <a:chOff x="1196788" y="4276165"/>
              <a:chExt cx="282388" cy="658905"/>
            </a:xfrm>
          </p:grpSpPr>
          <p:sp>
            <p:nvSpPr>
              <p:cNvPr id="22" name="Isosceles Triangle 21"/>
              <p:cNvSpPr/>
              <p:nvPr/>
            </p:nvSpPr>
            <p:spPr>
              <a:xfrm>
                <a:off x="1196788" y="4397187"/>
                <a:ext cx="282388" cy="537883"/>
              </a:xfrm>
              <a:prstGeom prst="triangle">
                <a:avLst/>
              </a:prstGeom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3" name="Oval 22"/>
              <p:cNvSpPr/>
              <p:nvPr/>
            </p:nvSpPr>
            <p:spPr>
              <a:xfrm>
                <a:off x="1210235" y="4276165"/>
                <a:ext cx="242047" cy="228600"/>
              </a:xfrm>
              <a:prstGeom prst="ellipse">
                <a:avLst/>
              </a:prstGeom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cxnSp>
          <p:nvCxnSpPr>
            <p:cNvPr id="25" name="Straight Arrow Connector 24"/>
            <p:cNvCxnSpPr/>
            <p:nvPr/>
          </p:nvCxnSpPr>
          <p:spPr>
            <a:xfrm flipV="1">
              <a:off x="1831975" y="4642409"/>
              <a:ext cx="995082" cy="389963"/>
            </a:xfrm>
            <a:prstGeom prst="straightConnector1">
              <a:avLst/>
            </a:prstGeom>
            <a:ln w="28575"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6" name="Straight Arrow Connector 25"/>
            <p:cNvCxnSpPr/>
            <p:nvPr/>
          </p:nvCxnSpPr>
          <p:spPr>
            <a:xfrm flipH="1" flipV="1">
              <a:off x="1775321" y="4524929"/>
              <a:ext cx="710991" cy="591666"/>
            </a:xfrm>
            <a:prstGeom prst="straightConnector1">
              <a:avLst/>
            </a:prstGeom>
            <a:ln w="28575"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8" name="Straight Arrow Connector 27"/>
            <p:cNvCxnSpPr/>
            <p:nvPr/>
          </p:nvCxnSpPr>
          <p:spPr>
            <a:xfrm flipV="1">
              <a:off x="2157523" y="4459936"/>
              <a:ext cx="73086" cy="750790"/>
            </a:xfrm>
            <a:prstGeom prst="straightConnector1">
              <a:avLst/>
            </a:prstGeom>
            <a:ln w="28575"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0" name="Straight Arrow Connector 29"/>
            <p:cNvCxnSpPr/>
            <p:nvPr/>
          </p:nvCxnSpPr>
          <p:spPr>
            <a:xfrm flipV="1">
              <a:off x="1801530" y="4762025"/>
              <a:ext cx="1080075" cy="6724"/>
            </a:xfrm>
            <a:prstGeom prst="straightConnector1">
              <a:avLst/>
            </a:prstGeom>
            <a:ln w="28575"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2" name="Straight Arrow Connector 31"/>
            <p:cNvCxnSpPr/>
            <p:nvPr/>
          </p:nvCxnSpPr>
          <p:spPr>
            <a:xfrm flipH="1">
              <a:off x="2219415" y="4570549"/>
              <a:ext cx="280344" cy="606230"/>
            </a:xfrm>
            <a:prstGeom prst="straightConnector1">
              <a:avLst/>
            </a:prstGeom>
            <a:ln w="28575"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34" name="TextBox 33"/>
          <p:cNvSpPr txBox="1"/>
          <p:nvPr/>
        </p:nvSpPr>
        <p:spPr>
          <a:xfrm>
            <a:off x="3509679" y="5322790"/>
            <a:ext cx="25700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Communication was chaotic and unstructured</a:t>
            </a:r>
            <a:endParaRPr lang="en-GB" dirty="0"/>
          </a:p>
        </p:txBody>
      </p:sp>
      <p:sp>
        <p:nvSpPr>
          <p:cNvPr id="35" name="TextBox 34"/>
          <p:cNvSpPr txBox="1"/>
          <p:nvPr/>
        </p:nvSpPr>
        <p:spPr>
          <a:xfrm>
            <a:off x="7584141" y="2191871"/>
            <a:ext cx="37920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1. All 18 took the Belbin test</a:t>
            </a:r>
            <a:endParaRPr lang="en-GB" dirty="0"/>
          </a:p>
        </p:txBody>
      </p:sp>
      <p:sp>
        <p:nvSpPr>
          <p:cNvPr id="36" name="TextBox 35"/>
          <p:cNvSpPr txBox="1"/>
          <p:nvPr/>
        </p:nvSpPr>
        <p:spPr>
          <a:xfrm>
            <a:off x="7584138" y="4322336"/>
            <a:ext cx="37920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2</a:t>
            </a:r>
            <a:r>
              <a:rPr lang="en-GB" dirty="0" smtClean="0"/>
              <a:t>. Training on the Belbin theory </a:t>
            </a:r>
            <a:endParaRPr lang="en-GB" dirty="0"/>
          </a:p>
        </p:txBody>
      </p:sp>
      <p:sp>
        <p:nvSpPr>
          <p:cNvPr id="37" name="TextBox 36"/>
          <p:cNvSpPr txBox="1"/>
          <p:nvPr/>
        </p:nvSpPr>
        <p:spPr>
          <a:xfrm>
            <a:off x="7584139" y="5007246"/>
            <a:ext cx="379207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3</a:t>
            </a:r>
            <a:r>
              <a:rPr lang="en-GB" dirty="0" smtClean="0"/>
              <a:t>. Results handed out: majority Resource Investigators and Specialists, a few Completer Finishers and one Plant</a:t>
            </a:r>
            <a:endParaRPr lang="en-GB" dirty="0"/>
          </a:p>
        </p:txBody>
      </p:sp>
      <p:grpSp>
        <p:nvGrpSpPr>
          <p:cNvPr id="55" name="Group 54"/>
          <p:cNvGrpSpPr/>
          <p:nvPr/>
        </p:nvGrpSpPr>
        <p:grpSpPr>
          <a:xfrm>
            <a:off x="7732038" y="2851666"/>
            <a:ext cx="3016623" cy="1377429"/>
            <a:chOff x="7732038" y="2851666"/>
            <a:chExt cx="3016623" cy="1377429"/>
          </a:xfrm>
        </p:grpSpPr>
        <p:grpSp>
          <p:nvGrpSpPr>
            <p:cNvPr id="38" name="Group 37"/>
            <p:cNvGrpSpPr/>
            <p:nvPr/>
          </p:nvGrpSpPr>
          <p:grpSpPr>
            <a:xfrm>
              <a:off x="9784957" y="3525366"/>
              <a:ext cx="282388" cy="658905"/>
              <a:chOff x="1196788" y="4276165"/>
              <a:chExt cx="282388" cy="658905"/>
            </a:xfrm>
          </p:grpSpPr>
          <p:sp>
            <p:nvSpPr>
              <p:cNvPr id="39" name="Isosceles Triangle 38"/>
              <p:cNvSpPr/>
              <p:nvPr/>
            </p:nvSpPr>
            <p:spPr>
              <a:xfrm>
                <a:off x="1196788" y="4397187"/>
                <a:ext cx="282388" cy="537883"/>
              </a:xfrm>
              <a:prstGeom prst="triangle">
                <a:avLst/>
              </a:prstGeom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0" name="Oval 39"/>
              <p:cNvSpPr/>
              <p:nvPr/>
            </p:nvSpPr>
            <p:spPr>
              <a:xfrm>
                <a:off x="1210235" y="4276165"/>
                <a:ext cx="242047" cy="228600"/>
              </a:xfrm>
              <a:prstGeom prst="ellipse">
                <a:avLst/>
              </a:prstGeom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grpSp>
          <p:nvGrpSpPr>
            <p:cNvPr id="41" name="Group 40"/>
            <p:cNvGrpSpPr/>
            <p:nvPr/>
          </p:nvGrpSpPr>
          <p:grpSpPr>
            <a:xfrm>
              <a:off x="10152509" y="3570190"/>
              <a:ext cx="282388" cy="658905"/>
              <a:chOff x="1196788" y="4276165"/>
              <a:chExt cx="282388" cy="658905"/>
            </a:xfrm>
          </p:grpSpPr>
          <p:sp>
            <p:nvSpPr>
              <p:cNvPr id="42" name="Isosceles Triangle 41"/>
              <p:cNvSpPr/>
              <p:nvPr/>
            </p:nvSpPr>
            <p:spPr>
              <a:xfrm>
                <a:off x="1196788" y="4397187"/>
                <a:ext cx="282388" cy="537883"/>
              </a:xfrm>
              <a:prstGeom prst="triangle">
                <a:avLst/>
              </a:prstGeom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3" name="Oval 42"/>
              <p:cNvSpPr/>
              <p:nvPr/>
            </p:nvSpPr>
            <p:spPr>
              <a:xfrm>
                <a:off x="1210235" y="4276165"/>
                <a:ext cx="242047" cy="228600"/>
              </a:xfrm>
              <a:prstGeom prst="ellipse">
                <a:avLst/>
              </a:prstGeom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grpSp>
          <p:nvGrpSpPr>
            <p:cNvPr id="44" name="Group 43"/>
            <p:cNvGrpSpPr/>
            <p:nvPr/>
          </p:nvGrpSpPr>
          <p:grpSpPr>
            <a:xfrm>
              <a:off x="10466273" y="3372968"/>
              <a:ext cx="282388" cy="658905"/>
              <a:chOff x="1196788" y="4276165"/>
              <a:chExt cx="282388" cy="658905"/>
            </a:xfrm>
          </p:grpSpPr>
          <p:sp>
            <p:nvSpPr>
              <p:cNvPr id="45" name="Isosceles Triangle 44"/>
              <p:cNvSpPr/>
              <p:nvPr/>
            </p:nvSpPr>
            <p:spPr>
              <a:xfrm>
                <a:off x="1196788" y="4397187"/>
                <a:ext cx="282388" cy="537883"/>
              </a:xfrm>
              <a:prstGeom prst="triangle">
                <a:avLst/>
              </a:prstGeom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6" name="Oval 45"/>
              <p:cNvSpPr/>
              <p:nvPr/>
            </p:nvSpPr>
            <p:spPr>
              <a:xfrm>
                <a:off x="1210235" y="4276165"/>
                <a:ext cx="242047" cy="228600"/>
              </a:xfrm>
              <a:prstGeom prst="ellipse">
                <a:avLst/>
              </a:prstGeom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grpSp>
          <p:nvGrpSpPr>
            <p:cNvPr id="47" name="Group 46"/>
            <p:cNvGrpSpPr/>
            <p:nvPr/>
          </p:nvGrpSpPr>
          <p:grpSpPr>
            <a:xfrm>
              <a:off x="7732038" y="3316935"/>
              <a:ext cx="282388" cy="658905"/>
              <a:chOff x="1196788" y="4276165"/>
              <a:chExt cx="282388" cy="658905"/>
            </a:xfrm>
          </p:grpSpPr>
          <p:sp>
            <p:nvSpPr>
              <p:cNvPr id="48" name="Isosceles Triangle 47"/>
              <p:cNvSpPr/>
              <p:nvPr/>
            </p:nvSpPr>
            <p:spPr>
              <a:xfrm>
                <a:off x="1196788" y="4397187"/>
                <a:ext cx="282388" cy="537883"/>
              </a:xfrm>
              <a:prstGeom prst="triangle">
                <a:avLst/>
              </a:prstGeom>
            </p:spPr>
            <p:style>
              <a:lnRef idx="2">
                <a:schemeClr val="accent2">
                  <a:shade val="50000"/>
                </a:schemeClr>
              </a:lnRef>
              <a:fillRef idx="1">
                <a:schemeClr val="accent2"/>
              </a:fillRef>
              <a:effectRef idx="0">
                <a:schemeClr val="accent2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9" name="Oval 48"/>
              <p:cNvSpPr/>
              <p:nvPr/>
            </p:nvSpPr>
            <p:spPr>
              <a:xfrm>
                <a:off x="1210235" y="4276165"/>
                <a:ext cx="242047" cy="228600"/>
              </a:xfrm>
              <a:prstGeom prst="ellipse">
                <a:avLst/>
              </a:prstGeom>
            </p:spPr>
            <p:style>
              <a:lnRef idx="2">
                <a:schemeClr val="accent2">
                  <a:shade val="50000"/>
                </a:schemeClr>
              </a:lnRef>
              <a:fillRef idx="1">
                <a:schemeClr val="accent2"/>
              </a:fillRef>
              <a:effectRef idx="0">
                <a:schemeClr val="accent2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sp>
          <p:nvSpPr>
            <p:cNvPr id="50" name="Rectangle 49"/>
            <p:cNvSpPr/>
            <p:nvPr/>
          </p:nvSpPr>
          <p:spPr>
            <a:xfrm>
              <a:off x="8229600" y="2851666"/>
              <a:ext cx="1304348" cy="749902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pic>
          <p:nvPicPr>
            <p:cNvPr id="53" name="Picture 52"/>
            <p:cNvPicPr>
              <a:picLocks noChangeAspect="1"/>
            </p:cNvPicPr>
            <p:nvPr/>
          </p:nvPicPr>
          <p:blipFill rotWithShape="1">
            <a:blip r:embed="rId3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1243"/>
            <a:stretch/>
          </p:blipFill>
          <p:spPr>
            <a:xfrm>
              <a:off x="8568507" y="3000145"/>
              <a:ext cx="504674" cy="513323"/>
            </a:xfrm>
            <a:prstGeom prst="rect">
              <a:avLst/>
            </a:prstGeom>
          </p:spPr>
        </p:pic>
      </p:grpSp>
      <p:sp>
        <p:nvSpPr>
          <p:cNvPr id="4" name="Rectangle 3"/>
          <p:cNvSpPr/>
          <p:nvPr/>
        </p:nvSpPr>
        <p:spPr>
          <a:xfrm>
            <a:off x="1053354" y="2057400"/>
            <a:ext cx="8050289" cy="3250636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51" name="Picture 50"/>
          <p:cNvPicPr>
            <a:picLocks noChangeAspect="1"/>
          </p:cNvPicPr>
          <p:nvPr/>
        </p:nvPicPr>
        <p:blipFill rotWithShape="1"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43"/>
          <a:stretch/>
        </p:blipFill>
        <p:spPr>
          <a:xfrm>
            <a:off x="1301644" y="2209712"/>
            <a:ext cx="999772" cy="1016905"/>
          </a:xfrm>
          <a:prstGeom prst="rect">
            <a:avLst/>
          </a:prstGeom>
        </p:spPr>
      </p:pic>
      <p:pic>
        <p:nvPicPr>
          <p:cNvPr id="52" name="Picture 51"/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31959" y="3954229"/>
            <a:ext cx="1040515" cy="928561"/>
          </a:xfrm>
          <a:prstGeom prst="rect">
            <a:avLst/>
          </a:prstGeom>
        </p:spPr>
      </p:pic>
      <p:pic>
        <p:nvPicPr>
          <p:cNvPr id="56" name="Picture 55"/>
          <p:cNvPicPr>
            <a:picLocks noChangeAspect="1"/>
          </p:cNvPicPr>
          <p:nvPr/>
        </p:nvPicPr>
        <p:blipFill>
          <a:blip r:embed="rId6">
            <a:clrChange>
              <a:clrFrom>
                <a:srgbClr val="FEFFFF"/>
              </a:clrFrom>
              <a:clrTo>
                <a:srgbClr val="FE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42558" y="2186053"/>
            <a:ext cx="962860" cy="1180493"/>
          </a:xfrm>
          <a:prstGeom prst="rect">
            <a:avLst/>
          </a:prstGeom>
        </p:spPr>
      </p:pic>
      <p:pic>
        <p:nvPicPr>
          <p:cNvPr id="57" name="Picture 56"/>
          <p:cNvPicPr>
            <a:picLocks noChangeAspect="1"/>
          </p:cNvPicPr>
          <p:nvPr/>
        </p:nvPicPr>
        <p:blipFill rotWithShape="1">
          <a:blip r:embed="rId7">
            <a:clrChange>
              <a:clrFrom>
                <a:srgbClr val="FDFFFE"/>
              </a:clrFrom>
              <a:clrTo>
                <a:srgbClr val="FDFF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155"/>
          <a:stretch/>
        </p:blipFill>
        <p:spPr>
          <a:xfrm>
            <a:off x="5433853" y="3877908"/>
            <a:ext cx="780269" cy="884117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552469" y="2302371"/>
            <a:ext cx="183913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Explores opportunities and develops contacts</a:t>
            </a:r>
            <a:endParaRPr lang="en-GB" dirty="0"/>
          </a:p>
        </p:txBody>
      </p:sp>
      <p:sp>
        <p:nvSpPr>
          <p:cNvPr id="24" name="TextBox 23"/>
          <p:cNvSpPr txBox="1"/>
          <p:nvPr/>
        </p:nvSpPr>
        <p:spPr>
          <a:xfrm>
            <a:off x="2510121" y="3950583"/>
            <a:ext cx="193884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Provides skills and knowledge in rare supply</a:t>
            </a:r>
            <a:endParaRPr lang="en-GB" dirty="0"/>
          </a:p>
        </p:txBody>
      </p:sp>
      <p:sp>
        <p:nvSpPr>
          <p:cNvPr id="27" name="TextBox 26"/>
          <p:cNvSpPr txBox="1"/>
          <p:nvPr/>
        </p:nvSpPr>
        <p:spPr>
          <a:xfrm>
            <a:off x="6490444" y="2302371"/>
            <a:ext cx="207806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Searches our errors. Polishes and perfects</a:t>
            </a:r>
            <a:endParaRPr lang="en-GB" dirty="0"/>
          </a:p>
        </p:txBody>
      </p:sp>
      <p:sp>
        <p:nvSpPr>
          <p:cNvPr id="29" name="TextBox 28"/>
          <p:cNvSpPr txBox="1"/>
          <p:nvPr/>
        </p:nvSpPr>
        <p:spPr>
          <a:xfrm>
            <a:off x="6490444" y="3877908"/>
            <a:ext cx="192741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Generates ideas and solves difficult problems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1251264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Belbin use case: Map roles onto work flow</a:t>
            </a:r>
            <a:endParaRPr lang="en-GB" dirty="0"/>
          </a:p>
        </p:txBody>
      </p:sp>
      <p:sp>
        <p:nvSpPr>
          <p:cNvPr id="3" name="TextBox 2"/>
          <p:cNvSpPr txBox="1"/>
          <p:nvPr/>
        </p:nvSpPr>
        <p:spPr>
          <a:xfrm>
            <a:off x="981634" y="2164982"/>
            <a:ext cx="2850777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/>
              <a:t>Exploratory Data Analysis</a:t>
            </a:r>
            <a:endParaRPr lang="en-GB" dirty="0"/>
          </a:p>
        </p:txBody>
      </p:sp>
      <p:sp>
        <p:nvSpPr>
          <p:cNvPr id="4" name="TextBox 3"/>
          <p:cNvSpPr txBox="1"/>
          <p:nvPr/>
        </p:nvSpPr>
        <p:spPr>
          <a:xfrm>
            <a:off x="5356406" y="2164982"/>
            <a:ext cx="2026025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/>
              <a:t>Implementation</a:t>
            </a:r>
            <a:endParaRPr lang="en-GB" dirty="0"/>
          </a:p>
        </p:txBody>
      </p:sp>
      <p:sp>
        <p:nvSpPr>
          <p:cNvPr id="5" name="TextBox 4"/>
          <p:cNvSpPr txBox="1"/>
          <p:nvPr/>
        </p:nvSpPr>
        <p:spPr>
          <a:xfrm>
            <a:off x="8848161" y="2164982"/>
            <a:ext cx="112058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/>
              <a:t>Run</a:t>
            </a:r>
            <a:endParaRPr lang="en-GB" dirty="0"/>
          </a:p>
        </p:txBody>
      </p:sp>
      <p:cxnSp>
        <p:nvCxnSpPr>
          <p:cNvPr id="7" name="Straight Arrow Connector 6"/>
          <p:cNvCxnSpPr>
            <a:stCxn id="3" idx="3"/>
            <a:endCxn id="4" idx="1"/>
          </p:cNvCxnSpPr>
          <p:nvPr/>
        </p:nvCxnSpPr>
        <p:spPr>
          <a:xfrm>
            <a:off x="3832411" y="2349648"/>
            <a:ext cx="1523995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>
            <a:stCxn id="4" idx="3"/>
            <a:endCxn id="5" idx="1"/>
          </p:cNvCxnSpPr>
          <p:nvPr/>
        </p:nvCxnSpPr>
        <p:spPr>
          <a:xfrm>
            <a:off x="7382431" y="2349648"/>
            <a:ext cx="146573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43"/>
          <a:stretch/>
        </p:blipFill>
        <p:spPr>
          <a:xfrm>
            <a:off x="1907136" y="2746677"/>
            <a:ext cx="999772" cy="1016905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4961965" y="2985247"/>
            <a:ext cx="1116106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/>
              <a:t>Build</a:t>
            </a:r>
            <a:endParaRPr lang="en-GB" dirty="0"/>
          </a:p>
        </p:txBody>
      </p:sp>
      <p:sp>
        <p:nvSpPr>
          <p:cNvPr id="12" name="TextBox 11"/>
          <p:cNvSpPr txBox="1"/>
          <p:nvPr/>
        </p:nvSpPr>
        <p:spPr>
          <a:xfrm>
            <a:off x="6432176" y="2985247"/>
            <a:ext cx="1461247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/>
              <a:t>Validate/Test</a:t>
            </a:r>
            <a:endParaRPr lang="en-GB" dirty="0"/>
          </a:p>
        </p:txBody>
      </p:sp>
      <p:cxnSp>
        <p:nvCxnSpPr>
          <p:cNvPr id="14" name="Straight Connector 13"/>
          <p:cNvCxnSpPr>
            <a:stCxn id="4" idx="2"/>
            <a:endCxn id="11" idx="0"/>
          </p:cNvCxnSpPr>
          <p:nvPr/>
        </p:nvCxnSpPr>
        <p:spPr>
          <a:xfrm flipH="1">
            <a:off x="5520018" y="2534314"/>
            <a:ext cx="849401" cy="450933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" name="Straight Connector 15"/>
          <p:cNvCxnSpPr>
            <a:stCxn id="4" idx="2"/>
            <a:endCxn id="12" idx="0"/>
          </p:cNvCxnSpPr>
          <p:nvPr/>
        </p:nvCxnSpPr>
        <p:spPr>
          <a:xfrm>
            <a:off x="6369419" y="2534314"/>
            <a:ext cx="793381" cy="450933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17" name="Picture 16"/>
          <p:cNvPicPr>
            <a:picLocks noChangeAspect="1"/>
          </p:cNvPicPr>
          <p:nvPr/>
        </p:nvPicPr>
        <p:blipFill rotWithShape="1"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43"/>
          <a:stretch/>
        </p:blipFill>
        <p:spPr>
          <a:xfrm>
            <a:off x="4356634" y="3481724"/>
            <a:ext cx="999772" cy="1016905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28903" y="3525895"/>
            <a:ext cx="1040515" cy="928561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4">
            <a:clrChange>
              <a:clrFrom>
                <a:srgbClr val="FEFFFF"/>
              </a:clrFrom>
              <a:clrTo>
                <a:srgbClr val="FE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52436" y="3481724"/>
            <a:ext cx="962860" cy="1180493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4">
            <a:clrChange>
              <a:clrFrom>
                <a:srgbClr val="FEFFFF"/>
              </a:clrFrom>
              <a:clrTo>
                <a:srgbClr val="FE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5890" y="2664882"/>
            <a:ext cx="962860" cy="1180493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45837" y="2553163"/>
            <a:ext cx="1040515" cy="928561"/>
          </a:xfrm>
          <a:prstGeom prst="rect">
            <a:avLst/>
          </a:prstGeom>
        </p:spPr>
      </p:pic>
      <p:sp>
        <p:nvSpPr>
          <p:cNvPr id="22" name="Diamond 21"/>
          <p:cNvSpPr/>
          <p:nvPr/>
        </p:nvSpPr>
        <p:spPr>
          <a:xfrm>
            <a:off x="2111188" y="4760259"/>
            <a:ext cx="295834" cy="282388"/>
          </a:xfrm>
          <a:prstGeom prst="diamond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Diamond 22"/>
          <p:cNvSpPr/>
          <p:nvPr/>
        </p:nvSpPr>
        <p:spPr>
          <a:xfrm>
            <a:off x="6136342" y="4760259"/>
            <a:ext cx="295834" cy="282388"/>
          </a:xfrm>
          <a:prstGeom prst="diamond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4" name="Diamond 23"/>
          <p:cNvSpPr/>
          <p:nvPr/>
        </p:nvSpPr>
        <p:spPr>
          <a:xfrm>
            <a:off x="9339403" y="4760259"/>
            <a:ext cx="295834" cy="282388"/>
          </a:xfrm>
          <a:prstGeom prst="diamond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26" name="Straight Connector 25"/>
          <p:cNvCxnSpPr>
            <a:stCxn id="22" idx="3"/>
            <a:endCxn id="23" idx="1"/>
          </p:cNvCxnSpPr>
          <p:nvPr/>
        </p:nvCxnSpPr>
        <p:spPr>
          <a:xfrm>
            <a:off x="2407022" y="4901453"/>
            <a:ext cx="372932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8" name="Straight Connector 27"/>
          <p:cNvCxnSpPr>
            <a:stCxn id="23" idx="3"/>
            <a:endCxn id="24" idx="1"/>
          </p:cNvCxnSpPr>
          <p:nvPr/>
        </p:nvCxnSpPr>
        <p:spPr>
          <a:xfrm>
            <a:off x="6432176" y="4901453"/>
            <a:ext cx="2907227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29" name="Picture 28"/>
          <p:cNvPicPr>
            <a:picLocks noChangeAspect="1"/>
          </p:cNvPicPr>
          <p:nvPr/>
        </p:nvPicPr>
        <p:blipFill rotWithShape="1">
          <a:blip r:embed="rId5">
            <a:clrChange>
              <a:clrFrom>
                <a:srgbClr val="FDFFFE"/>
              </a:clrFrom>
              <a:clrTo>
                <a:srgbClr val="FDFF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155"/>
          <a:stretch/>
        </p:blipFill>
        <p:spPr>
          <a:xfrm>
            <a:off x="1868970" y="5155207"/>
            <a:ext cx="780269" cy="884117"/>
          </a:xfrm>
          <a:prstGeom prst="rect">
            <a:avLst/>
          </a:prstGeom>
        </p:spPr>
      </p:pic>
      <p:pic>
        <p:nvPicPr>
          <p:cNvPr id="30" name="Picture 29"/>
          <p:cNvPicPr>
            <a:picLocks noChangeAspect="1"/>
          </p:cNvPicPr>
          <p:nvPr/>
        </p:nvPicPr>
        <p:blipFill rotWithShape="1">
          <a:blip r:embed="rId5">
            <a:clrChange>
              <a:clrFrom>
                <a:srgbClr val="FDFFFE"/>
              </a:clrFrom>
              <a:clrTo>
                <a:srgbClr val="FDFF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155"/>
          <a:stretch/>
        </p:blipFill>
        <p:spPr>
          <a:xfrm>
            <a:off x="5979283" y="5158451"/>
            <a:ext cx="780269" cy="884117"/>
          </a:xfrm>
          <a:prstGeom prst="rect">
            <a:avLst/>
          </a:prstGeom>
        </p:spPr>
      </p:pic>
      <p:pic>
        <p:nvPicPr>
          <p:cNvPr id="31" name="Picture 30"/>
          <p:cNvPicPr>
            <a:picLocks noChangeAspect="1"/>
          </p:cNvPicPr>
          <p:nvPr/>
        </p:nvPicPr>
        <p:blipFill rotWithShape="1">
          <a:blip r:embed="rId5">
            <a:clrChange>
              <a:clrFrom>
                <a:srgbClr val="FDFFFE"/>
              </a:clrFrom>
              <a:clrTo>
                <a:srgbClr val="FDFF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155"/>
          <a:stretch/>
        </p:blipFill>
        <p:spPr>
          <a:xfrm>
            <a:off x="9188481" y="5155206"/>
            <a:ext cx="780269" cy="8841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231235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  <p:bldP spid="23" grpId="0" animBg="1"/>
      <p:bldP spid="24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Belbin use case: Map roles onto work flow</a:t>
            </a:r>
            <a:endParaRPr lang="en-GB" dirty="0"/>
          </a:p>
        </p:txBody>
      </p:sp>
      <p:sp>
        <p:nvSpPr>
          <p:cNvPr id="3" name="TextBox 2"/>
          <p:cNvSpPr txBox="1"/>
          <p:nvPr/>
        </p:nvSpPr>
        <p:spPr>
          <a:xfrm>
            <a:off x="981634" y="2164982"/>
            <a:ext cx="2850777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/>
              <a:t>Exploratory Data Analysis</a:t>
            </a:r>
            <a:endParaRPr lang="en-GB" dirty="0"/>
          </a:p>
        </p:txBody>
      </p:sp>
      <p:sp>
        <p:nvSpPr>
          <p:cNvPr id="4" name="TextBox 3"/>
          <p:cNvSpPr txBox="1"/>
          <p:nvPr/>
        </p:nvSpPr>
        <p:spPr>
          <a:xfrm>
            <a:off x="5356406" y="2164982"/>
            <a:ext cx="2026025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/>
              <a:t>Implementation</a:t>
            </a:r>
            <a:endParaRPr lang="en-GB" dirty="0"/>
          </a:p>
        </p:txBody>
      </p:sp>
      <p:sp>
        <p:nvSpPr>
          <p:cNvPr id="5" name="TextBox 4"/>
          <p:cNvSpPr txBox="1"/>
          <p:nvPr/>
        </p:nvSpPr>
        <p:spPr>
          <a:xfrm>
            <a:off x="8848161" y="2164982"/>
            <a:ext cx="112058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/>
              <a:t>Run</a:t>
            </a:r>
            <a:endParaRPr lang="en-GB" dirty="0"/>
          </a:p>
        </p:txBody>
      </p:sp>
      <p:cxnSp>
        <p:nvCxnSpPr>
          <p:cNvPr id="7" name="Straight Arrow Connector 6"/>
          <p:cNvCxnSpPr>
            <a:stCxn id="3" idx="3"/>
            <a:endCxn id="4" idx="1"/>
          </p:cNvCxnSpPr>
          <p:nvPr/>
        </p:nvCxnSpPr>
        <p:spPr>
          <a:xfrm>
            <a:off x="3832411" y="2349648"/>
            <a:ext cx="1523995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>
            <a:stCxn id="4" idx="3"/>
            <a:endCxn id="5" idx="1"/>
          </p:cNvCxnSpPr>
          <p:nvPr/>
        </p:nvCxnSpPr>
        <p:spPr>
          <a:xfrm>
            <a:off x="7382431" y="2349648"/>
            <a:ext cx="146573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43"/>
          <a:stretch/>
        </p:blipFill>
        <p:spPr>
          <a:xfrm>
            <a:off x="1907136" y="2746677"/>
            <a:ext cx="999772" cy="1016905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4961965" y="2985247"/>
            <a:ext cx="1116106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/>
              <a:t>Build</a:t>
            </a:r>
            <a:endParaRPr lang="en-GB" dirty="0"/>
          </a:p>
        </p:txBody>
      </p:sp>
      <p:sp>
        <p:nvSpPr>
          <p:cNvPr id="12" name="TextBox 11"/>
          <p:cNvSpPr txBox="1"/>
          <p:nvPr/>
        </p:nvSpPr>
        <p:spPr>
          <a:xfrm>
            <a:off x="6432176" y="2985247"/>
            <a:ext cx="1461247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/>
              <a:t>Validate/Test</a:t>
            </a:r>
            <a:endParaRPr lang="en-GB" dirty="0"/>
          </a:p>
        </p:txBody>
      </p:sp>
      <p:cxnSp>
        <p:nvCxnSpPr>
          <p:cNvPr id="14" name="Straight Connector 13"/>
          <p:cNvCxnSpPr>
            <a:stCxn id="4" idx="2"/>
            <a:endCxn id="11" idx="0"/>
          </p:cNvCxnSpPr>
          <p:nvPr/>
        </p:nvCxnSpPr>
        <p:spPr>
          <a:xfrm flipH="1">
            <a:off x="5520018" y="2534314"/>
            <a:ext cx="849401" cy="450933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" name="Straight Connector 15"/>
          <p:cNvCxnSpPr>
            <a:stCxn id="4" idx="2"/>
            <a:endCxn id="12" idx="0"/>
          </p:cNvCxnSpPr>
          <p:nvPr/>
        </p:nvCxnSpPr>
        <p:spPr>
          <a:xfrm>
            <a:off x="6369419" y="2534314"/>
            <a:ext cx="793381" cy="450933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17" name="Picture 16"/>
          <p:cNvPicPr>
            <a:picLocks noChangeAspect="1"/>
          </p:cNvPicPr>
          <p:nvPr/>
        </p:nvPicPr>
        <p:blipFill rotWithShape="1"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43"/>
          <a:stretch/>
        </p:blipFill>
        <p:spPr>
          <a:xfrm>
            <a:off x="4356634" y="3481724"/>
            <a:ext cx="999772" cy="1016905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28903" y="3525895"/>
            <a:ext cx="1040515" cy="928561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4">
            <a:clrChange>
              <a:clrFrom>
                <a:srgbClr val="FEFFFF"/>
              </a:clrFrom>
              <a:clrTo>
                <a:srgbClr val="FE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52436" y="3481724"/>
            <a:ext cx="962860" cy="1180493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4">
            <a:clrChange>
              <a:clrFrom>
                <a:srgbClr val="FEFFFF"/>
              </a:clrFrom>
              <a:clrTo>
                <a:srgbClr val="FE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5890" y="2664882"/>
            <a:ext cx="962860" cy="1180493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45837" y="2553163"/>
            <a:ext cx="1040515" cy="928561"/>
          </a:xfrm>
          <a:prstGeom prst="rect">
            <a:avLst/>
          </a:prstGeom>
        </p:spPr>
      </p:pic>
      <p:sp>
        <p:nvSpPr>
          <p:cNvPr id="22" name="Diamond 21"/>
          <p:cNvSpPr/>
          <p:nvPr/>
        </p:nvSpPr>
        <p:spPr>
          <a:xfrm>
            <a:off x="2111188" y="4760259"/>
            <a:ext cx="295834" cy="282388"/>
          </a:xfrm>
          <a:prstGeom prst="diamond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Diamond 22"/>
          <p:cNvSpPr/>
          <p:nvPr/>
        </p:nvSpPr>
        <p:spPr>
          <a:xfrm>
            <a:off x="6136342" y="4760259"/>
            <a:ext cx="295834" cy="282388"/>
          </a:xfrm>
          <a:prstGeom prst="diamond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4" name="Diamond 23"/>
          <p:cNvSpPr/>
          <p:nvPr/>
        </p:nvSpPr>
        <p:spPr>
          <a:xfrm>
            <a:off x="9339403" y="4760259"/>
            <a:ext cx="295834" cy="282388"/>
          </a:xfrm>
          <a:prstGeom prst="diamond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26" name="Straight Connector 25"/>
          <p:cNvCxnSpPr>
            <a:stCxn id="22" idx="3"/>
            <a:endCxn id="23" idx="1"/>
          </p:cNvCxnSpPr>
          <p:nvPr/>
        </p:nvCxnSpPr>
        <p:spPr>
          <a:xfrm>
            <a:off x="2407022" y="4901453"/>
            <a:ext cx="372932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8" name="Straight Connector 27"/>
          <p:cNvCxnSpPr>
            <a:stCxn id="23" idx="3"/>
            <a:endCxn id="24" idx="1"/>
          </p:cNvCxnSpPr>
          <p:nvPr/>
        </p:nvCxnSpPr>
        <p:spPr>
          <a:xfrm>
            <a:off x="6432176" y="4901453"/>
            <a:ext cx="2907227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29" name="Picture 28"/>
          <p:cNvPicPr>
            <a:picLocks noChangeAspect="1"/>
          </p:cNvPicPr>
          <p:nvPr/>
        </p:nvPicPr>
        <p:blipFill rotWithShape="1">
          <a:blip r:embed="rId5">
            <a:clrChange>
              <a:clrFrom>
                <a:srgbClr val="FDFFFE"/>
              </a:clrFrom>
              <a:clrTo>
                <a:srgbClr val="FDFF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155"/>
          <a:stretch/>
        </p:blipFill>
        <p:spPr>
          <a:xfrm>
            <a:off x="1868970" y="5155207"/>
            <a:ext cx="780269" cy="884117"/>
          </a:xfrm>
          <a:prstGeom prst="rect">
            <a:avLst/>
          </a:prstGeom>
        </p:spPr>
      </p:pic>
      <p:pic>
        <p:nvPicPr>
          <p:cNvPr id="30" name="Picture 29"/>
          <p:cNvPicPr>
            <a:picLocks noChangeAspect="1"/>
          </p:cNvPicPr>
          <p:nvPr/>
        </p:nvPicPr>
        <p:blipFill rotWithShape="1">
          <a:blip r:embed="rId5">
            <a:clrChange>
              <a:clrFrom>
                <a:srgbClr val="FDFFFE"/>
              </a:clrFrom>
              <a:clrTo>
                <a:srgbClr val="FDFF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155"/>
          <a:stretch/>
        </p:blipFill>
        <p:spPr>
          <a:xfrm>
            <a:off x="5979283" y="5158451"/>
            <a:ext cx="780269" cy="884117"/>
          </a:xfrm>
          <a:prstGeom prst="rect">
            <a:avLst/>
          </a:prstGeom>
        </p:spPr>
      </p:pic>
      <p:pic>
        <p:nvPicPr>
          <p:cNvPr id="31" name="Picture 30"/>
          <p:cNvPicPr>
            <a:picLocks noChangeAspect="1"/>
          </p:cNvPicPr>
          <p:nvPr/>
        </p:nvPicPr>
        <p:blipFill rotWithShape="1">
          <a:blip r:embed="rId5">
            <a:clrChange>
              <a:clrFrom>
                <a:srgbClr val="FDFFFE"/>
              </a:clrFrom>
              <a:clrTo>
                <a:srgbClr val="FDFF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155"/>
          <a:stretch/>
        </p:blipFill>
        <p:spPr>
          <a:xfrm>
            <a:off x="9188481" y="5155206"/>
            <a:ext cx="780269" cy="884117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146612" y="2985247"/>
            <a:ext cx="6192791" cy="281043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 7"/>
          <p:cNvSpPr/>
          <p:nvPr/>
        </p:nvSpPr>
        <p:spPr>
          <a:xfrm>
            <a:off x="3146612" y="2985247"/>
            <a:ext cx="1371600" cy="1035424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Box 12"/>
          <p:cNvSpPr txBox="1"/>
          <p:nvPr/>
        </p:nvSpPr>
        <p:spPr>
          <a:xfrm>
            <a:off x="3415553" y="3247003"/>
            <a:ext cx="94108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 smtClean="0"/>
              <a:t>Team manager</a:t>
            </a:r>
            <a:endParaRPr lang="en-GB" sz="1600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4356634" y="4498629"/>
            <a:ext cx="0" cy="97432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>
            <a:off x="6476786" y="3247003"/>
            <a:ext cx="0" cy="97432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>
            <a:off x="8115296" y="4454456"/>
            <a:ext cx="0" cy="97432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>
            <a:off x="3845858" y="5035923"/>
            <a:ext cx="995083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/>
        </p:nvCxnSpPr>
        <p:spPr>
          <a:xfrm>
            <a:off x="5979283" y="3763582"/>
            <a:ext cx="995083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>
            <a:off x="7604132" y="4904341"/>
            <a:ext cx="995083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TextBox 40"/>
          <p:cNvSpPr txBox="1"/>
          <p:nvPr/>
        </p:nvSpPr>
        <p:spPr>
          <a:xfrm>
            <a:off x="3906618" y="4622823"/>
            <a:ext cx="45926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 smtClean="0"/>
              <a:t>RI</a:t>
            </a:r>
            <a:endParaRPr lang="en-GB" dirty="0"/>
          </a:p>
        </p:txBody>
      </p:sp>
      <p:sp>
        <p:nvSpPr>
          <p:cNvPr id="42" name="TextBox 41"/>
          <p:cNvSpPr txBox="1"/>
          <p:nvPr/>
        </p:nvSpPr>
        <p:spPr>
          <a:xfrm>
            <a:off x="4394743" y="5123917"/>
            <a:ext cx="45926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 smtClean="0"/>
              <a:t>RI</a:t>
            </a:r>
            <a:endParaRPr lang="en-GB" dirty="0"/>
          </a:p>
        </p:txBody>
      </p:sp>
      <p:sp>
        <p:nvSpPr>
          <p:cNvPr id="43" name="TextBox 42"/>
          <p:cNvSpPr txBox="1"/>
          <p:nvPr/>
        </p:nvSpPr>
        <p:spPr>
          <a:xfrm>
            <a:off x="4401914" y="4616511"/>
            <a:ext cx="45926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 smtClean="0"/>
              <a:t>SP</a:t>
            </a:r>
            <a:endParaRPr lang="en-GB" dirty="0"/>
          </a:p>
        </p:txBody>
      </p:sp>
      <p:sp>
        <p:nvSpPr>
          <p:cNvPr id="44" name="TextBox 43"/>
          <p:cNvSpPr txBox="1"/>
          <p:nvPr/>
        </p:nvSpPr>
        <p:spPr>
          <a:xfrm>
            <a:off x="3904005" y="5098710"/>
            <a:ext cx="45926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 smtClean="0"/>
              <a:t>RI</a:t>
            </a:r>
            <a:endParaRPr lang="en-GB" dirty="0"/>
          </a:p>
        </p:txBody>
      </p:sp>
      <p:sp>
        <p:nvSpPr>
          <p:cNvPr id="45" name="TextBox 44"/>
          <p:cNvSpPr txBox="1"/>
          <p:nvPr/>
        </p:nvSpPr>
        <p:spPr>
          <a:xfrm>
            <a:off x="3466040" y="4318288"/>
            <a:ext cx="59476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b="1" dirty="0" smtClean="0"/>
              <a:t>EDA</a:t>
            </a:r>
            <a:endParaRPr lang="en-GB" b="1" dirty="0"/>
          </a:p>
        </p:txBody>
      </p:sp>
      <p:sp>
        <p:nvSpPr>
          <p:cNvPr id="46" name="TextBox 45"/>
          <p:cNvSpPr txBox="1"/>
          <p:nvPr/>
        </p:nvSpPr>
        <p:spPr>
          <a:xfrm>
            <a:off x="7019354" y="3086294"/>
            <a:ext cx="59476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b="1" dirty="0" err="1" smtClean="0"/>
              <a:t>Impl</a:t>
            </a:r>
            <a:r>
              <a:rPr lang="en-GB" sz="1600" b="1" dirty="0" smtClean="0"/>
              <a:t>.</a:t>
            </a:r>
            <a:endParaRPr lang="en-GB" b="1" dirty="0"/>
          </a:p>
        </p:txBody>
      </p:sp>
      <p:sp>
        <p:nvSpPr>
          <p:cNvPr id="47" name="TextBox 46"/>
          <p:cNvSpPr txBox="1"/>
          <p:nvPr/>
        </p:nvSpPr>
        <p:spPr>
          <a:xfrm>
            <a:off x="6035570" y="3322616"/>
            <a:ext cx="45926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 smtClean="0"/>
              <a:t>RI</a:t>
            </a:r>
            <a:endParaRPr lang="en-GB" dirty="0"/>
          </a:p>
        </p:txBody>
      </p:sp>
      <p:sp>
        <p:nvSpPr>
          <p:cNvPr id="48" name="TextBox 47"/>
          <p:cNvSpPr txBox="1"/>
          <p:nvPr/>
        </p:nvSpPr>
        <p:spPr>
          <a:xfrm>
            <a:off x="6536486" y="3326667"/>
            <a:ext cx="45926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 smtClean="0"/>
              <a:t>SP</a:t>
            </a:r>
            <a:endParaRPr lang="en-GB" dirty="0"/>
          </a:p>
        </p:txBody>
      </p:sp>
      <p:sp>
        <p:nvSpPr>
          <p:cNvPr id="49" name="TextBox 48"/>
          <p:cNvSpPr txBox="1"/>
          <p:nvPr/>
        </p:nvSpPr>
        <p:spPr>
          <a:xfrm>
            <a:off x="6519748" y="3815023"/>
            <a:ext cx="45926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 smtClean="0"/>
              <a:t>CF</a:t>
            </a:r>
            <a:endParaRPr lang="en-GB" dirty="0"/>
          </a:p>
        </p:txBody>
      </p:sp>
      <p:sp>
        <p:nvSpPr>
          <p:cNvPr id="50" name="TextBox 49"/>
          <p:cNvSpPr txBox="1"/>
          <p:nvPr/>
        </p:nvSpPr>
        <p:spPr>
          <a:xfrm>
            <a:off x="6013302" y="3806892"/>
            <a:ext cx="45926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 smtClean="0"/>
              <a:t>SP</a:t>
            </a:r>
            <a:endParaRPr lang="en-GB" dirty="0"/>
          </a:p>
        </p:txBody>
      </p:sp>
      <p:sp>
        <p:nvSpPr>
          <p:cNvPr id="51" name="TextBox 50"/>
          <p:cNvSpPr txBox="1"/>
          <p:nvPr/>
        </p:nvSpPr>
        <p:spPr>
          <a:xfrm>
            <a:off x="6891189" y="5210333"/>
            <a:ext cx="59476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b="1" dirty="0" smtClean="0"/>
              <a:t>Run</a:t>
            </a:r>
            <a:endParaRPr lang="en-GB" b="1" dirty="0"/>
          </a:p>
        </p:txBody>
      </p:sp>
      <p:sp>
        <p:nvSpPr>
          <p:cNvPr id="52" name="TextBox 51"/>
          <p:cNvSpPr txBox="1"/>
          <p:nvPr/>
        </p:nvSpPr>
        <p:spPr>
          <a:xfrm>
            <a:off x="7627171" y="4519415"/>
            <a:ext cx="45926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 smtClean="0"/>
              <a:t>CF</a:t>
            </a:r>
            <a:endParaRPr lang="en-GB" dirty="0"/>
          </a:p>
        </p:txBody>
      </p:sp>
      <p:sp>
        <p:nvSpPr>
          <p:cNvPr id="53" name="TextBox 52"/>
          <p:cNvSpPr txBox="1"/>
          <p:nvPr/>
        </p:nvSpPr>
        <p:spPr>
          <a:xfrm>
            <a:off x="8115746" y="4967649"/>
            <a:ext cx="45926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 smtClean="0"/>
              <a:t>CF</a:t>
            </a:r>
            <a:endParaRPr lang="en-GB" dirty="0"/>
          </a:p>
        </p:txBody>
      </p:sp>
      <p:sp>
        <p:nvSpPr>
          <p:cNvPr id="54" name="TextBox 53"/>
          <p:cNvSpPr txBox="1"/>
          <p:nvPr/>
        </p:nvSpPr>
        <p:spPr>
          <a:xfrm>
            <a:off x="8125367" y="4512014"/>
            <a:ext cx="45926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 smtClean="0"/>
              <a:t>SP</a:t>
            </a:r>
            <a:endParaRPr lang="en-GB" dirty="0"/>
          </a:p>
        </p:txBody>
      </p:sp>
      <p:sp>
        <p:nvSpPr>
          <p:cNvPr id="55" name="TextBox 54"/>
          <p:cNvSpPr txBox="1"/>
          <p:nvPr/>
        </p:nvSpPr>
        <p:spPr>
          <a:xfrm>
            <a:off x="7648317" y="4974203"/>
            <a:ext cx="45926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 smtClean="0"/>
              <a:t>SP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4004308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Belbin use case: Lessons learned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Do it – it works!</a:t>
            </a:r>
          </a:p>
          <a:p>
            <a:pPr lvl="1"/>
            <a:r>
              <a:rPr lang="en-GB" dirty="0" smtClean="0"/>
              <a:t>Team got better customer satisfaction scores than any other department</a:t>
            </a:r>
          </a:p>
          <a:p>
            <a:endParaRPr lang="en-GB" dirty="0"/>
          </a:p>
          <a:p>
            <a:r>
              <a:rPr lang="en-GB" dirty="0" smtClean="0"/>
              <a:t>Diffuses tension, greater understanding of behaviour</a:t>
            </a:r>
          </a:p>
          <a:p>
            <a:endParaRPr lang="en-GB" dirty="0"/>
          </a:p>
          <a:p>
            <a:r>
              <a:rPr lang="en-GB" dirty="0" smtClean="0"/>
              <a:t>Plants are people too, bring them in</a:t>
            </a:r>
          </a:p>
          <a:p>
            <a:endParaRPr lang="en-GB" dirty="0"/>
          </a:p>
          <a:p>
            <a:r>
              <a:rPr lang="en-GB" dirty="0" smtClean="0"/>
              <a:t>Arrange work flow </a:t>
            </a:r>
            <a:r>
              <a:rPr lang="en-GB" u="sng" dirty="0" smtClean="0"/>
              <a:t>and</a:t>
            </a:r>
            <a:r>
              <a:rPr lang="en-GB" dirty="0" smtClean="0"/>
              <a:t> work environment to suit the preferred roles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2792614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Team cycle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796551"/>
          </a:xfrm>
        </p:spPr>
        <p:txBody>
          <a:bodyPr>
            <a:normAutofit/>
          </a:bodyPr>
          <a:lstStyle/>
          <a:p>
            <a:r>
              <a:rPr lang="en-GB" dirty="0"/>
              <a:t>Forming – Storming – Norming – </a:t>
            </a:r>
            <a:r>
              <a:rPr lang="en-GB" dirty="0" smtClean="0"/>
              <a:t>Performing</a:t>
            </a:r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43948" y="3630705"/>
            <a:ext cx="1532965" cy="1532965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5419" y="3671047"/>
            <a:ext cx="1920240" cy="13716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14383" y="4531660"/>
            <a:ext cx="1122291" cy="1573305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75111" y="2483545"/>
            <a:ext cx="1883319" cy="1345228"/>
          </a:xfrm>
          <a:prstGeom prst="rect">
            <a:avLst/>
          </a:prstGeom>
        </p:spPr>
      </p:pic>
      <p:sp>
        <p:nvSpPr>
          <p:cNvPr id="9" name="Curved Right Arrow 8"/>
          <p:cNvSpPr/>
          <p:nvPr/>
        </p:nvSpPr>
        <p:spPr>
          <a:xfrm rot="2784013">
            <a:off x="2290781" y="2745207"/>
            <a:ext cx="331231" cy="736417"/>
          </a:xfrm>
          <a:prstGeom prst="curvedRightArrow">
            <a:avLst>
              <a:gd name="adj1" fmla="val 25000"/>
              <a:gd name="adj2" fmla="val 50000"/>
              <a:gd name="adj3" fmla="val 3354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10" name="Curved Right Arrow 9"/>
          <p:cNvSpPr/>
          <p:nvPr/>
        </p:nvSpPr>
        <p:spPr>
          <a:xfrm rot="18937815">
            <a:off x="2707661" y="5344288"/>
            <a:ext cx="331231" cy="736417"/>
          </a:xfrm>
          <a:prstGeom prst="curvedRightArrow">
            <a:avLst>
              <a:gd name="adj1" fmla="val 25000"/>
              <a:gd name="adj2" fmla="val 50000"/>
              <a:gd name="adj3" fmla="val 3354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11" name="Curved Right Arrow 10"/>
          <p:cNvSpPr/>
          <p:nvPr/>
        </p:nvSpPr>
        <p:spPr>
          <a:xfrm rot="14236827">
            <a:off x="6535596" y="5465628"/>
            <a:ext cx="331231" cy="736417"/>
          </a:xfrm>
          <a:prstGeom prst="curvedRightArrow">
            <a:avLst>
              <a:gd name="adj1" fmla="val 25000"/>
              <a:gd name="adj2" fmla="val 50000"/>
              <a:gd name="adj3" fmla="val 3354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13" name="Right Arrow 12"/>
          <p:cNvSpPr/>
          <p:nvPr/>
        </p:nvSpPr>
        <p:spPr>
          <a:xfrm rot="17340398">
            <a:off x="7225187" y="2899049"/>
            <a:ext cx="632012" cy="24568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TextBox 13"/>
          <p:cNvSpPr txBox="1"/>
          <p:nvPr/>
        </p:nvSpPr>
        <p:spPr>
          <a:xfrm>
            <a:off x="6993989" y="2399727"/>
            <a:ext cx="5900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/>
              <a:t>?</a:t>
            </a:r>
            <a:endParaRPr lang="en-GB" dirty="0"/>
          </a:p>
        </p:txBody>
      </p:sp>
      <p:sp>
        <p:nvSpPr>
          <p:cNvPr id="15" name="TextBox 14"/>
          <p:cNvSpPr txBox="1"/>
          <p:nvPr/>
        </p:nvSpPr>
        <p:spPr>
          <a:xfrm>
            <a:off x="8744963" y="2922947"/>
            <a:ext cx="2784565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solidFill>
                  <a:schemeClr val="tx1">
                    <a:lumMod val="50000"/>
                  </a:schemeClr>
                </a:solidFill>
              </a:rPr>
              <a:t>Advisable to give teams a time with less pressure initially</a:t>
            </a:r>
          </a:p>
          <a:p>
            <a:endParaRPr lang="en-GB" dirty="0">
              <a:solidFill>
                <a:schemeClr val="tx1">
                  <a:lumMod val="50000"/>
                </a:schemeClr>
              </a:solidFill>
            </a:endParaRPr>
          </a:p>
          <a:p>
            <a:r>
              <a:rPr lang="en-GB" dirty="0" smtClean="0">
                <a:solidFill>
                  <a:schemeClr val="tx1">
                    <a:lumMod val="50000"/>
                  </a:schemeClr>
                </a:solidFill>
              </a:rPr>
              <a:t>Allocate harder problems / increased pressure once “performing phase” has been reached</a:t>
            </a:r>
          </a:p>
          <a:p>
            <a:endParaRPr lang="en-GB" dirty="0">
              <a:solidFill>
                <a:schemeClr val="tx1">
                  <a:lumMod val="50000"/>
                </a:schemeClr>
              </a:solidFill>
            </a:endParaRPr>
          </a:p>
          <a:p>
            <a:r>
              <a:rPr lang="en-GB" dirty="0" smtClean="0">
                <a:solidFill>
                  <a:schemeClr val="tx1">
                    <a:lumMod val="50000"/>
                  </a:schemeClr>
                </a:solidFill>
              </a:rPr>
              <a:t>Monitor teams in storming phase</a:t>
            </a:r>
            <a:endParaRPr lang="en-GB" dirty="0">
              <a:solidFill>
                <a:schemeClr val="tx1">
                  <a:lumMod val="50000"/>
                </a:schemeClr>
              </a:solidFill>
            </a:endParaRPr>
          </a:p>
        </p:txBody>
      </p:sp>
      <p:sp>
        <p:nvSpPr>
          <p:cNvPr id="16" name="Curved Right Arrow 15"/>
          <p:cNvSpPr/>
          <p:nvPr/>
        </p:nvSpPr>
        <p:spPr>
          <a:xfrm rot="7762586">
            <a:off x="6493726" y="2569076"/>
            <a:ext cx="331231" cy="736417"/>
          </a:xfrm>
          <a:prstGeom prst="curvedRightArrow">
            <a:avLst>
              <a:gd name="adj1" fmla="val 25000"/>
              <a:gd name="adj2" fmla="val 50000"/>
              <a:gd name="adj3" fmla="val 3354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5942299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1" grpId="0" animBg="1"/>
      <p:bldP spid="13" grpId="0" animBg="1"/>
      <p:bldP spid="14" grpId="0"/>
      <p:bldP spid="15" grpId="0"/>
      <p:bldP spid="16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Team communication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376952"/>
            <a:ext cx="10515600" cy="2974975"/>
          </a:xfrm>
        </p:spPr>
        <p:txBody>
          <a:bodyPr>
            <a:normAutofit/>
          </a:bodyPr>
          <a:lstStyle/>
          <a:p>
            <a:r>
              <a:rPr lang="en-GB" dirty="0" smtClean="0"/>
              <a:t>Teams </a:t>
            </a:r>
            <a:r>
              <a:rPr lang="en-GB" dirty="0"/>
              <a:t>that </a:t>
            </a:r>
            <a:r>
              <a:rPr lang="en-GB" dirty="0" smtClean="0"/>
              <a:t>work well: </a:t>
            </a:r>
          </a:p>
          <a:p>
            <a:pPr lvl="1"/>
            <a:r>
              <a:rPr lang="en-GB" dirty="0" smtClean="0"/>
              <a:t>Have regular feed-back sessions </a:t>
            </a:r>
          </a:p>
          <a:p>
            <a:pPr lvl="1"/>
            <a:r>
              <a:rPr lang="en-GB" dirty="0" smtClean="0"/>
              <a:t>Ensure all </a:t>
            </a:r>
            <a:r>
              <a:rPr lang="en-GB" dirty="0"/>
              <a:t>members agree on </a:t>
            </a:r>
            <a:r>
              <a:rPr lang="en-GB" dirty="0" smtClean="0"/>
              <a:t>ground-rules </a:t>
            </a:r>
          </a:p>
          <a:p>
            <a:pPr lvl="1"/>
            <a:r>
              <a:rPr lang="en-GB" dirty="0" smtClean="0"/>
              <a:t>Have </a:t>
            </a:r>
            <a:r>
              <a:rPr lang="en-GB" dirty="0"/>
              <a:t>respect for each </a:t>
            </a:r>
            <a:r>
              <a:rPr lang="en-GB" dirty="0" smtClean="0"/>
              <a:t>other</a:t>
            </a:r>
          </a:p>
          <a:p>
            <a:pPr lvl="1"/>
            <a:r>
              <a:rPr lang="en-GB" dirty="0" smtClean="0"/>
              <a:t>Acknowledge diversity </a:t>
            </a:r>
          </a:p>
          <a:p>
            <a:pPr lvl="1"/>
            <a:r>
              <a:rPr lang="en-GB" dirty="0" smtClean="0"/>
              <a:t>Address </a:t>
            </a:r>
            <a:r>
              <a:rPr lang="en-GB" dirty="0"/>
              <a:t>team issues </a:t>
            </a:r>
            <a:r>
              <a:rPr lang="en-GB" dirty="0" smtClean="0"/>
              <a:t>explicitly</a:t>
            </a:r>
            <a:endParaRPr lang="en-GB" dirty="0"/>
          </a:p>
          <a:p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6636524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And relax…</a:t>
            </a:r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295" b="7530"/>
          <a:stretch/>
        </p:blipFill>
        <p:spPr>
          <a:xfrm>
            <a:off x="4147851" y="2151531"/>
            <a:ext cx="3207689" cy="3429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64704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Potential snags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6653547" cy="1845381"/>
          </a:xfrm>
        </p:spPr>
        <p:txBody>
          <a:bodyPr>
            <a:normAutofit/>
          </a:bodyPr>
          <a:lstStyle/>
          <a:p>
            <a:r>
              <a:rPr lang="en-GB" dirty="0"/>
              <a:t>Ladder of </a:t>
            </a:r>
            <a:r>
              <a:rPr lang="en-GB" dirty="0" smtClean="0"/>
              <a:t>inference</a:t>
            </a:r>
          </a:p>
          <a:p>
            <a:endParaRPr lang="en-GB" dirty="0"/>
          </a:p>
        </p:txBody>
      </p:sp>
      <p:grpSp>
        <p:nvGrpSpPr>
          <p:cNvPr id="48" name="Group 47"/>
          <p:cNvGrpSpPr/>
          <p:nvPr/>
        </p:nvGrpSpPr>
        <p:grpSpPr>
          <a:xfrm>
            <a:off x="4217304" y="872684"/>
            <a:ext cx="2864328" cy="5907346"/>
            <a:chOff x="7726585" y="863917"/>
            <a:chExt cx="2864328" cy="5907346"/>
          </a:xfrm>
        </p:grpSpPr>
        <p:grpSp>
          <p:nvGrpSpPr>
            <p:cNvPr id="13" name="Group 12"/>
            <p:cNvGrpSpPr/>
            <p:nvPr/>
          </p:nvGrpSpPr>
          <p:grpSpPr>
            <a:xfrm>
              <a:off x="7726585" y="863917"/>
              <a:ext cx="2864328" cy="5907346"/>
              <a:chOff x="7715434" y="919673"/>
              <a:chExt cx="2864328" cy="5907346"/>
            </a:xfrm>
          </p:grpSpPr>
          <p:sp>
            <p:nvSpPr>
              <p:cNvPr id="5" name="Minus 4"/>
              <p:cNvSpPr/>
              <p:nvPr/>
            </p:nvSpPr>
            <p:spPr>
              <a:xfrm rot="15796960">
                <a:off x="7088899" y="3559384"/>
                <a:ext cx="5889811" cy="645459"/>
              </a:xfrm>
              <a:prstGeom prst="mathMinus">
                <a:avLst/>
              </a:prstGeom>
              <a:solidFill>
                <a:schemeClr val="bg1">
                  <a:lumMod val="50000"/>
                </a:schemeClr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grpSp>
            <p:nvGrpSpPr>
              <p:cNvPr id="12" name="Group 11"/>
              <p:cNvGrpSpPr/>
              <p:nvPr/>
            </p:nvGrpSpPr>
            <p:grpSpPr>
              <a:xfrm>
                <a:off x="7715434" y="919673"/>
                <a:ext cx="2864328" cy="5889811"/>
                <a:chOff x="7718507" y="950667"/>
                <a:chExt cx="2864328" cy="5889811"/>
              </a:xfrm>
            </p:grpSpPr>
            <p:sp>
              <p:nvSpPr>
                <p:cNvPr id="4" name="Minus 3"/>
                <p:cNvSpPr/>
                <p:nvPr/>
              </p:nvSpPr>
              <p:spPr>
                <a:xfrm rot="16545804">
                  <a:off x="5390430" y="3572843"/>
                  <a:ext cx="5889811" cy="645459"/>
                </a:xfrm>
                <a:prstGeom prst="mathMinus">
                  <a:avLst/>
                </a:prstGeom>
                <a:solidFill>
                  <a:schemeClr val="bg1">
                    <a:lumMod val="50000"/>
                  </a:schemeClr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" name="Minus 5"/>
                <p:cNvSpPr/>
                <p:nvPr/>
              </p:nvSpPr>
              <p:spPr>
                <a:xfrm>
                  <a:off x="8158788" y="2111188"/>
                  <a:ext cx="1939953" cy="524436"/>
                </a:xfrm>
                <a:prstGeom prst="mathMinus">
                  <a:avLst/>
                </a:prstGeom>
                <a:solidFill>
                  <a:schemeClr val="bg1">
                    <a:lumMod val="50000"/>
                  </a:schemeClr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7" name="Minus 6"/>
                <p:cNvSpPr/>
                <p:nvPr/>
              </p:nvSpPr>
              <p:spPr>
                <a:xfrm>
                  <a:off x="8122024" y="2735356"/>
                  <a:ext cx="2070847" cy="524436"/>
                </a:xfrm>
                <a:prstGeom prst="mathMinus">
                  <a:avLst/>
                </a:prstGeom>
                <a:solidFill>
                  <a:schemeClr val="bg1">
                    <a:lumMod val="50000"/>
                  </a:schemeClr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8" name="Minus 7"/>
                <p:cNvSpPr/>
                <p:nvPr/>
              </p:nvSpPr>
              <p:spPr>
                <a:xfrm>
                  <a:off x="8105000" y="3379948"/>
                  <a:ext cx="2182000" cy="524436"/>
                </a:xfrm>
                <a:prstGeom prst="mathMinus">
                  <a:avLst/>
                </a:prstGeom>
                <a:solidFill>
                  <a:schemeClr val="bg1">
                    <a:lumMod val="50000"/>
                  </a:schemeClr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9" name="Minus 8"/>
                <p:cNvSpPr/>
                <p:nvPr/>
              </p:nvSpPr>
              <p:spPr>
                <a:xfrm>
                  <a:off x="7908404" y="4001294"/>
                  <a:ext cx="2552332" cy="524436"/>
                </a:xfrm>
                <a:prstGeom prst="mathMinus">
                  <a:avLst/>
                </a:prstGeom>
                <a:solidFill>
                  <a:schemeClr val="bg1">
                    <a:lumMod val="50000"/>
                  </a:schemeClr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10" name="Minus 9"/>
                <p:cNvSpPr/>
                <p:nvPr/>
              </p:nvSpPr>
              <p:spPr>
                <a:xfrm>
                  <a:off x="7908404" y="4644733"/>
                  <a:ext cx="2552331" cy="524436"/>
                </a:xfrm>
                <a:prstGeom prst="mathMinus">
                  <a:avLst/>
                </a:prstGeom>
                <a:solidFill>
                  <a:schemeClr val="bg1">
                    <a:lumMod val="50000"/>
                  </a:schemeClr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11" name="Minus 10"/>
                <p:cNvSpPr/>
                <p:nvPr/>
              </p:nvSpPr>
              <p:spPr>
                <a:xfrm>
                  <a:off x="7718507" y="5257604"/>
                  <a:ext cx="2864328" cy="524436"/>
                </a:xfrm>
                <a:prstGeom prst="mathMinus">
                  <a:avLst/>
                </a:prstGeom>
                <a:solidFill>
                  <a:schemeClr val="bg1">
                    <a:lumMod val="50000"/>
                  </a:schemeClr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</p:grpSp>
        <p:sp>
          <p:nvSpPr>
            <p:cNvPr id="14" name="TextBox 13"/>
            <p:cNvSpPr txBox="1"/>
            <p:nvPr/>
          </p:nvSpPr>
          <p:spPr>
            <a:xfrm>
              <a:off x="8552882" y="5645574"/>
              <a:ext cx="130239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dirty="0" smtClean="0"/>
                <a:t>Data Input</a:t>
              </a:r>
              <a:endParaRPr lang="en-GB" dirty="0"/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8461582" y="4956626"/>
              <a:ext cx="164523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dirty="0" smtClean="0"/>
                <a:t>Data Selection</a:t>
              </a:r>
              <a:endParaRPr lang="en-GB" dirty="0"/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8837329" y="4313816"/>
              <a:ext cx="73349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dirty="0" smtClean="0"/>
                <a:t>Filter</a:t>
              </a:r>
              <a:endParaRPr lang="en-GB" dirty="0"/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8719977" y="3671006"/>
              <a:ext cx="108601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dirty="0" smtClean="0"/>
                <a:t>Assume</a:t>
              </a:r>
              <a:endParaRPr lang="en-GB" dirty="0"/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8622517" y="3053097"/>
              <a:ext cx="108601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dirty="0" smtClean="0"/>
                <a:t>Conclude</a:t>
              </a:r>
              <a:endParaRPr lang="en-GB" dirty="0"/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8741192" y="2427778"/>
              <a:ext cx="108601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dirty="0" smtClean="0"/>
                <a:t>Beliefs</a:t>
              </a:r>
              <a:endParaRPr lang="en-GB" dirty="0"/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8759319" y="1843296"/>
              <a:ext cx="108601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dirty="0" smtClean="0"/>
                <a:t>Action</a:t>
              </a:r>
              <a:endParaRPr lang="en-GB" dirty="0"/>
            </a:p>
          </p:txBody>
        </p:sp>
      </p:grpSp>
      <p:grpSp>
        <p:nvGrpSpPr>
          <p:cNvPr id="47" name="Group 46"/>
          <p:cNvGrpSpPr/>
          <p:nvPr/>
        </p:nvGrpSpPr>
        <p:grpSpPr>
          <a:xfrm>
            <a:off x="940016" y="3564908"/>
            <a:ext cx="2320471" cy="2416110"/>
            <a:chOff x="597074" y="3422429"/>
            <a:chExt cx="2320471" cy="2416110"/>
          </a:xfrm>
        </p:grpSpPr>
        <p:pic>
          <p:nvPicPr>
            <p:cNvPr id="45" name="Picture 44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97074" y="3422429"/>
              <a:ext cx="2072569" cy="2416110"/>
            </a:xfrm>
            <a:prstGeom prst="rect">
              <a:avLst/>
            </a:prstGeom>
          </p:spPr>
        </p:pic>
        <p:sp>
          <p:nvSpPr>
            <p:cNvPr id="46" name="TextBox 45"/>
            <p:cNvSpPr txBox="1"/>
            <p:nvPr/>
          </p:nvSpPr>
          <p:spPr>
            <a:xfrm>
              <a:off x="1711737" y="3543495"/>
              <a:ext cx="1205808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400" dirty="0" smtClean="0">
                  <a:solidFill>
                    <a:schemeClr val="tx1">
                      <a:lumMod val="50000"/>
                    </a:schemeClr>
                  </a:solidFill>
                </a:rPr>
                <a:t>He did </a:t>
              </a:r>
            </a:p>
            <a:p>
              <a:r>
                <a:rPr lang="en-GB" sz="1400" dirty="0" smtClean="0">
                  <a:solidFill>
                    <a:schemeClr val="tx1">
                      <a:lumMod val="50000"/>
                    </a:schemeClr>
                  </a:solidFill>
                </a:rPr>
                <a:t>what??</a:t>
              </a:r>
              <a:endParaRPr lang="en-GB" sz="1400" dirty="0">
                <a:solidFill>
                  <a:schemeClr val="tx1">
                    <a:lumMod val="50000"/>
                  </a:schemeClr>
                </a:solidFill>
              </a:endParaRPr>
            </a:p>
          </p:txBody>
        </p:sp>
      </p:grpSp>
      <p:sp>
        <p:nvSpPr>
          <p:cNvPr id="49" name="TextBox 48"/>
          <p:cNvSpPr txBox="1"/>
          <p:nvPr/>
        </p:nvSpPr>
        <p:spPr>
          <a:xfrm>
            <a:off x="6959532" y="5607826"/>
            <a:ext cx="41047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You sit next to Dave every day</a:t>
            </a:r>
            <a:endParaRPr lang="en-GB" dirty="0"/>
          </a:p>
        </p:txBody>
      </p:sp>
      <p:sp>
        <p:nvSpPr>
          <p:cNvPr id="50" name="TextBox 49"/>
          <p:cNvSpPr txBox="1"/>
          <p:nvPr/>
        </p:nvSpPr>
        <p:spPr>
          <a:xfrm>
            <a:off x="6838969" y="4885423"/>
            <a:ext cx="41047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You notice Dave has not performed his unit tests for two weeks </a:t>
            </a:r>
            <a:endParaRPr lang="en-GB" dirty="0"/>
          </a:p>
        </p:txBody>
      </p:sp>
      <p:sp>
        <p:nvSpPr>
          <p:cNvPr id="51" name="TextBox 50"/>
          <p:cNvSpPr txBox="1"/>
          <p:nvPr/>
        </p:nvSpPr>
        <p:spPr>
          <a:xfrm>
            <a:off x="6722536" y="4303952"/>
            <a:ext cx="51646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You know it is company policy to unit test everything </a:t>
            </a:r>
            <a:endParaRPr lang="en-GB" dirty="0"/>
          </a:p>
        </p:txBody>
      </p:sp>
      <p:sp>
        <p:nvSpPr>
          <p:cNvPr id="52" name="TextBox 51"/>
          <p:cNvSpPr txBox="1"/>
          <p:nvPr/>
        </p:nvSpPr>
        <p:spPr>
          <a:xfrm>
            <a:off x="6665233" y="3672564"/>
            <a:ext cx="50782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You assume Dave is cutting corners and being sloppy</a:t>
            </a:r>
            <a:endParaRPr lang="en-GB" dirty="0"/>
          </a:p>
        </p:txBody>
      </p:sp>
      <p:sp>
        <p:nvSpPr>
          <p:cNvPr id="53" name="TextBox 52"/>
          <p:cNvSpPr txBox="1"/>
          <p:nvPr/>
        </p:nvSpPr>
        <p:spPr>
          <a:xfrm>
            <a:off x="6597538" y="3080712"/>
            <a:ext cx="41047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Dave cannot be trusted</a:t>
            </a:r>
            <a:endParaRPr lang="en-GB" dirty="0"/>
          </a:p>
        </p:txBody>
      </p:sp>
      <p:sp>
        <p:nvSpPr>
          <p:cNvPr id="54" name="TextBox 53"/>
          <p:cNvSpPr txBox="1"/>
          <p:nvPr/>
        </p:nvSpPr>
        <p:spPr>
          <a:xfrm>
            <a:off x="6510824" y="2409562"/>
            <a:ext cx="41047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People similar to Dave cannot be trusted</a:t>
            </a:r>
            <a:endParaRPr lang="en-GB" dirty="0"/>
          </a:p>
        </p:txBody>
      </p:sp>
      <p:sp>
        <p:nvSpPr>
          <p:cNvPr id="55" name="TextBox 54"/>
          <p:cNvSpPr txBox="1"/>
          <p:nvPr/>
        </p:nvSpPr>
        <p:spPr>
          <a:xfrm>
            <a:off x="6472127" y="1829085"/>
            <a:ext cx="41047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You never ask Dave for advice or help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9134395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000"/>
                            </p:stCondLst>
                            <p:childTnLst>
                              <p:par>
                                <p:cTn id="1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3000"/>
                            </p:stCondLst>
                            <p:childTnLst>
                              <p:par>
                                <p:cTn id="2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4000"/>
                            </p:stCondLst>
                            <p:childTnLst>
                              <p:par>
                                <p:cTn id="2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000"/>
                            </p:stCondLst>
                            <p:childTnLst>
                              <p:par>
                                <p:cTn id="2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6000"/>
                            </p:stCondLst>
                            <p:childTnLst>
                              <p:par>
                                <p:cTn id="3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" grpId="0"/>
      <p:bldP spid="50" grpId="0"/>
      <p:bldP spid="51" grpId="0"/>
      <p:bldP spid="52" grpId="0"/>
      <p:bldP spid="53" grpId="0"/>
      <p:bldP spid="54" grpId="0"/>
      <p:bldP spid="55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Motivation and training	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Wheel </a:t>
            </a:r>
            <a:r>
              <a:rPr lang="en-GB" dirty="0"/>
              <a:t>of </a:t>
            </a:r>
            <a:r>
              <a:rPr lang="en-GB" dirty="0" smtClean="0"/>
              <a:t>work</a:t>
            </a:r>
          </a:p>
          <a:p>
            <a:endParaRPr lang="en-GB" dirty="0"/>
          </a:p>
          <a:p>
            <a:endParaRPr lang="en-GB" dirty="0" smtClean="0"/>
          </a:p>
          <a:p>
            <a:endParaRPr lang="en-GB" dirty="0"/>
          </a:p>
          <a:p>
            <a:endParaRPr lang="en-GB" dirty="0" smtClean="0"/>
          </a:p>
          <a:p>
            <a:endParaRPr lang="en-GB" dirty="0"/>
          </a:p>
          <a:p>
            <a:endParaRPr lang="en-GB" dirty="0" smtClean="0"/>
          </a:p>
          <a:p>
            <a:r>
              <a:rPr lang="en-GB" dirty="0" smtClean="0"/>
              <a:t>The right people want continuous learning and innovation</a:t>
            </a:r>
          </a:p>
        </p:txBody>
      </p:sp>
      <p:grpSp>
        <p:nvGrpSpPr>
          <p:cNvPr id="35" name="Group 34"/>
          <p:cNvGrpSpPr/>
          <p:nvPr/>
        </p:nvGrpSpPr>
        <p:grpSpPr>
          <a:xfrm>
            <a:off x="7506907" y="3925093"/>
            <a:ext cx="1651784" cy="1429399"/>
            <a:chOff x="1872466" y="2254327"/>
            <a:chExt cx="1651784" cy="1429399"/>
          </a:xfrm>
        </p:grpSpPr>
        <p:sp>
          <p:nvSpPr>
            <p:cNvPr id="7" name="Hexagon 6"/>
            <p:cNvSpPr/>
            <p:nvPr/>
          </p:nvSpPr>
          <p:spPr>
            <a:xfrm>
              <a:off x="1872466" y="2254327"/>
              <a:ext cx="1558009" cy="1429399"/>
            </a:xfrm>
            <a:prstGeom prst="hexagon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2044037" y="2790222"/>
              <a:ext cx="1480213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600" b="1" dirty="0" smtClean="0">
                  <a:solidFill>
                    <a:schemeClr val="bg1"/>
                  </a:solidFill>
                </a:rPr>
                <a:t>Relationships</a:t>
              </a:r>
              <a:endParaRPr lang="en-GB" sz="1200" b="1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39" name="Group 38"/>
          <p:cNvGrpSpPr/>
          <p:nvPr/>
        </p:nvGrpSpPr>
        <p:grpSpPr>
          <a:xfrm>
            <a:off x="2329635" y="3818309"/>
            <a:ext cx="1558009" cy="1429399"/>
            <a:chOff x="1811118" y="3868083"/>
            <a:chExt cx="1558009" cy="1429399"/>
          </a:xfrm>
        </p:grpSpPr>
        <p:sp>
          <p:nvSpPr>
            <p:cNvPr id="28" name="Hexagon 27"/>
            <p:cNvSpPr/>
            <p:nvPr/>
          </p:nvSpPr>
          <p:spPr>
            <a:xfrm>
              <a:off x="1811118" y="3868083"/>
              <a:ext cx="1558009" cy="1429399"/>
            </a:xfrm>
            <a:prstGeom prst="hexagon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1928246" y="4345569"/>
              <a:ext cx="1319349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600" b="1" dirty="0" smtClean="0">
                  <a:solidFill>
                    <a:schemeClr val="bg1"/>
                  </a:solidFill>
                </a:rPr>
                <a:t>Purpose &amp; Passions</a:t>
              </a:r>
              <a:endParaRPr lang="en-GB" sz="1400" b="1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40" name="Group 39"/>
          <p:cNvGrpSpPr/>
          <p:nvPr/>
        </p:nvGrpSpPr>
        <p:grpSpPr>
          <a:xfrm>
            <a:off x="3642835" y="3103609"/>
            <a:ext cx="1558009" cy="1429399"/>
            <a:chOff x="3396582" y="3796134"/>
            <a:chExt cx="1558009" cy="1429399"/>
          </a:xfrm>
        </p:grpSpPr>
        <p:sp>
          <p:nvSpPr>
            <p:cNvPr id="29" name="Hexagon 28"/>
            <p:cNvSpPr/>
            <p:nvPr/>
          </p:nvSpPr>
          <p:spPr>
            <a:xfrm>
              <a:off x="3396582" y="3796134"/>
              <a:ext cx="1558009" cy="1429399"/>
            </a:xfrm>
            <a:prstGeom prst="hexagon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3503793" y="4271043"/>
              <a:ext cx="1319349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600" b="1" dirty="0" smtClean="0">
                  <a:solidFill>
                    <a:schemeClr val="bg1"/>
                  </a:solidFill>
                </a:rPr>
                <a:t>Work-life balance</a:t>
              </a:r>
              <a:endParaRPr lang="en-GB" sz="1400" b="1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41" name="Group 40"/>
          <p:cNvGrpSpPr/>
          <p:nvPr/>
        </p:nvGrpSpPr>
        <p:grpSpPr>
          <a:xfrm>
            <a:off x="4904925" y="3914673"/>
            <a:ext cx="1712744" cy="1429399"/>
            <a:chOff x="5002051" y="3808009"/>
            <a:chExt cx="1712744" cy="1429399"/>
          </a:xfrm>
        </p:grpSpPr>
        <p:sp>
          <p:nvSpPr>
            <p:cNvPr id="30" name="Hexagon 29"/>
            <p:cNvSpPr/>
            <p:nvPr/>
          </p:nvSpPr>
          <p:spPr>
            <a:xfrm>
              <a:off x="5002051" y="3808009"/>
              <a:ext cx="1558009" cy="1429399"/>
            </a:xfrm>
            <a:prstGeom prst="hexagon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5395446" y="4347894"/>
              <a:ext cx="1319349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600" b="1" dirty="0" smtClean="0">
                  <a:solidFill>
                    <a:schemeClr val="bg1"/>
                  </a:solidFill>
                </a:rPr>
                <a:t>Career</a:t>
              </a:r>
              <a:endParaRPr lang="en-GB" sz="1200" b="1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42" name="Group 41"/>
          <p:cNvGrpSpPr/>
          <p:nvPr/>
        </p:nvGrpSpPr>
        <p:grpSpPr>
          <a:xfrm>
            <a:off x="7477014" y="2390484"/>
            <a:ext cx="1702871" cy="1429399"/>
            <a:chOff x="6817278" y="3814644"/>
            <a:chExt cx="1702871" cy="1429399"/>
          </a:xfrm>
        </p:grpSpPr>
        <p:sp>
          <p:nvSpPr>
            <p:cNvPr id="31" name="Hexagon 30"/>
            <p:cNvSpPr/>
            <p:nvPr/>
          </p:nvSpPr>
          <p:spPr>
            <a:xfrm>
              <a:off x="6817278" y="3814644"/>
              <a:ext cx="1558009" cy="1429399"/>
            </a:xfrm>
            <a:prstGeom prst="hexagon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7200800" y="4360957"/>
              <a:ext cx="1319349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600" b="1" dirty="0" smtClean="0">
                  <a:solidFill>
                    <a:schemeClr val="bg1"/>
                  </a:solidFill>
                </a:rPr>
                <a:t>Change</a:t>
              </a:r>
              <a:endParaRPr lang="en-GB" sz="1200" b="1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36" name="Group 35"/>
          <p:cNvGrpSpPr/>
          <p:nvPr/>
        </p:nvGrpSpPr>
        <p:grpSpPr>
          <a:xfrm>
            <a:off x="2393671" y="2289461"/>
            <a:ext cx="1558009" cy="1429399"/>
            <a:chOff x="3421386" y="2141752"/>
            <a:chExt cx="1558009" cy="1429399"/>
          </a:xfrm>
        </p:grpSpPr>
        <p:sp>
          <p:nvSpPr>
            <p:cNvPr id="32" name="Hexagon 31"/>
            <p:cNvSpPr/>
            <p:nvPr/>
          </p:nvSpPr>
          <p:spPr>
            <a:xfrm>
              <a:off x="3421386" y="2141752"/>
              <a:ext cx="1558009" cy="1429399"/>
            </a:xfrm>
            <a:prstGeom prst="hexagon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3546606" y="2555186"/>
              <a:ext cx="1319349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600" b="1" dirty="0" smtClean="0">
                  <a:solidFill>
                    <a:schemeClr val="bg1"/>
                  </a:solidFill>
                </a:rPr>
                <a:t>Job satisfaction</a:t>
              </a:r>
              <a:endParaRPr lang="en-GB" sz="1400" b="1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37" name="Group 36"/>
          <p:cNvGrpSpPr/>
          <p:nvPr/>
        </p:nvGrpSpPr>
        <p:grpSpPr>
          <a:xfrm>
            <a:off x="4963172" y="2385368"/>
            <a:ext cx="1558009" cy="1429399"/>
            <a:chOff x="5130660" y="2133083"/>
            <a:chExt cx="1558009" cy="1429399"/>
          </a:xfrm>
        </p:grpSpPr>
        <p:sp>
          <p:nvSpPr>
            <p:cNvPr id="33" name="Hexagon 32"/>
            <p:cNvSpPr/>
            <p:nvPr/>
          </p:nvSpPr>
          <p:spPr>
            <a:xfrm>
              <a:off x="5130660" y="2133083"/>
              <a:ext cx="1558009" cy="1429399"/>
            </a:xfrm>
            <a:prstGeom prst="hexagon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5235706" y="2542937"/>
              <a:ext cx="1319349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600" b="1" dirty="0" smtClean="0">
                  <a:solidFill>
                    <a:schemeClr val="bg1"/>
                  </a:solidFill>
                </a:rPr>
                <a:t>Learning &amp; Development</a:t>
              </a:r>
              <a:endParaRPr lang="en-GB" sz="1400" b="1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38" name="Group 37"/>
          <p:cNvGrpSpPr/>
          <p:nvPr/>
        </p:nvGrpSpPr>
        <p:grpSpPr>
          <a:xfrm>
            <a:off x="6220230" y="3180014"/>
            <a:ext cx="1558009" cy="1429399"/>
            <a:chOff x="6935976" y="2105435"/>
            <a:chExt cx="1558009" cy="1429399"/>
          </a:xfrm>
        </p:grpSpPr>
        <p:sp>
          <p:nvSpPr>
            <p:cNvPr id="34" name="Hexagon 33"/>
            <p:cNvSpPr/>
            <p:nvPr/>
          </p:nvSpPr>
          <p:spPr>
            <a:xfrm>
              <a:off x="6935976" y="2105435"/>
              <a:ext cx="1558009" cy="1429399"/>
            </a:xfrm>
            <a:prstGeom prst="hexagon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7057107" y="2542937"/>
              <a:ext cx="1319349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600" b="1" dirty="0" smtClean="0">
                  <a:solidFill>
                    <a:schemeClr val="bg1"/>
                  </a:solidFill>
                </a:rPr>
                <a:t>Reward &amp; Recognition</a:t>
              </a:r>
              <a:endParaRPr lang="en-GB" sz="1400" b="1" dirty="0">
                <a:solidFill>
                  <a:schemeClr val="bg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2823483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Specific motivation and training	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The right people want continuous learning and innovation</a:t>
            </a:r>
          </a:p>
          <a:p>
            <a:endParaRPr lang="en-GB" dirty="0" smtClean="0"/>
          </a:p>
          <a:p>
            <a:r>
              <a:rPr lang="en-GB" dirty="0" smtClean="0"/>
              <a:t>How? </a:t>
            </a:r>
          </a:p>
          <a:p>
            <a:pPr lvl="1"/>
            <a:r>
              <a:rPr lang="en-GB" dirty="0" smtClean="0"/>
              <a:t>Internal </a:t>
            </a:r>
            <a:r>
              <a:rPr lang="en-GB" dirty="0" err="1" smtClean="0"/>
              <a:t>hackathons</a:t>
            </a:r>
            <a:r>
              <a:rPr lang="en-GB" dirty="0" smtClean="0"/>
              <a:t> on work time </a:t>
            </a:r>
          </a:p>
          <a:p>
            <a:pPr lvl="1"/>
            <a:r>
              <a:rPr lang="en-GB" dirty="0" smtClean="0"/>
              <a:t>Encourage meet-ups </a:t>
            </a:r>
          </a:p>
          <a:p>
            <a:pPr lvl="1"/>
            <a:r>
              <a:rPr lang="en-GB" dirty="0" smtClean="0"/>
              <a:t>Encourage employees to suggest new technologies/methodologies</a:t>
            </a:r>
          </a:p>
          <a:p>
            <a:pPr lvl="1"/>
            <a:r>
              <a:rPr lang="en-GB" dirty="0" smtClean="0"/>
              <a:t>Be open to suggestions!</a:t>
            </a:r>
          </a:p>
          <a:p>
            <a:pPr lvl="1"/>
            <a:r>
              <a:rPr lang="en-GB" dirty="0" smtClean="0"/>
              <a:t>Scrum / Agile</a:t>
            </a:r>
          </a:p>
          <a:p>
            <a:pPr lvl="1"/>
            <a:r>
              <a:rPr lang="en-GB" dirty="0" smtClean="0"/>
              <a:t>Internal mentoring</a:t>
            </a:r>
          </a:p>
          <a:p>
            <a:pPr lvl="1"/>
            <a:r>
              <a:rPr lang="en-GB" dirty="0" smtClean="0"/>
              <a:t>Social events (but not forced)</a:t>
            </a:r>
          </a:p>
        </p:txBody>
      </p:sp>
    </p:spTree>
    <p:extLst>
      <p:ext uri="{BB962C8B-B14F-4D97-AF65-F5344CB8AC3E}">
        <p14:creationId xmlns:p14="http://schemas.microsoft.com/office/powerpoint/2010/main" val="417704678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Finding the right skills: Recruitment	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What I look for in a CV:</a:t>
            </a:r>
          </a:p>
          <a:p>
            <a:pPr lvl="1"/>
            <a:r>
              <a:rPr lang="en-GB" dirty="0" smtClean="0"/>
              <a:t>Degrees – PhD, University, Date, Subject</a:t>
            </a:r>
          </a:p>
          <a:p>
            <a:pPr lvl="1"/>
            <a:r>
              <a:rPr lang="en-GB" dirty="0" smtClean="0"/>
              <a:t>Technical skills – programming languages, statistical techniques</a:t>
            </a:r>
          </a:p>
          <a:p>
            <a:pPr lvl="1"/>
            <a:r>
              <a:rPr lang="en-GB" dirty="0" smtClean="0"/>
              <a:t>Overall look/format</a:t>
            </a:r>
          </a:p>
          <a:p>
            <a:pPr lvl="1"/>
            <a:r>
              <a:rPr lang="en-GB" dirty="0" smtClean="0"/>
              <a:t>Any work experience?</a:t>
            </a:r>
          </a:p>
          <a:p>
            <a:pPr lvl="1"/>
            <a:endParaRPr lang="en-GB" dirty="0" smtClean="0"/>
          </a:p>
          <a:p>
            <a:r>
              <a:rPr lang="en-GB" dirty="0" smtClean="0"/>
              <a:t>I do NOT exclude those with publication lists, no work experience etc. as they could be supermotivated and talented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0716038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Finding the right skills: Interviewing	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Interview strategy: </a:t>
            </a:r>
          </a:p>
          <a:p>
            <a:pPr lvl="1"/>
            <a:r>
              <a:rPr lang="en-GB" dirty="0" smtClean="0"/>
              <a:t>Ask </a:t>
            </a:r>
            <a:r>
              <a:rPr lang="en-GB" b="1" u="sng" dirty="0"/>
              <a:t>really</a:t>
            </a:r>
            <a:r>
              <a:rPr lang="en-GB" dirty="0"/>
              <a:t> basic questions around technical skills</a:t>
            </a:r>
          </a:p>
          <a:p>
            <a:pPr lvl="1"/>
            <a:r>
              <a:rPr lang="en-GB" dirty="0" smtClean="0"/>
              <a:t>Test quick learning, motivation, team-work, creativity</a:t>
            </a:r>
          </a:p>
          <a:p>
            <a:pPr lvl="1"/>
            <a:r>
              <a:rPr lang="en-GB" dirty="0" smtClean="0"/>
              <a:t>Tell me about a time when you had to learn a new concept quickly</a:t>
            </a:r>
          </a:p>
          <a:p>
            <a:pPr lvl="1"/>
            <a:r>
              <a:rPr lang="en-GB" dirty="0"/>
              <a:t>What motivates you</a:t>
            </a:r>
            <a:r>
              <a:rPr lang="en-GB" dirty="0" smtClean="0"/>
              <a:t>?</a:t>
            </a:r>
            <a:endParaRPr lang="en-GB" dirty="0" smtClean="0">
              <a:solidFill>
                <a:srgbClr val="FF0000"/>
              </a:solidFill>
            </a:endParaRPr>
          </a:p>
          <a:p>
            <a:pPr lvl="1"/>
            <a:r>
              <a:rPr lang="en-GB" dirty="0" smtClean="0"/>
              <a:t>Ask interviewee what he/she has researched online, anything they found particularly interesting</a:t>
            </a:r>
          </a:p>
          <a:p>
            <a:pPr lvl="1"/>
            <a:r>
              <a:rPr lang="en-GB" dirty="0" smtClean="0"/>
              <a:t>What </a:t>
            </a:r>
            <a:r>
              <a:rPr lang="en-GB" dirty="0"/>
              <a:t>unique skills or knowledge do you think you will bring to the team</a:t>
            </a:r>
            <a:r>
              <a:rPr lang="en-GB" dirty="0" smtClean="0"/>
              <a:t>?</a:t>
            </a:r>
          </a:p>
          <a:p>
            <a:pPr lvl="1"/>
            <a:r>
              <a:rPr lang="en-GB" dirty="0" smtClean="0"/>
              <a:t>Team-working skills – ask a “scenario” type question</a:t>
            </a:r>
          </a:p>
          <a:p>
            <a:pPr lvl="1"/>
            <a:r>
              <a:rPr lang="en-GB" dirty="0" smtClean="0"/>
              <a:t>If you had a sample of our data, what are the first three things you would do?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649639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On-boarding Academics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 smtClean="0"/>
              <a:t>S2DS, Science to Data Science, saw 83 analytical PhDs and academics working on 23 projects with 22 companies “internship-style”</a:t>
            </a:r>
          </a:p>
          <a:p>
            <a:pPr marL="0" indent="0">
              <a:buNone/>
            </a:pPr>
            <a:endParaRPr lang="en-GB" dirty="0" smtClean="0"/>
          </a:p>
          <a:p>
            <a:r>
              <a:rPr lang="en-GB" dirty="0" smtClean="0"/>
              <a:t>Culture shock was evident:</a:t>
            </a:r>
          </a:p>
          <a:p>
            <a:pPr lvl="1"/>
            <a:r>
              <a:rPr lang="en-GB" dirty="0" smtClean="0"/>
              <a:t>Deadlines and deliveries</a:t>
            </a:r>
          </a:p>
          <a:p>
            <a:pPr lvl="1"/>
            <a:r>
              <a:rPr lang="en-GB" dirty="0" smtClean="0"/>
              <a:t>Teamwork</a:t>
            </a:r>
          </a:p>
          <a:p>
            <a:pPr lvl="1"/>
            <a:r>
              <a:rPr lang="en-GB" dirty="0" smtClean="0"/>
              <a:t>Rewards</a:t>
            </a:r>
          </a:p>
          <a:p>
            <a:pPr lvl="1"/>
            <a:r>
              <a:rPr lang="en-GB" dirty="0" smtClean="0"/>
              <a:t>Networking and business behaviour</a:t>
            </a:r>
          </a:p>
          <a:p>
            <a:pPr marL="457200" lvl="1" indent="0">
              <a:buNone/>
            </a:pPr>
            <a:endParaRPr lang="en-GB" dirty="0" smtClean="0"/>
          </a:p>
          <a:p>
            <a:r>
              <a:rPr lang="en-GB" dirty="0" smtClean="0"/>
              <a:t>Once obstacles overcome, results phenomenal in short time!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0134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16926" y="1684836"/>
            <a:ext cx="2645189" cy="2273209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5656217" y="4062548"/>
            <a:ext cx="427155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Kim Nilsson</a:t>
            </a:r>
          </a:p>
          <a:p>
            <a:r>
              <a:rPr lang="en-GB" dirty="0" smtClean="0"/>
              <a:t>kim.nilsson@pivigo.com</a:t>
            </a:r>
          </a:p>
          <a:p>
            <a:r>
              <a:rPr lang="en-GB" dirty="0" smtClean="0"/>
              <a:t>@</a:t>
            </a:r>
            <a:r>
              <a:rPr lang="en-GB" dirty="0" err="1" smtClean="0"/>
              <a:t>kimknilsson</a:t>
            </a:r>
            <a:endParaRPr lang="en-GB" dirty="0" smtClean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9278261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Data scientist – sexiest job of 21</a:t>
            </a:r>
            <a:r>
              <a:rPr lang="en-GB" baseline="30000" dirty="0" smtClean="0"/>
              <a:t>st</a:t>
            </a:r>
            <a:r>
              <a:rPr lang="en-GB" dirty="0" smtClean="0"/>
              <a:t> century? </a:t>
            </a:r>
            <a:endParaRPr lang="en-GB" dirty="0"/>
          </a:p>
        </p:txBody>
      </p:sp>
      <p:sp>
        <p:nvSpPr>
          <p:cNvPr id="3" name="TextBox 2"/>
          <p:cNvSpPr txBox="1"/>
          <p:nvPr/>
        </p:nvSpPr>
        <p:spPr>
          <a:xfrm>
            <a:off x="1534756" y="2226502"/>
            <a:ext cx="3044414" cy="1169551"/>
          </a:xfrm>
          <a:prstGeom prst="rect">
            <a:avLst/>
          </a:prstGeom>
          <a:noFill/>
          <a:ln>
            <a:solidFill>
              <a:schemeClr val="tx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 smtClean="0"/>
              <a:t>~5% compound growth in analytics jobs in the banking industry 2010 – 2015</a:t>
            </a:r>
          </a:p>
          <a:p>
            <a:pPr algn="r"/>
            <a:r>
              <a:rPr lang="en-GB" sz="1400" dirty="0" smtClean="0"/>
              <a:t>Accenture</a:t>
            </a:r>
            <a:endParaRPr lang="en-GB" sz="1600" dirty="0"/>
          </a:p>
        </p:txBody>
      </p:sp>
      <p:sp>
        <p:nvSpPr>
          <p:cNvPr id="4" name="TextBox 3"/>
          <p:cNvSpPr txBox="1"/>
          <p:nvPr/>
        </p:nvSpPr>
        <p:spPr>
          <a:xfrm>
            <a:off x="951154" y="4377990"/>
            <a:ext cx="4211619" cy="1815882"/>
          </a:xfrm>
          <a:prstGeom prst="rect">
            <a:avLst/>
          </a:prstGeom>
          <a:noFill/>
          <a:ln>
            <a:solidFill>
              <a:schemeClr val="tx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600" dirty="0"/>
              <a:t>Organizations are constantly making decisions based on </a:t>
            </a:r>
            <a:r>
              <a:rPr lang="en-GB" sz="1600" dirty="0" smtClean="0"/>
              <a:t>gut instinct</a:t>
            </a:r>
            <a:r>
              <a:rPr lang="en-GB" sz="1600" dirty="0"/>
              <a:t>, loudest voice and best argument – sometimes they </a:t>
            </a:r>
            <a:r>
              <a:rPr lang="en-GB" sz="1600" dirty="0" smtClean="0"/>
              <a:t>are even </a:t>
            </a:r>
            <a:r>
              <a:rPr lang="en-GB" sz="1600" dirty="0"/>
              <a:t>informed by real information. </a:t>
            </a:r>
            <a:r>
              <a:rPr lang="en-GB" sz="1600" dirty="0" smtClean="0"/>
              <a:t>The </a:t>
            </a:r>
            <a:r>
              <a:rPr lang="en-GB" sz="1600" b="1" dirty="0"/>
              <a:t>winners</a:t>
            </a:r>
            <a:r>
              <a:rPr lang="en-GB" sz="1600" dirty="0"/>
              <a:t> and the </a:t>
            </a:r>
            <a:r>
              <a:rPr lang="en-GB" sz="1600" b="1" dirty="0"/>
              <a:t>losers</a:t>
            </a:r>
            <a:r>
              <a:rPr lang="en-GB" sz="1600" dirty="0"/>
              <a:t> </a:t>
            </a:r>
            <a:r>
              <a:rPr lang="en-GB" sz="1600" dirty="0" smtClean="0"/>
              <a:t>in the </a:t>
            </a:r>
            <a:r>
              <a:rPr lang="en-GB" sz="1600" dirty="0"/>
              <a:t>emerging data economy are going to be </a:t>
            </a:r>
            <a:r>
              <a:rPr lang="en-GB" sz="1600" b="1" dirty="0"/>
              <a:t>determined by </a:t>
            </a:r>
            <a:r>
              <a:rPr lang="en-GB" sz="1600" b="1" dirty="0" smtClean="0"/>
              <a:t>their Data </a:t>
            </a:r>
            <a:r>
              <a:rPr lang="en-GB" sz="1600" b="1" dirty="0"/>
              <a:t>Science teams</a:t>
            </a:r>
            <a:r>
              <a:rPr lang="en-GB" sz="1600" dirty="0" smtClean="0"/>
              <a:t>.</a:t>
            </a:r>
          </a:p>
          <a:p>
            <a:pPr algn="r"/>
            <a:r>
              <a:rPr lang="en-GB" sz="1400" dirty="0" smtClean="0"/>
              <a:t>Booz Allen Hamilton</a:t>
            </a:r>
            <a:endParaRPr lang="en-GB" sz="1400" dirty="0"/>
          </a:p>
        </p:txBody>
      </p:sp>
      <p:sp>
        <p:nvSpPr>
          <p:cNvPr id="5" name="TextBox 4"/>
          <p:cNvSpPr txBox="1"/>
          <p:nvPr/>
        </p:nvSpPr>
        <p:spPr>
          <a:xfrm>
            <a:off x="7467599" y="4558603"/>
            <a:ext cx="3463783" cy="1169551"/>
          </a:xfrm>
          <a:prstGeom prst="rect">
            <a:avLst/>
          </a:prstGeom>
          <a:noFill/>
          <a:ln>
            <a:solidFill>
              <a:schemeClr val="tx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 smtClean="0"/>
              <a:t>63% of respondents say demand for Data Scientists will outstrip supply over next five years. </a:t>
            </a:r>
          </a:p>
          <a:p>
            <a:pPr algn="r"/>
            <a:r>
              <a:rPr lang="en-GB" sz="1400" dirty="0" smtClean="0"/>
              <a:t>EMC Data Scientist study</a:t>
            </a:r>
            <a:endParaRPr lang="en-GB" sz="1400" dirty="0"/>
          </a:p>
        </p:txBody>
      </p:sp>
      <p:sp>
        <p:nvSpPr>
          <p:cNvPr id="6" name="TextBox 5"/>
          <p:cNvSpPr txBox="1"/>
          <p:nvPr/>
        </p:nvSpPr>
        <p:spPr>
          <a:xfrm>
            <a:off x="4750756" y="3364673"/>
            <a:ext cx="3478844" cy="861774"/>
          </a:xfrm>
          <a:prstGeom prst="rect">
            <a:avLst/>
          </a:prstGeom>
          <a:noFill/>
          <a:ln>
            <a:solidFill>
              <a:schemeClr val="tx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 smtClean="0"/>
              <a:t>Up to 360’000 more analytics staff needed in the UK alone by 2020</a:t>
            </a:r>
          </a:p>
          <a:p>
            <a:pPr algn="r"/>
            <a:r>
              <a:rPr lang="en-GB" sz="1400" dirty="0" smtClean="0"/>
              <a:t>SAS and Tech Partnership</a:t>
            </a:r>
            <a:endParaRPr lang="en-GB" sz="1400" dirty="0"/>
          </a:p>
        </p:txBody>
      </p:sp>
      <p:sp>
        <p:nvSpPr>
          <p:cNvPr id="7" name="TextBox 6"/>
          <p:cNvSpPr txBox="1"/>
          <p:nvPr/>
        </p:nvSpPr>
        <p:spPr>
          <a:xfrm>
            <a:off x="6322762" y="1732895"/>
            <a:ext cx="5483755" cy="1538883"/>
          </a:xfrm>
          <a:prstGeom prst="rect">
            <a:avLst/>
          </a:prstGeom>
          <a:noFill/>
          <a:ln>
            <a:solidFill>
              <a:schemeClr val="tx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600" dirty="0"/>
              <a:t>The problem with </a:t>
            </a:r>
            <a:r>
              <a:rPr lang="en-GB" sz="1600" dirty="0" smtClean="0"/>
              <a:t>[waiting to hire] is </a:t>
            </a:r>
            <a:r>
              <a:rPr lang="en-GB" sz="1600" dirty="0"/>
              <a:t>that the </a:t>
            </a:r>
            <a:r>
              <a:rPr lang="en-GB" sz="1600" dirty="0" smtClean="0"/>
              <a:t>advance of </a:t>
            </a:r>
            <a:r>
              <a:rPr lang="en-GB" sz="1600" dirty="0"/>
              <a:t>big data shows no signs of slowing. If </a:t>
            </a:r>
            <a:r>
              <a:rPr lang="en-GB" sz="1600" dirty="0" smtClean="0"/>
              <a:t>companies sit </a:t>
            </a:r>
            <a:r>
              <a:rPr lang="en-GB" sz="1600" dirty="0"/>
              <a:t>out this trend’s early days for lack of </a:t>
            </a:r>
            <a:r>
              <a:rPr lang="en-GB" sz="1600" dirty="0" smtClean="0"/>
              <a:t>talent, they </a:t>
            </a:r>
            <a:r>
              <a:rPr lang="en-GB" sz="1600" b="1" dirty="0"/>
              <a:t>risk falling behind </a:t>
            </a:r>
            <a:r>
              <a:rPr lang="en-GB" sz="1600" dirty="0"/>
              <a:t>as competitors and </a:t>
            </a:r>
            <a:r>
              <a:rPr lang="en-GB" sz="1600" dirty="0" smtClean="0"/>
              <a:t>channel partners </a:t>
            </a:r>
            <a:r>
              <a:rPr lang="en-GB" sz="1600" dirty="0"/>
              <a:t>gain nearly </a:t>
            </a:r>
            <a:r>
              <a:rPr lang="en-GB" sz="1600" b="1" dirty="0"/>
              <a:t>unassailable advantages.</a:t>
            </a:r>
            <a:r>
              <a:rPr lang="en-GB" sz="1600" dirty="0"/>
              <a:t> </a:t>
            </a:r>
            <a:endParaRPr lang="en-GB" sz="1600" dirty="0" smtClean="0"/>
          </a:p>
          <a:p>
            <a:pPr algn="r"/>
            <a:r>
              <a:rPr lang="en-GB" sz="1400" dirty="0" smtClean="0"/>
              <a:t>Davenport &amp; </a:t>
            </a:r>
            <a:r>
              <a:rPr lang="en-GB" sz="1400" dirty="0" err="1" smtClean="0"/>
              <a:t>Patil</a:t>
            </a:r>
            <a:r>
              <a:rPr lang="en-GB" sz="1400" dirty="0" smtClean="0"/>
              <a:t>, HBR</a:t>
            </a:r>
            <a:endParaRPr lang="en-GB" sz="1400" dirty="0"/>
          </a:p>
        </p:txBody>
      </p:sp>
    </p:spTree>
    <p:extLst>
      <p:ext uri="{BB962C8B-B14F-4D97-AF65-F5344CB8AC3E}">
        <p14:creationId xmlns:p14="http://schemas.microsoft.com/office/powerpoint/2010/main" val="273353839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But we are all looking for…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Expert in Statistics: Bayes, Decision-tree, Time series, Monte-Carlo…</a:t>
            </a:r>
          </a:p>
          <a:p>
            <a:r>
              <a:rPr lang="en-GB" dirty="0" smtClean="0"/>
              <a:t>Expert in Coding: Python, Java, R, Hadoop…</a:t>
            </a:r>
          </a:p>
          <a:p>
            <a:r>
              <a:rPr lang="en-GB" dirty="0" smtClean="0"/>
              <a:t>Five years Experience Machine-Learning</a:t>
            </a:r>
          </a:p>
          <a:p>
            <a:r>
              <a:rPr lang="en-GB" dirty="0" smtClean="0"/>
              <a:t>Expert in Database Management: SQL, NoSQL, Oracle, </a:t>
            </a:r>
            <a:r>
              <a:rPr lang="en-GB" dirty="0" err="1" smtClean="0"/>
              <a:t>MongoDB</a:t>
            </a:r>
            <a:r>
              <a:rPr lang="en-GB" dirty="0" smtClean="0"/>
              <a:t>…</a:t>
            </a:r>
          </a:p>
          <a:p>
            <a:r>
              <a:rPr lang="en-GB" dirty="0" smtClean="0"/>
              <a:t>Data visualisation pro</a:t>
            </a:r>
          </a:p>
          <a:p>
            <a:r>
              <a:rPr lang="en-GB" dirty="0" smtClean="0"/>
              <a:t>Communication skills like a TED speaker</a:t>
            </a:r>
          </a:p>
          <a:p>
            <a:r>
              <a:rPr lang="en-GB" dirty="0" smtClean="0"/>
              <a:t>Business skills of an MBA graduate</a:t>
            </a:r>
          </a:p>
          <a:p>
            <a:r>
              <a:rPr lang="en-GB" dirty="0" smtClean="0"/>
              <a:t>…[add your favourite criterion here]…</a:t>
            </a:r>
          </a:p>
        </p:txBody>
      </p:sp>
    </p:spTree>
    <p:extLst>
      <p:ext uri="{BB962C8B-B14F-4D97-AF65-F5344CB8AC3E}">
        <p14:creationId xmlns:p14="http://schemas.microsoft.com/office/powerpoint/2010/main" val="225368632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But we are all looking for…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Expert in Statistics: Bayes, Decision-tree, Time series, Monte-Carlo…</a:t>
            </a:r>
          </a:p>
          <a:p>
            <a:r>
              <a:rPr lang="en-GB" dirty="0" smtClean="0"/>
              <a:t>Expert in Coding: Python, Java, R, Hadoop…</a:t>
            </a:r>
          </a:p>
          <a:p>
            <a:r>
              <a:rPr lang="en-GB" dirty="0" smtClean="0"/>
              <a:t>Five years Experience Machine-Learning</a:t>
            </a:r>
          </a:p>
          <a:p>
            <a:r>
              <a:rPr lang="en-GB" dirty="0" smtClean="0"/>
              <a:t>Expert in Database Management: SQL, NoSQL, Oracle, </a:t>
            </a:r>
            <a:r>
              <a:rPr lang="en-GB" dirty="0" err="1" smtClean="0"/>
              <a:t>MongoDB</a:t>
            </a:r>
            <a:r>
              <a:rPr lang="en-GB" dirty="0" smtClean="0"/>
              <a:t>…</a:t>
            </a:r>
          </a:p>
          <a:p>
            <a:r>
              <a:rPr lang="en-GB" dirty="0" smtClean="0"/>
              <a:t>Data visualisation pro</a:t>
            </a:r>
          </a:p>
          <a:p>
            <a:r>
              <a:rPr lang="en-GB" dirty="0" smtClean="0"/>
              <a:t>Communication skills like a TED speaker</a:t>
            </a:r>
          </a:p>
          <a:p>
            <a:r>
              <a:rPr lang="en-GB" dirty="0" smtClean="0"/>
              <a:t>Business skills of an MBA graduate</a:t>
            </a:r>
          </a:p>
          <a:p>
            <a:r>
              <a:rPr lang="en-GB" dirty="0" smtClean="0"/>
              <a:t>…[add your favourite criterion here]…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49468" y="1825625"/>
            <a:ext cx="4049196" cy="3460796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62953" y="2177699"/>
            <a:ext cx="3675529" cy="27566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108201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713232"/>
            <a:ext cx="9622536" cy="731520"/>
          </a:xfrm>
        </p:spPr>
        <p:txBody>
          <a:bodyPr>
            <a:normAutofit/>
          </a:bodyPr>
          <a:lstStyle/>
          <a:p>
            <a:r>
              <a:rPr lang="en-GB" sz="4000" dirty="0" smtClean="0"/>
              <a:t>The Ultimate Data Team Universe</a:t>
            </a:r>
            <a:endParaRPr lang="en-GB" sz="4000" dirty="0"/>
          </a:p>
        </p:txBody>
      </p:sp>
      <p:sp>
        <p:nvSpPr>
          <p:cNvPr id="3" name="TextBox 2"/>
          <p:cNvSpPr txBox="1"/>
          <p:nvPr/>
        </p:nvSpPr>
        <p:spPr>
          <a:xfrm>
            <a:off x="1719072" y="1901952"/>
            <a:ext cx="2542032" cy="1508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dirty="0" smtClean="0"/>
          </a:p>
          <a:p>
            <a:endParaRPr lang="en-GB" dirty="0"/>
          </a:p>
          <a:p>
            <a:endParaRPr lang="en-GB" dirty="0" smtClean="0"/>
          </a:p>
          <a:p>
            <a:r>
              <a:rPr lang="en-GB" sz="2000" b="1" dirty="0" smtClean="0"/>
              <a:t>Data Engineers</a:t>
            </a:r>
          </a:p>
          <a:p>
            <a:endParaRPr lang="en-GB" dirty="0"/>
          </a:p>
        </p:txBody>
      </p:sp>
      <p:sp>
        <p:nvSpPr>
          <p:cNvPr id="4" name="TextBox 3"/>
          <p:cNvSpPr txBox="1"/>
          <p:nvPr/>
        </p:nvSpPr>
        <p:spPr>
          <a:xfrm>
            <a:off x="4651248" y="1920239"/>
            <a:ext cx="2542032" cy="1508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dirty="0" smtClean="0"/>
          </a:p>
          <a:p>
            <a:endParaRPr lang="en-GB" dirty="0"/>
          </a:p>
          <a:p>
            <a:endParaRPr lang="en-GB" dirty="0" smtClean="0"/>
          </a:p>
          <a:p>
            <a:r>
              <a:rPr lang="en-GB" sz="2000" b="1" dirty="0" smtClean="0"/>
              <a:t>Data Scientists</a:t>
            </a:r>
          </a:p>
          <a:p>
            <a:endParaRPr lang="en-GB" dirty="0"/>
          </a:p>
        </p:txBody>
      </p:sp>
      <p:sp>
        <p:nvSpPr>
          <p:cNvPr id="5" name="TextBox 4"/>
          <p:cNvSpPr txBox="1"/>
          <p:nvPr/>
        </p:nvSpPr>
        <p:spPr>
          <a:xfrm>
            <a:off x="7766304" y="1920238"/>
            <a:ext cx="2542032" cy="1508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dirty="0" smtClean="0"/>
          </a:p>
          <a:p>
            <a:endParaRPr lang="en-GB" dirty="0"/>
          </a:p>
          <a:p>
            <a:endParaRPr lang="en-GB" dirty="0" smtClean="0"/>
          </a:p>
          <a:p>
            <a:r>
              <a:rPr lang="en-GB" sz="2000" b="1" dirty="0" smtClean="0"/>
              <a:t>Data Business Analysts</a:t>
            </a:r>
          </a:p>
          <a:p>
            <a:endParaRPr lang="en-GB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1719072" y="2615184"/>
            <a:ext cx="8589264" cy="36576"/>
          </a:xfrm>
          <a:prstGeom prst="line">
            <a:avLst/>
          </a:prstGeom>
          <a:ln w="28575">
            <a:solidFill>
              <a:schemeClr val="tx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flipV="1">
            <a:off x="1725168" y="3224784"/>
            <a:ext cx="8589264" cy="36576"/>
          </a:xfrm>
          <a:prstGeom prst="line">
            <a:avLst/>
          </a:prstGeom>
          <a:ln w="28575">
            <a:solidFill>
              <a:schemeClr val="tx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 flipV="1">
            <a:off x="1719072" y="4168588"/>
            <a:ext cx="8589264" cy="40341"/>
          </a:xfrm>
          <a:prstGeom prst="straightConnector1">
            <a:avLst/>
          </a:prstGeom>
          <a:ln w="38100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1719072" y="4395061"/>
            <a:ext cx="19923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Hard coding skills</a:t>
            </a:r>
            <a:endParaRPr lang="en-GB" dirty="0"/>
          </a:p>
        </p:txBody>
      </p:sp>
      <p:sp>
        <p:nvSpPr>
          <p:cNvPr id="16" name="TextBox 15"/>
          <p:cNvSpPr txBox="1"/>
          <p:nvPr/>
        </p:nvSpPr>
        <p:spPr>
          <a:xfrm>
            <a:off x="4651248" y="4431792"/>
            <a:ext cx="26370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Maths/Analytics/Statistics</a:t>
            </a:r>
            <a:endParaRPr lang="en-GB" dirty="0"/>
          </a:p>
        </p:txBody>
      </p:sp>
      <p:sp>
        <p:nvSpPr>
          <p:cNvPr id="18" name="TextBox 17"/>
          <p:cNvSpPr txBox="1"/>
          <p:nvPr/>
        </p:nvSpPr>
        <p:spPr>
          <a:xfrm>
            <a:off x="7823678" y="4414109"/>
            <a:ext cx="28398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Business analysis/intelligence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2887846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12" grpId="0"/>
      <p:bldP spid="16" grpId="0"/>
      <p:bldP spid="1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713232"/>
            <a:ext cx="9622536" cy="731520"/>
          </a:xfrm>
        </p:spPr>
        <p:txBody>
          <a:bodyPr>
            <a:normAutofit/>
          </a:bodyPr>
          <a:lstStyle/>
          <a:p>
            <a:r>
              <a:rPr lang="en-GB" sz="4000" dirty="0" smtClean="0"/>
              <a:t>The Ultimate Data Team Universe</a:t>
            </a:r>
            <a:endParaRPr lang="en-GB" sz="4000" dirty="0"/>
          </a:p>
        </p:txBody>
      </p:sp>
      <p:sp>
        <p:nvSpPr>
          <p:cNvPr id="3" name="TextBox 2"/>
          <p:cNvSpPr txBox="1"/>
          <p:nvPr/>
        </p:nvSpPr>
        <p:spPr>
          <a:xfrm>
            <a:off x="1719072" y="1901952"/>
            <a:ext cx="2542032" cy="26161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dirty="0" smtClean="0"/>
          </a:p>
          <a:p>
            <a:endParaRPr lang="en-GB" dirty="0"/>
          </a:p>
          <a:p>
            <a:endParaRPr lang="en-GB" dirty="0" smtClean="0"/>
          </a:p>
          <a:p>
            <a:r>
              <a:rPr lang="en-GB" sz="2000" b="1" dirty="0" smtClean="0"/>
              <a:t>Data Engineers</a:t>
            </a:r>
          </a:p>
          <a:p>
            <a:endParaRPr lang="en-GB" dirty="0"/>
          </a:p>
          <a:p>
            <a:r>
              <a:rPr lang="en-GB" dirty="0" smtClean="0"/>
              <a:t>Database management</a:t>
            </a:r>
          </a:p>
          <a:p>
            <a:r>
              <a:rPr lang="en-GB" dirty="0" smtClean="0"/>
              <a:t>Hadoop</a:t>
            </a:r>
          </a:p>
          <a:p>
            <a:r>
              <a:rPr lang="en-GB" dirty="0" smtClean="0"/>
              <a:t>Data crunching</a:t>
            </a:r>
          </a:p>
          <a:p>
            <a:r>
              <a:rPr lang="en-GB" dirty="0" smtClean="0"/>
              <a:t>Data warehousing</a:t>
            </a:r>
            <a:endParaRPr lang="en-GB" dirty="0"/>
          </a:p>
        </p:txBody>
      </p:sp>
      <p:sp>
        <p:nvSpPr>
          <p:cNvPr id="4" name="TextBox 3"/>
          <p:cNvSpPr txBox="1"/>
          <p:nvPr/>
        </p:nvSpPr>
        <p:spPr>
          <a:xfrm>
            <a:off x="4651248" y="1920239"/>
            <a:ext cx="2542032" cy="26161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dirty="0" smtClean="0"/>
          </a:p>
          <a:p>
            <a:endParaRPr lang="en-GB" dirty="0"/>
          </a:p>
          <a:p>
            <a:endParaRPr lang="en-GB" dirty="0" smtClean="0"/>
          </a:p>
          <a:p>
            <a:r>
              <a:rPr lang="en-GB" sz="2000" b="1" dirty="0" smtClean="0"/>
              <a:t>Data Scientists</a:t>
            </a:r>
          </a:p>
          <a:p>
            <a:endParaRPr lang="en-GB" dirty="0"/>
          </a:p>
          <a:p>
            <a:r>
              <a:rPr lang="en-GB" dirty="0" smtClean="0"/>
              <a:t>Data analysis</a:t>
            </a:r>
          </a:p>
          <a:p>
            <a:r>
              <a:rPr lang="en-GB" dirty="0" smtClean="0"/>
              <a:t>Visualisations</a:t>
            </a:r>
          </a:p>
          <a:p>
            <a:r>
              <a:rPr lang="en-GB" dirty="0" smtClean="0"/>
              <a:t>Machine-learning</a:t>
            </a:r>
          </a:p>
          <a:p>
            <a:r>
              <a:rPr lang="en-GB" dirty="0" smtClean="0"/>
              <a:t>Statistics</a:t>
            </a:r>
            <a:endParaRPr lang="en-GB" dirty="0"/>
          </a:p>
        </p:txBody>
      </p:sp>
      <p:sp>
        <p:nvSpPr>
          <p:cNvPr id="5" name="TextBox 4"/>
          <p:cNvSpPr txBox="1"/>
          <p:nvPr/>
        </p:nvSpPr>
        <p:spPr>
          <a:xfrm>
            <a:off x="7766304" y="1920238"/>
            <a:ext cx="2542032" cy="26161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dirty="0" smtClean="0"/>
          </a:p>
          <a:p>
            <a:endParaRPr lang="en-GB" dirty="0"/>
          </a:p>
          <a:p>
            <a:endParaRPr lang="en-GB" dirty="0" smtClean="0"/>
          </a:p>
          <a:p>
            <a:r>
              <a:rPr lang="en-GB" sz="2000" b="1" dirty="0" smtClean="0"/>
              <a:t>Data Business Analysts</a:t>
            </a:r>
          </a:p>
          <a:p>
            <a:endParaRPr lang="en-GB" dirty="0"/>
          </a:p>
          <a:p>
            <a:r>
              <a:rPr lang="en-GB" dirty="0" smtClean="0"/>
              <a:t>Reporting</a:t>
            </a:r>
          </a:p>
          <a:p>
            <a:r>
              <a:rPr lang="en-GB" dirty="0" smtClean="0"/>
              <a:t>Interface to the business</a:t>
            </a:r>
          </a:p>
          <a:p>
            <a:r>
              <a:rPr lang="en-GB" dirty="0" smtClean="0"/>
              <a:t>Ownership of targets</a:t>
            </a:r>
          </a:p>
          <a:p>
            <a:r>
              <a:rPr lang="en-GB" dirty="0" smtClean="0"/>
              <a:t>Project management</a:t>
            </a:r>
            <a:endParaRPr lang="en-GB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1719072" y="2615184"/>
            <a:ext cx="8589264" cy="36576"/>
          </a:xfrm>
          <a:prstGeom prst="line">
            <a:avLst/>
          </a:prstGeom>
          <a:ln w="28575">
            <a:solidFill>
              <a:schemeClr val="tx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flipV="1">
            <a:off x="1725168" y="3224784"/>
            <a:ext cx="8589264" cy="36576"/>
          </a:xfrm>
          <a:prstGeom prst="line">
            <a:avLst/>
          </a:prstGeom>
          <a:ln w="28575">
            <a:solidFill>
              <a:schemeClr val="tx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7231610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713232"/>
            <a:ext cx="9622536" cy="731520"/>
          </a:xfrm>
        </p:spPr>
        <p:txBody>
          <a:bodyPr>
            <a:normAutofit/>
          </a:bodyPr>
          <a:lstStyle/>
          <a:p>
            <a:r>
              <a:rPr lang="en-GB" sz="4000" dirty="0" smtClean="0"/>
              <a:t>The Ultimate Data Team Universe</a:t>
            </a:r>
            <a:endParaRPr lang="en-GB" sz="4000" dirty="0"/>
          </a:p>
        </p:txBody>
      </p:sp>
      <p:sp>
        <p:nvSpPr>
          <p:cNvPr id="3" name="TextBox 2"/>
          <p:cNvSpPr txBox="1"/>
          <p:nvPr/>
        </p:nvSpPr>
        <p:spPr>
          <a:xfrm>
            <a:off x="1719072" y="1901952"/>
            <a:ext cx="2542032" cy="26161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Computer science</a:t>
            </a:r>
          </a:p>
          <a:p>
            <a:r>
              <a:rPr lang="en-GB" dirty="0" smtClean="0"/>
              <a:t>Engineering</a:t>
            </a:r>
          </a:p>
          <a:p>
            <a:endParaRPr lang="en-GB" dirty="0" smtClean="0"/>
          </a:p>
          <a:p>
            <a:r>
              <a:rPr lang="en-GB" sz="2000" b="1" dirty="0" smtClean="0"/>
              <a:t>Data Engineers</a:t>
            </a:r>
          </a:p>
          <a:p>
            <a:endParaRPr lang="en-GB" dirty="0"/>
          </a:p>
          <a:p>
            <a:r>
              <a:rPr lang="en-GB" dirty="0" smtClean="0"/>
              <a:t>Database management</a:t>
            </a:r>
          </a:p>
          <a:p>
            <a:r>
              <a:rPr lang="en-GB" dirty="0" smtClean="0"/>
              <a:t>Hadoop</a:t>
            </a:r>
          </a:p>
          <a:p>
            <a:r>
              <a:rPr lang="en-GB" dirty="0" smtClean="0"/>
              <a:t>Data crunching</a:t>
            </a:r>
          </a:p>
          <a:p>
            <a:r>
              <a:rPr lang="en-GB" dirty="0" smtClean="0"/>
              <a:t>Data </a:t>
            </a:r>
            <a:r>
              <a:rPr lang="en-GB" dirty="0"/>
              <a:t>w</a:t>
            </a:r>
            <a:r>
              <a:rPr lang="en-GB" dirty="0" smtClean="0"/>
              <a:t>arehousing</a:t>
            </a:r>
            <a:endParaRPr lang="en-GB" dirty="0"/>
          </a:p>
        </p:txBody>
      </p:sp>
      <p:sp>
        <p:nvSpPr>
          <p:cNvPr id="4" name="TextBox 3"/>
          <p:cNvSpPr txBox="1"/>
          <p:nvPr/>
        </p:nvSpPr>
        <p:spPr>
          <a:xfrm>
            <a:off x="4651248" y="1920239"/>
            <a:ext cx="2542032" cy="26161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Natural science</a:t>
            </a:r>
          </a:p>
          <a:p>
            <a:r>
              <a:rPr lang="en-GB" dirty="0" smtClean="0"/>
              <a:t>Analytical backgrounds</a:t>
            </a:r>
          </a:p>
          <a:p>
            <a:endParaRPr lang="en-GB" dirty="0" smtClean="0"/>
          </a:p>
          <a:p>
            <a:r>
              <a:rPr lang="en-GB" sz="2000" b="1" dirty="0" smtClean="0"/>
              <a:t>Data Scientists</a:t>
            </a:r>
          </a:p>
          <a:p>
            <a:endParaRPr lang="en-GB" dirty="0"/>
          </a:p>
          <a:p>
            <a:r>
              <a:rPr lang="en-GB" dirty="0" smtClean="0"/>
              <a:t>Data analysis</a:t>
            </a:r>
          </a:p>
          <a:p>
            <a:r>
              <a:rPr lang="en-GB" dirty="0" smtClean="0"/>
              <a:t>Visualisations</a:t>
            </a:r>
          </a:p>
          <a:p>
            <a:r>
              <a:rPr lang="en-GB" dirty="0" smtClean="0"/>
              <a:t>Machine-learning</a:t>
            </a:r>
          </a:p>
          <a:p>
            <a:r>
              <a:rPr lang="en-GB" dirty="0" smtClean="0"/>
              <a:t>Statistics</a:t>
            </a:r>
            <a:endParaRPr lang="en-GB" dirty="0"/>
          </a:p>
        </p:txBody>
      </p:sp>
      <p:sp>
        <p:nvSpPr>
          <p:cNvPr id="5" name="TextBox 4"/>
          <p:cNvSpPr txBox="1"/>
          <p:nvPr/>
        </p:nvSpPr>
        <p:spPr>
          <a:xfrm>
            <a:off x="7766304" y="1920238"/>
            <a:ext cx="2542032" cy="26161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Finance</a:t>
            </a:r>
          </a:p>
          <a:p>
            <a:r>
              <a:rPr lang="en-GB" dirty="0" smtClean="0"/>
              <a:t>Business degrees</a:t>
            </a:r>
          </a:p>
          <a:p>
            <a:endParaRPr lang="en-GB" dirty="0" smtClean="0"/>
          </a:p>
          <a:p>
            <a:r>
              <a:rPr lang="en-GB" sz="2000" b="1" dirty="0" smtClean="0"/>
              <a:t>Data Business Analysts</a:t>
            </a:r>
          </a:p>
          <a:p>
            <a:endParaRPr lang="en-GB" dirty="0"/>
          </a:p>
          <a:p>
            <a:r>
              <a:rPr lang="en-GB" dirty="0" smtClean="0"/>
              <a:t>Reporting</a:t>
            </a:r>
          </a:p>
          <a:p>
            <a:r>
              <a:rPr lang="en-GB" dirty="0" smtClean="0"/>
              <a:t>Interface to the business</a:t>
            </a:r>
          </a:p>
          <a:p>
            <a:r>
              <a:rPr lang="en-GB" dirty="0" smtClean="0"/>
              <a:t>Ownership of targets</a:t>
            </a:r>
          </a:p>
          <a:p>
            <a:r>
              <a:rPr lang="en-GB" dirty="0" smtClean="0"/>
              <a:t>Project management</a:t>
            </a:r>
            <a:endParaRPr lang="en-GB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1719072" y="2615184"/>
            <a:ext cx="8589264" cy="36576"/>
          </a:xfrm>
          <a:prstGeom prst="line">
            <a:avLst/>
          </a:prstGeom>
          <a:ln w="28575">
            <a:solidFill>
              <a:schemeClr val="tx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flipV="1">
            <a:off x="1725168" y="3224784"/>
            <a:ext cx="8589264" cy="36576"/>
          </a:xfrm>
          <a:prstGeom prst="line">
            <a:avLst/>
          </a:prstGeom>
          <a:ln w="28575">
            <a:solidFill>
              <a:schemeClr val="tx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6631063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713232"/>
            <a:ext cx="9622536" cy="731520"/>
          </a:xfrm>
        </p:spPr>
        <p:txBody>
          <a:bodyPr>
            <a:normAutofit/>
          </a:bodyPr>
          <a:lstStyle/>
          <a:p>
            <a:r>
              <a:rPr lang="en-GB" sz="4000" dirty="0" smtClean="0"/>
              <a:t>The Ultimate Data Team Universe</a:t>
            </a:r>
            <a:endParaRPr lang="en-GB" sz="4000" dirty="0"/>
          </a:p>
        </p:txBody>
      </p:sp>
      <p:sp>
        <p:nvSpPr>
          <p:cNvPr id="3" name="TextBox 2"/>
          <p:cNvSpPr txBox="1"/>
          <p:nvPr/>
        </p:nvSpPr>
        <p:spPr>
          <a:xfrm>
            <a:off x="1719072" y="1901952"/>
            <a:ext cx="2542032" cy="26161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Computer science</a:t>
            </a:r>
          </a:p>
          <a:p>
            <a:r>
              <a:rPr lang="en-GB" dirty="0" smtClean="0"/>
              <a:t>Engineering</a:t>
            </a:r>
          </a:p>
          <a:p>
            <a:endParaRPr lang="en-GB" dirty="0" smtClean="0"/>
          </a:p>
          <a:p>
            <a:r>
              <a:rPr lang="en-GB" sz="2000" b="1" dirty="0" smtClean="0"/>
              <a:t>Data Engineers</a:t>
            </a:r>
          </a:p>
          <a:p>
            <a:endParaRPr lang="en-GB" dirty="0"/>
          </a:p>
          <a:p>
            <a:r>
              <a:rPr lang="en-GB" dirty="0" smtClean="0"/>
              <a:t>Database management</a:t>
            </a:r>
          </a:p>
          <a:p>
            <a:r>
              <a:rPr lang="en-GB" dirty="0" smtClean="0"/>
              <a:t>Hadoop</a:t>
            </a:r>
          </a:p>
          <a:p>
            <a:r>
              <a:rPr lang="en-GB" dirty="0" smtClean="0"/>
              <a:t>Data crunching</a:t>
            </a:r>
          </a:p>
          <a:p>
            <a:r>
              <a:rPr lang="en-GB" dirty="0" smtClean="0"/>
              <a:t>Data warehousing</a:t>
            </a:r>
            <a:endParaRPr lang="en-GB" dirty="0"/>
          </a:p>
        </p:txBody>
      </p:sp>
      <p:sp>
        <p:nvSpPr>
          <p:cNvPr id="4" name="TextBox 3"/>
          <p:cNvSpPr txBox="1"/>
          <p:nvPr/>
        </p:nvSpPr>
        <p:spPr>
          <a:xfrm>
            <a:off x="4651248" y="1920239"/>
            <a:ext cx="2542032" cy="26161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Natural science</a:t>
            </a:r>
          </a:p>
          <a:p>
            <a:r>
              <a:rPr lang="en-GB" dirty="0" smtClean="0"/>
              <a:t>Analytical backgrounds</a:t>
            </a:r>
          </a:p>
          <a:p>
            <a:endParaRPr lang="en-GB" dirty="0" smtClean="0"/>
          </a:p>
          <a:p>
            <a:r>
              <a:rPr lang="en-GB" sz="2000" b="1" dirty="0" smtClean="0"/>
              <a:t>Data Scientists</a:t>
            </a:r>
          </a:p>
          <a:p>
            <a:endParaRPr lang="en-GB" dirty="0"/>
          </a:p>
          <a:p>
            <a:r>
              <a:rPr lang="en-GB" dirty="0" smtClean="0"/>
              <a:t>Data analysis</a:t>
            </a:r>
          </a:p>
          <a:p>
            <a:r>
              <a:rPr lang="en-GB" dirty="0" smtClean="0"/>
              <a:t>Visualisations</a:t>
            </a:r>
          </a:p>
          <a:p>
            <a:r>
              <a:rPr lang="en-GB" dirty="0" smtClean="0"/>
              <a:t>Machine-learning</a:t>
            </a:r>
          </a:p>
          <a:p>
            <a:r>
              <a:rPr lang="en-GB" dirty="0" smtClean="0"/>
              <a:t>Statistics</a:t>
            </a:r>
            <a:endParaRPr lang="en-GB" dirty="0"/>
          </a:p>
        </p:txBody>
      </p:sp>
      <p:sp>
        <p:nvSpPr>
          <p:cNvPr id="5" name="TextBox 4"/>
          <p:cNvSpPr txBox="1"/>
          <p:nvPr/>
        </p:nvSpPr>
        <p:spPr>
          <a:xfrm>
            <a:off x="7766304" y="1920238"/>
            <a:ext cx="2542032" cy="26161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Finance</a:t>
            </a:r>
          </a:p>
          <a:p>
            <a:r>
              <a:rPr lang="en-GB" dirty="0" smtClean="0"/>
              <a:t>Business degrees</a:t>
            </a:r>
          </a:p>
          <a:p>
            <a:endParaRPr lang="en-GB" dirty="0" smtClean="0"/>
          </a:p>
          <a:p>
            <a:r>
              <a:rPr lang="en-GB" sz="2000" b="1" dirty="0" smtClean="0"/>
              <a:t>Data Business Analysts</a:t>
            </a:r>
          </a:p>
          <a:p>
            <a:endParaRPr lang="en-GB" dirty="0"/>
          </a:p>
          <a:p>
            <a:r>
              <a:rPr lang="en-GB" dirty="0" smtClean="0"/>
              <a:t>Reporting</a:t>
            </a:r>
          </a:p>
          <a:p>
            <a:r>
              <a:rPr lang="en-GB" dirty="0" smtClean="0"/>
              <a:t>Interface to the business</a:t>
            </a:r>
          </a:p>
          <a:p>
            <a:r>
              <a:rPr lang="en-GB" dirty="0" smtClean="0"/>
              <a:t>Ownership of targets</a:t>
            </a:r>
          </a:p>
          <a:p>
            <a:r>
              <a:rPr lang="en-GB" dirty="0" smtClean="0"/>
              <a:t>Project management</a:t>
            </a:r>
            <a:endParaRPr lang="en-GB" dirty="0"/>
          </a:p>
        </p:txBody>
      </p:sp>
      <p:sp>
        <p:nvSpPr>
          <p:cNvPr id="6" name="Rounded Rectangle 5"/>
          <p:cNvSpPr/>
          <p:nvPr/>
        </p:nvSpPr>
        <p:spPr>
          <a:xfrm>
            <a:off x="1133856" y="1591056"/>
            <a:ext cx="9612240" cy="3310128"/>
          </a:xfrm>
          <a:prstGeom prst="roundRect">
            <a:avLst/>
          </a:prstGeom>
          <a:noFill/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1719072" y="2615184"/>
            <a:ext cx="8589264" cy="36576"/>
          </a:xfrm>
          <a:prstGeom prst="line">
            <a:avLst/>
          </a:prstGeom>
          <a:ln w="28575">
            <a:solidFill>
              <a:schemeClr val="tx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flipV="1">
            <a:off x="1725168" y="3224784"/>
            <a:ext cx="8589264" cy="36576"/>
          </a:xfrm>
          <a:prstGeom prst="line">
            <a:avLst/>
          </a:prstGeom>
          <a:ln w="28575">
            <a:solidFill>
              <a:schemeClr val="tx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5138928" y="5094315"/>
            <a:ext cx="232257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 smtClean="0"/>
              <a:t>Communication</a:t>
            </a:r>
          </a:p>
          <a:p>
            <a:pPr algn="ctr"/>
            <a:r>
              <a:rPr lang="en-GB" sz="2400" dirty="0" smtClean="0"/>
              <a:t>Team</a:t>
            </a:r>
            <a:endParaRPr lang="en-GB" sz="2400" dirty="0"/>
          </a:p>
        </p:txBody>
      </p:sp>
      <p:cxnSp>
        <p:nvCxnSpPr>
          <p:cNvPr id="15" name="Straight Arrow Connector 14"/>
          <p:cNvCxnSpPr>
            <a:stCxn id="10" idx="1"/>
          </p:cNvCxnSpPr>
          <p:nvPr/>
        </p:nvCxnSpPr>
        <p:spPr>
          <a:xfrm flipH="1" flipV="1">
            <a:off x="2212848" y="5501830"/>
            <a:ext cx="2926080" cy="7984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>
            <a:stCxn id="10" idx="3"/>
          </p:cNvCxnSpPr>
          <p:nvPr/>
        </p:nvCxnSpPr>
        <p:spPr>
          <a:xfrm flipV="1">
            <a:off x="7461504" y="5501830"/>
            <a:ext cx="2578608" cy="7984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1662315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0" grpId="0"/>
    </p:bld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F3F3F"/>
      </a:dk1>
      <a:lt1>
        <a:sysClr val="window" lastClr="FFFFFF"/>
      </a:lt1>
      <a:dk2>
        <a:srgbClr val="3F3F3F"/>
      </a:dk2>
      <a:lt2>
        <a:srgbClr val="E7E6E6"/>
      </a:lt2>
      <a:accent1>
        <a:srgbClr val="77C066"/>
      </a:accent1>
      <a:accent2>
        <a:srgbClr val="3F3F3F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Custom 1">
      <a:majorFont>
        <a:latin typeface="Gill Sans MT"/>
        <a:ea typeface=""/>
        <a:cs typeface=""/>
      </a:majorFont>
      <a:minorFont>
        <a:latin typeface="Gill Sans M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s2ds_ppttemplate" id="{3D9BE658-9AD2-42D7-AE2E-2E524440A75B}" vid="{0F9618C0-6887-44CF-8B46-A989135E9EE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6588</TotalTime>
  <Words>1377</Words>
  <Application>Microsoft Macintosh PowerPoint</Application>
  <PresentationFormat>Custom</PresentationFormat>
  <Paragraphs>331</Paragraphs>
  <Slides>26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27" baseType="lpstr">
      <vt:lpstr>Office Theme</vt:lpstr>
      <vt:lpstr>Understanding your Unicorns: Data Science Team Building in Action</vt:lpstr>
      <vt:lpstr>And relax…</vt:lpstr>
      <vt:lpstr>Data scientist – sexiest job of 21st century? </vt:lpstr>
      <vt:lpstr>But we are all looking for…</vt:lpstr>
      <vt:lpstr>But we are all looking for…</vt:lpstr>
      <vt:lpstr>The Ultimate Data Team Universe</vt:lpstr>
      <vt:lpstr>The Ultimate Data Team Universe</vt:lpstr>
      <vt:lpstr>The Ultimate Data Team Universe</vt:lpstr>
      <vt:lpstr>The Ultimate Data Team Universe</vt:lpstr>
      <vt:lpstr>Team building: Ideal size of teams &amp; Personalities</vt:lpstr>
      <vt:lpstr>Team building: MBTI</vt:lpstr>
      <vt:lpstr>Team building: Belbin</vt:lpstr>
      <vt:lpstr>A real use case of Belbin in an analytics team</vt:lpstr>
      <vt:lpstr>A real use case of Belbin in an analytics team</vt:lpstr>
      <vt:lpstr>Belbin use case: Map roles onto work flow</vt:lpstr>
      <vt:lpstr>Belbin use case: Map roles onto work flow</vt:lpstr>
      <vt:lpstr>Belbin use case: Lessons learned</vt:lpstr>
      <vt:lpstr>Team cycle</vt:lpstr>
      <vt:lpstr>Team communication</vt:lpstr>
      <vt:lpstr>Potential snags</vt:lpstr>
      <vt:lpstr>Motivation and training </vt:lpstr>
      <vt:lpstr>Specific motivation and training </vt:lpstr>
      <vt:lpstr>Finding the right skills: Recruitment </vt:lpstr>
      <vt:lpstr>Finding the right skills: Interviewing </vt:lpstr>
      <vt:lpstr>On-boarding Academics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Kim Nilsson</dc:creator>
  <cp:lastModifiedBy>Sophia DeMartini</cp:lastModifiedBy>
  <cp:revision>106</cp:revision>
  <dcterms:created xsi:type="dcterms:W3CDTF">2014-01-23T15:49:58Z</dcterms:created>
  <dcterms:modified xsi:type="dcterms:W3CDTF">2014-11-18T17:41:39Z</dcterms:modified>
</cp:coreProperties>
</file>