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lsx" ContentType="application/vnd.openxmlformats-officedocument.spreadsheetml.shee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charts/chart1.xml" ContentType="application/vnd.openxmlformats-officedocument.drawingml.char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slides/slide64.xml" ContentType="application/vnd.openxmlformats-officedocument.presentationml.slide+xml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drawings/drawing1.xml" ContentType="application/vnd.openxmlformats-officedocument.drawingml.chartshapes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howSpecialPlsOnTitleSld="0" saveSubsetFonts="1" autoCompressPictures="0">
  <p:sldMasterIdLst>
    <p:sldMasterId id="2147483825" r:id="rId1"/>
  </p:sldMasterIdLst>
  <p:notesMasterIdLst>
    <p:notesMasterId r:id="rId66"/>
  </p:notesMasterIdLst>
  <p:handoutMasterIdLst>
    <p:handoutMasterId r:id="rId67"/>
  </p:handoutMasterIdLst>
  <p:sldIdLst>
    <p:sldId id="256" r:id="rId2"/>
    <p:sldId id="316" r:id="rId3"/>
    <p:sldId id="257" r:id="rId4"/>
    <p:sldId id="544" r:id="rId5"/>
    <p:sldId id="401" r:id="rId6"/>
    <p:sldId id="402" r:id="rId7"/>
    <p:sldId id="403" r:id="rId8"/>
    <p:sldId id="393" r:id="rId9"/>
    <p:sldId id="392" r:id="rId10"/>
    <p:sldId id="404" r:id="rId11"/>
    <p:sldId id="405" r:id="rId12"/>
    <p:sldId id="406" r:id="rId13"/>
    <p:sldId id="408" r:id="rId14"/>
    <p:sldId id="411" r:id="rId15"/>
    <p:sldId id="451" r:id="rId16"/>
    <p:sldId id="414" r:id="rId17"/>
    <p:sldId id="412" r:id="rId18"/>
    <p:sldId id="416" r:id="rId19"/>
    <p:sldId id="458" r:id="rId20"/>
    <p:sldId id="456" r:id="rId21"/>
    <p:sldId id="455" r:id="rId22"/>
    <p:sldId id="463" r:id="rId23"/>
    <p:sldId id="489" r:id="rId24"/>
    <p:sldId id="502" r:id="rId25"/>
    <p:sldId id="473" r:id="rId26"/>
    <p:sldId id="474" r:id="rId27"/>
    <p:sldId id="504" r:id="rId28"/>
    <p:sldId id="505" r:id="rId29"/>
    <p:sldId id="515" r:id="rId30"/>
    <p:sldId id="587" r:id="rId31"/>
    <p:sldId id="437" r:id="rId32"/>
    <p:sldId id="537" r:id="rId33"/>
    <p:sldId id="521" r:id="rId34"/>
    <p:sldId id="593" r:id="rId35"/>
    <p:sldId id="595" r:id="rId36"/>
    <p:sldId id="533" r:id="rId37"/>
    <p:sldId id="540" r:id="rId38"/>
    <p:sldId id="545" r:id="rId39"/>
    <p:sldId id="547" r:id="rId40"/>
    <p:sldId id="601" r:id="rId41"/>
    <p:sldId id="602" r:id="rId42"/>
    <p:sldId id="548" r:id="rId43"/>
    <p:sldId id="549" r:id="rId44"/>
    <p:sldId id="550" r:id="rId45"/>
    <p:sldId id="551" r:id="rId46"/>
    <p:sldId id="555" r:id="rId47"/>
    <p:sldId id="395" r:id="rId48"/>
    <p:sldId id="556" r:id="rId49"/>
    <p:sldId id="603" r:id="rId50"/>
    <p:sldId id="557" r:id="rId51"/>
    <p:sldId id="558" r:id="rId52"/>
    <p:sldId id="575" r:id="rId53"/>
    <p:sldId id="559" r:id="rId54"/>
    <p:sldId id="562" r:id="rId55"/>
    <p:sldId id="563" r:id="rId56"/>
    <p:sldId id="564" r:id="rId57"/>
    <p:sldId id="565" r:id="rId58"/>
    <p:sldId id="566" r:id="rId59"/>
    <p:sldId id="567" r:id="rId60"/>
    <p:sldId id="604" r:id="rId61"/>
    <p:sldId id="569" r:id="rId62"/>
    <p:sldId id="590" r:id="rId63"/>
    <p:sldId id="398" r:id="rId64"/>
    <p:sldId id="278" r:id="rId6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8100D3"/>
    <a:srgbClr val="FF3A03"/>
    <a:srgbClr val="FFF400"/>
    <a:srgbClr val="FF7F07"/>
    <a:srgbClr val="F8FF00"/>
    <a:srgbClr val="289033"/>
    <a:srgbClr val="FF8E00"/>
    <a:srgbClr val="FF2C3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3575" autoAdjust="0"/>
    <p:restoredTop sz="85740" autoAdjust="0"/>
  </p:normalViewPr>
  <p:slideViewPr>
    <p:cSldViewPr snapToObjects="1">
      <p:cViewPr varScale="1">
        <p:scale>
          <a:sx n="120" d="100"/>
          <a:sy n="120" d="100"/>
        </p:scale>
        <p:origin x="-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rgbClr val="FF6600"/>
              </a:solidFill>
            </c:spPr>
          </c:dPt>
          <c:dPt>
            <c:idx val="2"/>
            <c:spPr>
              <a:solidFill>
                <a:schemeClr val="accent2">
                  <a:lumMod val="5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1.07</c:v>
                </c:pt>
                <c:pt idx="1">
                  <c:v>0.95</c:v>
                </c:pt>
                <c:pt idx="2">
                  <c:v>1.02</c:v>
                </c:pt>
                <c:pt idx="3">
                  <c:v>0.97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0.68831</cdr:x>
      <cdr:y>0.38447</cdr:y>
    </cdr:from>
    <cdr:to>
      <cdr:x>0.79221</cdr:x>
      <cdr:y>0.51628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038600" y="1333617"/>
          <a:ext cx="609623" cy="457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chemeClr val="tx1"/>
              </a:solidFill>
            </a:rPr>
            <a:t>1</a:t>
          </a:r>
          <a:endParaRPr lang="en-US" sz="2400" baseline="-25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0.68831</cdr:x>
      <cdr:y>0.53318</cdr:y>
    </cdr:from>
    <cdr:to>
      <cdr:x>0.78956</cdr:x>
      <cdr:y>0.66499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038600" y="1849433"/>
          <a:ext cx="594074" cy="457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rgbClr val="FFFFFF"/>
              </a:solidFill>
            </a:rPr>
            <a:t>2</a:t>
          </a:r>
          <a:endParaRPr lang="en-US" sz="2400" baseline="-25000" dirty="0">
            <a:solidFill>
              <a:srgbClr val="FFFFFF"/>
            </a:solidFill>
          </a:endParaRPr>
        </a:p>
      </cdr:txBody>
    </cdr:sp>
  </cdr:relSizeAnchor>
  <cdr:relSizeAnchor xmlns:cdr="http://schemas.openxmlformats.org/drawingml/2006/chartDrawing">
    <cdr:from>
      <cdr:x>0.23377</cdr:x>
      <cdr:y>0.34054</cdr:y>
    </cdr:from>
    <cdr:to>
      <cdr:x>0.31831</cdr:x>
      <cdr:y>0.45038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371600" y="1181221"/>
          <a:ext cx="496030" cy="3810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rgbClr val="FFFFFF"/>
              </a:solidFill>
            </a:rPr>
            <a:t>4</a:t>
          </a:r>
          <a:endParaRPr lang="en-US" sz="2400" baseline="-25000" dirty="0">
            <a:solidFill>
              <a:srgbClr val="FFFFFF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4A1E5-566A-754D-A551-A20BF91E3FD7}" type="datetimeFigureOut">
              <a:rPr lang="en-US" smtClean="0"/>
              <a:pPr/>
              <a:t>10/28/13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04D1C-942A-7442-B707-10842FC9C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499B3-82B9-E041-96AB-CC96FDCF88FA}" type="datetimeFigureOut">
              <a:rPr lang="en-US" smtClean="0"/>
              <a:pPr/>
              <a:t>10/28/13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6E1C4-ED80-2247-9491-59236E8B42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6E1C4-ED80-2247-9491-59236E8B42FB}" type="slidenum">
              <a:rPr lang="en-US" smtClean="0"/>
              <a:pPr/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6E1C4-ED80-2247-9491-59236E8B42F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7532-839C-41A2-9E71-D5288AEAE66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44289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7532-839C-41A2-9E71-D5288AEAE66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8111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6E1C4-ED80-2247-9491-59236E8B42F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6E1C4-ED80-2247-9491-59236E8B42F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6E1C4-ED80-2247-9491-59236E8B42F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6E1C4-ED80-2247-9491-59236E8B42F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9143999" cy="385157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6886"/>
            <a:ext cx="8077200" cy="1255014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8077200" cy="1124712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18A48-1E96-DD4B-917E-1F4E6A1D66FB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3846251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2AF8-7DD4-404A-98A6-BE35F8610140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8" y="0"/>
            <a:ext cx="2514601" cy="51435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05980"/>
            <a:ext cx="19050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0CDA-245F-954E-8B2D-283B22997AE6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4783095"/>
            <a:ext cx="3836404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93954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04F7-38E5-8045-ADC7-AD6263405CC8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195189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1951890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89154"/>
            <a:ext cx="8013192" cy="1227582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371600"/>
            <a:ext cx="8022336" cy="51435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A36A5-968F-2741-9318-CE9A4FFDFA5D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972F-0342-E847-95F3-1976C3ED5C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0452"/>
            <a:ext cx="4038600" cy="3467862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0452"/>
            <a:ext cx="4038600" cy="3467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20B82-D845-824D-A3EF-36381970E194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4241"/>
            <a:ext cx="4040188" cy="536516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3713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4241"/>
            <a:ext cx="4041775" cy="536516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3713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105-AFB2-2B46-AFC2-1B61BD899749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8664-B40C-0846-A3A2-8239B3BF763E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E80D-B344-EE42-8C26-FC3122CF1503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14300"/>
            <a:ext cx="2523744" cy="733806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307350"/>
            <a:ext cx="5920641" cy="34191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297514"/>
            <a:ext cx="2468880" cy="342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1AEE-FD9A-464F-937D-15CB2EEC11AC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090422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090422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16586"/>
            <a:ext cx="2525150" cy="733806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113606"/>
            <a:ext cx="6247397" cy="4029894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296162"/>
            <a:ext cx="2468880" cy="342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877824"/>
            <a:ext cx="2523744" cy="150876"/>
          </a:xfrm>
        </p:spPr>
        <p:txBody>
          <a:bodyPr/>
          <a:lstStyle/>
          <a:p>
            <a:fld id="{1CE199B2-315C-0E46-8782-D31DB88B72E9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877824"/>
            <a:ext cx="5193792" cy="150876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877824"/>
            <a:ext cx="733864" cy="150876"/>
          </a:xfrm>
        </p:spPr>
        <p:txBody>
          <a:bodyPr/>
          <a:lstStyle/>
          <a:p>
            <a:fld id="{C32F7EB0-6F1F-EE47-9D48-F12B0F0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076921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1" y="0"/>
            <a:ext cx="9143999" cy="10753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38297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1394"/>
            <a:ext cx="8229600" cy="3469207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857749"/>
            <a:ext cx="2133600" cy="20574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764B3C80-D168-E54D-A0E2-AF9E67090E3F}" type="datetime1">
              <a:rPr lang="en-US" smtClean="0"/>
              <a:pPr/>
              <a:t>10/28/13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7" y="4857749"/>
            <a:ext cx="5507719" cy="20574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4857749"/>
            <a:ext cx="733864" cy="20574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D4BF2AA4-30C1-BE4E-9767-FCC6343F03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077200" cy="125501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700" b="1" dirty="0" smtClean="0">
                <a:solidFill>
                  <a:srgbClr val="3399FF">
                    <a:satMod val="150000"/>
                  </a:srgbClr>
                </a:solidFill>
                <a:latin typeface="Corbel"/>
              </a:rPr>
              <a:t>Algorithm Design Meets Big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038"/>
            <a:ext cx="8077200" cy="1124712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3399FF">
                  <a:satMod val="150000"/>
                </a:srgbClr>
              </a:solidFill>
              <a:latin typeface="Corbel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rbel"/>
              </a:rPr>
              <a:t>Bahman Bahmani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Corbel"/>
              </a:rPr>
              <a:t>bahman@stanford.edu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chemeClr val="accent1"/>
                </a:solidFill>
              </a:rPr>
              <a:t>&lt;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; </a:t>
            </a:r>
            <a:r>
              <a:rPr lang="en-US" dirty="0" err="1" smtClean="0">
                <a:solidFill>
                  <a:schemeClr val="accent1"/>
                </a:solidFill>
              </a:rPr>
              <a:t>R</a:t>
            </a:r>
            <a:r>
              <a:rPr lang="en-US" baseline="-25000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&gt;</a:t>
            </a:r>
            <a:endParaRPr lang="en-US" dirty="0" smtClean="0"/>
          </a:p>
          <a:p>
            <a:pPr lvl="1"/>
            <a:r>
              <a:rPr lang="en-US" dirty="0" smtClean="0"/>
              <a:t>Output: </a:t>
            </a:r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G(i</a:t>
            </a:r>
            <a:r>
              <a:rPr lang="en-US" dirty="0" smtClean="0">
                <a:solidFill>
                  <a:srgbClr val="3399FF"/>
                </a:solidFill>
              </a:rPr>
              <a:t>), G’}; (</a:t>
            </a:r>
            <a:r>
              <a:rPr lang="en-US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, </a:t>
            </a:r>
            <a:r>
              <a:rPr lang="en-US" dirty="0" err="1" smtClean="0">
                <a:solidFill>
                  <a:srgbClr val="3399FF"/>
                </a:solidFill>
              </a:rPr>
              <a:t>R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)&gt;</a:t>
            </a:r>
            <a:r>
              <a:rPr lang="en-US" dirty="0" smtClean="0"/>
              <a:t> for any other group </a:t>
            </a:r>
            <a:r>
              <a:rPr lang="en-US" dirty="0" smtClean="0">
                <a:solidFill>
                  <a:srgbClr val="3399FF"/>
                </a:solidFill>
              </a:rPr>
              <a:t>G’</a:t>
            </a:r>
          </a:p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&lt;{G,G’}; 200 drug records in groups G,G’&gt;</a:t>
            </a:r>
          </a:p>
          <a:p>
            <a:pPr lvl="1"/>
            <a:r>
              <a:rPr lang="en-US" dirty="0" smtClean="0"/>
              <a:t>Output: All </a:t>
            </a:r>
            <a:r>
              <a:rPr lang="en-US" dirty="0" err="1" smtClean="0"/>
              <a:t>pairwise</a:t>
            </a:r>
            <a:r>
              <a:rPr lang="en-US" dirty="0" smtClean="0"/>
              <a:t> interactions between </a:t>
            </a:r>
            <a:r>
              <a:rPr lang="en-US" dirty="0" smtClean="0">
                <a:solidFill>
                  <a:srgbClr val="3399FF"/>
                </a:solidFill>
              </a:rPr>
              <a:t>G,G’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before</a:t>
            </a:r>
          </a:p>
          <a:p>
            <a:pPr lvl="1"/>
            <a:r>
              <a:rPr lang="en-US" dirty="0" smtClean="0"/>
              <a:t>Each pair compared once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good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3399FF"/>
                </a:solidFill>
              </a:rPr>
              <a:t>3000 </a:t>
            </a:r>
            <a:r>
              <a:rPr lang="en-US" dirty="0" smtClean="0"/>
              <a:t>drugs × </a:t>
            </a:r>
            <a:r>
              <a:rPr lang="en-US" dirty="0" smtClean="0">
                <a:solidFill>
                  <a:srgbClr val="3399FF"/>
                </a:solidFill>
              </a:rPr>
              <a:t>29 </a:t>
            </a:r>
            <a:r>
              <a:rPr lang="en-US" dirty="0" smtClean="0"/>
              <a:t>replications × </a:t>
            </a:r>
            <a:r>
              <a:rPr lang="en-US" dirty="0" smtClean="0">
                <a:solidFill>
                  <a:srgbClr val="3399FF"/>
                </a:solidFill>
              </a:rPr>
              <a:t>1MB </a:t>
            </a:r>
          </a:p>
          <a:p>
            <a:pPr>
              <a:buNone/>
            </a:pPr>
            <a:r>
              <a:rPr lang="en-US" dirty="0" smtClean="0"/>
              <a:t>= </a:t>
            </a:r>
            <a:r>
              <a:rPr lang="en-US" dirty="0" smtClean="0">
                <a:solidFill>
                  <a:srgbClr val="3399FF"/>
                </a:solidFill>
              </a:rPr>
              <a:t>87GB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Less than </a:t>
            </a:r>
            <a:r>
              <a:rPr lang="en-US" dirty="0" smtClean="0">
                <a:solidFill>
                  <a:srgbClr val="3399FF"/>
                </a:solidFill>
              </a:rPr>
              <a:t>15 minutes </a:t>
            </a:r>
            <a:r>
              <a:rPr lang="en-US" dirty="0" smtClean="0"/>
              <a:t>on </a:t>
            </a:r>
            <a:r>
              <a:rPr lang="en-US" dirty="0" smtClean="0">
                <a:solidFill>
                  <a:srgbClr val="3399FF"/>
                </a:solidFill>
              </a:rPr>
              <a:t>1Gbps </a:t>
            </a:r>
            <a:r>
              <a:rPr lang="en-US" dirty="0" smtClean="0"/>
              <a:t>Ethernet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Algorithm’s tradeoff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</a:t>
            </a:r>
            <a:r>
              <a:rPr lang="en-US" dirty="0" err="1" smtClean="0">
                <a:solidFill>
                  <a:srgbClr val="3399FF"/>
                </a:solidFill>
              </a:rPr>
              <a:t>n</a:t>
            </a:r>
            <a:r>
              <a:rPr lang="en-US" dirty="0" smtClean="0">
                <a:solidFill>
                  <a:srgbClr val="3399FF"/>
                </a:solidFill>
              </a:rPr>
              <a:t> </a:t>
            </a:r>
            <a:r>
              <a:rPr lang="en-US" dirty="0" smtClean="0"/>
              <a:t>groups</a:t>
            </a:r>
          </a:p>
          <a:p>
            <a:r>
              <a:rPr lang="en-US" dirty="0" smtClean="0"/>
              <a:t>#key-value pairs emitted by map= </a:t>
            </a:r>
            <a:r>
              <a:rPr lang="en-US" dirty="0" smtClean="0">
                <a:solidFill>
                  <a:srgbClr val="3399FF"/>
                </a:solidFill>
              </a:rPr>
              <a:t>3000×(n-1)</a:t>
            </a:r>
          </a:p>
          <a:p>
            <a:r>
              <a:rPr lang="en-US" dirty="0" smtClean="0"/>
              <a:t>#input records per reducer = </a:t>
            </a:r>
            <a:r>
              <a:rPr lang="en-US" dirty="0" smtClean="0">
                <a:solidFill>
                  <a:srgbClr val="3399FF"/>
                </a:solidFill>
              </a:rPr>
              <a:t>2×3000/n</a:t>
            </a:r>
          </a:p>
          <a:p>
            <a:pPr>
              <a:buNone/>
            </a:pPr>
            <a:endParaRPr lang="en-US" i="1" dirty="0" smtClean="0">
              <a:solidFill>
                <a:schemeClr val="accent6"/>
              </a:solidFill>
            </a:endParaRPr>
          </a:p>
          <a:p>
            <a:pPr algn="ctr">
              <a:buNone/>
            </a:pPr>
            <a:r>
              <a:rPr lang="en-US" i="1" dirty="0" smtClean="0">
                <a:solidFill>
                  <a:schemeClr val="accent6"/>
                </a:solidFill>
              </a:rPr>
              <a:t>The more parallelism, the more 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number of inputs a reducer can have, denoted as </a:t>
            </a:r>
            <a:r>
              <a:rPr lang="en-US" dirty="0" err="1" smtClean="0">
                <a:solidFill>
                  <a:srgbClr val="3399FF"/>
                </a:solidFill>
              </a:rPr>
              <a:t>λ</a:t>
            </a:r>
            <a:endParaRPr lang="en-US" dirty="0" smtClean="0">
              <a:solidFill>
                <a:srgbClr val="3399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drug interaction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</a:t>
            </a:r>
            <a:r>
              <a:rPr lang="en-US" dirty="0" err="1" smtClean="0">
                <a:solidFill>
                  <a:schemeClr val="accent1"/>
                </a:solidFill>
              </a:rPr>
              <a:t>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drugs</a:t>
            </a:r>
          </a:p>
          <a:p>
            <a:r>
              <a:rPr lang="en-US" dirty="0" smtClean="0"/>
              <a:t>Each drug needs to go to </a:t>
            </a:r>
            <a:r>
              <a:rPr lang="en-US" dirty="0" smtClean="0">
                <a:solidFill>
                  <a:srgbClr val="3399FF"/>
                </a:solidFill>
              </a:rPr>
              <a:t>(d-1)/(λ-1)</a:t>
            </a:r>
            <a:r>
              <a:rPr lang="en-US" dirty="0" smtClean="0"/>
              <a:t> reducers</a:t>
            </a:r>
          </a:p>
          <a:p>
            <a:pPr lvl="1"/>
            <a:r>
              <a:rPr lang="en-US" dirty="0" smtClean="0"/>
              <a:t>needs to meet </a:t>
            </a:r>
            <a:r>
              <a:rPr lang="en-US" dirty="0" smtClean="0">
                <a:solidFill>
                  <a:srgbClr val="3399FF"/>
                </a:solidFill>
              </a:rPr>
              <a:t>d-1</a:t>
            </a:r>
            <a:r>
              <a:rPr lang="en-US" dirty="0" smtClean="0"/>
              <a:t> other drugs</a:t>
            </a:r>
          </a:p>
          <a:p>
            <a:pPr lvl="1"/>
            <a:r>
              <a:rPr lang="en-US" dirty="0" smtClean="0"/>
              <a:t>meets </a:t>
            </a:r>
            <a:r>
              <a:rPr lang="en-US" dirty="0" smtClean="0">
                <a:solidFill>
                  <a:srgbClr val="3399FF"/>
                </a:solidFill>
              </a:rPr>
              <a:t>λ-1 </a:t>
            </a:r>
            <a:r>
              <a:rPr lang="en-US" dirty="0" smtClean="0"/>
              <a:t>other drugs at each reducer</a:t>
            </a:r>
          </a:p>
          <a:p>
            <a:endParaRPr lang="en-US" dirty="0" smtClean="0"/>
          </a:p>
          <a:p>
            <a:r>
              <a:rPr lang="en-US" dirty="0" smtClean="0"/>
              <a:t>Minimum communication = </a:t>
            </a:r>
            <a:r>
              <a:rPr lang="en-US" dirty="0" smtClean="0">
                <a:solidFill>
                  <a:srgbClr val="3399FF"/>
                </a:solidFill>
              </a:rPr>
              <a:t>d(d-1)/(λ-1)</a:t>
            </a:r>
            <a:r>
              <a:rPr lang="en-US" dirty="0" smtClean="0"/>
              <a:t> ≈ </a:t>
            </a:r>
            <a:r>
              <a:rPr lang="en-US" dirty="0" smtClean="0">
                <a:solidFill>
                  <a:schemeClr val="accent6"/>
                </a:solidFill>
              </a:rPr>
              <a:t>d</a:t>
            </a:r>
            <a:r>
              <a:rPr lang="en-US" baseline="30000" dirty="0" smtClean="0">
                <a:solidFill>
                  <a:schemeClr val="accent6"/>
                </a:solidFill>
              </a:rPr>
              <a:t>2</a:t>
            </a:r>
            <a:r>
              <a:rPr lang="en-US" dirty="0" smtClean="0">
                <a:solidFill>
                  <a:schemeClr val="accent6"/>
                </a:solidFill>
              </a:rPr>
              <a:t>/λ</a:t>
            </a:r>
            <a:endParaRPr lang="en-US" baseline="30000" dirty="0" smtClean="0">
              <a:solidFill>
                <a:schemeClr val="accent6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well our algorithm trades off?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</a:t>
            </a:r>
            <a:r>
              <a:rPr lang="en-US" dirty="0" err="1" smtClean="0">
                <a:solidFill>
                  <a:schemeClr val="accent1"/>
                </a:solidFill>
              </a:rPr>
              <a:t>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groups</a:t>
            </a:r>
          </a:p>
          <a:p>
            <a:pPr lvl="1"/>
            <a:r>
              <a:rPr lang="en-US" dirty="0" smtClean="0"/>
              <a:t>Reducer size = </a:t>
            </a:r>
            <a:r>
              <a:rPr lang="en-US" dirty="0" err="1" smtClean="0">
                <a:solidFill>
                  <a:schemeClr val="accent1"/>
                </a:solidFill>
              </a:rPr>
              <a:t>λ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3399FF"/>
                </a:solidFill>
              </a:rPr>
              <a:t>2d/n</a:t>
            </a:r>
          </a:p>
          <a:p>
            <a:pPr lvl="1"/>
            <a:r>
              <a:rPr lang="en-US" dirty="0" smtClean="0"/>
              <a:t>Communication = </a:t>
            </a:r>
            <a:r>
              <a:rPr lang="en-US" dirty="0" smtClean="0">
                <a:solidFill>
                  <a:srgbClr val="3399FF"/>
                </a:solidFill>
              </a:rPr>
              <a:t>d×(n-1)</a:t>
            </a:r>
            <a:r>
              <a:rPr lang="en-US" dirty="0" smtClean="0"/>
              <a:t> ≈ </a:t>
            </a:r>
            <a:r>
              <a:rPr lang="en-US" dirty="0" err="1" smtClean="0">
                <a:solidFill>
                  <a:srgbClr val="3399FF"/>
                </a:solidFill>
              </a:rPr>
              <a:t>d</a:t>
            </a:r>
            <a:r>
              <a:rPr lang="en-US" dirty="0" smtClean="0">
                <a:solidFill>
                  <a:srgbClr val="3399FF"/>
                </a:solidFill>
              </a:rPr>
              <a:t> × </a:t>
            </a:r>
            <a:r>
              <a:rPr lang="en-US" dirty="0" err="1" smtClean="0">
                <a:solidFill>
                  <a:srgbClr val="3399FF"/>
                </a:solidFill>
              </a:rPr>
              <a:t>n</a:t>
            </a:r>
            <a:r>
              <a:rPr lang="en-US" dirty="0" smtClean="0"/>
              <a:t> = </a:t>
            </a:r>
            <a:r>
              <a:rPr lang="en-US" dirty="0" err="1" smtClean="0">
                <a:solidFill>
                  <a:srgbClr val="3399FF"/>
                </a:solidFill>
              </a:rPr>
              <a:t>d</a:t>
            </a:r>
            <a:r>
              <a:rPr lang="en-US" dirty="0" smtClean="0">
                <a:solidFill>
                  <a:srgbClr val="3399FF"/>
                </a:solidFill>
              </a:rPr>
              <a:t> × 2d/λ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6"/>
                </a:solidFill>
              </a:rPr>
              <a:t>2d</a:t>
            </a:r>
            <a:r>
              <a:rPr lang="en-US" baseline="30000" dirty="0" smtClean="0">
                <a:solidFill>
                  <a:schemeClr val="accent6"/>
                </a:solidFill>
              </a:rPr>
              <a:t>2</a:t>
            </a:r>
            <a:r>
              <a:rPr lang="en-US" dirty="0" smtClean="0">
                <a:solidFill>
                  <a:schemeClr val="accent6"/>
                </a:solidFill>
              </a:rPr>
              <a:t>/λ</a:t>
            </a:r>
          </a:p>
          <a:p>
            <a:r>
              <a:rPr lang="en-US" dirty="0" smtClean="0"/>
              <a:t>Tradeoff within a factor </a:t>
            </a:r>
            <a:r>
              <a:rPr lang="en-US" dirty="0" smtClean="0">
                <a:solidFill>
                  <a:schemeClr val="accent6"/>
                </a:solidFill>
              </a:rPr>
              <a:t>2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33FF"/>
                </a:solidFill>
              </a:rPr>
              <a:t>ANY </a:t>
            </a:r>
            <a:r>
              <a:rPr lang="en-US" dirty="0" smtClean="0"/>
              <a:t>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Fundamental </a:t>
            </a:r>
            <a:r>
              <a:rPr lang="en-US" dirty="0" err="1" smtClean="0"/>
              <a:t>MapReduce</a:t>
            </a:r>
            <a:r>
              <a:rPr lang="en-US" dirty="0" smtClean="0"/>
              <a:t> tradeoff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 in reducer size (</a:t>
            </a:r>
            <a:r>
              <a:rPr lang="en-US" dirty="0" err="1" smtClean="0">
                <a:solidFill>
                  <a:srgbClr val="3399FF"/>
                </a:solidFill>
              </a:rPr>
              <a:t>λ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Increases reducer time, space complexities</a:t>
            </a:r>
          </a:p>
          <a:p>
            <a:pPr lvl="2"/>
            <a:r>
              <a:rPr lang="en-US" dirty="0" smtClean="0"/>
              <a:t>Drug interaction: time ~ </a:t>
            </a:r>
            <a:r>
              <a:rPr lang="en-US" dirty="0" smtClean="0">
                <a:solidFill>
                  <a:srgbClr val="3399FF"/>
                </a:solidFill>
              </a:rPr>
              <a:t>λ</a:t>
            </a:r>
            <a:r>
              <a:rPr lang="en-US" baseline="30000" dirty="0" smtClean="0">
                <a:solidFill>
                  <a:srgbClr val="3399FF"/>
                </a:solidFill>
              </a:rPr>
              <a:t>2</a:t>
            </a:r>
            <a:r>
              <a:rPr lang="en-US" dirty="0" smtClean="0"/>
              <a:t>, space ~ </a:t>
            </a:r>
            <a:r>
              <a:rPr lang="en-US" dirty="0" err="1" smtClean="0">
                <a:solidFill>
                  <a:srgbClr val="3399FF"/>
                </a:solidFill>
              </a:rPr>
              <a:t>λ</a:t>
            </a:r>
            <a:endParaRPr lang="en-US" dirty="0" smtClean="0"/>
          </a:p>
          <a:p>
            <a:pPr lvl="1"/>
            <a:r>
              <a:rPr lang="en-US" dirty="0" smtClean="0"/>
              <a:t>Decreases total communication</a:t>
            </a:r>
          </a:p>
          <a:p>
            <a:pPr lvl="2"/>
            <a:r>
              <a:rPr lang="en-US" dirty="0" smtClean="0"/>
              <a:t>Drug interaction: communication ~ </a:t>
            </a:r>
            <a:r>
              <a:rPr lang="en-US" dirty="0" smtClean="0">
                <a:solidFill>
                  <a:schemeClr val="accent1"/>
                </a:solidFill>
              </a:rPr>
              <a:t>1/λ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I: Grouping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 key resolution</a:t>
            </a:r>
          </a:p>
          <a:p>
            <a:r>
              <a:rPr lang="en-US" dirty="0" smtClean="0"/>
              <a:t>Lower communication at the cost of parallelism</a:t>
            </a:r>
          </a:p>
          <a:p>
            <a:r>
              <a:rPr lang="en-US" dirty="0" smtClean="0"/>
              <a:t>How to group may not always be trivial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Near-duplicate detection</a:t>
            </a:r>
          </a:p>
          <a:p>
            <a:r>
              <a:rPr lang="en-US" dirty="0" smtClean="0"/>
              <a:t>Document topic classification</a:t>
            </a:r>
          </a:p>
          <a:p>
            <a:r>
              <a:rPr lang="en-US" dirty="0" smtClean="0"/>
              <a:t>Collaborative filtering</a:t>
            </a:r>
          </a:p>
          <a:p>
            <a:r>
              <a:rPr lang="en-US" dirty="0" smtClean="0"/>
              <a:t>Similar images</a:t>
            </a:r>
          </a:p>
          <a:p>
            <a:r>
              <a:rPr lang="en-US" dirty="0" smtClean="0"/>
              <a:t>Scene completion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Fundamental Tradeoffs</a:t>
            </a:r>
          </a:p>
          <a:p>
            <a:pPr lvl="1"/>
            <a:r>
              <a:rPr lang="en-US" sz="2600" dirty="0" smtClean="0"/>
              <a:t>Drug Interaction Example </a:t>
            </a:r>
            <a:r>
              <a:rPr lang="en-US" sz="2162" dirty="0" smtClean="0"/>
              <a:t>[Adapted from </a:t>
            </a:r>
            <a:r>
              <a:rPr lang="en-US" sz="2162" dirty="0" err="1" smtClean="0"/>
              <a:t>Ullman’s</a:t>
            </a:r>
            <a:r>
              <a:rPr lang="en-US" sz="2162" dirty="0" smtClean="0"/>
              <a:t> slides, 2012]</a:t>
            </a:r>
          </a:p>
          <a:p>
            <a:r>
              <a:rPr lang="en-US" sz="3000" dirty="0" smtClean="0"/>
              <a:t>Technique I: Grouping</a:t>
            </a:r>
          </a:p>
          <a:p>
            <a:pPr lvl="1"/>
            <a:r>
              <a:rPr lang="en-US" sz="2200" dirty="0" smtClean="0"/>
              <a:t>Similarity Search [Bahmani et al., 2012]</a:t>
            </a:r>
          </a:p>
          <a:p>
            <a:r>
              <a:rPr lang="en-US" sz="3000" dirty="0" smtClean="0"/>
              <a:t>Technique II: Partitioning</a:t>
            </a:r>
          </a:p>
          <a:p>
            <a:pPr lvl="1"/>
            <a:r>
              <a:rPr lang="en-US" sz="2200" dirty="0" smtClean="0"/>
              <a:t>Triangle Counting [</a:t>
            </a:r>
            <a:r>
              <a:rPr lang="en-US" sz="2200" dirty="0" err="1" smtClean="0"/>
              <a:t>Afrati</a:t>
            </a:r>
            <a:r>
              <a:rPr lang="en-US" sz="2200" dirty="0" smtClean="0"/>
              <a:t> et al., 2013; </a:t>
            </a:r>
            <a:r>
              <a:rPr lang="en-US" sz="2200" dirty="0" err="1" smtClean="0"/>
              <a:t>Suri</a:t>
            </a:r>
            <a:r>
              <a:rPr lang="en-US" sz="2200" dirty="0" smtClean="0"/>
              <a:t> et al., 2011]</a:t>
            </a:r>
          </a:p>
          <a:p>
            <a:r>
              <a:rPr lang="en-US" sz="3000" dirty="0" smtClean="0"/>
              <a:t>Technique III: Filtering</a:t>
            </a:r>
          </a:p>
          <a:p>
            <a:pPr lvl="1"/>
            <a:r>
              <a:rPr lang="en-US" sz="2200" dirty="0" smtClean="0"/>
              <a:t>Community Detection [Bahmani et al., 2012]</a:t>
            </a:r>
          </a:p>
          <a:p>
            <a:r>
              <a:rPr lang="en-US" sz="3000" dirty="0" smtClean="0"/>
              <a:t>Conclusion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Many-to-Many Similarity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3399FF"/>
                </a:solidFill>
              </a:rPr>
              <a:t>N </a:t>
            </a:r>
            <a:r>
              <a:rPr lang="en-US" dirty="0" smtClean="0"/>
              <a:t>data objects and </a:t>
            </a:r>
            <a:r>
              <a:rPr lang="en-US" dirty="0" smtClean="0">
                <a:solidFill>
                  <a:srgbClr val="3399FF"/>
                </a:solidFill>
              </a:rPr>
              <a:t>M </a:t>
            </a:r>
            <a:r>
              <a:rPr lang="en-US" dirty="0" smtClean="0"/>
              <a:t>query objects</a:t>
            </a:r>
          </a:p>
          <a:p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</a:rPr>
              <a:t>Goal:</a:t>
            </a:r>
            <a:r>
              <a:rPr lang="en-US" dirty="0" smtClean="0"/>
              <a:t> For each query object, find the most similar data object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Candidate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99FF"/>
                </a:solidFill>
              </a:rPr>
              <a:t>M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3399FF"/>
                </a:solidFill>
              </a:rPr>
              <a:t>10</a:t>
            </a:r>
            <a:r>
              <a:rPr lang="en-US" baseline="30000" dirty="0" smtClean="0">
                <a:solidFill>
                  <a:srgbClr val="3399FF"/>
                </a:solidFill>
              </a:rPr>
              <a:t>7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3399FF"/>
                </a:solidFill>
              </a:rPr>
              <a:t>N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3399FF"/>
                </a:solidFill>
              </a:rPr>
              <a:t>10</a:t>
            </a:r>
            <a:r>
              <a:rPr lang="en-US" baseline="30000" dirty="0" smtClean="0">
                <a:solidFill>
                  <a:srgbClr val="3399FF"/>
                </a:solidFill>
              </a:rPr>
              <a:t>6</a:t>
            </a:r>
            <a:endParaRPr lang="en-US" dirty="0" smtClean="0">
              <a:solidFill>
                <a:srgbClr val="3399FF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10</a:t>
            </a:r>
            <a:r>
              <a:rPr lang="en-US" baseline="30000" dirty="0" smtClean="0">
                <a:solidFill>
                  <a:schemeClr val="accent1"/>
                </a:solidFill>
              </a:rPr>
              <a:t>13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pairs to check</a:t>
            </a:r>
          </a:p>
          <a:p>
            <a:r>
              <a:rPr lang="en-US" dirty="0" smtClean="0">
                <a:solidFill>
                  <a:srgbClr val="3399FF"/>
                </a:solidFill>
              </a:rPr>
              <a:t>1μsec </a:t>
            </a:r>
            <a:r>
              <a:rPr lang="en-US" dirty="0" smtClean="0"/>
              <a:t>per pair</a:t>
            </a:r>
          </a:p>
          <a:p>
            <a:r>
              <a:rPr lang="en-US" dirty="0" smtClean="0">
                <a:solidFill>
                  <a:srgbClr val="3399FF"/>
                </a:solidFill>
              </a:rPr>
              <a:t>116 </a:t>
            </a:r>
            <a:r>
              <a:rPr lang="en-US" dirty="0" smtClean="0"/>
              <a:t>days worth of computation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Locality Sensitive Hashing: Big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Hash functions likely to map</a:t>
            </a:r>
          </a:p>
          <a:p>
            <a:pPr lvl="1"/>
            <a:r>
              <a:rPr lang="en-US" dirty="0" smtClean="0"/>
              <a:t>Similar objects to same bucket</a:t>
            </a:r>
          </a:p>
          <a:p>
            <a:pPr lvl="1"/>
            <a:r>
              <a:rPr lang="en-US" dirty="0" smtClean="0"/>
              <a:t>Dissimilar objects to different buckets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20700000">
            <a:off x="1275213" y="3882346"/>
            <a:ext cx="7772400" cy="1588"/>
          </a:xfrm>
          <a:prstGeom prst="line">
            <a:avLst/>
          </a:prstGeom>
          <a:ln>
            <a:solidFill>
              <a:srgbClr val="FFF4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 rot="20700000">
            <a:off x="4317711" y="2241261"/>
            <a:ext cx="228600" cy="228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 rot="20700000">
            <a:off x="2526899" y="2383068"/>
            <a:ext cx="228600" cy="228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rot="20700000">
            <a:off x="5816889" y="2978439"/>
            <a:ext cx="228600" cy="2286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 rot="20700000">
            <a:off x="3911889" y="1530639"/>
            <a:ext cx="228600" cy="2286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7"/>
          <p:cNvSpPr/>
          <p:nvPr/>
        </p:nvSpPr>
        <p:spPr>
          <a:xfrm>
            <a:off x="4770120" y="2148840"/>
            <a:ext cx="182880" cy="182880"/>
          </a:xfrm>
          <a:prstGeom prst="diamond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2327213" y="-25249"/>
            <a:ext cx="5837098" cy="5178419"/>
            <a:chOff x="2327213" y="-25249"/>
            <a:chExt cx="5837098" cy="5178419"/>
          </a:xfrm>
        </p:grpSpPr>
        <p:sp>
          <p:nvSpPr>
            <p:cNvPr id="41" name="TextBox 40"/>
            <p:cNvSpPr txBox="1"/>
            <p:nvPr/>
          </p:nvSpPr>
          <p:spPr>
            <a:xfrm rot="20700000">
              <a:off x="3291582" y="4423839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0</a:t>
              </a:r>
              <a:endParaRPr lang="en-US" sz="2800" dirty="0"/>
            </a:p>
          </p:txBody>
        </p:sp>
        <p:sp>
          <p:nvSpPr>
            <p:cNvPr id="42" name="TextBox 41"/>
            <p:cNvSpPr txBox="1"/>
            <p:nvPr/>
          </p:nvSpPr>
          <p:spPr>
            <a:xfrm rot="20700000">
              <a:off x="4480820" y="4042837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1</a:t>
              </a:r>
              <a:endParaRPr lang="en-US" sz="2800" dirty="0"/>
            </a:p>
          </p:txBody>
        </p:sp>
        <p:sp>
          <p:nvSpPr>
            <p:cNvPr id="43" name="TextBox 42"/>
            <p:cNvSpPr txBox="1"/>
            <p:nvPr/>
          </p:nvSpPr>
          <p:spPr>
            <a:xfrm rot="20700000">
              <a:off x="5577582" y="3760739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2</a:t>
              </a:r>
              <a:endParaRPr lang="en-US" sz="2800" dirty="0"/>
            </a:p>
          </p:txBody>
        </p:sp>
        <p:sp>
          <p:nvSpPr>
            <p:cNvPr id="44" name="TextBox 43"/>
            <p:cNvSpPr txBox="1"/>
            <p:nvPr/>
          </p:nvSpPr>
          <p:spPr>
            <a:xfrm rot="20700000">
              <a:off x="7554711" y="3023907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sp>
          <p:nvSpPr>
            <p:cNvPr id="45" name="TextBox 44"/>
            <p:cNvSpPr txBox="1"/>
            <p:nvPr/>
          </p:nvSpPr>
          <p:spPr>
            <a:xfrm rot="20700000">
              <a:off x="2373111" y="4508847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4500000">
              <a:off x="-186990" y="2638173"/>
              <a:ext cx="50292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4500000">
              <a:off x="1032210" y="2504533"/>
              <a:ext cx="50292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4500000">
              <a:off x="3546810" y="2561973"/>
              <a:ext cx="50292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4500000">
              <a:off x="5182122" y="2031754"/>
              <a:ext cx="4114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4500000">
              <a:off x="2353071" y="2372047"/>
              <a:ext cx="475488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 rot="20700000">
              <a:off x="6843019" y="3374141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3</a:t>
              </a:r>
              <a:endParaRPr lang="en-US" sz="28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213708" y="-65194"/>
            <a:ext cx="6835845" cy="5218778"/>
            <a:chOff x="1213708" y="-65194"/>
            <a:chExt cx="6835845" cy="5218778"/>
          </a:xfrm>
        </p:grpSpPr>
        <p:sp>
          <p:nvSpPr>
            <p:cNvPr id="111" name="TextBox 110"/>
            <p:cNvSpPr txBox="1"/>
            <p:nvPr/>
          </p:nvSpPr>
          <p:spPr>
            <a:xfrm rot="702182">
              <a:off x="1243216" y="4143374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6</a:t>
              </a:r>
              <a:endParaRPr lang="en-US" sz="2800" dirty="0"/>
            </a:p>
          </p:txBody>
        </p:sp>
        <p:cxnSp>
          <p:nvCxnSpPr>
            <p:cNvPr id="60" name="Straight Connector 5"/>
            <p:cNvCxnSpPr/>
            <p:nvPr/>
          </p:nvCxnSpPr>
          <p:spPr>
            <a:xfrm rot="6000000">
              <a:off x="-400131" y="2546750"/>
              <a:ext cx="5212080" cy="1588"/>
            </a:xfrm>
            <a:prstGeom prst="line">
              <a:avLst/>
            </a:prstGeom>
            <a:ln>
              <a:solidFill>
                <a:srgbClr val="FFF400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 rot="832184">
              <a:off x="1837840" y="589422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9</a:t>
              </a:r>
              <a:endParaRPr lang="en-US" sz="28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816157">
              <a:off x="1685441" y="1808621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8</a:t>
              </a:r>
              <a:endParaRPr lang="en-US" sz="28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866432">
              <a:off x="1464778" y="3010942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7</a:t>
              </a:r>
              <a:endParaRPr lang="en-US" sz="28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6000000">
              <a:off x="2017274" y="-52782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cxnSp>
          <p:nvCxnSpPr>
            <p:cNvPr id="56" name="Straight Connector 55"/>
            <p:cNvCxnSpPr/>
            <p:nvPr/>
          </p:nvCxnSpPr>
          <p:spPr>
            <a:xfrm rot="11400000">
              <a:off x="1627850" y="841489"/>
              <a:ext cx="6400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1400000">
              <a:off x="1648753" y="2015221"/>
              <a:ext cx="6400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1400000">
              <a:off x="1260807" y="4343497"/>
              <a:ext cx="54864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1400000">
              <a:off x="1213708" y="5073665"/>
              <a:ext cx="73152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1400000">
              <a:off x="1475445" y="3234423"/>
              <a:ext cx="6400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261104" y="1626870"/>
            <a:ext cx="1225296" cy="1249680"/>
            <a:chOff x="4261104" y="1626870"/>
            <a:chExt cx="1225296" cy="1249680"/>
          </a:xfrm>
        </p:grpSpPr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4261104" y="1657350"/>
              <a:ext cx="1173559" cy="1170432"/>
            </a:xfrm>
            <a:prstGeom prst="ellipse">
              <a:avLst/>
            </a:prstGeom>
            <a:solidFill>
              <a:srgbClr val="FF0000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Diamond 65"/>
            <p:cNvSpPr/>
            <p:nvPr/>
          </p:nvSpPr>
          <p:spPr>
            <a:xfrm>
              <a:off x="5227320" y="1809750"/>
              <a:ext cx="182880" cy="182880"/>
            </a:xfrm>
            <a:prstGeom prst="diamond">
              <a:avLst/>
            </a:prstGeom>
            <a:solidFill>
              <a:srgbClr val="289033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iamond 67"/>
            <p:cNvSpPr/>
            <p:nvPr/>
          </p:nvSpPr>
          <p:spPr>
            <a:xfrm>
              <a:off x="4953000" y="1626870"/>
              <a:ext cx="182880" cy="182880"/>
            </a:xfrm>
            <a:prstGeom prst="diamond">
              <a:avLst/>
            </a:prstGeom>
            <a:blipFill rotWithShape="1">
              <a:blip r:embed="rId2"/>
              <a:tile tx="0" ty="0" sx="100000" sy="100000" flip="none" algn="tl"/>
            </a:blip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iamond 68"/>
            <p:cNvSpPr/>
            <p:nvPr/>
          </p:nvSpPr>
          <p:spPr>
            <a:xfrm>
              <a:off x="5303520" y="2419350"/>
              <a:ext cx="182880" cy="182880"/>
            </a:xfrm>
            <a:prstGeom prst="diamond">
              <a:avLst/>
            </a:prstGeom>
            <a:blipFill rotWithShape="1">
              <a:blip r:embed="rId3"/>
              <a:tile tx="0" ty="0" sx="100000" sy="100000" flip="none" algn="tl"/>
            </a:blip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iamond 70"/>
            <p:cNvSpPr/>
            <p:nvPr/>
          </p:nvSpPr>
          <p:spPr>
            <a:xfrm>
              <a:off x="4495800" y="2693670"/>
              <a:ext cx="182880" cy="182880"/>
            </a:xfrm>
            <a:prstGeom prst="diamond">
              <a:avLst/>
            </a:prstGeom>
            <a:solidFill>
              <a:srgbClr val="FF7F07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Diamond 94"/>
            <p:cNvSpPr/>
            <p:nvPr/>
          </p:nvSpPr>
          <p:spPr>
            <a:xfrm>
              <a:off x="4389120" y="1703070"/>
              <a:ext cx="182880" cy="182880"/>
            </a:xfrm>
            <a:prstGeom prst="diamond">
              <a:avLst/>
            </a:prstGeom>
            <a:gradFill>
              <a:gsLst>
                <a:gs pos="0">
                  <a:schemeClr val="accent2">
                    <a:shade val="47500"/>
                    <a:satMod val="137000"/>
                    <a:alpha val="63000"/>
                  </a:schemeClr>
                </a:gs>
                <a:gs pos="55000">
                  <a:schemeClr val="accent2">
                    <a:shade val="69000"/>
                    <a:satMod val="137000"/>
                  </a:schemeClr>
                </a:gs>
                <a:gs pos="100000">
                  <a:schemeClr val="accent2">
                    <a:shade val="98000"/>
                    <a:satMod val="137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4" name="Oval 53"/>
          <p:cNvSpPr/>
          <p:nvPr/>
        </p:nvSpPr>
        <p:spPr>
          <a:xfrm rot="20700000">
            <a:off x="2679299" y="3155661"/>
            <a:ext cx="228600" cy="2286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20700000">
            <a:off x="3250911" y="3384261"/>
            <a:ext cx="228600" cy="228600"/>
          </a:xfrm>
          <a:prstGeom prst="ellipse">
            <a:avLst/>
          </a:prstGeom>
          <a:solidFill>
            <a:schemeClr val="accent5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 rot="20700000">
            <a:off x="6598320" y="1631662"/>
            <a:ext cx="228600" cy="228600"/>
          </a:xfrm>
          <a:prstGeom prst="ellipse">
            <a:avLst/>
          </a:prstGeom>
          <a:solidFill>
            <a:schemeClr val="tx2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20700000">
            <a:off x="7518111" y="1454439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20700000">
            <a:off x="5956878" y="1403062"/>
            <a:ext cx="228600" cy="228600"/>
          </a:xfrm>
          <a:prstGeom prst="ellipse">
            <a:avLst/>
          </a:prstGeom>
          <a:solidFill>
            <a:srgbClr val="FF3A0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20700000">
            <a:off x="3479513" y="3855881"/>
            <a:ext cx="228600" cy="228600"/>
          </a:xfrm>
          <a:prstGeom prst="ellipse">
            <a:avLst/>
          </a:prstGeom>
          <a:solidFill>
            <a:schemeClr val="accent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20700000">
            <a:off x="6750720" y="2469861"/>
            <a:ext cx="228600" cy="228600"/>
          </a:xfrm>
          <a:prstGeom prst="ellipse">
            <a:avLst/>
          </a:prstGeom>
          <a:gradFill flip="none" rotWithShape="1">
            <a:gsLst>
              <a:gs pos="43000">
                <a:srgbClr val="FF6600"/>
              </a:gs>
              <a:gs pos="68000">
                <a:srgbClr val="FFFF00"/>
              </a:gs>
            </a:gsLst>
            <a:lin ang="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 rot="20700000">
            <a:off x="6655089" y="2774661"/>
            <a:ext cx="228600" cy="228600"/>
          </a:xfrm>
          <a:prstGeom prst="ellipse">
            <a:avLst/>
          </a:prstGeom>
          <a:gradFill flip="none" rotWithShape="1">
            <a:gsLst>
              <a:gs pos="33000">
                <a:schemeClr val="accent5"/>
              </a:gs>
              <a:gs pos="100000">
                <a:srgbClr val="FFFFFF"/>
              </a:gs>
              <a:gs pos="75000">
                <a:schemeClr val="accent2"/>
              </a:gs>
            </a:gsLst>
            <a:lin ang="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For data point </a:t>
            </a:r>
            <a:r>
              <a:rPr lang="en-US" dirty="0" err="1" smtClean="0">
                <a:solidFill>
                  <a:srgbClr val="3399FF"/>
                </a:solidFill>
              </a:rPr>
              <a:t>p</a:t>
            </a:r>
            <a:r>
              <a:rPr lang="en-US" dirty="0" smtClean="0"/>
              <a:t> emit </a:t>
            </a:r>
            <a:r>
              <a:rPr lang="en-US" dirty="0" smtClean="0">
                <a:solidFill>
                  <a:srgbClr val="3399FF"/>
                </a:solidFill>
              </a:rPr>
              <a:t>&lt;</a:t>
            </a:r>
            <a:r>
              <a:rPr lang="en-US" dirty="0" err="1" smtClean="0">
                <a:solidFill>
                  <a:srgbClr val="3399FF"/>
                </a:solidFill>
              </a:rPr>
              <a:t>Bucket(p</a:t>
            </a:r>
            <a:r>
              <a:rPr lang="en-US" dirty="0" smtClean="0">
                <a:solidFill>
                  <a:srgbClr val="3399FF"/>
                </a:solidFill>
              </a:rPr>
              <a:t>) ; </a:t>
            </a:r>
            <a:r>
              <a:rPr lang="en-US" dirty="0" err="1" smtClean="0">
                <a:solidFill>
                  <a:srgbClr val="3399FF"/>
                </a:solidFill>
              </a:rPr>
              <a:t>p</a:t>
            </a:r>
            <a:r>
              <a:rPr lang="en-US" dirty="0" smtClean="0">
                <a:solidFill>
                  <a:srgbClr val="3399FF"/>
                </a:solidFill>
              </a:rPr>
              <a:t>&gt;</a:t>
            </a:r>
          </a:p>
          <a:p>
            <a:pPr lvl="1"/>
            <a:r>
              <a:rPr lang="en-US" dirty="0" smtClean="0"/>
              <a:t>For query point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Generate offsets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endParaRPr lang="en-US" baseline="-25000" dirty="0" smtClean="0">
              <a:solidFill>
                <a:srgbClr val="3399FF"/>
              </a:solidFill>
            </a:endParaRPr>
          </a:p>
          <a:p>
            <a:pPr lvl="2"/>
            <a:r>
              <a:rPr lang="en-US" dirty="0" smtClean="0"/>
              <a:t>Emit </a:t>
            </a:r>
            <a:r>
              <a:rPr lang="en-US" dirty="0" smtClean="0">
                <a:solidFill>
                  <a:srgbClr val="3399FF"/>
                </a:solidFill>
              </a:rPr>
              <a:t>&lt;</a:t>
            </a:r>
            <a:r>
              <a:rPr lang="en-US" dirty="0" err="1" smtClean="0">
                <a:solidFill>
                  <a:srgbClr val="3399FF"/>
                </a:solidFill>
              </a:rPr>
              <a:t>Bucket(q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);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dirty="0" smtClean="0">
                <a:solidFill>
                  <a:srgbClr val="3399FF"/>
                </a:solidFill>
              </a:rPr>
              <a:t>&gt;</a:t>
            </a:r>
            <a:r>
              <a:rPr lang="en-US" dirty="0" smtClean="0"/>
              <a:t> for each offset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endParaRPr lang="en-US" baseline="-25000" dirty="0" smtClean="0">
              <a:solidFill>
                <a:srgbClr val="3399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dirty="0" smtClean="0">
                <a:solidFill>
                  <a:srgbClr val="3399FF"/>
                </a:solidFill>
              </a:rPr>
              <a:t>; p</a:t>
            </a:r>
            <a:r>
              <a:rPr lang="en-US" baseline="30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,…,p</a:t>
            </a:r>
            <a:r>
              <a:rPr lang="en-US" baseline="30000" dirty="0" smtClean="0">
                <a:solidFill>
                  <a:srgbClr val="3399FF"/>
                </a:solidFill>
              </a:rPr>
              <a:t>t</a:t>
            </a:r>
            <a:r>
              <a:rPr lang="en-US" dirty="0" smtClean="0">
                <a:solidFill>
                  <a:srgbClr val="3399FF"/>
                </a:solidFill>
              </a:rPr>
              <a:t>,q</a:t>
            </a:r>
            <a:r>
              <a:rPr lang="en-US" baseline="30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,…,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baseline="30000" dirty="0" err="1" smtClean="0">
                <a:solidFill>
                  <a:srgbClr val="3399FF"/>
                </a:solidFill>
              </a:rPr>
              <a:t>s</a:t>
            </a:r>
            <a:r>
              <a:rPr lang="en-US" dirty="0" smtClean="0">
                <a:solidFill>
                  <a:srgbClr val="3399FF"/>
                </a:solidFill>
              </a:rPr>
              <a:t>&gt;</a:t>
            </a:r>
            <a:endParaRPr lang="en-US" dirty="0" smtClean="0"/>
          </a:p>
          <a:p>
            <a:pPr lvl="1"/>
            <a:r>
              <a:rPr lang="en-US" dirty="0" smtClean="0"/>
              <a:t>Output: </a:t>
            </a:r>
            <a:r>
              <a:rPr lang="en-US" dirty="0" smtClean="0">
                <a:solidFill>
                  <a:schemeClr val="accent1"/>
                </a:solidFill>
              </a:rPr>
              <a:t>{(</a:t>
            </a:r>
            <a:r>
              <a:rPr lang="en-US" dirty="0" err="1" smtClean="0">
                <a:solidFill>
                  <a:schemeClr val="accent1"/>
                </a:solidFill>
              </a:rPr>
              <a:t>p</a:t>
            </a:r>
            <a:r>
              <a:rPr lang="en-US" baseline="30000" dirty="0" err="1" smtClean="0">
                <a:solidFill>
                  <a:schemeClr val="accent1"/>
                </a:solidFill>
              </a:rPr>
              <a:t>i</a:t>
            </a:r>
            <a:r>
              <a:rPr lang="en-US" dirty="0" err="1" smtClean="0">
                <a:solidFill>
                  <a:schemeClr val="accent1"/>
                </a:solidFill>
              </a:rPr>
              <a:t>,q</a:t>
            </a:r>
            <a:r>
              <a:rPr lang="en-US" baseline="30000" dirty="0" err="1" smtClean="0">
                <a:solidFill>
                  <a:schemeClr val="accent1"/>
                </a:solidFill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)| 1≤i≤t, 1≤j≤s}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good,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 many offsets required for good accuracy</a:t>
            </a:r>
          </a:p>
          <a:p>
            <a:r>
              <a:rPr lang="en-US" dirty="0" smtClean="0"/>
              <a:t>Too much network 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26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20700000">
            <a:off x="1275213" y="3882346"/>
            <a:ext cx="7772400" cy="1588"/>
          </a:xfrm>
          <a:prstGeom prst="line">
            <a:avLst/>
          </a:prstGeom>
          <a:ln>
            <a:solidFill>
              <a:srgbClr val="FFF4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 rot="20700000">
            <a:off x="4317711" y="2241261"/>
            <a:ext cx="228600" cy="228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 rot="20700000">
            <a:off x="2526899" y="2383068"/>
            <a:ext cx="228600" cy="2286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rot="20700000">
            <a:off x="5816889" y="2978439"/>
            <a:ext cx="228600" cy="2286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 rot="20700000">
            <a:off x="3911889" y="1530639"/>
            <a:ext cx="228600" cy="2286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7"/>
          <p:cNvSpPr/>
          <p:nvPr/>
        </p:nvSpPr>
        <p:spPr>
          <a:xfrm>
            <a:off x="4770120" y="2148840"/>
            <a:ext cx="182880" cy="182880"/>
          </a:xfrm>
          <a:prstGeom prst="diamond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45"/>
          <p:cNvGrpSpPr/>
          <p:nvPr/>
        </p:nvGrpSpPr>
        <p:grpSpPr>
          <a:xfrm>
            <a:off x="2327213" y="-25249"/>
            <a:ext cx="5837098" cy="5178419"/>
            <a:chOff x="2327213" y="-25249"/>
            <a:chExt cx="5837098" cy="5178419"/>
          </a:xfrm>
        </p:grpSpPr>
        <p:sp>
          <p:nvSpPr>
            <p:cNvPr id="41" name="TextBox 40"/>
            <p:cNvSpPr txBox="1"/>
            <p:nvPr/>
          </p:nvSpPr>
          <p:spPr>
            <a:xfrm rot="20700000">
              <a:off x="3291582" y="4423839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0</a:t>
              </a:r>
              <a:endParaRPr lang="en-US" sz="2800" dirty="0"/>
            </a:p>
          </p:txBody>
        </p:sp>
        <p:sp>
          <p:nvSpPr>
            <p:cNvPr id="42" name="TextBox 41"/>
            <p:cNvSpPr txBox="1"/>
            <p:nvPr/>
          </p:nvSpPr>
          <p:spPr>
            <a:xfrm rot="20700000">
              <a:off x="4480820" y="4042837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1</a:t>
              </a:r>
              <a:endParaRPr lang="en-US" sz="2800" dirty="0"/>
            </a:p>
          </p:txBody>
        </p:sp>
        <p:sp>
          <p:nvSpPr>
            <p:cNvPr id="43" name="TextBox 42"/>
            <p:cNvSpPr txBox="1"/>
            <p:nvPr/>
          </p:nvSpPr>
          <p:spPr>
            <a:xfrm rot="20700000">
              <a:off x="5577582" y="3760739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2</a:t>
              </a:r>
              <a:endParaRPr lang="en-US" sz="2800" dirty="0"/>
            </a:p>
          </p:txBody>
        </p:sp>
        <p:sp>
          <p:nvSpPr>
            <p:cNvPr id="44" name="TextBox 43"/>
            <p:cNvSpPr txBox="1"/>
            <p:nvPr/>
          </p:nvSpPr>
          <p:spPr>
            <a:xfrm rot="20700000">
              <a:off x="7554711" y="3023907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sp>
          <p:nvSpPr>
            <p:cNvPr id="45" name="TextBox 44"/>
            <p:cNvSpPr txBox="1"/>
            <p:nvPr/>
          </p:nvSpPr>
          <p:spPr>
            <a:xfrm rot="20700000">
              <a:off x="2373111" y="4508847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4500000">
              <a:off x="-186990" y="2638173"/>
              <a:ext cx="50292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4500000">
              <a:off x="1032210" y="2504533"/>
              <a:ext cx="50292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4500000">
              <a:off x="3546810" y="2561973"/>
              <a:ext cx="50292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4500000">
              <a:off x="5182122" y="2031754"/>
              <a:ext cx="4114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4500000">
              <a:off x="2353071" y="2372047"/>
              <a:ext cx="475488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 rot="20700000">
              <a:off x="6843019" y="3374141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3</a:t>
              </a:r>
              <a:endParaRPr lang="en-US" sz="2800" dirty="0"/>
            </a:p>
          </p:txBody>
        </p:sp>
      </p:grpSp>
      <p:grpSp>
        <p:nvGrpSpPr>
          <p:cNvPr id="3" name="Group 48"/>
          <p:cNvGrpSpPr/>
          <p:nvPr/>
        </p:nvGrpSpPr>
        <p:grpSpPr>
          <a:xfrm>
            <a:off x="1213708" y="-65194"/>
            <a:ext cx="6835845" cy="5218778"/>
            <a:chOff x="1213708" y="-65194"/>
            <a:chExt cx="6835845" cy="5218778"/>
          </a:xfrm>
        </p:grpSpPr>
        <p:sp>
          <p:nvSpPr>
            <p:cNvPr id="111" name="TextBox 110"/>
            <p:cNvSpPr txBox="1"/>
            <p:nvPr/>
          </p:nvSpPr>
          <p:spPr>
            <a:xfrm rot="702182">
              <a:off x="1243216" y="4143374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6</a:t>
              </a:r>
              <a:endParaRPr lang="en-US" sz="2800" dirty="0"/>
            </a:p>
          </p:txBody>
        </p:sp>
        <p:cxnSp>
          <p:nvCxnSpPr>
            <p:cNvPr id="60" name="Straight Connector 5"/>
            <p:cNvCxnSpPr/>
            <p:nvPr/>
          </p:nvCxnSpPr>
          <p:spPr>
            <a:xfrm rot="6000000">
              <a:off x="-400131" y="2546750"/>
              <a:ext cx="5212080" cy="1588"/>
            </a:xfrm>
            <a:prstGeom prst="line">
              <a:avLst/>
            </a:prstGeom>
            <a:ln>
              <a:solidFill>
                <a:srgbClr val="FFF400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 rot="832184">
              <a:off x="1837840" y="589422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9</a:t>
              </a:r>
              <a:endParaRPr lang="en-US" sz="28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816157">
              <a:off x="1685441" y="1808621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8</a:t>
              </a:r>
              <a:endParaRPr lang="en-US" sz="28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866432">
              <a:off x="1464778" y="3010942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7</a:t>
              </a:r>
              <a:endParaRPr lang="en-US" sz="28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6000000">
              <a:off x="2017274" y="-52782"/>
              <a:ext cx="6096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…</a:t>
              </a:r>
              <a:endParaRPr lang="en-US" sz="3200" dirty="0"/>
            </a:p>
          </p:txBody>
        </p:sp>
        <p:cxnSp>
          <p:nvCxnSpPr>
            <p:cNvPr id="56" name="Straight Connector 55"/>
            <p:cNvCxnSpPr/>
            <p:nvPr/>
          </p:nvCxnSpPr>
          <p:spPr>
            <a:xfrm rot="11400000">
              <a:off x="1627850" y="841489"/>
              <a:ext cx="6400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1400000">
              <a:off x="1648753" y="2015221"/>
              <a:ext cx="6400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1400000">
              <a:off x="1260807" y="4343497"/>
              <a:ext cx="54864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1400000">
              <a:off x="1213708" y="5073665"/>
              <a:ext cx="73152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1400000">
              <a:off x="1475445" y="3234423"/>
              <a:ext cx="6400800" cy="794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50"/>
          <p:cNvGrpSpPr/>
          <p:nvPr/>
        </p:nvGrpSpPr>
        <p:grpSpPr>
          <a:xfrm>
            <a:off x="4261104" y="1626870"/>
            <a:ext cx="1225296" cy="1249680"/>
            <a:chOff x="4261104" y="1626870"/>
            <a:chExt cx="1225296" cy="1249680"/>
          </a:xfrm>
        </p:grpSpPr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4261104" y="1657350"/>
              <a:ext cx="1173559" cy="1170432"/>
            </a:xfrm>
            <a:prstGeom prst="ellipse">
              <a:avLst/>
            </a:prstGeom>
            <a:solidFill>
              <a:srgbClr val="FF0000">
                <a:alpha val="0"/>
              </a:srgbClr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Diamond 65"/>
            <p:cNvSpPr/>
            <p:nvPr/>
          </p:nvSpPr>
          <p:spPr>
            <a:xfrm>
              <a:off x="5227320" y="1809750"/>
              <a:ext cx="182880" cy="182880"/>
            </a:xfrm>
            <a:prstGeom prst="diamond">
              <a:avLst/>
            </a:prstGeom>
            <a:solidFill>
              <a:srgbClr val="289033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iamond 67"/>
            <p:cNvSpPr/>
            <p:nvPr/>
          </p:nvSpPr>
          <p:spPr>
            <a:xfrm>
              <a:off x="4953000" y="1626870"/>
              <a:ext cx="182880" cy="182880"/>
            </a:xfrm>
            <a:prstGeom prst="diamond">
              <a:avLst/>
            </a:prstGeom>
            <a:blipFill rotWithShape="1">
              <a:blip r:embed="rId2"/>
              <a:tile tx="0" ty="0" sx="100000" sy="100000" flip="none" algn="tl"/>
            </a:blip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iamond 68"/>
            <p:cNvSpPr/>
            <p:nvPr/>
          </p:nvSpPr>
          <p:spPr>
            <a:xfrm>
              <a:off x="5303520" y="2419350"/>
              <a:ext cx="182880" cy="182880"/>
            </a:xfrm>
            <a:prstGeom prst="diamond">
              <a:avLst/>
            </a:prstGeom>
            <a:blipFill rotWithShape="1">
              <a:blip r:embed="rId3"/>
              <a:tile tx="0" ty="0" sx="100000" sy="100000" flip="none" algn="tl"/>
            </a:blip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iamond 70"/>
            <p:cNvSpPr/>
            <p:nvPr/>
          </p:nvSpPr>
          <p:spPr>
            <a:xfrm>
              <a:off x="4495800" y="2693670"/>
              <a:ext cx="182880" cy="182880"/>
            </a:xfrm>
            <a:prstGeom prst="diamond">
              <a:avLst/>
            </a:prstGeom>
            <a:solidFill>
              <a:srgbClr val="FF7F07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Diamond 94"/>
            <p:cNvSpPr/>
            <p:nvPr/>
          </p:nvSpPr>
          <p:spPr>
            <a:xfrm>
              <a:off x="4389120" y="1703070"/>
              <a:ext cx="182880" cy="182880"/>
            </a:xfrm>
            <a:prstGeom prst="diamond">
              <a:avLst/>
            </a:prstGeom>
            <a:gradFill>
              <a:gsLst>
                <a:gs pos="0">
                  <a:schemeClr val="accent2">
                    <a:shade val="47500"/>
                    <a:satMod val="137000"/>
                    <a:alpha val="63000"/>
                  </a:schemeClr>
                </a:gs>
                <a:gs pos="55000">
                  <a:schemeClr val="accent2">
                    <a:shade val="69000"/>
                    <a:satMod val="137000"/>
                  </a:schemeClr>
                </a:gs>
                <a:gs pos="100000">
                  <a:schemeClr val="accent2">
                    <a:shade val="98000"/>
                    <a:satMod val="137000"/>
                  </a:schemeClr>
                </a:gs>
              </a:gsLst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4" name="Oval 53"/>
          <p:cNvSpPr/>
          <p:nvPr/>
        </p:nvSpPr>
        <p:spPr>
          <a:xfrm rot="20700000">
            <a:off x="2679299" y="3155661"/>
            <a:ext cx="228600" cy="2286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20700000">
            <a:off x="3250911" y="3384261"/>
            <a:ext cx="228600" cy="228600"/>
          </a:xfrm>
          <a:prstGeom prst="ellipse">
            <a:avLst/>
          </a:prstGeom>
          <a:solidFill>
            <a:schemeClr val="accent5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 rot="20700000">
            <a:off x="6598320" y="1631662"/>
            <a:ext cx="228600" cy="228600"/>
          </a:xfrm>
          <a:prstGeom prst="ellipse">
            <a:avLst/>
          </a:prstGeom>
          <a:solidFill>
            <a:schemeClr val="tx2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20700000">
            <a:off x="7518111" y="1454439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20700000">
            <a:off x="5956878" y="1403062"/>
            <a:ext cx="228600" cy="228600"/>
          </a:xfrm>
          <a:prstGeom prst="ellipse">
            <a:avLst/>
          </a:prstGeom>
          <a:solidFill>
            <a:srgbClr val="FF3A0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20700000">
            <a:off x="3479513" y="3855881"/>
            <a:ext cx="228600" cy="228600"/>
          </a:xfrm>
          <a:prstGeom prst="ellipse">
            <a:avLst/>
          </a:prstGeom>
          <a:solidFill>
            <a:schemeClr val="accent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20700000">
            <a:off x="6750720" y="2469861"/>
            <a:ext cx="228600" cy="228600"/>
          </a:xfrm>
          <a:prstGeom prst="ellipse">
            <a:avLst/>
          </a:prstGeom>
          <a:gradFill flip="none" rotWithShape="1">
            <a:gsLst>
              <a:gs pos="43000">
                <a:srgbClr val="FF6600"/>
              </a:gs>
              <a:gs pos="68000">
                <a:srgbClr val="FFFF00"/>
              </a:gs>
            </a:gsLst>
            <a:lin ang="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 rot="20700000">
            <a:off x="6655089" y="2774661"/>
            <a:ext cx="228600" cy="228600"/>
          </a:xfrm>
          <a:prstGeom prst="ellipse">
            <a:avLst/>
          </a:prstGeom>
          <a:gradFill flip="none" rotWithShape="1">
            <a:gsLst>
              <a:gs pos="33000">
                <a:schemeClr val="accent5"/>
              </a:gs>
              <a:gs pos="100000">
                <a:srgbClr val="FFFFFF"/>
              </a:gs>
              <a:gs pos="75000">
                <a:schemeClr val="accent2"/>
              </a:gs>
            </a:gsLst>
            <a:lin ang="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3399FF"/>
                </a:solidFill>
              </a:rPr>
              <a:t>G </a:t>
            </a:r>
            <a:r>
              <a:rPr lang="en-US" dirty="0" smtClean="0"/>
              <a:t>another LSH</a:t>
            </a:r>
          </a:p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For data point </a:t>
            </a:r>
            <a:r>
              <a:rPr lang="en-US" dirty="0" err="1" smtClean="0">
                <a:solidFill>
                  <a:srgbClr val="3399FF"/>
                </a:solidFill>
              </a:rPr>
              <a:t>p</a:t>
            </a:r>
            <a:r>
              <a:rPr lang="en-US" dirty="0" smtClean="0"/>
              <a:t> emit </a:t>
            </a:r>
            <a:r>
              <a:rPr lang="en-US" sz="2700" dirty="0" smtClean="0">
                <a:solidFill>
                  <a:srgbClr val="3399FF"/>
                </a:solidFill>
              </a:rPr>
              <a:t>&lt;</a:t>
            </a:r>
            <a:r>
              <a:rPr lang="en-US" sz="2700" dirty="0" err="1" smtClean="0">
                <a:solidFill>
                  <a:srgbClr val="3399FF"/>
                </a:solidFill>
              </a:rPr>
              <a:t>G(Bucket(p</a:t>
            </a:r>
            <a:r>
              <a:rPr lang="en-US" sz="2700" dirty="0" smtClean="0">
                <a:solidFill>
                  <a:srgbClr val="3399FF"/>
                </a:solidFill>
              </a:rPr>
              <a:t>)); (</a:t>
            </a:r>
            <a:r>
              <a:rPr lang="en-US" sz="2700" dirty="0" err="1" smtClean="0">
                <a:solidFill>
                  <a:srgbClr val="3399FF"/>
                </a:solidFill>
              </a:rPr>
              <a:t>Bucket(p),p</a:t>
            </a:r>
            <a:r>
              <a:rPr lang="en-US" sz="2700" dirty="0" smtClean="0">
                <a:solidFill>
                  <a:srgbClr val="3399FF"/>
                </a:solidFill>
              </a:rPr>
              <a:t>)&gt;</a:t>
            </a:r>
          </a:p>
          <a:p>
            <a:pPr lvl="1"/>
            <a:r>
              <a:rPr lang="en-US" dirty="0" smtClean="0"/>
              <a:t>For query point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Generate offsets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endParaRPr lang="en-US" baseline="-25000" dirty="0" smtClean="0">
              <a:solidFill>
                <a:srgbClr val="3399FF"/>
              </a:solidFill>
            </a:endParaRPr>
          </a:p>
          <a:p>
            <a:pPr lvl="2"/>
            <a:r>
              <a:rPr lang="en-US" dirty="0" smtClean="0"/>
              <a:t>Emit </a:t>
            </a:r>
            <a:r>
              <a:rPr lang="en-US" dirty="0" smtClean="0">
                <a:solidFill>
                  <a:srgbClr val="3399FF"/>
                </a:solidFill>
              </a:rPr>
              <a:t>&lt;</a:t>
            </a:r>
            <a:r>
              <a:rPr lang="en-US" dirty="0" err="1" smtClean="0">
                <a:solidFill>
                  <a:srgbClr val="3399FF"/>
                </a:solidFill>
              </a:rPr>
              <a:t>G(Bucket(q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));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dirty="0" smtClean="0">
                <a:solidFill>
                  <a:srgbClr val="3399FF"/>
                </a:solidFill>
              </a:rPr>
              <a:t>&gt; </a:t>
            </a:r>
            <a:r>
              <a:rPr lang="en-US" dirty="0" smtClean="0"/>
              <a:t>for all distinct keys</a:t>
            </a:r>
            <a:endParaRPr lang="en-US" baseline="-25000" dirty="0" smtClean="0">
              <a:solidFill>
                <a:srgbClr val="3399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Input: </a:t>
            </a:r>
            <a:r>
              <a:rPr lang="en-US" sz="2600" dirty="0" smtClean="0">
                <a:solidFill>
                  <a:srgbClr val="3399FF"/>
                </a:solidFill>
              </a:rPr>
              <a:t>&lt;</a:t>
            </a:r>
            <a:r>
              <a:rPr lang="en-US" sz="2600" dirty="0" err="1" smtClean="0">
                <a:solidFill>
                  <a:srgbClr val="3399FF"/>
                </a:solidFill>
              </a:rPr>
              <a:t>v</a:t>
            </a:r>
            <a:r>
              <a:rPr lang="en-US" sz="2600" dirty="0" smtClean="0">
                <a:solidFill>
                  <a:srgbClr val="3399FF"/>
                </a:solidFill>
              </a:rPr>
              <a:t>; [(Bucket(p</a:t>
            </a:r>
            <a:r>
              <a:rPr lang="en-US" sz="2600" baseline="30000" dirty="0" smtClean="0">
                <a:solidFill>
                  <a:srgbClr val="3399FF"/>
                </a:solidFill>
              </a:rPr>
              <a:t>1</a:t>
            </a:r>
            <a:r>
              <a:rPr lang="en-US" sz="2600" dirty="0" smtClean="0">
                <a:solidFill>
                  <a:srgbClr val="3399FF"/>
                </a:solidFill>
              </a:rPr>
              <a:t>),p</a:t>
            </a:r>
            <a:r>
              <a:rPr lang="en-US" sz="2600" baseline="30000" dirty="0" smtClean="0">
                <a:solidFill>
                  <a:srgbClr val="3399FF"/>
                </a:solidFill>
              </a:rPr>
              <a:t>1</a:t>
            </a:r>
            <a:r>
              <a:rPr lang="en-US" sz="2600" dirty="0" smtClean="0">
                <a:solidFill>
                  <a:srgbClr val="3399FF"/>
                </a:solidFill>
              </a:rPr>
              <a:t>), …, (Bucket(p</a:t>
            </a:r>
            <a:r>
              <a:rPr lang="en-US" sz="2600" baseline="30000" dirty="0" smtClean="0">
                <a:solidFill>
                  <a:srgbClr val="3399FF"/>
                </a:solidFill>
              </a:rPr>
              <a:t>t</a:t>
            </a:r>
            <a:r>
              <a:rPr lang="en-US" sz="2600" dirty="0" smtClean="0">
                <a:solidFill>
                  <a:srgbClr val="3399FF"/>
                </a:solidFill>
              </a:rPr>
              <a:t>),p</a:t>
            </a:r>
            <a:r>
              <a:rPr lang="en-US" sz="2600" baseline="30000" dirty="0" smtClean="0">
                <a:solidFill>
                  <a:srgbClr val="3399FF"/>
                </a:solidFill>
              </a:rPr>
              <a:t>t</a:t>
            </a:r>
            <a:r>
              <a:rPr lang="en-US" sz="2600" dirty="0" smtClean="0">
                <a:solidFill>
                  <a:srgbClr val="3399FF"/>
                </a:solidFill>
              </a:rPr>
              <a:t>),q</a:t>
            </a:r>
            <a:r>
              <a:rPr lang="en-US" sz="2600" baseline="30000" dirty="0" smtClean="0">
                <a:solidFill>
                  <a:srgbClr val="3399FF"/>
                </a:solidFill>
              </a:rPr>
              <a:t>1</a:t>
            </a:r>
            <a:r>
              <a:rPr lang="en-US" sz="2600" dirty="0" smtClean="0">
                <a:solidFill>
                  <a:srgbClr val="3399FF"/>
                </a:solidFill>
              </a:rPr>
              <a:t>,…,</a:t>
            </a:r>
            <a:r>
              <a:rPr lang="en-US" sz="2600" dirty="0" err="1" smtClean="0">
                <a:solidFill>
                  <a:srgbClr val="3399FF"/>
                </a:solidFill>
              </a:rPr>
              <a:t>q</a:t>
            </a:r>
            <a:r>
              <a:rPr lang="en-US" sz="2600" baseline="30000" dirty="0" err="1" smtClean="0">
                <a:solidFill>
                  <a:srgbClr val="3399FF"/>
                </a:solidFill>
              </a:rPr>
              <a:t>s</a:t>
            </a:r>
            <a:r>
              <a:rPr lang="en-US" sz="2600" dirty="0" smtClean="0">
                <a:solidFill>
                  <a:srgbClr val="3399FF"/>
                </a:solidFill>
              </a:rPr>
              <a:t>]&gt;</a:t>
            </a:r>
            <a:endParaRPr lang="en-US" sz="2600" dirty="0" smtClean="0"/>
          </a:p>
          <a:p>
            <a:pPr lvl="2"/>
            <a:r>
              <a:rPr lang="en-US" dirty="0" smtClean="0"/>
              <a:t>Index </a:t>
            </a:r>
            <a:r>
              <a:rPr lang="en-US" dirty="0" smtClean="0">
                <a:solidFill>
                  <a:srgbClr val="3399FF"/>
                </a:solidFill>
              </a:rPr>
              <a:t>p</a:t>
            </a:r>
            <a:r>
              <a:rPr lang="en-US" baseline="30000" dirty="0" smtClean="0">
                <a:solidFill>
                  <a:srgbClr val="3399FF"/>
                </a:solidFill>
              </a:rPr>
              <a:t>i</a:t>
            </a:r>
            <a:r>
              <a:rPr lang="en-US" dirty="0" smtClean="0"/>
              <a:t> at </a:t>
            </a:r>
            <a:r>
              <a:rPr lang="en-US" dirty="0" err="1" smtClean="0">
                <a:solidFill>
                  <a:srgbClr val="3399FF"/>
                </a:solidFill>
              </a:rPr>
              <a:t>Bucket(p</a:t>
            </a:r>
            <a:r>
              <a:rPr lang="en-US" baseline="30000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)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1≤i≤t</a:t>
            </a:r>
            <a:r>
              <a:rPr lang="en-US" dirty="0" smtClean="0"/>
              <a:t>)</a:t>
            </a:r>
            <a:endParaRPr lang="en-US" dirty="0" smtClean="0">
              <a:solidFill>
                <a:srgbClr val="3399FF"/>
              </a:solidFill>
            </a:endParaRPr>
          </a:p>
          <a:p>
            <a:pPr lvl="2"/>
            <a:r>
              <a:rPr lang="en-US" dirty="0" smtClean="0"/>
              <a:t>Re-compute all offsets of </a:t>
            </a:r>
            <a:r>
              <a:rPr lang="en-US" dirty="0" err="1" smtClean="0">
                <a:solidFill>
                  <a:srgbClr val="3399FF"/>
                </a:solidFill>
              </a:rPr>
              <a:t>q</a:t>
            </a:r>
            <a:r>
              <a:rPr lang="en-US" baseline="30000" dirty="0" err="1" smtClean="0">
                <a:solidFill>
                  <a:srgbClr val="3399FF"/>
                </a:solidFill>
              </a:rPr>
              <a:t>j</a:t>
            </a:r>
            <a:r>
              <a:rPr lang="en-US" dirty="0" smtClean="0"/>
              <a:t> and their buckets  (</a:t>
            </a:r>
            <a:r>
              <a:rPr lang="en-US" dirty="0" smtClean="0">
                <a:solidFill>
                  <a:srgbClr val="3399FF"/>
                </a:solidFill>
              </a:rPr>
              <a:t>1≤j≤s</a:t>
            </a:r>
            <a:r>
              <a:rPr lang="en-US" dirty="0" smtClean="0"/>
              <a:t>)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Output: candidate pairs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interaction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3399FF"/>
                </a:solidFill>
              </a:rPr>
              <a:t>3000 </a:t>
            </a:r>
            <a:r>
              <a:rPr lang="en-US" dirty="0" smtClean="0"/>
              <a:t>drugs, </a:t>
            </a:r>
            <a:r>
              <a:rPr lang="en-US" dirty="0" smtClean="0">
                <a:solidFill>
                  <a:schemeClr val="accent1"/>
                </a:solidFill>
              </a:rPr>
              <a:t>1M </a:t>
            </a:r>
            <a:r>
              <a:rPr lang="en-US" dirty="0" smtClean="0"/>
              <a:t>patients, </a:t>
            </a:r>
            <a:r>
              <a:rPr lang="en-US" dirty="0" smtClean="0">
                <a:solidFill>
                  <a:srgbClr val="3399FF"/>
                </a:solidFill>
              </a:rPr>
              <a:t>20 </a:t>
            </a:r>
            <a:r>
              <a:rPr lang="en-US" dirty="0" smtClean="0"/>
              <a:t>years</a:t>
            </a:r>
          </a:p>
          <a:p>
            <a:r>
              <a:rPr lang="en-US" dirty="0" smtClean="0">
                <a:solidFill>
                  <a:srgbClr val="3399FF"/>
                </a:solidFill>
              </a:rPr>
              <a:t>1MB </a:t>
            </a:r>
            <a:r>
              <a:rPr lang="en-US" dirty="0" smtClean="0"/>
              <a:t>of data per drug</a:t>
            </a:r>
          </a:p>
          <a:p>
            <a:r>
              <a:rPr lang="en-US" dirty="0" smtClean="0">
                <a:solidFill>
                  <a:srgbClr val="FF33FF"/>
                </a:solidFill>
              </a:rPr>
              <a:t>Goal:</a:t>
            </a:r>
            <a:r>
              <a:rPr lang="en-US" dirty="0" smtClean="0"/>
              <a:t> Find drug interactions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3399FF"/>
                </a:solidFill>
              </a:rPr>
              <a:t>S</a:t>
            </a:r>
            <a:r>
              <a:rPr lang="en-US" cap="none" dirty="0" smtClean="0">
                <a:solidFill>
                  <a:srgbClr val="3399FF"/>
                </a:solidFill>
              </a:rPr>
              <a:t>huffle</a:t>
            </a:r>
            <a:r>
              <a:rPr lang="en-US" dirty="0" smtClean="0">
                <a:solidFill>
                  <a:srgbClr val="3399FF"/>
                </a:solidFill>
              </a:rPr>
              <a:t> S</a:t>
            </a:r>
            <a:r>
              <a:rPr lang="en-US" cap="none" dirty="0" smtClean="0">
                <a:solidFill>
                  <a:srgbClr val="3399FF"/>
                </a:solidFill>
              </a:rPr>
              <a:t>ize</a:t>
            </a:r>
            <a:endParaRPr lang="en-US" cap="none" dirty="0">
              <a:solidFill>
                <a:srgbClr val="3399FF"/>
              </a:solidFill>
            </a:endParaRPr>
          </a:p>
        </p:txBody>
      </p:sp>
      <p:pic>
        <p:nvPicPr>
          <p:cNvPr id="11" name="Content Placeholder 10" descr="LSHshuffle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8405" r="-8405"/>
          <a:stretch>
            <a:fillRect/>
          </a:stretch>
        </p:blipFill>
        <p:spPr>
          <a:solidFill>
            <a:schemeClr val="tx1"/>
          </a:solidFill>
        </p:spPr>
      </p:pic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3399FF"/>
                </a:solidFill>
              </a:rPr>
              <a:t>R</a:t>
            </a:r>
            <a:r>
              <a:rPr lang="en-US" cap="none" dirty="0" smtClean="0">
                <a:solidFill>
                  <a:srgbClr val="3399FF"/>
                </a:solidFill>
              </a:rPr>
              <a:t>untime</a:t>
            </a:r>
            <a:endParaRPr lang="en-US" cap="none" dirty="0">
              <a:solidFill>
                <a:srgbClr val="3399FF"/>
              </a:solidFill>
            </a:endParaRPr>
          </a:p>
        </p:txBody>
      </p:sp>
      <p:pic>
        <p:nvPicPr>
          <p:cNvPr id="12" name="Content Placeholder 11" descr="LSHtime.pn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 l="-8581" r="-8581"/>
          <a:stretch>
            <a:fillRect/>
          </a:stretch>
        </p:blipFill>
        <p:spPr>
          <a:solidFill>
            <a:schemeClr val="tx1"/>
          </a:solidFill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II: 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</a:p>
          <a:p>
            <a:r>
              <a:rPr lang="en-US" dirty="0" smtClean="0"/>
              <a:t>Avoid “Curse of the Last Reducer”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Clustering Coefficient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accent1"/>
                </a:solidFill>
              </a:rPr>
              <a:t>G = (V,E)</a:t>
            </a:r>
            <a:r>
              <a:rPr lang="en-US" sz="2600" dirty="0" smtClean="0"/>
              <a:t> undirected graph</a:t>
            </a:r>
          </a:p>
          <a:p>
            <a:r>
              <a:rPr lang="en-US" sz="2600" dirty="0" err="1" smtClean="0">
                <a:solidFill>
                  <a:srgbClr val="3399FF"/>
                </a:solidFill>
              </a:rPr>
              <a:t>CC(v</a:t>
            </a:r>
            <a:r>
              <a:rPr lang="en-US" sz="2600" dirty="0" smtClean="0">
                <a:solidFill>
                  <a:srgbClr val="3399FF"/>
                </a:solidFill>
              </a:rPr>
              <a:t>)</a:t>
            </a:r>
            <a:r>
              <a:rPr lang="en-US" sz="2600" dirty="0" smtClean="0"/>
              <a:t> = Fraction of </a:t>
            </a:r>
            <a:r>
              <a:rPr lang="en-US" sz="2600" dirty="0" err="1" smtClean="0">
                <a:solidFill>
                  <a:srgbClr val="3399FF"/>
                </a:solidFill>
              </a:rPr>
              <a:t>v</a:t>
            </a:r>
            <a:r>
              <a:rPr lang="en-US" sz="2600" dirty="0" err="1" smtClean="0"/>
              <a:t>’s</a:t>
            </a:r>
            <a:r>
              <a:rPr lang="en-US" sz="2600" dirty="0" smtClean="0"/>
              <a:t> neighbor pairs which are neighbors themselves</a:t>
            </a:r>
          </a:p>
          <a:p>
            <a:r>
              <a:rPr lang="en-US" sz="2600" dirty="0" err="1" smtClean="0">
                <a:solidFill>
                  <a:srgbClr val="3399FF"/>
                </a:solidFill>
              </a:rPr>
              <a:t>Δ(v</a:t>
            </a:r>
            <a:r>
              <a:rPr lang="en-US" sz="2600" dirty="0" smtClean="0">
                <a:solidFill>
                  <a:srgbClr val="3399FF"/>
                </a:solidFill>
              </a:rPr>
              <a:t>)</a:t>
            </a:r>
            <a:r>
              <a:rPr lang="en-US" sz="2600" dirty="0" smtClean="0"/>
              <a:t> = Number of triangles incident on </a:t>
            </a:r>
            <a:r>
              <a:rPr lang="en-US" sz="2600" dirty="0" err="1" smtClean="0">
                <a:solidFill>
                  <a:srgbClr val="3399FF"/>
                </a:solidFill>
              </a:rPr>
              <a:t>v</a:t>
            </a:r>
            <a:endParaRPr lang="en-US" sz="2600" dirty="0" smtClean="0">
              <a:solidFill>
                <a:srgbClr val="3399FF"/>
              </a:solidFill>
            </a:endParaRPr>
          </a:p>
          <a:p>
            <a:endParaRPr lang="en-US" dirty="0" smtClean="0">
              <a:solidFill>
                <a:srgbClr val="3399FF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22" name="Content Placeholder 4"/>
          <p:cNvGraphicFramePr>
            <a:graphicFrameLocks/>
          </p:cNvGraphicFramePr>
          <p:nvPr/>
        </p:nvGraphicFramePr>
        <p:xfrm>
          <a:off x="3505200" y="3105150"/>
          <a:ext cx="5029200" cy="2027157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257300"/>
                <a:gridCol w="1257300"/>
                <a:gridCol w="1257300"/>
                <a:gridCol w="1257300"/>
              </a:tblGrid>
              <a:tr h="4623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#neighbor pairs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Δ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CC 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Δ</a:t>
                      </a:r>
                      <a:r>
                        <a:rPr lang="en-US" dirty="0" smtClean="0"/>
                        <a:t>/#pairs)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1/6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4038600" y="3883976"/>
            <a:ext cx="228600" cy="1146810"/>
            <a:chOff x="5266944" y="3063240"/>
            <a:chExt cx="228600" cy="1146810"/>
          </a:xfrm>
        </p:grpSpPr>
        <p:sp>
          <p:nvSpPr>
            <p:cNvPr id="36" name="Oval 35"/>
            <p:cNvSpPr/>
            <p:nvPr/>
          </p:nvSpPr>
          <p:spPr>
            <a:xfrm>
              <a:off x="5266944" y="3063240"/>
              <a:ext cx="228600" cy="22860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5266944" y="3981450"/>
              <a:ext cx="228600" cy="228600"/>
            </a:xfrm>
            <a:prstGeom prst="ellipse">
              <a:avLst/>
            </a:prstGeom>
            <a:solidFill>
              <a:srgbClr val="FF8E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266944" y="3520440"/>
              <a:ext cx="228600" cy="22860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90600" y="3638550"/>
            <a:ext cx="1981200" cy="1447800"/>
            <a:chOff x="990600" y="3638550"/>
            <a:chExt cx="1981200" cy="1447800"/>
          </a:xfrm>
        </p:grpSpPr>
        <p:sp>
          <p:nvSpPr>
            <p:cNvPr id="31" name="Oval 30"/>
            <p:cNvSpPr/>
            <p:nvPr/>
          </p:nvSpPr>
          <p:spPr>
            <a:xfrm>
              <a:off x="1752600" y="4019550"/>
              <a:ext cx="228600" cy="228600"/>
            </a:xfrm>
            <a:prstGeom prst="ellipse">
              <a:avLst/>
            </a:prstGeom>
            <a:solidFill>
              <a:srgbClr val="FF8E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2286000" y="4857750"/>
              <a:ext cx="228600" cy="228600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2743200" y="3638550"/>
              <a:ext cx="228600" cy="22860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066800" y="4629150"/>
              <a:ext cx="228600" cy="22860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1" idx="7"/>
              <a:endCxn id="34" idx="2"/>
            </p:cNvCxnSpPr>
            <p:nvPr/>
          </p:nvCxnSpPr>
          <p:spPr>
            <a:xfrm rot="5400000" flipH="1" flipV="1">
              <a:off x="2195372" y="3505200"/>
              <a:ext cx="300178" cy="795478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1" idx="4"/>
              <a:endCxn id="33" idx="1"/>
            </p:cNvCxnSpPr>
            <p:nvPr/>
          </p:nvCxnSpPr>
          <p:spPr>
            <a:xfrm rot="16200000" flipH="1">
              <a:off x="1771650" y="4343400"/>
              <a:ext cx="643078" cy="452578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4" idx="4"/>
              <a:endCxn id="33" idx="0"/>
            </p:cNvCxnSpPr>
            <p:nvPr/>
          </p:nvCxnSpPr>
          <p:spPr>
            <a:xfrm rot="5400000">
              <a:off x="2133600" y="4133850"/>
              <a:ext cx="990600" cy="457200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35" idx="7"/>
              <a:endCxn id="31" idx="3"/>
            </p:cNvCxnSpPr>
            <p:nvPr/>
          </p:nvCxnSpPr>
          <p:spPr>
            <a:xfrm rot="5400000" flipH="1" flipV="1">
              <a:off x="1300022" y="4176572"/>
              <a:ext cx="447956" cy="524156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990600" y="3714750"/>
              <a:ext cx="228600" cy="2286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>
              <a:stCxn id="43" idx="5"/>
              <a:endCxn id="31" idx="2"/>
            </p:cNvCxnSpPr>
            <p:nvPr/>
          </p:nvCxnSpPr>
          <p:spPr>
            <a:xfrm rot="16200000" flipH="1">
              <a:off x="1357172" y="3738422"/>
              <a:ext cx="223978" cy="566878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Clustering Coefficient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Spamming activity in large-scale web graphs</a:t>
            </a:r>
          </a:p>
          <a:p>
            <a:r>
              <a:rPr lang="en-US" dirty="0" smtClean="0"/>
              <a:t>Content quality in social networks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MapReduce</a:t>
            </a:r>
            <a:r>
              <a:rPr lang="en-US" sz="3600" dirty="0" smtClean="0"/>
              <a:t> algorithm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dirty="0" smtClean="0">
                <a:solidFill>
                  <a:srgbClr val="3399FF"/>
                </a:solidFill>
              </a:rPr>
              <a:t>; [u</a:t>
            </a:r>
            <a:r>
              <a:rPr lang="en-US" baseline="-25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,…,</a:t>
            </a:r>
            <a:r>
              <a:rPr lang="en-US" dirty="0" err="1" smtClean="0">
                <a:solidFill>
                  <a:srgbClr val="3399FF"/>
                </a:solidFill>
              </a:rPr>
              <a:t>u</a:t>
            </a:r>
            <a:r>
              <a:rPr lang="en-US" baseline="-25000" dirty="0" err="1" smtClean="0">
                <a:solidFill>
                  <a:srgbClr val="3399FF"/>
                </a:solidFill>
              </a:rPr>
              <a:t>d</a:t>
            </a:r>
            <a:r>
              <a:rPr lang="en-US" dirty="0" smtClean="0">
                <a:solidFill>
                  <a:srgbClr val="3399FF"/>
                </a:solidFill>
              </a:rPr>
              <a:t>]&gt;</a:t>
            </a:r>
          </a:p>
          <a:p>
            <a:pPr lvl="1"/>
            <a:r>
              <a:rPr lang="en-US" dirty="0" smtClean="0"/>
              <a:t>Output: </a:t>
            </a:r>
          </a:p>
          <a:p>
            <a:pPr lvl="2"/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u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err="1" smtClean="0">
                <a:solidFill>
                  <a:srgbClr val="3399FF"/>
                </a:solidFill>
              </a:rPr>
              <a:t>,u</a:t>
            </a:r>
            <a:r>
              <a:rPr lang="en-US" baseline="-25000" dirty="0" err="1" smtClean="0">
                <a:solidFill>
                  <a:srgbClr val="3399FF"/>
                </a:solidFill>
              </a:rPr>
              <a:t>j</a:t>
            </a:r>
            <a:r>
              <a:rPr lang="en-US" dirty="0" smtClean="0">
                <a:solidFill>
                  <a:srgbClr val="3399FF"/>
                </a:solidFill>
              </a:rPr>
              <a:t>}; 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dirty="0" smtClean="0">
                <a:solidFill>
                  <a:srgbClr val="3399FF"/>
                </a:solidFill>
              </a:rPr>
              <a:t>&gt;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1≤i&lt;</a:t>
            </a:r>
            <a:r>
              <a:rPr lang="en-US" dirty="0" err="1" smtClean="0">
                <a:solidFill>
                  <a:srgbClr val="3399FF"/>
                </a:solidFill>
              </a:rPr>
              <a:t>j≤d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v,u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}; $&gt;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1≤i≤d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33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3810000" y="3638550"/>
            <a:ext cx="1981200" cy="1447800"/>
            <a:chOff x="3810000" y="3638550"/>
            <a:chExt cx="1981200" cy="1447800"/>
          </a:xfrm>
        </p:grpSpPr>
        <p:sp>
          <p:nvSpPr>
            <p:cNvPr id="5" name="Oval 4"/>
            <p:cNvSpPr/>
            <p:nvPr/>
          </p:nvSpPr>
          <p:spPr>
            <a:xfrm>
              <a:off x="4572000" y="4019550"/>
              <a:ext cx="228600" cy="228600"/>
            </a:xfrm>
            <a:prstGeom prst="ellipse">
              <a:avLst/>
            </a:prstGeom>
            <a:solidFill>
              <a:srgbClr val="FF8E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105400" y="4857750"/>
              <a:ext cx="228600" cy="228600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5562600" y="3638550"/>
              <a:ext cx="228600" cy="228600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886200" y="4629150"/>
              <a:ext cx="228600" cy="22860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5" idx="7"/>
              <a:endCxn id="7" idx="2"/>
            </p:cNvCxnSpPr>
            <p:nvPr/>
          </p:nvCxnSpPr>
          <p:spPr>
            <a:xfrm rot="5400000" flipH="1" flipV="1">
              <a:off x="5014772" y="3505200"/>
              <a:ext cx="300178" cy="795478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4"/>
              <a:endCxn id="6" idx="1"/>
            </p:cNvCxnSpPr>
            <p:nvPr/>
          </p:nvCxnSpPr>
          <p:spPr>
            <a:xfrm rot="16200000" flipH="1">
              <a:off x="4591050" y="4343400"/>
              <a:ext cx="643078" cy="452578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7" idx="4"/>
              <a:endCxn id="6" idx="0"/>
            </p:cNvCxnSpPr>
            <p:nvPr/>
          </p:nvCxnSpPr>
          <p:spPr>
            <a:xfrm rot="5400000">
              <a:off x="4953000" y="4133850"/>
              <a:ext cx="990600" cy="457200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8" idx="7"/>
              <a:endCxn id="5" idx="3"/>
            </p:cNvCxnSpPr>
            <p:nvPr/>
          </p:nvCxnSpPr>
          <p:spPr>
            <a:xfrm rot="5400000" flipH="1" flipV="1">
              <a:off x="4119422" y="4176572"/>
              <a:ext cx="447956" cy="524156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3810000" y="3714750"/>
              <a:ext cx="228600" cy="2286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13" idx="5"/>
              <a:endCxn id="5" idx="2"/>
            </p:cNvCxnSpPr>
            <p:nvPr/>
          </p:nvCxnSpPr>
          <p:spPr>
            <a:xfrm rot="16200000" flipH="1">
              <a:off x="4176572" y="3738422"/>
              <a:ext cx="223978" cy="566878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4495800" y="355788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v</a:t>
            </a:r>
            <a:endParaRPr lang="en-US" sz="2400" dirty="0"/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/>
        </p:nvGraphicFramePr>
        <p:xfrm>
          <a:off x="6553200" y="1276350"/>
          <a:ext cx="2209800" cy="3525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</a:tblGrid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 (</a:t>
                      </a:r>
                      <a:r>
                        <a:rPr lang="en-US" dirty="0" err="1" smtClean="0"/>
                        <a:t>u</a:t>
                      </a:r>
                      <a:r>
                        <a:rPr lang="en-US" baseline="-25000" dirty="0" err="1" smtClean="0"/>
                        <a:t>i</a:t>
                      </a:r>
                      <a:r>
                        <a:rPr lang="en-US" dirty="0" smtClean="0"/>
                        <a:t>    ,  </a:t>
                      </a:r>
                      <a:r>
                        <a:rPr lang="en-US" dirty="0" err="1" smtClean="0"/>
                        <a:t>u</a:t>
                      </a:r>
                      <a:r>
                        <a:rPr lang="en-US" baseline="-25000" dirty="0" err="1" smtClean="0"/>
                        <a:t>j</a:t>
                      </a:r>
                      <a:r>
                        <a:rPr lang="en-US" dirty="0" smtClean="0"/>
                        <a:t>);   </a:t>
                      </a:r>
                      <a:r>
                        <a:rPr lang="en-US" dirty="0" err="1" smtClean="0"/>
                        <a:t>v</a:t>
                      </a:r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 anchor="ctr"/>
                </a:tc>
              </a:tr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&lt;(        ,         );         &gt;  </a:t>
                      </a:r>
                      <a:endParaRPr lang="en-US" dirty="0"/>
                    </a:p>
                  </a:txBody>
                  <a:tcPr anchor="ctr"/>
                </a:tc>
              </a:tr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&lt;(        ,</a:t>
                      </a:r>
                      <a:r>
                        <a:rPr lang="en-US" baseline="0" dirty="0" smtClean="0"/>
                        <a:t>         );         &gt;</a:t>
                      </a:r>
                      <a:endParaRPr lang="en-US" dirty="0"/>
                    </a:p>
                  </a:txBody>
                  <a:tcPr anchor="ctr"/>
                </a:tc>
              </a:tr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&lt;(        ,</a:t>
                      </a:r>
                      <a:r>
                        <a:rPr lang="en-US" baseline="0" dirty="0" smtClean="0"/>
                        <a:t>         );         &gt;</a:t>
                      </a:r>
                      <a:endParaRPr lang="en-US" dirty="0"/>
                    </a:p>
                  </a:txBody>
                  <a:tcPr anchor="ctr"/>
                </a:tc>
              </a:tr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&lt;(        ,         );         &gt;</a:t>
                      </a:r>
                      <a:endParaRPr lang="en-US" dirty="0"/>
                    </a:p>
                  </a:txBody>
                  <a:tcPr anchor="ctr"/>
                </a:tc>
              </a:tr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&lt;(        ,         );         &gt;</a:t>
                      </a:r>
                      <a:endParaRPr lang="en-US" dirty="0"/>
                    </a:p>
                  </a:txBody>
                  <a:tcPr anchor="ctr"/>
                </a:tc>
              </a:tr>
              <a:tr h="50369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&lt;(        ,         );         &gt;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7" name="Oval 16"/>
          <p:cNvSpPr/>
          <p:nvPr/>
        </p:nvSpPr>
        <p:spPr>
          <a:xfrm>
            <a:off x="6858000" y="1885950"/>
            <a:ext cx="228600" cy="2286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1400" y="1885950"/>
            <a:ext cx="228600" cy="228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858000" y="2392680"/>
            <a:ext cx="228600" cy="2286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391400" y="2392680"/>
            <a:ext cx="228600" cy="2286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858000" y="2910028"/>
            <a:ext cx="228600" cy="2286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391400" y="2910028"/>
            <a:ext cx="228600" cy="228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858000" y="3405328"/>
            <a:ext cx="228600" cy="2286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391400" y="3405328"/>
            <a:ext cx="228600" cy="228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58000" y="3943350"/>
            <a:ext cx="228600" cy="2286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91400" y="3943350"/>
            <a:ext cx="228600" cy="228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858000" y="4400550"/>
            <a:ext cx="228600" cy="228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391400" y="4400550"/>
            <a:ext cx="228600" cy="228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924800" y="1885950"/>
            <a:ext cx="228600" cy="228600"/>
          </a:xfrm>
          <a:prstGeom prst="ellipse">
            <a:avLst/>
          </a:prstGeom>
          <a:solidFill>
            <a:srgbClr val="FF8E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924800" y="2392680"/>
            <a:ext cx="228600" cy="228600"/>
          </a:xfrm>
          <a:prstGeom prst="ellipse">
            <a:avLst/>
          </a:prstGeom>
          <a:solidFill>
            <a:srgbClr val="FF8E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24800" y="2910028"/>
            <a:ext cx="228600" cy="228600"/>
          </a:xfrm>
          <a:prstGeom prst="ellipse">
            <a:avLst/>
          </a:prstGeom>
          <a:solidFill>
            <a:srgbClr val="FF8E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924800" y="3405328"/>
            <a:ext cx="228600" cy="228600"/>
          </a:xfrm>
          <a:prstGeom prst="ellipse">
            <a:avLst/>
          </a:prstGeom>
          <a:solidFill>
            <a:srgbClr val="FF8E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924800" y="3943350"/>
            <a:ext cx="228600" cy="228600"/>
          </a:xfrm>
          <a:prstGeom prst="ellipse">
            <a:avLst/>
          </a:prstGeom>
          <a:solidFill>
            <a:srgbClr val="FF8E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924800" y="4400550"/>
            <a:ext cx="228600" cy="228600"/>
          </a:xfrm>
          <a:prstGeom prst="ellipse">
            <a:avLst/>
          </a:prstGeom>
          <a:solidFill>
            <a:srgbClr val="FF8E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MapReduce</a:t>
            </a:r>
            <a:r>
              <a:rPr lang="en-US" sz="3600" dirty="0" smtClean="0"/>
              <a:t> algorithm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u,w</a:t>
            </a:r>
            <a:r>
              <a:rPr lang="en-US" dirty="0" smtClean="0">
                <a:solidFill>
                  <a:srgbClr val="3399FF"/>
                </a:solidFill>
              </a:rPr>
              <a:t>}; [v</a:t>
            </a:r>
            <a:r>
              <a:rPr lang="en-US" baseline="-25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,…,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baseline="-25000" dirty="0" err="1" smtClean="0">
                <a:solidFill>
                  <a:srgbClr val="3399FF"/>
                </a:solidFill>
              </a:rPr>
              <a:t>T</a:t>
            </a:r>
            <a:r>
              <a:rPr lang="en-US" dirty="0" smtClean="0">
                <a:solidFill>
                  <a:srgbClr val="3399FF"/>
                </a:solidFill>
              </a:rPr>
              <a:t>, $?]&gt;</a:t>
            </a:r>
          </a:p>
          <a:p>
            <a:pPr lvl="1"/>
            <a:r>
              <a:rPr lang="en-US" dirty="0" smtClean="0"/>
              <a:t>Output: If </a:t>
            </a:r>
            <a:r>
              <a:rPr lang="en-US" dirty="0" smtClean="0">
                <a:solidFill>
                  <a:srgbClr val="3399FF"/>
                </a:solidFill>
              </a:rPr>
              <a:t>$</a:t>
            </a:r>
            <a:r>
              <a:rPr lang="en-US" dirty="0" smtClean="0"/>
              <a:t> part of input, emit </a:t>
            </a:r>
            <a:r>
              <a:rPr lang="en-US" dirty="0" smtClean="0">
                <a:solidFill>
                  <a:srgbClr val="3399FF"/>
                </a:solidFill>
              </a:rPr>
              <a:t>&lt;v</a:t>
            </a:r>
            <a:r>
              <a:rPr lang="en-US" baseline="-25000" dirty="0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; 1/3&gt;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1≤i≤T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34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823999" y="3282699"/>
            <a:ext cx="4062952" cy="1705061"/>
            <a:chOff x="2816301" y="3641325"/>
            <a:chExt cx="3303239" cy="1328744"/>
          </a:xfrm>
        </p:grpSpPr>
        <p:sp>
          <p:nvSpPr>
            <p:cNvPr id="5" name="Oval 4"/>
            <p:cNvSpPr>
              <a:spLocks noChangeAspect="1"/>
            </p:cNvSpPr>
            <p:nvPr/>
          </p:nvSpPr>
          <p:spPr>
            <a:xfrm>
              <a:off x="2816301" y="3688436"/>
              <a:ext cx="315468" cy="315468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2816302" y="4583788"/>
              <a:ext cx="315468" cy="315468"/>
            </a:xfrm>
            <a:prstGeom prst="ellipse">
              <a:avLst/>
            </a:prstGeom>
            <a:solidFill>
              <a:srgbClr val="FF8E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3381756" y="4069437"/>
              <a:ext cx="315468" cy="31546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4002024" y="4069437"/>
              <a:ext cx="315468" cy="315468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5667756" y="4069437"/>
              <a:ext cx="315468" cy="315468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7127" y="3929858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cxnSp>
          <p:nvCxnSpPr>
            <p:cNvPr id="11" name="Straight Connector 10"/>
            <p:cNvCxnSpPr>
              <a:stCxn id="5" idx="6"/>
              <a:endCxn id="7" idx="2"/>
            </p:cNvCxnSpPr>
            <p:nvPr/>
          </p:nvCxnSpPr>
          <p:spPr>
            <a:xfrm>
              <a:off x="3131769" y="3846170"/>
              <a:ext cx="249987" cy="381001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6" idx="7"/>
              <a:endCxn id="7" idx="2"/>
            </p:cNvCxnSpPr>
            <p:nvPr/>
          </p:nvCxnSpPr>
          <p:spPr>
            <a:xfrm rot="5400000" flipH="1" flipV="1">
              <a:off x="3032255" y="4280487"/>
              <a:ext cx="402816" cy="296185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" idx="7"/>
              <a:endCxn id="8" idx="3"/>
            </p:cNvCxnSpPr>
            <p:nvPr/>
          </p:nvCxnSpPr>
          <p:spPr>
            <a:xfrm rot="5400000" flipH="1" flipV="1">
              <a:off x="3421257" y="4003021"/>
              <a:ext cx="291281" cy="962652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5" idx="6"/>
              <a:endCxn id="8" idx="1"/>
            </p:cNvCxnSpPr>
            <p:nvPr/>
          </p:nvCxnSpPr>
          <p:spPr>
            <a:xfrm>
              <a:off x="3131769" y="3846170"/>
              <a:ext cx="916454" cy="269466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6"/>
              <a:endCxn id="9" idx="1"/>
            </p:cNvCxnSpPr>
            <p:nvPr/>
          </p:nvCxnSpPr>
          <p:spPr>
            <a:xfrm>
              <a:off x="3131769" y="3846170"/>
              <a:ext cx="2582186" cy="269466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7"/>
              <a:endCxn id="9" idx="3"/>
            </p:cNvCxnSpPr>
            <p:nvPr/>
          </p:nvCxnSpPr>
          <p:spPr>
            <a:xfrm rot="5400000" flipH="1" flipV="1">
              <a:off x="4254123" y="3170155"/>
              <a:ext cx="291281" cy="2628384"/>
            </a:xfrm>
            <a:prstGeom prst="line">
              <a:avLst/>
            </a:prstGeom>
            <a:ln w="3810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832385" y="3641325"/>
              <a:ext cx="381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solidFill>
                    <a:srgbClr val="800000"/>
                  </a:solidFill>
                </a:rPr>
                <a:t>u</a:t>
              </a:r>
              <a:endParaRPr lang="en-US" sz="2200" dirty="0">
                <a:solidFill>
                  <a:srgbClr val="80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97386" y="4022191"/>
              <a:ext cx="457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dirty="0" smtClean="0">
                  <a:solidFill>
                    <a:srgbClr val="800000"/>
                  </a:solidFill>
                </a:rPr>
                <a:t>v</a:t>
              </a:r>
              <a:r>
                <a:rPr lang="en-US" sz="2100" baseline="-25000" dirty="0" smtClean="0">
                  <a:solidFill>
                    <a:srgbClr val="800000"/>
                  </a:solidFill>
                </a:rPr>
                <a:t>1</a:t>
              </a:r>
              <a:endParaRPr lang="en-US" sz="2100" baseline="-25000" dirty="0">
                <a:solidFill>
                  <a:srgbClr val="80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14425" y="4022191"/>
              <a:ext cx="457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dirty="0" smtClean="0">
                  <a:solidFill>
                    <a:srgbClr val="800000"/>
                  </a:solidFill>
                </a:rPr>
                <a:t>v</a:t>
              </a:r>
              <a:r>
                <a:rPr lang="en-US" sz="2100" baseline="-25000" dirty="0" smtClean="0">
                  <a:solidFill>
                    <a:srgbClr val="800000"/>
                  </a:solidFill>
                </a:rPr>
                <a:t>2</a:t>
              </a:r>
              <a:endParaRPr lang="en-US" sz="2100" baseline="-25000" dirty="0">
                <a:solidFill>
                  <a:srgbClr val="80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662340" y="4022191"/>
              <a:ext cx="457200" cy="323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dirty="0" err="1" smtClean="0">
                  <a:solidFill>
                    <a:srgbClr val="800000"/>
                  </a:solidFill>
                </a:rPr>
                <a:t>v</a:t>
              </a:r>
              <a:r>
                <a:rPr lang="en-US" sz="2100" baseline="-25000" dirty="0" err="1" smtClean="0">
                  <a:solidFill>
                    <a:srgbClr val="800000"/>
                  </a:solidFill>
                </a:rPr>
                <a:t>T</a:t>
              </a:r>
              <a:endParaRPr lang="en-US" sz="2100" baseline="-25000" dirty="0">
                <a:solidFill>
                  <a:srgbClr val="800000"/>
                </a:solidFill>
              </a:endParaRPr>
            </a:p>
          </p:txBody>
        </p:sp>
        <p:cxnSp>
          <p:nvCxnSpPr>
            <p:cNvPr id="21" name="Straight Connector 20"/>
            <p:cNvCxnSpPr>
              <a:stCxn id="5" idx="4"/>
              <a:endCxn id="6" idx="0"/>
            </p:cNvCxnSpPr>
            <p:nvPr/>
          </p:nvCxnSpPr>
          <p:spPr>
            <a:xfrm rot="16200000" flipH="1">
              <a:off x="2684095" y="4293845"/>
              <a:ext cx="579884" cy="2"/>
            </a:xfrm>
            <a:prstGeom prst="line">
              <a:avLst/>
            </a:prstGeom>
            <a:ln w="38100" cmpd="sng"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817518" y="4539182"/>
              <a:ext cx="381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solidFill>
                    <a:srgbClr val="800000"/>
                  </a:solidFill>
                </a:rPr>
                <a:t>w</a:t>
              </a:r>
              <a:endParaRPr lang="en-US" sz="2200" dirty="0">
                <a:solidFill>
                  <a:srgbClr val="8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good,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For each node </a:t>
            </a:r>
            <a:r>
              <a:rPr lang="en-US" sz="2200" dirty="0" err="1" smtClean="0">
                <a:solidFill>
                  <a:srgbClr val="3399FF"/>
                </a:solidFill>
              </a:rPr>
              <a:t>v</a:t>
            </a:r>
            <a:r>
              <a:rPr lang="en-US" sz="2200" dirty="0" smtClean="0"/>
              <a:t>, Map emits all neighbor pairs</a:t>
            </a:r>
          </a:p>
          <a:p>
            <a:pPr lvl="1"/>
            <a:r>
              <a:rPr lang="en-US" sz="2100" dirty="0" smtClean="0">
                <a:solidFill>
                  <a:schemeClr val="accent1"/>
                </a:solidFill>
              </a:rPr>
              <a:t>~ d</a:t>
            </a:r>
            <a:r>
              <a:rPr lang="en-US" sz="2100" baseline="-25000" dirty="0" smtClean="0">
                <a:solidFill>
                  <a:schemeClr val="accent1"/>
                </a:solidFill>
              </a:rPr>
              <a:t>v</a:t>
            </a:r>
            <a:r>
              <a:rPr lang="en-US" sz="2100" baseline="30000" dirty="0" smtClean="0">
                <a:solidFill>
                  <a:schemeClr val="accent1"/>
                </a:solidFill>
              </a:rPr>
              <a:t>2</a:t>
            </a:r>
            <a:r>
              <a:rPr lang="en-US" sz="2100" dirty="0" smtClean="0">
                <a:solidFill>
                  <a:srgbClr val="3399FF"/>
                </a:solidFill>
              </a:rPr>
              <a:t>/2</a:t>
            </a:r>
            <a:r>
              <a:rPr lang="en-US" sz="2100" dirty="0" smtClean="0"/>
              <a:t> key-value pairs</a:t>
            </a:r>
          </a:p>
          <a:p>
            <a:pPr lvl="1"/>
            <a:r>
              <a:rPr lang="en-US" sz="2100" dirty="0" smtClean="0"/>
              <a:t>If </a:t>
            </a:r>
            <a:r>
              <a:rPr lang="en-US" sz="2100" dirty="0" err="1" smtClean="0">
                <a:solidFill>
                  <a:srgbClr val="3399FF"/>
                </a:solidFill>
              </a:rPr>
              <a:t>d</a:t>
            </a:r>
            <a:r>
              <a:rPr lang="en-US" sz="2100" baseline="-25000" dirty="0" err="1" smtClean="0">
                <a:solidFill>
                  <a:srgbClr val="3399FF"/>
                </a:solidFill>
              </a:rPr>
              <a:t>v</a:t>
            </a:r>
            <a:r>
              <a:rPr lang="en-US" sz="2100" dirty="0" smtClean="0">
                <a:solidFill>
                  <a:srgbClr val="3399FF"/>
                </a:solidFill>
              </a:rPr>
              <a:t>=50M</a:t>
            </a:r>
            <a:r>
              <a:rPr lang="en-US" sz="2100" dirty="0" smtClean="0"/>
              <a:t>, even outputting </a:t>
            </a:r>
            <a:r>
              <a:rPr lang="en-US" sz="2100" dirty="0" smtClean="0">
                <a:solidFill>
                  <a:schemeClr val="accent1"/>
                </a:solidFill>
              </a:rPr>
              <a:t>100M </a:t>
            </a:r>
            <a:r>
              <a:rPr lang="en-US" sz="2100" dirty="0" smtClean="0"/>
              <a:t>pairs/second, takes ~</a:t>
            </a:r>
            <a:r>
              <a:rPr lang="en-US" sz="2100" dirty="0" smtClean="0">
                <a:solidFill>
                  <a:schemeClr val="accent6"/>
                </a:solidFill>
              </a:rPr>
              <a:t>20 weeks</a:t>
            </a:r>
            <a:r>
              <a:rPr lang="en-US" sz="2100" dirty="0" smtClean="0"/>
              <a:t>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5" name="Picture 4" descr="Screen shot 2013-10-24 at 3.44.03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120" y="2647949"/>
            <a:ext cx="5669280" cy="2483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/>
              <a:t>Experiment: Reducer completion times</a:t>
            </a:r>
            <a:endParaRPr lang="en-US" sz="3700" dirty="0"/>
          </a:p>
        </p:txBody>
      </p:sp>
      <p:pic>
        <p:nvPicPr>
          <p:cNvPr id="5" name="Content Placeholder 4" descr="Curse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9670" r="-39670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Partition nodes: </a:t>
            </a:r>
            <a:r>
              <a:rPr lang="en-US" dirty="0" err="1" smtClean="0">
                <a:solidFill>
                  <a:srgbClr val="3399FF"/>
                </a:solidFill>
              </a:rPr>
              <a:t>p</a:t>
            </a:r>
            <a:r>
              <a:rPr lang="en-US" dirty="0" smtClean="0"/>
              <a:t> partitions </a:t>
            </a:r>
            <a:r>
              <a:rPr lang="en-US" dirty="0" smtClean="0">
                <a:solidFill>
                  <a:srgbClr val="3399FF"/>
                </a:solidFill>
              </a:rPr>
              <a:t>V</a:t>
            </a:r>
            <a:r>
              <a:rPr lang="en-US" baseline="-25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,…,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baseline="-25000" dirty="0" err="1" smtClean="0">
                <a:solidFill>
                  <a:srgbClr val="3399FF"/>
                </a:solidFill>
              </a:rPr>
              <a:t>p</a:t>
            </a:r>
            <a:endParaRPr lang="en-US" baseline="-25000" dirty="0" smtClean="0">
              <a:solidFill>
                <a:srgbClr val="3399FF"/>
              </a:solidFill>
            </a:endParaRPr>
          </a:p>
          <a:p>
            <a:r>
              <a:rPr lang="en-US" dirty="0" err="1" smtClean="0">
                <a:solidFill>
                  <a:srgbClr val="3399FF"/>
                </a:solidFill>
              </a:rPr>
              <a:t>ρ(v</a:t>
            </a:r>
            <a:r>
              <a:rPr lang="en-US" dirty="0" smtClean="0">
                <a:solidFill>
                  <a:srgbClr val="3399FF"/>
                </a:solidFill>
              </a:rPr>
              <a:t>)</a:t>
            </a:r>
            <a:r>
              <a:rPr lang="en-US" dirty="0" smtClean="0"/>
              <a:t> = partition of node 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endParaRPr lang="en-US" baseline="-25000" dirty="0" smtClean="0">
              <a:solidFill>
                <a:srgbClr val="3399FF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Solve the problem independently on each </a:t>
            </a:r>
            <a:r>
              <a:rPr lang="en-US" dirty="0" err="1" smtClean="0"/>
              <a:t>subgraph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err="1" smtClean="0">
                <a:solidFill>
                  <a:srgbClr val="3399FF"/>
                </a:solidFill>
              </a:rPr>
              <a:t>UV</a:t>
            </a:r>
            <a:r>
              <a:rPr lang="en-US" baseline="-25000" dirty="0" err="1" smtClean="0">
                <a:solidFill>
                  <a:srgbClr val="3399FF"/>
                </a:solidFill>
              </a:rPr>
              <a:t>j</a:t>
            </a:r>
            <a:r>
              <a:rPr lang="en-US" dirty="0" err="1" smtClean="0">
                <a:solidFill>
                  <a:srgbClr val="3399FF"/>
                </a:solidFill>
              </a:rPr>
              <a:t>UV</a:t>
            </a:r>
            <a:r>
              <a:rPr lang="en-US" baseline="-25000" dirty="0" err="1" smtClean="0">
                <a:solidFill>
                  <a:srgbClr val="3399FF"/>
                </a:solidFill>
              </a:rPr>
              <a:t>k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1≤i≤j≤k≤p</a:t>
            </a:r>
            <a:r>
              <a:rPr lang="en-US" dirty="0" smtClean="0"/>
              <a:t>)</a:t>
            </a:r>
            <a:endParaRPr lang="en-US" dirty="0" smtClean="0">
              <a:solidFill>
                <a:srgbClr val="3399FF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Add up results from different </a:t>
            </a:r>
            <a:r>
              <a:rPr lang="en-US" dirty="0" err="1" smtClean="0"/>
              <a:t>subgraphs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algorithm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-990600" y="1331913"/>
          <a:ext cx="5867400" cy="3468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1000" y="312050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baseline="-250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2057400" y="1885950"/>
            <a:ext cx="762000" cy="762000"/>
            <a:chOff x="2057400" y="1885950"/>
            <a:chExt cx="762000" cy="762000"/>
          </a:xfrm>
        </p:grpSpPr>
        <p:sp>
          <p:nvSpPr>
            <p:cNvPr id="7" name="Oval 6"/>
            <p:cNvSpPr/>
            <p:nvPr/>
          </p:nvSpPr>
          <p:spPr>
            <a:xfrm>
              <a:off x="2133600" y="18859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667000" y="24193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057400" y="24955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7" idx="4"/>
              <a:endCxn id="9" idx="0"/>
            </p:cNvCxnSpPr>
            <p:nvPr/>
          </p:nvCxnSpPr>
          <p:spPr>
            <a:xfrm rot="5400000">
              <a:off x="1943100" y="2228850"/>
              <a:ext cx="457200" cy="7620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5"/>
              <a:endCxn id="8" idx="1"/>
            </p:cNvCxnSpPr>
            <p:nvPr/>
          </p:nvCxnSpPr>
          <p:spPr>
            <a:xfrm rot="16200000" flipH="1">
              <a:off x="2263682" y="2016032"/>
              <a:ext cx="425636" cy="425636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8" idx="2"/>
            </p:cNvCxnSpPr>
            <p:nvPr/>
          </p:nvCxnSpPr>
          <p:spPr>
            <a:xfrm flipV="1">
              <a:off x="2209800" y="2495550"/>
              <a:ext cx="457200" cy="7620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600200" y="2647950"/>
            <a:ext cx="1066800" cy="762000"/>
            <a:chOff x="1295400" y="2571750"/>
            <a:chExt cx="1066800" cy="990600"/>
          </a:xfrm>
        </p:grpSpPr>
        <p:sp>
          <p:nvSpPr>
            <p:cNvPr id="20" name="Oval 19"/>
            <p:cNvSpPr/>
            <p:nvPr/>
          </p:nvSpPr>
          <p:spPr>
            <a:xfrm>
              <a:off x="1295400" y="2571750"/>
              <a:ext cx="152400" cy="1524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209800" y="3409950"/>
              <a:ext cx="152400" cy="1524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295400" y="3333750"/>
              <a:ext cx="152400" cy="152400"/>
            </a:xfrm>
            <a:prstGeom prst="ellipse">
              <a:avLst/>
            </a:prstGeom>
            <a:solidFill>
              <a:srgbClr val="FFFF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0" idx="4"/>
              <a:endCxn id="22" idx="0"/>
            </p:cNvCxnSpPr>
            <p:nvPr/>
          </p:nvCxnSpPr>
          <p:spPr>
            <a:xfrm rot="5400000">
              <a:off x="1066800" y="3028950"/>
              <a:ext cx="609600" cy="1588"/>
            </a:xfrm>
            <a:prstGeom prst="line">
              <a:avLst/>
            </a:prstGeom>
            <a:ln w="57150" cmpd="sng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0" idx="5"/>
              <a:endCxn id="21" idx="1"/>
            </p:cNvCxnSpPr>
            <p:nvPr/>
          </p:nvCxnSpPr>
          <p:spPr>
            <a:xfrm rot="16200000" flipH="1">
              <a:off x="1463582" y="2663732"/>
              <a:ext cx="730436" cy="806636"/>
            </a:xfrm>
            <a:prstGeom prst="line">
              <a:avLst/>
            </a:prstGeom>
            <a:ln w="57150" cmpd="sng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2" idx="6"/>
              <a:endCxn id="21" idx="2"/>
            </p:cNvCxnSpPr>
            <p:nvPr/>
          </p:nvCxnSpPr>
          <p:spPr>
            <a:xfrm>
              <a:off x="1447800" y="3409950"/>
              <a:ext cx="762000" cy="76200"/>
            </a:xfrm>
            <a:prstGeom prst="line">
              <a:avLst/>
            </a:prstGeom>
            <a:ln w="57150" cmpd="sng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422399" y="3734566"/>
            <a:ext cx="1397001" cy="818384"/>
            <a:chOff x="2514600" y="2800350"/>
            <a:chExt cx="914400" cy="1219200"/>
          </a:xfrm>
        </p:grpSpPr>
        <p:sp>
          <p:nvSpPr>
            <p:cNvPr id="27" name="Oval 26"/>
            <p:cNvSpPr/>
            <p:nvPr/>
          </p:nvSpPr>
          <p:spPr>
            <a:xfrm>
              <a:off x="2514600" y="3257550"/>
              <a:ext cx="152400" cy="152400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276600" y="2800350"/>
              <a:ext cx="152400" cy="152400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2895600" y="3867150"/>
              <a:ext cx="152400" cy="152400"/>
            </a:xfrm>
            <a:prstGeom prst="ellipse">
              <a:avLst/>
            </a:prstGeom>
            <a:solidFill>
              <a:srgbClr val="0080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>
              <a:stCxn id="27" idx="4"/>
              <a:endCxn id="29" idx="0"/>
            </p:cNvCxnSpPr>
            <p:nvPr/>
          </p:nvCxnSpPr>
          <p:spPr>
            <a:xfrm rot="16200000" flipH="1">
              <a:off x="2552700" y="3448050"/>
              <a:ext cx="457200" cy="381000"/>
            </a:xfrm>
            <a:prstGeom prst="line">
              <a:avLst/>
            </a:prstGeom>
            <a:ln w="57150" cmpd="sng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7"/>
              <a:endCxn id="28" idx="3"/>
            </p:cNvCxnSpPr>
            <p:nvPr/>
          </p:nvCxnSpPr>
          <p:spPr>
            <a:xfrm rot="5400000" flipH="1" flipV="1">
              <a:off x="2797081" y="2778032"/>
              <a:ext cx="349439" cy="654236"/>
            </a:xfrm>
            <a:prstGeom prst="line">
              <a:avLst/>
            </a:prstGeom>
            <a:ln w="57150" cmpd="sng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0"/>
              <a:endCxn id="28" idx="4"/>
            </p:cNvCxnSpPr>
            <p:nvPr/>
          </p:nvCxnSpPr>
          <p:spPr>
            <a:xfrm rot="5400000" flipH="1" flipV="1">
              <a:off x="2705100" y="3219450"/>
              <a:ext cx="914401" cy="381000"/>
            </a:xfrm>
            <a:prstGeom prst="line">
              <a:avLst/>
            </a:prstGeom>
            <a:ln w="57150" cmpd="sng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4495800" y="1276350"/>
          <a:ext cx="3962400" cy="3525836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1981200"/>
                <a:gridCol w="1981200"/>
              </a:tblGrid>
              <a:tr h="8814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Triangle Type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Subgraph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45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(2,3,4)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45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(2,2,3)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45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(1,1,1)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5257800" y="4019550"/>
            <a:ext cx="762000" cy="762000"/>
            <a:chOff x="2057400" y="1885950"/>
            <a:chExt cx="762000" cy="762000"/>
          </a:xfrm>
        </p:grpSpPr>
        <p:sp>
          <p:nvSpPr>
            <p:cNvPr id="39" name="Oval 38"/>
            <p:cNvSpPr/>
            <p:nvPr/>
          </p:nvSpPr>
          <p:spPr>
            <a:xfrm>
              <a:off x="2133600" y="18859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2667000" y="24193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2057400" y="24955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>
              <a:stCxn id="39" idx="4"/>
              <a:endCxn id="41" idx="0"/>
            </p:cNvCxnSpPr>
            <p:nvPr/>
          </p:nvCxnSpPr>
          <p:spPr>
            <a:xfrm rot="5400000">
              <a:off x="1943100" y="2228850"/>
              <a:ext cx="457200" cy="7620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39" idx="5"/>
              <a:endCxn id="40" idx="1"/>
            </p:cNvCxnSpPr>
            <p:nvPr/>
          </p:nvCxnSpPr>
          <p:spPr>
            <a:xfrm rot="16200000" flipH="1">
              <a:off x="2263682" y="2016032"/>
              <a:ext cx="425636" cy="425636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1" idx="6"/>
              <a:endCxn id="40" idx="2"/>
            </p:cNvCxnSpPr>
            <p:nvPr/>
          </p:nvCxnSpPr>
          <p:spPr>
            <a:xfrm flipV="1">
              <a:off x="2209800" y="2495550"/>
              <a:ext cx="457200" cy="7620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5105400" y="2190750"/>
            <a:ext cx="1066800" cy="762000"/>
            <a:chOff x="1295400" y="2571750"/>
            <a:chExt cx="1066800" cy="990600"/>
          </a:xfrm>
        </p:grpSpPr>
        <p:sp>
          <p:nvSpPr>
            <p:cNvPr id="57" name="Oval 56"/>
            <p:cNvSpPr/>
            <p:nvPr/>
          </p:nvSpPr>
          <p:spPr>
            <a:xfrm>
              <a:off x="1295400" y="2571750"/>
              <a:ext cx="152400" cy="1524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209800" y="3409950"/>
              <a:ext cx="152400" cy="1524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1295400" y="3333750"/>
              <a:ext cx="152400" cy="152400"/>
            </a:xfrm>
            <a:prstGeom prst="ellipse">
              <a:avLst/>
            </a:prstGeom>
            <a:solidFill>
              <a:srgbClr val="FFFF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/>
            <p:cNvCxnSpPr>
              <a:stCxn id="57" idx="4"/>
              <a:endCxn id="59" idx="0"/>
            </p:cNvCxnSpPr>
            <p:nvPr/>
          </p:nvCxnSpPr>
          <p:spPr>
            <a:xfrm rot="5400000">
              <a:off x="1066800" y="3028950"/>
              <a:ext cx="609600" cy="1588"/>
            </a:xfrm>
            <a:prstGeom prst="line">
              <a:avLst/>
            </a:prstGeom>
            <a:ln w="57150" cmpd="sng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7" idx="5"/>
              <a:endCxn id="58" idx="1"/>
            </p:cNvCxnSpPr>
            <p:nvPr/>
          </p:nvCxnSpPr>
          <p:spPr>
            <a:xfrm rot="16200000" flipH="1">
              <a:off x="1463582" y="2663732"/>
              <a:ext cx="730436" cy="806636"/>
            </a:xfrm>
            <a:prstGeom prst="line">
              <a:avLst/>
            </a:prstGeom>
            <a:ln w="57150" cmpd="sng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9" idx="6"/>
              <a:endCxn id="58" idx="2"/>
            </p:cNvCxnSpPr>
            <p:nvPr/>
          </p:nvCxnSpPr>
          <p:spPr>
            <a:xfrm>
              <a:off x="1447800" y="3409950"/>
              <a:ext cx="762000" cy="76200"/>
            </a:xfrm>
            <a:prstGeom prst="line">
              <a:avLst/>
            </a:prstGeom>
            <a:ln w="57150" cmpd="sng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4800600" y="3063240"/>
            <a:ext cx="1397001" cy="818384"/>
            <a:chOff x="2514600" y="2800350"/>
            <a:chExt cx="914400" cy="1219200"/>
          </a:xfrm>
        </p:grpSpPr>
        <p:sp>
          <p:nvSpPr>
            <p:cNvPr id="64" name="Oval 63"/>
            <p:cNvSpPr/>
            <p:nvPr/>
          </p:nvSpPr>
          <p:spPr>
            <a:xfrm>
              <a:off x="2514600" y="3257550"/>
              <a:ext cx="152400" cy="152400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3276600" y="2800350"/>
              <a:ext cx="152400" cy="152400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895600" y="3867150"/>
              <a:ext cx="152400" cy="152400"/>
            </a:xfrm>
            <a:prstGeom prst="ellipse">
              <a:avLst/>
            </a:prstGeom>
            <a:solidFill>
              <a:srgbClr val="0080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4" idx="4"/>
              <a:endCxn id="66" idx="0"/>
            </p:cNvCxnSpPr>
            <p:nvPr/>
          </p:nvCxnSpPr>
          <p:spPr>
            <a:xfrm rot="16200000" flipH="1">
              <a:off x="2552700" y="3448050"/>
              <a:ext cx="457200" cy="381000"/>
            </a:xfrm>
            <a:prstGeom prst="line">
              <a:avLst/>
            </a:prstGeom>
            <a:ln w="57150" cmpd="sng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64" idx="7"/>
              <a:endCxn id="65" idx="3"/>
            </p:cNvCxnSpPr>
            <p:nvPr/>
          </p:nvCxnSpPr>
          <p:spPr>
            <a:xfrm rot="5400000" flipH="1" flipV="1">
              <a:off x="2797081" y="2778032"/>
              <a:ext cx="349439" cy="654236"/>
            </a:xfrm>
            <a:prstGeom prst="line">
              <a:avLst/>
            </a:prstGeom>
            <a:ln w="57150" cmpd="sng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66" idx="0"/>
              <a:endCxn id="65" idx="4"/>
            </p:cNvCxnSpPr>
            <p:nvPr/>
          </p:nvCxnSpPr>
          <p:spPr>
            <a:xfrm rot="5400000" flipH="1" flipV="1">
              <a:off x="2705100" y="3219450"/>
              <a:ext cx="914401" cy="381000"/>
            </a:xfrm>
            <a:prstGeom prst="line">
              <a:avLst/>
            </a:prstGeom>
            <a:ln w="57150" cmpd="sng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chemeClr val="accent1"/>
                </a:solidFill>
              </a:rPr>
              <a:t>&lt;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; </a:t>
            </a:r>
            <a:r>
              <a:rPr lang="en-US" dirty="0" err="1" smtClean="0">
                <a:solidFill>
                  <a:schemeClr val="accent1"/>
                </a:solidFill>
              </a:rPr>
              <a:t>R</a:t>
            </a:r>
            <a:r>
              <a:rPr lang="en-US" baseline="-25000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&gt;</a:t>
            </a:r>
          </a:p>
          <a:p>
            <a:pPr lvl="1"/>
            <a:r>
              <a:rPr lang="en-US" dirty="0" smtClean="0"/>
              <a:t>Output: </a:t>
            </a:r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i,j</a:t>
            </a:r>
            <a:r>
              <a:rPr lang="en-US" dirty="0" smtClean="0">
                <a:solidFill>
                  <a:srgbClr val="3399FF"/>
                </a:solidFill>
              </a:rPr>
              <a:t>}; </a:t>
            </a:r>
            <a:r>
              <a:rPr lang="en-US" dirty="0" err="1" smtClean="0">
                <a:solidFill>
                  <a:srgbClr val="3399FF"/>
                </a:solidFill>
              </a:rPr>
              <a:t>R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smtClean="0">
                <a:solidFill>
                  <a:srgbClr val="3399FF"/>
                </a:solidFill>
              </a:rPr>
              <a:t>&gt;</a:t>
            </a:r>
            <a:r>
              <a:rPr lang="en-US" dirty="0" smtClean="0"/>
              <a:t> for any other drug </a:t>
            </a:r>
            <a:r>
              <a:rPr lang="en-US" dirty="0" err="1" smtClean="0">
                <a:solidFill>
                  <a:srgbClr val="3399FF"/>
                </a:solidFill>
              </a:rPr>
              <a:t>j</a:t>
            </a:r>
            <a:endParaRPr lang="en-US" baseline="-25000" dirty="0" smtClean="0">
              <a:solidFill>
                <a:srgbClr val="3399FF"/>
              </a:solidFill>
            </a:endParaRPr>
          </a:p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i,j</a:t>
            </a:r>
            <a:r>
              <a:rPr lang="en-US" dirty="0" smtClean="0">
                <a:solidFill>
                  <a:srgbClr val="3399FF"/>
                </a:solidFill>
              </a:rPr>
              <a:t>}; [</a:t>
            </a:r>
            <a:r>
              <a:rPr lang="en-US" dirty="0" err="1" smtClean="0">
                <a:solidFill>
                  <a:srgbClr val="3399FF"/>
                </a:solidFill>
              </a:rPr>
              <a:t>R</a:t>
            </a:r>
            <a:r>
              <a:rPr lang="en-US" baseline="-25000" dirty="0" err="1" smtClean="0">
                <a:solidFill>
                  <a:srgbClr val="3399FF"/>
                </a:solidFill>
              </a:rPr>
              <a:t>i</a:t>
            </a:r>
            <a:r>
              <a:rPr lang="en-US" dirty="0" err="1" smtClean="0">
                <a:solidFill>
                  <a:srgbClr val="3399FF"/>
                </a:solidFill>
              </a:rPr>
              <a:t>,R</a:t>
            </a:r>
            <a:r>
              <a:rPr lang="en-US" baseline="-25000" dirty="0" err="1" smtClean="0">
                <a:solidFill>
                  <a:srgbClr val="3399FF"/>
                </a:solidFill>
              </a:rPr>
              <a:t>j</a:t>
            </a:r>
            <a:r>
              <a:rPr lang="en-US" dirty="0" smtClean="0">
                <a:solidFill>
                  <a:srgbClr val="3399FF"/>
                </a:solidFill>
              </a:rPr>
              <a:t>]&gt;</a:t>
            </a:r>
          </a:p>
          <a:p>
            <a:pPr lvl="1"/>
            <a:r>
              <a:rPr lang="en-US" dirty="0" smtClean="0"/>
              <a:t>Output: Interaction between drugs </a:t>
            </a:r>
            <a:r>
              <a:rPr lang="en-US" dirty="0" err="1" smtClean="0">
                <a:solidFill>
                  <a:srgbClr val="3399FF"/>
                </a:solidFill>
              </a:rPr>
              <a:t>i,j</a:t>
            </a:r>
            <a:endParaRPr lang="en-US" dirty="0" smtClean="0">
              <a:solidFill>
                <a:srgbClr val="3399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</a:t>
            </a: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dirty="0" smtClean="0">
                <a:solidFill>
                  <a:srgbClr val="3399FF"/>
                </a:solidFill>
              </a:rPr>
              <a:t>; [u</a:t>
            </a:r>
            <a:r>
              <a:rPr lang="en-US" baseline="-25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,…,</a:t>
            </a:r>
            <a:r>
              <a:rPr lang="en-US" dirty="0" err="1" smtClean="0">
                <a:solidFill>
                  <a:srgbClr val="3399FF"/>
                </a:solidFill>
              </a:rPr>
              <a:t>u</a:t>
            </a:r>
            <a:r>
              <a:rPr lang="en-US" baseline="-25000" dirty="0" err="1" smtClean="0">
                <a:solidFill>
                  <a:srgbClr val="3399FF"/>
                </a:solidFill>
              </a:rPr>
              <a:t>d</a:t>
            </a:r>
            <a:r>
              <a:rPr lang="en-US" dirty="0" smtClean="0">
                <a:solidFill>
                  <a:srgbClr val="3399FF"/>
                </a:solidFill>
              </a:rPr>
              <a:t>]&gt;</a:t>
            </a:r>
          </a:p>
          <a:p>
            <a:pPr lvl="1"/>
            <a:r>
              <a:rPr lang="en-US" dirty="0" smtClean="0"/>
              <a:t>Output: for each </a:t>
            </a:r>
            <a:r>
              <a:rPr lang="en-US" dirty="0" err="1" smtClean="0">
                <a:solidFill>
                  <a:srgbClr val="3399FF"/>
                </a:solidFill>
              </a:rPr>
              <a:t>u</a:t>
            </a:r>
            <a:r>
              <a:rPr lang="en-US" baseline="-25000" dirty="0" err="1" smtClean="0">
                <a:solidFill>
                  <a:srgbClr val="3399FF"/>
                </a:solidFill>
              </a:rPr>
              <a:t>t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1≤t≤d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	emit </a:t>
            </a:r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ρ(v</a:t>
            </a:r>
            <a:r>
              <a:rPr lang="en-US" dirty="0" smtClean="0">
                <a:solidFill>
                  <a:srgbClr val="3399FF"/>
                </a:solidFill>
              </a:rPr>
              <a:t>), </a:t>
            </a:r>
            <a:r>
              <a:rPr lang="en-US" dirty="0" err="1" smtClean="0">
                <a:solidFill>
                  <a:srgbClr val="3399FF"/>
                </a:solidFill>
              </a:rPr>
              <a:t>ρ(u</a:t>
            </a:r>
            <a:r>
              <a:rPr lang="en-US" baseline="-25000" dirty="0" err="1" smtClean="0">
                <a:solidFill>
                  <a:srgbClr val="3399FF"/>
                </a:solidFill>
              </a:rPr>
              <a:t>t</a:t>
            </a:r>
            <a:r>
              <a:rPr lang="en-US" dirty="0" err="1" smtClean="0">
                <a:solidFill>
                  <a:srgbClr val="3399FF"/>
                </a:solidFill>
              </a:rPr>
              <a:t>),k</a:t>
            </a:r>
            <a:r>
              <a:rPr lang="en-US" dirty="0" smtClean="0">
                <a:solidFill>
                  <a:srgbClr val="3399FF"/>
                </a:solidFill>
              </a:rPr>
              <a:t>}; {</a:t>
            </a:r>
            <a:r>
              <a:rPr lang="en-US" dirty="0" err="1" smtClean="0">
                <a:solidFill>
                  <a:srgbClr val="3399FF"/>
                </a:solidFill>
              </a:rPr>
              <a:t>v,u</a:t>
            </a:r>
            <a:r>
              <a:rPr lang="en-US" baseline="-25000" dirty="0" err="1" smtClean="0">
                <a:solidFill>
                  <a:srgbClr val="3399FF"/>
                </a:solidFill>
              </a:rPr>
              <a:t>t</a:t>
            </a:r>
            <a:r>
              <a:rPr lang="en-US" dirty="0" smtClean="0">
                <a:solidFill>
                  <a:srgbClr val="3399FF"/>
                </a:solidFill>
              </a:rPr>
              <a:t>}&gt;</a:t>
            </a:r>
            <a:r>
              <a:rPr lang="en-US" dirty="0" smtClean="0"/>
              <a:t> for any </a:t>
            </a:r>
            <a:r>
              <a:rPr lang="en-US" dirty="0" smtClean="0">
                <a:solidFill>
                  <a:srgbClr val="3399FF"/>
                </a:solidFill>
              </a:rPr>
              <a:t>1≤k≤p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Input: </a:t>
            </a:r>
            <a:r>
              <a:rPr lang="en-US" dirty="0" smtClean="0">
                <a:solidFill>
                  <a:srgbClr val="3399FF"/>
                </a:solidFill>
              </a:rPr>
              <a:t>&lt;{</a:t>
            </a:r>
            <a:r>
              <a:rPr lang="en-US" dirty="0" err="1" smtClean="0">
                <a:solidFill>
                  <a:srgbClr val="3399FF"/>
                </a:solidFill>
              </a:rPr>
              <a:t>i,j,k</a:t>
            </a:r>
            <a:r>
              <a:rPr lang="en-US" dirty="0" smtClean="0">
                <a:solidFill>
                  <a:srgbClr val="3399FF"/>
                </a:solidFill>
              </a:rPr>
              <a:t>}; [(u</a:t>
            </a:r>
            <a:r>
              <a:rPr lang="en-US" baseline="-25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,v</a:t>
            </a:r>
            <a:r>
              <a:rPr lang="en-US" baseline="-25000" dirty="0" smtClean="0">
                <a:solidFill>
                  <a:srgbClr val="3399FF"/>
                </a:solidFill>
              </a:rPr>
              <a:t>1</a:t>
            </a:r>
            <a:r>
              <a:rPr lang="en-US" dirty="0" smtClean="0">
                <a:solidFill>
                  <a:srgbClr val="3399FF"/>
                </a:solidFill>
              </a:rPr>
              <a:t>), …, (</a:t>
            </a:r>
            <a:r>
              <a:rPr lang="en-US" dirty="0" err="1" smtClean="0">
                <a:solidFill>
                  <a:srgbClr val="3399FF"/>
                </a:solidFill>
              </a:rPr>
              <a:t>u</a:t>
            </a:r>
            <a:r>
              <a:rPr lang="en-US" baseline="-25000" dirty="0" err="1" smtClean="0">
                <a:solidFill>
                  <a:srgbClr val="3399FF"/>
                </a:solidFill>
              </a:rPr>
              <a:t>r</a:t>
            </a:r>
            <a:r>
              <a:rPr lang="en-US" dirty="0" err="1" smtClean="0">
                <a:solidFill>
                  <a:srgbClr val="3399FF"/>
                </a:solidFill>
              </a:rPr>
              <a:t>,v</a:t>
            </a:r>
            <a:r>
              <a:rPr lang="en-US" baseline="-25000" dirty="0" err="1" smtClean="0">
                <a:solidFill>
                  <a:srgbClr val="3399FF"/>
                </a:solidFill>
              </a:rPr>
              <a:t>r</a:t>
            </a:r>
            <a:r>
              <a:rPr lang="en-US" dirty="0" smtClean="0">
                <a:solidFill>
                  <a:srgbClr val="3399FF"/>
                </a:solidFill>
              </a:rPr>
              <a:t>)]&gt;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3399FF"/>
                </a:solidFill>
              </a:rPr>
              <a:t>1≤i≤j≤k≤p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Output: For each node </a:t>
            </a:r>
            <a:r>
              <a:rPr lang="en-US" dirty="0" err="1" smtClean="0">
                <a:solidFill>
                  <a:srgbClr val="3399FF"/>
                </a:solidFill>
              </a:rPr>
              <a:t>x</a:t>
            </a:r>
            <a:r>
              <a:rPr lang="en-US" dirty="0" smtClean="0"/>
              <a:t> in the input</a:t>
            </a:r>
          </a:p>
          <a:p>
            <a:pPr lvl="1">
              <a:buNone/>
            </a:pPr>
            <a:r>
              <a:rPr lang="en-US" dirty="0" smtClean="0"/>
              <a:t>	emit </a:t>
            </a:r>
            <a:r>
              <a:rPr lang="en-US" dirty="0" smtClean="0">
                <a:solidFill>
                  <a:srgbClr val="3399FF"/>
                </a:solidFill>
              </a:rPr>
              <a:t>(</a:t>
            </a:r>
            <a:r>
              <a:rPr lang="en-US" dirty="0" err="1" smtClean="0">
                <a:solidFill>
                  <a:srgbClr val="3399FF"/>
                </a:solidFill>
              </a:rPr>
              <a:t>x</a:t>
            </a:r>
            <a:r>
              <a:rPr lang="en-US" dirty="0" smtClean="0">
                <a:solidFill>
                  <a:srgbClr val="3399FF"/>
                </a:solidFill>
              </a:rPr>
              <a:t>; </a:t>
            </a:r>
            <a:r>
              <a:rPr lang="en-US" dirty="0" err="1" smtClean="0">
                <a:solidFill>
                  <a:srgbClr val="3399FF"/>
                </a:solidFill>
              </a:rPr>
              <a:t>Δ</a:t>
            </a:r>
            <a:r>
              <a:rPr lang="en-US" baseline="-25000" dirty="0" err="1" smtClean="0">
                <a:solidFill>
                  <a:srgbClr val="3399FF"/>
                </a:solidFill>
              </a:rPr>
              <a:t>ijk</a:t>
            </a:r>
            <a:r>
              <a:rPr lang="en-US" dirty="0" err="1" smtClean="0">
                <a:solidFill>
                  <a:srgbClr val="3399FF"/>
                </a:solidFill>
              </a:rPr>
              <a:t>(x</a:t>
            </a:r>
            <a:r>
              <a:rPr lang="en-US" dirty="0" smtClean="0">
                <a:solidFill>
                  <a:srgbClr val="3399FF"/>
                </a:solidFill>
              </a:rPr>
              <a:t>))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Final results computed as:</a:t>
            </a:r>
          </a:p>
          <a:p>
            <a:pPr algn="ctr">
              <a:buNone/>
            </a:pPr>
            <a:r>
              <a:rPr lang="en-US" dirty="0" err="1" smtClean="0">
                <a:solidFill>
                  <a:srgbClr val="3399FF"/>
                </a:solidFill>
              </a:rPr>
              <a:t>Δ</a:t>
            </a:r>
            <a:r>
              <a:rPr lang="en-US" baseline="-25000" dirty="0" smtClean="0">
                <a:solidFill>
                  <a:srgbClr val="3399FF"/>
                </a:solidFill>
              </a:rPr>
              <a:t> </a:t>
            </a:r>
            <a:r>
              <a:rPr lang="en-US" dirty="0" smtClean="0">
                <a:solidFill>
                  <a:srgbClr val="3399FF"/>
                </a:solidFill>
              </a:rPr>
              <a:t>(</a:t>
            </a:r>
            <a:r>
              <a:rPr lang="en-US" dirty="0" err="1" smtClean="0">
                <a:solidFill>
                  <a:srgbClr val="3399FF"/>
                </a:solidFill>
              </a:rPr>
              <a:t>x</a:t>
            </a:r>
            <a:r>
              <a:rPr lang="en-US" dirty="0" smtClean="0">
                <a:solidFill>
                  <a:srgbClr val="3399FF"/>
                </a:solidFill>
              </a:rPr>
              <a:t>) = Sum of all </a:t>
            </a:r>
            <a:r>
              <a:rPr lang="en-US" dirty="0" err="1" smtClean="0">
                <a:solidFill>
                  <a:srgbClr val="3399FF"/>
                </a:solidFill>
              </a:rPr>
              <a:t>Δ</a:t>
            </a:r>
            <a:r>
              <a:rPr lang="en-US" baseline="-25000" dirty="0" err="1" smtClean="0">
                <a:solidFill>
                  <a:srgbClr val="3399FF"/>
                </a:solidFill>
              </a:rPr>
              <a:t>ijk</a:t>
            </a:r>
            <a:r>
              <a:rPr lang="en-US" dirty="0" err="1" smtClean="0">
                <a:solidFill>
                  <a:srgbClr val="3399FF"/>
                </a:solidFill>
              </a:rPr>
              <a:t>(x</a:t>
            </a:r>
            <a:r>
              <a:rPr lang="en-US" dirty="0" smtClean="0">
                <a:solidFill>
                  <a:srgbClr val="3399FF"/>
                </a:solidFill>
              </a:rPr>
              <a:t>) (1≤i≤j≤k≤p)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3399FF"/>
                </a:solidFill>
              </a:rPr>
              <a:t>1B</a:t>
            </a:r>
            <a:r>
              <a:rPr lang="en-US" dirty="0" smtClean="0"/>
              <a:t> edges, </a:t>
            </a:r>
            <a:r>
              <a:rPr lang="en-US" dirty="0" err="1" smtClean="0">
                <a:solidFill>
                  <a:srgbClr val="3399FF"/>
                </a:solidFill>
              </a:rPr>
              <a:t>p</a:t>
            </a:r>
            <a:r>
              <a:rPr lang="en-US" dirty="0" smtClean="0">
                <a:solidFill>
                  <a:srgbClr val="3399FF"/>
                </a:solidFill>
              </a:rPr>
              <a:t>=100</a:t>
            </a:r>
            <a:r>
              <a:rPr lang="en-US" dirty="0" smtClean="0"/>
              <a:t> partition</a:t>
            </a:r>
          </a:p>
          <a:p>
            <a:endParaRPr lang="en-US" dirty="0" smtClean="0"/>
          </a:p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Each edge sent to </a:t>
            </a:r>
            <a:r>
              <a:rPr lang="en-US" dirty="0" smtClean="0">
                <a:solidFill>
                  <a:srgbClr val="3399FF"/>
                </a:solidFill>
              </a:rPr>
              <a:t>100</a:t>
            </a:r>
            <a:r>
              <a:rPr lang="en-US" dirty="0" smtClean="0"/>
              <a:t> reducers</a:t>
            </a:r>
          </a:p>
          <a:p>
            <a:pPr lvl="1"/>
            <a:r>
              <a:rPr lang="en-US" dirty="0" smtClean="0"/>
              <a:t>Total communication = </a:t>
            </a:r>
            <a:r>
              <a:rPr lang="en-US" dirty="0" smtClean="0">
                <a:solidFill>
                  <a:srgbClr val="3399FF"/>
                </a:solidFill>
              </a:rPr>
              <a:t>100B </a:t>
            </a:r>
            <a:r>
              <a:rPr lang="en-US" dirty="0" smtClean="0"/>
              <a:t>edges</a:t>
            </a:r>
          </a:p>
          <a:p>
            <a:endParaRPr lang="en-US" dirty="0" smtClean="0"/>
          </a:p>
          <a:p>
            <a:r>
              <a:rPr lang="en-US" dirty="0" smtClean="0"/>
              <a:t>Parallelism</a:t>
            </a:r>
          </a:p>
          <a:p>
            <a:pPr lvl="1"/>
            <a:r>
              <a:rPr lang="en-US" dirty="0" smtClean="0"/>
              <a:t>#</a:t>
            </a:r>
            <a:r>
              <a:rPr lang="en-US" dirty="0" err="1" smtClean="0"/>
              <a:t>subgraphs</a:t>
            </a:r>
            <a:r>
              <a:rPr lang="en-US" dirty="0" smtClean="0"/>
              <a:t> ~ </a:t>
            </a:r>
            <a:r>
              <a:rPr lang="en-US" dirty="0" smtClean="0">
                <a:solidFill>
                  <a:srgbClr val="3399FF"/>
                </a:solidFill>
              </a:rPr>
              <a:t>170,000</a:t>
            </a:r>
          </a:p>
          <a:p>
            <a:pPr lvl="1"/>
            <a:r>
              <a:rPr lang="en-US" dirty="0" smtClean="0"/>
              <a:t>Size of each </a:t>
            </a:r>
            <a:r>
              <a:rPr lang="en-US" dirty="0" err="1" smtClean="0"/>
              <a:t>subgraph</a:t>
            </a:r>
            <a:r>
              <a:rPr lang="en-US" dirty="0" smtClean="0"/>
              <a:t> &lt; </a:t>
            </a:r>
            <a:r>
              <a:rPr lang="en-US" dirty="0" smtClean="0">
                <a:solidFill>
                  <a:srgbClr val="3399FF"/>
                </a:solidFill>
              </a:rPr>
              <a:t>600K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 smtClean="0"/>
              <a:t>Experiment: Reducer completion times</a:t>
            </a:r>
            <a:endParaRPr lang="en-US" sz="3700" dirty="0"/>
          </a:p>
        </p:txBody>
      </p:sp>
      <p:pic>
        <p:nvPicPr>
          <p:cNvPr id="5" name="Content Placeholder 4" descr="Curse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5667" r="-45667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/>
              <a:t>Experiment: Reducer size </a:t>
            </a:r>
            <a:r>
              <a:rPr lang="en-US" sz="3700" dirty="0" err="1" smtClean="0"/>
              <a:t>vs</a:t>
            </a:r>
            <a:r>
              <a:rPr lang="en-US" sz="3700" dirty="0" smtClean="0"/>
              <a:t> shuffle size</a:t>
            </a:r>
            <a:endParaRPr lang="en-US" sz="3700" dirty="0"/>
          </a:p>
        </p:txBody>
      </p:sp>
      <p:pic>
        <p:nvPicPr>
          <p:cNvPr id="5" name="Content Placeholder 4" descr="Curse3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5364" r="-45364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 smtClean="0"/>
              <a:t>Experiment: Total runtime</a:t>
            </a:r>
            <a:endParaRPr lang="en-US" sz="3700" dirty="0"/>
          </a:p>
        </p:txBody>
      </p:sp>
      <p:pic>
        <p:nvPicPr>
          <p:cNvPr id="5" name="Content Placeholder 4" descr="Curse4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2802" r="-42802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tradeoffs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29000" y="3890291"/>
            <a:ext cx="2338523" cy="3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8000000">
            <a:off x="2863668" y="2901074"/>
            <a:ext cx="2335361" cy="3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4400000">
            <a:off x="4005935" y="2904719"/>
            <a:ext cx="2335361" cy="3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00200" y="363855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943600" y="363855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Parallelism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0" y="142875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Approximation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III: Filtering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Quickly decrease the size of the data in a distributed fashion…</a:t>
            </a:r>
          </a:p>
          <a:p>
            <a:r>
              <a:rPr lang="en-US" dirty="0" smtClean="0"/>
              <a:t>… while maintaining the important features of the data</a:t>
            </a:r>
          </a:p>
          <a:p>
            <a:r>
              <a:rPr lang="en-US" dirty="0" smtClean="0"/>
              <a:t>Solve the small instance on a single machine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Densest </a:t>
            </a:r>
            <a:r>
              <a:rPr lang="en-US" dirty="0" err="1" smtClean="0"/>
              <a:t>subgraph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G=(V,E)</a:t>
            </a:r>
            <a:r>
              <a:rPr lang="en-US" dirty="0" smtClean="0"/>
              <a:t> undirected graph</a:t>
            </a:r>
          </a:p>
          <a:p>
            <a:r>
              <a:rPr lang="en-US" dirty="0" smtClean="0"/>
              <a:t>Find a subset </a:t>
            </a:r>
            <a:r>
              <a:rPr lang="en-US" dirty="0" smtClean="0">
                <a:solidFill>
                  <a:srgbClr val="3366FF"/>
                </a:solidFill>
              </a:rPr>
              <a:t>S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3366FF"/>
                </a:solidFill>
              </a:rPr>
              <a:t>V</a:t>
            </a:r>
            <a:r>
              <a:rPr lang="en-US" dirty="0" smtClean="0"/>
              <a:t> with highest density:</a:t>
            </a:r>
          </a:p>
          <a:p>
            <a:pPr algn="ctr">
              <a:buNone/>
            </a:pPr>
            <a:r>
              <a:rPr lang="en-US" dirty="0" smtClean="0">
                <a:solidFill>
                  <a:srgbClr val="3399FF"/>
                </a:solidFill>
              </a:rPr>
              <a:t>ρ(S) = |E(S)|/|S|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47</a:t>
            </a:fld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457200" y="3114927"/>
            <a:ext cx="3352800" cy="1626137"/>
            <a:chOff x="1219200" y="2162754"/>
            <a:chExt cx="3914196" cy="2313996"/>
          </a:xfrm>
        </p:grpSpPr>
        <p:sp>
          <p:nvSpPr>
            <p:cNvPr id="5" name="Heptagon 4"/>
            <p:cNvSpPr>
              <a:spLocks noChangeAspect="1"/>
            </p:cNvSpPr>
            <p:nvPr/>
          </p:nvSpPr>
          <p:spPr>
            <a:xfrm>
              <a:off x="2133600" y="2684006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Heptagon 5"/>
            <p:cNvSpPr>
              <a:spLocks noChangeAspect="1"/>
            </p:cNvSpPr>
            <p:nvPr/>
          </p:nvSpPr>
          <p:spPr>
            <a:xfrm>
              <a:off x="2133600" y="3534354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Heptagon 6"/>
            <p:cNvSpPr>
              <a:spLocks noChangeAspect="1"/>
            </p:cNvSpPr>
            <p:nvPr/>
          </p:nvSpPr>
          <p:spPr>
            <a:xfrm>
              <a:off x="3200400" y="3534354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Heptagon 7"/>
            <p:cNvSpPr>
              <a:spLocks noChangeAspect="1"/>
            </p:cNvSpPr>
            <p:nvPr/>
          </p:nvSpPr>
          <p:spPr>
            <a:xfrm>
              <a:off x="3200400" y="2684006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9" name="Heptagon 8"/>
            <p:cNvSpPr>
              <a:spLocks noChangeAspect="1"/>
            </p:cNvSpPr>
            <p:nvPr/>
          </p:nvSpPr>
          <p:spPr>
            <a:xfrm>
              <a:off x="2667000" y="4220154"/>
              <a:ext cx="256596" cy="256596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Heptagon 9"/>
            <p:cNvSpPr>
              <a:spLocks noChangeAspect="1"/>
            </p:cNvSpPr>
            <p:nvPr/>
          </p:nvSpPr>
          <p:spPr>
            <a:xfrm>
              <a:off x="3962400" y="4220154"/>
              <a:ext cx="256596" cy="256596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Heptagon 10"/>
            <p:cNvSpPr>
              <a:spLocks noChangeAspect="1"/>
            </p:cNvSpPr>
            <p:nvPr/>
          </p:nvSpPr>
          <p:spPr>
            <a:xfrm>
              <a:off x="4876800" y="3153354"/>
              <a:ext cx="256596" cy="256596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Heptagon 11"/>
            <p:cNvSpPr>
              <a:spLocks noChangeAspect="1"/>
            </p:cNvSpPr>
            <p:nvPr/>
          </p:nvSpPr>
          <p:spPr>
            <a:xfrm>
              <a:off x="3962400" y="2162754"/>
              <a:ext cx="256596" cy="256596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Heptagon 12"/>
            <p:cNvSpPr>
              <a:spLocks noChangeAspect="1"/>
            </p:cNvSpPr>
            <p:nvPr/>
          </p:nvSpPr>
          <p:spPr>
            <a:xfrm>
              <a:off x="4876800" y="2162754"/>
              <a:ext cx="256596" cy="256596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Heptagon 13"/>
            <p:cNvSpPr>
              <a:spLocks noChangeAspect="1"/>
            </p:cNvSpPr>
            <p:nvPr/>
          </p:nvSpPr>
          <p:spPr>
            <a:xfrm>
              <a:off x="1219200" y="2427410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Heptagon 14"/>
            <p:cNvSpPr>
              <a:spLocks noChangeAspect="1"/>
            </p:cNvSpPr>
            <p:nvPr/>
          </p:nvSpPr>
          <p:spPr>
            <a:xfrm>
              <a:off x="1219200" y="3943350"/>
              <a:ext cx="256596" cy="256596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6" name="Straight Connector 15"/>
            <p:cNvCxnSpPr>
              <a:stCxn id="5" idx="1"/>
              <a:endCxn id="8" idx="4"/>
            </p:cNvCxnSpPr>
            <p:nvPr/>
          </p:nvCxnSpPr>
          <p:spPr>
            <a:xfrm>
              <a:off x="2390197" y="2849025"/>
              <a:ext cx="8102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5" idx="3"/>
              <a:endCxn id="6" idx="6"/>
            </p:cNvCxnSpPr>
            <p:nvPr/>
          </p:nvCxnSpPr>
          <p:spPr>
            <a:xfrm rot="16200000" flipH="1">
              <a:off x="1936474" y="3208929"/>
              <a:ext cx="593751" cy="57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0"/>
              <a:endCxn id="8" idx="3"/>
            </p:cNvCxnSpPr>
            <p:nvPr/>
          </p:nvCxnSpPr>
          <p:spPr>
            <a:xfrm flipV="1">
              <a:off x="2364785" y="2940603"/>
              <a:ext cx="906815" cy="64457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2"/>
              <a:endCxn id="7" idx="5"/>
            </p:cNvCxnSpPr>
            <p:nvPr/>
          </p:nvCxnSpPr>
          <p:spPr>
            <a:xfrm rot="16200000" flipH="1">
              <a:off x="2450117" y="2809481"/>
              <a:ext cx="644573" cy="9068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8" idx="3"/>
              <a:endCxn id="7" idx="6"/>
            </p:cNvCxnSpPr>
            <p:nvPr/>
          </p:nvCxnSpPr>
          <p:spPr>
            <a:xfrm rot="16200000" flipH="1">
              <a:off x="3003274" y="3208929"/>
              <a:ext cx="593751" cy="57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6" idx="1"/>
              <a:endCxn id="7" idx="4"/>
            </p:cNvCxnSpPr>
            <p:nvPr/>
          </p:nvCxnSpPr>
          <p:spPr>
            <a:xfrm>
              <a:off x="2390197" y="3699373"/>
              <a:ext cx="8102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5"/>
              <a:endCxn id="14" idx="1"/>
            </p:cNvCxnSpPr>
            <p:nvPr/>
          </p:nvCxnSpPr>
          <p:spPr>
            <a:xfrm rot="10800000">
              <a:off x="1475797" y="2592430"/>
              <a:ext cx="683214" cy="1423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6" idx="4"/>
              <a:endCxn id="15" idx="0"/>
            </p:cNvCxnSpPr>
            <p:nvPr/>
          </p:nvCxnSpPr>
          <p:spPr>
            <a:xfrm rot="10800000" flipV="1">
              <a:off x="1450385" y="3699372"/>
              <a:ext cx="683214" cy="2947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8" idx="0"/>
              <a:endCxn id="12" idx="4"/>
            </p:cNvCxnSpPr>
            <p:nvPr/>
          </p:nvCxnSpPr>
          <p:spPr>
            <a:xfrm flipV="1">
              <a:off x="3431585" y="2327773"/>
              <a:ext cx="530814" cy="40705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7" idx="3"/>
              <a:endCxn id="9" idx="6"/>
            </p:cNvCxnSpPr>
            <p:nvPr/>
          </p:nvCxnSpPr>
          <p:spPr>
            <a:xfrm rot="5400000">
              <a:off x="2818848" y="3767401"/>
              <a:ext cx="429203" cy="4763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7" idx="2"/>
              <a:endCxn id="10" idx="5"/>
            </p:cNvCxnSpPr>
            <p:nvPr/>
          </p:nvCxnSpPr>
          <p:spPr>
            <a:xfrm rot="16200000" flipH="1">
              <a:off x="3446791" y="3729955"/>
              <a:ext cx="480025" cy="6020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1"/>
              <a:endCxn id="10" idx="4"/>
            </p:cNvCxnSpPr>
            <p:nvPr/>
          </p:nvCxnSpPr>
          <p:spPr>
            <a:xfrm>
              <a:off x="2923597" y="4385173"/>
              <a:ext cx="10388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10" idx="0"/>
              <a:endCxn id="11" idx="3"/>
            </p:cNvCxnSpPr>
            <p:nvPr/>
          </p:nvCxnSpPr>
          <p:spPr>
            <a:xfrm flipV="1">
              <a:off x="4193585" y="3409951"/>
              <a:ext cx="754415" cy="86102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1" idx="5"/>
              <a:endCxn id="12" idx="2"/>
            </p:cNvCxnSpPr>
            <p:nvPr/>
          </p:nvCxnSpPr>
          <p:spPr>
            <a:xfrm rot="10800000">
              <a:off x="4147797" y="2419352"/>
              <a:ext cx="754415" cy="78482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2" idx="1"/>
              <a:endCxn id="13" idx="4"/>
            </p:cNvCxnSpPr>
            <p:nvPr/>
          </p:nvCxnSpPr>
          <p:spPr>
            <a:xfrm>
              <a:off x="4218997" y="2327773"/>
              <a:ext cx="6578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Heptagon 30"/>
            <p:cNvSpPr>
              <a:spLocks noChangeAspect="1"/>
            </p:cNvSpPr>
            <p:nvPr/>
          </p:nvSpPr>
          <p:spPr>
            <a:xfrm>
              <a:off x="2667000" y="2162754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32" name="Straight Connector 31"/>
            <p:cNvCxnSpPr>
              <a:stCxn id="31" idx="4"/>
              <a:endCxn id="5" idx="0"/>
            </p:cNvCxnSpPr>
            <p:nvPr/>
          </p:nvCxnSpPr>
          <p:spPr>
            <a:xfrm rot="10800000" flipV="1">
              <a:off x="2364785" y="2327772"/>
              <a:ext cx="302214" cy="40705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1" idx="3"/>
              <a:endCxn id="6" idx="6"/>
            </p:cNvCxnSpPr>
            <p:nvPr/>
          </p:nvCxnSpPr>
          <p:spPr>
            <a:xfrm rot="5400000">
              <a:off x="1942548" y="2738701"/>
              <a:ext cx="1115003" cy="4763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1" idx="2"/>
              <a:endCxn id="8" idx="5"/>
            </p:cNvCxnSpPr>
            <p:nvPr/>
          </p:nvCxnSpPr>
          <p:spPr>
            <a:xfrm rot="16200000" flipH="1">
              <a:off x="2881365" y="2390381"/>
              <a:ext cx="315477" cy="3734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1" idx="5"/>
              <a:endCxn id="14" idx="0"/>
            </p:cNvCxnSpPr>
            <p:nvPr/>
          </p:nvCxnSpPr>
          <p:spPr>
            <a:xfrm rot="10800000" flipV="1">
              <a:off x="1450385" y="2213576"/>
              <a:ext cx="1242026" cy="264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391602" y="3714750"/>
            <a:ext cx="1856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399FF"/>
                </a:solidFill>
              </a:rPr>
              <a:t>|S|=6, |E(S)|=11</a:t>
            </a:r>
            <a:endParaRPr lang="en-US" sz="2000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Densest </a:t>
            </a:r>
            <a:r>
              <a:rPr lang="en-US" dirty="0" err="1" smtClean="0"/>
              <a:t>subgraph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modules in protein-protein interaction networks</a:t>
            </a:r>
          </a:p>
          <a:p>
            <a:r>
              <a:rPr lang="en-US" dirty="0" smtClean="0"/>
              <a:t>Communities in social networks</a:t>
            </a:r>
          </a:p>
          <a:p>
            <a:r>
              <a:rPr lang="en-US" dirty="0" smtClean="0"/>
              <a:t>Web spam detection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2686051"/>
            <a:ext cx="1243208" cy="742950"/>
          </a:xfrm>
          <a:prstGeom prst="rect">
            <a:avLst/>
          </a:prstGeom>
          <a:solidFill>
            <a:schemeClr val="accent6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Mapper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drug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428751"/>
            <a:ext cx="1219200" cy="742950"/>
          </a:xfrm>
          <a:prstGeom prst="rect">
            <a:avLst/>
          </a:prstGeom>
          <a:solidFill>
            <a:schemeClr val="accent6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Mapper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drug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943351"/>
            <a:ext cx="1207718" cy="742950"/>
          </a:xfrm>
          <a:prstGeom prst="rect">
            <a:avLst/>
          </a:prstGeom>
          <a:solidFill>
            <a:schemeClr val="accent6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Mapper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drug 3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13"/>
          <p:cNvGrpSpPr/>
          <p:nvPr/>
        </p:nvGrpSpPr>
        <p:grpSpPr>
          <a:xfrm>
            <a:off x="1752601" y="1428750"/>
            <a:ext cx="2176743" cy="407693"/>
            <a:chOff x="2014257" y="1752600"/>
            <a:chExt cx="2176743" cy="543591"/>
          </a:xfrm>
        </p:grpSpPr>
        <p:sp>
          <p:nvSpPr>
            <p:cNvPr id="9" name="Rectangle 8"/>
            <p:cNvSpPr/>
            <p:nvPr/>
          </p:nvSpPr>
          <p:spPr>
            <a:xfrm>
              <a:off x="2667000" y="1752600"/>
              <a:ext cx="1524000" cy="457200"/>
            </a:xfrm>
            <a:prstGeom prst="rect">
              <a:avLst/>
            </a:prstGeom>
            <a:solidFill>
              <a:schemeClr val="accent3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Drug 1 data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14257" y="1803748"/>
              <a:ext cx="65174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{1, 2}</a:t>
              </a:r>
              <a:endParaRPr lang="en-US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6629400" y="1428751"/>
            <a:ext cx="1219200" cy="742950"/>
          </a:xfrm>
          <a:prstGeom prst="rect">
            <a:avLst/>
          </a:prstGeom>
          <a:solidFill>
            <a:schemeClr val="accent2">
              <a:lumMod val="50000"/>
            </a:schemeClr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Reducer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{1,2}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9400" y="3943351"/>
            <a:ext cx="1219200" cy="742950"/>
          </a:xfrm>
          <a:prstGeom prst="rect">
            <a:avLst/>
          </a:prstGeom>
          <a:solidFill>
            <a:schemeClr val="accent2">
              <a:lumMod val="50000"/>
            </a:schemeClr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Reducer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{2,3}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29400" y="2686051"/>
            <a:ext cx="1219200" cy="742950"/>
          </a:xfrm>
          <a:prstGeom prst="rect">
            <a:avLst/>
          </a:prstGeom>
          <a:solidFill>
            <a:schemeClr val="accent2">
              <a:lumMod val="50000"/>
            </a:schemeClr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Reducer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{1,3}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Group 14"/>
          <p:cNvGrpSpPr/>
          <p:nvPr/>
        </p:nvGrpSpPr>
        <p:grpSpPr>
          <a:xfrm>
            <a:off x="1752601" y="1997483"/>
            <a:ext cx="2176743" cy="407693"/>
            <a:chOff x="2014257" y="1752600"/>
            <a:chExt cx="2176743" cy="543591"/>
          </a:xfrm>
        </p:grpSpPr>
        <p:sp>
          <p:nvSpPr>
            <p:cNvPr id="16" name="Rectangle 15"/>
            <p:cNvSpPr/>
            <p:nvPr/>
          </p:nvSpPr>
          <p:spPr>
            <a:xfrm>
              <a:off x="2667000" y="1752600"/>
              <a:ext cx="1524000" cy="457200"/>
            </a:xfrm>
            <a:prstGeom prst="rect">
              <a:avLst/>
            </a:prstGeom>
            <a:solidFill>
              <a:schemeClr val="accent3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Drug 1 data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14257" y="1803748"/>
              <a:ext cx="63844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{1, 3}</a:t>
              </a:r>
              <a:endParaRPr lang="en-US" dirty="0"/>
            </a:p>
          </p:txBody>
        </p:sp>
      </p:grpSp>
      <p:grpSp>
        <p:nvGrpSpPr>
          <p:cNvPr id="14" name="Group 20"/>
          <p:cNvGrpSpPr/>
          <p:nvPr/>
        </p:nvGrpSpPr>
        <p:grpSpPr>
          <a:xfrm>
            <a:off x="1752601" y="2719183"/>
            <a:ext cx="2176743" cy="369332"/>
            <a:chOff x="2014257" y="1803748"/>
            <a:chExt cx="2176743" cy="492443"/>
          </a:xfrm>
        </p:grpSpPr>
        <p:sp>
          <p:nvSpPr>
            <p:cNvPr id="22" name="Rectangle 21"/>
            <p:cNvSpPr/>
            <p:nvPr/>
          </p:nvSpPr>
          <p:spPr>
            <a:xfrm>
              <a:off x="2667000" y="1803748"/>
              <a:ext cx="1524000" cy="451123"/>
            </a:xfrm>
            <a:prstGeom prst="rect">
              <a:avLst/>
            </a:prstGeom>
            <a:solidFill>
              <a:schemeClr val="accent3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Drug 2 data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014257" y="1803748"/>
              <a:ext cx="65174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{1, 2}</a:t>
              </a:r>
              <a:endParaRPr lang="en-US" dirty="0"/>
            </a:p>
          </p:txBody>
        </p:sp>
      </p:grpSp>
      <p:grpSp>
        <p:nvGrpSpPr>
          <p:cNvPr id="15" name="Group 23"/>
          <p:cNvGrpSpPr/>
          <p:nvPr/>
        </p:nvGrpSpPr>
        <p:grpSpPr>
          <a:xfrm>
            <a:off x="1752601" y="3257550"/>
            <a:ext cx="2176743" cy="407693"/>
            <a:chOff x="2014257" y="1752600"/>
            <a:chExt cx="2176743" cy="543591"/>
          </a:xfrm>
        </p:grpSpPr>
        <p:sp>
          <p:nvSpPr>
            <p:cNvPr id="25" name="Rectangle 24"/>
            <p:cNvSpPr/>
            <p:nvPr/>
          </p:nvSpPr>
          <p:spPr>
            <a:xfrm>
              <a:off x="2667000" y="1752600"/>
              <a:ext cx="1524000" cy="457200"/>
            </a:xfrm>
            <a:prstGeom prst="rect">
              <a:avLst/>
            </a:prstGeom>
            <a:solidFill>
              <a:schemeClr val="accent3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Drug 2 data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14257" y="1803748"/>
              <a:ext cx="65286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{2, 3}</a:t>
              </a:r>
              <a:endParaRPr lang="en-US" dirty="0"/>
            </a:p>
          </p:txBody>
        </p:sp>
      </p:grpSp>
      <p:grpSp>
        <p:nvGrpSpPr>
          <p:cNvPr id="18" name="Group 26"/>
          <p:cNvGrpSpPr/>
          <p:nvPr/>
        </p:nvGrpSpPr>
        <p:grpSpPr>
          <a:xfrm>
            <a:off x="1752601" y="3926770"/>
            <a:ext cx="2176743" cy="407693"/>
            <a:chOff x="2014257" y="1752600"/>
            <a:chExt cx="2176743" cy="543591"/>
          </a:xfrm>
        </p:grpSpPr>
        <p:sp>
          <p:nvSpPr>
            <p:cNvPr id="28" name="Rectangle 27"/>
            <p:cNvSpPr/>
            <p:nvPr/>
          </p:nvSpPr>
          <p:spPr>
            <a:xfrm>
              <a:off x="2667000" y="1752600"/>
              <a:ext cx="1524000" cy="457200"/>
            </a:xfrm>
            <a:prstGeom prst="rect">
              <a:avLst/>
            </a:prstGeom>
            <a:solidFill>
              <a:schemeClr val="accent3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Drug 3 data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14257" y="1803748"/>
              <a:ext cx="63844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{1, 3}</a:t>
              </a:r>
              <a:endParaRPr lang="en-US" dirty="0"/>
            </a:p>
          </p:txBody>
        </p:sp>
      </p:grpSp>
      <p:grpSp>
        <p:nvGrpSpPr>
          <p:cNvPr id="19" name="Group 29"/>
          <p:cNvGrpSpPr/>
          <p:nvPr/>
        </p:nvGrpSpPr>
        <p:grpSpPr>
          <a:xfrm>
            <a:off x="1752601" y="4487310"/>
            <a:ext cx="2176743" cy="407693"/>
            <a:chOff x="2014257" y="1752600"/>
            <a:chExt cx="2176743" cy="543591"/>
          </a:xfrm>
        </p:grpSpPr>
        <p:sp>
          <p:nvSpPr>
            <p:cNvPr id="31" name="Rectangle 30"/>
            <p:cNvSpPr/>
            <p:nvPr/>
          </p:nvSpPr>
          <p:spPr>
            <a:xfrm>
              <a:off x="2667000" y="1752600"/>
              <a:ext cx="1524000" cy="457200"/>
            </a:xfrm>
            <a:prstGeom prst="rect">
              <a:avLst/>
            </a:prstGeom>
            <a:solidFill>
              <a:schemeClr val="accent3"/>
            </a:solidFill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Drug 3 data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014257" y="1803748"/>
              <a:ext cx="65286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{2, 3}</a:t>
              </a:r>
              <a:endParaRPr lang="en-US" dirty="0"/>
            </a:p>
          </p:txBody>
        </p:sp>
      </p:grp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1267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1619E-6 L 0.22274 2.51619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27475E-6 L 0.22274 0.1225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612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30805E-7 L 0.22274 -0.1544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772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12581E-6 L 0.22274 0.1332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666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62627E-6 L 0.22274 -0.1632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816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29325E-6 L 0.22274 -0.0168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Programming</a:t>
            </a:r>
          </a:p>
          <a:p>
            <a:r>
              <a:rPr lang="en-US" dirty="0" smtClean="0"/>
              <a:t>Hard to scale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Nodes with degree not much larger than average degree don’t matter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>
                <a:solidFill>
                  <a:srgbClr val="3399FF"/>
                </a:solidFill>
              </a:rPr>
              <a:t>|E(S)|/|S| = 100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>
                <a:solidFill>
                  <a:srgbClr val="FFFFFF"/>
                </a:solidFill>
              </a:rPr>
              <a:t>Average degree =</a:t>
            </a:r>
            <a:r>
              <a:rPr lang="en-US" dirty="0" smtClean="0">
                <a:solidFill>
                  <a:srgbClr val="3399FF"/>
                </a:solidFill>
              </a:rPr>
              <a:t> 200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>
                <a:solidFill>
                  <a:srgbClr val="3399FF"/>
                </a:solidFill>
              </a:rPr>
              <a:t>|</a:t>
            </a:r>
            <a:r>
              <a:rPr lang="en-US" smtClean="0">
                <a:solidFill>
                  <a:srgbClr val="3399FF"/>
                </a:solidFill>
              </a:rPr>
              <a:t>S|≥201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err="1" smtClean="0">
                <a:solidFill>
                  <a:srgbClr val="3399FF"/>
                </a:solidFill>
              </a:rPr>
              <a:t>v</a:t>
            </a:r>
            <a:r>
              <a:rPr lang="en-US" dirty="0" smtClean="0">
                <a:solidFill>
                  <a:srgbClr val="3399FF"/>
                </a:solidFill>
              </a:rPr>
              <a:t> </a:t>
            </a:r>
            <a:r>
              <a:rPr lang="en-US" dirty="0" smtClean="0"/>
              <a:t>a node in </a:t>
            </a:r>
            <a:r>
              <a:rPr lang="en-US" dirty="0" smtClean="0">
                <a:solidFill>
                  <a:srgbClr val="3399FF"/>
                </a:solidFill>
              </a:rPr>
              <a:t>S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3399FF"/>
                </a:solidFill>
              </a:rPr>
              <a:t>d</a:t>
            </a:r>
            <a:r>
              <a:rPr lang="en-US" baseline="-25000" dirty="0" err="1" smtClean="0">
                <a:solidFill>
                  <a:srgbClr val="3399FF"/>
                </a:solidFill>
              </a:rPr>
              <a:t>v</a:t>
            </a:r>
            <a:r>
              <a:rPr lang="en-US" dirty="0" smtClean="0">
                <a:solidFill>
                  <a:srgbClr val="3399FF"/>
                </a:solidFill>
              </a:rPr>
              <a:t>=205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>
                <a:solidFill>
                  <a:srgbClr val="3399FF"/>
                </a:solidFill>
              </a:rPr>
              <a:t>|E(S\</a:t>
            </a:r>
            <a:r>
              <a:rPr lang="en-US" dirty="0" err="1" smtClean="0">
                <a:solidFill>
                  <a:srgbClr val="3399FF"/>
                </a:solidFill>
              </a:rPr>
              <a:t>v)|/|S\v</a:t>
            </a:r>
            <a:r>
              <a:rPr lang="en-US" dirty="0" smtClean="0">
                <a:solidFill>
                  <a:srgbClr val="3399FF"/>
                </a:solidFill>
              </a:rPr>
              <a:t>| ≥ </a:t>
            </a:r>
            <a:r>
              <a:rPr lang="en-US" dirty="0" smtClean="0"/>
              <a:t>(|E(S)|-205)/(|S|-1) 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dirty="0" smtClean="0"/>
              <a:t>				  = (100|S|-205)/(|S|-1) 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dirty="0" smtClean="0"/>
              <a:t>				  = 100 – 105/(|S|-1) 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dirty="0" smtClean="0"/>
              <a:t>				  ≥ 100-105/200= </a:t>
            </a:r>
            <a:r>
              <a:rPr lang="en-US" dirty="0" smtClean="0">
                <a:solidFill>
                  <a:srgbClr val="3399FF"/>
                </a:solidFill>
              </a:rPr>
              <a:t>99.5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6400800" y="1962150"/>
            <a:ext cx="2537460" cy="2209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6934200" y="2495550"/>
            <a:ext cx="185166" cy="18516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6934200" y="3224784"/>
            <a:ext cx="185166" cy="185166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358634" y="3105150"/>
            <a:ext cx="185166" cy="185166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739634" y="2615184"/>
            <a:ext cx="185166" cy="185166"/>
          </a:xfrm>
          <a:prstGeom prst="ellipse">
            <a:avLst/>
          </a:prstGeom>
          <a:solidFill>
            <a:srgbClr val="FF3A03"/>
          </a:solidFill>
          <a:ln>
            <a:solidFill>
              <a:srgbClr val="FF3A0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6" idx="4"/>
            <a:endCxn id="7" idx="0"/>
          </p:cNvCxnSpPr>
          <p:nvPr/>
        </p:nvCxnSpPr>
        <p:spPr>
          <a:xfrm rot="5400000">
            <a:off x="6754749" y="2952750"/>
            <a:ext cx="544068" cy="1588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5"/>
            <a:endCxn id="8" idx="1"/>
          </p:cNvCxnSpPr>
          <p:nvPr/>
        </p:nvCxnSpPr>
        <p:spPr>
          <a:xfrm rot="16200000" flipH="1">
            <a:off x="6999666" y="2746182"/>
            <a:ext cx="478668" cy="293502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6"/>
            <a:endCxn id="9" idx="2"/>
          </p:cNvCxnSpPr>
          <p:nvPr/>
        </p:nvCxnSpPr>
        <p:spPr>
          <a:xfrm>
            <a:off x="7119366" y="2588133"/>
            <a:ext cx="620268" cy="119634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8698280">
            <a:off x="7357315" y="2629652"/>
            <a:ext cx="566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0" y="2038350"/>
            <a:ext cx="3455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v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</a:t>
            </a:r>
            <a:r>
              <a:rPr lang="en-US" dirty="0" err="1" smtClean="0">
                <a:solidFill>
                  <a:srgbClr val="3366FF"/>
                </a:solidFill>
              </a:rPr>
              <a:t>ε</a:t>
            </a:r>
            <a:r>
              <a:rPr lang="en-US" dirty="0" smtClean="0">
                <a:solidFill>
                  <a:srgbClr val="3366FF"/>
                </a:solidFill>
              </a:rPr>
              <a:t>&gt;0</a:t>
            </a:r>
          </a:p>
          <a:p>
            <a:r>
              <a:rPr lang="en-US" dirty="0" smtClean="0"/>
              <a:t>Iteratively remove all the nodes with </a:t>
            </a:r>
          </a:p>
          <a:p>
            <a:pPr lvl="1">
              <a:buNone/>
            </a:pPr>
            <a:r>
              <a:rPr lang="en-US" dirty="0" smtClean="0">
                <a:solidFill>
                  <a:srgbClr val="3366FF"/>
                </a:solidFill>
              </a:rPr>
              <a:t>				degree ≤ (1+ε) × average degree</a:t>
            </a:r>
          </a:p>
          <a:p>
            <a:r>
              <a:rPr lang="en-US" dirty="0" smtClean="0"/>
              <a:t>Keep the densest intermediate </a:t>
            </a:r>
            <a:r>
              <a:rPr lang="en-US" dirty="0" err="1" smtClean="0"/>
              <a:t>subgraph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Heptagon 4"/>
          <p:cNvSpPr>
            <a:spLocks noChangeAspect="1"/>
          </p:cNvSpPr>
          <p:nvPr/>
        </p:nvSpPr>
        <p:spPr>
          <a:xfrm>
            <a:off x="34010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Heptagon 5"/>
          <p:cNvSpPr>
            <a:spLocks noChangeAspect="1"/>
          </p:cNvSpPr>
          <p:nvPr/>
        </p:nvSpPr>
        <p:spPr>
          <a:xfrm>
            <a:off x="34010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Heptagon 6"/>
          <p:cNvSpPr>
            <a:spLocks noChangeAspect="1"/>
          </p:cNvSpPr>
          <p:nvPr/>
        </p:nvSpPr>
        <p:spPr>
          <a:xfrm>
            <a:off x="44678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Heptagon 7"/>
          <p:cNvSpPr>
            <a:spLocks noChangeAspect="1"/>
          </p:cNvSpPr>
          <p:nvPr/>
        </p:nvSpPr>
        <p:spPr>
          <a:xfrm>
            <a:off x="44678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Heptagon 8"/>
          <p:cNvSpPr>
            <a:spLocks noChangeAspect="1"/>
          </p:cNvSpPr>
          <p:nvPr/>
        </p:nvSpPr>
        <p:spPr>
          <a:xfrm>
            <a:off x="3934404" y="365760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Heptagon 9"/>
          <p:cNvSpPr>
            <a:spLocks noChangeAspect="1"/>
          </p:cNvSpPr>
          <p:nvPr/>
        </p:nvSpPr>
        <p:spPr>
          <a:xfrm>
            <a:off x="5229804" y="365760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Heptagon 10"/>
          <p:cNvSpPr>
            <a:spLocks noChangeAspect="1"/>
          </p:cNvSpPr>
          <p:nvPr/>
        </p:nvSpPr>
        <p:spPr>
          <a:xfrm>
            <a:off x="6144204" y="285750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Heptagon 11"/>
          <p:cNvSpPr>
            <a:spLocks noChangeAspect="1"/>
          </p:cNvSpPr>
          <p:nvPr/>
        </p:nvSpPr>
        <p:spPr>
          <a:xfrm>
            <a:off x="5229804" y="21145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Heptagon 12"/>
          <p:cNvSpPr>
            <a:spLocks noChangeAspect="1"/>
          </p:cNvSpPr>
          <p:nvPr/>
        </p:nvSpPr>
        <p:spPr>
          <a:xfrm>
            <a:off x="6144204" y="21145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Heptagon 13"/>
          <p:cNvSpPr>
            <a:spLocks noChangeAspect="1"/>
          </p:cNvSpPr>
          <p:nvPr/>
        </p:nvSpPr>
        <p:spPr>
          <a:xfrm>
            <a:off x="2486604" y="2313042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Heptagon 14"/>
          <p:cNvSpPr>
            <a:spLocks noChangeAspect="1"/>
          </p:cNvSpPr>
          <p:nvPr/>
        </p:nvSpPr>
        <p:spPr>
          <a:xfrm>
            <a:off x="2486604" y="3449997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/>
          <p:cNvCxnSpPr>
            <a:stCxn id="5" idx="1"/>
            <a:endCxn id="8" idx="4"/>
          </p:cNvCxnSpPr>
          <p:nvPr/>
        </p:nvCxnSpPr>
        <p:spPr>
          <a:xfrm>
            <a:off x="3657601" y="2629253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6" idx="6"/>
          </p:cNvCxnSpPr>
          <p:nvPr/>
        </p:nvCxnSpPr>
        <p:spPr>
          <a:xfrm rot="16200000" flipH="1">
            <a:off x="32780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8" idx="3"/>
          </p:cNvCxnSpPr>
          <p:nvPr/>
        </p:nvCxnSpPr>
        <p:spPr>
          <a:xfrm flipV="1">
            <a:off x="3632190" y="2697937"/>
            <a:ext cx="906815" cy="483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2"/>
            <a:endCxn id="7" idx="5"/>
          </p:cNvCxnSpPr>
          <p:nvPr/>
        </p:nvCxnSpPr>
        <p:spPr>
          <a:xfrm rot="16200000" flipH="1">
            <a:off x="3798093" y="2486244"/>
            <a:ext cx="483430" cy="9068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3"/>
            <a:endCxn id="7" idx="6"/>
          </p:cNvCxnSpPr>
          <p:nvPr/>
        </p:nvCxnSpPr>
        <p:spPr>
          <a:xfrm rot="16200000" flipH="1">
            <a:off x="43448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1"/>
            <a:endCxn id="7" idx="4"/>
          </p:cNvCxnSpPr>
          <p:nvPr/>
        </p:nvCxnSpPr>
        <p:spPr>
          <a:xfrm>
            <a:off x="3657601" y="3267014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5"/>
            <a:endCxn id="14" idx="1"/>
          </p:cNvCxnSpPr>
          <p:nvPr/>
        </p:nvCxnSpPr>
        <p:spPr>
          <a:xfrm rot="10800000">
            <a:off x="2743201" y="2436808"/>
            <a:ext cx="683214" cy="106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4"/>
            <a:endCxn id="15" idx="0"/>
          </p:cNvCxnSpPr>
          <p:nvPr/>
        </p:nvCxnSpPr>
        <p:spPr>
          <a:xfrm rot="10800000" flipV="1">
            <a:off x="2717789" y="3267014"/>
            <a:ext cx="683214" cy="2210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0"/>
            <a:endCxn id="12" idx="4"/>
          </p:cNvCxnSpPr>
          <p:nvPr/>
        </p:nvCxnSpPr>
        <p:spPr>
          <a:xfrm flipV="1">
            <a:off x="4698989" y="2238315"/>
            <a:ext cx="530814" cy="305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7" idx="3"/>
            <a:endCxn id="9" idx="6"/>
          </p:cNvCxnSpPr>
          <p:nvPr/>
        </p:nvCxnSpPr>
        <p:spPr>
          <a:xfrm rot="5400000">
            <a:off x="4139903" y="3258498"/>
            <a:ext cx="321902" cy="4763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7" idx="2"/>
            <a:endCxn id="10" idx="5"/>
          </p:cNvCxnSpPr>
          <p:nvPr/>
        </p:nvCxnSpPr>
        <p:spPr>
          <a:xfrm rot="16200000" flipH="1">
            <a:off x="4774199" y="3214699"/>
            <a:ext cx="360019" cy="6020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9" idx="1"/>
            <a:endCxn id="10" idx="4"/>
          </p:cNvCxnSpPr>
          <p:nvPr/>
        </p:nvCxnSpPr>
        <p:spPr>
          <a:xfrm>
            <a:off x="4191001" y="3781364"/>
            <a:ext cx="10388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0" idx="0"/>
            <a:endCxn id="11" idx="3"/>
          </p:cNvCxnSpPr>
          <p:nvPr/>
        </p:nvCxnSpPr>
        <p:spPr>
          <a:xfrm flipV="1">
            <a:off x="5460990" y="3049948"/>
            <a:ext cx="754415" cy="6457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1" idx="5"/>
            <a:endCxn id="12" idx="2"/>
          </p:cNvCxnSpPr>
          <p:nvPr/>
        </p:nvCxnSpPr>
        <p:spPr>
          <a:xfrm rot="10800000">
            <a:off x="5415202" y="2306999"/>
            <a:ext cx="754415" cy="588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2" idx="1"/>
            <a:endCxn id="13" idx="4"/>
          </p:cNvCxnSpPr>
          <p:nvPr/>
        </p:nvCxnSpPr>
        <p:spPr>
          <a:xfrm>
            <a:off x="5486401" y="2238314"/>
            <a:ext cx="6578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143000" y="4171950"/>
          <a:ext cx="6934200" cy="76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</a:t>
                      </a:r>
                      <a:r>
                        <a:rPr lang="en-US" sz="1400" baseline="0" dirty="0" smtClean="0"/>
                        <a:t> Density So Far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Current Density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Degree</a:t>
                      </a:r>
                      <a:endParaRPr lang="en-US" sz="1400" dirty="0"/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19/12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19/12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38/12</a:t>
                      </a:r>
                      <a:endParaRPr lang="en-US" sz="14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51" name="Heptagon 50"/>
          <p:cNvSpPr>
            <a:spLocks noChangeAspect="1"/>
          </p:cNvSpPr>
          <p:nvPr/>
        </p:nvSpPr>
        <p:spPr>
          <a:xfrm>
            <a:off x="3934404" y="21145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3" name="Straight Connector 52"/>
          <p:cNvCxnSpPr>
            <a:stCxn id="51" idx="4"/>
            <a:endCxn id="5" idx="0"/>
          </p:cNvCxnSpPr>
          <p:nvPr/>
        </p:nvCxnSpPr>
        <p:spPr>
          <a:xfrm rot="10800000" flipV="1">
            <a:off x="3632189" y="2238314"/>
            <a:ext cx="302214" cy="305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1" idx="3"/>
            <a:endCxn id="6" idx="6"/>
          </p:cNvCxnSpPr>
          <p:nvPr/>
        </p:nvCxnSpPr>
        <p:spPr>
          <a:xfrm rot="5400000">
            <a:off x="3349328" y="2486973"/>
            <a:ext cx="836252" cy="4763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1" idx="2"/>
            <a:endCxn id="8" idx="5"/>
          </p:cNvCxnSpPr>
          <p:nvPr/>
        </p:nvCxnSpPr>
        <p:spPr>
          <a:xfrm rot="16200000" flipH="1">
            <a:off x="4188204" y="2238594"/>
            <a:ext cx="236608" cy="3734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1" idx="5"/>
            <a:endCxn id="14" idx="0"/>
          </p:cNvCxnSpPr>
          <p:nvPr/>
        </p:nvCxnSpPr>
        <p:spPr>
          <a:xfrm rot="10800000" flipV="1">
            <a:off x="2717789" y="2152667"/>
            <a:ext cx="1242026" cy="1984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" name="Heptagon 4"/>
          <p:cNvSpPr>
            <a:spLocks noChangeAspect="1"/>
          </p:cNvSpPr>
          <p:nvPr/>
        </p:nvSpPr>
        <p:spPr>
          <a:xfrm>
            <a:off x="34010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Heptagon 5"/>
          <p:cNvSpPr>
            <a:spLocks noChangeAspect="1"/>
          </p:cNvSpPr>
          <p:nvPr/>
        </p:nvSpPr>
        <p:spPr>
          <a:xfrm>
            <a:off x="34010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Heptagon 6"/>
          <p:cNvSpPr>
            <a:spLocks noChangeAspect="1"/>
          </p:cNvSpPr>
          <p:nvPr/>
        </p:nvSpPr>
        <p:spPr>
          <a:xfrm>
            <a:off x="44678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Heptagon 7"/>
          <p:cNvSpPr>
            <a:spLocks noChangeAspect="1"/>
          </p:cNvSpPr>
          <p:nvPr/>
        </p:nvSpPr>
        <p:spPr>
          <a:xfrm>
            <a:off x="44678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Heptagon 8"/>
          <p:cNvSpPr>
            <a:spLocks noChangeAspect="1"/>
          </p:cNvSpPr>
          <p:nvPr/>
        </p:nvSpPr>
        <p:spPr>
          <a:xfrm>
            <a:off x="3934404" y="365760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0" name="Heptagon 9"/>
          <p:cNvSpPr>
            <a:spLocks noChangeAspect="1"/>
          </p:cNvSpPr>
          <p:nvPr/>
        </p:nvSpPr>
        <p:spPr>
          <a:xfrm>
            <a:off x="5229804" y="365760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1" name="Heptagon 10"/>
          <p:cNvSpPr>
            <a:spLocks noChangeAspect="1"/>
          </p:cNvSpPr>
          <p:nvPr/>
        </p:nvSpPr>
        <p:spPr>
          <a:xfrm>
            <a:off x="6144204" y="285750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2" name="Heptagon 11"/>
          <p:cNvSpPr>
            <a:spLocks noChangeAspect="1"/>
          </p:cNvSpPr>
          <p:nvPr/>
        </p:nvSpPr>
        <p:spPr>
          <a:xfrm>
            <a:off x="5229804" y="211455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3" name="Heptagon 12"/>
          <p:cNvSpPr>
            <a:spLocks noChangeAspect="1"/>
          </p:cNvSpPr>
          <p:nvPr/>
        </p:nvSpPr>
        <p:spPr>
          <a:xfrm>
            <a:off x="6144204" y="211455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4" name="Heptagon 13"/>
          <p:cNvSpPr>
            <a:spLocks noChangeAspect="1"/>
          </p:cNvSpPr>
          <p:nvPr/>
        </p:nvSpPr>
        <p:spPr>
          <a:xfrm>
            <a:off x="2486604" y="2313042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5" name="Heptagon 14"/>
          <p:cNvSpPr>
            <a:spLocks noChangeAspect="1"/>
          </p:cNvSpPr>
          <p:nvPr/>
        </p:nvSpPr>
        <p:spPr>
          <a:xfrm>
            <a:off x="2486604" y="3449997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cxnSp>
        <p:nvCxnSpPr>
          <p:cNvPr id="17" name="Straight Connector 16"/>
          <p:cNvCxnSpPr>
            <a:stCxn id="5" idx="1"/>
            <a:endCxn id="8" idx="4"/>
          </p:cNvCxnSpPr>
          <p:nvPr/>
        </p:nvCxnSpPr>
        <p:spPr>
          <a:xfrm>
            <a:off x="3657601" y="2629253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6" idx="6"/>
          </p:cNvCxnSpPr>
          <p:nvPr/>
        </p:nvCxnSpPr>
        <p:spPr>
          <a:xfrm rot="16200000" flipH="1">
            <a:off x="32780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8" idx="3"/>
          </p:cNvCxnSpPr>
          <p:nvPr/>
        </p:nvCxnSpPr>
        <p:spPr>
          <a:xfrm flipV="1">
            <a:off x="3632190" y="2697937"/>
            <a:ext cx="906815" cy="483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2"/>
            <a:endCxn id="7" idx="5"/>
          </p:cNvCxnSpPr>
          <p:nvPr/>
        </p:nvCxnSpPr>
        <p:spPr>
          <a:xfrm rot="16200000" flipH="1">
            <a:off x="3798093" y="2486244"/>
            <a:ext cx="483430" cy="9068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3"/>
            <a:endCxn id="7" idx="6"/>
          </p:cNvCxnSpPr>
          <p:nvPr/>
        </p:nvCxnSpPr>
        <p:spPr>
          <a:xfrm rot="16200000" flipH="1">
            <a:off x="43448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1"/>
            <a:endCxn id="7" idx="4"/>
          </p:cNvCxnSpPr>
          <p:nvPr/>
        </p:nvCxnSpPr>
        <p:spPr>
          <a:xfrm>
            <a:off x="3657601" y="3267014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5"/>
            <a:endCxn id="14" idx="1"/>
          </p:cNvCxnSpPr>
          <p:nvPr/>
        </p:nvCxnSpPr>
        <p:spPr>
          <a:xfrm rot="10800000">
            <a:off x="2743201" y="2436808"/>
            <a:ext cx="683214" cy="106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4"/>
            <a:endCxn id="15" idx="0"/>
          </p:cNvCxnSpPr>
          <p:nvPr/>
        </p:nvCxnSpPr>
        <p:spPr>
          <a:xfrm rot="10800000" flipV="1">
            <a:off x="2717789" y="3267014"/>
            <a:ext cx="683214" cy="2210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0"/>
            <a:endCxn id="12" idx="4"/>
          </p:cNvCxnSpPr>
          <p:nvPr/>
        </p:nvCxnSpPr>
        <p:spPr>
          <a:xfrm flipV="1">
            <a:off x="4698989" y="2238315"/>
            <a:ext cx="530814" cy="305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7" idx="3"/>
            <a:endCxn id="9" idx="6"/>
          </p:cNvCxnSpPr>
          <p:nvPr/>
        </p:nvCxnSpPr>
        <p:spPr>
          <a:xfrm rot="5400000">
            <a:off x="4139903" y="3258498"/>
            <a:ext cx="321902" cy="4763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7" idx="2"/>
            <a:endCxn id="10" idx="5"/>
          </p:cNvCxnSpPr>
          <p:nvPr/>
        </p:nvCxnSpPr>
        <p:spPr>
          <a:xfrm rot="16200000" flipH="1">
            <a:off x="4774199" y="3214699"/>
            <a:ext cx="360019" cy="6020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9" idx="1"/>
            <a:endCxn id="10" idx="4"/>
          </p:cNvCxnSpPr>
          <p:nvPr/>
        </p:nvCxnSpPr>
        <p:spPr>
          <a:xfrm>
            <a:off x="4191001" y="3781364"/>
            <a:ext cx="10388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0" idx="0"/>
            <a:endCxn id="11" idx="3"/>
          </p:cNvCxnSpPr>
          <p:nvPr/>
        </p:nvCxnSpPr>
        <p:spPr>
          <a:xfrm flipV="1">
            <a:off x="5460990" y="3049948"/>
            <a:ext cx="754415" cy="6457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1" idx="5"/>
            <a:endCxn id="12" idx="2"/>
          </p:cNvCxnSpPr>
          <p:nvPr/>
        </p:nvCxnSpPr>
        <p:spPr>
          <a:xfrm rot="10800000">
            <a:off x="5415202" y="2306999"/>
            <a:ext cx="754415" cy="588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2" idx="1"/>
            <a:endCxn id="13" idx="4"/>
          </p:cNvCxnSpPr>
          <p:nvPr/>
        </p:nvCxnSpPr>
        <p:spPr>
          <a:xfrm>
            <a:off x="5486401" y="2238314"/>
            <a:ext cx="6578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143000" y="4171950"/>
          <a:ext cx="6934200" cy="76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</a:t>
                      </a:r>
                      <a:r>
                        <a:rPr lang="en-US" sz="1400" baseline="0" dirty="0" smtClean="0"/>
                        <a:t> Density So Far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Current Density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Degree</a:t>
                      </a:r>
                      <a:endParaRPr lang="en-US" sz="1400" dirty="0"/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19/12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19/12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38/12</a:t>
                      </a:r>
                      <a:endParaRPr lang="en-US" sz="14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51" name="Heptagon 50"/>
          <p:cNvSpPr>
            <a:spLocks noChangeAspect="1"/>
          </p:cNvSpPr>
          <p:nvPr/>
        </p:nvSpPr>
        <p:spPr>
          <a:xfrm>
            <a:off x="3934404" y="21145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3" name="Straight Connector 52"/>
          <p:cNvCxnSpPr>
            <a:stCxn id="51" idx="4"/>
            <a:endCxn id="5" idx="0"/>
          </p:cNvCxnSpPr>
          <p:nvPr/>
        </p:nvCxnSpPr>
        <p:spPr>
          <a:xfrm rot="10800000" flipV="1">
            <a:off x="3632189" y="2238314"/>
            <a:ext cx="302214" cy="305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1" idx="3"/>
            <a:endCxn id="6" idx="6"/>
          </p:cNvCxnSpPr>
          <p:nvPr/>
        </p:nvCxnSpPr>
        <p:spPr>
          <a:xfrm rot="5400000">
            <a:off x="3349328" y="2486973"/>
            <a:ext cx="836252" cy="4763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1" idx="2"/>
            <a:endCxn id="8" idx="5"/>
          </p:cNvCxnSpPr>
          <p:nvPr/>
        </p:nvCxnSpPr>
        <p:spPr>
          <a:xfrm rot="16200000" flipH="1">
            <a:off x="4188204" y="2238594"/>
            <a:ext cx="236608" cy="3734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1" idx="5"/>
            <a:endCxn id="14" idx="0"/>
          </p:cNvCxnSpPr>
          <p:nvPr/>
        </p:nvCxnSpPr>
        <p:spPr>
          <a:xfrm rot="10800000" flipV="1">
            <a:off x="2717789" y="2152667"/>
            <a:ext cx="1242026" cy="1984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Heptagon 4"/>
          <p:cNvSpPr>
            <a:spLocks noChangeAspect="1"/>
          </p:cNvSpPr>
          <p:nvPr/>
        </p:nvSpPr>
        <p:spPr>
          <a:xfrm>
            <a:off x="34010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Heptagon 5"/>
          <p:cNvSpPr>
            <a:spLocks noChangeAspect="1"/>
          </p:cNvSpPr>
          <p:nvPr/>
        </p:nvSpPr>
        <p:spPr>
          <a:xfrm>
            <a:off x="34010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Heptagon 6"/>
          <p:cNvSpPr>
            <a:spLocks noChangeAspect="1"/>
          </p:cNvSpPr>
          <p:nvPr/>
        </p:nvSpPr>
        <p:spPr>
          <a:xfrm>
            <a:off x="44678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Heptagon 7"/>
          <p:cNvSpPr>
            <a:spLocks noChangeAspect="1"/>
          </p:cNvSpPr>
          <p:nvPr/>
        </p:nvSpPr>
        <p:spPr>
          <a:xfrm>
            <a:off x="44678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/>
          <p:cNvCxnSpPr>
            <a:stCxn id="5" idx="1"/>
            <a:endCxn id="8" idx="4"/>
          </p:cNvCxnSpPr>
          <p:nvPr/>
        </p:nvCxnSpPr>
        <p:spPr>
          <a:xfrm>
            <a:off x="3657601" y="2629253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6" idx="6"/>
          </p:cNvCxnSpPr>
          <p:nvPr/>
        </p:nvCxnSpPr>
        <p:spPr>
          <a:xfrm rot="16200000" flipH="1">
            <a:off x="32780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8" idx="3"/>
          </p:cNvCxnSpPr>
          <p:nvPr/>
        </p:nvCxnSpPr>
        <p:spPr>
          <a:xfrm flipV="1">
            <a:off x="3632190" y="2697937"/>
            <a:ext cx="906815" cy="483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2"/>
            <a:endCxn id="7" idx="5"/>
          </p:cNvCxnSpPr>
          <p:nvPr/>
        </p:nvCxnSpPr>
        <p:spPr>
          <a:xfrm rot="16200000" flipH="1">
            <a:off x="3798093" y="2486244"/>
            <a:ext cx="483430" cy="9068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3"/>
            <a:endCxn id="7" idx="6"/>
          </p:cNvCxnSpPr>
          <p:nvPr/>
        </p:nvCxnSpPr>
        <p:spPr>
          <a:xfrm rot="16200000" flipH="1">
            <a:off x="43448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1"/>
            <a:endCxn id="7" idx="4"/>
          </p:cNvCxnSpPr>
          <p:nvPr/>
        </p:nvCxnSpPr>
        <p:spPr>
          <a:xfrm>
            <a:off x="3657601" y="3267014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143000" y="4171950"/>
          <a:ext cx="6934200" cy="76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</a:t>
                      </a:r>
                      <a:r>
                        <a:rPr lang="en-US" sz="1400" baseline="0" dirty="0" smtClean="0"/>
                        <a:t> Density So Far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Current Density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Degree</a:t>
                      </a:r>
                      <a:endParaRPr lang="en-US" sz="1400" dirty="0"/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9/5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9/5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18/5</a:t>
                      </a:r>
                      <a:endParaRPr lang="en-US" sz="14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51" name="Heptagon 50"/>
          <p:cNvSpPr>
            <a:spLocks noChangeAspect="1"/>
          </p:cNvSpPr>
          <p:nvPr/>
        </p:nvSpPr>
        <p:spPr>
          <a:xfrm>
            <a:off x="3934404" y="21145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3" name="Straight Connector 52"/>
          <p:cNvCxnSpPr>
            <a:stCxn id="51" idx="4"/>
            <a:endCxn id="5" idx="0"/>
          </p:cNvCxnSpPr>
          <p:nvPr/>
        </p:nvCxnSpPr>
        <p:spPr>
          <a:xfrm rot="10800000" flipV="1">
            <a:off x="3632189" y="2238314"/>
            <a:ext cx="302214" cy="305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1" idx="3"/>
            <a:endCxn id="6" idx="6"/>
          </p:cNvCxnSpPr>
          <p:nvPr/>
        </p:nvCxnSpPr>
        <p:spPr>
          <a:xfrm rot="5400000">
            <a:off x="3349328" y="2486973"/>
            <a:ext cx="836252" cy="4763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1" idx="2"/>
            <a:endCxn id="8" idx="5"/>
          </p:cNvCxnSpPr>
          <p:nvPr/>
        </p:nvCxnSpPr>
        <p:spPr>
          <a:xfrm rot="16200000" flipH="1">
            <a:off x="4188204" y="2238594"/>
            <a:ext cx="236608" cy="3734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" name="Heptagon 4"/>
          <p:cNvSpPr>
            <a:spLocks noChangeAspect="1"/>
          </p:cNvSpPr>
          <p:nvPr/>
        </p:nvSpPr>
        <p:spPr>
          <a:xfrm>
            <a:off x="34010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Heptagon 5"/>
          <p:cNvSpPr>
            <a:spLocks noChangeAspect="1"/>
          </p:cNvSpPr>
          <p:nvPr/>
        </p:nvSpPr>
        <p:spPr>
          <a:xfrm>
            <a:off x="34010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Heptagon 6"/>
          <p:cNvSpPr>
            <a:spLocks noChangeAspect="1"/>
          </p:cNvSpPr>
          <p:nvPr/>
        </p:nvSpPr>
        <p:spPr>
          <a:xfrm>
            <a:off x="4467804" y="314325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8" name="Heptagon 7"/>
          <p:cNvSpPr>
            <a:spLocks noChangeAspect="1"/>
          </p:cNvSpPr>
          <p:nvPr/>
        </p:nvSpPr>
        <p:spPr>
          <a:xfrm>
            <a:off x="44678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/>
          <p:cNvCxnSpPr>
            <a:stCxn id="5" idx="1"/>
            <a:endCxn id="8" idx="4"/>
          </p:cNvCxnSpPr>
          <p:nvPr/>
        </p:nvCxnSpPr>
        <p:spPr>
          <a:xfrm>
            <a:off x="3657601" y="2629253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6" idx="6"/>
          </p:cNvCxnSpPr>
          <p:nvPr/>
        </p:nvCxnSpPr>
        <p:spPr>
          <a:xfrm rot="16200000" flipH="1">
            <a:off x="32780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8" idx="3"/>
          </p:cNvCxnSpPr>
          <p:nvPr/>
        </p:nvCxnSpPr>
        <p:spPr>
          <a:xfrm flipV="1">
            <a:off x="3632190" y="2697937"/>
            <a:ext cx="906815" cy="483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2"/>
            <a:endCxn id="7" idx="5"/>
          </p:cNvCxnSpPr>
          <p:nvPr/>
        </p:nvCxnSpPr>
        <p:spPr>
          <a:xfrm rot="16200000" flipH="1">
            <a:off x="3798093" y="2486244"/>
            <a:ext cx="483430" cy="9068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3"/>
            <a:endCxn id="7" idx="6"/>
          </p:cNvCxnSpPr>
          <p:nvPr/>
        </p:nvCxnSpPr>
        <p:spPr>
          <a:xfrm rot="16200000" flipH="1">
            <a:off x="43448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1"/>
            <a:endCxn id="7" idx="4"/>
          </p:cNvCxnSpPr>
          <p:nvPr/>
        </p:nvCxnSpPr>
        <p:spPr>
          <a:xfrm>
            <a:off x="3657601" y="3267014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143000" y="4171950"/>
          <a:ext cx="6934200" cy="76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</a:t>
                      </a:r>
                      <a:r>
                        <a:rPr lang="en-US" sz="1400" baseline="0" dirty="0" smtClean="0"/>
                        <a:t> Density So Far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Current Density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Degree</a:t>
                      </a:r>
                      <a:endParaRPr lang="en-US" sz="1400" dirty="0"/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9/5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9/5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18/5</a:t>
                      </a:r>
                      <a:endParaRPr lang="en-US" sz="14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51" name="Heptagon 50"/>
          <p:cNvSpPr>
            <a:spLocks noChangeAspect="1"/>
          </p:cNvSpPr>
          <p:nvPr/>
        </p:nvSpPr>
        <p:spPr>
          <a:xfrm>
            <a:off x="3934404" y="211455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cxnSp>
        <p:nvCxnSpPr>
          <p:cNvPr id="53" name="Straight Connector 52"/>
          <p:cNvCxnSpPr>
            <a:stCxn id="51" idx="4"/>
            <a:endCxn id="5" idx="0"/>
          </p:cNvCxnSpPr>
          <p:nvPr/>
        </p:nvCxnSpPr>
        <p:spPr>
          <a:xfrm rot="10800000" flipV="1">
            <a:off x="3632189" y="2238314"/>
            <a:ext cx="302214" cy="3052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1" idx="3"/>
            <a:endCxn id="6" idx="6"/>
          </p:cNvCxnSpPr>
          <p:nvPr/>
        </p:nvCxnSpPr>
        <p:spPr>
          <a:xfrm rot="5400000">
            <a:off x="3349328" y="2486973"/>
            <a:ext cx="836252" cy="4763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1" idx="2"/>
            <a:endCxn id="8" idx="5"/>
          </p:cNvCxnSpPr>
          <p:nvPr/>
        </p:nvCxnSpPr>
        <p:spPr>
          <a:xfrm rot="16200000" flipH="1">
            <a:off x="4188204" y="2238594"/>
            <a:ext cx="236608" cy="3734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Heptagon 4"/>
          <p:cNvSpPr>
            <a:spLocks noChangeAspect="1"/>
          </p:cNvSpPr>
          <p:nvPr/>
        </p:nvSpPr>
        <p:spPr>
          <a:xfrm>
            <a:off x="34010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Heptagon 5"/>
          <p:cNvSpPr>
            <a:spLocks noChangeAspect="1"/>
          </p:cNvSpPr>
          <p:nvPr/>
        </p:nvSpPr>
        <p:spPr>
          <a:xfrm>
            <a:off x="3401004" y="3143250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Heptagon 7"/>
          <p:cNvSpPr>
            <a:spLocks noChangeAspect="1"/>
          </p:cNvSpPr>
          <p:nvPr/>
        </p:nvSpPr>
        <p:spPr>
          <a:xfrm>
            <a:off x="4467804" y="2505489"/>
            <a:ext cx="256596" cy="192447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/>
          <p:cNvCxnSpPr>
            <a:stCxn id="5" idx="1"/>
            <a:endCxn id="8" idx="4"/>
          </p:cNvCxnSpPr>
          <p:nvPr/>
        </p:nvCxnSpPr>
        <p:spPr>
          <a:xfrm>
            <a:off x="3657601" y="2629253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6" idx="6"/>
          </p:cNvCxnSpPr>
          <p:nvPr/>
        </p:nvCxnSpPr>
        <p:spPr>
          <a:xfrm rot="16200000" flipH="1">
            <a:off x="32780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8" idx="3"/>
          </p:cNvCxnSpPr>
          <p:nvPr/>
        </p:nvCxnSpPr>
        <p:spPr>
          <a:xfrm flipV="1">
            <a:off x="3632190" y="2697937"/>
            <a:ext cx="906815" cy="483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143000" y="4171950"/>
          <a:ext cx="6934200" cy="76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</a:t>
                      </a:r>
                      <a:r>
                        <a:rPr lang="en-US" sz="1400" baseline="0" dirty="0" smtClean="0"/>
                        <a:t> Density So Far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Current Density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Degree</a:t>
                      </a:r>
                      <a:endParaRPr lang="en-US" sz="1400" dirty="0"/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9/5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T="34290" marB="3429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Heptagon 4"/>
          <p:cNvSpPr>
            <a:spLocks noChangeAspect="1"/>
          </p:cNvSpPr>
          <p:nvPr/>
        </p:nvSpPr>
        <p:spPr>
          <a:xfrm>
            <a:off x="3401004" y="2505489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6" name="Heptagon 5"/>
          <p:cNvSpPr>
            <a:spLocks noChangeAspect="1"/>
          </p:cNvSpPr>
          <p:nvPr/>
        </p:nvSpPr>
        <p:spPr>
          <a:xfrm>
            <a:off x="3401004" y="3143250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8" name="Heptagon 7"/>
          <p:cNvSpPr>
            <a:spLocks noChangeAspect="1"/>
          </p:cNvSpPr>
          <p:nvPr/>
        </p:nvSpPr>
        <p:spPr>
          <a:xfrm>
            <a:off x="4467804" y="2505489"/>
            <a:ext cx="256596" cy="192447"/>
          </a:xfrm>
          <a:prstGeom prst="heptagon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cxnSp>
        <p:nvCxnSpPr>
          <p:cNvPr id="17" name="Straight Connector 16"/>
          <p:cNvCxnSpPr>
            <a:stCxn id="5" idx="1"/>
            <a:endCxn id="8" idx="4"/>
          </p:cNvCxnSpPr>
          <p:nvPr/>
        </p:nvCxnSpPr>
        <p:spPr>
          <a:xfrm>
            <a:off x="3657601" y="2629253"/>
            <a:ext cx="810202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6" idx="6"/>
          </p:cNvCxnSpPr>
          <p:nvPr/>
        </p:nvCxnSpPr>
        <p:spPr>
          <a:xfrm rot="16200000" flipH="1">
            <a:off x="3278098" y="2892044"/>
            <a:ext cx="445313" cy="57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8" idx="3"/>
          </p:cNvCxnSpPr>
          <p:nvPr/>
        </p:nvCxnSpPr>
        <p:spPr>
          <a:xfrm flipV="1">
            <a:off x="3632190" y="2697937"/>
            <a:ext cx="906815" cy="4834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143000" y="4171950"/>
          <a:ext cx="6934200" cy="76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</a:t>
                      </a:r>
                      <a:r>
                        <a:rPr lang="en-US" sz="1400" baseline="0" dirty="0" smtClean="0"/>
                        <a:t> Density So Far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Current Density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Degree</a:t>
                      </a:r>
                      <a:endParaRPr lang="en-US" sz="1400" dirty="0"/>
                    </a:p>
                  </a:txBody>
                  <a:tcPr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9/5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2</a:t>
                      </a:r>
                      <a:endParaRPr lang="en-US" sz="1400" dirty="0"/>
                    </a:p>
                  </a:txBody>
                  <a:tcPr marT="34290" marB="3429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71800" y="1647825"/>
            <a:ext cx="1524000" cy="342900"/>
          </a:xfrm>
          <a:prstGeom prst="rect">
            <a:avLst/>
          </a:prstGeom>
          <a:solidFill>
            <a:schemeClr val="accent3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Drug 1 data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19058" y="1647825"/>
            <a:ext cx="65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{1, 2}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971800" y="2905125"/>
            <a:ext cx="1524000" cy="342900"/>
          </a:xfrm>
          <a:prstGeom prst="rect">
            <a:avLst/>
          </a:prstGeom>
          <a:solidFill>
            <a:schemeClr val="accent3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Drug 1 data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24400" y="1655123"/>
            <a:ext cx="1524000" cy="342900"/>
          </a:xfrm>
          <a:prstGeom prst="rect">
            <a:avLst/>
          </a:prstGeom>
          <a:solidFill>
            <a:schemeClr val="accent3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Drug 2 data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799" y="4162425"/>
            <a:ext cx="1524000" cy="342900"/>
          </a:xfrm>
          <a:prstGeom prst="rect">
            <a:avLst/>
          </a:prstGeom>
          <a:solidFill>
            <a:schemeClr val="accent3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Drug 2 data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19056" y="4174169"/>
            <a:ext cx="652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{2, 3}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724400" y="2919721"/>
            <a:ext cx="1524000" cy="342900"/>
          </a:xfrm>
          <a:prstGeom prst="rect">
            <a:avLst/>
          </a:prstGeom>
          <a:solidFill>
            <a:schemeClr val="accent3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Drug 3 data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19057" y="2938076"/>
            <a:ext cx="638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{1, 3}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724400" y="4162425"/>
            <a:ext cx="1524000" cy="342900"/>
          </a:xfrm>
          <a:prstGeom prst="rect">
            <a:avLst/>
          </a:prstGeom>
          <a:solidFill>
            <a:schemeClr val="accent3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Drug 3 data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29400" y="1428751"/>
            <a:ext cx="1219200" cy="742950"/>
          </a:xfrm>
          <a:prstGeom prst="rect">
            <a:avLst/>
          </a:prstGeom>
          <a:solidFill>
            <a:schemeClr val="accent2">
              <a:lumMod val="50000"/>
            </a:schemeClr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Reducer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{1,2}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29400" y="3943351"/>
            <a:ext cx="1219200" cy="742950"/>
          </a:xfrm>
          <a:prstGeom prst="rect">
            <a:avLst/>
          </a:prstGeom>
          <a:solidFill>
            <a:schemeClr val="accent2">
              <a:lumMod val="50000"/>
            </a:schemeClr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Reducer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{2,3}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29400" y="2686051"/>
            <a:ext cx="1219200" cy="742950"/>
          </a:xfrm>
          <a:prstGeom prst="rect">
            <a:avLst/>
          </a:prstGeom>
          <a:solidFill>
            <a:schemeClr val="accent2">
              <a:lumMod val="50000"/>
            </a:schemeClr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Reducer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for {1,3}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4482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4" name="Text Placeholder 11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cap="none" dirty="0" smtClean="0">
                <a:solidFill>
                  <a:schemeClr val="accent1"/>
                </a:solidFill>
              </a:rPr>
              <a:t>Final Result</a:t>
            </a:r>
          </a:p>
          <a:p>
            <a:pPr algn="ctr"/>
            <a:r>
              <a:rPr lang="en-US" sz="2000" cap="none" dirty="0" smtClean="0">
                <a:solidFill>
                  <a:schemeClr val="accent1"/>
                </a:solidFill>
              </a:rPr>
              <a:t>Density = 9/5 = 1.8</a:t>
            </a:r>
            <a:endParaRPr lang="en-US" sz="2000" cap="none" dirty="0">
              <a:solidFill>
                <a:schemeClr val="accent1"/>
              </a:solidFill>
            </a:endParaRPr>
          </a:p>
        </p:txBody>
      </p:sp>
      <p:sp>
        <p:nvSpPr>
          <p:cNvPr id="115" name="Content Placeholder 1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6" name="Text Placeholder 11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cap="none" dirty="0" smtClean="0">
                <a:solidFill>
                  <a:srgbClr val="3399FF"/>
                </a:solidFill>
              </a:rPr>
              <a:t>True Densest </a:t>
            </a:r>
            <a:r>
              <a:rPr lang="en-US" sz="2000" cap="none" dirty="0" err="1" smtClean="0">
                <a:solidFill>
                  <a:srgbClr val="3399FF"/>
                </a:solidFill>
              </a:rPr>
              <a:t>Subgraph</a:t>
            </a:r>
            <a:endParaRPr lang="en-US" sz="2000" cap="none" dirty="0" smtClean="0">
              <a:solidFill>
                <a:srgbClr val="3399FF"/>
              </a:solidFill>
            </a:endParaRPr>
          </a:p>
          <a:p>
            <a:pPr algn="ctr"/>
            <a:r>
              <a:rPr lang="en-US" sz="2000" cap="none" dirty="0" smtClean="0">
                <a:solidFill>
                  <a:srgbClr val="3399FF"/>
                </a:solidFill>
              </a:rPr>
              <a:t>Density = 11/6 = 1.83</a:t>
            </a:r>
            <a:endParaRPr lang="en-US" sz="2000" cap="none" dirty="0">
              <a:solidFill>
                <a:srgbClr val="3399FF"/>
              </a:solidFill>
            </a:endParaRPr>
          </a:p>
        </p:txBody>
      </p:sp>
      <p:sp>
        <p:nvSpPr>
          <p:cNvPr id="117" name="Content Placeholder 11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59</a:t>
            </a:fld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5715000" y="2646002"/>
            <a:ext cx="1916839" cy="1221147"/>
            <a:chOff x="1219200" y="2162754"/>
            <a:chExt cx="2237796" cy="1628196"/>
          </a:xfrm>
        </p:grpSpPr>
        <p:sp>
          <p:nvSpPr>
            <p:cNvPr id="82" name="Heptagon 81"/>
            <p:cNvSpPr>
              <a:spLocks noChangeAspect="1"/>
            </p:cNvSpPr>
            <p:nvPr/>
          </p:nvSpPr>
          <p:spPr>
            <a:xfrm>
              <a:off x="2133600" y="2684006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Heptagon 82"/>
            <p:cNvSpPr>
              <a:spLocks noChangeAspect="1"/>
            </p:cNvSpPr>
            <p:nvPr/>
          </p:nvSpPr>
          <p:spPr>
            <a:xfrm>
              <a:off x="2133600" y="3534354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Heptagon 83"/>
            <p:cNvSpPr>
              <a:spLocks noChangeAspect="1"/>
            </p:cNvSpPr>
            <p:nvPr/>
          </p:nvSpPr>
          <p:spPr>
            <a:xfrm>
              <a:off x="3200400" y="3534354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5" name="Heptagon 84"/>
            <p:cNvSpPr>
              <a:spLocks noChangeAspect="1"/>
            </p:cNvSpPr>
            <p:nvPr/>
          </p:nvSpPr>
          <p:spPr>
            <a:xfrm>
              <a:off x="3200400" y="2684006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91" name="Heptagon 90"/>
            <p:cNvSpPr>
              <a:spLocks noChangeAspect="1"/>
            </p:cNvSpPr>
            <p:nvPr/>
          </p:nvSpPr>
          <p:spPr>
            <a:xfrm>
              <a:off x="1219200" y="2427410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93" name="Straight Connector 92"/>
            <p:cNvCxnSpPr>
              <a:stCxn id="82" idx="1"/>
              <a:endCxn id="85" idx="4"/>
            </p:cNvCxnSpPr>
            <p:nvPr/>
          </p:nvCxnSpPr>
          <p:spPr>
            <a:xfrm>
              <a:off x="2390197" y="2849025"/>
              <a:ext cx="8102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82" idx="3"/>
              <a:endCxn id="83" idx="6"/>
            </p:cNvCxnSpPr>
            <p:nvPr/>
          </p:nvCxnSpPr>
          <p:spPr>
            <a:xfrm rot="16200000" flipH="1">
              <a:off x="1936474" y="3208929"/>
              <a:ext cx="593751" cy="57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83" idx="0"/>
              <a:endCxn id="85" idx="3"/>
            </p:cNvCxnSpPr>
            <p:nvPr/>
          </p:nvCxnSpPr>
          <p:spPr>
            <a:xfrm flipV="1">
              <a:off x="2364787" y="2940606"/>
              <a:ext cx="906815" cy="64457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2" idx="2"/>
              <a:endCxn id="84" idx="5"/>
            </p:cNvCxnSpPr>
            <p:nvPr/>
          </p:nvCxnSpPr>
          <p:spPr>
            <a:xfrm rot="16200000" flipH="1">
              <a:off x="2450117" y="2809481"/>
              <a:ext cx="644573" cy="9068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85" idx="3"/>
              <a:endCxn id="84" idx="6"/>
            </p:cNvCxnSpPr>
            <p:nvPr/>
          </p:nvCxnSpPr>
          <p:spPr>
            <a:xfrm rot="16200000" flipH="1">
              <a:off x="3003274" y="3208929"/>
              <a:ext cx="593751" cy="57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83" idx="1"/>
              <a:endCxn id="84" idx="4"/>
            </p:cNvCxnSpPr>
            <p:nvPr/>
          </p:nvCxnSpPr>
          <p:spPr>
            <a:xfrm>
              <a:off x="2390197" y="3699373"/>
              <a:ext cx="810202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82" idx="5"/>
              <a:endCxn id="91" idx="1"/>
            </p:cNvCxnSpPr>
            <p:nvPr/>
          </p:nvCxnSpPr>
          <p:spPr>
            <a:xfrm rot="10800000">
              <a:off x="1475797" y="2592430"/>
              <a:ext cx="683214" cy="1423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Heptagon 107"/>
            <p:cNvSpPr>
              <a:spLocks noChangeAspect="1"/>
            </p:cNvSpPr>
            <p:nvPr/>
          </p:nvSpPr>
          <p:spPr>
            <a:xfrm>
              <a:off x="2667000" y="2162754"/>
              <a:ext cx="256596" cy="256596"/>
            </a:xfrm>
            <a:prstGeom prst="heptagon">
              <a:avLst/>
            </a:prstGeom>
            <a:solidFill>
              <a:srgbClr val="FF0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9" name="Straight Connector 108"/>
            <p:cNvCxnSpPr>
              <a:stCxn id="108" idx="4"/>
              <a:endCxn id="82" idx="0"/>
            </p:cNvCxnSpPr>
            <p:nvPr/>
          </p:nvCxnSpPr>
          <p:spPr>
            <a:xfrm rot="10800000" flipV="1">
              <a:off x="2364785" y="2327772"/>
              <a:ext cx="302214" cy="40705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8" idx="3"/>
              <a:endCxn id="83" idx="6"/>
            </p:cNvCxnSpPr>
            <p:nvPr/>
          </p:nvCxnSpPr>
          <p:spPr>
            <a:xfrm rot="5400000">
              <a:off x="1942548" y="2738701"/>
              <a:ext cx="1115003" cy="4763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08" idx="2"/>
              <a:endCxn id="85" idx="5"/>
            </p:cNvCxnSpPr>
            <p:nvPr/>
          </p:nvCxnSpPr>
          <p:spPr>
            <a:xfrm rot="16200000" flipH="1">
              <a:off x="2881365" y="2390381"/>
              <a:ext cx="315477" cy="3734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108" idx="5"/>
              <a:endCxn id="91" idx="0"/>
            </p:cNvCxnSpPr>
            <p:nvPr/>
          </p:nvCxnSpPr>
          <p:spPr>
            <a:xfrm rot="10800000" flipV="1">
              <a:off x="1450385" y="2213576"/>
              <a:ext cx="1242026" cy="264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1828800" y="2646003"/>
            <a:ext cx="1323396" cy="1221147"/>
            <a:chOff x="3401004" y="2114550"/>
            <a:chExt cx="1323396" cy="1221147"/>
          </a:xfrm>
        </p:grpSpPr>
        <p:sp>
          <p:nvSpPr>
            <p:cNvPr id="119" name="Heptagon 118"/>
            <p:cNvSpPr>
              <a:spLocks noChangeAspect="1"/>
            </p:cNvSpPr>
            <p:nvPr/>
          </p:nvSpPr>
          <p:spPr>
            <a:xfrm>
              <a:off x="3401004" y="2505489"/>
              <a:ext cx="256596" cy="192447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0" name="Heptagon 119"/>
            <p:cNvSpPr>
              <a:spLocks noChangeAspect="1"/>
            </p:cNvSpPr>
            <p:nvPr/>
          </p:nvSpPr>
          <p:spPr>
            <a:xfrm>
              <a:off x="3401004" y="3143250"/>
              <a:ext cx="256596" cy="192447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1" name="Heptagon 120"/>
            <p:cNvSpPr>
              <a:spLocks noChangeAspect="1"/>
            </p:cNvSpPr>
            <p:nvPr/>
          </p:nvSpPr>
          <p:spPr>
            <a:xfrm>
              <a:off x="4467804" y="3143250"/>
              <a:ext cx="256596" cy="192447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2" name="Heptagon 121"/>
            <p:cNvSpPr>
              <a:spLocks noChangeAspect="1"/>
            </p:cNvSpPr>
            <p:nvPr/>
          </p:nvSpPr>
          <p:spPr>
            <a:xfrm>
              <a:off x="4467804" y="2505489"/>
              <a:ext cx="256596" cy="192447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23" name="Straight Connector 122"/>
            <p:cNvCxnSpPr>
              <a:stCxn id="119" idx="1"/>
              <a:endCxn id="122" idx="4"/>
            </p:cNvCxnSpPr>
            <p:nvPr/>
          </p:nvCxnSpPr>
          <p:spPr>
            <a:xfrm>
              <a:off x="3657601" y="2629253"/>
              <a:ext cx="810202" cy="11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19" idx="3"/>
              <a:endCxn id="120" idx="6"/>
            </p:cNvCxnSpPr>
            <p:nvPr/>
          </p:nvCxnSpPr>
          <p:spPr>
            <a:xfrm rot="16200000" flipH="1">
              <a:off x="3278098" y="2892044"/>
              <a:ext cx="445313" cy="57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0" idx="0"/>
              <a:endCxn id="122" idx="3"/>
            </p:cNvCxnSpPr>
            <p:nvPr/>
          </p:nvCxnSpPr>
          <p:spPr>
            <a:xfrm flipV="1">
              <a:off x="3632190" y="2697937"/>
              <a:ext cx="906815" cy="48343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19" idx="2"/>
              <a:endCxn id="121" idx="5"/>
            </p:cNvCxnSpPr>
            <p:nvPr/>
          </p:nvCxnSpPr>
          <p:spPr>
            <a:xfrm rot="16200000" flipH="1">
              <a:off x="3798093" y="2486244"/>
              <a:ext cx="483430" cy="9068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stCxn id="122" idx="3"/>
              <a:endCxn id="121" idx="6"/>
            </p:cNvCxnSpPr>
            <p:nvPr/>
          </p:nvCxnSpPr>
          <p:spPr>
            <a:xfrm rot="16200000" flipH="1">
              <a:off x="4344898" y="2892044"/>
              <a:ext cx="445313" cy="57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0" idx="1"/>
              <a:endCxn id="121" idx="4"/>
            </p:cNvCxnSpPr>
            <p:nvPr/>
          </p:nvCxnSpPr>
          <p:spPr>
            <a:xfrm>
              <a:off x="3657601" y="3267014"/>
              <a:ext cx="810202" cy="11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Heptagon 128"/>
            <p:cNvSpPr>
              <a:spLocks noChangeAspect="1"/>
            </p:cNvSpPr>
            <p:nvPr/>
          </p:nvSpPr>
          <p:spPr>
            <a:xfrm>
              <a:off x="3934404" y="2114550"/>
              <a:ext cx="256596" cy="192447"/>
            </a:xfrm>
            <a:prstGeom prst="heptagon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30" name="Straight Connector 129"/>
            <p:cNvCxnSpPr>
              <a:stCxn id="129" idx="4"/>
              <a:endCxn id="119" idx="0"/>
            </p:cNvCxnSpPr>
            <p:nvPr/>
          </p:nvCxnSpPr>
          <p:spPr>
            <a:xfrm rot="10800000" flipV="1">
              <a:off x="3632189" y="2238314"/>
              <a:ext cx="302214" cy="3052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29" idx="3"/>
              <a:endCxn id="120" idx="6"/>
            </p:cNvCxnSpPr>
            <p:nvPr/>
          </p:nvCxnSpPr>
          <p:spPr>
            <a:xfrm rot="5400000">
              <a:off x="3349328" y="2486973"/>
              <a:ext cx="836252" cy="4763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9" idx="2"/>
              <a:endCxn id="122" idx="5"/>
            </p:cNvCxnSpPr>
            <p:nvPr/>
          </p:nvCxnSpPr>
          <p:spPr>
            <a:xfrm rot="16200000" flipH="1">
              <a:off x="4188204" y="2238594"/>
              <a:ext cx="236608" cy="3734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B7362-8AA7-1D4C-BABE-F47614F3718F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 steps per iteration:</a:t>
            </a:r>
          </a:p>
          <a:p>
            <a:pPr lvl="1"/>
            <a:r>
              <a:rPr lang="en-US" dirty="0" smtClean="0"/>
              <a:t>Compute number of edges, nodes, and node degrees</a:t>
            </a:r>
          </a:p>
          <a:p>
            <a:pPr lvl="2"/>
            <a:r>
              <a:rPr lang="en-US" dirty="0" smtClean="0"/>
              <a:t>Similar to word count</a:t>
            </a:r>
          </a:p>
          <a:p>
            <a:pPr lvl="1"/>
            <a:r>
              <a:rPr lang="en-US" dirty="0" smtClean="0"/>
              <a:t>Remove vertices with degrees below threshold</a:t>
            </a:r>
          </a:p>
          <a:p>
            <a:pPr lvl="2"/>
            <a:r>
              <a:rPr lang="en-US" dirty="0" smtClean="0"/>
              <a:t>Decide each node independently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81000" y="1712912"/>
            <a:ext cx="4040188" cy="536516"/>
          </a:xfrm>
        </p:spPr>
        <p:txBody>
          <a:bodyPr/>
          <a:lstStyle/>
          <a:p>
            <a:pPr algn="ctr"/>
            <a:r>
              <a:rPr lang="en-US" cap="none" dirty="0" smtClean="0">
                <a:solidFill>
                  <a:srgbClr val="3399FF"/>
                </a:solidFill>
              </a:rPr>
              <a:t>Number of Nodes</a:t>
            </a:r>
            <a:endParaRPr lang="en-US" cap="none" dirty="0">
              <a:solidFill>
                <a:srgbClr val="3399FF"/>
              </a:solidFill>
            </a:endParaRPr>
          </a:p>
        </p:txBody>
      </p:sp>
      <p:pic>
        <p:nvPicPr>
          <p:cNvPr id="13" name="Content Placeholder 12" descr="DSGnumnodes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157" b="-3157"/>
          <a:stretch>
            <a:fillRect/>
          </a:stretch>
        </p:blipFill>
        <p:spPr>
          <a:xfrm>
            <a:off x="381000" y="2276475"/>
            <a:ext cx="4040188" cy="2962275"/>
          </a:xfrm>
        </p:spPr>
      </p:pic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568826" y="1712912"/>
            <a:ext cx="4041775" cy="536516"/>
          </a:xfrm>
        </p:spPr>
        <p:txBody>
          <a:bodyPr/>
          <a:lstStyle/>
          <a:p>
            <a:pPr algn="ctr"/>
            <a:r>
              <a:rPr lang="en-US" cap="none" dirty="0" smtClean="0">
                <a:solidFill>
                  <a:srgbClr val="3399FF"/>
                </a:solidFill>
              </a:rPr>
              <a:t>Number of Edges</a:t>
            </a:r>
            <a:endParaRPr lang="en-US" cap="none" dirty="0">
              <a:solidFill>
                <a:srgbClr val="3399FF"/>
              </a:solidFill>
            </a:endParaRPr>
          </a:p>
        </p:txBody>
      </p:sp>
      <p:pic>
        <p:nvPicPr>
          <p:cNvPr id="14" name="Content Placeholder 13" descr="DSGnumedges.pn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 t="-3318" b="-3318"/>
          <a:stretch>
            <a:fillRect/>
          </a:stretch>
        </p:blipFill>
        <p:spPr>
          <a:xfrm>
            <a:off x="4568825" y="2276475"/>
            <a:ext cx="4041775" cy="29622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1052596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/>
              <a:t>Approximation factor ≈ </a:t>
            </a:r>
            <a:r>
              <a:rPr lang="en-US" sz="2600" dirty="0" smtClean="0">
                <a:solidFill>
                  <a:srgbClr val="3399FF"/>
                </a:solidFill>
              </a:rPr>
              <a:t>1</a:t>
            </a:r>
            <a:endParaRPr lang="en-US" sz="2600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Fundamental tradeoffs</a:t>
            </a:r>
          </a:p>
          <a:p>
            <a:pPr lvl="1"/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Parallelism</a:t>
            </a:r>
          </a:p>
          <a:p>
            <a:pPr lvl="1"/>
            <a:r>
              <a:rPr lang="en-US" dirty="0" smtClean="0"/>
              <a:t>Approximation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 smtClean="0"/>
              <a:t>Grouping</a:t>
            </a:r>
          </a:p>
          <a:p>
            <a:pPr lvl="1"/>
            <a:r>
              <a:rPr lang="en-US" dirty="0" smtClean="0"/>
              <a:t>Partitioning</a:t>
            </a:r>
          </a:p>
          <a:p>
            <a:pPr lvl="1"/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in touch: </a:t>
            </a:r>
          </a:p>
          <a:p>
            <a:pPr lvl="1"/>
            <a:r>
              <a:rPr lang="en-US" dirty="0" smtClean="0"/>
              <a:t>Office Hour, Tuesday 10:30am</a:t>
            </a:r>
          </a:p>
          <a:p>
            <a:pPr lvl="1"/>
            <a:r>
              <a:rPr lang="en-US" dirty="0" err="1" smtClean="0"/>
              <a:t>bahman@stanford.edu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3399FF"/>
                </a:solidFill>
              </a:rPr>
              <a:t>4.5M</a:t>
            </a:r>
            <a:r>
              <a:rPr lang="en-US" dirty="0" smtClean="0"/>
              <a:t> pairs × </a:t>
            </a:r>
            <a:r>
              <a:rPr lang="en-US" dirty="0" smtClean="0">
                <a:solidFill>
                  <a:srgbClr val="3399FF"/>
                </a:solidFill>
              </a:rPr>
              <a:t>100 </a:t>
            </a:r>
            <a:r>
              <a:rPr lang="en-US" dirty="0" err="1" smtClean="0"/>
              <a:t>msec</a:t>
            </a:r>
            <a:r>
              <a:rPr lang="en-US" dirty="0" smtClean="0"/>
              <a:t>/pair = </a:t>
            </a:r>
            <a:r>
              <a:rPr lang="en-US" dirty="0" smtClean="0">
                <a:solidFill>
                  <a:srgbClr val="3399FF"/>
                </a:solidFill>
              </a:rPr>
              <a:t>120 </a:t>
            </a:r>
            <a:r>
              <a:rPr lang="en-US" dirty="0" smtClean="0"/>
              <a:t>hours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Less than </a:t>
            </a:r>
            <a:r>
              <a:rPr lang="en-US" dirty="0" smtClean="0">
                <a:solidFill>
                  <a:srgbClr val="3399FF"/>
                </a:solidFill>
              </a:rPr>
              <a:t>1 hour </a:t>
            </a:r>
            <a:r>
              <a:rPr lang="en-US" dirty="0" smtClean="0"/>
              <a:t>using ten 16-core nodes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good,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Network communication</a:t>
            </a:r>
          </a:p>
          <a:p>
            <a:pPr>
              <a:buNone/>
            </a:pPr>
            <a:r>
              <a:rPr lang="en-US" dirty="0" smtClean="0"/>
              <a:t>= </a:t>
            </a:r>
            <a:r>
              <a:rPr lang="en-US" dirty="0" smtClean="0">
                <a:solidFill>
                  <a:srgbClr val="3399FF"/>
                </a:solidFill>
              </a:rPr>
              <a:t>3000 </a:t>
            </a:r>
            <a:r>
              <a:rPr lang="en-US" dirty="0" smtClean="0"/>
              <a:t>drugs × </a:t>
            </a:r>
            <a:r>
              <a:rPr lang="en-US" dirty="0" smtClean="0">
                <a:solidFill>
                  <a:srgbClr val="3399FF"/>
                </a:solidFill>
              </a:rPr>
              <a:t>2999 </a:t>
            </a:r>
            <a:r>
              <a:rPr lang="en-US" dirty="0" smtClean="0"/>
              <a:t>pairs/drug × </a:t>
            </a:r>
            <a:r>
              <a:rPr lang="en-US" dirty="0" smtClean="0">
                <a:solidFill>
                  <a:srgbClr val="3399FF"/>
                </a:solidFill>
              </a:rPr>
              <a:t>1MB</a:t>
            </a:r>
            <a:r>
              <a:rPr lang="en-US" dirty="0" smtClean="0"/>
              <a:t>/pair</a:t>
            </a:r>
          </a:p>
          <a:p>
            <a:pPr>
              <a:buNone/>
            </a:pPr>
            <a:r>
              <a:rPr lang="en-US" dirty="0" smtClean="0"/>
              <a:t>= </a:t>
            </a:r>
            <a:r>
              <a:rPr lang="en-US" dirty="0" smtClean="0">
                <a:solidFill>
                  <a:srgbClr val="3399FF"/>
                </a:solidFill>
              </a:rPr>
              <a:t>9TB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Over </a:t>
            </a:r>
            <a:r>
              <a:rPr lang="en-US" dirty="0" smtClean="0">
                <a:solidFill>
                  <a:srgbClr val="3399FF"/>
                </a:solidFill>
              </a:rPr>
              <a:t>20 hours </a:t>
            </a:r>
            <a:r>
              <a:rPr lang="en-US" dirty="0" smtClean="0"/>
              <a:t>worth of network traffic on a</a:t>
            </a:r>
          </a:p>
          <a:p>
            <a:pPr>
              <a:buNone/>
            </a:pPr>
            <a:r>
              <a:rPr lang="en-US" dirty="0" smtClean="0">
                <a:solidFill>
                  <a:srgbClr val="3399FF"/>
                </a:solidFill>
              </a:rPr>
              <a:t>1Gbps </a:t>
            </a:r>
            <a:r>
              <a:rPr lang="en-US" dirty="0" smtClean="0"/>
              <a:t>Ethernet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drugs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smtClean="0">
                <a:solidFill>
                  <a:srgbClr val="3399FF"/>
                </a:solidFill>
              </a:rPr>
              <a:t>30 </a:t>
            </a:r>
            <a:r>
              <a:rPr lang="en-US" dirty="0" smtClean="0"/>
              <a:t>groups of size </a:t>
            </a:r>
            <a:r>
              <a:rPr lang="en-US" dirty="0" smtClean="0">
                <a:solidFill>
                  <a:srgbClr val="3399FF"/>
                </a:solidFill>
              </a:rPr>
              <a:t>100 </a:t>
            </a:r>
            <a:r>
              <a:rPr lang="en-US" dirty="0" smtClean="0"/>
              <a:t>each</a:t>
            </a:r>
            <a:endParaRPr lang="en-US" dirty="0" smtClean="0">
              <a:solidFill>
                <a:srgbClr val="3399FF"/>
              </a:solidFill>
            </a:endParaRPr>
          </a:p>
          <a:p>
            <a:pPr lvl="1"/>
            <a:r>
              <a:rPr lang="en-US" dirty="0" err="1" smtClean="0">
                <a:solidFill>
                  <a:srgbClr val="3399FF"/>
                </a:solidFill>
              </a:rPr>
              <a:t>G(i</a:t>
            </a:r>
            <a:r>
              <a:rPr lang="en-US" dirty="0" smtClean="0">
                <a:solidFill>
                  <a:srgbClr val="3399FF"/>
                </a:solidFill>
              </a:rPr>
              <a:t>)</a:t>
            </a:r>
            <a:r>
              <a:rPr lang="en-US" dirty="0" smtClean="0"/>
              <a:t> = group of drug </a:t>
            </a:r>
            <a:r>
              <a:rPr lang="en-US" dirty="0" err="1" smtClean="0">
                <a:solidFill>
                  <a:srgbClr val="3399FF"/>
                </a:solidFill>
              </a:rPr>
              <a:t>i</a:t>
            </a:r>
            <a:endParaRPr lang="en-US" dirty="0" smtClean="0">
              <a:solidFill>
                <a:srgbClr val="3399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7EB0-6F1F-EE47-9D48-F12B0F0095E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Module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14554</TotalTime>
  <Words>2063</Words>
  <Application>Microsoft Macintosh PowerPoint</Application>
  <PresentationFormat>On-screen Show (16:9)</PresentationFormat>
  <Paragraphs>473</Paragraphs>
  <Slides>64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2_Module</vt:lpstr>
      <vt:lpstr>Algorithm Design Meets Big Data</vt:lpstr>
      <vt:lpstr>Outline</vt:lpstr>
      <vt:lpstr>Drug interaction problem</vt:lpstr>
      <vt:lpstr>MapReduce algorithm</vt:lpstr>
      <vt:lpstr>Example</vt:lpstr>
      <vt:lpstr>Example</vt:lpstr>
      <vt:lpstr>Total work</vt:lpstr>
      <vt:lpstr>All good, right?</vt:lpstr>
      <vt:lpstr>Improved algorithm</vt:lpstr>
      <vt:lpstr>Improved algorithm</vt:lpstr>
      <vt:lpstr>Total work</vt:lpstr>
      <vt:lpstr>All good now?</vt:lpstr>
      <vt:lpstr>Algorithm’s tradeoff</vt:lpstr>
      <vt:lpstr>Reducer size</vt:lpstr>
      <vt:lpstr>Analyzing drug interaction problem</vt:lpstr>
      <vt:lpstr>How well our algorithm trades off?</vt:lpstr>
      <vt:lpstr>Fundamental MapReduce tradeoff</vt:lpstr>
      <vt:lpstr>Technique I: Grouping</vt:lpstr>
      <vt:lpstr>Similarity Search</vt:lpstr>
      <vt:lpstr>Many-to-Many Similarity Search</vt:lpstr>
      <vt:lpstr>Candidate generation</vt:lpstr>
      <vt:lpstr>Locality Sensitive Hashing: Big idea</vt:lpstr>
      <vt:lpstr>Slide 22</vt:lpstr>
      <vt:lpstr>MapReduce implementation</vt:lpstr>
      <vt:lpstr>MapReduce implementation</vt:lpstr>
      <vt:lpstr>All good, right?</vt:lpstr>
      <vt:lpstr>Slide 26</vt:lpstr>
      <vt:lpstr>MapReduce implementation</vt:lpstr>
      <vt:lpstr>MapReduce implementation</vt:lpstr>
      <vt:lpstr>Experiments</vt:lpstr>
      <vt:lpstr>Technique II: Partitioning</vt:lpstr>
      <vt:lpstr>Graph Clustering Coefficient</vt:lpstr>
      <vt:lpstr>Graph Clustering Coefficient</vt:lpstr>
      <vt:lpstr>MapReduce algorithm</vt:lpstr>
      <vt:lpstr>MapReduce algorithm</vt:lpstr>
      <vt:lpstr>All good, right?</vt:lpstr>
      <vt:lpstr>Experiment: Reducer completion times</vt:lpstr>
      <vt:lpstr>Partitioning algorithm</vt:lpstr>
      <vt:lpstr>Partitioning algorithm</vt:lpstr>
      <vt:lpstr>Partitioning algorithm</vt:lpstr>
      <vt:lpstr>Partitioning algorithm</vt:lpstr>
      <vt:lpstr>Example</vt:lpstr>
      <vt:lpstr>Experiment: Reducer completion times</vt:lpstr>
      <vt:lpstr>Experiment: Reducer size vs shuffle size</vt:lpstr>
      <vt:lpstr>Experiment: Total runtime</vt:lpstr>
      <vt:lpstr>MapReduce tradeoffs</vt:lpstr>
      <vt:lpstr>Technique III: Filtering</vt:lpstr>
      <vt:lpstr>Densest subgraph</vt:lpstr>
      <vt:lpstr>Densest subgraph</vt:lpstr>
      <vt:lpstr>Exact solution</vt:lpstr>
      <vt:lpstr>Intuition</vt:lpstr>
      <vt:lpstr>Example</vt:lpstr>
      <vt:lpstr>Algorithm</vt:lpstr>
      <vt:lpstr>Example</vt:lpstr>
      <vt:lpstr>Example</vt:lpstr>
      <vt:lpstr>Example</vt:lpstr>
      <vt:lpstr>Example</vt:lpstr>
      <vt:lpstr>Example</vt:lpstr>
      <vt:lpstr>Example</vt:lpstr>
      <vt:lpstr>Example</vt:lpstr>
      <vt:lpstr>MapReduce implementation</vt:lpstr>
      <vt:lpstr>Experiments</vt:lpstr>
      <vt:lpstr>Conclusion</vt:lpstr>
      <vt:lpstr>Thanks!</vt:lpstr>
    </vt:vector>
  </TitlesOfParts>
  <Company>Stanford University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Sketching Techniques for Real-time Big Data</dc:title>
  <dc:creator>Bahman Bahmani</dc:creator>
  <cp:lastModifiedBy>Bahman Bahmani</cp:lastModifiedBy>
  <cp:revision>1230</cp:revision>
  <dcterms:created xsi:type="dcterms:W3CDTF">2013-10-28T14:14:11Z</dcterms:created>
  <dcterms:modified xsi:type="dcterms:W3CDTF">2013-10-28T14:18:30Z</dcterms:modified>
</cp:coreProperties>
</file>