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ppt/tags/tag11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tags/tag12.xml" ContentType="application/vnd.openxmlformats-officedocument.presentationml.tags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ags/tag13.xml" ContentType="application/vnd.openxmlformats-officedocument.presentationml.tags+xml"/>
  <Override PartName="/ppt/notesSlides/notesSlide24.xml" ContentType="application/vnd.openxmlformats-officedocument.presentationml.notesSlide+xml"/>
  <Override PartName="/ppt/tags/tag14.xml" ContentType="application/vnd.openxmlformats-officedocument.presentationml.tags+xml"/>
  <Override PartName="/ppt/notesSlides/notesSlide25.xml" ContentType="application/vnd.openxmlformats-officedocument.presentationml.notesSlide+xml"/>
  <Override PartName="/ppt/tags/tag15.xml" ContentType="application/vnd.openxmlformats-officedocument.presentationml.tags+xml"/>
  <Override PartName="/ppt/notesSlides/notesSlide26.xml" ContentType="application/vnd.openxmlformats-officedocument.presentationml.notesSlide+xml"/>
  <Override PartName="/ppt/tags/tag16.xml" ContentType="application/vnd.openxmlformats-officedocument.presentationml.tags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tags/tag17.xml" ContentType="application/vnd.openxmlformats-officedocument.presentationml.tags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tags/tag18.xml" ContentType="application/vnd.openxmlformats-officedocument.presentationml.tags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95" r:id="rId2"/>
    <p:sldId id="908" r:id="rId3"/>
    <p:sldId id="911" r:id="rId4"/>
    <p:sldId id="909" r:id="rId5"/>
    <p:sldId id="910" r:id="rId6"/>
    <p:sldId id="912" r:id="rId7"/>
    <p:sldId id="812" r:id="rId8"/>
    <p:sldId id="913" r:id="rId9"/>
    <p:sldId id="915" r:id="rId10"/>
    <p:sldId id="974" r:id="rId11"/>
    <p:sldId id="972" r:id="rId12"/>
    <p:sldId id="997" r:id="rId13"/>
    <p:sldId id="998" r:id="rId14"/>
    <p:sldId id="995" r:id="rId15"/>
    <p:sldId id="996" r:id="rId16"/>
    <p:sldId id="1000" r:id="rId17"/>
    <p:sldId id="1001" r:id="rId18"/>
    <p:sldId id="1004" r:id="rId19"/>
    <p:sldId id="999" r:id="rId20"/>
    <p:sldId id="1007" r:id="rId21"/>
    <p:sldId id="1008" r:id="rId22"/>
    <p:sldId id="1009" r:id="rId23"/>
    <p:sldId id="1010" r:id="rId24"/>
    <p:sldId id="1011" r:id="rId25"/>
    <p:sldId id="924" r:id="rId26"/>
    <p:sldId id="919" r:id="rId27"/>
    <p:sldId id="975" r:id="rId28"/>
    <p:sldId id="772" r:id="rId29"/>
    <p:sldId id="928" r:id="rId30"/>
    <p:sldId id="929" r:id="rId31"/>
    <p:sldId id="759" r:id="rId32"/>
    <p:sldId id="811" r:id="rId33"/>
    <p:sldId id="732" r:id="rId34"/>
    <p:sldId id="733" r:id="rId35"/>
    <p:sldId id="734" r:id="rId36"/>
    <p:sldId id="978" r:id="rId37"/>
    <p:sldId id="979" r:id="rId38"/>
    <p:sldId id="980" r:id="rId39"/>
    <p:sldId id="947" r:id="rId40"/>
    <p:sldId id="949" r:id="rId41"/>
    <p:sldId id="1012" r:id="rId42"/>
    <p:sldId id="950" r:id="rId4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934C"/>
    <a:srgbClr val="3366FF"/>
    <a:srgbClr val="3362FF"/>
    <a:srgbClr val="008040"/>
    <a:srgbClr val="EBA609"/>
    <a:srgbClr val="CC004F"/>
    <a:srgbClr val="EEF2FF"/>
    <a:srgbClr val="7EA0FF"/>
    <a:srgbClr val="D6DB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5" autoAdjust="0"/>
    <p:restoredTop sz="86391" autoAdjust="0"/>
  </p:normalViewPr>
  <p:slideViewPr>
    <p:cSldViewPr snapToObjects="1">
      <p:cViewPr>
        <p:scale>
          <a:sx n="85" d="100"/>
          <a:sy n="85" d="100"/>
        </p:scale>
        <p:origin x="-1576" y="-424"/>
      </p:cViewPr>
      <p:guideLst>
        <p:guide orient="horz" pos="2160"/>
        <p:guide pos="1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istoica:slides:2013:BigData-ML-Paris:resul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istoica:slides:2013:BigData-ML-Paris: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 (s)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Full Data</c:v>
                </c:pt>
                <c:pt idx="1">
                  <c:v>f = 0.1</c:v>
                </c:pt>
                <c:pt idx="2">
                  <c:v>f = 0.01</c:v>
                </c:pt>
                <c:pt idx="3">
                  <c:v>f = 0.001</c:v>
                </c:pt>
                <c:pt idx="4">
                  <c:v>f = 0.0001</c:v>
                </c:pt>
                <c:pt idx="5">
                  <c:v>f = 0.00001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1020.0</c:v>
                </c:pt>
                <c:pt idx="1">
                  <c:v>103.0</c:v>
                </c:pt>
                <c:pt idx="2">
                  <c:v>18.0</c:v>
                </c:pt>
                <c:pt idx="3">
                  <c:v>13.0</c:v>
                </c:pt>
                <c:pt idx="4">
                  <c:v>10.0</c:v>
                </c:pt>
                <c:pt idx="5">
                  <c:v>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095233752"/>
        <c:axId val="-2095230744"/>
      </c:barChart>
      <c:catAx>
        <c:axId val="-2095233752"/>
        <c:scaling>
          <c:orientation val="minMax"/>
        </c:scaling>
        <c:delete val="1"/>
        <c:axPos val="b"/>
        <c:majorTickMark val="out"/>
        <c:minorTickMark val="none"/>
        <c:tickLblPos val="nextTo"/>
        <c:crossAx val="-2095230744"/>
        <c:crosses val="autoZero"/>
        <c:auto val="1"/>
        <c:lblAlgn val="ctr"/>
        <c:lblOffset val="100"/>
        <c:noMultiLvlLbl val="0"/>
      </c:catAx>
      <c:valAx>
        <c:axId val="-2095230744"/>
        <c:scaling>
          <c:orientation val="minMax"/>
          <c:max val="100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>
                <a:latin typeface="Calibri"/>
                <a:cs typeface="Calibri"/>
              </a:defRPr>
            </a:pPr>
            <a:endParaRPr lang="en-US"/>
          </a:p>
        </c:txPr>
        <c:crossAx val="-20952337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 (s)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Full Data</c:v>
                </c:pt>
                <c:pt idx="1">
                  <c:v>f = 0.1</c:v>
                </c:pt>
                <c:pt idx="2">
                  <c:v>f = 0.01</c:v>
                </c:pt>
                <c:pt idx="3">
                  <c:v>f = 0.001</c:v>
                </c:pt>
                <c:pt idx="4">
                  <c:v>f = 0.0001</c:v>
                </c:pt>
                <c:pt idx="5">
                  <c:v>f = 0.00001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1020.0</c:v>
                </c:pt>
                <c:pt idx="1">
                  <c:v>103.0</c:v>
                </c:pt>
                <c:pt idx="2">
                  <c:v>18.0</c:v>
                </c:pt>
                <c:pt idx="3">
                  <c:v>13.0</c:v>
                </c:pt>
                <c:pt idx="4">
                  <c:v>10.0</c:v>
                </c:pt>
                <c:pt idx="5">
                  <c:v>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095120312"/>
        <c:axId val="-2095117304"/>
      </c:barChart>
      <c:catAx>
        <c:axId val="-2095120312"/>
        <c:scaling>
          <c:orientation val="minMax"/>
        </c:scaling>
        <c:delete val="1"/>
        <c:axPos val="b"/>
        <c:majorTickMark val="out"/>
        <c:minorTickMark val="none"/>
        <c:tickLblPos val="nextTo"/>
        <c:crossAx val="-2095117304"/>
        <c:crosses val="autoZero"/>
        <c:auto val="1"/>
        <c:lblAlgn val="ctr"/>
        <c:lblOffset val="100"/>
        <c:noMultiLvlLbl val="0"/>
      </c:catAx>
      <c:valAx>
        <c:axId val="-2095117304"/>
        <c:scaling>
          <c:orientation val="minMax"/>
          <c:max val="100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>
                <a:latin typeface="Calibri"/>
                <a:cs typeface="Calibri"/>
              </a:defRPr>
            </a:pPr>
            <a:endParaRPr lang="en-US"/>
          </a:p>
        </c:txPr>
        <c:crossAx val="-20951203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C374B-6128-8E42-B3D0-6BDBDFB1ED4C}" type="datetimeFigureOut">
              <a:rPr lang="en-US" smtClean="0"/>
              <a:t>10/31/13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20BD1-08AF-5C43-9429-B3FA4460B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9074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EB7CB0B7-4679-9C41-988A-88F664A7C70A}" type="datetime1">
              <a:rPr lang="en-US"/>
              <a:pPr>
                <a:defRPr/>
              </a:pPr>
              <a:t>10/31/13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DC8198C8-78FB-5C4C-B14F-A07EF6C0DE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487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baseline="0" dirty="0" smtClean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950916E-BDB9-E443-9E54-60C2B4A1430F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617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617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8209C-5C40-B34F-97A9-AF7E78FE041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59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8209C-5C40-B34F-97A9-AF7E78FE041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054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8209C-5C40-B34F-97A9-AF7E78FE041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471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8209C-5C40-B34F-97A9-AF7E78FE041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471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820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282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282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61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820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282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282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282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282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5492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5492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5492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9048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3054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4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8200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08537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0217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82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82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82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240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617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61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 userDrawn="1"/>
        </p:nvSpPr>
        <p:spPr>
          <a:xfrm>
            <a:off x="990600" y="927100"/>
            <a:ext cx="7162800" cy="228600"/>
          </a:xfrm>
          <a:prstGeom prst="ellipse">
            <a:avLst/>
          </a:prstGeom>
          <a:effectLst>
            <a:outerShdw blurRad="40000" dist="73787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-1588"/>
            <a:ext cx="9339263" cy="12192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5400" dist="23000" dir="5400000" rotWithShape="0">
              <a:srgbClr val="000000">
                <a:alpha val="17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2259013" y="152400"/>
            <a:ext cx="4464050" cy="1066800"/>
          </a:xfrm>
          <a:prstGeom prst="rect">
            <a:avLst/>
          </a:prstGeom>
          <a:gradFill rotWithShape="1">
            <a:gsLst>
              <a:gs pos="0">
                <a:srgbClr val="00204E"/>
              </a:gs>
              <a:gs pos="46001">
                <a:srgbClr val="D6DBE3"/>
              </a:gs>
              <a:gs pos="53999">
                <a:srgbClr val="D6DBE3"/>
              </a:gs>
              <a:gs pos="100000">
                <a:srgbClr val="00204E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" name="Rectangle 11"/>
          <p:cNvSpPr>
            <a:spLocks noChangeArrowheads="1"/>
          </p:cNvSpPr>
          <p:nvPr userDrawn="1"/>
        </p:nvSpPr>
        <p:spPr bwMode="auto">
          <a:xfrm>
            <a:off x="0" y="152400"/>
            <a:ext cx="2286000" cy="1066800"/>
          </a:xfrm>
          <a:prstGeom prst="rect">
            <a:avLst/>
          </a:prstGeom>
          <a:solidFill>
            <a:srgbClr val="00204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" name="Rectangle 12"/>
          <p:cNvSpPr>
            <a:spLocks noChangeArrowheads="1"/>
          </p:cNvSpPr>
          <p:nvPr userDrawn="1"/>
        </p:nvSpPr>
        <p:spPr bwMode="auto">
          <a:xfrm>
            <a:off x="6705600" y="152400"/>
            <a:ext cx="2438400" cy="1066800"/>
          </a:xfrm>
          <a:prstGeom prst="rect">
            <a:avLst/>
          </a:prstGeom>
          <a:solidFill>
            <a:srgbClr val="00204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pic>
        <p:nvPicPr>
          <p:cNvPr id="9" name="Picture 8" descr="Picture1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0"/>
            <a:ext cx="2667000" cy="1414463"/>
          </a:xfrm>
          <a:prstGeom prst="rect">
            <a:avLst/>
          </a:prstGeom>
          <a:noFill/>
          <a:effectLst>
            <a:outerShdw blurRad="38100" dist="25400" dir="78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066800"/>
          </a:xfrm>
        </p:spPr>
        <p:txBody>
          <a:bodyPr anchor="t"/>
          <a:lstStyle>
            <a:lvl1pPr>
              <a:defRPr sz="9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736975"/>
            <a:ext cx="6400800" cy="682625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283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F5F93-7AEC-F04C-95E1-0F5BA39943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574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04BDA-83D8-1F4F-908D-6FB13903B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2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7B90C-8FCE-1E46-9B22-F0D12B142F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584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15801-4DF0-EA42-B5E2-BC9F99F574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178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066800"/>
          </a:xfrm>
        </p:spPr>
        <p:txBody>
          <a:bodyPr anchor="t"/>
          <a:lstStyle>
            <a:lvl1pPr>
              <a:defRPr sz="9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517775"/>
            <a:ext cx="6400800" cy="682625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501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0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39200-3828-CA49-A49E-32C2EEF97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839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EB89A-5B48-794D-A51B-4CA2CE5E3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1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5A13E-793D-E84E-990D-D7AA6986E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85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FAB35-CA78-924D-A9D1-964C0A7A9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8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31C0E-67A0-1C4A-BC4B-C1BEA96785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848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838200"/>
          </a:xfrm>
        </p:spPr>
        <p:txBody>
          <a:bodyPr/>
          <a:lstStyle>
            <a:lvl1pPr>
              <a:defRPr sz="5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6C2F2-0CCC-7643-A79A-4B140A740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87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771BD-4D80-EA4F-BF21-E9C0AD692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627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51038"/>
            <a:ext cx="8229600" cy="422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orbe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orbe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orbe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8DD3DD94-F9C9-C14C-8B4B-803B2365D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5500" b="1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5500" b="1">
          <a:solidFill>
            <a:schemeClr val="tx1"/>
          </a:solidFill>
          <a:latin typeface="Corbel" pitchFamily="-65" charset="0"/>
          <a:ea typeface="ＭＳ Ｐゴシック" pitchFamily="-65" charset="-128"/>
          <a:cs typeface="ＭＳ Ｐゴシック" pitchFamily="-65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5500" b="1">
          <a:solidFill>
            <a:schemeClr val="tx1"/>
          </a:solidFill>
          <a:latin typeface="Corbel" pitchFamily="-65" charset="0"/>
          <a:ea typeface="ＭＳ Ｐゴシック" pitchFamily="-65" charset="-128"/>
          <a:cs typeface="ＭＳ Ｐゴシック" pitchFamily="-65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5500" b="1">
          <a:solidFill>
            <a:schemeClr val="tx1"/>
          </a:solidFill>
          <a:latin typeface="Corbel" pitchFamily="-65" charset="0"/>
          <a:ea typeface="ＭＳ Ｐゴシック" pitchFamily="-65" charset="-128"/>
          <a:cs typeface="ＭＳ Ｐゴシック" pitchFamily="-65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5500" b="1">
          <a:solidFill>
            <a:schemeClr val="tx1"/>
          </a:solidFill>
          <a:latin typeface="Corbel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ts val="2000"/>
        </a:spcBef>
        <a:spcAft>
          <a:spcPct val="0"/>
        </a:spcAft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457200" indent="-228600" algn="l" defTabSz="457200" rtl="0" eaLnBrk="0" fontAlgn="base" hangingPunct="0">
        <a:spcBef>
          <a:spcPct val="0"/>
        </a:spcBef>
        <a:spcAft>
          <a:spcPct val="0"/>
        </a:spcAft>
        <a:buSzPct val="100000"/>
        <a:buFont typeface="Lucida Grande" charset="0"/>
        <a:buChar char="»"/>
        <a:defRPr sz="27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685800" indent="-228600" algn="l" defTabSz="457200" rtl="0" eaLnBrk="0" fontAlgn="base" hangingPunct="0">
        <a:spcBef>
          <a:spcPct val="20000"/>
        </a:spcBef>
        <a:spcAft>
          <a:spcPct val="0"/>
        </a:spcAft>
        <a:buFont typeface="Lucida Grande" charset="0"/>
        <a:buChar char="-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chart" Target="../charts/char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Relationship Id="rId3" Type="http://schemas.openxmlformats.org/officeDocument/2006/relationships/chart" Target="../charts/char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1" Type="http://schemas.openxmlformats.org/officeDocument/2006/relationships/tags" Target="../tags/tag11.xml"/><Relationship Id="rId2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tags" Target="../tags/tag12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blinkdb.org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tags" Target="../tags/tag13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tags" Target="../tags/tag14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tags" Target="../tags/tag15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2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tags" Target="../tags/tag16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2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microsoft.com/office/2007/relationships/hdphoto" Target="../media/hdphoto1.wdp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microsoft.com/office/2007/relationships/hdphoto" Target="../media/hdphoto1.wdp"/><Relationship Id="rId1" Type="http://schemas.openxmlformats.org/officeDocument/2006/relationships/tags" Target="../tags/tag17.xml"/><Relationship Id="rId2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microsoft.com/office/2007/relationships/hdphoto" Target="../media/hdphoto1.wdp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microsoft.com/office/2007/relationships/hdphoto" Target="../media/hdphoto1.wdp"/><Relationship Id="rId1" Type="http://schemas.openxmlformats.org/officeDocument/2006/relationships/tags" Target="../tags/tag18.xml"/><Relationship Id="rId2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blinkdb.org" TargetMode="Externa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bit.ly/blinkdb-1" TargetMode="External"/><Relationship Id="rId3" Type="http://schemas.openxmlformats.org/officeDocument/2006/relationships/hyperlink" Target="http://bit.ly/blinkdb-2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tags" Target="../tags/tag6.xml"/><Relationship Id="rId2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8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001001" cy="1905000"/>
          </a:xfrm>
        </p:spPr>
        <p:txBody>
          <a:bodyPr/>
          <a:lstStyle/>
          <a:p>
            <a:r>
              <a:rPr lang="en-US" sz="5500" dirty="0" smtClean="0">
                <a:solidFill>
                  <a:srgbClr val="3366FF"/>
                </a:solidFill>
                <a:latin typeface="Calibri"/>
                <a:cs typeface="Calibri"/>
              </a:rPr>
              <a:t>Approximate Queries on Very Large Data</a:t>
            </a:r>
            <a:endParaRPr lang="en-US" sz="5500" dirty="0">
              <a:solidFill>
                <a:srgbClr val="3366FF"/>
              </a:solidFill>
              <a:latin typeface="Calibri"/>
              <a:ea typeface="ＭＳ Ｐゴシック" charset="0"/>
              <a:cs typeface="Calibri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/>
          <a:srcRect l="28244" r="27747"/>
          <a:stretch/>
        </p:blipFill>
        <p:spPr>
          <a:xfrm>
            <a:off x="90636" y="152400"/>
            <a:ext cx="4024164" cy="1724048"/>
          </a:xfrm>
          <a:prstGeom prst="rect">
            <a:avLst/>
          </a:prstGeom>
        </p:spPr>
      </p:pic>
      <p:pic>
        <p:nvPicPr>
          <p:cNvPr id="17" name="Picture 4" descr="amplab_hire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161002"/>
            <a:ext cx="4537636" cy="1521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996764" y="6227802"/>
            <a:ext cx="22516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UC Berkeley</a:t>
            </a:r>
          </a:p>
        </p:txBody>
      </p:sp>
      <p:sp>
        <p:nvSpPr>
          <p:cNvPr id="8" name="Rectangle 30"/>
          <p:cNvSpPr>
            <a:spLocks noChangeArrowheads="1"/>
          </p:cNvSpPr>
          <p:nvPr/>
        </p:nvSpPr>
        <p:spPr bwMode="auto">
          <a:xfrm>
            <a:off x="609599" y="3505200"/>
            <a:ext cx="3310185" cy="675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3500" b="1" dirty="0">
                <a:solidFill>
                  <a:srgbClr val="404040"/>
                </a:solidFill>
                <a:latin typeface="Calibri"/>
                <a:cs typeface="Calibri"/>
              </a:rPr>
              <a:t>Sameer </a:t>
            </a:r>
            <a:r>
              <a:rPr lang="en-US" sz="3500" b="1" dirty="0" smtClean="0">
                <a:solidFill>
                  <a:srgbClr val="404040"/>
                </a:solidFill>
                <a:latin typeface="Calibri"/>
                <a:cs typeface="Calibri"/>
              </a:rPr>
              <a:t>Agarwal</a:t>
            </a:r>
            <a:endParaRPr lang="en-US" sz="3500" b="1" dirty="0">
              <a:solidFill>
                <a:srgbClr val="404040"/>
              </a:solidFill>
              <a:latin typeface="Calibri"/>
              <a:cs typeface="Calibri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599" y="4104826"/>
            <a:ext cx="8001001" cy="898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rgbClr val="404040"/>
                </a:solidFill>
                <a:latin typeface="Calibri"/>
                <a:cs typeface="Calibri"/>
              </a:rPr>
              <a:t>Joint work with </a:t>
            </a:r>
            <a:r>
              <a:rPr lang="en-US" dirty="0" smtClean="0">
                <a:solidFill>
                  <a:srgbClr val="404040"/>
                </a:solidFill>
                <a:latin typeface="Corbel" pitchFamily="34" charset="0"/>
              </a:rPr>
              <a:t>Ariel </a:t>
            </a:r>
            <a:r>
              <a:rPr lang="en-US" dirty="0" err="1">
                <a:solidFill>
                  <a:srgbClr val="404040"/>
                </a:solidFill>
                <a:latin typeface="Corbel" pitchFamily="34" charset="0"/>
              </a:rPr>
              <a:t>Kleiner</a:t>
            </a:r>
            <a:r>
              <a:rPr lang="en-US" dirty="0">
                <a:solidFill>
                  <a:srgbClr val="404040"/>
                </a:solidFill>
                <a:latin typeface="Corbel" pitchFamily="34" charset="0"/>
              </a:rPr>
              <a:t>, Henry Milner, </a:t>
            </a:r>
            <a:r>
              <a:rPr lang="en-US" dirty="0" smtClean="0">
                <a:solidFill>
                  <a:srgbClr val="404040"/>
                </a:solidFill>
                <a:latin typeface="Corbel" pitchFamily="34" charset="0"/>
              </a:rPr>
              <a:t> </a:t>
            </a:r>
            <a:r>
              <a:rPr lang="en-US" dirty="0" err="1" smtClean="0">
                <a:solidFill>
                  <a:srgbClr val="404040"/>
                </a:solidFill>
                <a:latin typeface="Corbel" pitchFamily="34" charset="0"/>
              </a:rPr>
              <a:t>Barzan</a:t>
            </a:r>
            <a:r>
              <a:rPr lang="en-US" dirty="0" smtClean="0">
                <a:solidFill>
                  <a:srgbClr val="404040"/>
                </a:solidFill>
                <a:latin typeface="Corbel" pitchFamily="34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Corbel" pitchFamily="34" charset="0"/>
              </a:rPr>
              <a:t>Mozafari</a:t>
            </a:r>
            <a:r>
              <a:rPr lang="en-US" dirty="0">
                <a:solidFill>
                  <a:srgbClr val="404040"/>
                </a:solidFill>
                <a:latin typeface="Corbel" pitchFamily="34" charset="0"/>
              </a:rPr>
              <a:t>, </a:t>
            </a:r>
            <a:r>
              <a:rPr lang="en-US" dirty="0" err="1" smtClean="0">
                <a:solidFill>
                  <a:srgbClr val="404040"/>
                </a:solidFill>
                <a:latin typeface="Corbel" pitchFamily="34" charset="0"/>
              </a:rPr>
              <a:t>Ameet</a:t>
            </a:r>
            <a:r>
              <a:rPr lang="en-US" dirty="0" smtClean="0">
                <a:solidFill>
                  <a:srgbClr val="404040"/>
                </a:solidFill>
                <a:latin typeface="Corbel" pitchFamily="34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Corbel" pitchFamily="34" charset="0"/>
              </a:rPr>
              <a:t>Talwalkar</a:t>
            </a:r>
            <a:r>
              <a:rPr lang="en-US" dirty="0">
                <a:solidFill>
                  <a:srgbClr val="404040"/>
                </a:solidFill>
                <a:latin typeface="Corbel" pitchFamily="34" charset="0"/>
              </a:rPr>
              <a:t>, </a:t>
            </a:r>
            <a:r>
              <a:rPr lang="en-US" dirty="0" smtClean="0">
                <a:solidFill>
                  <a:srgbClr val="404040"/>
                </a:solidFill>
                <a:latin typeface="Corbel" pitchFamily="34" charset="0"/>
              </a:rPr>
              <a:t>Michael </a:t>
            </a:r>
            <a:r>
              <a:rPr lang="en-US" dirty="0">
                <a:solidFill>
                  <a:srgbClr val="404040"/>
                </a:solidFill>
                <a:latin typeface="Corbel" pitchFamily="34" charset="0"/>
              </a:rPr>
              <a:t>Jordan, Samuel Madden, Ion </a:t>
            </a:r>
            <a:r>
              <a:rPr lang="en-US" dirty="0" err="1">
                <a:solidFill>
                  <a:srgbClr val="404040"/>
                </a:solidFill>
                <a:latin typeface="Corbel" pitchFamily="34" charset="0"/>
              </a:rPr>
              <a:t>Stoica</a:t>
            </a:r>
            <a:endParaRPr lang="en-US" dirty="0">
              <a:solidFill>
                <a:srgbClr val="404040"/>
              </a:solidFill>
              <a:latin typeface="Corbe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080"/>
    </mc:Choice>
    <mc:Fallback xmlns="">
      <p:transition xmlns:p14="http://schemas.microsoft.com/office/powerpoint/2010/main" spd="slow" advTm="1408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436792"/>
              </p:ext>
            </p:extLst>
          </p:nvPr>
        </p:nvGraphicFramePr>
        <p:xfrm>
          <a:off x="304800" y="1524000"/>
          <a:ext cx="27432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379"/>
                <a:gridCol w="1116621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ID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City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Buff</a:t>
                      </a:r>
                      <a:r>
                        <a:rPr lang="en-US" sz="1800" baseline="0" dirty="0" smtClean="0">
                          <a:latin typeface="Corbel"/>
                          <a:cs typeface="Corbel"/>
                        </a:rPr>
                        <a:t> Ratio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0.78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0.25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4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0.09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0.49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534400" cy="1143000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Query Execution on Samples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15" name="TextBox 43"/>
          <p:cNvSpPr txBox="1">
            <a:spLocks noChangeArrowheads="1"/>
          </p:cNvSpPr>
          <p:nvPr/>
        </p:nvSpPr>
        <p:spPr bwMode="auto">
          <a:xfrm>
            <a:off x="4401824" y="1524000"/>
            <a:ext cx="4361176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Corbel" charset="0"/>
                <a:cs typeface="Corbel" charset="0"/>
              </a:rPr>
              <a:t>What is the average </a:t>
            </a:r>
            <a:r>
              <a:rPr lang="en-US" u="sng" dirty="0" smtClean="0">
                <a:latin typeface="Corbel" charset="0"/>
                <a:cs typeface="Corbel" charset="0"/>
              </a:rPr>
              <a:t>buffering ratio</a:t>
            </a:r>
            <a:r>
              <a:rPr lang="en-US" dirty="0" smtClean="0">
                <a:latin typeface="Corbel" charset="0"/>
                <a:cs typeface="Corbel" charset="0"/>
              </a:rPr>
              <a:t> </a:t>
            </a:r>
            <a:r>
              <a:rPr lang="en-US" dirty="0">
                <a:latin typeface="Corbel" charset="0"/>
                <a:cs typeface="Corbel" charset="0"/>
              </a:rPr>
              <a:t>in the </a:t>
            </a:r>
            <a:r>
              <a:rPr lang="en-US" dirty="0" smtClean="0">
                <a:latin typeface="Corbel" charset="0"/>
                <a:cs typeface="Corbel" charset="0"/>
              </a:rPr>
              <a:t>table?</a:t>
            </a:r>
            <a:endParaRPr lang="en-US" dirty="0">
              <a:latin typeface="Corbel" charset="0"/>
              <a:cs typeface="Corbel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721477"/>
              </p:ext>
            </p:extLst>
          </p:nvPr>
        </p:nvGraphicFramePr>
        <p:xfrm>
          <a:off x="4401824" y="3200400"/>
          <a:ext cx="458977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00"/>
                <a:gridCol w="1099876"/>
                <a:gridCol w="1219200"/>
                <a:gridCol w="167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City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Buff Ratio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Sampling Rate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0.13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1/4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Berkeley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0.25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1/4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0.19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1/4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3368372" y="3642360"/>
            <a:ext cx="746428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16537" y="3852446"/>
            <a:ext cx="10506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Calibri"/>
                <a:cs typeface="Calibri"/>
              </a:rPr>
              <a:t>Uniform</a:t>
            </a:r>
          </a:p>
          <a:p>
            <a:pPr algn="ctr"/>
            <a:r>
              <a:rPr lang="en-US" sz="2000" dirty="0" smtClean="0">
                <a:latin typeface="Calibri"/>
                <a:cs typeface="Calibri"/>
              </a:rPr>
              <a:t>Sample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495800" y="5562600"/>
            <a:ext cx="4267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0.19 </a:t>
            </a:r>
            <a:r>
              <a:rPr lang="en-US" sz="4000" dirty="0" smtClean="0">
                <a:solidFill>
                  <a:srgbClr val="3366FF"/>
                </a:solidFill>
                <a:latin typeface="Corbel" charset="0"/>
                <a:cs typeface="Corbel" charset="0"/>
              </a:rPr>
              <a:t>+/- 0.05</a:t>
            </a:r>
            <a:endParaRPr lang="en-US" sz="4000" dirty="0">
              <a:solidFill>
                <a:srgbClr val="3366FF"/>
              </a:solidFill>
              <a:latin typeface="Corbel" charset="0"/>
              <a:cs typeface="Corbel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495800" y="5029200"/>
            <a:ext cx="20574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strike="sngStrike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0.2325</a:t>
            </a:r>
            <a:endParaRPr lang="en-US" sz="4000" strike="sngStrike" dirty="0">
              <a:solidFill>
                <a:schemeClr val="accent2"/>
              </a:solidFill>
              <a:latin typeface="Corbel" charset="0"/>
              <a:cs typeface="Corbe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7129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701"/>
    </mc:Choice>
    <mc:Fallback xmlns="">
      <p:transition xmlns:p14="http://schemas.microsoft.com/office/powerpoint/2010/main" spd="slow" advTm="10670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584302"/>
              </p:ext>
            </p:extLst>
          </p:nvPr>
        </p:nvGraphicFramePr>
        <p:xfrm>
          <a:off x="304800" y="1524000"/>
          <a:ext cx="27432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379"/>
                <a:gridCol w="1116621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ID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City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Buff Ratio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0.78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0.25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4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0.09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0.49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534400" cy="1143000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Query Execution on Samples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15" name="TextBox 43"/>
          <p:cNvSpPr txBox="1">
            <a:spLocks noChangeArrowheads="1"/>
          </p:cNvSpPr>
          <p:nvPr/>
        </p:nvSpPr>
        <p:spPr bwMode="auto">
          <a:xfrm>
            <a:off x="4401824" y="1524000"/>
            <a:ext cx="4361176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Corbel" charset="0"/>
                <a:cs typeface="Corbel" charset="0"/>
              </a:rPr>
              <a:t>What is the average </a:t>
            </a:r>
            <a:r>
              <a:rPr lang="en-US" u="sng" dirty="0">
                <a:latin typeface="Corbel" charset="0"/>
                <a:cs typeface="Corbel" charset="0"/>
              </a:rPr>
              <a:t>buffering ratio</a:t>
            </a:r>
            <a:r>
              <a:rPr lang="en-US" dirty="0">
                <a:latin typeface="Corbel" charset="0"/>
                <a:cs typeface="Corbel" charset="0"/>
              </a:rPr>
              <a:t> in the table?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13947"/>
              </p:ext>
            </p:extLst>
          </p:nvPr>
        </p:nvGraphicFramePr>
        <p:xfrm>
          <a:off x="4401824" y="2509520"/>
          <a:ext cx="4665976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836"/>
                <a:gridCol w="1095220"/>
                <a:gridCol w="1304409"/>
                <a:gridCol w="163051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City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Buff Ratio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Sampling Rate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0.13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1/2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Berkeley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0.25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0.19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Berkeley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0.09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1/2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0.18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1/2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Berkeley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0.49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1/2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3368372" y="3642360"/>
            <a:ext cx="746428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16537" y="3852446"/>
            <a:ext cx="10506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Calibri"/>
                <a:cs typeface="Calibri"/>
              </a:rPr>
              <a:t>Uniform</a:t>
            </a:r>
          </a:p>
          <a:p>
            <a:pPr algn="ctr"/>
            <a:r>
              <a:rPr lang="en-US" sz="2000" dirty="0" smtClean="0">
                <a:latin typeface="Calibri"/>
                <a:cs typeface="Calibri"/>
              </a:rPr>
              <a:t>Sample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495800" y="6150114"/>
            <a:ext cx="4267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$0.22 </a:t>
            </a:r>
            <a:r>
              <a:rPr lang="en-US" sz="4000" dirty="0">
                <a:solidFill>
                  <a:srgbClr val="3366FF"/>
                </a:solidFill>
                <a:latin typeface="Corbel" charset="0"/>
                <a:cs typeface="Corbel" charset="0"/>
              </a:rPr>
              <a:t>+/- </a:t>
            </a:r>
            <a:r>
              <a:rPr lang="en-US" sz="4000" dirty="0" smtClean="0">
                <a:solidFill>
                  <a:srgbClr val="3366FF"/>
                </a:solidFill>
                <a:latin typeface="Corbel" charset="0"/>
                <a:cs typeface="Corbel" charset="0"/>
              </a:rPr>
              <a:t>0.02</a:t>
            </a:r>
            <a:endParaRPr lang="en-US" sz="4000" dirty="0">
              <a:solidFill>
                <a:srgbClr val="3366FF"/>
              </a:solidFill>
              <a:latin typeface="Corbel" charset="0"/>
              <a:cs typeface="Corbel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495800" y="5029200"/>
            <a:ext cx="20574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strike="sngStrike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0.2325</a:t>
            </a:r>
            <a:endParaRPr lang="en-US" sz="4000" strike="sngStrike" dirty="0">
              <a:solidFill>
                <a:schemeClr val="accent2"/>
              </a:solidFill>
              <a:latin typeface="Corbel" charset="0"/>
              <a:cs typeface="Corbel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495800" y="5562600"/>
            <a:ext cx="4267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strike="sngStrike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0.19 </a:t>
            </a:r>
            <a:r>
              <a:rPr lang="en-US" sz="4000" strike="sngStrike" dirty="0" smtClean="0">
                <a:solidFill>
                  <a:srgbClr val="3366FF"/>
                </a:solidFill>
                <a:latin typeface="Corbel" charset="0"/>
                <a:cs typeface="Corbel" charset="0"/>
              </a:rPr>
              <a:t>+/- 0.05</a:t>
            </a:r>
            <a:endParaRPr lang="en-US" sz="4000" strike="sngStrike" dirty="0">
              <a:solidFill>
                <a:srgbClr val="3366FF"/>
              </a:solidFill>
              <a:latin typeface="Corbel" charset="0"/>
              <a:cs typeface="Corbe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2236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701"/>
    </mc:Choice>
    <mc:Fallback xmlns="">
      <p:transition xmlns:p14="http://schemas.microsoft.com/office/powerpoint/2010/main" spd="slow" advTm="10670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3468" cy="11430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latin typeface="Calibri"/>
                <a:cs typeface="Calibri"/>
              </a:rPr>
              <a:t>Speed/Accuracy Trade-off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7172330" y="5642247"/>
            <a:ext cx="375213" cy="372361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269952" y="5844267"/>
            <a:ext cx="7143466" cy="0"/>
          </a:xfrm>
          <a:prstGeom prst="line">
            <a:avLst/>
          </a:prstGeom>
          <a:ln w="76200" cmpd="sng"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667683" y="1832647"/>
            <a:ext cx="0" cy="4444530"/>
          </a:xfrm>
          <a:prstGeom prst="line">
            <a:avLst/>
          </a:prstGeom>
          <a:ln w="76200" cmpd="sng"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20207" y="6288778"/>
            <a:ext cx="26273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000000"/>
                </a:solidFill>
                <a:latin typeface="Calibri"/>
                <a:cs typeface="Calibri"/>
              </a:rPr>
              <a:t>Execution Time</a:t>
            </a:r>
            <a:endParaRPr lang="en-US" sz="3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504064" y="3626289"/>
            <a:ext cx="97777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latin typeface="Calibri"/>
                <a:cs typeface="Calibri"/>
              </a:rPr>
              <a:t>Error</a:t>
            </a:r>
            <a:endParaRPr lang="en-US" sz="3000" dirty="0">
              <a:latin typeface="Calibri"/>
              <a:cs typeface="Calibri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1919356" y="2337709"/>
            <a:ext cx="5440581" cy="3506558"/>
          </a:xfrm>
          <a:custGeom>
            <a:avLst/>
            <a:gdLst>
              <a:gd name="connsiteX0" fmla="*/ 0 w 5007643"/>
              <a:gd name="connsiteY0" fmla="*/ 0 h 3925042"/>
              <a:gd name="connsiteX1" fmla="*/ 43294 w 5007643"/>
              <a:gd name="connsiteY1" fmla="*/ 937969 h 3925042"/>
              <a:gd name="connsiteX2" fmla="*/ 158744 w 5007643"/>
              <a:gd name="connsiteY2" fmla="*/ 1659484 h 3925042"/>
              <a:gd name="connsiteX3" fmla="*/ 346350 w 5007643"/>
              <a:gd name="connsiteY3" fmla="*/ 2409860 h 3925042"/>
              <a:gd name="connsiteX4" fmla="*/ 533956 w 5007643"/>
              <a:gd name="connsiteY4" fmla="*/ 3044793 h 3925042"/>
              <a:gd name="connsiteX5" fmla="*/ 1212225 w 5007643"/>
              <a:gd name="connsiteY5" fmla="*/ 3520993 h 3925042"/>
              <a:gd name="connsiteX6" fmla="*/ 3593381 w 5007643"/>
              <a:gd name="connsiteY6" fmla="*/ 3838460 h 3925042"/>
              <a:gd name="connsiteX7" fmla="*/ 5007643 w 5007643"/>
              <a:gd name="connsiteY7" fmla="*/ 3925042 h 3925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7643" h="3925042">
                <a:moveTo>
                  <a:pt x="0" y="0"/>
                </a:moveTo>
                <a:cubicBezTo>
                  <a:pt x="8418" y="330694"/>
                  <a:pt x="16837" y="661388"/>
                  <a:pt x="43294" y="937969"/>
                </a:cubicBezTo>
                <a:cubicBezTo>
                  <a:pt x="69751" y="1214550"/>
                  <a:pt x="108235" y="1414169"/>
                  <a:pt x="158744" y="1659484"/>
                </a:cubicBezTo>
                <a:cubicBezTo>
                  <a:pt x="209253" y="1904799"/>
                  <a:pt x="283815" y="2178975"/>
                  <a:pt x="346350" y="2409860"/>
                </a:cubicBezTo>
                <a:cubicBezTo>
                  <a:pt x="408885" y="2640745"/>
                  <a:pt x="389644" y="2859604"/>
                  <a:pt x="533956" y="3044793"/>
                </a:cubicBezTo>
                <a:cubicBezTo>
                  <a:pt x="678268" y="3229982"/>
                  <a:pt x="702321" y="3388715"/>
                  <a:pt x="1212225" y="3520993"/>
                </a:cubicBezTo>
                <a:cubicBezTo>
                  <a:pt x="1722129" y="3653271"/>
                  <a:pt x="2960811" y="3771119"/>
                  <a:pt x="3593381" y="3838460"/>
                </a:cubicBezTo>
                <a:cubicBezTo>
                  <a:pt x="4225951" y="3905801"/>
                  <a:pt x="5007643" y="3925042"/>
                  <a:pt x="5007643" y="3925042"/>
                </a:cubicBezTo>
              </a:path>
            </a:pathLst>
          </a:custGeom>
          <a:ln w="76200" cmpd="sng">
            <a:solidFill>
              <a:srgbClr val="3366FF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7359937" y="5728827"/>
            <a:ext cx="0" cy="2020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728394" y="5847194"/>
            <a:ext cx="126308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latin typeface="Calibri"/>
                <a:cs typeface="Calibri"/>
              </a:rPr>
              <a:t>30 </a:t>
            </a:r>
            <a:r>
              <a:rPr lang="en-US" sz="2600" b="1" dirty="0" err="1" smtClean="0">
                <a:latin typeface="Calibri"/>
                <a:cs typeface="Calibri"/>
              </a:rPr>
              <a:t>mins</a:t>
            </a:r>
            <a:endParaRPr lang="en-US" sz="2600" b="1" dirty="0">
              <a:latin typeface="Calibri"/>
              <a:cs typeface="Calibri"/>
            </a:endParaRPr>
          </a:p>
        </p:txBody>
      </p:sp>
      <p:sp>
        <p:nvSpPr>
          <p:cNvPr id="29" name="Rectangular Callout 28"/>
          <p:cNvSpPr/>
          <p:nvPr/>
        </p:nvSpPr>
        <p:spPr>
          <a:xfrm>
            <a:off x="6742825" y="4051671"/>
            <a:ext cx="1988080" cy="1298727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latin typeface="Calibri"/>
                <a:cs typeface="Calibri"/>
              </a:rPr>
              <a:t>Time to Execute on</a:t>
            </a:r>
          </a:p>
          <a:p>
            <a:pPr algn="ctr"/>
            <a:r>
              <a:rPr lang="en-US" sz="2200" b="1" dirty="0" smtClean="0">
                <a:latin typeface="Calibri"/>
                <a:cs typeface="Calibri"/>
              </a:rPr>
              <a:t>Entire Dataset</a:t>
            </a:r>
            <a:endParaRPr lang="en-US" sz="2200" b="1" dirty="0">
              <a:latin typeface="Calibri"/>
              <a:cs typeface="Calibri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739837" y="2337709"/>
            <a:ext cx="1680369" cy="3463268"/>
          </a:xfrm>
          <a:prstGeom prst="rect">
            <a:avLst/>
          </a:prstGeom>
          <a:solidFill>
            <a:schemeClr val="accent4">
              <a:lumMod val="20000"/>
              <a:lumOff val="80000"/>
              <a:alpha val="3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sp>
        <p:nvSpPr>
          <p:cNvPr id="34" name="Rectangular Callout 33"/>
          <p:cNvSpPr/>
          <p:nvPr/>
        </p:nvSpPr>
        <p:spPr>
          <a:xfrm>
            <a:off x="3749212" y="2337709"/>
            <a:ext cx="1988080" cy="1298727"/>
          </a:xfrm>
          <a:prstGeom prst="wedgeRectCallout">
            <a:avLst>
              <a:gd name="adj1" fmla="val -60757"/>
              <a:gd name="adj2" fmla="val 947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latin typeface="Calibri"/>
                <a:cs typeface="Calibri"/>
              </a:rPr>
              <a:t>Interactive</a:t>
            </a:r>
          </a:p>
          <a:p>
            <a:pPr algn="ctr"/>
            <a:r>
              <a:rPr lang="en-US" sz="2200" b="1" dirty="0" smtClean="0">
                <a:latin typeface="Calibri"/>
                <a:cs typeface="Calibri"/>
              </a:rPr>
              <a:t>Queries</a:t>
            </a:r>
            <a:endParaRPr lang="en-US" sz="2200" b="1" dirty="0">
              <a:latin typeface="Calibri"/>
              <a:cs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875250" y="5842673"/>
            <a:ext cx="86942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latin typeface="Calibri"/>
                <a:cs typeface="Calibri"/>
              </a:rPr>
              <a:t>5 sec</a:t>
            </a:r>
            <a:endParaRPr lang="en-US" sz="2600" b="1" dirty="0">
              <a:latin typeface="Calibri"/>
              <a:cs typeface="Calibri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3420207" y="5754277"/>
            <a:ext cx="0" cy="2020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611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"/>
    </mc:Choice>
    <mc:Fallback xmlns="">
      <p:transition xmlns:p14="http://schemas.microsoft.com/office/powerpoint/2010/main" spd="slow" advTm="4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/>
          <p:cNvSpPr/>
          <p:nvPr/>
        </p:nvSpPr>
        <p:spPr>
          <a:xfrm>
            <a:off x="7172330" y="5642247"/>
            <a:ext cx="375213" cy="372361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269952" y="5844267"/>
            <a:ext cx="7143466" cy="0"/>
          </a:xfrm>
          <a:prstGeom prst="line">
            <a:avLst/>
          </a:prstGeom>
          <a:ln w="76200" cmpd="sng"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20207" y="6288778"/>
            <a:ext cx="26273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000000"/>
                </a:solidFill>
                <a:latin typeface="Calibri"/>
                <a:cs typeface="Calibri"/>
              </a:rPr>
              <a:t>Execution Time</a:t>
            </a:r>
            <a:endParaRPr lang="en-US" sz="3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498241" y="3626289"/>
            <a:ext cx="98942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000000"/>
                </a:solidFill>
                <a:latin typeface="Calibri"/>
                <a:cs typeface="Calibri"/>
              </a:rPr>
              <a:t>Error</a:t>
            </a:r>
            <a:endParaRPr lang="en-US" sz="3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7359937" y="5728827"/>
            <a:ext cx="0" cy="2020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728394" y="5847194"/>
            <a:ext cx="126308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latin typeface="Calibri"/>
                <a:cs typeface="Calibri"/>
              </a:rPr>
              <a:t>30 </a:t>
            </a:r>
            <a:r>
              <a:rPr lang="en-US" sz="2600" b="1" dirty="0" err="1" smtClean="0">
                <a:latin typeface="Calibri"/>
                <a:cs typeface="Calibri"/>
              </a:rPr>
              <a:t>mins</a:t>
            </a:r>
            <a:endParaRPr lang="en-US" sz="2600" b="1" dirty="0">
              <a:latin typeface="Calibri"/>
              <a:cs typeface="Calibri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739837" y="2323278"/>
            <a:ext cx="6991068" cy="3506559"/>
            <a:chOff x="1739837" y="1832658"/>
            <a:chExt cx="6991068" cy="3506559"/>
          </a:xfrm>
        </p:grpSpPr>
        <p:sp>
          <p:nvSpPr>
            <p:cNvPr id="21" name="Freeform 20"/>
            <p:cNvSpPr/>
            <p:nvPr/>
          </p:nvSpPr>
          <p:spPr>
            <a:xfrm>
              <a:off x="1919356" y="1832659"/>
              <a:ext cx="5440581" cy="3506558"/>
            </a:xfrm>
            <a:custGeom>
              <a:avLst/>
              <a:gdLst>
                <a:gd name="connsiteX0" fmla="*/ 0 w 5007643"/>
                <a:gd name="connsiteY0" fmla="*/ 0 h 3925042"/>
                <a:gd name="connsiteX1" fmla="*/ 43294 w 5007643"/>
                <a:gd name="connsiteY1" fmla="*/ 937969 h 3925042"/>
                <a:gd name="connsiteX2" fmla="*/ 158744 w 5007643"/>
                <a:gd name="connsiteY2" fmla="*/ 1659484 h 3925042"/>
                <a:gd name="connsiteX3" fmla="*/ 346350 w 5007643"/>
                <a:gd name="connsiteY3" fmla="*/ 2409860 h 3925042"/>
                <a:gd name="connsiteX4" fmla="*/ 533956 w 5007643"/>
                <a:gd name="connsiteY4" fmla="*/ 3044793 h 3925042"/>
                <a:gd name="connsiteX5" fmla="*/ 1212225 w 5007643"/>
                <a:gd name="connsiteY5" fmla="*/ 3520993 h 3925042"/>
                <a:gd name="connsiteX6" fmla="*/ 3593381 w 5007643"/>
                <a:gd name="connsiteY6" fmla="*/ 3838460 h 3925042"/>
                <a:gd name="connsiteX7" fmla="*/ 5007643 w 5007643"/>
                <a:gd name="connsiteY7" fmla="*/ 3925042 h 3925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07643" h="3925042">
                  <a:moveTo>
                    <a:pt x="0" y="0"/>
                  </a:moveTo>
                  <a:cubicBezTo>
                    <a:pt x="8418" y="330694"/>
                    <a:pt x="16837" y="661388"/>
                    <a:pt x="43294" y="937969"/>
                  </a:cubicBezTo>
                  <a:cubicBezTo>
                    <a:pt x="69751" y="1214550"/>
                    <a:pt x="108235" y="1414169"/>
                    <a:pt x="158744" y="1659484"/>
                  </a:cubicBezTo>
                  <a:cubicBezTo>
                    <a:pt x="209253" y="1904799"/>
                    <a:pt x="283815" y="2178975"/>
                    <a:pt x="346350" y="2409860"/>
                  </a:cubicBezTo>
                  <a:cubicBezTo>
                    <a:pt x="408885" y="2640745"/>
                    <a:pt x="389644" y="2859604"/>
                    <a:pt x="533956" y="3044793"/>
                  </a:cubicBezTo>
                  <a:cubicBezTo>
                    <a:pt x="678268" y="3229982"/>
                    <a:pt x="702321" y="3388715"/>
                    <a:pt x="1212225" y="3520993"/>
                  </a:cubicBezTo>
                  <a:cubicBezTo>
                    <a:pt x="1722129" y="3653271"/>
                    <a:pt x="2960811" y="3771119"/>
                    <a:pt x="3593381" y="3838460"/>
                  </a:cubicBezTo>
                  <a:cubicBezTo>
                    <a:pt x="4225951" y="3905801"/>
                    <a:pt x="5007643" y="3925042"/>
                    <a:pt x="5007643" y="3925042"/>
                  </a:cubicBezTo>
                </a:path>
              </a:pathLst>
            </a:custGeom>
            <a:ln w="76200" cmpd="sng">
              <a:solidFill>
                <a:srgbClr val="3366FF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29" name="Rectangular Callout 28"/>
            <p:cNvSpPr/>
            <p:nvPr/>
          </p:nvSpPr>
          <p:spPr>
            <a:xfrm>
              <a:off x="6742825" y="3546621"/>
              <a:ext cx="1988080" cy="1298727"/>
            </a:xfrm>
            <a:prstGeom prst="wedgeRect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>
                  <a:latin typeface="Calibri"/>
                  <a:cs typeface="Calibri"/>
                </a:rPr>
                <a:t>Time to Execute on</a:t>
              </a:r>
            </a:p>
            <a:p>
              <a:pPr algn="ctr"/>
              <a:r>
                <a:rPr lang="en-US" sz="2200" b="1" dirty="0" smtClean="0">
                  <a:latin typeface="Calibri"/>
                  <a:cs typeface="Calibri"/>
                </a:rPr>
                <a:t>Entire Dataset</a:t>
              </a:r>
              <a:endParaRPr lang="en-US" sz="2200" b="1" dirty="0">
                <a:latin typeface="Calibri"/>
                <a:cs typeface="Calibri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739837" y="1832658"/>
              <a:ext cx="1680369" cy="3430999"/>
            </a:xfrm>
            <a:prstGeom prst="rect">
              <a:avLst/>
            </a:prstGeom>
            <a:solidFill>
              <a:schemeClr val="accent4">
                <a:lumMod val="20000"/>
                <a:lumOff val="80000"/>
                <a:alpha val="41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34" name="Rectangular Callout 33"/>
            <p:cNvSpPr/>
            <p:nvPr/>
          </p:nvSpPr>
          <p:spPr>
            <a:xfrm>
              <a:off x="3749212" y="1832659"/>
              <a:ext cx="1988080" cy="1298727"/>
            </a:xfrm>
            <a:prstGeom prst="wedgeRectCallout">
              <a:avLst>
                <a:gd name="adj1" fmla="val -60757"/>
                <a:gd name="adj2" fmla="val 9472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>
                  <a:latin typeface="Calibri"/>
                  <a:cs typeface="Calibri"/>
                </a:rPr>
                <a:t>Interactive</a:t>
              </a:r>
            </a:p>
            <a:p>
              <a:pPr algn="ctr"/>
              <a:r>
                <a:rPr lang="en-US" sz="2200" b="1" dirty="0" smtClean="0">
                  <a:latin typeface="Calibri"/>
                  <a:cs typeface="Calibri"/>
                </a:rPr>
                <a:t>Queries</a:t>
              </a:r>
              <a:endParaRPr lang="en-US" sz="2200" b="1" dirty="0">
                <a:latin typeface="Calibri"/>
                <a:cs typeface="Calibri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2875250" y="5842673"/>
            <a:ext cx="86942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latin typeface="Calibri"/>
                <a:cs typeface="Calibri"/>
              </a:rPr>
              <a:t>5 sec</a:t>
            </a:r>
            <a:endParaRPr lang="en-US" sz="2600" b="1" dirty="0">
              <a:latin typeface="Calibri"/>
              <a:cs typeface="Calibri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1515281" y="5353647"/>
            <a:ext cx="6219868" cy="0"/>
          </a:xfrm>
          <a:prstGeom prst="line">
            <a:avLst/>
          </a:prstGeom>
          <a:ln w="57150" cmpd="sng"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Left Brace 17"/>
          <p:cNvSpPr/>
          <p:nvPr/>
        </p:nvSpPr>
        <p:spPr>
          <a:xfrm>
            <a:off x="1286681" y="5411941"/>
            <a:ext cx="228600" cy="304800"/>
          </a:xfrm>
          <a:prstGeom prst="leftBrace">
            <a:avLst/>
          </a:prstGeom>
          <a:ln w="635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793720" y="5564341"/>
            <a:ext cx="420806" cy="435838"/>
          </a:xfrm>
          <a:prstGeom prst="straightConnector1">
            <a:avLst/>
          </a:prstGeom>
          <a:ln w="63500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420207" y="5754277"/>
            <a:ext cx="0" cy="2020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1667683" y="1832647"/>
            <a:ext cx="0" cy="4444530"/>
          </a:xfrm>
          <a:prstGeom prst="line">
            <a:avLst/>
          </a:prstGeom>
          <a:ln w="76200" cmpd="sng"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3468" cy="11430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latin typeface="Calibri"/>
                <a:cs typeface="Calibri"/>
              </a:rPr>
              <a:t>Speed/Accuracy Trade-off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8600" y="5886496"/>
            <a:ext cx="20641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chemeClr val="accent2"/>
                </a:solidFill>
                <a:latin typeface="Calibri"/>
                <a:cs typeface="Calibri"/>
              </a:rPr>
              <a:t>Pre-Existing</a:t>
            </a:r>
          </a:p>
          <a:p>
            <a:pPr algn="ctr"/>
            <a:r>
              <a:rPr lang="en-US" sz="3000" b="1" dirty="0" smtClean="0">
                <a:solidFill>
                  <a:schemeClr val="accent2"/>
                </a:solidFill>
                <a:latin typeface="Calibri"/>
                <a:cs typeface="Calibri"/>
              </a:rPr>
              <a:t>Noise</a:t>
            </a:r>
            <a:endParaRPr lang="en-US" sz="3000" b="1" dirty="0">
              <a:solidFill>
                <a:schemeClr val="accent2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274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"/>
    </mc:Choice>
    <mc:Fallback xmlns="">
      <p:transition xmlns:p14="http://schemas.microsoft.com/office/powerpoint/2010/main" spd="slow" advTm="4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643E-6 -2.38073E-6 L -1.38643E-6 -0.0673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38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Calibri"/>
                <a:cs typeface="Calibri"/>
              </a:rPr>
              <a:t>Sampling Vs. </a:t>
            </a:r>
            <a:r>
              <a:rPr lang="en-US" dirty="0" smtClean="0">
                <a:latin typeface="Calibri"/>
                <a:cs typeface="Calibri"/>
              </a:rPr>
              <a:t>No Sampling</a:t>
            </a:r>
            <a:endParaRPr lang="en-US" b="1" dirty="0">
              <a:latin typeface="Calibri"/>
              <a:cs typeface="Calibri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8973494"/>
              </p:ext>
            </p:extLst>
          </p:nvPr>
        </p:nvGraphicFramePr>
        <p:xfrm>
          <a:off x="461792" y="1387800"/>
          <a:ext cx="7948449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47823" y="5959385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1</a:t>
            </a:r>
            <a:endParaRPr lang="en-US" dirty="0" smtClean="0"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6392" y="5955335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43192" y="59598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62543" y="59598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52992" y="59598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9792" y="59598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59873" y="6307356"/>
            <a:ext cx="3620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>
                <a:latin typeface="Calibri"/>
                <a:cs typeface="Calibri"/>
              </a:rPr>
              <a:t>Fraction  of full data</a:t>
            </a:r>
          </a:p>
        </p:txBody>
      </p:sp>
      <p:sp>
        <p:nvSpPr>
          <p:cNvPr id="13" name="TextBox 12"/>
          <p:cNvSpPr txBox="1"/>
          <p:nvPr/>
        </p:nvSpPr>
        <p:spPr>
          <a:xfrm rot="16200000">
            <a:off x="-1906187" y="3553075"/>
            <a:ext cx="444765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alibri"/>
                <a:cs typeface="Calibri"/>
              </a:rPr>
              <a:t>Query Response Time (Seconds)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23992" y="5045400"/>
            <a:ext cx="652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103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04792" y="1235400"/>
            <a:ext cx="808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1020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43192" y="5421935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18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92585" y="5421935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13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35585" y="54264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97355" y="54264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8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2671592" y="1611935"/>
            <a:ext cx="20844" cy="3895131"/>
          </a:xfrm>
          <a:prstGeom prst="straightConnector1">
            <a:avLst/>
          </a:prstGeom>
          <a:ln w="57150" cmpd="sng">
            <a:solidFill>
              <a:schemeClr val="accent2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Line Callout 1 (Border and Accent Bar) 30"/>
          <p:cNvSpPr/>
          <p:nvPr/>
        </p:nvSpPr>
        <p:spPr>
          <a:xfrm>
            <a:off x="5828732" y="2590801"/>
            <a:ext cx="2503616" cy="838199"/>
          </a:xfrm>
          <a:prstGeom prst="accentBorderCallout1">
            <a:avLst>
              <a:gd name="adj1" fmla="val 18750"/>
              <a:gd name="adj2" fmla="val -8333"/>
              <a:gd name="adj3" fmla="val -12470"/>
              <a:gd name="adj4" fmla="val -81006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alibri"/>
                <a:cs typeface="Calibri"/>
              </a:rPr>
              <a:t>10x</a:t>
            </a:r>
            <a:r>
              <a:rPr lang="en-US" sz="2000" dirty="0">
                <a:latin typeface="Calibri"/>
                <a:cs typeface="Calibri"/>
              </a:rPr>
              <a:t> as response time</a:t>
            </a:r>
          </a:p>
          <a:p>
            <a:pPr algn="ctr"/>
            <a:r>
              <a:rPr lang="en-US" sz="2000" dirty="0">
                <a:latin typeface="Calibri"/>
                <a:cs typeface="Calibri"/>
              </a:rPr>
              <a:t>is dominated by I/O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604792" y="1295400"/>
            <a:ext cx="2205208" cy="51054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84472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Calibri"/>
                <a:cs typeface="Calibri"/>
              </a:rPr>
              <a:t>Sampling Vs. </a:t>
            </a:r>
            <a:r>
              <a:rPr lang="en-US" dirty="0" smtClean="0">
                <a:latin typeface="Calibri"/>
                <a:cs typeface="Calibri"/>
              </a:rPr>
              <a:t>No Sampling</a:t>
            </a:r>
            <a:endParaRPr lang="en-US" b="1" dirty="0">
              <a:latin typeface="Calibri"/>
              <a:cs typeface="Calibri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2430877"/>
              </p:ext>
            </p:extLst>
          </p:nvPr>
        </p:nvGraphicFramePr>
        <p:xfrm>
          <a:off x="461792" y="1387800"/>
          <a:ext cx="7948449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47823" y="5959385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1</a:t>
            </a:r>
            <a:endParaRPr lang="en-US" dirty="0" smtClean="0"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6392" y="5955335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43192" y="59598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62543" y="59598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52992" y="59598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9792" y="59598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59873" y="6307356"/>
            <a:ext cx="3620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>
                <a:latin typeface="Calibri"/>
                <a:cs typeface="Calibri"/>
              </a:rPr>
              <a:t>Fraction  of full data</a:t>
            </a:r>
          </a:p>
        </p:txBody>
      </p:sp>
      <p:sp>
        <p:nvSpPr>
          <p:cNvPr id="13" name="TextBox 12"/>
          <p:cNvSpPr txBox="1"/>
          <p:nvPr/>
        </p:nvSpPr>
        <p:spPr>
          <a:xfrm rot="16200000">
            <a:off x="-1906187" y="3553075"/>
            <a:ext cx="444765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alibri"/>
                <a:cs typeface="Calibri"/>
              </a:rPr>
              <a:t>Query Response Time (Seconds)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23992" y="5045400"/>
            <a:ext cx="652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103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04792" y="1235400"/>
            <a:ext cx="808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1020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43192" y="5421935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18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92585" y="5421935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13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35585" y="54264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97355" y="54264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8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43747" y="4670730"/>
            <a:ext cx="1150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Calibri"/>
                <a:cs typeface="Calibri"/>
              </a:rPr>
              <a:t>(0.02%)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3814592" y="4964735"/>
            <a:ext cx="4341780" cy="466130"/>
            <a:chOff x="3352800" y="5253335"/>
            <a:chExt cx="4341780" cy="466130"/>
          </a:xfrm>
        </p:grpSpPr>
        <p:sp>
          <p:nvSpPr>
            <p:cNvPr id="36" name="TextBox 35"/>
            <p:cNvSpPr txBox="1"/>
            <p:nvPr/>
          </p:nvSpPr>
          <p:spPr>
            <a:xfrm>
              <a:off x="3352800" y="5257800"/>
              <a:ext cx="11509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8000"/>
                  </a:solidFill>
                  <a:latin typeface="Calibri"/>
                  <a:cs typeface="Calibri"/>
                </a:rPr>
                <a:t>(0.07%)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572000" y="5257800"/>
              <a:ext cx="9949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8000"/>
                  </a:solidFill>
                  <a:latin typeface="Calibri"/>
                  <a:cs typeface="Calibri"/>
                </a:rPr>
                <a:t>(1.1%)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638800" y="5257800"/>
              <a:ext cx="9949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8000"/>
                  </a:solidFill>
                  <a:latin typeface="Calibri"/>
                  <a:cs typeface="Calibri"/>
                </a:rPr>
                <a:t>(3.4%)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781800" y="5253335"/>
              <a:ext cx="9127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8000"/>
                  </a:solidFill>
                  <a:latin typeface="Calibri"/>
                  <a:cs typeface="Calibri"/>
                </a:rPr>
                <a:t>(11%)</a:t>
              </a:r>
            </a:p>
          </p:txBody>
        </p:sp>
      </p:grpSp>
      <p:sp>
        <p:nvSpPr>
          <p:cNvPr id="33" name="Line Callout 1 (Border and Accent Bar) 32"/>
          <p:cNvSpPr/>
          <p:nvPr/>
        </p:nvSpPr>
        <p:spPr>
          <a:xfrm>
            <a:off x="6042790" y="3403600"/>
            <a:ext cx="1700411" cy="533400"/>
          </a:xfrm>
          <a:prstGeom prst="accentBorderCallout1">
            <a:avLst>
              <a:gd name="adj1" fmla="val 18750"/>
              <a:gd name="adj2" fmla="val -8333"/>
              <a:gd name="adj3" fmla="val 289692"/>
              <a:gd name="adj4" fmla="val -94913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libri"/>
                <a:cs typeface="Calibri"/>
              </a:rPr>
              <a:t>Error Bars</a:t>
            </a:r>
            <a:endParaRPr lang="en-US"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3236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/>
          <p:cNvGrpSpPr/>
          <p:nvPr/>
        </p:nvGrpSpPr>
        <p:grpSpPr>
          <a:xfrm>
            <a:off x="4529669" y="112184"/>
            <a:ext cx="4488324" cy="6136216"/>
            <a:chOff x="4529669" y="188384"/>
            <a:chExt cx="4488324" cy="6136216"/>
          </a:xfrm>
        </p:grpSpPr>
        <p:pic>
          <p:nvPicPr>
            <p:cNvPr id="62" name="Content Placeholder 3" descr="1.png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487" r="50540"/>
            <a:stretch/>
          </p:blipFill>
          <p:spPr>
            <a:xfrm>
              <a:off x="4529669" y="188384"/>
              <a:ext cx="4445000" cy="6136216"/>
            </a:xfrm>
            <a:prstGeom prst="rect">
              <a:avLst/>
            </a:prstGeom>
          </p:spPr>
        </p:pic>
        <p:pic>
          <p:nvPicPr>
            <p:cNvPr id="63" name="Picture 62" descr="Screen Shot 2013-01-23 at 11.58.24 PM.p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29669" y="1445683"/>
              <a:ext cx="4488324" cy="3507317"/>
            </a:xfrm>
            <a:prstGeom prst="rect">
              <a:avLst/>
            </a:prstGeom>
          </p:spPr>
        </p:pic>
      </p:grpSp>
      <p:pic>
        <p:nvPicPr>
          <p:cNvPr id="64" name="Content Placeholder 3" descr="2.png"/>
          <p:cNvPicPr>
            <a:picLocks noGrp="1" noChangeAspect="1"/>
          </p:cNvPicPr>
          <p:nvPr>
            <p:ph idx="1"/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" r="50258"/>
          <a:stretch/>
        </p:blipFill>
        <p:spPr>
          <a:xfrm>
            <a:off x="76200" y="401894"/>
            <a:ext cx="4364200" cy="5056717"/>
          </a:xfrm>
        </p:spPr>
      </p:pic>
      <p:pic>
        <p:nvPicPr>
          <p:cNvPr id="65" name="Picture 64" descr="Screen Shot 2013-01-24 at 12.00.17 AM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2" y="1339850"/>
            <a:ext cx="4496427" cy="3462867"/>
          </a:xfrm>
          <a:prstGeom prst="rect">
            <a:avLst/>
          </a:prstGeom>
        </p:spPr>
      </p:pic>
      <p:sp>
        <p:nvSpPr>
          <p:cNvPr id="66" name="Rounded Rectangular Callout 65"/>
          <p:cNvSpPr/>
          <p:nvPr/>
        </p:nvSpPr>
        <p:spPr>
          <a:xfrm>
            <a:off x="304800" y="5562600"/>
            <a:ext cx="2971800" cy="838200"/>
          </a:xfrm>
          <a:prstGeom prst="wedgeRoundRectCallout">
            <a:avLst>
              <a:gd name="adj1" fmla="val -20833"/>
              <a:gd name="adj2" fmla="val -74306"/>
              <a:gd name="adj3" fmla="val 16667"/>
            </a:avLst>
          </a:prstGeom>
          <a:solidFill>
            <a:srgbClr val="C4BD97"/>
          </a:solidFill>
          <a:ln>
            <a:solidFill>
              <a:srgbClr val="1E1C11"/>
            </a:solidFill>
            <a:headEnd type="non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/>
                <a:cs typeface="Calibri"/>
              </a:rPr>
              <a:t>Latency: </a:t>
            </a:r>
            <a:r>
              <a:rPr lang="en-US" sz="2200" b="1" dirty="0" smtClean="0">
                <a:latin typeface="Calibri"/>
                <a:cs typeface="Calibri"/>
              </a:rPr>
              <a:t>772.34 sec</a:t>
            </a:r>
          </a:p>
          <a:p>
            <a:pPr algn="ctr"/>
            <a:r>
              <a:rPr lang="en-US" sz="2200" dirty="0" smtClean="0">
                <a:latin typeface="Calibri"/>
                <a:cs typeface="Calibri"/>
              </a:rPr>
              <a:t>(17TB input)</a:t>
            </a:r>
            <a:endParaRPr lang="en-US" sz="2200" dirty="0">
              <a:latin typeface="Calibri"/>
              <a:cs typeface="Calibri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0" y="-7620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  <a:headEnd type="non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ounded Rectangular Callout 67"/>
          <p:cNvSpPr/>
          <p:nvPr/>
        </p:nvSpPr>
        <p:spPr>
          <a:xfrm>
            <a:off x="6172200" y="5562600"/>
            <a:ext cx="2971800" cy="838200"/>
          </a:xfrm>
          <a:prstGeom prst="wedgeRoundRectCallout">
            <a:avLst>
              <a:gd name="adj1" fmla="val -57870"/>
              <a:gd name="adj2" fmla="val -27841"/>
              <a:gd name="adj3" fmla="val 16667"/>
            </a:avLst>
          </a:prstGeom>
          <a:solidFill>
            <a:srgbClr val="C4BD97"/>
          </a:solidFill>
          <a:ln>
            <a:solidFill>
              <a:srgbClr val="1E1C11"/>
            </a:solidFill>
            <a:headEnd type="non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/>
                <a:cs typeface="Calibri"/>
              </a:rPr>
              <a:t>Latency: </a:t>
            </a:r>
            <a:r>
              <a:rPr lang="en-US" sz="2200" b="1" dirty="0" smtClean="0">
                <a:latin typeface="Calibri"/>
                <a:cs typeface="Calibri"/>
              </a:rPr>
              <a:t>1.78 sec</a:t>
            </a:r>
          </a:p>
          <a:p>
            <a:pPr algn="ctr"/>
            <a:r>
              <a:rPr lang="en-US" sz="2200" dirty="0" smtClean="0">
                <a:latin typeface="Calibri"/>
                <a:cs typeface="Calibri"/>
              </a:rPr>
              <a:t>(1.7GB input)</a:t>
            </a:r>
            <a:endParaRPr lang="en-US" sz="2200" dirty="0">
              <a:latin typeface="Calibri"/>
              <a:cs typeface="Calibri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228600" y="1143000"/>
            <a:ext cx="5067300" cy="3505200"/>
            <a:chOff x="228600" y="1219200"/>
            <a:chExt cx="5067300" cy="3505200"/>
          </a:xfrm>
        </p:grpSpPr>
        <p:sp>
          <p:nvSpPr>
            <p:cNvPr id="70" name="Rounded Rectangle 69"/>
            <p:cNvSpPr/>
            <p:nvPr/>
          </p:nvSpPr>
          <p:spPr>
            <a:xfrm>
              <a:off x="228600" y="2362200"/>
              <a:ext cx="1143000" cy="2362200"/>
            </a:xfrm>
            <a:prstGeom prst="roundRect">
              <a:avLst/>
            </a:prstGeom>
            <a:ln w="38100" cmpd="sng">
              <a:solidFill>
                <a:srgbClr val="C0504D"/>
              </a:solidFill>
              <a:headEnd type="none" w="med" len="med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 Neue Light"/>
                <a:cs typeface="Helvetica Neue Light"/>
              </a:endParaRPr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1828800" y="1219200"/>
              <a:ext cx="3048000" cy="762000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10000"/>
                </a:schemeClr>
              </a:solidFill>
              <a:headEnd type="none" w="med" len="med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/>
                  <a:cs typeface="Calibri"/>
                </a:rPr>
                <a:t>Top 10 worse performers </a:t>
              </a:r>
              <a:r>
                <a:rPr lang="en-US" sz="2200" b="1" dirty="0" smtClean="0">
                  <a:latin typeface="Calibri"/>
                  <a:cs typeface="Calibri"/>
                </a:rPr>
                <a:t>identical</a:t>
              </a:r>
              <a:r>
                <a:rPr lang="en-US" sz="2200" dirty="0" smtClean="0">
                  <a:latin typeface="Calibri"/>
                  <a:cs typeface="Calibri"/>
                </a:rPr>
                <a:t>!</a:t>
              </a:r>
              <a:endParaRPr lang="en-US" sz="2200" dirty="0">
                <a:latin typeface="Calibri"/>
                <a:cs typeface="Calibri"/>
              </a:endParaRPr>
            </a:p>
          </p:txBody>
        </p:sp>
        <p:cxnSp>
          <p:nvCxnSpPr>
            <p:cNvPr id="72" name="Straight Connector 71"/>
            <p:cNvCxnSpPr/>
            <p:nvPr/>
          </p:nvCxnSpPr>
          <p:spPr>
            <a:xfrm flipV="1">
              <a:off x="838200" y="1981200"/>
              <a:ext cx="2438400" cy="38100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H="1" flipV="1">
              <a:off x="3276600" y="1981200"/>
              <a:ext cx="2019300" cy="45720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Rounded Rectangle 73"/>
          <p:cNvSpPr/>
          <p:nvPr/>
        </p:nvSpPr>
        <p:spPr>
          <a:xfrm>
            <a:off x="4724400" y="2362200"/>
            <a:ext cx="1143000" cy="2362200"/>
          </a:xfrm>
          <a:prstGeom prst="roundRect">
            <a:avLst/>
          </a:prstGeom>
          <a:ln w="38100" cmpd="sng">
            <a:solidFill>
              <a:srgbClr val="C0504D"/>
            </a:solidFill>
            <a:headEnd type="non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Helvetica Neue Light"/>
              <a:cs typeface="Helvetica Neue Light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1600200" y="4724400"/>
            <a:ext cx="7162800" cy="1326644"/>
            <a:chOff x="1600200" y="4800600"/>
            <a:chExt cx="7162800" cy="1326644"/>
          </a:xfrm>
        </p:grpSpPr>
        <p:sp>
          <p:nvSpPr>
            <p:cNvPr id="76" name="Rounded Rectangle 75"/>
            <p:cNvSpPr/>
            <p:nvPr/>
          </p:nvSpPr>
          <p:spPr>
            <a:xfrm>
              <a:off x="3657600" y="4800600"/>
              <a:ext cx="2286000" cy="609600"/>
            </a:xfrm>
            <a:prstGeom prst="roundRect">
              <a:avLst/>
            </a:prstGeom>
            <a:solidFill>
              <a:srgbClr val="C4BD97"/>
            </a:solidFill>
            <a:ln>
              <a:solidFill>
                <a:srgbClr val="1E1C11"/>
              </a:solidFill>
              <a:headEnd type="none" w="med" len="med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alibri"/>
                  <a:cs typeface="Calibri"/>
                </a:rPr>
                <a:t>440x </a:t>
              </a:r>
              <a:r>
                <a:rPr lang="en-US" b="1" i="1" dirty="0" smtClean="0">
                  <a:latin typeface="Calibri"/>
                  <a:cs typeface="Calibri"/>
                </a:rPr>
                <a:t>faster</a:t>
              </a:r>
              <a:r>
                <a:rPr lang="en-US" b="1" dirty="0" smtClean="0">
                  <a:latin typeface="Calibri"/>
                  <a:cs typeface="Calibri"/>
                </a:rPr>
                <a:t>!</a:t>
              </a:r>
              <a:endParaRPr lang="en-US" b="1" dirty="0">
                <a:latin typeface="Calibri"/>
                <a:cs typeface="Calibri"/>
              </a:endParaRPr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7619197" y="5657670"/>
              <a:ext cx="1143803" cy="469574"/>
            </a:xfrm>
            <a:prstGeom prst="roundRect">
              <a:avLst/>
            </a:prstGeom>
            <a:ln w="38100" cmpd="sng">
              <a:solidFill>
                <a:srgbClr val="C0504D"/>
              </a:solidFill>
              <a:headEnd type="none" w="med" len="med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 Neue Light"/>
                <a:cs typeface="Helvetica Neue Light"/>
              </a:endParaRP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1600200" y="5670044"/>
              <a:ext cx="1373954" cy="425956"/>
            </a:xfrm>
            <a:prstGeom prst="roundRect">
              <a:avLst/>
            </a:prstGeom>
            <a:ln w="38100" cmpd="sng">
              <a:solidFill>
                <a:srgbClr val="C0504D"/>
              </a:solidFill>
              <a:headEnd type="none" w="med" len="med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00"/>
                </a:solidFill>
                <a:latin typeface="Helvetica Neue Light"/>
                <a:cs typeface="Helvetica Neue Light"/>
              </a:endParaRPr>
            </a:p>
          </p:txBody>
        </p:sp>
        <p:cxnSp>
          <p:nvCxnSpPr>
            <p:cNvPr id="79" name="Straight Connector 78"/>
            <p:cNvCxnSpPr>
              <a:stCxn id="78" idx="3"/>
              <a:endCxn id="76" idx="2"/>
            </p:cNvCxnSpPr>
            <p:nvPr/>
          </p:nvCxnSpPr>
          <p:spPr>
            <a:xfrm flipV="1">
              <a:off x="2974154" y="5410200"/>
              <a:ext cx="1826446" cy="472822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H="1" flipV="1">
              <a:off x="4876800" y="5410200"/>
              <a:ext cx="2742398" cy="472822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162302" y="0"/>
            <a:ext cx="6134098" cy="1143000"/>
          </a:xfrm>
        </p:spPr>
        <p:txBody>
          <a:bodyPr/>
          <a:lstStyle/>
          <a:p>
            <a:r>
              <a:rPr lang="en-US" sz="4500" dirty="0" smtClean="0">
                <a:latin typeface="Calibri"/>
                <a:cs typeface="Calibri"/>
              </a:rPr>
              <a:t>Video Quality Diagnosis</a:t>
            </a:r>
            <a:endParaRPr lang="en-US" sz="45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8600" y="236319"/>
            <a:ext cx="2745554" cy="7787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9096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25"/>
    </mc:Choice>
    <mc:Fallback xmlns="">
      <p:transition xmlns:p14="http://schemas.microsoft.com/office/powerpoint/2010/main" spd="slow" advTm="15925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8" grpId="0" animBg="1"/>
      <p:bldP spid="7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6500" dirty="0" smtClean="0"/>
              <a:t>What is BlinkDB?</a:t>
            </a:r>
            <a:endParaRPr lang="en-US" sz="6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5105400"/>
          </a:xfrm>
        </p:spPr>
        <p:txBody>
          <a:bodyPr/>
          <a:lstStyle/>
          <a:p>
            <a:pPr marL="0" indent="0"/>
            <a:r>
              <a:rPr lang="en-US" sz="3000" dirty="0" smtClean="0"/>
              <a:t>A data analysis (warehouse) system that … </a:t>
            </a:r>
          </a:p>
          <a:p>
            <a:pPr marL="457200" indent="-457200">
              <a:buFont typeface="Lucida Grande"/>
              <a:buChar char="-"/>
            </a:pPr>
            <a:r>
              <a:rPr lang="en-US" sz="3000" dirty="0"/>
              <a:t>c</a:t>
            </a:r>
            <a:r>
              <a:rPr lang="en-US" sz="3000" dirty="0" smtClean="0"/>
              <a:t>reates and maintains a variety of random and stratified samples from underlying data</a:t>
            </a:r>
          </a:p>
          <a:p>
            <a:pPr marL="457200" indent="-457200">
              <a:buFont typeface="Lucida Grande"/>
              <a:buChar char="-"/>
            </a:pPr>
            <a:r>
              <a:rPr lang="en-US" sz="3000" dirty="0" smtClean="0"/>
              <a:t>returns fast, approximate answers with error bars by executing queries on samples of data</a:t>
            </a:r>
          </a:p>
          <a:p>
            <a:pPr marL="457200" indent="-457200">
              <a:buFont typeface="Lucida Grande"/>
              <a:buChar char="-"/>
            </a:pPr>
            <a:r>
              <a:rPr lang="en-US" sz="3000" dirty="0" smtClean="0"/>
              <a:t>is </a:t>
            </a:r>
            <a:r>
              <a:rPr lang="en-US" sz="3000" dirty="0"/>
              <a:t>compatible with Apache </a:t>
            </a:r>
            <a:r>
              <a:rPr lang="en-US" sz="3000" dirty="0" smtClean="0"/>
              <a:t>Hive, AMP Lab’s Shark and Facebook’s Presto </a:t>
            </a:r>
            <a:r>
              <a:rPr lang="en-US" sz="3000" dirty="0"/>
              <a:t>(storage, </a:t>
            </a:r>
            <a:r>
              <a:rPr lang="en-US" sz="3000" dirty="0" err="1"/>
              <a:t>serdes</a:t>
            </a:r>
            <a:r>
              <a:rPr lang="en-US" sz="3000" dirty="0"/>
              <a:t>, UDFs, types, metadata</a:t>
            </a:r>
            <a:r>
              <a:rPr lang="en-US" sz="30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79250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6500" dirty="0" smtClean="0"/>
              <a:t>What is BlinkDB?</a:t>
            </a:r>
            <a:endParaRPr lang="en-US" sz="6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5105400"/>
          </a:xfrm>
        </p:spPr>
        <p:txBody>
          <a:bodyPr/>
          <a:lstStyle/>
          <a:p>
            <a:pPr marL="0" indent="0"/>
            <a:r>
              <a:rPr lang="en-US" sz="3000" dirty="0" smtClean="0"/>
              <a:t>A data analysis (warehouse) system that … </a:t>
            </a:r>
          </a:p>
          <a:p>
            <a:pPr marL="457200" indent="-457200">
              <a:buFont typeface="Lucida Grande"/>
              <a:buChar char="-"/>
            </a:pPr>
            <a:r>
              <a:rPr lang="en-US" sz="3000" dirty="0"/>
              <a:t>c</a:t>
            </a:r>
            <a:r>
              <a:rPr lang="en-US" sz="3000" dirty="0" smtClean="0"/>
              <a:t>reates and maintains a variety of random and stratified samples from underlying data</a:t>
            </a:r>
          </a:p>
          <a:p>
            <a:pPr marL="457200" indent="-457200">
              <a:buFont typeface="Lucida Grande"/>
              <a:buChar char="-"/>
            </a:pPr>
            <a:r>
              <a:rPr lang="en-US" sz="3000" dirty="0" smtClean="0"/>
              <a:t>returns fast, approximate answers with error bars by executing queries on samples of data</a:t>
            </a:r>
          </a:p>
          <a:p>
            <a:pPr marL="457200" indent="-457200">
              <a:buFont typeface="Lucida Grande"/>
              <a:buChar char="-"/>
            </a:pPr>
            <a:r>
              <a:rPr lang="en-US" sz="3000" dirty="0" smtClean="0"/>
              <a:t>is </a:t>
            </a:r>
            <a:r>
              <a:rPr lang="en-US" sz="3000" dirty="0"/>
              <a:t>compatible with Apache </a:t>
            </a:r>
            <a:r>
              <a:rPr lang="en-US" sz="3000" dirty="0" smtClean="0"/>
              <a:t>Hive, AMP Lab’s Shark and Facebook’s Presto </a:t>
            </a:r>
            <a:r>
              <a:rPr lang="en-US" sz="3000" dirty="0"/>
              <a:t>(storage, </a:t>
            </a:r>
            <a:r>
              <a:rPr lang="en-US" sz="3000" dirty="0" err="1"/>
              <a:t>serdes</a:t>
            </a:r>
            <a:r>
              <a:rPr lang="en-US" sz="3000" dirty="0"/>
              <a:t>, UDFs, types, metadata</a:t>
            </a:r>
            <a:r>
              <a:rPr lang="en-US" sz="3000" dirty="0" smtClean="0"/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133600"/>
            <a:ext cx="8458200" cy="1143000"/>
          </a:xfrm>
          <a:prstGeom prst="rect">
            <a:avLst/>
          </a:prstGeom>
          <a:solidFill>
            <a:schemeClr val="lt1">
              <a:alpha val="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02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62124"/>
              </p:ext>
            </p:extLst>
          </p:nvPr>
        </p:nvGraphicFramePr>
        <p:xfrm>
          <a:off x="304800" y="1524000"/>
          <a:ext cx="27432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379"/>
                <a:gridCol w="1116621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ID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City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Buff Ratio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0.78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0.25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4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0.09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0.49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534400" cy="1143000"/>
          </a:xfrm>
        </p:spPr>
        <p:txBody>
          <a:bodyPr/>
          <a:lstStyle/>
          <a:p>
            <a:r>
              <a:rPr lang="en-US" sz="7500" dirty="0" smtClean="0">
                <a:latin typeface="Calibri"/>
                <a:cs typeface="Calibri"/>
              </a:rPr>
              <a:t>Samples</a:t>
            </a:r>
            <a:endParaRPr lang="en-US" sz="7500" dirty="0">
              <a:latin typeface="Calibri"/>
              <a:cs typeface="Calibri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371342"/>
              </p:ext>
            </p:extLst>
          </p:nvPr>
        </p:nvGraphicFramePr>
        <p:xfrm>
          <a:off x="4325624" y="4165600"/>
          <a:ext cx="466597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836"/>
                <a:gridCol w="1095220"/>
                <a:gridCol w="1304409"/>
                <a:gridCol w="163051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City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Buff Ratio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Sampling Rate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0.13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2/7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0.25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2/7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Berkeley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0.09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2/5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Berkeley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0.49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2/5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3292172" y="4759960"/>
            <a:ext cx="746428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94815" y="4970046"/>
            <a:ext cx="11417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Calibri"/>
                <a:cs typeface="Calibri"/>
              </a:rPr>
              <a:t>Stratified</a:t>
            </a:r>
          </a:p>
          <a:p>
            <a:pPr algn="ctr"/>
            <a:r>
              <a:rPr lang="en-US" sz="2000" dirty="0" smtClean="0">
                <a:latin typeface="Calibri"/>
                <a:cs typeface="Calibri"/>
              </a:rPr>
              <a:t>Sample</a:t>
            </a:r>
          </a:p>
        </p:txBody>
      </p:sp>
      <p:sp>
        <p:nvSpPr>
          <p:cNvPr id="2" name="Rectangle 1"/>
          <p:cNvSpPr/>
          <p:nvPr/>
        </p:nvSpPr>
        <p:spPr>
          <a:xfrm>
            <a:off x="685800" y="1524000"/>
            <a:ext cx="1143000" cy="4820920"/>
          </a:xfrm>
          <a:prstGeom prst="rect">
            <a:avLst/>
          </a:prstGeom>
          <a:solidFill>
            <a:schemeClr val="lt1">
              <a:alpha val="0"/>
            </a:schemeClr>
          </a:solidFill>
          <a:ln w="5715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953000" y="4165600"/>
            <a:ext cx="1066800" cy="1854200"/>
          </a:xfrm>
          <a:prstGeom prst="rect">
            <a:avLst/>
          </a:prstGeom>
          <a:solidFill>
            <a:schemeClr val="lt1">
              <a:alpha val="0"/>
            </a:schemeClr>
          </a:solidFill>
          <a:ln w="5715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098320"/>
              </p:ext>
            </p:extLst>
          </p:nvPr>
        </p:nvGraphicFramePr>
        <p:xfrm>
          <a:off x="4355009" y="1828800"/>
          <a:ext cx="466597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836"/>
                <a:gridCol w="1095220"/>
                <a:gridCol w="1304409"/>
                <a:gridCol w="163051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City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Buff Ratio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Sampling Rate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0.13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1/3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0.25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1/3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Berkeley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0.09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1/3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0.19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1/3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3321557" y="2423160"/>
            <a:ext cx="746428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69723" y="2633246"/>
            <a:ext cx="10506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Calibri"/>
                <a:cs typeface="Calibri"/>
              </a:rPr>
              <a:t>Uniform</a:t>
            </a:r>
          </a:p>
          <a:p>
            <a:pPr algn="ctr"/>
            <a:r>
              <a:rPr lang="en-US" sz="2000" dirty="0" smtClean="0">
                <a:latin typeface="Calibri"/>
                <a:cs typeface="Calibri"/>
              </a:rPr>
              <a:t>Sample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4151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701"/>
    </mc:Choice>
    <mc:Fallback xmlns="">
      <p:transition xmlns:p14="http://schemas.microsoft.com/office/powerpoint/2010/main" spd="slow" advTm="10670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 animBg="1"/>
      <p:bldP spid="13" grpId="0" animBg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7500" dirty="0" smtClean="0">
                <a:latin typeface="Calibri"/>
                <a:cs typeface="Calibri"/>
              </a:rPr>
              <a:t>Our Goal</a:t>
            </a:r>
            <a:endParaRPr lang="en-US" sz="7500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421" y="1752600"/>
            <a:ext cx="82296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>
                <a:latin typeface="Calibri"/>
                <a:cs typeface="Calibri"/>
              </a:rPr>
              <a:t>Support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interactive</a:t>
            </a:r>
            <a:r>
              <a:rPr lang="en-US" sz="4000" dirty="0">
                <a:latin typeface="Calibri"/>
                <a:cs typeface="Calibri"/>
              </a:rPr>
              <a:t> </a:t>
            </a:r>
            <a:r>
              <a:rPr lang="en-US" sz="4000" dirty="0" smtClean="0">
                <a:latin typeface="Calibri"/>
                <a:cs typeface="Calibri"/>
              </a:rPr>
              <a:t>SQL-like aggregate queries </a:t>
            </a:r>
            <a:r>
              <a:rPr lang="en-US" sz="4000" dirty="0">
                <a:latin typeface="Calibri"/>
                <a:cs typeface="Calibri"/>
              </a:rPr>
              <a:t>over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massive sets of </a:t>
            </a:r>
            <a:r>
              <a:rPr lang="en-US" sz="4000" b="1" dirty="0" smtClean="0">
                <a:solidFill>
                  <a:srgbClr val="3366FF"/>
                </a:solidFill>
                <a:latin typeface="Calibri"/>
                <a:cs typeface="Calibri"/>
              </a:rPr>
              <a:t>data</a:t>
            </a:r>
            <a:endParaRPr lang="en-US" sz="4000" b="1" dirty="0">
              <a:latin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5054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25"/>
    </mc:Choice>
    <mc:Fallback xmlns="">
      <p:transition xmlns:p14="http://schemas.microsoft.com/office/powerpoint/2010/main" spd="slow" advTm="1592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7500" dirty="0" smtClean="0"/>
              <a:t>Uniform Samples</a:t>
            </a:r>
            <a:endParaRPr lang="en-US" sz="75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3452727"/>
            <a:ext cx="486363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ourier"/>
                <a:cs typeface="Courier"/>
              </a:rPr>
              <a:t>SELECT </a:t>
            </a:r>
            <a:r>
              <a:rPr lang="en-US" sz="3200" b="1" dirty="0" smtClean="0">
                <a:solidFill>
                  <a:schemeClr val="accent2"/>
                </a:solidFill>
                <a:latin typeface="Courier"/>
                <a:cs typeface="Courier"/>
              </a:rPr>
              <a:t>A.*</a:t>
            </a:r>
            <a:endParaRPr lang="en-US" sz="3200" b="1" dirty="0">
              <a:solidFill>
                <a:schemeClr val="accent2"/>
              </a:solidFill>
              <a:latin typeface="Courier"/>
              <a:cs typeface="Courier"/>
            </a:endParaRPr>
          </a:p>
          <a:p>
            <a:r>
              <a:rPr lang="en-US" sz="3200" dirty="0" smtClean="0">
                <a:latin typeface="Courier"/>
                <a:cs typeface="Courier"/>
              </a:rPr>
              <a:t>FROM </a:t>
            </a:r>
            <a:r>
              <a:rPr lang="en-US" sz="3200" b="1" dirty="0" smtClean="0">
                <a:solidFill>
                  <a:srgbClr val="C0504D"/>
                </a:solidFill>
                <a:latin typeface="Courier"/>
                <a:cs typeface="Courier"/>
              </a:rPr>
              <a:t>A</a:t>
            </a:r>
          </a:p>
          <a:p>
            <a:r>
              <a:rPr lang="en-US" sz="3200" dirty="0" smtClean="0">
                <a:latin typeface="Courier"/>
                <a:cs typeface="Courier"/>
              </a:rPr>
              <a:t>WHERE </a:t>
            </a:r>
            <a:r>
              <a:rPr lang="en-US" sz="3200" b="1" dirty="0" smtClean="0">
                <a:solidFill>
                  <a:srgbClr val="008000"/>
                </a:solidFill>
                <a:latin typeface="Courier"/>
                <a:cs typeface="Courier"/>
              </a:rPr>
              <a:t>rand() &lt; 0.01</a:t>
            </a:r>
          </a:p>
          <a:p>
            <a:r>
              <a:rPr lang="en-US" sz="3200" dirty="0" smtClean="0">
                <a:latin typeface="Courier"/>
                <a:cs typeface="Courier"/>
              </a:rPr>
              <a:t>ORDER BY</a:t>
            </a:r>
            <a:r>
              <a:rPr lang="en-US" sz="3200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3200" b="1" dirty="0" smtClean="0">
                <a:solidFill>
                  <a:srgbClr val="008000"/>
                </a:solidFill>
                <a:latin typeface="Courier"/>
                <a:cs typeface="Courier"/>
              </a:rPr>
              <a:t>rand()</a:t>
            </a:r>
          </a:p>
        </p:txBody>
      </p:sp>
      <p:sp>
        <p:nvSpPr>
          <p:cNvPr id="7" name="Line Callout 1 (Border and Accent Bar) 6"/>
          <p:cNvSpPr/>
          <p:nvPr/>
        </p:nvSpPr>
        <p:spPr>
          <a:xfrm>
            <a:off x="5486400" y="2971800"/>
            <a:ext cx="3200400" cy="838200"/>
          </a:xfrm>
          <a:prstGeom prst="accentBorderCallout1">
            <a:avLst>
              <a:gd name="adj1" fmla="val 18750"/>
              <a:gd name="adj2" fmla="val -8333"/>
              <a:gd name="adj3" fmla="val -55713"/>
              <a:gd name="adj4" fmla="val -67131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000" dirty="0" smtClean="0"/>
              <a:t>Create a 1% random sample </a:t>
            </a:r>
            <a:r>
              <a:rPr lang="en-US" sz="2000" b="1" dirty="0" err="1" smtClean="0">
                <a:solidFill>
                  <a:schemeClr val="accent2"/>
                </a:solidFill>
              </a:rPr>
              <a:t>A_sample</a:t>
            </a:r>
            <a:r>
              <a:rPr lang="en-US" sz="2000" dirty="0" smtClean="0"/>
              <a:t> from </a:t>
            </a:r>
            <a:r>
              <a:rPr lang="en-US" sz="2000" b="1" dirty="0" smtClean="0">
                <a:solidFill>
                  <a:srgbClr val="C0504D"/>
                </a:solidFill>
              </a:rPr>
              <a:t>A</a:t>
            </a:r>
            <a:endParaRPr lang="en-US" sz="2000" b="1" dirty="0">
              <a:solidFill>
                <a:srgbClr val="C0504D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524000"/>
            <a:ext cx="8229600" cy="9906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7200" y="1600200"/>
            <a:ext cx="815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dirty="0">
                <a:latin typeface="Courier"/>
                <a:cs typeface="Courier"/>
              </a:rPr>
              <a:t> create table </a:t>
            </a:r>
            <a:r>
              <a:rPr lang="en-US" b="1" dirty="0" err="1" smtClean="0">
                <a:solidFill>
                  <a:schemeClr val="accent2"/>
                </a:solidFill>
                <a:latin typeface="Courier"/>
                <a:cs typeface="Courier"/>
              </a:rPr>
              <a:t>A_sample</a:t>
            </a:r>
            <a:r>
              <a:rPr lang="en-US" b="1" dirty="0" smtClean="0">
                <a:solidFill>
                  <a:schemeClr val="accent2"/>
                </a:solidFill>
                <a:latin typeface="Courier"/>
                <a:cs typeface="Courier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as 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select * from </a:t>
            </a:r>
            <a:r>
              <a:rPr lang="en-US" b="1" dirty="0" smtClean="0">
                <a:solidFill>
                  <a:srgbClr val="C0504D"/>
                </a:solidFill>
                <a:latin typeface="Courier"/>
                <a:cs typeface="Courier"/>
              </a:rPr>
              <a:t>A </a:t>
            </a:r>
            <a:r>
              <a:rPr lang="en-US" b="1" dirty="0" err="1" smtClean="0">
                <a:solidFill>
                  <a:srgbClr val="008000"/>
                </a:solidFill>
                <a:latin typeface="Courier"/>
                <a:cs typeface="Courier"/>
              </a:rPr>
              <a:t>samplewith</a:t>
            </a:r>
            <a:r>
              <a:rPr lang="en-US" b="1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b="1" dirty="0">
                <a:solidFill>
                  <a:srgbClr val="008000"/>
                </a:solidFill>
                <a:latin typeface="Courier"/>
                <a:cs typeface="Courier"/>
              </a:rPr>
              <a:t>0.01</a:t>
            </a:r>
            <a:r>
              <a:rPr lang="en-US" dirty="0">
                <a:latin typeface="Courier"/>
                <a:cs typeface="Courier"/>
              </a:rPr>
              <a:t>;</a:t>
            </a:r>
            <a:endParaRPr lang="en-US" dirty="0">
              <a:solidFill>
                <a:srgbClr val="3366FF"/>
              </a:solidFill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453824"/>
            <a:ext cx="67718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ourier"/>
                <a:cs typeface="Courier"/>
              </a:rPr>
              <a:t>1.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5577006"/>
            <a:ext cx="67718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ourier"/>
                <a:cs typeface="Courier"/>
              </a:rPr>
              <a:t>2</a:t>
            </a:r>
            <a:r>
              <a:rPr lang="en-US" sz="3200" dirty="0" smtClean="0">
                <a:latin typeface="Courier"/>
                <a:cs typeface="Courier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400" y="5628382"/>
            <a:ext cx="584867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ourier"/>
                <a:cs typeface="Courier"/>
              </a:rPr>
              <a:t>Keep track of per block</a:t>
            </a:r>
          </a:p>
          <a:p>
            <a:r>
              <a:rPr lang="en-US" sz="3200" dirty="0" smtClean="0">
                <a:latin typeface="Courier"/>
                <a:cs typeface="Courier"/>
              </a:rPr>
              <a:t>scaling information</a:t>
            </a:r>
            <a:endParaRPr lang="en-US" sz="3200" b="1" dirty="0" smtClean="0">
              <a:solidFill>
                <a:srgbClr val="008000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4063240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3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7500" dirty="0" smtClean="0"/>
              <a:t>Stratified Samples</a:t>
            </a:r>
            <a:endParaRPr lang="en-US" sz="7500" dirty="0"/>
          </a:p>
        </p:txBody>
      </p:sp>
      <p:sp>
        <p:nvSpPr>
          <p:cNvPr id="7" name="Line Callout 1 (Border and Accent Bar) 6"/>
          <p:cNvSpPr/>
          <p:nvPr/>
        </p:nvSpPr>
        <p:spPr>
          <a:xfrm>
            <a:off x="5486400" y="2971800"/>
            <a:ext cx="3200400" cy="1066800"/>
          </a:xfrm>
          <a:prstGeom prst="accentBorderCallout1">
            <a:avLst>
              <a:gd name="adj1" fmla="val 18750"/>
              <a:gd name="adj2" fmla="val -8333"/>
              <a:gd name="adj3" fmla="val -41453"/>
              <a:gd name="adj4" fmla="val -74600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000" dirty="0"/>
              <a:t>Create a 1% stratified sample </a:t>
            </a:r>
            <a:r>
              <a:rPr lang="en-US" sz="2000" b="1" dirty="0" err="1">
                <a:solidFill>
                  <a:schemeClr val="accent2"/>
                </a:solidFill>
              </a:rPr>
              <a:t>A_sample</a:t>
            </a:r>
            <a:r>
              <a:rPr lang="en-US" sz="2000" dirty="0"/>
              <a:t> from </a:t>
            </a:r>
            <a:r>
              <a:rPr lang="en-US" sz="2000" b="1" dirty="0">
                <a:solidFill>
                  <a:srgbClr val="C0504D"/>
                </a:solidFill>
              </a:rPr>
              <a:t>A </a:t>
            </a:r>
            <a:r>
              <a:rPr lang="en-US" sz="2000" dirty="0"/>
              <a:t>biased on</a:t>
            </a:r>
            <a:r>
              <a:rPr lang="en-US" sz="2000" b="1" dirty="0">
                <a:solidFill>
                  <a:srgbClr val="C0504D"/>
                </a:solidFill>
              </a:rPr>
              <a:t> </a:t>
            </a:r>
            <a:r>
              <a:rPr lang="en-US" sz="2000" b="1" dirty="0" err="1" smtClean="0">
                <a:solidFill>
                  <a:srgbClr val="C0504D"/>
                </a:solidFill>
              </a:rPr>
              <a:t>col_A</a:t>
            </a:r>
            <a:endParaRPr lang="en-US" sz="2000" b="1" dirty="0">
              <a:solidFill>
                <a:srgbClr val="C0504D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524000"/>
            <a:ext cx="8229600" cy="9906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7200" y="1600200"/>
            <a:ext cx="815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dirty="0">
                <a:latin typeface="Courier"/>
                <a:cs typeface="Courier"/>
              </a:rPr>
              <a:t> create table </a:t>
            </a:r>
            <a:r>
              <a:rPr lang="en-US" b="1" dirty="0" err="1" smtClean="0">
                <a:solidFill>
                  <a:schemeClr val="accent2"/>
                </a:solidFill>
                <a:latin typeface="Courier"/>
                <a:cs typeface="Courier"/>
              </a:rPr>
              <a:t>A_sample</a:t>
            </a:r>
            <a:r>
              <a:rPr lang="en-US" b="1" dirty="0" smtClean="0">
                <a:solidFill>
                  <a:schemeClr val="accent2"/>
                </a:solidFill>
                <a:latin typeface="Courier"/>
                <a:cs typeface="Courier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as 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select * from </a:t>
            </a:r>
            <a:r>
              <a:rPr lang="en-US" b="1" dirty="0" smtClean="0">
                <a:solidFill>
                  <a:srgbClr val="C0504D"/>
                </a:solidFill>
                <a:latin typeface="Courier"/>
                <a:cs typeface="Courier"/>
              </a:rPr>
              <a:t>A </a:t>
            </a:r>
            <a:r>
              <a:rPr lang="en-US" b="1" dirty="0" err="1" smtClean="0">
                <a:solidFill>
                  <a:srgbClr val="008000"/>
                </a:solidFill>
                <a:latin typeface="Courier"/>
                <a:cs typeface="Courier"/>
              </a:rPr>
              <a:t>samplewith</a:t>
            </a:r>
            <a:r>
              <a:rPr lang="en-US" b="1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b="1" dirty="0" smtClean="0">
                <a:solidFill>
                  <a:srgbClr val="008040"/>
                </a:solidFill>
                <a:latin typeface="Courier"/>
                <a:cs typeface="Courier"/>
              </a:rPr>
              <a:t>0.01</a:t>
            </a:r>
            <a:r>
              <a:rPr lang="en-US" b="1" dirty="0" smtClean="0">
                <a:solidFill>
                  <a:srgbClr val="008000"/>
                </a:solidFill>
                <a:latin typeface="Courier"/>
                <a:cs typeface="Courier"/>
              </a:rPr>
              <a:t> stratify on </a:t>
            </a:r>
            <a:r>
              <a:rPr lang="en-US" b="1" dirty="0" smtClean="0">
                <a:solidFill>
                  <a:srgbClr val="C0504D"/>
                </a:solidFill>
                <a:latin typeface="Courier"/>
                <a:cs typeface="Courier"/>
              </a:rPr>
              <a:t>(</a:t>
            </a:r>
            <a:r>
              <a:rPr lang="en-US" b="1" dirty="0" err="1" smtClean="0">
                <a:solidFill>
                  <a:srgbClr val="C0504D"/>
                </a:solidFill>
                <a:latin typeface="Courier"/>
                <a:cs typeface="Courier"/>
              </a:rPr>
              <a:t>col_A</a:t>
            </a:r>
            <a:r>
              <a:rPr lang="en-US" b="1" dirty="0" smtClean="0">
                <a:solidFill>
                  <a:srgbClr val="C0504D"/>
                </a:solidFill>
                <a:latin typeface="Courier"/>
                <a:cs typeface="Courier"/>
              </a:rPr>
              <a:t>)</a:t>
            </a:r>
            <a:r>
              <a:rPr lang="en-US" dirty="0" smtClean="0">
                <a:latin typeface="Courier"/>
                <a:cs typeface="Courier"/>
              </a:rPr>
              <a:t>;</a:t>
            </a:r>
            <a:endParaRPr lang="en-US" dirty="0">
              <a:solidFill>
                <a:srgbClr val="3366FF"/>
              </a:solidFill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811" y="3530024"/>
            <a:ext cx="67718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ourier"/>
                <a:cs typeface="Courier"/>
              </a:rPr>
              <a:t>1.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811" y="6273224"/>
            <a:ext cx="67718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ourier"/>
                <a:cs typeface="Courier"/>
              </a:rPr>
              <a:t>2</a:t>
            </a:r>
            <a:r>
              <a:rPr lang="en-US" sz="3200" dirty="0" smtClean="0">
                <a:latin typeface="Courier"/>
                <a:cs typeface="Courier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6320135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Keep track of per block scaling information</a:t>
            </a:r>
            <a:endParaRPr lang="en-US" b="1" dirty="0" smtClean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9600" y="3570744"/>
            <a:ext cx="8610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"/>
                <a:cs typeface="Courier"/>
              </a:rPr>
              <a:t>SELECT </a:t>
            </a:r>
            <a:r>
              <a:rPr lang="en-US" b="1" dirty="0">
                <a:solidFill>
                  <a:schemeClr val="accent2"/>
                </a:solidFill>
                <a:latin typeface="Courier"/>
                <a:cs typeface="Courier"/>
              </a:rPr>
              <a:t>A</a:t>
            </a:r>
            <a:r>
              <a:rPr lang="en-US" dirty="0">
                <a:latin typeface="Courier"/>
                <a:cs typeface="Courier"/>
              </a:rPr>
              <a:t>.</a:t>
            </a:r>
            <a:r>
              <a:rPr lang="en-US" dirty="0" smtClean="0">
                <a:latin typeface="Courier"/>
                <a:cs typeface="Courier"/>
              </a:rPr>
              <a:t>*</a:t>
            </a:r>
          </a:p>
          <a:p>
            <a:r>
              <a:rPr lang="en-US" dirty="0" smtClean="0">
                <a:latin typeface="Courier"/>
                <a:cs typeface="Courier"/>
              </a:rPr>
              <a:t>from </a:t>
            </a:r>
            <a:r>
              <a:rPr lang="en-US" b="1" dirty="0">
                <a:solidFill>
                  <a:srgbClr val="C0504D"/>
                </a:solidFill>
                <a:latin typeface="Courier"/>
                <a:cs typeface="Courier"/>
              </a:rPr>
              <a:t>A</a:t>
            </a:r>
            <a:r>
              <a:rPr lang="en-US" dirty="0">
                <a:latin typeface="Courier"/>
                <a:cs typeface="Courier"/>
              </a:rPr>
              <a:t> JOIN</a:t>
            </a:r>
          </a:p>
          <a:p>
            <a:r>
              <a:rPr lang="en-US" dirty="0" smtClean="0">
                <a:solidFill>
                  <a:srgbClr val="3366FF"/>
                </a:solidFill>
                <a:latin typeface="Courier"/>
                <a:cs typeface="Courier"/>
              </a:rPr>
              <a:t>	(SELECT </a:t>
            </a:r>
            <a:r>
              <a:rPr lang="en-US" b="1" dirty="0">
                <a:solidFill>
                  <a:srgbClr val="008000"/>
                </a:solidFill>
                <a:latin typeface="Courier"/>
                <a:cs typeface="Courier"/>
              </a:rPr>
              <a:t>K</a:t>
            </a:r>
            <a:r>
              <a:rPr lang="en-US" dirty="0">
                <a:solidFill>
                  <a:srgbClr val="3366FF"/>
                </a:solidFill>
                <a:latin typeface="Courier"/>
                <a:cs typeface="Courier"/>
              </a:rPr>
              <a:t>, </a:t>
            </a:r>
            <a:r>
              <a:rPr lang="en-US" b="1" dirty="0" smtClean="0">
                <a:solidFill>
                  <a:srgbClr val="008000"/>
                </a:solidFill>
                <a:latin typeface="Courier"/>
                <a:cs typeface="Courier"/>
              </a:rPr>
              <a:t>logic(</a:t>
            </a:r>
            <a:r>
              <a:rPr lang="en-US" dirty="0">
                <a:solidFill>
                  <a:srgbClr val="3366FF"/>
                </a:solidFill>
                <a:latin typeface="Courier"/>
                <a:cs typeface="Courier"/>
              </a:rPr>
              <a:t>count(*)</a:t>
            </a:r>
            <a:r>
              <a:rPr lang="en-US" b="1" dirty="0" smtClean="0">
                <a:solidFill>
                  <a:srgbClr val="008000"/>
                </a:solidFill>
                <a:latin typeface="Courier"/>
                <a:cs typeface="Courier"/>
              </a:rPr>
              <a:t>)</a:t>
            </a:r>
            <a:r>
              <a:rPr lang="en-US" dirty="0" smtClean="0">
                <a:solidFill>
                  <a:srgbClr val="3366FF"/>
                </a:solidFill>
                <a:latin typeface="Courier"/>
                <a:cs typeface="Courier"/>
              </a:rPr>
              <a:t> AS </a:t>
            </a:r>
            <a:r>
              <a:rPr lang="en-US" b="1" dirty="0" smtClean="0">
                <a:solidFill>
                  <a:schemeClr val="accent2"/>
                </a:solidFill>
                <a:latin typeface="Courier"/>
                <a:cs typeface="Courier"/>
              </a:rPr>
              <a:t>ratio</a:t>
            </a:r>
            <a:endParaRPr lang="en-US" b="1" dirty="0">
              <a:solidFill>
                <a:schemeClr val="accent2"/>
              </a:solidFill>
              <a:latin typeface="Courier"/>
              <a:cs typeface="Courier"/>
            </a:endParaRPr>
          </a:p>
          <a:p>
            <a:r>
              <a:rPr lang="en-US" dirty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dirty="0" smtClean="0">
                <a:solidFill>
                  <a:srgbClr val="3366FF"/>
                </a:solidFill>
                <a:latin typeface="Courier"/>
                <a:cs typeface="Courier"/>
              </a:rPr>
              <a:t>	 FROM </a:t>
            </a:r>
            <a:r>
              <a:rPr lang="en-US" dirty="0">
                <a:solidFill>
                  <a:srgbClr val="3366FF"/>
                </a:solidFill>
                <a:latin typeface="Courier"/>
                <a:cs typeface="Courier"/>
              </a:rPr>
              <a:t>A</a:t>
            </a:r>
          </a:p>
          <a:p>
            <a:r>
              <a:rPr lang="en-US" dirty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dirty="0" smtClean="0">
                <a:solidFill>
                  <a:srgbClr val="3366FF"/>
                </a:solidFill>
                <a:latin typeface="Courier"/>
                <a:cs typeface="Courier"/>
              </a:rPr>
              <a:t>	 GROUP </a:t>
            </a:r>
            <a:r>
              <a:rPr lang="en-US" dirty="0">
                <a:solidFill>
                  <a:srgbClr val="3366FF"/>
                </a:solidFill>
                <a:latin typeface="Courier"/>
                <a:cs typeface="Courier"/>
              </a:rPr>
              <a:t>BY </a:t>
            </a:r>
            <a:r>
              <a:rPr lang="en-US" b="1" dirty="0" smtClean="0">
                <a:solidFill>
                  <a:srgbClr val="008000"/>
                </a:solidFill>
                <a:latin typeface="Courier"/>
                <a:cs typeface="Courier"/>
              </a:rPr>
              <a:t>K</a:t>
            </a:r>
            <a:r>
              <a:rPr lang="en-US" dirty="0" smtClean="0">
                <a:solidFill>
                  <a:srgbClr val="3362FF"/>
                </a:solidFill>
                <a:latin typeface="Courier"/>
                <a:cs typeface="Courier"/>
              </a:rPr>
              <a:t>)</a:t>
            </a:r>
          </a:p>
          <a:p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USING </a:t>
            </a:r>
            <a:r>
              <a:rPr lang="en-US" b="1" dirty="0" smtClean="0">
                <a:solidFill>
                  <a:srgbClr val="008000"/>
                </a:solidFill>
                <a:latin typeface="Courier"/>
                <a:cs typeface="Courier"/>
              </a:rPr>
              <a:t>K</a:t>
            </a:r>
          </a:p>
          <a:p>
            <a:r>
              <a:rPr lang="en-US" b="1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WHERE rand(</a:t>
            </a:r>
            <a:r>
              <a:rPr lang="en-US" dirty="0">
                <a:latin typeface="Courier"/>
                <a:cs typeface="Courier"/>
              </a:rPr>
              <a:t>) &lt; </a:t>
            </a:r>
            <a:r>
              <a:rPr lang="en-US" b="1" dirty="0">
                <a:solidFill>
                  <a:srgbClr val="C0504D"/>
                </a:solidFill>
                <a:latin typeface="Courier"/>
                <a:cs typeface="Courier"/>
              </a:rPr>
              <a:t>r</a:t>
            </a:r>
            <a:r>
              <a:rPr lang="en-US" b="1" dirty="0" smtClean="0">
                <a:solidFill>
                  <a:srgbClr val="C0504D"/>
                </a:solidFill>
                <a:latin typeface="Courier"/>
                <a:cs typeface="Courier"/>
              </a:rPr>
              <a:t>atio</a:t>
            </a:r>
            <a:r>
              <a:rPr lang="en-US" dirty="0" smtClean="0">
                <a:latin typeface="Courier"/>
                <a:cs typeface="Courier"/>
              </a:rPr>
              <a:t>;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219588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6500" dirty="0" smtClean="0"/>
              <a:t>What is BlinkDB?</a:t>
            </a:r>
            <a:endParaRPr lang="en-US" sz="6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5105400"/>
          </a:xfrm>
        </p:spPr>
        <p:txBody>
          <a:bodyPr/>
          <a:lstStyle/>
          <a:p>
            <a:pPr marL="0" indent="0"/>
            <a:r>
              <a:rPr lang="en-US" sz="3000" dirty="0" smtClean="0"/>
              <a:t>A data analysis (warehouse) system that … </a:t>
            </a:r>
          </a:p>
          <a:p>
            <a:pPr marL="457200" indent="-457200">
              <a:buFont typeface="Lucida Grande"/>
              <a:buChar char="-"/>
            </a:pPr>
            <a:r>
              <a:rPr lang="en-US" sz="3000" dirty="0"/>
              <a:t>c</a:t>
            </a:r>
            <a:r>
              <a:rPr lang="en-US" sz="3000" dirty="0" smtClean="0"/>
              <a:t>reates and maintains a variety of random and stratified samples from underlying data</a:t>
            </a:r>
          </a:p>
          <a:p>
            <a:pPr marL="457200" indent="-457200">
              <a:buFont typeface="Lucida Grande"/>
              <a:buChar char="-"/>
            </a:pPr>
            <a:r>
              <a:rPr lang="en-US" sz="3000" dirty="0" smtClean="0"/>
              <a:t>returns fast, approximate answers with error bars by executing queries on samples of data</a:t>
            </a:r>
          </a:p>
          <a:p>
            <a:pPr marL="457200" indent="-457200">
              <a:buFont typeface="Lucida Grande"/>
              <a:buChar char="-"/>
            </a:pPr>
            <a:r>
              <a:rPr lang="en-US" sz="3000" dirty="0" smtClean="0"/>
              <a:t>is </a:t>
            </a:r>
            <a:r>
              <a:rPr lang="en-US" sz="3000" dirty="0"/>
              <a:t>compatible with Apache </a:t>
            </a:r>
            <a:r>
              <a:rPr lang="en-US" sz="3000" dirty="0" smtClean="0"/>
              <a:t>Hive, AMP Lab’s Shark and Facebook’s Presto </a:t>
            </a:r>
            <a:r>
              <a:rPr lang="en-US" sz="3000" dirty="0"/>
              <a:t>(storage, </a:t>
            </a:r>
            <a:r>
              <a:rPr lang="en-US" sz="3000" dirty="0" err="1"/>
              <a:t>serdes</a:t>
            </a:r>
            <a:r>
              <a:rPr lang="en-US" sz="3000" dirty="0"/>
              <a:t>, UDFs, types, metadata</a:t>
            </a:r>
            <a:r>
              <a:rPr lang="en-US" sz="3000" dirty="0" smtClean="0"/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352800"/>
            <a:ext cx="8458200" cy="1143000"/>
          </a:xfrm>
          <a:prstGeom prst="rect">
            <a:avLst/>
          </a:prstGeom>
          <a:solidFill>
            <a:schemeClr val="lt1">
              <a:alpha val="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494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458200" cy="4470976"/>
          </a:xfrm>
        </p:spPr>
        <p:txBody>
          <a:bodyPr/>
          <a:lstStyle/>
          <a:p>
            <a:r>
              <a:rPr lang="en-US" sz="2500" dirty="0" smtClean="0">
                <a:solidFill>
                  <a:srgbClr val="3366FF"/>
                </a:solidFill>
                <a:latin typeface="Courier"/>
                <a:cs typeface="Courier"/>
              </a:rPr>
              <a:t>blinkdb</a:t>
            </a:r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&gt;</a:t>
            </a:r>
            <a:r>
              <a:rPr lang="en-US" sz="2500" dirty="0">
                <a:latin typeface="Courier"/>
                <a:cs typeface="Courier"/>
              </a:rPr>
              <a:t> select </a:t>
            </a:r>
            <a:r>
              <a:rPr lang="en-US" sz="2500" b="1" dirty="0" smtClean="0">
                <a:solidFill>
                  <a:srgbClr val="008000"/>
                </a:solidFill>
                <a:latin typeface="Courier"/>
                <a:cs typeface="Courier"/>
              </a:rPr>
              <a:t>count</a:t>
            </a:r>
            <a:r>
              <a:rPr lang="en-US" sz="2500" b="1" dirty="0">
                <a:solidFill>
                  <a:srgbClr val="008000"/>
                </a:solidFill>
                <a:latin typeface="Courier"/>
                <a:cs typeface="Courier"/>
              </a:rPr>
              <a:t>(1)</a:t>
            </a:r>
            <a:r>
              <a:rPr lang="en-US" sz="2500" dirty="0">
                <a:latin typeface="Courier"/>
                <a:cs typeface="Courier"/>
              </a:rPr>
              <a:t> from </a:t>
            </a:r>
            <a:r>
              <a:rPr lang="en-US" sz="2500" b="1" dirty="0" err="1" smtClean="0">
                <a:solidFill>
                  <a:srgbClr val="C0504D"/>
                </a:solidFill>
                <a:latin typeface="Courier"/>
                <a:cs typeface="Courier"/>
              </a:rPr>
              <a:t>A_sample</a:t>
            </a:r>
            <a:r>
              <a:rPr lang="en-US" sz="2500" dirty="0" smtClean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where event = “foo”;</a:t>
            </a:r>
          </a:p>
          <a:p>
            <a:endParaRPr lang="en-US" sz="2500" dirty="0" smtClean="0">
              <a:solidFill>
                <a:schemeClr val="tx1">
                  <a:lumMod val="50000"/>
                  <a:lumOff val="50000"/>
                </a:schemeClr>
              </a:solidFill>
              <a:latin typeface="Courier"/>
              <a:cs typeface="Courier"/>
            </a:endParaRPr>
          </a:p>
          <a:p>
            <a:r>
              <a:rPr lang="en-US" sz="25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12810132 </a:t>
            </a:r>
            <a:r>
              <a:rPr lang="en-US" sz="25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+/- 3423 (99% Confidence</a:t>
            </a:r>
            <a:r>
              <a:rPr lang="en-US" sz="25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)</a:t>
            </a:r>
          </a:p>
          <a:p>
            <a:endParaRPr lang="en-US" sz="2800" dirty="0" smtClean="0">
              <a:latin typeface="Calibri"/>
              <a:cs typeface="Calibri"/>
            </a:endParaRPr>
          </a:p>
          <a:p>
            <a:r>
              <a:rPr lang="en-US" sz="2800" dirty="0" smtClean="0">
                <a:latin typeface="Calibri"/>
                <a:cs typeface="Calibri"/>
              </a:rPr>
              <a:t>Also supports: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2800" b="1" dirty="0">
                <a:solidFill>
                  <a:srgbClr val="008040"/>
                </a:solidFill>
                <a:latin typeface="Courier"/>
                <a:cs typeface="Courier"/>
              </a:rPr>
              <a:t>sum()</a:t>
            </a:r>
            <a:r>
              <a:rPr lang="en-US" sz="2800" b="1" dirty="0" smtClean="0">
                <a:solidFill>
                  <a:srgbClr val="008040"/>
                </a:solidFill>
                <a:latin typeface="Courier"/>
                <a:cs typeface="Courier"/>
              </a:rPr>
              <a:t>,</a:t>
            </a:r>
            <a:r>
              <a:rPr lang="en-US" sz="2800" b="1" dirty="0" err="1" smtClean="0">
                <a:solidFill>
                  <a:srgbClr val="008040"/>
                </a:solidFill>
                <a:latin typeface="Courier"/>
                <a:cs typeface="Courier"/>
              </a:rPr>
              <a:t>avg</a:t>
            </a:r>
            <a:r>
              <a:rPr lang="en-US" sz="2800" b="1" dirty="0">
                <a:solidFill>
                  <a:srgbClr val="008040"/>
                </a:solidFill>
                <a:latin typeface="Courier"/>
                <a:cs typeface="Courier"/>
              </a:rPr>
              <a:t>()</a:t>
            </a:r>
            <a:r>
              <a:rPr lang="en-US" sz="2800" b="1" dirty="0" smtClean="0">
                <a:solidFill>
                  <a:srgbClr val="008040"/>
                </a:solidFill>
                <a:latin typeface="Courier"/>
                <a:cs typeface="Courier"/>
              </a:rPr>
              <a:t>,</a:t>
            </a:r>
            <a:r>
              <a:rPr lang="en-US" sz="2800" b="1" dirty="0" err="1" smtClean="0">
                <a:solidFill>
                  <a:srgbClr val="008040"/>
                </a:solidFill>
                <a:latin typeface="Courier"/>
                <a:cs typeface="Courier"/>
              </a:rPr>
              <a:t>stdev</a:t>
            </a:r>
            <a:r>
              <a:rPr lang="en-US" sz="2800" b="1" dirty="0">
                <a:solidFill>
                  <a:srgbClr val="008040"/>
                </a:solidFill>
                <a:latin typeface="Courier"/>
                <a:cs typeface="Courier"/>
              </a:rPr>
              <a:t>()</a:t>
            </a:r>
            <a:r>
              <a:rPr lang="en-US" sz="2800" b="1" dirty="0" smtClean="0">
                <a:solidFill>
                  <a:srgbClr val="008040"/>
                </a:solidFill>
                <a:latin typeface="Courier"/>
                <a:cs typeface="Courier"/>
              </a:rPr>
              <a:t>, </a:t>
            </a:r>
            <a:r>
              <a:rPr lang="en-US" sz="2800" b="1" dirty="0" err="1" smtClean="0">
                <a:solidFill>
                  <a:srgbClr val="008040"/>
                </a:solidFill>
                <a:latin typeface="Courier"/>
                <a:cs typeface="Courier"/>
              </a:rPr>
              <a:t>var</a:t>
            </a:r>
            <a:r>
              <a:rPr lang="en-US" sz="2800" b="1" dirty="0">
                <a:solidFill>
                  <a:srgbClr val="008040"/>
                </a:solidFill>
                <a:latin typeface="Courier"/>
                <a:cs typeface="Courier"/>
              </a:rPr>
              <a:t>()</a:t>
            </a:r>
          </a:p>
          <a:p>
            <a:endParaRPr lang="en-US" sz="2500" dirty="0">
              <a:solidFill>
                <a:schemeClr val="tx1">
                  <a:lumMod val="50000"/>
                  <a:lumOff val="50000"/>
                </a:schemeClr>
              </a:solidFill>
              <a:latin typeface="Courier"/>
              <a:cs typeface="Courier"/>
            </a:endParaRPr>
          </a:p>
          <a:p>
            <a:endParaRPr lang="en-US" sz="2500" dirty="0" smtClean="0">
              <a:solidFill>
                <a:schemeClr val="tx1">
                  <a:lumMod val="50000"/>
                  <a:lumOff val="50000"/>
                </a:schemeClr>
              </a:solidFill>
              <a:latin typeface="Courier"/>
              <a:cs typeface="Courier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458200" cy="1143000"/>
          </a:xfrm>
        </p:spPr>
        <p:txBody>
          <a:bodyPr/>
          <a:lstStyle/>
          <a:p>
            <a:r>
              <a:rPr lang="en-US" sz="6500" dirty="0" smtClean="0"/>
              <a:t>Approximate Answers</a:t>
            </a:r>
            <a:endParaRPr lang="en-US" sz="6500" dirty="0"/>
          </a:p>
        </p:txBody>
      </p:sp>
      <p:sp>
        <p:nvSpPr>
          <p:cNvPr id="8" name="Rectangle 7"/>
          <p:cNvSpPr/>
          <p:nvPr/>
        </p:nvSpPr>
        <p:spPr>
          <a:xfrm>
            <a:off x="457200" y="2209800"/>
            <a:ext cx="8229600" cy="9144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592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6500" dirty="0" smtClean="0"/>
              <a:t>What is BlinkDB?</a:t>
            </a:r>
            <a:endParaRPr lang="en-US" sz="6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5105400"/>
          </a:xfrm>
        </p:spPr>
        <p:txBody>
          <a:bodyPr/>
          <a:lstStyle/>
          <a:p>
            <a:pPr marL="0" indent="0"/>
            <a:r>
              <a:rPr lang="en-US" sz="3000" dirty="0" smtClean="0"/>
              <a:t>A data analysis (warehouse) system that … </a:t>
            </a:r>
          </a:p>
          <a:p>
            <a:pPr marL="457200" indent="-457200">
              <a:buFont typeface="Lucida Grande"/>
              <a:buChar char="-"/>
            </a:pPr>
            <a:r>
              <a:rPr lang="en-US" sz="3000" dirty="0"/>
              <a:t>c</a:t>
            </a:r>
            <a:r>
              <a:rPr lang="en-US" sz="3000" dirty="0" smtClean="0"/>
              <a:t>reates and maintains a variety of random and stratified samples from underlying data</a:t>
            </a:r>
          </a:p>
          <a:p>
            <a:pPr marL="457200" indent="-457200">
              <a:buFont typeface="Lucida Grande"/>
              <a:buChar char="-"/>
            </a:pPr>
            <a:r>
              <a:rPr lang="en-US" sz="3000" dirty="0" smtClean="0"/>
              <a:t>returns fast, approximate answers with error bars by executing queries on samples of data</a:t>
            </a:r>
          </a:p>
          <a:p>
            <a:pPr marL="457200" indent="-457200">
              <a:buFont typeface="Lucida Grande"/>
              <a:buChar char="-"/>
            </a:pPr>
            <a:r>
              <a:rPr lang="en-US" sz="3000" dirty="0" smtClean="0"/>
              <a:t>is </a:t>
            </a:r>
            <a:r>
              <a:rPr lang="en-US" sz="3000" dirty="0"/>
              <a:t>compatible with Apache </a:t>
            </a:r>
            <a:r>
              <a:rPr lang="en-US" sz="3000" dirty="0" smtClean="0"/>
              <a:t>Hive, AMP Lab’s Shark and Facebook’s Presto </a:t>
            </a:r>
            <a:r>
              <a:rPr lang="en-US" sz="3000" dirty="0"/>
              <a:t>(storage, </a:t>
            </a:r>
            <a:r>
              <a:rPr lang="en-US" sz="3000" dirty="0" err="1"/>
              <a:t>serdes</a:t>
            </a:r>
            <a:r>
              <a:rPr lang="en-US" sz="3000" dirty="0"/>
              <a:t>, UDFs, types, metadata</a:t>
            </a:r>
            <a:r>
              <a:rPr lang="en-US" sz="3000" dirty="0" smtClean="0"/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4572000"/>
            <a:ext cx="8458200" cy="1524000"/>
          </a:xfrm>
          <a:prstGeom prst="rect">
            <a:avLst/>
          </a:prstGeom>
          <a:solidFill>
            <a:schemeClr val="lt1">
              <a:alpha val="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392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6500" dirty="0" smtClean="0">
                <a:solidFill>
                  <a:schemeClr val="accent2"/>
                </a:solidFill>
              </a:rPr>
              <a:t>BlinkDB</a:t>
            </a:r>
            <a:r>
              <a:rPr lang="en-US" sz="6500" dirty="0" smtClean="0"/>
              <a:t> Architecture</a:t>
            </a:r>
            <a:endParaRPr lang="en-US" sz="6500" dirty="0"/>
          </a:p>
        </p:txBody>
      </p:sp>
      <p:sp>
        <p:nvSpPr>
          <p:cNvPr id="7" name="Rectangle 6"/>
          <p:cNvSpPr/>
          <p:nvPr/>
        </p:nvSpPr>
        <p:spPr>
          <a:xfrm>
            <a:off x="609600" y="5925960"/>
            <a:ext cx="8077200" cy="60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Hadoop Storage (e.g., HDFS, </a:t>
            </a:r>
            <a:r>
              <a:rPr lang="en-US" dirty="0" err="1" smtClean="0"/>
              <a:t>Hbase</a:t>
            </a:r>
            <a:r>
              <a:rPr lang="en-US" dirty="0" smtClean="0"/>
              <a:t>, Presto)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2268360"/>
            <a:ext cx="1143000" cy="3505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Meta</a:t>
            </a:r>
          </a:p>
          <a:p>
            <a:pPr algn="ctr"/>
            <a:r>
              <a:rPr lang="en-US" dirty="0"/>
              <a:t>s</a:t>
            </a:r>
            <a:r>
              <a:rPr lang="en-US" dirty="0" smtClean="0"/>
              <a:t>tore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919366" y="5163960"/>
            <a:ext cx="6767434" cy="609600"/>
          </a:xfrm>
          <a:prstGeom prst="rect">
            <a:avLst/>
          </a:prstGeom>
          <a:solidFill>
            <a:srgbClr val="C3D69B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Hadoop/Spark/Presto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919366" y="2268360"/>
            <a:ext cx="6767434" cy="2743200"/>
          </a:xfrm>
          <a:prstGeom prst="rect">
            <a:avLst/>
          </a:prstGeom>
          <a:solidFill>
            <a:srgbClr val="93CDDD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071766" y="3106560"/>
            <a:ext cx="1585834" cy="1762445"/>
          </a:xfrm>
          <a:prstGeom prst="rect">
            <a:avLst/>
          </a:prstGeom>
          <a:solidFill>
            <a:srgbClr val="DBEEF4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SQL Parser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343400" y="3106561"/>
            <a:ext cx="1585834" cy="1762445"/>
          </a:xfrm>
          <a:prstGeom prst="rect">
            <a:avLst/>
          </a:prstGeom>
          <a:solidFill>
            <a:srgbClr val="C3D69B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Query Optimizer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081634" y="3106561"/>
            <a:ext cx="1919366" cy="523555"/>
          </a:xfrm>
          <a:prstGeom prst="rect">
            <a:avLst/>
          </a:prstGeom>
          <a:solidFill>
            <a:srgbClr val="C3D69B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dirty="0" smtClean="0"/>
              <a:t>Physical Plan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81634" y="3716161"/>
            <a:ext cx="1919366" cy="523555"/>
          </a:xfrm>
          <a:prstGeom prst="rect">
            <a:avLst/>
          </a:prstGeom>
          <a:solidFill>
            <a:srgbClr val="DBEEF4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SerDes</a:t>
            </a:r>
            <a:r>
              <a:rPr lang="en-US" dirty="0" smtClean="0"/>
              <a:t>, UDFs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081634" y="4325761"/>
            <a:ext cx="1919366" cy="523555"/>
          </a:xfrm>
          <a:prstGeom prst="rect">
            <a:avLst/>
          </a:prstGeom>
          <a:solidFill>
            <a:srgbClr val="C3D69B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Execution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071766" y="2420760"/>
            <a:ext cx="6538834" cy="5235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Driver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26796" y="1600200"/>
            <a:ext cx="3561035" cy="523555"/>
          </a:xfrm>
          <a:prstGeom prst="rect">
            <a:avLst/>
          </a:prstGeom>
          <a:solidFill>
            <a:srgbClr val="93CDDD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Command-line Shell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187831" y="1600200"/>
            <a:ext cx="4498969" cy="523555"/>
          </a:xfrm>
          <a:prstGeom prst="rect">
            <a:avLst/>
          </a:prstGeom>
          <a:solidFill>
            <a:srgbClr val="93CDDD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Thrift/JDBC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430584" y="3106560"/>
            <a:ext cx="757247" cy="1770241"/>
          </a:xfrm>
          <a:prstGeom prst="rect">
            <a:avLst/>
          </a:prstGeom>
          <a:solidFill>
            <a:srgbClr val="C0504D"/>
          </a:solidFill>
          <a:ln>
            <a:solidFill>
              <a:srgbClr val="0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8001001" y="3106560"/>
            <a:ext cx="609600" cy="523556"/>
          </a:xfrm>
          <a:prstGeom prst="rect">
            <a:avLst/>
          </a:prstGeom>
          <a:solidFill>
            <a:srgbClr val="C0504D"/>
          </a:solidFill>
          <a:ln>
            <a:solidFill>
              <a:srgbClr val="0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8001001" y="3716160"/>
            <a:ext cx="609600" cy="523556"/>
          </a:xfrm>
          <a:prstGeom prst="rect">
            <a:avLst/>
          </a:prstGeom>
          <a:solidFill>
            <a:srgbClr val="C0504D"/>
          </a:solidFill>
          <a:ln>
            <a:solidFill>
              <a:srgbClr val="0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8001000" y="4325760"/>
            <a:ext cx="609600" cy="523556"/>
          </a:xfrm>
          <a:prstGeom prst="rect">
            <a:avLst/>
          </a:prstGeom>
          <a:solidFill>
            <a:srgbClr val="C0504D"/>
          </a:solidFill>
          <a:ln>
            <a:solidFill>
              <a:srgbClr val="0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990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/>
          <a:lstStyle/>
          <a:p>
            <a:r>
              <a:rPr lang="en-US" sz="6500" dirty="0" smtClean="0"/>
              <a:t>BlinkDB alpha-0.1.0</a:t>
            </a:r>
            <a:endParaRPr lang="en-US" sz="6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8915400" cy="464639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Released </a:t>
            </a:r>
            <a:r>
              <a:rPr lang="en-US" sz="3000" dirty="0"/>
              <a:t>and available at </a:t>
            </a:r>
            <a:r>
              <a:rPr lang="en-US" sz="3000" dirty="0">
                <a:hlinkClick r:id="rId2"/>
              </a:rPr>
              <a:t>http://blinkdb.org</a:t>
            </a: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Allows you </a:t>
            </a:r>
            <a:r>
              <a:rPr lang="en-US" sz="3000" dirty="0"/>
              <a:t>to create random and stratified samples on native tables and materialized </a:t>
            </a:r>
            <a:r>
              <a:rPr lang="en-US" sz="3000" dirty="0" smtClean="0"/>
              <a:t>views</a:t>
            </a: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Adds approximate </a:t>
            </a:r>
            <a:r>
              <a:rPr lang="en-US" sz="3000" dirty="0"/>
              <a:t>a</a:t>
            </a:r>
            <a:r>
              <a:rPr lang="en-US" sz="3000" dirty="0" smtClean="0"/>
              <a:t>ggregate </a:t>
            </a:r>
            <a:r>
              <a:rPr lang="en-US" sz="3000" dirty="0"/>
              <a:t>f</a:t>
            </a:r>
            <a:r>
              <a:rPr lang="en-US" sz="3000" dirty="0" smtClean="0"/>
              <a:t>unctions with statistical </a:t>
            </a:r>
            <a:r>
              <a:rPr lang="en-US" sz="3000" dirty="0"/>
              <a:t>c</a:t>
            </a:r>
            <a:r>
              <a:rPr lang="en-US" sz="3000" dirty="0" smtClean="0"/>
              <a:t>losed </a:t>
            </a:r>
            <a:r>
              <a:rPr lang="en-US" sz="3000" dirty="0"/>
              <a:t>f</a:t>
            </a:r>
            <a:r>
              <a:rPr lang="en-US" sz="3000" dirty="0" smtClean="0"/>
              <a:t>orms to </a:t>
            </a:r>
            <a:r>
              <a:rPr lang="en-US" sz="3000" dirty="0" err="1" smtClean="0"/>
              <a:t>HiveQL</a:t>
            </a:r>
            <a:r>
              <a:rPr lang="en-US" sz="3000" dirty="0" smtClean="0"/>
              <a:t> : </a:t>
            </a:r>
            <a:r>
              <a:rPr lang="en-US" sz="2600" b="1" dirty="0" err="1" smtClean="0">
                <a:solidFill>
                  <a:srgbClr val="008000"/>
                </a:solidFill>
                <a:latin typeface="Courier"/>
                <a:cs typeface="Courier"/>
              </a:rPr>
              <a:t>approx_avg</a:t>
            </a:r>
            <a:r>
              <a:rPr lang="en-US" sz="2600" b="1" dirty="0" smtClean="0">
                <a:solidFill>
                  <a:srgbClr val="008000"/>
                </a:solidFill>
                <a:latin typeface="Courier"/>
                <a:cs typeface="Courier"/>
              </a:rPr>
              <a:t>(), </a:t>
            </a:r>
            <a:r>
              <a:rPr lang="en-US" sz="2600" b="1" dirty="0" err="1" smtClean="0">
                <a:solidFill>
                  <a:srgbClr val="008000"/>
                </a:solidFill>
                <a:latin typeface="Courier"/>
                <a:cs typeface="Courier"/>
              </a:rPr>
              <a:t>approx_sum</a:t>
            </a:r>
            <a:r>
              <a:rPr lang="en-US" sz="2600" b="1" dirty="0" smtClean="0">
                <a:solidFill>
                  <a:srgbClr val="008000"/>
                </a:solidFill>
                <a:latin typeface="Courier"/>
                <a:cs typeface="Courier"/>
              </a:rPr>
              <a:t>(), </a:t>
            </a:r>
            <a:r>
              <a:rPr lang="en-US" sz="2600" b="1" dirty="0" err="1" smtClean="0">
                <a:solidFill>
                  <a:srgbClr val="008000"/>
                </a:solidFill>
                <a:latin typeface="Courier"/>
                <a:cs typeface="Courier"/>
              </a:rPr>
              <a:t>approx_count</a:t>
            </a:r>
            <a:r>
              <a:rPr lang="en-US" sz="2600" b="1" dirty="0" smtClean="0">
                <a:solidFill>
                  <a:srgbClr val="008000"/>
                </a:solidFill>
                <a:latin typeface="Courier"/>
                <a:cs typeface="Courier"/>
              </a:rPr>
              <a:t>() </a:t>
            </a:r>
            <a:r>
              <a:rPr lang="en-US" sz="2600" dirty="0" smtClean="0">
                <a:latin typeface="Courier"/>
                <a:cs typeface="Courier"/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984068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458200" cy="1143000"/>
          </a:xfrm>
        </p:spPr>
        <p:txBody>
          <a:bodyPr/>
          <a:lstStyle/>
          <a:p>
            <a:r>
              <a:rPr lang="en-US" sz="6500" dirty="0" smtClean="0"/>
              <a:t>Feature Roadmap</a:t>
            </a:r>
            <a:endParaRPr lang="en-US" sz="6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419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Integrating BlinkDB with Facebook’s Presto and Shark as an experimental feature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Automatic Sample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More Hive Aggregates, UDAF Support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Runtime Correctness Tests</a:t>
            </a:r>
          </a:p>
        </p:txBody>
      </p:sp>
    </p:spTree>
    <p:extLst>
      <p:ext uri="{BB962C8B-B14F-4D97-AF65-F5344CB8AC3E}">
        <p14:creationId xmlns:p14="http://schemas.microsoft.com/office/powerpoint/2010/main" val="792905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5562600" cy="1905000"/>
          </a:xfrm>
        </p:spPr>
        <p:txBody>
          <a:bodyPr/>
          <a:lstStyle/>
          <a:p>
            <a:pPr marL="0" indent="0"/>
            <a:r>
              <a:rPr lang="en-US" sz="2400" b="1" dirty="0">
                <a:latin typeface="Calibri"/>
                <a:cs typeface="Calibri"/>
              </a:rPr>
              <a:t>SELECT</a:t>
            </a:r>
            <a:r>
              <a:rPr lang="en-US" sz="2400" dirty="0">
                <a:latin typeface="Calibri"/>
                <a:cs typeface="Calibri"/>
              </a:rPr>
              <a:t> avg(</a:t>
            </a:r>
            <a:r>
              <a:rPr lang="en-US" sz="2400" dirty="0" err="1">
                <a:latin typeface="Calibri"/>
                <a:cs typeface="Calibri"/>
              </a:rPr>
              <a:t>sessionTime</a:t>
            </a:r>
            <a:r>
              <a:rPr lang="en-US" sz="2400" dirty="0" smtClean="0">
                <a:latin typeface="Calibri"/>
                <a:cs typeface="Calibri"/>
              </a:rPr>
              <a:t>)</a:t>
            </a:r>
            <a:r>
              <a:rPr lang="en-US" sz="2400" b="1" dirty="0" smtClean="0">
                <a:solidFill>
                  <a:srgbClr val="3366FF"/>
                </a:solidFill>
                <a:latin typeface="Calibri"/>
                <a:cs typeface="Calibri"/>
              </a:rPr>
              <a:t> </a:t>
            </a:r>
          </a:p>
          <a:p>
            <a:pPr marL="0" indent="0">
              <a:lnSpc>
                <a:spcPct val="50000"/>
              </a:lnSpc>
            </a:pPr>
            <a:r>
              <a:rPr lang="en-US" sz="2400" b="1" dirty="0" smtClean="0">
                <a:latin typeface="Calibri"/>
                <a:cs typeface="Calibri"/>
              </a:rPr>
              <a:t>FROM</a:t>
            </a:r>
            <a:r>
              <a:rPr lang="en-US" sz="2400" dirty="0" smtClean="0">
                <a:latin typeface="Calibri"/>
                <a:cs typeface="Calibri"/>
              </a:rPr>
              <a:t> Table </a:t>
            </a:r>
          </a:p>
          <a:p>
            <a:pPr marL="0" indent="0">
              <a:lnSpc>
                <a:spcPct val="50000"/>
              </a:lnSpc>
            </a:pPr>
            <a:r>
              <a:rPr lang="en-US" sz="2400" b="1" dirty="0" smtClean="0">
                <a:latin typeface="Calibri"/>
                <a:cs typeface="Calibri"/>
              </a:rPr>
              <a:t>WHERE</a:t>
            </a:r>
            <a:r>
              <a:rPr lang="en-US" sz="2400" dirty="0" smtClean="0">
                <a:latin typeface="Calibri"/>
                <a:cs typeface="Calibri"/>
              </a:rPr>
              <a:t> city=‘San Francisco’</a:t>
            </a:r>
            <a:endParaRPr lang="en-US" sz="2400" dirty="0">
              <a:latin typeface="Calibri"/>
              <a:cs typeface="Calibri"/>
            </a:endParaRPr>
          </a:p>
          <a:p>
            <a:pPr marL="0" indent="0">
              <a:lnSpc>
                <a:spcPct val="50000"/>
              </a:lnSpc>
            </a:pPr>
            <a:r>
              <a:rPr lang="en-US" sz="2400" b="1" dirty="0" smtClean="0">
                <a:solidFill>
                  <a:srgbClr val="3366FF"/>
                </a:solidFill>
                <a:latin typeface="Calibri"/>
                <a:cs typeface="Calibri"/>
              </a:rPr>
              <a:t>WITHIN</a:t>
            </a:r>
            <a:r>
              <a:rPr lang="en-US" sz="2400" dirty="0" smtClean="0">
                <a:solidFill>
                  <a:srgbClr val="3366FF"/>
                </a:solidFill>
                <a:latin typeface="Calibri"/>
                <a:cs typeface="Calibri"/>
              </a:rPr>
              <a:t> </a:t>
            </a:r>
            <a:r>
              <a:rPr lang="en-US" sz="2400" dirty="0">
                <a:solidFill>
                  <a:srgbClr val="3366FF"/>
                </a:solidFill>
                <a:latin typeface="Calibri"/>
                <a:cs typeface="Calibri"/>
              </a:rPr>
              <a:t>1 </a:t>
            </a:r>
            <a:r>
              <a:rPr lang="en-US" sz="2400" dirty="0" smtClean="0">
                <a:solidFill>
                  <a:srgbClr val="3366FF"/>
                </a:solidFill>
                <a:latin typeface="Calibri"/>
                <a:cs typeface="Calibri"/>
              </a:rPr>
              <a:t>SECONDS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91200" y="5105400"/>
            <a:ext cx="265369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3366FF"/>
                </a:solidFill>
                <a:latin typeface="Calibri"/>
                <a:cs typeface="Calibri"/>
              </a:rPr>
              <a:t>234.23</a:t>
            </a:r>
            <a:r>
              <a:rPr lang="en-US" sz="3200" dirty="0" smtClean="0">
                <a:latin typeface="Calibri"/>
                <a:cs typeface="Calibri"/>
              </a:rPr>
              <a:t> ± </a:t>
            </a:r>
            <a:r>
              <a:rPr lang="en-US" sz="3200" dirty="0" smtClean="0">
                <a:solidFill>
                  <a:srgbClr val="FF0000"/>
                </a:solidFill>
                <a:latin typeface="Calibri"/>
                <a:cs typeface="Calibri"/>
              </a:rPr>
              <a:t>15.32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733800" y="5486400"/>
            <a:ext cx="1295400" cy="0"/>
          </a:xfrm>
          <a:prstGeom prst="straightConnector1">
            <a:avLst/>
          </a:prstGeom>
          <a:ln>
            <a:solidFill>
              <a:srgbClr val="3366FF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 bwMode="auto">
          <a:xfrm>
            <a:off x="228600" y="2286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9pPr>
          </a:lstStyle>
          <a:p>
            <a:r>
              <a:rPr lang="en-US" sz="5000" dirty="0" smtClean="0">
                <a:latin typeface="Calibri"/>
                <a:cs typeface="Calibri"/>
              </a:rPr>
              <a:t>Automatic Sample Management</a:t>
            </a:r>
            <a:endParaRPr lang="en-US" sz="5000" dirty="0">
              <a:latin typeface="Calibri"/>
              <a:cs typeface="Calibri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59818" y="1676400"/>
            <a:ext cx="8807982" cy="1289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200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457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6858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-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3000" b="1" dirty="0" smtClean="0">
                <a:solidFill>
                  <a:srgbClr val="37934C"/>
                </a:solidFill>
              </a:rPr>
              <a:t>Goal:</a:t>
            </a:r>
            <a:r>
              <a:rPr lang="en-US" sz="3000" dirty="0" smtClean="0"/>
              <a:t> The API should abstract the details of creating, 		deleting and managing samples from the user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509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931"/>
    </mc:Choice>
    <mc:Fallback xmlns="">
      <p:transition xmlns:p14="http://schemas.microsoft.com/office/powerpoint/2010/main" spd="slow" advTm="2693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5562600" cy="1905000"/>
          </a:xfrm>
        </p:spPr>
        <p:txBody>
          <a:bodyPr/>
          <a:lstStyle/>
          <a:p>
            <a:pPr marL="0" indent="0"/>
            <a:r>
              <a:rPr lang="en-US" sz="2400" b="1" dirty="0">
                <a:latin typeface="Calibri"/>
                <a:cs typeface="Calibri"/>
              </a:rPr>
              <a:t>SELECT</a:t>
            </a:r>
            <a:r>
              <a:rPr lang="en-US" sz="2400" dirty="0">
                <a:latin typeface="Calibri"/>
                <a:cs typeface="Calibri"/>
              </a:rPr>
              <a:t> avg(</a:t>
            </a:r>
            <a:r>
              <a:rPr lang="en-US" sz="2400" dirty="0" err="1">
                <a:latin typeface="Calibri"/>
                <a:cs typeface="Calibri"/>
              </a:rPr>
              <a:t>sessionTime</a:t>
            </a:r>
            <a:r>
              <a:rPr lang="en-US" sz="2400" dirty="0" smtClean="0">
                <a:latin typeface="Calibri"/>
                <a:cs typeface="Calibri"/>
              </a:rPr>
              <a:t>)</a:t>
            </a:r>
            <a:r>
              <a:rPr lang="en-US" sz="2400" b="1" dirty="0" smtClean="0">
                <a:solidFill>
                  <a:srgbClr val="3366FF"/>
                </a:solidFill>
                <a:latin typeface="Calibri"/>
                <a:cs typeface="Calibri"/>
              </a:rPr>
              <a:t> </a:t>
            </a:r>
          </a:p>
          <a:p>
            <a:pPr marL="0" indent="0">
              <a:lnSpc>
                <a:spcPct val="50000"/>
              </a:lnSpc>
            </a:pPr>
            <a:r>
              <a:rPr lang="en-US" sz="2400" b="1" dirty="0" smtClean="0">
                <a:latin typeface="Calibri"/>
                <a:cs typeface="Calibri"/>
              </a:rPr>
              <a:t>FROM</a:t>
            </a:r>
            <a:r>
              <a:rPr lang="en-US" sz="2400" dirty="0" smtClean="0">
                <a:latin typeface="Calibri"/>
                <a:cs typeface="Calibri"/>
              </a:rPr>
              <a:t> Table </a:t>
            </a:r>
          </a:p>
          <a:p>
            <a:pPr marL="0" indent="0">
              <a:lnSpc>
                <a:spcPct val="50000"/>
              </a:lnSpc>
            </a:pPr>
            <a:r>
              <a:rPr lang="en-US" sz="2400" b="1" dirty="0" smtClean="0">
                <a:latin typeface="Calibri"/>
                <a:cs typeface="Calibri"/>
              </a:rPr>
              <a:t>WHERE</a:t>
            </a:r>
            <a:r>
              <a:rPr lang="en-US" sz="2400" dirty="0" smtClean="0">
                <a:latin typeface="Calibri"/>
                <a:cs typeface="Calibri"/>
              </a:rPr>
              <a:t> city=‘San Francisco’</a:t>
            </a:r>
            <a:endParaRPr lang="en-US" sz="2400" dirty="0">
              <a:latin typeface="Calibri"/>
              <a:cs typeface="Calibri"/>
            </a:endParaRPr>
          </a:p>
          <a:p>
            <a:pPr marL="0" indent="0">
              <a:lnSpc>
                <a:spcPct val="50000"/>
              </a:lnSpc>
            </a:pPr>
            <a:r>
              <a:rPr lang="en-US" sz="2400" b="1" dirty="0" smtClean="0">
                <a:solidFill>
                  <a:srgbClr val="3366FF"/>
                </a:solidFill>
                <a:latin typeface="Calibri"/>
                <a:cs typeface="Calibri"/>
              </a:rPr>
              <a:t>WITHIN</a:t>
            </a:r>
            <a:r>
              <a:rPr lang="en-US" sz="2400" dirty="0" smtClean="0">
                <a:solidFill>
                  <a:srgbClr val="3366FF"/>
                </a:solidFill>
                <a:latin typeface="Calibri"/>
                <a:cs typeface="Calibri"/>
              </a:rPr>
              <a:t> 2 SECONDS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91200" y="5105400"/>
            <a:ext cx="265369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trike="sngStrike" dirty="0" smtClean="0">
                <a:solidFill>
                  <a:srgbClr val="3366FF"/>
                </a:solidFill>
                <a:latin typeface="Calibri"/>
                <a:cs typeface="Calibri"/>
              </a:rPr>
              <a:t>234.23</a:t>
            </a:r>
            <a:r>
              <a:rPr lang="en-US" sz="3200" strike="sngStrike" dirty="0" smtClean="0">
                <a:latin typeface="Calibri"/>
                <a:cs typeface="Calibri"/>
              </a:rPr>
              <a:t> ± </a:t>
            </a:r>
            <a:r>
              <a:rPr lang="en-US" sz="3200" strike="sngStrike" dirty="0" smtClean="0">
                <a:solidFill>
                  <a:srgbClr val="FF0000"/>
                </a:solidFill>
                <a:latin typeface="Calibri"/>
                <a:cs typeface="Calibri"/>
              </a:rPr>
              <a:t>15.32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733800" y="5486400"/>
            <a:ext cx="1295400" cy="0"/>
          </a:xfrm>
          <a:prstGeom prst="straightConnector1">
            <a:avLst/>
          </a:prstGeom>
          <a:ln>
            <a:solidFill>
              <a:srgbClr val="3366FF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 bwMode="auto">
          <a:xfrm>
            <a:off x="228600" y="2286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9pPr>
          </a:lstStyle>
          <a:p>
            <a:r>
              <a:rPr lang="en-US" sz="5000" dirty="0" smtClean="0">
                <a:latin typeface="Calibri"/>
                <a:cs typeface="Calibri"/>
              </a:rPr>
              <a:t>Automatic Sample Management</a:t>
            </a:r>
            <a:endParaRPr lang="en-US" sz="5000" dirty="0">
              <a:latin typeface="Calibri"/>
              <a:cs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91200" y="5587424"/>
            <a:ext cx="244570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3366FF"/>
                </a:solidFill>
                <a:latin typeface="Calibri"/>
                <a:cs typeface="Calibri"/>
              </a:rPr>
              <a:t>239.46</a:t>
            </a:r>
            <a:r>
              <a:rPr lang="en-US" sz="3200" dirty="0" smtClean="0">
                <a:latin typeface="Calibri"/>
                <a:cs typeface="Calibri"/>
              </a:rPr>
              <a:t> ± </a:t>
            </a:r>
            <a:r>
              <a:rPr lang="en-US" sz="3200" dirty="0" smtClean="0">
                <a:solidFill>
                  <a:srgbClr val="FF0000"/>
                </a:solidFill>
                <a:latin typeface="Calibri"/>
                <a:cs typeface="Calibri"/>
              </a:rPr>
              <a:t>4.96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59818" y="1676400"/>
            <a:ext cx="8807982" cy="1289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200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457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6858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-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3000" b="1" dirty="0" smtClean="0">
                <a:solidFill>
                  <a:srgbClr val="37934C"/>
                </a:solidFill>
              </a:rPr>
              <a:t>Goal:</a:t>
            </a:r>
            <a:r>
              <a:rPr lang="en-US" sz="3000" dirty="0" smtClean="0"/>
              <a:t> The API should abstract the details of creating, 		deleting and managing samples from the user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1563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931"/>
    </mc:Choice>
    <mc:Fallback xmlns="">
      <p:transition xmlns:p14="http://schemas.microsoft.com/office/powerpoint/2010/main" spd="slow" advTm="2693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7500" dirty="0" smtClean="0">
                <a:latin typeface="Calibri"/>
                <a:cs typeface="Calibri"/>
              </a:rPr>
              <a:t>Our Goal</a:t>
            </a:r>
            <a:endParaRPr lang="en-US" sz="7500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421" y="1752600"/>
            <a:ext cx="82296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>
                <a:latin typeface="Calibri"/>
                <a:cs typeface="Calibri"/>
              </a:rPr>
              <a:t>Support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interactive</a:t>
            </a:r>
            <a:r>
              <a:rPr lang="en-US" sz="4000" dirty="0">
                <a:latin typeface="Calibri"/>
                <a:cs typeface="Calibri"/>
              </a:rPr>
              <a:t> </a:t>
            </a:r>
            <a:r>
              <a:rPr lang="en-US" sz="4000" dirty="0" smtClean="0">
                <a:latin typeface="Calibri"/>
                <a:cs typeface="Calibri"/>
              </a:rPr>
              <a:t>SQL-like </a:t>
            </a:r>
            <a:r>
              <a:rPr lang="en-US" sz="4000" dirty="0">
                <a:latin typeface="Calibri"/>
                <a:cs typeface="Calibri"/>
              </a:rPr>
              <a:t>aggregate queries over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massive sets of data</a:t>
            </a:r>
            <a:endParaRPr lang="en-US" sz="4000" b="1" dirty="0">
              <a:latin typeface="Calibri"/>
              <a:cs typeface="Calibri"/>
            </a:endParaRPr>
          </a:p>
          <a:p>
            <a:pPr marL="0" indent="0"/>
            <a:endParaRPr lang="en-US" sz="2200" dirty="0">
              <a:latin typeface="Calibri"/>
              <a:cs typeface="Calibri"/>
            </a:endParaRPr>
          </a:p>
          <a:p>
            <a:pPr marL="0" indent="0">
              <a:lnSpc>
                <a:spcPct val="50000"/>
              </a:lnSpc>
            </a:pPr>
            <a:r>
              <a:rPr lang="en-US" sz="2200" dirty="0" smtClean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sz="2200" dirty="0" smtClean="0">
                <a:latin typeface="Courier"/>
                <a:cs typeface="Courier"/>
              </a:rPr>
              <a:t> SELECT AVG(</a:t>
            </a:r>
            <a:r>
              <a:rPr lang="en-US" sz="2200" b="1" dirty="0" err="1" smtClean="0">
                <a:solidFill>
                  <a:schemeClr val="accent2"/>
                </a:solidFill>
                <a:latin typeface="Courier"/>
                <a:cs typeface="Courier"/>
              </a:rPr>
              <a:t>jobtime</a:t>
            </a:r>
            <a:r>
              <a:rPr lang="en-US" sz="2200" dirty="0" smtClean="0">
                <a:latin typeface="Courier"/>
                <a:cs typeface="Courier"/>
              </a:rPr>
              <a:t>)</a:t>
            </a:r>
          </a:p>
          <a:p>
            <a:pPr marL="0" indent="0">
              <a:lnSpc>
                <a:spcPct val="50000"/>
              </a:lnSpc>
            </a:pPr>
            <a:r>
              <a:rPr lang="en-US" sz="2200" dirty="0">
                <a:latin typeface="Courier"/>
                <a:cs typeface="Courier"/>
              </a:rPr>
              <a:t>	</a:t>
            </a:r>
            <a:r>
              <a:rPr lang="en-US" sz="2200" dirty="0" smtClean="0">
                <a:latin typeface="Courier"/>
                <a:cs typeface="Courier"/>
              </a:rPr>
              <a:t>		 FROM </a:t>
            </a:r>
            <a:r>
              <a:rPr lang="en-US" sz="2200" b="1" dirty="0" err="1" smtClean="0">
                <a:solidFill>
                  <a:srgbClr val="C0504D"/>
                </a:solidFill>
                <a:latin typeface="Courier"/>
                <a:cs typeface="Courier"/>
              </a:rPr>
              <a:t>very_big_log</a:t>
            </a:r>
            <a:endParaRPr lang="en-US" sz="2200" b="1" dirty="0" smtClean="0">
              <a:solidFill>
                <a:srgbClr val="C0504D"/>
              </a:solidFill>
              <a:latin typeface="Courier"/>
              <a:cs typeface="Courier"/>
            </a:endParaRPr>
          </a:p>
        </p:txBody>
      </p:sp>
      <p:sp>
        <p:nvSpPr>
          <p:cNvPr id="5" name="Line Callout 1 (Border and Accent Bar) 4"/>
          <p:cNvSpPr/>
          <p:nvPr/>
        </p:nvSpPr>
        <p:spPr>
          <a:xfrm>
            <a:off x="6400800" y="4267200"/>
            <a:ext cx="2209800" cy="1143000"/>
          </a:xfrm>
          <a:prstGeom prst="accentBorderCallout1">
            <a:avLst>
              <a:gd name="adj1" fmla="val 18750"/>
              <a:gd name="adj2" fmla="val -8333"/>
              <a:gd name="adj3" fmla="val -35972"/>
              <a:gd name="adj4" fmla="val -52248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AVG, COUNT, SUM, STDEV, PERCENTILE etc.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124200" y="3657600"/>
            <a:ext cx="2133600" cy="4572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606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25"/>
    </mc:Choice>
    <mc:Fallback xmlns="">
      <p:transition xmlns:p14="http://schemas.microsoft.com/office/powerpoint/2010/main" spd="slow" advTm="1592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5562600" cy="1905000"/>
          </a:xfrm>
        </p:spPr>
        <p:txBody>
          <a:bodyPr/>
          <a:lstStyle/>
          <a:p>
            <a:pPr marL="0" indent="0"/>
            <a:r>
              <a:rPr lang="en-US" sz="2400" b="1" dirty="0">
                <a:latin typeface="Calibri"/>
                <a:cs typeface="Calibri"/>
              </a:rPr>
              <a:t>SELECT</a:t>
            </a:r>
            <a:r>
              <a:rPr lang="en-US" sz="2400" dirty="0">
                <a:latin typeface="Calibri"/>
                <a:cs typeface="Calibri"/>
              </a:rPr>
              <a:t> avg(</a:t>
            </a:r>
            <a:r>
              <a:rPr lang="en-US" sz="2400" dirty="0" err="1">
                <a:latin typeface="Calibri"/>
                <a:cs typeface="Calibri"/>
              </a:rPr>
              <a:t>sessionTime</a:t>
            </a:r>
            <a:r>
              <a:rPr lang="en-US" sz="2400" dirty="0" smtClean="0">
                <a:latin typeface="Calibri"/>
                <a:cs typeface="Calibri"/>
              </a:rPr>
              <a:t>)</a:t>
            </a:r>
            <a:r>
              <a:rPr lang="en-US" sz="2400" b="1" dirty="0" smtClean="0">
                <a:solidFill>
                  <a:srgbClr val="3366FF"/>
                </a:solidFill>
                <a:latin typeface="Calibri"/>
                <a:cs typeface="Calibri"/>
              </a:rPr>
              <a:t> </a:t>
            </a:r>
          </a:p>
          <a:p>
            <a:pPr marL="0" indent="0">
              <a:lnSpc>
                <a:spcPct val="50000"/>
              </a:lnSpc>
            </a:pPr>
            <a:r>
              <a:rPr lang="en-US" sz="2400" b="1" dirty="0" smtClean="0">
                <a:latin typeface="Calibri"/>
                <a:cs typeface="Calibri"/>
              </a:rPr>
              <a:t>FROM</a:t>
            </a:r>
            <a:r>
              <a:rPr lang="en-US" sz="2400" dirty="0" smtClean="0">
                <a:latin typeface="Calibri"/>
                <a:cs typeface="Calibri"/>
              </a:rPr>
              <a:t> Table </a:t>
            </a:r>
          </a:p>
          <a:p>
            <a:pPr marL="0" indent="0">
              <a:lnSpc>
                <a:spcPct val="50000"/>
              </a:lnSpc>
            </a:pPr>
            <a:r>
              <a:rPr lang="en-US" sz="2400" b="1" dirty="0" smtClean="0">
                <a:latin typeface="Calibri"/>
                <a:cs typeface="Calibri"/>
              </a:rPr>
              <a:t>WHERE</a:t>
            </a:r>
            <a:r>
              <a:rPr lang="en-US" sz="2400" dirty="0" smtClean="0">
                <a:latin typeface="Calibri"/>
                <a:cs typeface="Calibri"/>
              </a:rPr>
              <a:t> city=‘San Francisco’</a:t>
            </a:r>
            <a:endParaRPr lang="en-US" sz="2400" dirty="0">
              <a:latin typeface="Calibri"/>
              <a:cs typeface="Calibri"/>
            </a:endParaRPr>
          </a:p>
          <a:p>
            <a:pPr marL="0" indent="0">
              <a:lnSpc>
                <a:spcPct val="50000"/>
              </a:lnSpc>
            </a:pPr>
            <a:r>
              <a:rPr lang="en-US" sz="2400" b="1" dirty="0">
                <a:solidFill>
                  <a:srgbClr val="3366FF"/>
                </a:solidFill>
                <a:latin typeface="Calibri"/>
                <a:cs typeface="Calibri"/>
              </a:rPr>
              <a:t>ERROR</a:t>
            </a:r>
            <a:r>
              <a:rPr lang="en-US" sz="2400" dirty="0">
                <a:solidFill>
                  <a:srgbClr val="3366FF"/>
                </a:solidFill>
                <a:latin typeface="Calibri"/>
                <a:cs typeface="Calibri"/>
              </a:rPr>
              <a:t> 0.1 </a:t>
            </a:r>
            <a:r>
              <a:rPr lang="en-US" sz="2400" b="1" dirty="0">
                <a:solidFill>
                  <a:srgbClr val="3366FF"/>
                </a:solidFill>
                <a:latin typeface="Calibri"/>
                <a:cs typeface="Calibri"/>
              </a:rPr>
              <a:t>CONFIDENCE</a:t>
            </a:r>
            <a:r>
              <a:rPr lang="en-US" sz="2400" dirty="0">
                <a:solidFill>
                  <a:srgbClr val="3366FF"/>
                </a:solidFill>
                <a:latin typeface="Calibri"/>
                <a:cs typeface="Calibri"/>
              </a:rPr>
              <a:t> 95.0%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8600" y="2286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9pPr>
          </a:lstStyle>
          <a:p>
            <a:r>
              <a:rPr lang="en-US" sz="5000" dirty="0" smtClean="0">
                <a:latin typeface="Calibri"/>
                <a:cs typeface="Calibri"/>
              </a:rPr>
              <a:t>Automatic Sample Management</a:t>
            </a:r>
            <a:endParaRPr lang="en-US" sz="5000" dirty="0">
              <a:latin typeface="Calibri"/>
              <a:cs typeface="Calibri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59818" y="1676400"/>
            <a:ext cx="8807982" cy="1289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200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457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6858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-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3000" b="1" dirty="0" smtClean="0">
                <a:solidFill>
                  <a:srgbClr val="37934C"/>
                </a:solidFill>
              </a:rPr>
              <a:t>Goal:</a:t>
            </a:r>
            <a:r>
              <a:rPr lang="en-US" sz="3000" dirty="0" smtClean="0"/>
              <a:t> The API should abstract the details of creating, 		deleting and managing samples from the user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993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931"/>
    </mc:Choice>
    <mc:Fallback xmlns="">
      <p:transition xmlns:p14="http://schemas.microsoft.com/office/powerpoint/2010/main" spd="slow" advTm="2693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>
            <a:off x="293621" y="4260808"/>
            <a:ext cx="872632" cy="71342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Calibri"/>
                <a:cs typeface="Calibri"/>
              </a:rPr>
              <a:t>TABLE</a:t>
            </a:r>
            <a:endParaRPr lang="en-US" sz="1200" dirty="0">
              <a:latin typeface="Calibri"/>
              <a:cs typeface="Calibri"/>
            </a:endParaRPr>
          </a:p>
        </p:txBody>
      </p:sp>
      <p:sp>
        <p:nvSpPr>
          <p:cNvPr id="10" name="Rectangle 9"/>
          <p:cNvSpPr/>
          <p:nvPr/>
        </p:nvSpPr>
        <p:spPr>
          <a:xfrm rot="16200000">
            <a:off x="482139" y="4412705"/>
            <a:ext cx="2639672" cy="3739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/>
                <a:cs typeface="Calibri"/>
              </a:rPr>
              <a:t>Sampling Module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2073" y="2971800"/>
            <a:ext cx="1071727" cy="10571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72758" y="4225134"/>
            <a:ext cx="1061042" cy="8778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672758" y="5246622"/>
            <a:ext cx="1061042" cy="9255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86446" y="5241482"/>
            <a:ext cx="224373" cy="9307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cxnSp>
        <p:nvCxnSpPr>
          <p:cNvPr id="35" name="Straight Arrow Connector 34"/>
          <p:cNvCxnSpPr>
            <a:endCxn id="12" idx="1"/>
          </p:cNvCxnSpPr>
          <p:nvPr/>
        </p:nvCxnSpPr>
        <p:spPr>
          <a:xfrm>
            <a:off x="1999637" y="4664039"/>
            <a:ext cx="67312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999637" y="3654396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988953" y="5715000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73386" y="5102944"/>
            <a:ext cx="9174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/>
                <a:cs typeface="Calibri"/>
              </a:rPr>
              <a:t>Original </a:t>
            </a:r>
          </a:p>
          <a:p>
            <a:pPr algn="ctr"/>
            <a:r>
              <a:rPr lang="en-US" sz="1800" dirty="0" smtClean="0">
                <a:latin typeface="Calibri"/>
                <a:cs typeface="Calibri"/>
              </a:rPr>
              <a:t>Data</a:t>
            </a:r>
            <a:endParaRPr lang="en-US" sz="1800" dirty="0">
              <a:latin typeface="Calibri"/>
              <a:cs typeface="Calibri"/>
            </a:endParaRPr>
          </a:p>
        </p:txBody>
      </p:sp>
      <p:cxnSp>
        <p:nvCxnSpPr>
          <p:cNvPr id="39" name="Straight Arrow Connector 38"/>
          <p:cNvCxnSpPr>
            <a:stCxn id="9" idx="0"/>
            <a:endCxn id="10" idx="0"/>
          </p:cNvCxnSpPr>
          <p:nvPr/>
        </p:nvCxnSpPr>
        <p:spPr>
          <a:xfrm flipV="1">
            <a:off x="1166253" y="4599682"/>
            <a:ext cx="448745" cy="17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Content Placeholder 2"/>
          <p:cNvSpPr txBox="1">
            <a:spLocks/>
          </p:cNvSpPr>
          <p:nvPr/>
        </p:nvSpPr>
        <p:spPr bwMode="auto">
          <a:xfrm>
            <a:off x="6217663" y="3133316"/>
            <a:ext cx="2926337" cy="3038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200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457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6858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-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2400" b="1" dirty="0" smtClean="0">
                <a:latin typeface="Calibri"/>
                <a:ea typeface="ＭＳ Ｐゴシック" charset="0"/>
                <a:cs typeface="Calibri"/>
              </a:rPr>
              <a:t>Offline</a:t>
            </a:r>
            <a:r>
              <a:rPr lang="en-US" sz="2400" b="1" dirty="0">
                <a:latin typeface="Calibri"/>
                <a:ea typeface="ＭＳ Ｐゴシック" charset="0"/>
                <a:cs typeface="Calibri"/>
              </a:rPr>
              <a:t>-sampling:</a:t>
            </a:r>
            <a:r>
              <a:rPr lang="en-US" sz="2400" dirty="0">
                <a:latin typeface="Calibri"/>
                <a:ea typeface="ＭＳ Ｐゴシック" charset="0"/>
                <a:cs typeface="Calibri"/>
              </a:rPr>
              <a:t> </a:t>
            </a:r>
            <a:r>
              <a:rPr lang="en-US" sz="2400" dirty="0" smtClean="0">
                <a:latin typeface="Calibri"/>
                <a:ea typeface="ＭＳ Ｐゴシック" charset="0"/>
                <a:cs typeface="Calibri"/>
              </a:rPr>
              <a:t>Creates an </a:t>
            </a:r>
            <a:r>
              <a:rPr lang="en-US" sz="2400" dirty="0" smtClean="0">
                <a:solidFill>
                  <a:srgbClr val="3366FF"/>
                </a:solidFill>
                <a:latin typeface="Calibri"/>
                <a:ea typeface="ＭＳ Ｐゴシック" charset="0"/>
                <a:cs typeface="Calibri"/>
              </a:rPr>
              <a:t>optimal</a:t>
            </a:r>
            <a:r>
              <a:rPr lang="en-US" sz="2400" dirty="0" smtClean="0">
                <a:latin typeface="Calibri"/>
                <a:ea typeface="ＭＳ Ｐゴシック" charset="0"/>
                <a:cs typeface="Calibri"/>
              </a:rPr>
              <a:t> set of samples on </a:t>
            </a:r>
            <a:r>
              <a:rPr lang="en-US" sz="2400" dirty="0" smtClean="0">
                <a:solidFill>
                  <a:srgbClr val="3366FF"/>
                </a:solidFill>
                <a:latin typeface="Calibri"/>
                <a:ea typeface="ＭＳ Ｐゴシック" charset="0"/>
                <a:cs typeface="Calibri"/>
              </a:rPr>
              <a:t>native tables</a:t>
            </a:r>
            <a:r>
              <a:rPr lang="en-US" sz="2400" dirty="0" smtClean="0">
                <a:latin typeface="Calibri"/>
                <a:ea typeface="ＭＳ Ｐゴシック" charset="0"/>
                <a:cs typeface="Calibri"/>
              </a:rPr>
              <a:t> and </a:t>
            </a:r>
            <a:r>
              <a:rPr lang="en-US" sz="2400" dirty="0" smtClean="0">
                <a:solidFill>
                  <a:srgbClr val="3366FF"/>
                </a:solidFill>
                <a:latin typeface="Calibri"/>
                <a:ea typeface="ＭＳ Ｐゴシック" charset="0"/>
                <a:cs typeface="Calibri"/>
              </a:rPr>
              <a:t>materialized views</a:t>
            </a:r>
            <a:r>
              <a:rPr lang="en-US" sz="2400" dirty="0" smtClean="0">
                <a:latin typeface="Calibri"/>
                <a:ea typeface="ＭＳ Ｐゴシック" charset="0"/>
                <a:cs typeface="Calibri"/>
              </a:rPr>
              <a:t> based on query history and workload characteristics</a:t>
            </a:r>
            <a:endParaRPr lang="en-US" sz="2400" dirty="0"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667000" y="4241052"/>
            <a:ext cx="224373" cy="86189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228600" y="2286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9pPr>
          </a:lstStyle>
          <a:p>
            <a:r>
              <a:rPr lang="en-US" sz="5000" dirty="0" smtClean="0">
                <a:latin typeface="Calibri"/>
                <a:cs typeface="Calibri"/>
              </a:rPr>
              <a:t>Automatic Sample Management</a:t>
            </a:r>
            <a:endParaRPr lang="en-US" sz="5000" dirty="0">
              <a:latin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34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480"/>
    </mc:Choice>
    <mc:Fallback xmlns="">
      <p:transition xmlns:p14="http://schemas.microsoft.com/office/powerpoint/2010/main" spd="slow" advTm="24480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38" grpId="0"/>
      <p:bldP spid="40" grpId="0"/>
      <p:bldP spid="2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1672" y="5943600"/>
            <a:ext cx="1162528" cy="914400"/>
          </a:xfrm>
          <a:prstGeom prst="rect">
            <a:avLst/>
          </a:prstGeom>
        </p:spPr>
      </p:pic>
      <p:sp>
        <p:nvSpPr>
          <p:cNvPr id="9" name="Snip and Round Single Corner Rectangle 8"/>
          <p:cNvSpPr/>
          <p:nvPr/>
        </p:nvSpPr>
        <p:spPr>
          <a:xfrm>
            <a:off x="293621" y="4260808"/>
            <a:ext cx="872632" cy="71342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TABLE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 rot="16200000">
            <a:off x="482139" y="4412705"/>
            <a:ext cx="2639672" cy="3739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Sampling Module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2073" y="3279847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72758" y="4225135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672758" y="5170422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662073" y="4225135"/>
            <a:ext cx="224373" cy="7490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86446" y="5170422"/>
            <a:ext cx="224373" cy="7490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382266" y="3386859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382266" y="4332146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2266" y="5277434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382266" y="4332146"/>
            <a:ext cx="149582" cy="5350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531848" y="5277434"/>
            <a:ext cx="149582" cy="5350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187383" y="5979315"/>
            <a:ext cx="1222817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In-Memory</a:t>
            </a:r>
          </a:p>
          <a:p>
            <a:pPr algn="ctr"/>
            <a:r>
              <a:rPr lang="en-US" sz="1800" dirty="0" smtClean="0">
                <a:latin typeface="+mj-lt"/>
              </a:rPr>
              <a:t>Samples</a:t>
            </a:r>
            <a:endParaRPr lang="en-US" sz="18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81881" y="6024272"/>
            <a:ext cx="980519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On-Disk</a:t>
            </a:r>
          </a:p>
          <a:p>
            <a:pPr algn="ctr"/>
            <a:r>
              <a:rPr lang="en-US" sz="1800" dirty="0" smtClean="0">
                <a:latin typeface="+mj-lt"/>
              </a:rPr>
              <a:t>Samples</a:t>
            </a:r>
            <a:endParaRPr lang="en-US" sz="1800" dirty="0">
              <a:latin typeface="+mj-lt"/>
            </a:endParaRPr>
          </a:p>
        </p:txBody>
      </p:sp>
      <p:cxnSp>
        <p:nvCxnSpPr>
          <p:cNvPr id="35" name="Straight Arrow Connector 34"/>
          <p:cNvCxnSpPr>
            <a:stCxn id="10" idx="2"/>
            <a:endCxn id="12" idx="1"/>
          </p:cNvCxnSpPr>
          <p:nvPr/>
        </p:nvCxnSpPr>
        <p:spPr>
          <a:xfrm>
            <a:off x="1988953" y="4599682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999637" y="3654396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988953" y="5512303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4974" y="5102944"/>
            <a:ext cx="974225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Original </a:t>
            </a:r>
          </a:p>
          <a:p>
            <a:pPr algn="ctr"/>
            <a:r>
              <a:rPr lang="en-US" sz="1800" dirty="0" smtClean="0">
                <a:latin typeface="+mj-lt"/>
              </a:rPr>
              <a:t>Data</a:t>
            </a:r>
            <a:endParaRPr lang="en-US" sz="1800" dirty="0">
              <a:latin typeface="+mj-lt"/>
            </a:endParaRPr>
          </a:p>
        </p:txBody>
      </p:sp>
      <p:cxnSp>
        <p:nvCxnSpPr>
          <p:cNvPr id="39" name="Straight Arrow Connector 38"/>
          <p:cNvCxnSpPr>
            <a:stCxn id="9" idx="0"/>
            <a:endCxn id="10" idx="0"/>
          </p:cNvCxnSpPr>
          <p:nvPr/>
        </p:nvCxnSpPr>
        <p:spPr>
          <a:xfrm flipV="1">
            <a:off x="1166253" y="4599682"/>
            <a:ext cx="448745" cy="17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5410282" y="5715000"/>
            <a:ext cx="838118" cy="1279140"/>
            <a:chOff x="2784930" y="2345019"/>
            <a:chExt cx="1312636" cy="1724328"/>
          </a:xfrm>
        </p:grpSpPr>
        <p:pic>
          <p:nvPicPr>
            <p:cNvPr id="59" name="Picture 58" descr="to_ddr333memory_350.gif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4930" y="2790207"/>
              <a:ext cx="1295624" cy="1279140"/>
            </a:xfrm>
            <a:prstGeom prst="rect">
              <a:avLst/>
            </a:prstGeom>
          </p:spPr>
        </p:pic>
        <p:pic>
          <p:nvPicPr>
            <p:cNvPr id="60" name="Picture 59" descr="to_ddr333memory_350.gif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3436" y="2554275"/>
              <a:ext cx="1295624" cy="1279140"/>
            </a:xfrm>
            <a:prstGeom prst="rect">
              <a:avLst/>
            </a:prstGeom>
          </p:spPr>
        </p:pic>
        <p:pic>
          <p:nvPicPr>
            <p:cNvPr id="61" name="Picture 60" descr="to_ddr333memory_350.gif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1942" y="2345019"/>
              <a:ext cx="1295624" cy="1279140"/>
            </a:xfrm>
            <a:prstGeom prst="rect">
              <a:avLst/>
            </a:prstGeom>
          </p:spPr>
        </p:pic>
      </p:grpSp>
      <p:sp>
        <p:nvSpPr>
          <p:cNvPr id="40" name="Content Placeholder 2"/>
          <p:cNvSpPr txBox="1">
            <a:spLocks/>
          </p:cNvSpPr>
          <p:nvPr/>
        </p:nvSpPr>
        <p:spPr bwMode="auto">
          <a:xfrm>
            <a:off x="6217663" y="3200401"/>
            <a:ext cx="2926337" cy="1970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200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457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6858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-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2400" b="1" dirty="0" smtClean="0">
                <a:latin typeface="Corbel" charset="0"/>
                <a:ea typeface="ＭＳ Ｐゴシック" charset="0"/>
                <a:cs typeface="Corbel" charset="0"/>
              </a:rPr>
              <a:t>Sample Placement</a:t>
            </a:r>
            <a:r>
              <a:rPr lang="en-US" sz="2400" dirty="0" smtClean="0">
                <a:latin typeface="Corbel" charset="0"/>
                <a:ea typeface="ＭＳ Ｐゴシック" charset="0"/>
                <a:cs typeface="Corbel" charset="0"/>
              </a:rPr>
              <a:t>: Samples </a:t>
            </a:r>
            <a:r>
              <a:rPr lang="en-US" sz="2400" dirty="0">
                <a:latin typeface="Corbel" charset="0"/>
                <a:ea typeface="ＭＳ Ｐゴシック" charset="0"/>
                <a:cs typeface="Corbel" charset="0"/>
              </a:rPr>
              <a:t>striped over 100s or 1,000s of machines both on  </a:t>
            </a:r>
            <a:r>
              <a:rPr lang="en-US" sz="2400" dirty="0">
                <a:solidFill>
                  <a:srgbClr val="3366FF"/>
                </a:solidFill>
                <a:latin typeface="Corbel" charset="0"/>
                <a:ea typeface="ＭＳ Ｐゴシック" charset="0"/>
                <a:cs typeface="Corbel" charset="0"/>
              </a:rPr>
              <a:t>disks</a:t>
            </a:r>
            <a:r>
              <a:rPr lang="en-US" sz="2400" dirty="0">
                <a:solidFill>
                  <a:srgbClr val="0000FF"/>
                </a:solidFill>
                <a:latin typeface="Corbel" charset="0"/>
                <a:ea typeface="ＭＳ Ｐゴシック" charset="0"/>
                <a:cs typeface="Corbel" charset="0"/>
              </a:rPr>
              <a:t> </a:t>
            </a:r>
            <a:r>
              <a:rPr lang="en-US" sz="2400" dirty="0">
                <a:latin typeface="Corbel" charset="0"/>
                <a:ea typeface="ＭＳ Ｐゴシック" charset="0"/>
                <a:cs typeface="Corbel" charset="0"/>
              </a:rPr>
              <a:t>and </a:t>
            </a:r>
            <a:r>
              <a:rPr lang="en-US" sz="2400" dirty="0">
                <a:solidFill>
                  <a:srgbClr val="3366FF"/>
                </a:solidFill>
                <a:latin typeface="Corbel" charset="0"/>
                <a:ea typeface="ＭＳ Ｐゴシック" charset="0"/>
                <a:cs typeface="Corbel" charset="0"/>
              </a:rPr>
              <a:t>in-</a:t>
            </a:r>
            <a:r>
              <a:rPr lang="en-US" sz="2400" dirty="0" smtClean="0">
                <a:solidFill>
                  <a:srgbClr val="3366FF"/>
                </a:solidFill>
                <a:latin typeface="Corbel" charset="0"/>
                <a:ea typeface="ＭＳ Ｐゴシック" charset="0"/>
                <a:cs typeface="Corbel" charset="0"/>
              </a:rPr>
              <a:t>memory.</a:t>
            </a:r>
            <a:endParaRPr lang="en-US" sz="2400" dirty="0">
              <a:solidFill>
                <a:srgbClr val="3366FF"/>
              </a:solidFill>
              <a:latin typeface="Corbel" charset="0"/>
              <a:ea typeface="ＭＳ Ｐゴシック" charset="0"/>
              <a:cs typeface="Corbel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232685" y="3279845"/>
            <a:ext cx="948916" cy="263967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itle 1"/>
          <p:cNvSpPr txBox="1">
            <a:spLocks/>
          </p:cNvSpPr>
          <p:nvPr/>
        </p:nvSpPr>
        <p:spPr bwMode="auto">
          <a:xfrm>
            <a:off x="228600" y="2286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9pPr>
          </a:lstStyle>
          <a:p>
            <a:r>
              <a:rPr lang="en-US" sz="5000" dirty="0" smtClean="0">
                <a:latin typeface="Calibri"/>
                <a:cs typeface="Calibri"/>
              </a:rPr>
              <a:t>Automatic Sample Management</a:t>
            </a:r>
            <a:endParaRPr lang="en-US" sz="5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0351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100"/>
    </mc:Choice>
    <mc:Fallback xmlns="">
      <p:transition xmlns:p14="http://schemas.microsoft.com/office/powerpoint/2010/main" spd="slow" advTm="8100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5 -3.33333E-6 L -3.33333E-6 -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966 3.33333E-6 L 3.88889E-6 3.33333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83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452 0.00023 L 3.61111E-6 -1.85185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26" y="-2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518 -1.11111E-6 L 3.88889E-6 -1.11111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517 -3.33333E-6 L -2.5E-6 -3.33333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1" animBg="1"/>
      <p:bldP spid="17" grpId="1" animBg="1"/>
      <p:bldP spid="18" grpId="0" animBg="1"/>
      <p:bldP spid="22" grpId="1" animBg="1"/>
      <p:bldP spid="23" grpId="0" animBg="1"/>
      <p:bldP spid="33" grpId="0"/>
      <p:bldP spid="34" grpId="0"/>
      <p:bldP spid="3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2926379" y="1371600"/>
            <a:ext cx="2382629" cy="135550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Folded Corner 40"/>
          <p:cNvSpPr/>
          <p:nvPr/>
        </p:nvSpPr>
        <p:spPr>
          <a:xfrm>
            <a:off x="244975" y="1497901"/>
            <a:ext cx="974224" cy="106851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rgbClr val="000000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000000"/>
                </a:solidFill>
              </a:rPr>
              <a:t>SELECT </a:t>
            </a:r>
          </a:p>
          <a:p>
            <a:pPr algn="ctr"/>
            <a:r>
              <a:rPr lang="en-US" sz="1200" b="1" i="1" dirty="0">
                <a:solidFill>
                  <a:srgbClr val="000000"/>
                </a:solidFill>
              </a:rPr>
              <a:t>f</a:t>
            </a:r>
            <a:r>
              <a:rPr lang="en-US" sz="1200" b="1" i="1" dirty="0" smtClean="0">
                <a:solidFill>
                  <a:srgbClr val="000000"/>
                </a:solidFill>
              </a:rPr>
              <a:t>oo</a:t>
            </a:r>
            <a:r>
              <a:rPr lang="en-US" sz="1200" b="1" dirty="0" smtClean="0">
                <a:solidFill>
                  <a:srgbClr val="000000"/>
                </a:solidFill>
              </a:rPr>
              <a:t> (*)</a:t>
            </a:r>
          </a:p>
          <a:p>
            <a:pPr algn="ctr"/>
            <a:r>
              <a:rPr lang="en-US" sz="1200" b="1" dirty="0" smtClean="0">
                <a:solidFill>
                  <a:srgbClr val="000000"/>
                </a:solidFill>
              </a:rPr>
              <a:t>FROM TABLE</a:t>
            </a:r>
          </a:p>
          <a:p>
            <a:pPr algn="ctr"/>
            <a:r>
              <a:rPr lang="en-US" sz="1200" b="1" dirty="0" smtClean="0">
                <a:solidFill>
                  <a:srgbClr val="3366FF"/>
                </a:solidFill>
              </a:rPr>
              <a:t>WITHIN 2</a:t>
            </a:r>
            <a:endParaRPr lang="en-US" sz="1200" b="1" dirty="0">
              <a:solidFill>
                <a:srgbClr val="3366FF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128304" y="1497899"/>
            <a:ext cx="2008672" cy="423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Query Plan</a:t>
            </a:r>
            <a:endParaRPr lang="en-US" sz="1800" dirty="0"/>
          </a:p>
        </p:txBody>
      </p:sp>
      <p:sp>
        <p:nvSpPr>
          <p:cNvPr id="43" name="TextBox 42"/>
          <p:cNvSpPr txBox="1"/>
          <p:nvPr/>
        </p:nvSpPr>
        <p:spPr>
          <a:xfrm>
            <a:off x="304801" y="2566420"/>
            <a:ext cx="1045834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err="1" smtClean="0">
                <a:latin typeface="+mj-lt"/>
              </a:rPr>
              <a:t>HiveQL</a:t>
            </a:r>
            <a:r>
              <a:rPr lang="en-US" sz="1800" dirty="0" smtClean="0">
                <a:latin typeface="+mj-lt"/>
              </a:rPr>
              <a:t>/SQL</a:t>
            </a:r>
          </a:p>
          <a:p>
            <a:pPr algn="ctr"/>
            <a:r>
              <a:rPr lang="en-US" sz="1800" dirty="0" smtClean="0">
                <a:latin typeface="+mj-lt"/>
              </a:rPr>
              <a:t>Query</a:t>
            </a:r>
            <a:endParaRPr lang="en-US" sz="1800" dirty="0">
              <a:latin typeface="+mj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117619" y="2134900"/>
            <a:ext cx="2019357" cy="4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Sample Selection</a:t>
            </a:r>
            <a:endParaRPr lang="en-US" sz="1800" dirty="0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3491574" y="1921774"/>
            <a:ext cx="0" cy="2131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1" idx="3"/>
            <a:endCxn id="47" idx="1"/>
          </p:cNvCxnSpPr>
          <p:nvPr/>
        </p:nvCxnSpPr>
        <p:spPr>
          <a:xfrm>
            <a:off x="1219199" y="2032159"/>
            <a:ext cx="1707180" cy="171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1672" y="5943600"/>
            <a:ext cx="1162528" cy="914400"/>
          </a:xfrm>
          <a:prstGeom prst="rect">
            <a:avLst/>
          </a:prstGeom>
        </p:spPr>
      </p:pic>
      <p:sp>
        <p:nvSpPr>
          <p:cNvPr id="9" name="Snip and Round Single Corner Rectangle 8"/>
          <p:cNvSpPr/>
          <p:nvPr/>
        </p:nvSpPr>
        <p:spPr>
          <a:xfrm>
            <a:off x="293621" y="4260807"/>
            <a:ext cx="872632" cy="71342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TABLE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 rot="16200000">
            <a:off x="482139" y="4412704"/>
            <a:ext cx="2639672" cy="3739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Sampling Module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2073" y="3279846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72758" y="4225134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672758" y="5170421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662073" y="4225134"/>
            <a:ext cx="224373" cy="7490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86446" y="5170421"/>
            <a:ext cx="224373" cy="7490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382266" y="3386858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382266" y="4332146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2266" y="5277433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382266" y="4332146"/>
            <a:ext cx="149582" cy="5350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531848" y="5277433"/>
            <a:ext cx="149582" cy="5350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187383" y="5979314"/>
            <a:ext cx="1222817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In-Memory</a:t>
            </a:r>
          </a:p>
          <a:p>
            <a:pPr algn="ctr"/>
            <a:r>
              <a:rPr lang="en-US" sz="1800" dirty="0" smtClean="0">
                <a:latin typeface="+mj-lt"/>
              </a:rPr>
              <a:t>Samples</a:t>
            </a:r>
            <a:endParaRPr lang="en-US" sz="18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81881" y="6024271"/>
            <a:ext cx="980519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On-Disk</a:t>
            </a:r>
          </a:p>
          <a:p>
            <a:pPr algn="ctr"/>
            <a:r>
              <a:rPr lang="en-US" sz="1800" dirty="0" smtClean="0">
                <a:latin typeface="+mj-lt"/>
              </a:rPr>
              <a:t>Samples</a:t>
            </a:r>
            <a:endParaRPr lang="en-US" sz="1800" dirty="0">
              <a:latin typeface="+mj-lt"/>
            </a:endParaRPr>
          </a:p>
        </p:txBody>
      </p:sp>
      <p:cxnSp>
        <p:nvCxnSpPr>
          <p:cNvPr id="35" name="Straight Arrow Connector 34"/>
          <p:cNvCxnSpPr>
            <a:stCxn id="10" idx="2"/>
            <a:endCxn id="12" idx="1"/>
          </p:cNvCxnSpPr>
          <p:nvPr/>
        </p:nvCxnSpPr>
        <p:spPr>
          <a:xfrm>
            <a:off x="1988953" y="4599682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999637" y="3654395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988953" y="5512302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4974" y="5102943"/>
            <a:ext cx="974225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Original </a:t>
            </a:r>
          </a:p>
          <a:p>
            <a:pPr algn="ctr"/>
            <a:r>
              <a:rPr lang="en-US" sz="1800" dirty="0" smtClean="0">
                <a:latin typeface="+mj-lt"/>
              </a:rPr>
              <a:t>Data</a:t>
            </a:r>
            <a:endParaRPr lang="en-US" sz="1800" dirty="0">
              <a:latin typeface="+mj-lt"/>
            </a:endParaRPr>
          </a:p>
        </p:txBody>
      </p:sp>
      <p:cxnSp>
        <p:nvCxnSpPr>
          <p:cNvPr id="39" name="Straight Arrow Connector 38"/>
          <p:cNvCxnSpPr>
            <a:stCxn id="9" idx="0"/>
            <a:endCxn id="10" idx="0"/>
          </p:cNvCxnSpPr>
          <p:nvPr/>
        </p:nvCxnSpPr>
        <p:spPr>
          <a:xfrm flipV="1">
            <a:off x="1166253" y="4599682"/>
            <a:ext cx="448745" cy="17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5410282" y="5715000"/>
            <a:ext cx="838118" cy="1279140"/>
            <a:chOff x="2784930" y="2345019"/>
            <a:chExt cx="1312636" cy="1724328"/>
          </a:xfrm>
        </p:grpSpPr>
        <p:pic>
          <p:nvPicPr>
            <p:cNvPr id="59" name="Picture 58" descr="to_ddr333memory_350.gif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4930" y="2790207"/>
              <a:ext cx="1295624" cy="1279140"/>
            </a:xfrm>
            <a:prstGeom prst="rect">
              <a:avLst/>
            </a:prstGeom>
          </p:spPr>
        </p:pic>
        <p:pic>
          <p:nvPicPr>
            <p:cNvPr id="60" name="Picture 59" descr="to_ddr333memory_350.gif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3436" y="2554275"/>
              <a:ext cx="1295624" cy="1279140"/>
            </a:xfrm>
            <a:prstGeom prst="rect">
              <a:avLst/>
            </a:prstGeom>
          </p:spPr>
        </p:pic>
        <p:pic>
          <p:nvPicPr>
            <p:cNvPr id="61" name="Picture 60" descr="to_ddr333memory_350.gif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1942" y="2345019"/>
              <a:ext cx="1295624" cy="1279140"/>
            </a:xfrm>
            <a:prstGeom prst="rect">
              <a:avLst/>
            </a:prstGeom>
          </p:spPr>
        </p:pic>
      </p:grpSp>
      <p:sp>
        <p:nvSpPr>
          <p:cNvPr id="52" name="Rectangle 51"/>
          <p:cNvSpPr/>
          <p:nvPr/>
        </p:nvSpPr>
        <p:spPr>
          <a:xfrm>
            <a:off x="4232685" y="3279845"/>
            <a:ext cx="948916" cy="263967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Left Brace 39"/>
          <p:cNvSpPr/>
          <p:nvPr/>
        </p:nvSpPr>
        <p:spPr>
          <a:xfrm rot="5400000">
            <a:off x="3824158" y="1580966"/>
            <a:ext cx="285370" cy="268433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itle 1"/>
          <p:cNvSpPr txBox="1">
            <a:spLocks/>
          </p:cNvSpPr>
          <p:nvPr/>
        </p:nvSpPr>
        <p:spPr bwMode="auto">
          <a:xfrm>
            <a:off x="228600" y="2286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9pPr>
          </a:lstStyle>
          <a:p>
            <a:r>
              <a:rPr lang="en-US" sz="5000" dirty="0" smtClean="0">
                <a:latin typeface="Calibri"/>
                <a:cs typeface="Calibri"/>
              </a:rPr>
              <a:t>Automatic Sample Management</a:t>
            </a:r>
            <a:endParaRPr lang="en-US" sz="5000" dirty="0">
              <a:latin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407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123"/>
    </mc:Choice>
    <mc:Fallback xmlns="">
      <p:transition xmlns:p14="http://schemas.microsoft.com/office/powerpoint/2010/main" spd="slow" advTm="13123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2" grpId="0" animBg="1"/>
      <p:bldP spid="44" grpId="0" animBg="1"/>
      <p:bldP spid="4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2926379" y="1371600"/>
            <a:ext cx="2382629" cy="135550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Folded Corner 40"/>
          <p:cNvSpPr/>
          <p:nvPr/>
        </p:nvSpPr>
        <p:spPr>
          <a:xfrm>
            <a:off x="244975" y="1497901"/>
            <a:ext cx="974224" cy="106851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rgbClr val="000000"/>
              </a:solidFill>
            </a:endParaRPr>
          </a:p>
          <a:p>
            <a:pPr algn="ctr"/>
            <a:r>
              <a:rPr lang="en-US" sz="1200" b="1" dirty="0">
                <a:solidFill>
                  <a:srgbClr val="000000"/>
                </a:solidFill>
              </a:rPr>
              <a:t>SELECT </a:t>
            </a:r>
          </a:p>
          <a:p>
            <a:pPr algn="ctr"/>
            <a:r>
              <a:rPr lang="en-US" sz="1200" b="1" i="1" dirty="0">
                <a:solidFill>
                  <a:srgbClr val="000000"/>
                </a:solidFill>
              </a:rPr>
              <a:t>foo</a:t>
            </a:r>
            <a:r>
              <a:rPr lang="en-US" sz="1200" b="1" dirty="0">
                <a:solidFill>
                  <a:srgbClr val="000000"/>
                </a:solidFill>
              </a:rPr>
              <a:t> (*)</a:t>
            </a:r>
          </a:p>
          <a:p>
            <a:pPr algn="ctr"/>
            <a:r>
              <a:rPr lang="en-US" sz="1200" b="1" dirty="0">
                <a:solidFill>
                  <a:srgbClr val="000000"/>
                </a:solidFill>
              </a:rPr>
              <a:t>FROM TABLE</a:t>
            </a:r>
          </a:p>
          <a:p>
            <a:pPr algn="ctr"/>
            <a:r>
              <a:rPr lang="en-US" sz="1200" b="1" dirty="0">
                <a:solidFill>
                  <a:srgbClr val="3366FF"/>
                </a:solidFill>
              </a:rPr>
              <a:t>WITHIN 2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128304" y="1497899"/>
            <a:ext cx="2008672" cy="423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Query Plan</a:t>
            </a:r>
            <a:endParaRPr lang="en-US" sz="1800" dirty="0"/>
          </a:p>
        </p:txBody>
      </p:sp>
      <p:sp>
        <p:nvSpPr>
          <p:cNvPr id="43" name="TextBox 42"/>
          <p:cNvSpPr txBox="1"/>
          <p:nvPr/>
        </p:nvSpPr>
        <p:spPr>
          <a:xfrm>
            <a:off x="304801" y="2566420"/>
            <a:ext cx="1045834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err="1" smtClean="0">
                <a:latin typeface="+mj-lt"/>
              </a:rPr>
              <a:t>HiveQL</a:t>
            </a:r>
            <a:r>
              <a:rPr lang="en-US" sz="1800" dirty="0" smtClean="0">
                <a:latin typeface="+mj-lt"/>
              </a:rPr>
              <a:t>/SQL</a:t>
            </a:r>
          </a:p>
          <a:p>
            <a:pPr algn="ctr"/>
            <a:r>
              <a:rPr lang="en-US" sz="1800" dirty="0" smtClean="0">
                <a:latin typeface="+mj-lt"/>
              </a:rPr>
              <a:t>Query</a:t>
            </a:r>
            <a:endParaRPr lang="en-US" sz="1800" dirty="0">
              <a:latin typeface="+mj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117619" y="2134900"/>
            <a:ext cx="2019357" cy="4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Sample Selection</a:t>
            </a:r>
            <a:endParaRPr lang="en-US" sz="1800" dirty="0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3491574" y="1921774"/>
            <a:ext cx="0" cy="2131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1" idx="3"/>
            <a:endCxn id="47" idx="1"/>
          </p:cNvCxnSpPr>
          <p:nvPr/>
        </p:nvCxnSpPr>
        <p:spPr>
          <a:xfrm>
            <a:off x="1219199" y="2032159"/>
            <a:ext cx="1707180" cy="171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1672" y="5943600"/>
            <a:ext cx="1162528" cy="914400"/>
          </a:xfrm>
          <a:prstGeom prst="rect">
            <a:avLst/>
          </a:prstGeom>
        </p:spPr>
      </p:pic>
      <p:sp>
        <p:nvSpPr>
          <p:cNvPr id="9" name="Snip and Round Single Corner Rectangle 8"/>
          <p:cNvSpPr/>
          <p:nvPr/>
        </p:nvSpPr>
        <p:spPr>
          <a:xfrm>
            <a:off x="293621" y="4260807"/>
            <a:ext cx="872632" cy="71342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TABLE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 rot="16200000">
            <a:off x="482139" y="4412704"/>
            <a:ext cx="2639672" cy="3739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Sampling Module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2073" y="3279846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72758" y="4225134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672758" y="5170421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662073" y="4225134"/>
            <a:ext cx="224373" cy="7490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86446" y="5170421"/>
            <a:ext cx="224373" cy="7490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382266" y="3386858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382266" y="4332146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2266" y="5277433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382266" y="4332146"/>
            <a:ext cx="149582" cy="5350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531848" y="5277433"/>
            <a:ext cx="149582" cy="5350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187383" y="5979314"/>
            <a:ext cx="1222817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In-Memory</a:t>
            </a:r>
          </a:p>
          <a:p>
            <a:pPr algn="ctr"/>
            <a:r>
              <a:rPr lang="en-US" sz="1800" dirty="0" smtClean="0">
                <a:latin typeface="+mj-lt"/>
              </a:rPr>
              <a:t>Samples</a:t>
            </a:r>
            <a:endParaRPr lang="en-US" sz="18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81881" y="6024271"/>
            <a:ext cx="980519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On-Disk</a:t>
            </a:r>
          </a:p>
          <a:p>
            <a:pPr algn="ctr"/>
            <a:r>
              <a:rPr lang="en-US" sz="1800" dirty="0" smtClean="0">
                <a:latin typeface="+mj-lt"/>
              </a:rPr>
              <a:t>Samples</a:t>
            </a:r>
            <a:endParaRPr lang="en-US" sz="1800" dirty="0">
              <a:latin typeface="+mj-lt"/>
            </a:endParaRPr>
          </a:p>
        </p:txBody>
      </p:sp>
      <p:cxnSp>
        <p:nvCxnSpPr>
          <p:cNvPr id="35" name="Straight Arrow Connector 34"/>
          <p:cNvCxnSpPr>
            <a:stCxn id="10" idx="2"/>
            <a:endCxn id="12" idx="1"/>
          </p:cNvCxnSpPr>
          <p:nvPr/>
        </p:nvCxnSpPr>
        <p:spPr>
          <a:xfrm>
            <a:off x="1988953" y="4599682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999637" y="3654395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988953" y="5512302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4974" y="5102943"/>
            <a:ext cx="974225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Original </a:t>
            </a:r>
          </a:p>
          <a:p>
            <a:pPr algn="ctr"/>
            <a:r>
              <a:rPr lang="en-US" sz="1800" dirty="0" smtClean="0">
                <a:latin typeface="+mj-lt"/>
              </a:rPr>
              <a:t>Data</a:t>
            </a:r>
            <a:endParaRPr lang="en-US" sz="1800" dirty="0">
              <a:latin typeface="+mj-lt"/>
            </a:endParaRPr>
          </a:p>
        </p:txBody>
      </p:sp>
      <p:cxnSp>
        <p:nvCxnSpPr>
          <p:cNvPr id="39" name="Straight Arrow Connector 38"/>
          <p:cNvCxnSpPr>
            <a:stCxn id="9" idx="0"/>
            <a:endCxn id="10" idx="0"/>
          </p:cNvCxnSpPr>
          <p:nvPr/>
        </p:nvCxnSpPr>
        <p:spPr>
          <a:xfrm flipV="1">
            <a:off x="1166253" y="4599682"/>
            <a:ext cx="448745" cy="17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Left Brace 49"/>
          <p:cNvSpPr/>
          <p:nvPr/>
        </p:nvSpPr>
        <p:spPr>
          <a:xfrm rot="5400000">
            <a:off x="3824158" y="1580966"/>
            <a:ext cx="285370" cy="268433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/>
          <p:cNvGrpSpPr/>
          <p:nvPr/>
        </p:nvGrpSpPr>
        <p:grpSpPr>
          <a:xfrm>
            <a:off x="5410282" y="5715000"/>
            <a:ext cx="838118" cy="1279140"/>
            <a:chOff x="2784930" y="2345019"/>
            <a:chExt cx="1312636" cy="1724328"/>
          </a:xfrm>
        </p:grpSpPr>
        <p:pic>
          <p:nvPicPr>
            <p:cNvPr id="59" name="Picture 58" descr="to_ddr333memory_350.gif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4930" y="2790207"/>
              <a:ext cx="1295624" cy="1279140"/>
            </a:xfrm>
            <a:prstGeom prst="rect">
              <a:avLst/>
            </a:prstGeom>
          </p:spPr>
        </p:pic>
        <p:pic>
          <p:nvPicPr>
            <p:cNvPr id="60" name="Picture 59" descr="to_ddr333memory_350.gif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3436" y="2554275"/>
              <a:ext cx="1295624" cy="1279140"/>
            </a:xfrm>
            <a:prstGeom prst="rect">
              <a:avLst/>
            </a:prstGeom>
          </p:spPr>
        </p:pic>
        <p:pic>
          <p:nvPicPr>
            <p:cNvPr id="61" name="Picture 60" descr="to_ddr333memory_350.gif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1942" y="2345019"/>
              <a:ext cx="1295624" cy="1279140"/>
            </a:xfrm>
            <a:prstGeom prst="rect">
              <a:avLst/>
            </a:prstGeom>
          </p:spPr>
        </p:pic>
      </p:grpSp>
      <p:sp>
        <p:nvSpPr>
          <p:cNvPr id="56" name="Content Placeholder 2"/>
          <p:cNvSpPr txBox="1">
            <a:spLocks/>
          </p:cNvSpPr>
          <p:nvPr/>
        </p:nvSpPr>
        <p:spPr bwMode="auto">
          <a:xfrm>
            <a:off x="6217663" y="3200400"/>
            <a:ext cx="2772259" cy="273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200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457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6858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-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2400" b="1" dirty="0" smtClean="0">
                <a:latin typeface="Corbel" charset="0"/>
                <a:ea typeface="ＭＳ Ｐゴシック" charset="0"/>
                <a:cs typeface="Corbel" charset="0"/>
              </a:rPr>
              <a:t>Online </a:t>
            </a:r>
            <a:r>
              <a:rPr lang="en-US" sz="2400" b="1" dirty="0">
                <a:latin typeface="Corbel" charset="0"/>
                <a:ea typeface="ＭＳ Ｐゴシック" charset="0"/>
                <a:cs typeface="Corbel" charset="0"/>
              </a:rPr>
              <a:t>sample selection</a:t>
            </a:r>
            <a:r>
              <a:rPr lang="en-US" sz="2400" dirty="0">
                <a:latin typeface="Corbel" charset="0"/>
                <a:ea typeface="ＭＳ Ｐゴシック" charset="0"/>
                <a:cs typeface="Corbel" charset="0"/>
              </a:rPr>
              <a:t> to pick best sample(s) based </a:t>
            </a:r>
            <a:r>
              <a:rPr lang="en-US" sz="2400" dirty="0" smtClean="0">
                <a:latin typeface="Corbel" charset="0"/>
                <a:ea typeface="ＭＳ Ｐゴシック" charset="0"/>
                <a:cs typeface="Corbel" charset="0"/>
              </a:rPr>
              <a:t>on query </a:t>
            </a:r>
            <a:r>
              <a:rPr lang="en-US" sz="2400" dirty="0" smtClean="0">
                <a:solidFill>
                  <a:srgbClr val="3366FF"/>
                </a:solidFill>
                <a:latin typeface="Corbel" charset="0"/>
                <a:ea typeface="ＭＳ Ｐゴシック" charset="0"/>
                <a:cs typeface="Corbel" charset="0"/>
              </a:rPr>
              <a:t>latency</a:t>
            </a:r>
            <a:r>
              <a:rPr lang="en-US" sz="2400" dirty="0" smtClean="0">
                <a:latin typeface="Corbel" charset="0"/>
                <a:ea typeface="ＭＳ Ｐゴシック" charset="0"/>
                <a:cs typeface="Corbel" charset="0"/>
              </a:rPr>
              <a:t> </a:t>
            </a:r>
            <a:r>
              <a:rPr lang="en-US" sz="2400" dirty="0">
                <a:latin typeface="Corbel" charset="0"/>
                <a:ea typeface="ＭＳ Ｐゴシック" charset="0"/>
                <a:cs typeface="Corbel" charset="0"/>
              </a:rPr>
              <a:t>and </a:t>
            </a:r>
            <a:r>
              <a:rPr lang="en-US" sz="2400" dirty="0" smtClean="0">
                <a:solidFill>
                  <a:srgbClr val="3366FF"/>
                </a:solidFill>
                <a:latin typeface="Corbel" charset="0"/>
                <a:ea typeface="ＭＳ Ｐゴシック" charset="0"/>
                <a:cs typeface="Corbel" charset="0"/>
              </a:rPr>
              <a:t>accuracy </a:t>
            </a:r>
            <a:r>
              <a:rPr lang="en-US" sz="2400" dirty="0" smtClean="0">
                <a:latin typeface="Corbel" charset="0"/>
                <a:ea typeface="ＭＳ Ｐゴシック" charset="0"/>
                <a:cs typeface="Corbel" charset="0"/>
              </a:rPr>
              <a:t>requirements</a:t>
            </a:r>
            <a:endParaRPr lang="en-US" sz="2400" dirty="0">
              <a:latin typeface="Corbel" charset="0"/>
              <a:ea typeface="ＭＳ Ｐゴシック" charset="0"/>
              <a:cs typeface="Corbe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82266" y="4332146"/>
            <a:ext cx="523537" cy="285373"/>
          </a:xfrm>
          <a:prstGeom prst="rect">
            <a:avLst/>
          </a:prstGeom>
          <a:solidFill>
            <a:schemeClr val="accent3">
              <a:alpha val="45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2641828" y="4225134"/>
            <a:ext cx="842946" cy="392385"/>
          </a:xfrm>
          <a:prstGeom prst="rect">
            <a:avLst/>
          </a:prstGeom>
          <a:solidFill>
            <a:schemeClr val="accent3">
              <a:alpha val="45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232685" y="3279845"/>
            <a:ext cx="948916" cy="263967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itle 1"/>
          <p:cNvSpPr txBox="1">
            <a:spLocks/>
          </p:cNvSpPr>
          <p:nvPr/>
        </p:nvSpPr>
        <p:spPr bwMode="auto">
          <a:xfrm>
            <a:off x="228600" y="2286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9pPr>
          </a:lstStyle>
          <a:p>
            <a:r>
              <a:rPr lang="en-US" sz="5000" dirty="0" smtClean="0">
                <a:latin typeface="Calibri"/>
                <a:cs typeface="Calibri"/>
              </a:rPr>
              <a:t>Automatic Sample Management</a:t>
            </a:r>
            <a:endParaRPr lang="en-US" sz="5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174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12"/>
    </mc:Choice>
    <mc:Fallback xmlns="">
      <p:transition xmlns:p14="http://schemas.microsoft.com/office/powerpoint/2010/main" spd="slow" advTm="1612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2926379" y="1371600"/>
            <a:ext cx="2382629" cy="135550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1672" y="5943600"/>
            <a:ext cx="1162528" cy="914400"/>
          </a:xfrm>
          <a:prstGeom prst="rect">
            <a:avLst/>
          </a:prstGeom>
        </p:spPr>
      </p:pic>
      <p:sp>
        <p:nvSpPr>
          <p:cNvPr id="9" name="Snip and Round Single Corner Rectangle 8"/>
          <p:cNvSpPr/>
          <p:nvPr/>
        </p:nvSpPr>
        <p:spPr>
          <a:xfrm>
            <a:off x="293621" y="4260807"/>
            <a:ext cx="872632" cy="71342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TABLE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 rot="16200000">
            <a:off x="482139" y="4412704"/>
            <a:ext cx="2639672" cy="3739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Sampling Module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2073" y="3279846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72758" y="4225134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672758" y="5170421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662073" y="4225134"/>
            <a:ext cx="224373" cy="7490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86446" y="5170421"/>
            <a:ext cx="224373" cy="7490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382266" y="3386858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382266" y="4332146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2266" y="5277433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382266" y="4332146"/>
            <a:ext cx="149582" cy="5350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531848" y="5277433"/>
            <a:ext cx="149582" cy="5350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187383" y="5979314"/>
            <a:ext cx="1222817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In-Memory</a:t>
            </a:r>
          </a:p>
          <a:p>
            <a:pPr algn="ctr"/>
            <a:r>
              <a:rPr lang="en-US" sz="1800" dirty="0" smtClean="0">
                <a:latin typeface="+mj-lt"/>
              </a:rPr>
              <a:t>Samples</a:t>
            </a:r>
            <a:endParaRPr lang="en-US" sz="18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81881" y="6024271"/>
            <a:ext cx="980519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On-Disk</a:t>
            </a:r>
          </a:p>
          <a:p>
            <a:pPr algn="ctr"/>
            <a:r>
              <a:rPr lang="en-US" sz="1800" dirty="0" smtClean="0">
                <a:latin typeface="+mj-lt"/>
              </a:rPr>
              <a:t>Samples</a:t>
            </a:r>
            <a:endParaRPr lang="en-US" sz="1800" dirty="0">
              <a:latin typeface="+mj-lt"/>
            </a:endParaRPr>
          </a:p>
        </p:txBody>
      </p:sp>
      <p:cxnSp>
        <p:nvCxnSpPr>
          <p:cNvPr id="35" name="Straight Arrow Connector 34"/>
          <p:cNvCxnSpPr>
            <a:stCxn id="10" idx="2"/>
            <a:endCxn id="12" idx="1"/>
          </p:cNvCxnSpPr>
          <p:nvPr/>
        </p:nvCxnSpPr>
        <p:spPr>
          <a:xfrm>
            <a:off x="1988953" y="4599682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999637" y="3654395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988953" y="5512302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4974" y="5102943"/>
            <a:ext cx="974225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Original </a:t>
            </a:r>
          </a:p>
          <a:p>
            <a:pPr algn="ctr"/>
            <a:r>
              <a:rPr lang="en-US" sz="1800" dirty="0" smtClean="0">
                <a:latin typeface="+mj-lt"/>
              </a:rPr>
              <a:t>Data</a:t>
            </a:r>
            <a:endParaRPr lang="en-US" sz="1800" dirty="0">
              <a:latin typeface="+mj-lt"/>
            </a:endParaRPr>
          </a:p>
        </p:txBody>
      </p:sp>
      <p:cxnSp>
        <p:nvCxnSpPr>
          <p:cNvPr id="39" name="Straight Arrow Connector 38"/>
          <p:cNvCxnSpPr>
            <a:stCxn id="9" idx="0"/>
            <a:endCxn id="10" idx="0"/>
          </p:cNvCxnSpPr>
          <p:nvPr/>
        </p:nvCxnSpPr>
        <p:spPr>
          <a:xfrm flipV="1">
            <a:off x="1166253" y="4599682"/>
            <a:ext cx="448745" cy="17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6486316" y="2049353"/>
            <a:ext cx="1900669" cy="588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Hive/Shark/Presto</a:t>
            </a:r>
            <a:endParaRPr lang="en-US" sz="1800" dirty="0"/>
          </a:p>
        </p:txBody>
      </p:sp>
      <p:sp>
        <p:nvSpPr>
          <p:cNvPr id="41" name="Folded Corner 40"/>
          <p:cNvSpPr/>
          <p:nvPr/>
        </p:nvSpPr>
        <p:spPr>
          <a:xfrm>
            <a:off x="244975" y="1497901"/>
            <a:ext cx="974224" cy="106851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rgbClr val="000000"/>
              </a:solidFill>
            </a:endParaRPr>
          </a:p>
          <a:p>
            <a:pPr algn="ctr"/>
            <a:r>
              <a:rPr lang="en-US" sz="1200" b="1" dirty="0">
                <a:solidFill>
                  <a:srgbClr val="000000"/>
                </a:solidFill>
              </a:rPr>
              <a:t>SELECT </a:t>
            </a:r>
          </a:p>
          <a:p>
            <a:pPr algn="ctr"/>
            <a:r>
              <a:rPr lang="en-US" sz="1200" b="1" i="1" dirty="0">
                <a:solidFill>
                  <a:srgbClr val="000000"/>
                </a:solidFill>
              </a:rPr>
              <a:t>foo</a:t>
            </a:r>
            <a:r>
              <a:rPr lang="en-US" sz="1200" b="1" dirty="0">
                <a:solidFill>
                  <a:srgbClr val="000000"/>
                </a:solidFill>
              </a:rPr>
              <a:t> (*)</a:t>
            </a:r>
          </a:p>
          <a:p>
            <a:pPr algn="ctr"/>
            <a:r>
              <a:rPr lang="en-US" sz="1200" b="1" dirty="0">
                <a:solidFill>
                  <a:srgbClr val="000000"/>
                </a:solidFill>
              </a:rPr>
              <a:t>FROM TABLE</a:t>
            </a:r>
          </a:p>
          <a:p>
            <a:pPr algn="ctr"/>
            <a:r>
              <a:rPr lang="en-US" sz="1200" b="1" dirty="0">
                <a:solidFill>
                  <a:srgbClr val="3366FF"/>
                </a:solidFill>
              </a:rPr>
              <a:t>WITHIN 2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128304" y="1497899"/>
            <a:ext cx="2008672" cy="42387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smtClean="0">
                <a:solidFill>
                  <a:schemeClr val="bg1"/>
                </a:solidFill>
              </a:rPr>
              <a:t>New Query Plan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04801" y="2566420"/>
            <a:ext cx="1045834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err="1" smtClean="0">
                <a:latin typeface="+mj-lt"/>
              </a:rPr>
              <a:t>HiveQL</a:t>
            </a:r>
            <a:r>
              <a:rPr lang="en-US" sz="1800" dirty="0" smtClean="0">
                <a:latin typeface="+mj-lt"/>
              </a:rPr>
              <a:t>/SQL</a:t>
            </a:r>
          </a:p>
          <a:p>
            <a:pPr algn="ctr"/>
            <a:r>
              <a:rPr lang="en-US" sz="1800" dirty="0" smtClean="0">
                <a:latin typeface="+mj-lt"/>
              </a:rPr>
              <a:t>Query</a:t>
            </a:r>
            <a:endParaRPr lang="en-US" sz="1800" dirty="0">
              <a:latin typeface="+mj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117619" y="2134900"/>
            <a:ext cx="2019357" cy="4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Sample Selection</a:t>
            </a:r>
            <a:endParaRPr lang="en-US" sz="1800" dirty="0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3491574" y="1921774"/>
            <a:ext cx="0" cy="2131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4688230" y="1921774"/>
            <a:ext cx="0" cy="2131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6486315" y="1432044"/>
            <a:ext cx="1900669" cy="6404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Error Bars &amp; Confidence Intervals</a:t>
            </a:r>
            <a:endParaRPr lang="en-US" sz="1500" dirty="0"/>
          </a:p>
        </p:txBody>
      </p:sp>
      <p:cxnSp>
        <p:nvCxnSpPr>
          <p:cNvPr id="49" name="Straight Arrow Connector 48"/>
          <p:cNvCxnSpPr>
            <a:stCxn id="41" idx="3"/>
            <a:endCxn id="47" idx="1"/>
          </p:cNvCxnSpPr>
          <p:nvPr/>
        </p:nvCxnSpPr>
        <p:spPr>
          <a:xfrm>
            <a:off x="1219199" y="2032159"/>
            <a:ext cx="1707180" cy="171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48" idx="1"/>
          </p:cNvCxnSpPr>
          <p:nvPr/>
        </p:nvCxnSpPr>
        <p:spPr>
          <a:xfrm>
            <a:off x="5320554" y="1752249"/>
            <a:ext cx="116576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0" idx="2"/>
          </p:cNvCxnSpPr>
          <p:nvPr/>
        </p:nvCxnSpPr>
        <p:spPr>
          <a:xfrm flipH="1">
            <a:off x="7436649" y="2637762"/>
            <a:ext cx="2" cy="6420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7000767" y="3352800"/>
            <a:ext cx="816004" cy="3746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Result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524460" y="3657600"/>
            <a:ext cx="19889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182.23 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± 5.56</a:t>
            </a:r>
          </a:p>
          <a:p>
            <a:pPr algn="ctr"/>
            <a:r>
              <a:rPr lang="en-US" sz="2000" dirty="0" smtClean="0">
                <a:solidFill>
                  <a:srgbClr val="3366FF"/>
                </a:solidFill>
                <a:latin typeface="Calibri" pitchFamily="34" charset="0"/>
                <a:cs typeface="Calibri" pitchFamily="34" charset="0"/>
              </a:rPr>
              <a:t>(95% confidence)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5410282" y="5715000"/>
            <a:ext cx="838118" cy="1279140"/>
            <a:chOff x="2784930" y="2345019"/>
            <a:chExt cx="1312636" cy="1724328"/>
          </a:xfrm>
        </p:grpSpPr>
        <p:pic>
          <p:nvPicPr>
            <p:cNvPr id="59" name="Picture 58" descr="to_ddr333memory_350.gif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4930" y="2790207"/>
              <a:ext cx="1295624" cy="1279140"/>
            </a:xfrm>
            <a:prstGeom prst="rect">
              <a:avLst/>
            </a:prstGeom>
          </p:spPr>
        </p:pic>
        <p:pic>
          <p:nvPicPr>
            <p:cNvPr id="60" name="Picture 59" descr="to_ddr333memory_350.gif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3436" y="2554275"/>
              <a:ext cx="1295624" cy="1279140"/>
            </a:xfrm>
            <a:prstGeom prst="rect">
              <a:avLst/>
            </a:prstGeom>
          </p:spPr>
        </p:pic>
        <p:pic>
          <p:nvPicPr>
            <p:cNvPr id="61" name="Picture 60" descr="to_ddr333memory_350.gif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1942" y="2345019"/>
              <a:ext cx="1295624" cy="127914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6285155" y="4458831"/>
            <a:ext cx="28588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Parallel </a:t>
            </a:r>
            <a:r>
              <a:rPr lang="en-US" dirty="0">
                <a:latin typeface="Calibri"/>
                <a:cs typeface="Calibri"/>
              </a:rPr>
              <a:t>query execution on multiple </a:t>
            </a:r>
            <a:r>
              <a:rPr lang="en-US" dirty="0">
                <a:solidFill>
                  <a:srgbClr val="3366FF"/>
                </a:solidFill>
                <a:latin typeface="Calibri"/>
                <a:cs typeface="Calibri"/>
              </a:rPr>
              <a:t>samples </a:t>
            </a:r>
            <a:r>
              <a:rPr lang="en-US" dirty="0">
                <a:latin typeface="Calibri"/>
                <a:cs typeface="Calibri"/>
              </a:rPr>
              <a:t>striped across multiple </a:t>
            </a:r>
            <a:r>
              <a:rPr lang="en-US" dirty="0" smtClean="0">
                <a:latin typeface="Calibri"/>
                <a:cs typeface="Calibri"/>
              </a:rPr>
              <a:t>machines.</a:t>
            </a:r>
            <a:endParaRPr lang="en-US" dirty="0">
              <a:solidFill>
                <a:srgbClr val="3366FF"/>
              </a:solidFill>
              <a:latin typeface="Calibri"/>
              <a:cs typeface="Calibri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4382266" y="4332146"/>
            <a:ext cx="523537" cy="285373"/>
          </a:xfrm>
          <a:prstGeom prst="rect">
            <a:avLst/>
          </a:prstGeom>
          <a:solidFill>
            <a:schemeClr val="accent3">
              <a:alpha val="45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2641828" y="4225134"/>
            <a:ext cx="842946" cy="392385"/>
          </a:xfrm>
          <a:prstGeom prst="rect">
            <a:avLst/>
          </a:prstGeom>
          <a:solidFill>
            <a:schemeClr val="accent3">
              <a:alpha val="45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232685" y="3279845"/>
            <a:ext cx="948916" cy="263967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Left Brace 51"/>
          <p:cNvSpPr/>
          <p:nvPr/>
        </p:nvSpPr>
        <p:spPr>
          <a:xfrm rot="5400000">
            <a:off x="3824158" y="1580966"/>
            <a:ext cx="285370" cy="268433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itle 1"/>
          <p:cNvSpPr txBox="1">
            <a:spLocks/>
          </p:cNvSpPr>
          <p:nvPr/>
        </p:nvSpPr>
        <p:spPr bwMode="auto">
          <a:xfrm>
            <a:off x="228600" y="2286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9pPr>
          </a:lstStyle>
          <a:p>
            <a:r>
              <a:rPr lang="en-US" sz="5000" dirty="0" smtClean="0">
                <a:latin typeface="Calibri"/>
                <a:cs typeface="Calibri"/>
              </a:rPr>
              <a:t>Automatic Sample Management</a:t>
            </a:r>
            <a:endParaRPr lang="en-US" sz="5000" dirty="0">
              <a:latin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144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124"/>
    </mc:Choice>
    <mc:Fallback xmlns="">
      <p:transition xmlns:p14="http://schemas.microsoft.com/office/powerpoint/2010/main" spd="slow" advTm="19124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2" grpId="0" animBg="1"/>
      <p:bldP spid="48" grpId="0" animBg="1"/>
      <p:bldP spid="54" grpId="0"/>
      <p:bldP spid="55" grpId="0"/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Using </a:t>
            </a:r>
            <a:r>
              <a:rPr lang="en-US" b="1" dirty="0">
                <a:solidFill>
                  <a:srgbClr val="C0504D"/>
                </a:solidFill>
              </a:rPr>
              <a:t>Bootstrap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 smtClean="0"/>
              <a:t>to </a:t>
            </a:r>
            <a:r>
              <a:rPr lang="en-US" dirty="0"/>
              <a:t>estimate error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US" sz="4500" b="1" dirty="0" smtClean="0">
                <a:latin typeface="Calibri"/>
                <a:cs typeface="Calibri"/>
              </a:rPr>
              <a:t>More Agg</a:t>
            </a:r>
            <a:r>
              <a:rPr lang="en-US" sz="4500" dirty="0" smtClean="0">
                <a:latin typeface="Calibri"/>
                <a:cs typeface="Calibri"/>
              </a:rPr>
              <a:t>regates/ </a:t>
            </a:r>
            <a:r>
              <a:rPr lang="en-US" sz="4500" b="1" dirty="0" smtClean="0">
                <a:latin typeface="Calibri"/>
                <a:cs typeface="Calibri"/>
              </a:rPr>
              <a:t>UDAFs Support</a:t>
            </a:r>
            <a:endParaRPr lang="en-US" sz="4500" b="1" dirty="0">
              <a:latin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2600" y="2667000"/>
            <a:ext cx="8382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alibri"/>
                <a:cs typeface="Calibri"/>
              </a:rPr>
              <a:t>Sample</a:t>
            </a:r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6" name="Oval 5"/>
          <p:cNvSpPr/>
          <p:nvPr/>
        </p:nvSpPr>
        <p:spPr>
          <a:xfrm>
            <a:off x="1981200" y="41148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981200" y="48006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stCxn id="4" idx="2"/>
            <a:endCxn id="6" idx="0"/>
          </p:cNvCxnSpPr>
          <p:nvPr/>
        </p:nvCxnSpPr>
        <p:spPr>
          <a:xfrm>
            <a:off x="2171700" y="30480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4"/>
            <a:endCxn id="7" idx="0"/>
          </p:cNvCxnSpPr>
          <p:nvPr/>
        </p:nvCxnSpPr>
        <p:spPr>
          <a:xfrm>
            <a:off x="2171700" y="4495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1982767" y="54102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7" idx="4"/>
            <a:endCxn id="17" idx="0"/>
          </p:cNvCxnSpPr>
          <p:nvPr/>
        </p:nvCxnSpPr>
        <p:spPr>
          <a:xfrm>
            <a:off x="2171700" y="518160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7" idx="4"/>
          </p:cNvCxnSpPr>
          <p:nvPr/>
        </p:nvCxnSpPr>
        <p:spPr>
          <a:xfrm flipH="1">
            <a:off x="2171700" y="579120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023646" y="60960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20453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7" grpId="0" animBg="1"/>
      <p:bldP spid="2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Using </a:t>
            </a:r>
            <a:r>
              <a:rPr lang="en-US" b="1" dirty="0">
                <a:solidFill>
                  <a:srgbClr val="C0504D"/>
                </a:solidFill>
              </a:rPr>
              <a:t>Bootstrap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 smtClean="0"/>
              <a:t>to </a:t>
            </a:r>
            <a:r>
              <a:rPr lang="en-US" dirty="0"/>
              <a:t>estimate error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US" sz="4500" b="1" dirty="0" smtClean="0">
                <a:latin typeface="Calibri"/>
                <a:cs typeface="Calibri"/>
              </a:rPr>
              <a:t>More Agg</a:t>
            </a:r>
            <a:r>
              <a:rPr lang="en-US" sz="4500" dirty="0" smtClean="0">
                <a:latin typeface="Calibri"/>
                <a:cs typeface="Calibri"/>
              </a:rPr>
              <a:t>regates/ </a:t>
            </a:r>
            <a:r>
              <a:rPr lang="en-US" sz="4500" b="1" dirty="0" smtClean="0">
                <a:latin typeface="Calibri"/>
                <a:cs typeface="Calibri"/>
              </a:rPr>
              <a:t>UDAFs Support</a:t>
            </a:r>
            <a:endParaRPr lang="en-US" sz="4500" b="1" dirty="0">
              <a:latin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2600" y="2667000"/>
            <a:ext cx="8382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libri"/>
                <a:cs typeface="Calibri"/>
              </a:rPr>
              <a:t>Sample</a:t>
            </a:r>
          </a:p>
        </p:txBody>
      </p:sp>
      <p:sp>
        <p:nvSpPr>
          <p:cNvPr id="6" name="Oval 5"/>
          <p:cNvSpPr/>
          <p:nvPr/>
        </p:nvSpPr>
        <p:spPr>
          <a:xfrm>
            <a:off x="1981200" y="41148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981200" y="48006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stCxn id="4" idx="2"/>
            <a:endCxn id="6" idx="0"/>
          </p:cNvCxnSpPr>
          <p:nvPr/>
        </p:nvCxnSpPr>
        <p:spPr>
          <a:xfrm>
            <a:off x="2171700" y="30480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4"/>
            <a:endCxn id="7" idx="0"/>
          </p:cNvCxnSpPr>
          <p:nvPr/>
        </p:nvCxnSpPr>
        <p:spPr>
          <a:xfrm>
            <a:off x="2171700" y="4495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1982767" y="54102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7" idx="4"/>
            <a:endCxn id="17" idx="0"/>
          </p:cNvCxnSpPr>
          <p:nvPr/>
        </p:nvCxnSpPr>
        <p:spPr>
          <a:xfrm>
            <a:off x="2171700" y="518160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7" idx="4"/>
          </p:cNvCxnSpPr>
          <p:nvPr/>
        </p:nvCxnSpPr>
        <p:spPr>
          <a:xfrm flipH="1">
            <a:off x="2171700" y="579120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023646" y="60960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</a:p>
        </p:txBody>
      </p:sp>
      <p:cxnSp>
        <p:nvCxnSpPr>
          <p:cNvPr id="25" name="Straight Arrow Connector 24"/>
          <p:cNvCxnSpPr>
            <a:stCxn id="4" idx="2"/>
            <a:endCxn id="26" idx="0"/>
          </p:cNvCxnSpPr>
          <p:nvPr/>
        </p:nvCxnSpPr>
        <p:spPr>
          <a:xfrm>
            <a:off x="2171700" y="3048000"/>
            <a:ext cx="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1981200" y="3390900"/>
            <a:ext cx="381000" cy="381000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116050" y="40956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116050" y="47814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stCxn id="29" idx="4"/>
            <a:endCxn id="30" idx="0"/>
          </p:cNvCxnSpPr>
          <p:nvPr/>
        </p:nvCxnSpPr>
        <p:spPr>
          <a:xfrm>
            <a:off x="3306550" y="447669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3117617" y="53910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stCxn id="30" idx="4"/>
            <a:endCxn id="32" idx="0"/>
          </p:cNvCxnSpPr>
          <p:nvPr/>
        </p:nvCxnSpPr>
        <p:spPr>
          <a:xfrm>
            <a:off x="3306550" y="516249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32" idx="4"/>
          </p:cNvCxnSpPr>
          <p:nvPr/>
        </p:nvCxnSpPr>
        <p:spPr>
          <a:xfrm flipH="1">
            <a:off x="3306550" y="577209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158496" y="6076890"/>
            <a:ext cx="419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r>
              <a:rPr lang="en-US" sz="2000" baseline="-25000" dirty="0" smtClean="0">
                <a:latin typeface="Calibri"/>
                <a:cs typeface="Calibri"/>
              </a:rPr>
              <a:t>1</a:t>
            </a:r>
          </a:p>
        </p:txBody>
      </p:sp>
      <p:sp>
        <p:nvSpPr>
          <p:cNvPr id="36" name="Oval 35"/>
          <p:cNvSpPr/>
          <p:nvPr/>
        </p:nvSpPr>
        <p:spPr>
          <a:xfrm>
            <a:off x="3741022" y="40956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741022" y="47814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>
            <a:stCxn id="36" idx="4"/>
            <a:endCxn id="37" idx="0"/>
          </p:cNvCxnSpPr>
          <p:nvPr/>
        </p:nvCxnSpPr>
        <p:spPr>
          <a:xfrm>
            <a:off x="3931522" y="447669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3742589" y="53910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/>
          <p:cNvCxnSpPr>
            <a:stCxn id="37" idx="4"/>
            <a:endCxn id="39" idx="0"/>
          </p:cNvCxnSpPr>
          <p:nvPr/>
        </p:nvCxnSpPr>
        <p:spPr>
          <a:xfrm>
            <a:off x="3931522" y="516249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9" idx="4"/>
          </p:cNvCxnSpPr>
          <p:nvPr/>
        </p:nvCxnSpPr>
        <p:spPr>
          <a:xfrm flipH="1">
            <a:off x="3931522" y="577209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783468" y="6076890"/>
            <a:ext cx="419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r>
              <a:rPr lang="en-US" sz="2000" baseline="-25000" dirty="0" smtClean="0">
                <a:latin typeface="Calibri"/>
                <a:cs typeface="Calibri"/>
              </a:rPr>
              <a:t>2</a:t>
            </a:r>
          </a:p>
        </p:txBody>
      </p:sp>
      <p:sp>
        <p:nvSpPr>
          <p:cNvPr id="43" name="Oval 42"/>
          <p:cNvSpPr/>
          <p:nvPr/>
        </p:nvSpPr>
        <p:spPr>
          <a:xfrm>
            <a:off x="5325850" y="40956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325850" y="47814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stCxn id="43" idx="4"/>
            <a:endCxn id="44" idx="0"/>
          </p:cNvCxnSpPr>
          <p:nvPr/>
        </p:nvCxnSpPr>
        <p:spPr>
          <a:xfrm>
            <a:off x="5516350" y="447669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5327417" y="53910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/>
          <p:cNvCxnSpPr>
            <a:stCxn id="44" idx="4"/>
            <a:endCxn id="46" idx="0"/>
          </p:cNvCxnSpPr>
          <p:nvPr/>
        </p:nvCxnSpPr>
        <p:spPr>
          <a:xfrm>
            <a:off x="5516350" y="516249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6" idx="4"/>
          </p:cNvCxnSpPr>
          <p:nvPr/>
        </p:nvCxnSpPr>
        <p:spPr>
          <a:xfrm flipH="1">
            <a:off x="5516350" y="577209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368296" y="6076890"/>
            <a:ext cx="4229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r>
              <a:rPr lang="en-US" sz="2000" baseline="-25000" dirty="0" smtClean="0">
                <a:latin typeface="Calibri"/>
                <a:cs typeface="Calibri"/>
              </a:rPr>
              <a:t>n</a:t>
            </a:r>
          </a:p>
        </p:txBody>
      </p:sp>
      <p:cxnSp>
        <p:nvCxnSpPr>
          <p:cNvPr id="62" name="Straight Arrow Connector 61"/>
          <p:cNvCxnSpPr>
            <a:stCxn id="26" idx="6"/>
            <a:endCxn id="29" idx="0"/>
          </p:cNvCxnSpPr>
          <p:nvPr/>
        </p:nvCxnSpPr>
        <p:spPr>
          <a:xfrm>
            <a:off x="2362200" y="3581400"/>
            <a:ext cx="944350" cy="5142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26" idx="6"/>
            <a:endCxn id="36" idx="0"/>
          </p:cNvCxnSpPr>
          <p:nvPr/>
        </p:nvCxnSpPr>
        <p:spPr>
          <a:xfrm>
            <a:off x="2362200" y="3581400"/>
            <a:ext cx="1569322" cy="5142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26" idx="6"/>
            <a:endCxn id="43" idx="0"/>
          </p:cNvCxnSpPr>
          <p:nvPr/>
        </p:nvCxnSpPr>
        <p:spPr>
          <a:xfrm>
            <a:off x="2362200" y="3581400"/>
            <a:ext cx="3154150" cy="5142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495800" y="4572000"/>
            <a:ext cx="59503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…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572000" y="5715000"/>
            <a:ext cx="59503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…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895600" y="3848100"/>
            <a:ext cx="3048000" cy="20193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1828800" y="3886200"/>
            <a:ext cx="762000" cy="20193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Line Callout 1 (Border and Accent Bar) 49"/>
          <p:cNvSpPr/>
          <p:nvPr/>
        </p:nvSpPr>
        <p:spPr>
          <a:xfrm>
            <a:off x="4274422" y="2743200"/>
            <a:ext cx="2431178" cy="533400"/>
          </a:xfrm>
          <a:prstGeom prst="accentBorderCallout1">
            <a:avLst>
              <a:gd name="adj1" fmla="val 18750"/>
              <a:gd name="adj2" fmla="val -8333"/>
              <a:gd name="adj3" fmla="val 139573"/>
              <a:gd name="adj4" fmla="val -80712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libri"/>
                <a:cs typeface="Calibri"/>
              </a:rPr>
              <a:t>Bootstrap Operator</a:t>
            </a:r>
            <a:endParaRPr lang="en-US"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7390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Using </a:t>
            </a:r>
            <a:r>
              <a:rPr lang="en-US" b="1" dirty="0">
                <a:solidFill>
                  <a:srgbClr val="C0504D"/>
                </a:solidFill>
              </a:rPr>
              <a:t>Bootstrap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 smtClean="0"/>
              <a:t>to </a:t>
            </a:r>
            <a:r>
              <a:rPr lang="en-US" dirty="0"/>
              <a:t>estimate error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US" sz="4500" b="1" dirty="0" smtClean="0">
                <a:latin typeface="Calibri"/>
                <a:cs typeface="Calibri"/>
              </a:rPr>
              <a:t>More Agg</a:t>
            </a:r>
            <a:r>
              <a:rPr lang="en-US" sz="4500" dirty="0" smtClean="0">
                <a:latin typeface="Calibri"/>
                <a:cs typeface="Calibri"/>
              </a:rPr>
              <a:t>regates/ </a:t>
            </a:r>
            <a:r>
              <a:rPr lang="en-US" sz="4500" b="1" dirty="0" smtClean="0">
                <a:latin typeface="Calibri"/>
                <a:cs typeface="Calibri"/>
              </a:rPr>
              <a:t>UDAFs Support</a:t>
            </a:r>
            <a:endParaRPr lang="en-US" sz="4500" b="1" dirty="0">
              <a:latin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2600" y="2667000"/>
            <a:ext cx="8382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libri"/>
                <a:cs typeface="Calibri"/>
              </a:rPr>
              <a:t>Sample</a:t>
            </a:r>
          </a:p>
        </p:txBody>
      </p:sp>
      <p:sp>
        <p:nvSpPr>
          <p:cNvPr id="6" name="Oval 5"/>
          <p:cNvSpPr/>
          <p:nvPr/>
        </p:nvSpPr>
        <p:spPr>
          <a:xfrm>
            <a:off x="1981200" y="34290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981200" y="48006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stCxn id="4" idx="2"/>
            <a:endCxn id="6" idx="0"/>
          </p:cNvCxnSpPr>
          <p:nvPr/>
        </p:nvCxnSpPr>
        <p:spPr>
          <a:xfrm>
            <a:off x="2171700" y="30480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4"/>
            <a:endCxn id="7" idx="0"/>
          </p:cNvCxnSpPr>
          <p:nvPr/>
        </p:nvCxnSpPr>
        <p:spPr>
          <a:xfrm>
            <a:off x="2171700" y="3810000"/>
            <a:ext cx="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1982767" y="54102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7" idx="4"/>
            <a:endCxn id="17" idx="0"/>
          </p:cNvCxnSpPr>
          <p:nvPr/>
        </p:nvCxnSpPr>
        <p:spPr>
          <a:xfrm>
            <a:off x="2171700" y="518160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7" idx="4"/>
          </p:cNvCxnSpPr>
          <p:nvPr/>
        </p:nvCxnSpPr>
        <p:spPr>
          <a:xfrm flipH="1">
            <a:off x="2171700" y="579120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023646" y="60960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</a:p>
        </p:txBody>
      </p:sp>
      <p:cxnSp>
        <p:nvCxnSpPr>
          <p:cNvPr id="25" name="Straight Arrow Connector 24"/>
          <p:cNvCxnSpPr>
            <a:stCxn id="6" idx="4"/>
            <a:endCxn id="26" idx="0"/>
          </p:cNvCxnSpPr>
          <p:nvPr/>
        </p:nvCxnSpPr>
        <p:spPr>
          <a:xfrm>
            <a:off x="2171700" y="3810000"/>
            <a:ext cx="1872" cy="2856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1983072" y="4095690"/>
            <a:ext cx="381000" cy="381000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116050" y="47814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117617" y="53910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stCxn id="30" idx="4"/>
            <a:endCxn id="32" idx="0"/>
          </p:cNvCxnSpPr>
          <p:nvPr/>
        </p:nvCxnSpPr>
        <p:spPr>
          <a:xfrm>
            <a:off x="3306550" y="516249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32" idx="4"/>
          </p:cNvCxnSpPr>
          <p:nvPr/>
        </p:nvCxnSpPr>
        <p:spPr>
          <a:xfrm flipH="1">
            <a:off x="3306550" y="577209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158496" y="6076890"/>
            <a:ext cx="419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r>
              <a:rPr lang="en-US" sz="2000" baseline="-25000" dirty="0" smtClean="0">
                <a:latin typeface="Calibri"/>
                <a:cs typeface="Calibri"/>
              </a:rPr>
              <a:t>1</a:t>
            </a:r>
          </a:p>
        </p:txBody>
      </p:sp>
      <p:sp>
        <p:nvSpPr>
          <p:cNvPr id="37" name="Oval 36"/>
          <p:cNvSpPr/>
          <p:nvPr/>
        </p:nvSpPr>
        <p:spPr>
          <a:xfrm>
            <a:off x="3741022" y="47814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742589" y="53910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/>
          <p:cNvCxnSpPr>
            <a:stCxn id="37" idx="4"/>
            <a:endCxn id="39" idx="0"/>
          </p:cNvCxnSpPr>
          <p:nvPr/>
        </p:nvCxnSpPr>
        <p:spPr>
          <a:xfrm>
            <a:off x="3931522" y="516249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9" idx="4"/>
          </p:cNvCxnSpPr>
          <p:nvPr/>
        </p:nvCxnSpPr>
        <p:spPr>
          <a:xfrm flipH="1">
            <a:off x="3931522" y="577209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783468" y="6076890"/>
            <a:ext cx="419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r>
              <a:rPr lang="en-US" sz="2000" baseline="-25000" dirty="0" smtClean="0">
                <a:latin typeface="Calibri"/>
                <a:cs typeface="Calibri"/>
              </a:rPr>
              <a:t>2</a:t>
            </a:r>
          </a:p>
        </p:txBody>
      </p:sp>
      <p:sp>
        <p:nvSpPr>
          <p:cNvPr id="44" name="Oval 43"/>
          <p:cNvSpPr/>
          <p:nvPr/>
        </p:nvSpPr>
        <p:spPr>
          <a:xfrm>
            <a:off x="5325850" y="47814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327417" y="53910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/>
          <p:cNvCxnSpPr>
            <a:stCxn id="44" idx="4"/>
            <a:endCxn id="46" idx="0"/>
          </p:cNvCxnSpPr>
          <p:nvPr/>
        </p:nvCxnSpPr>
        <p:spPr>
          <a:xfrm>
            <a:off x="5516350" y="516249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6" idx="4"/>
          </p:cNvCxnSpPr>
          <p:nvPr/>
        </p:nvCxnSpPr>
        <p:spPr>
          <a:xfrm flipH="1">
            <a:off x="5516350" y="577209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368296" y="6076890"/>
            <a:ext cx="4229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r>
              <a:rPr lang="en-US" sz="2000" baseline="-25000" dirty="0" smtClean="0">
                <a:latin typeface="Calibri"/>
                <a:cs typeface="Calibri"/>
              </a:rPr>
              <a:t>n</a:t>
            </a:r>
          </a:p>
        </p:txBody>
      </p:sp>
      <p:cxnSp>
        <p:nvCxnSpPr>
          <p:cNvPr id="62" name="Straight Arrow Connector 61"/>
          <p:cNvCxnSpPr>
            <a:stCxn id="26" idx="6"/>
            <a:endCxn id="30" idx="0"/>
          </p:cNvCxnSpPr>
          <p:nvPr/>
        </p:nvCxnSpPr>
        <p:spPr>
          <a:xfrm>
            <a:off x="2364072" y="4286190"/>
            <a:ext cx="942478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26" idx="6"/>
            <a:endCxn id="37" idx="0"/>
          </p:cNvCxnSpPr>
          <p:nvPr/>
        </p:nvCxnSpPr>
        <p:spPr>
          <a:xfrm>
            <a:off x="2364072" y="4286190"/>
            <a:ext cx="156745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26" idx="6"/>
            <a:endCxn id="44" idx="0"/>
          </p:cNvCxnSpPr>
          <p:nvPr/>
        </p:nvCxnSpPr>
        <p:spPr>
          <a:xfrm>
            <a:off x="2364072" y="4286190"/>
            <a:ext cx="3152278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495800" y="4572000"/>
            <a:ext cx="59503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…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572000" y="5715000"/>
            <a:ext cx="59503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…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495800" y="2743200"/>
            <a:ext cx="4343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Calibri"/>
                <a:cs typeface="Calibri"/>
              </a:rPr>
              <a:t>Placement of </a:t>
            </a: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b="1" dirty="0" smtClean="0">
                <a:solidFill>
                  <a:schemeClr val="accent2"/>
                </a:solidFill>
                <a:latin typeface="Calibri"/>
                <a:cs typeface="Calibri"/>
              </a:rPr>
              <a:t>Bootstrap Operator</a:t>
            </a:r>
            <a:r>
              <a:rPr lang="en-US" sz="2800" dirty="0" smtClean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 the query graph is critical to performance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895600" y="4572000"/>
            <a:ext cx="2895600" cy="1295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505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910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Given a query, how do you know if it can be approximated at runtime?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Depends </a:t>
            </a:r>
            <a:r>
              <a:rPr lang="en-US" dirty="0">
                <a:solidFill>
                  <a:srgbClr val="000000"/>
                </a:solidFill>
              </a:rPr>
              <a:t>on the query, data distribution, and sample </a:t>
            </a:r>
            <a:r>
              <a:rPr lang="en-US" dirty="0" smtClean="0">
                <a:solidFill>
                  <a:srgbClr val="000000"/>
                </a:solidFill>
              </a:rPr>
              <a:t>size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Need</a:t>
            </a:r>
            <a:r>
              <a:rPr lang="en-US" dirty="0" smtClean="0">
                <a:solidFill>
                  <a:srgbClr val="000000"/>
                </a:solidFill>
              </a:rPr>
              <a:t> for runtime diagnosis tests</a:t>
            </a:r>
            <a:endParaRPr lang="en-US" dirty="0" smtClean="0"/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Check whether error improves as sample size increases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Need to be extremely fast!</a:t>
            </a:r>
            <a:endParaRPr lang="en-US" dirty="0">
              <a:solidFill>
                <a:srgbClr val="000000"/>
              </a:solidFill>
            </a:endParaRPr>
          </a:p>
          <a:p>
            <a:pPr lvl="2"/>
            <a:endParaRPr lang="en-US" dirty="0" smtClean="0">
              <a:solidFill>
                <a:srgbClr val="000000"/>
              </a:solidFill>
            </a:endParaRP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pPr marL="857250" lvl="2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US" sz="4500" b="1" dirty="0" smtClean="0">
                <a:latin typeface="Calibri"/>
                <a:cs typeface="Calibri"/>
              </a:rPr>
              <a:t>Runtime Correctness Tests</a:t>
            </a:r>
            <a:endParaRPr lang="en-US" sz="4500" b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37868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421" y="1752600"/>
            <a:ext cx="82296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>
                <a:latin typeface="Calibri"/>
                <a:cs typeface="Calibri"/>
              </a:rPr>
              <a:t>Support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interactive</a:t>
            </a:r>
            <a:r>
              <a:rPr lang="en-US" sz="4000" dirty="0">
                <a:latin typeface="Calibri"/>
                <a:cs typeface="Calibri"/>
              </a:rPr>
              <a:t> </a:t>
            </a:r>
            <a:r>
              <a:rPr lang="en-US" sz="4000" dirty="0" smtClean="0">
                <a:latin typeface="Calibri"/>
                <a:cs typeface="Calibri"/>
              </a:rPr>
              <a:t>SQL-</a:t>
            </a:r>
            <a:r>
              <a:rPr lang="en-US" sz="4000" dirty="0">
                <a:latin typeface="Calibri"/>
                <a:cs typeface="Calibri"/>
              </a:rPr>
              <a:t>like aggregate  </a:t>
            </a:r>
            <a:r>
              <a:rPr lang="en-US" sz="4000" dirty="0" smtClean="0">
                <a:latin typeface="Calibri"/>
                <a:cs typeface="Calibri"/>
              </a:rPr>
              <a:t>queries </a:t>
            </a:r>
            <a:r>
              <a:rPr lang="en-US" sz="4000" dirty="0">
                <a:latin typeface="Calibri"/>
                <a:cs typeface="Calibri"/>
              </a:rPr>
              <a:t>over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massive sets of data</a:t>
            </a:r>
            <a:endParaRPr lang="en-US" sz="4000" b="1" dirty="0">
              <a:latin typeface="Calibri"/>
              <a:cs typeface="Calibri"/>
            </a:endParaRPr>
          </a:p>
          <a:p>
            <a:pPr marL="0" indent="0"/>
            <a:endParaRPr lang="en-US" sz="2200" dirty="0">
              <a:latin typeface="Calibri"/>
              <a:cs typeface="Calibri"/>
            </a:endParaRPr>
          </a:p>
          <a:p>
            <a:pPr marL="0" indent="0">
              <a:lnSpc>
                <a:spcPct val="50000"/>
              </a:lnSpc>
            </a:pPr>
            <a:r>
              <a:rPr lang="en-US" sz="2200" dirty="0" smtClean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sz="2200" dirty="0" smtClean="0">
                <a:latin typeface="Courier"/>
                <a:cs typeface="Courier"/>
              </a:rPr>
              <a:t> SELECT AVG(</a:t>
            </a:r>
            <a:r>
              <a:rPr lang="en-US" sz="2200" b="1" dirty="0" err="1" smtClean="0">
                <a:solidFill>
                  <a:schemeClr val="accent2"/>
                </a:solidFill>
                <a:latin typeface="Courier"/>
                <a:cs typeface="Courier"/>
              </a:rPr>
              <a:t>jobtime</a:t>
            </a:r>
            <a:r>
              <a:rPr lang="en-US" sz="2200" dirty="0" smtClean="0">
                <a:latin typeface="Courier"/>
                <a:cs typeface="Courier"/>
              </a:rPr>
              <a:t>)</a:t>
            </a:r>
          </a:p>
          <a:p>
            <a:pPr marL="0" indent="0">
              <a:lnSpc>
                <a:spcPct val="50000"/>
              </a:lnSpc>
            </a:pPr>
            <a:r>
              <a:rPr lang="en-US" sz="2200" dirty="0">
                <a:latin typeface="Courier"/>
                <a:cs typeface="Courier"/>
              </a:rPr>
              <a:t>	</a:t>
            </a:r>
            <a:r>
              <a:rPr lang="en-US" sz="2200" dirty="0" smtClean="0">
                <a:latin typeface="Courier"/>
                <a:cs typeface="Courier"/>
              </a:rPr>
              <a:t>		 FROM </a:t>
            </a:r>
            <a:r>
              <a:rPr lang="en-US" sz="2200" b="1" dirty="0" err="1" smtClean="0">
                <a:solidFill>
                  <a:srgbClr val="C0504D"/>
                </a:solidFill>
                <a:latin typeface="Courier"/>
                <a:cs typeface="Courier"/>
              </a:rPr>
              <a:t>very_big_log</a:t>
            </a:r>
            <a:endParaRPr lang="en-US" sz="2200" b="1" dirty="0" smtClean="0">
              <a:solidFill>
                <a:srgbClr val="C0504D"/>
              </a:solidFill>
              <a:latin typeface="Courier"/>
              <a:cs typeface="Courier"/>
            </a:endParaRPr>
          </a:p>
          <a:p>
            <a:pPr marL="0" indent="0">
              <a:lnSpc>
                <a:spcPct val="50000"/>
              </a:lnSpc>
            </a:pPr>
            <a:r>
              <a:rPr lang="en-US" sz="2200" b="1" dirty="0" smtClean="0">
                <a:solidFill>
                  <a:srgbClr val="C0504D"/>
                </a:solidFill>
                <a:latin typeface="Calibri"/>
                <a:cs typeface="Calibri"/>
              </a:rPr>
              <a:t>			   </a:t>
            </a:r>
            <a:r>
              <a:rPr lang="en-US" sz="2200" dirty="0" smtClean="0">
                <a:latin typeface="Courier"/>
                <a:cs typeface="Courier"/>
              </a:rPr>
              <a:t>WHERE </a:t>
            </a:r>
            <a:r>
              <a:rPr lang="en-US" sz="2200" b="1" dirty="0" err="1">
                <a:solidFill>
                  <a:srgbClr val="C0504D"/>
                </a:solidFill>
                <a:latin typeface="Courier"/>
                <a:cs typeface="Courier"/>
              </a:rPr>
              <a:t>src</a:t>
            </a:r>
            <a:r>
              <a:rPr lang="en-US" sz="2200" b="1" dirty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200" dirty="0">
                <a:latin typeface="Courier"/>
                <a:cs typeface="Courier"/>
              </a:rPr>
              <a:t>= </a:t>
            </a:r>
            <a:r>
              <a:rPr lang="en-US" sz="2200" b="1" dirty="0">
                <a:solidFill>
                  <a:srgbClr val="C0504D"/>
                </a:solidFill>
                <a:latin typeface="Courier"/>
                <a:cs typeface="Courier"/>
              </a:rPr>
              <a:t>‘</a:t>
            </a:r>
            <a:r>
              <a:rPr lang="en-US" sz="2200" b="1" dirty="0" err="1">
                <a:solidFill>
                  <a:srgbClr val="C0504D"/>
                </a:solidFill>
                <a:latin typeface="Courier"/>
                <a:cs typeface="Courier"/>
              </a:rPr>
              <a:t>hadoop</a:t>
            </a:r>
            <a:r>
              <a:rPr lang="en-US" sz="2200" b="1" dirty="0" smtClean="0">
                <a:solidFill>
                  <a:srgbClr val="C0504D"/>
                </a:solidFill>
                <a:latin typeface="Courier"/>
                <a:cs typeface="Courier"/>
              </a:rPr>
              <a:t>’</a:t>
            </a:r>
          </a:p>
        </p:txBody>
      </p:sp>
      <p:sp>
        <p:nvSpPr>
          <p:cNvPr id="4" name="Line Callout 1 (Border and Accent Bar) 3"/>
          <p:cNvSpPr/>
          <p:nvPr/>
        </p:nvSpPr>
        <p:spPr>
          <a:xfrm>
            <a:off x="5216979" y="5410200"/>
            <a:ext cx="3630385" cy="457200"/>
          </a:xfrm>
          <a:prstGeom prst="accentBorderCallout1">
            <a:avLst>
              <a:gd name="adj1" fmla="val 18750"/>
              <a:gd name="adj2" fmla="val -8333"/>
              <a:gd name="adj3" fmla="val -97700"/>
              <a:gd name="adj4" fmla="val -40975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FILTERS, GROUP BY clauses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1981200" y="4572000"/>
            <a:ext cx="3505200" cy="3810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7500" dirty="0" smtClean="0">
                <a:latin typeface="Calibri"/>
                <a:cs typeface="Calibri"/>
              </a:rPr>
              <a:t>Our Goal</a:t>
            </a:r>
            <a:endParaRPr lang="en-US" sz="7500" dirty="0">
              <a:latin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982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25"/>
    </mc:Choice>
    <mc:Fallback xmlns="">
      <p:transition xmlns:p14="http://schemas.microsoft.com/office/powerpoint/2010/main" spd="slow" advTm="1592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962400"/>
          </a:xfrm>
        </p:spPr>
        <p:txBody>
          <a:bodyPr/>
          <a:lstStyle/>
          <a:p>
            <a:pPr marL="0" indent="0"/>
            <a:r>
              <a:rPr lang="en-US" sz="4000" dirty="0"/>
              <a:t>T</a:t>
            </a:r>
            <a:r>
              <a:rPr lang="en-US" sz="4000" dirty="0" smtClean="0"/>
              <a:t>ry our </a:t>
            </a:r>
            <a:r>
              <a:rPr lang="en-US" sz="4000" b="1" dirty="0" smtClean="0">
                <a:solidFill>
                  <a:srgbClr val="3362FF"/>
                </a:solidFill>
              </a:rPr>
              <a:t>BlinkDB workload evaluator!</a:t>
            </a:r>
          </a:p>
          <a:p>
            <a:pPr marL="571500" indent="-571500">
              <a:buFont typeface="Lucida Grande"/>
              <a:buChar char="-"/>
            </a:pPr>
            <a:r>
              <a:rPr lang="en-US" sz="2800" dirty="0"/>
              <a:t>a</a:t>
            </a:r>
            <a:r>
              <a:rPr lang="en-US" sz="2800" dirty="0" smtClean="0"/>
              <a:t>ssesses percentage of your Hive/Shark </a:t>
            </a:r>
            <a:r>
              <a:rPr lang="en-US" sz="2800" dirty="0"/>
              <a:t>q</a:t>
            </a:r>
            <a:r>
              <a:rPr lang="en-US" sz="2800" dirty="0" smtClean="0"/>
              <a:t>ueries that can be approximated </a:t>
            </a:r>
            <a:r>
              <a:rPr lang="en-US" sz="2800" u="sng" dirty="0" smtClean="0"/>
              <a:t>correctly</a:t>
            </a:r>
          </a:p>
          <a:p>
            <a:pPr marL="571500" indent="-571500">
              <a:buFont typeface="Lucida Grande"/>
              <a:buChar char="-"/>
            </a:pPr>
            <a:r>
              <a:rPr lang="en-US" sz="2800" dirty="0" smtClean="0"/>
              <a:t>gives a per-query error</a:t>
            </a:r>
            <a:r>
              <a:rPr lang="en-US" sz="2800" dirty="0"/>
              <a:t>/</a:t>
            </a:r>
            <a:r>
              <a:rPr lang="en-US" sz="2800" dirty="0" smtClean="0"/>
              <a:t>latency tradeoff</a:t>
            </a:r>
          </a:p>
          <a:p>
            <a:pPr marL="571500" indent="-571500">
              <a:buFont typeface="Lucida Grande"/>
              <a:buChar char="-"/>
            </a:pPr>
            <a:r>
              <a:rPr lang="en-US" sz="2800" dirty="0" smtClean="0"/>
              <a:t>Currently in </a:t>
            </a:r>
            <a:r>
              <a:rPr lang="en-US" sz="2800" dirty="0" smtClean="0">
                <a:solidFill>
                  <a:schemeClr val="accent2"/>
                </a:solidFill>
              </a:rPr>
              <a:t>private beta</a:t>
            </a:r>
            <a:r>
              <a:rPr lang="en-US" sz="2800" dirty="0" smtClean="0"/>
              <a:t>. Public release in 2 weeks!</a:t>
            </a:r>
          </a:p>
          <a:p>
            <a:pPr marL="857250" lvl="2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000000"/>
              </a:solidFill>
            </a:endParaRPr>
          </a:p>
          <a:p>
            <a:pPr lvl="2"/>
            <a:endParaRPr lang="en-US" dirty="0" smtClean="0">
              <a:solidFill>
                <a:srgbClr val="000000"/>
              </a:solidFill>
            </a:endParaRP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pPr marL="857250" lvl="2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US" sz="6500" b="1" dirty="0" smtClean="0">
                <a:latin typeface="Calibri"/>
                <a:cs typeface="Calibri"/>
              </a:rPr>
              <a:t>Try Before You “Buy”</a:t>
            </a:r>
            <a:endParaRPr lang="en-US" sz="6500" b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4328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19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BlinkDB alpha-0.1.0 released </a:t>
            </a:r>
            <a:r>
              <a:rPr lang="en-US" dirty="0"/>
              <a:t>and available at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blinkdb.org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Takes </a:t>
            </a:r>
            <a:r>
              <a:rPr lang="en-US" dirty="0"/>
              <a:t>just 5-10 minutes to run it locally or to spin an EC2 </a:t>
            </a:r>
            <a:r>
              <a:rPr lang="en-US" dirty="0" smtClean="0"/>
              <a:t>cluster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Hands</a:t>
            </a:r>
            <a:r>
              <a:rPr lang="en-US" dirty="0"/>
              <a:t>-on Exercises </a:t>
            </a:r>
            <a:r>
              <a:rPr lang="en-US" dirty="0" smtClean="0"/>
              <a:t>at </a:t>
            </a:r>
            <a:r>
              <a:rPr lang="en-US" dirty="0" err="1" smtClean="0"/>
              <a:t>AMPLab’s</a:t>
            </a:r>
            <a:r>
              <a:rPr lang="en-US" dirty="0" smtClean="0"/>
              <a:t> Big Data Course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pPr marL="857250" lvl="2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US" sz="6500" b="1" dirty="0" smtClean="0">
                <a:latin typeface="Calibri"/>
                <a:cs typeface="Calibri"/>
              </a:rPr>
              <a:t>Getting Started</a:t>
            </a:r>
            <a:endParaRPr lang="en-US" sz="6500" b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4264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3366FF"/>
                </a:solidFill>
                <a:latin typeface="Calibri"/>
                <a:cs typeface="Calibri"/>
              </a:rPr>
              <a:t>Approximate</a:t>
            </a:r>
            <a:r>
              <a:rPr lang="en-US" sz="2800" dirty="0" smtClean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queries is an important means to achieve </a:t>
            </a:r>
            <a:r>
              <a:rPr lang="en-US" sz="2800" dirty="0">
                <a:solidFill>
                  <a:srgbClr val="3366FF"/>
                </a:solidFill>
                <a:latin typeface="Calibri"/>
                <a:cs typeface="Calibri"/>
              </a:rPr>
              <a:t>interactivity</a:t>
            </a:r>
            <a:r>
              <a:rPr lang="en-US" sz="2800" dirty="0">
                <a:latin typeface="Calibri"/>
                <a:cs typeface="Calibri"/>
              </a:rPr>
              <a:t> in processing large </a:t>
            </a:r>
            <a:r>
              <a:rPr lang="en-US" sz="2800" dirty="0" smtClean="0">
                <a:latin typeface="Calibri"/>
                <a:cs typeface="Calibri"/>
              </a:rPr>
              <a:t>datasets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bri"/>
                <a:cs typeface="Calibri"/>
              </a:rPr>
              <a:t>BlinkDB..</a:t>
            </a:r>
          </a:p>
          <a:p>
            <a:pPr marL="571500" lvl="1" indent="-457200">
              <a:buFont typeface="Lucida Grande"/>
              <a:buChar char="-"/>
            </a:pPr>
            <a:r>
              <a:rPr lang="en-US" sz="2300" dirty="0" smtClean="0">
                <a:latin typeface="Calibri"/>
                <a:cs typeface="Calibri"/>
              </a:rPr>
              <a:t>approximate </a:t>
            </a:r>
            <a:r>
              <a:rPr lang="en-US" sz="2300" dirty="0">
                <a:latin typeface="Calibri"/>
                <a:cs typeface="Calibri"/>
              </a:rPr>
              <a:t>answers with error bars by executing queries on small samples of </a:t>
            </a:r>
            <a:r>
              <a:rPr lang="en-US" sz="2300" dirty="0" smtClean="0">
                <a:latin typeface="Calibri"/>
                <a:cs typeface="Calibri"/>
              </a:rPr>
              <a:t>data</a:t>
            </a:r>
          </a:p>
          <a:p>
            <a:pPr marL="571500" lvl="1" indent="-457200">
              <a:buFont typeface="Lucida Grande"/>
              <a:buChar char="-"/>
            </a:pPr>
            <a:r>
              <a:rPr lang="en-US" sz="2300" dirty="0">
                <a:latin typeface="Calibri"/>
                <a:cs typeface="Calibri"/>
              </a:rPr>
              <a:t>s</a:t>
            </a:r>
            <a:r>
              <a:rPr lang="en-US" sz="2300" dirty="0" smtClean="0">
                <a:latin typeface="Calibri"/>
                <a:cs typeface="Calibri"/>
              </a:rPr>
              <a:t>upports existing Hive/Shark/Presto queries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bri"/>
                <a:cs typeface="Calibri"/>
              </a:rPr>
              <a:t>For more information, please check out our </a:t>
            </a:r>
            <a:r>
              <a:rPr lang="en-US" sz="2800" dirty="0" err="1" smtClean="0">
                <a:latin typeface="Calibri"/>
                <a:cs typeface="Calibri"/>
              </a:rPr>
              <a:t>EuroSys</a:t>
            </a:r>
            <a:r>
              <a:rPr lang="en-US" sz="2800" dirty="0" smtClean="0">
                <a:latin typeface="Calibri"/>
                <a:cs typeface="Calibri"/>
              </a:rPr>
              <a:t> 2013 (</a:t>
            </a:r>
            <a:r>
              <a:rPr lang="en-US" sz="2800" dirty="0" smtClean="0">
                <a:latin typeface="Calibri"/>
                <a:cs typeface="Calibri"/>
                <a:hlinkClick r:id="rId2"/>
              </a:rPr>
              <a:t>http://bit.ly/blinkdb-1</a:t>
            </a:r>
            <a:r>
              <a:rPr lang="en-US" sz="2800" dirty="0" smtClean="0">
                <a:latin typeface="Calibri"/>
                <a:cs typeface="Calibri"/>
              </a:rPr>
              <a:t>) and KDD 2014  (</a:t>
            </a:r>
            <a:r>
              <a:rPr lang="en-US" sz="2800" dirty="0" smtClean="0">
                <a:latin typeface="Calibri"/>
                <a:cs typeface="Calibri"/>
                <a:hlinkClick r:id="rId3"/>
              </a:rPr>
              <a:t>http://bit.ly/blinkdb-2</a:t>
            </a:r>
            <a:r>
              <a:rPr lang="en-US" sz="2800" dirty="0" smtClean="0">
                <a:latin typeface="Calibri"/>
                <a:cs typeface="Calibri"/>
              </a:rPr>
              <a:t>) papers</a:t>
            </a:r>
            <a:endParaRPr lang="en-US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2"/>
            <a:endParaRPr lang="en-US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lvl="1"/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857250" lvl="2" indent="-514350">
              <a:buFont typeface="+mj-lt"/>
              <a:buAutoNum type="arabicPeriod"/>
            </a:pPr>
            <a:endParaRPr lang="en-US" dirty="0" smtClean="0">
              <a:latin typeface="Calibri"/>
              <a:cs typeface="Calibri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US" sz="6500" b="1" dirty="0" smtClean="0">
                <a:latin typeface="Calibri"/>
                <a:cs typeface="Calibri"/>
              </a:rPr>
              <a:t>Summary</a:t>
            </a:r>
            <a:endParaRPr lang="en-US" sz="6500" b="1" dirty="0">
              <a:latin typeface="Calibri"/>
              <a:cs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61623" y="5956012"/>
            <a:ext cx="152517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Calibri"/>
                <a:cs typeface="Calibri"/>
              </a:rPr>
              <a:t>Thanks!</a:t>
            </a:r>
          </a:p>
        </p:txBody>
      </p:sp>
    </p:spTree>
    <p:extLst>
      <p:ext uri="{BB962C8B-B14F-4D97-AF65-F5344CB8AC3E}">
        <p14:creationId xmlns:p14="http://schemas.microsoft.com/office/powerpoint/2010/main" val="794967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421" y="1752600"/>
            <a:ext cx="82296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>
                <a:latin typeface="Calibri"/>
                <a:cs typeface="Calibri"/>
              </a:rPr>
              <a:t>Support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interactive</a:t>
            </a:r>
            <a:r>
              <a:rPr lang="en-US" sz="4000" dirty="0">
                <a:latin typeface="Calibri"/>
                <a:cs typeface="Calibri"/>
              </a:rPr>
              <a:t> SQL-</a:t>
            </a:r>
            <a:r>
              <a:rPr lang="en-US" sz="4000" dirty="0" smtClean="0">
                <a:latin typeface="Calibri"/>
                <a:cs typeface="Calibri"/>
              </a:rPr>
              <a:t>like </a:t>
            </a:r>
            <a:r>
              <a:rPr lang="en-US" sz="4000" dirty="0">
                <a:latin typeface="Calibri"/>
                <a:cs typeface="Calibri"/>
              </a:rPr>
              <a:t>aggregate queries </a:t>
            </a:r>
            <a:r>
              <a:rPr lang="en-US" sz="4000" dirty="0" smtClean="0">
                <a:latin typeface="Calibri"/>
                <a:cs typeface="Calibri"/>
              </a:rPr>
              <a:t>over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massive sets of data</a:t>
            </a:r>
            <a:endParaRPr lang="en-US" sz="4000" b="1" dirty="0">
              <a:latin typeface="Calibri"/>
              <a:cs typeface="Calibri"/>
            </a:endParaRPr>
          </a:p>
          <a:p>
            <a:pPr marL="0" indent="0"/>
            <a:endParaRPr lang="en-US" sz="2200" dirty="0">
              <a:latin typeface="Calibri"/>
              <a:cs typeface="Calibri"/>
            </a:endParaRPr>
          </a:p>
          <a:p>
            <a:pPr marL="0" indent="0">
              <a:lnSpc>
                <a:spcPct val="50000"/>
              </a:lnSpc>
            </a:pPr>
            <a:r>
              <a:rPr lang="en-US" sz="2200" dirty="0" smtClean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sz="2200" dirty="0" smtClean="0">
                <a:latin typeface="Courier"/>
                <a:cs typeface="Courier"/>
              </a:rPr>
              <a:t> SELECT AVG(</a:t>
            </a:r>
            <a:r>
              <a:rPr lang="en-US" sz="2200" b="1" dirty="0" err="1" smtClean="0">
                <a:solidFill>
                  <a:schemeClr val="accent2"/>
                </a:solidFill>
                <a:latin typeface="Courier"/>
                <a:cs typeface="Courier"/>
              </a:rPr>
              <a:t>jobtime</a:t>
            </a:r>
            <a:r>
              <a:rPr lang="en-US" sz="2200" dirty="0" smtClean="0">
                <a:latin typeface="Courier"/>
                <a:cs typeface="Courier"/>
              </a:rPr>
              <a:t>)</a:t>
            </a:r>
          </a:p>
          <a:p>
            <a:pPr marL="0" indent="0">
              <a:lnSpc>
                <a:spcPct val="50000"/>
              </a:lnSpc>
            </a:pPr>
            <a:r>
              <a:rPr lang="en-US" sz="2200" dirty="0">
                <a:latin typeface="Courier"/>
                <a:cs typeface="Courier"/>
              </a:rPr>
              <a:t>	</a:t>
            </a:r>
            <a:r>
              <a:rPr lang="en-US" sz="2200" dirty="0" smtClean="0">
                <a:latin typeface="Courier"/>
                <a:cs typeface="Courier"/>
              </a:rPr>
              <a:t>		 FROM </a:t>
            </a:r>
            <a:r>
              <a:rPr lang="en-US" sz="2200" b="1" dirty="0" err="1" smtClean="0">
                <a:solidFill>
                  <a:srgbClr val="C0504D"/>
                </a:solidFill>
                <a:latin typeface="Courier"/>
                <a:cs typeface="Courier"/>
              </a:rPr>
              <a:t>very_big_log</a:t>
            </a:r>
            <a:endParaRPr lang="en-US" sz="2200" b="1" dirty="0" smtClean="0">
              <a:solidFill>
                <a:srgbClr val="C0504D"/>
              </a:solidFill>
              <a:latin typeface="Courier"/>
              <a:cs typeface="Courier"/>
            </a:endParaRPr>
          </a:p>
          <a:p>
            <a:pPr marL="0" indent="0">
              <a:lnSpc>
                <a:spcPct val="50000"/>
              </a:lnSpc>
            </a:pPr>
            <a:r>
              <a:rPr lang="en-US" sz="2200" b="1" dirty="0" smtClean="0">
                <a:solidFill>
                  <a:srgbClr val="C0504D"/>
                </a:solidFill>
                <a:latin typeface="Calibri"/>
                <a:cs typeface="Calibri"/>
              </a:rPr>
              <a:t>			   </a:t>
            </a:r>
            <a:r>
              <a:rPr lang="en-US" sz="2200" dirty="0" smtClean="0">
                <a:latin typeface="Courier"/>
                <a:cs typeface="Courier"/>
              </a:rPr>
              <a:t>WHERE </a:t>
            </a:r>
            <a:r>
              <a:rPr lang="en-US" sz="2200" b="1" dirty="0" err="1">
                <a:solidFill>
                  <a:srgbClr val="C0504D"/>
                </a:solidFill>
                <a:latin typeface="Courier"/>
                <a:cs typeface="Courier"/>
              </a:rPr>
              <a:t>src</a:t>
            </a:r>
            <a:r>
              <a:rPr lang="en-US" sz="2200" b="1" dirty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200" dirty="0">
                <a:latin typeface="Courier"/>
                <a:cs typeface="Courier"/>
              </a:rPr>
              <a:t>= </a:t>
            </a:r>
            <a:r>
              <a:rPr lang="en-US" sz="2200" b="1" dirty="0">
                <a:solidFill>
                  <a:srgbClr val="C0504D"/>
                </a:solidFill>
                <a:latin typeface="Courier"/>
                <a:cs typeface="Courier"/>
              </a:rPr>
              <a:t>‘</a:t>
            </a:r>
            <a:r>
              <a:rPr lang="en-US" sz="2200" b="1" dirty="0" err="1">
                <a:solidFill>
                  <a:srgbClr val="C0504D"/>
                </a:solidFill>
                <a:latin typeface="Courier"/>
                <a:cs typeface="Courier"/>
              </a:rPr>
              <a:t>hadoop</a:t>
            </a:r>
            <a:r>
              <a:rPr lang="en-US" sz="2200" b="1" dirty="0" smtClean="0">
                <a:solidFill>
                  <a:srgbClr val="C0504D"/>
                </a:solidFill>
                <a:latin typeface="Courier"/>
                <a:cs typeface="Courier"/>
              </a:rPr>
              <a:t>’</a:t>
            </a:r>
          </a:p>
          <a:p>
            <a:pPr marL="0" indent="0">
              <a:lnSpc>
                <a:spcPct val="50000"/>
              </a:lnSpc>
            </a:pPr>
            <a:r>
              <a:rPr lang="en-US" sz="2200" dirty="0" smtClean="0">
                <a:latin typeface="Courier"/>
                <a:cs typeface="Courier"/>
              </a:rPr>
              <a:t>			 LEFT </a:t>
            </a:r>
            <a:r>
              <a:rPr lang="en-US" sz="2200" dirty="0">
                <a:latin typeface="Courier"/>
                <a:cs typeface="Courier"/>
              </a:rPr>
              <a:t>OUTER JOIN </a:t>
            </a:r>
            <a:r>
              <a:rPr lang="en-US" sz="2200" b="1" dirty="0" smtClean="0">
                <a:solidFill>
                  <a:schemeClr val="accent2"/>
                </a:solidFill>
                <a:latin typeface="Courier"/>
                <a:cs typeface="Courier"/>
              </a:rPr>
              <a:t>logs2</a:t>
            </a:r>
          </a:p>
          <a:p>
            <a:pPr marL="0" indent="0">
              <a:lnSpc>
                <a:spcPct val="50000"/>
              </a:lnSpc>
            </a:pP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smtClean="0">
                <a:latin typeface="Courier"/>
                <a:cs typeface="Courier"/>
              </a:rPr>
              <a:t>        ON </a:t>
            </a:r>
            <a:r>
              <a:rPr lang="en-US" sz="2200" b="1" dirty="0" err="1" smtClean="0">
                <a:solidFill>
                  <a:srgbClr val="C0504D"/>
                </a:solidFill>
                <a:latin typeface="Courier"/>
                <a:cs typeface="Courier"/>
              </a:rPr>
              <a:t>very_big_log.id</a:t>
            </a:r>
            <a:r>
              <a:rPr lang="en-US" sz="2200" dirty="0" smtClean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200" dirty="0">
                <a:latin typeface="Courier"/>
                <a:cs typeface="Courier"/>
              </a:rPr>
              <a:t>= </a:t>
            </a:r>
            <a:r>
              <a:rPr lang="en-US" sz="2200" b="1" dirty="0" err="1" smtClean="0">
                <a:solidFill>
                  <a:srgbClr val="C0504D"/>
                </a:solidFill>
                <a:latin typeface="Courier"/>
                <a:cs typeface="Courier"/>
              </a:rPr>
              <a:t>logs.id</a:t>
            </a:r>
            <a:r>
              <a:rPr lang="en-US" sz="2200" b="1" dirty="0" smtClean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endParaRPr lang="en-US" sz="2200" b="1" dirty="0">
              <a:solidFill>
                <a:srgbClr val="C0504D"/>
              </a:solidFill>
              <a:latin typeface="Calibri"/>
              <a:cs typeface="Calibri"/>
            </a:endParaRPr>
          </a:p>
          <a:p>
            <a:pPr marL="0" indent="0"/>
            <a:endParaRPr lang="en-US" sz="2200" dirty="0" smtClean="0">
              <a:latin typeface="Calibri"/>
              <a:cs typeface="Calibri"/>
            </a:endParaRPr>
          </a:p>
        </p:txBody>
      </p:sp>
      <p:sp>
        <p:nvSpPr>
          <p:cNvPr id="5" name="Line Callout 1 (Border and Accent Bar) 4"/>
          <p:cNvSpPr/>
          <p:nvPr/>
        </p:nvSpPr>
        <p:spPr>
          <a:xfrm>
            <a:off x="5225446" y="6248400"/>
            <a:ext cx="3630385" cy="457200"/>
          </a:xfrm>
          <a:prstGeom prst="accentBorderCallout1">
            <a:avLst>
              <a:gd name="adj1" fmla="val 18750"/>
              <a:gd name="adj2" fmla="val -8333"/>
              <a:gd name="adj3" fmla="val -82268"/>
              <a:gd name="adj4" fmla="val -40586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JOINS, Nested Queries etc.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1905000" y="4953000"/>
            <a:ext cx="4953000" cy="9144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7500" dirty="0" smtClean="0">
                <a:latin typeface="Calibri"/>
                <a:cs typeface="Calibri"/>
              </a:rPr>
              <a:t>Our Goal</a:t>
            </a:r>
            <a:endParaRPr lang="en-US" sz="7500" dirty="0">
              <a:latin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982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25"/>
    </mc:Choice>
    <mc:Fallback xmlns="">
      <p:transition xmlns:p14="http://schemas.microsoft.com/office/powerpoint/2010/main" spd="slow" advTm="1592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421" y="1752600"/>
            <a:ext cx="82296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>
                <a:latin typeface="Calibri"/>
                <a:cs typeface="Calibri"/>
              </a:rPr>
              <a:t>Support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interactive</a:t>
            </a:r>
            <a:r>
              <a:rPr lang="en-US" sz="4000" dirty="0">
                <a:latin typeface="Calibri"/>
                <a:cs typeface="Calibri"/>
              </a:rPr>
              <a:t> SQL-</a:t>
            </a:r>
            <a:r>
              <a:rPr lang="en-US" sz="4000" dirty="0" smtClean="0">
                <a:latin typeface="Calibri"/>
                <a:cs typeface="Calibri"/>
              </a:rPr>
              <a:t>like </a:t>
            </a:r>
            <a:r>
              <a:rPr lang="en-US" sz="4000" dirty="0">
                <a:latin typeface="Calibri"/>
                <a:cs typeface="Calibri"/>
              </a:rPr>
              <a:t>aggregate queries </a:t>
            </a:r>
            <a:r>
              <a:rPr lang="en-US" sz="4000" dirty="0" smtClean="0">
                <a:latin typeface="Calibri"/>
                <a:cs typeface="Calibri"/>
              </a:rPr>
              <a:t>over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massive sets of data</a:t>
            </a:r>
            <a:endParaRPr lang="en-US" sz="4000" b="1" dirty="0">
              <a:latin typeface="Calibri"/>
              <a:cs typeface="Calibri"/>
            </a:endParaRPr>
          </a:p>
          <a:p>
            <a:pPr marL="0" indent="0"/>
            <a:endParaRPr lang="en-US" sz="2200" dirty="0">
              <a:latin typeface="Calibri"/>
              <a:cs typeface="Calibri"/>
            </a:endParaRPr>
          </a:p>
          <a:p>
            <a:pPr marL="0" indent="0">
              <a:lnSpc>
                <a:spcPct val="50000"/>
              </a:lnSpc>
            </a:pPr>
            <a:r>
              <a:rPr lang="en-US" sz="2200" dirty="0" smtClean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sz="2200" dirty="0" smtClean="0">
                <a:latin typeface="Courier"/>
                <a:cs typeface="Courier"/>
              </a:rPr>
              <a:t> SELECT </a:t>
            </a:r>
            <a:r>
              <a:rPr lang="en-US" sz="2200" dirty="0" err="1" smtClean="0">
                <a:latin typeface="Courier"/>
                <a:cs typeface="Courier"/>
              </a:rPr>
              <a:t>my_function</a:t>
            </a:r>
            <a:r>
              <a:rPr lang="en-US" sz="2200" dirty="0" smtClean="0">
                <a:latin typeface="Courier"/>
                <a:cs typeface="Courier"/>
              </a:rPr>
              <a:t>(</a:t>
            </a:r>
            <a:r>
              <a:rPr lang="en-US" sz="2200" b="1" dirty="0" err="1" smtClean="0">
                <a:solidFill>
                  <a:schemeClr val="accent2"/>
                </a:solidFill>
                <a:latin typeface="Courier"/>
                <a:cs typeface="Courier"/>
              </a:rPr>
              <a:t>jobtime</a:t>
            </a:r>
            <a:r>
              <a:rPr lang="en-US" sz="2200" dirty="0" smtClean="0">
                <a:latin typeface="Courier"/>
                <a:cs typeface="Courier"/>
              </a:rPr>
              <a:t>)</a:t>
            </a:r>
          </a:p>
          <a:p>
            <a:pPr marL="0" indent="0">
              <a:lnSpc>
                <a:spcPct val="50000"/>
              </a:lnSpc>
            </a:pPr>
            <a:r>
              <a:rPr lang="en-US" sz="2200" dirty="0">
                <a:latin typeface="Courier"/>
                <a:cs typeface="Courier"/>
              </a:rPr>
              <a:t>	</a:t>
            </a:r>
            <a:r>
              <a:rPr lang="en-US" sz="2200" dirty="0" smtClean="0">
                <a:latin typeface="Courier"/>
                <a:cs typeface="Courier"/>
              </a:rPr>
              <a:t>		 FROM </a:t>
            </a:r>
            <a:r>
              <a:rPr lang="en-US" sz="2200" b="1" dirty="0" err="1" smtClean="0">
                <a:solidFill>
                  <a:srgbClr val="C0504D"/>
                </a:solidFill>
                <a:latin typeface="Courier"/>
                <a:cs typeface="Courier"/>
              </a:rPr>
              <a:t>very_big_log</a:t>
            </a:r>
            <a:endParaRPr lang="en-US" sz="2200" b="1" dirty="0" smtClean="0">
              <a:solidFill>
                <a:srgbClr val="C0504D"/>
              </a:solidFill>
              <a:latin typeface="Courier"/>
              <a:cs typeface="Courier"/>
            </a:endParaRPr>
          </a:p>
          <a:p>
            <a:pPr marL="0" indent="0">
              <a:lnSpc>
                <a:spcPct val="50000"/>
              </a:lnSpc>
            </a:pPr>
            <a:r>
              <a:rPr lang="en-US" sz="2200" b="1" dirty="0" smtClean="0">
                <a:solidFill>
                  <a:srgbClr val="C0504D"/>
                </a:solidFill>
                <a:latin typeface="Calibri"/>
                <a:cs typeface="Calibri"/>
              </a:rPr>
              <a:t>			   </a:t>
            </a:r>
            <a:r>
              <a:rPr lang="en-US" sz="2200" dirty="0" smtClean="0">
                <a:latin typeface="Courier"/>
                <a:cs typeface="Courier"/>
              </a:rPr>
              <a:t>WHERE </a:t>
            </a:r>
            <a:r>
              <a:rPr lang="en-US" sz="2200" b="1" dirty="0" err="1">
                <a:solidFill>
                  <a:srgbClr val="C0504D"/>
                </a:solidFill>
                <a:latin typeface="Courier"/>
                <a:cs typeface="Courier"/>
              </a:rPr>
              <a:t>src</a:t>
            </a:r>
            <a:r>
              <a:rPr lang="en-US" sz="2200" b="1" dirty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200" dirty="0">
                <a:latin typeface="Courier"/>
                <a:cs typeface="Courier"/>
              </a:rPr>
              <a:t>= </a:t>
            </a:r>
            <a:r>
              <a:rPr lang="en-US" sz="2200" b="1" dirty="0">
                <a:solidFill>
                  <a:srgbClr val="C0504D"/>
                </a:solidFill>
                <a:latin typeface="Courier"/>
                <a:cs typeface="Courier"/>
              </a:rPr>
              <a:t>‘</a:t>
            </a:r>
            <a:r>
              <a:rPr lang="en-US" sz="2200" b="1" dirty="0" err="1">
                <a:solidFill>
                  <a:srgbClr val="C0504D"/>
                </a:solidFill>
                <a:latin typeface="Courier"/>
                <a:cs typeface="Courier"/>
              </a:rPr>
              <a:t>hadoop</a:t>
            </a:r>
            <a:r>
              <a:rPr lang="en-US" sz="2200" b="1" dirty="0" smtClean="0">
                <a:solidFill>
                  <a:srgbClr val="C0504D"/>
                </a:solidFill>
                <a:latin typeface="Courier"/>
                <a:cs typeface="Courier"/>
              </a:rPr>
              <a:t>’</a:t>
            </a:r>
          </a:p>
          <a:p>
            <a:pPr marL="0" indent="0">
              <a:lnSpc>
                <a:spcPct val="50000"/>
              </a:lnSpc>
            </a:pPr>
            <a:r>
              <a:rPr lang="en-US" sz="2200" dirty="0" smtClean="0">
                <a:latin typeface="Courier"/>
                <a:cs typeface="Courier"/>
              </a:rPr>
              <a:t>			 LEFT </a:t>
            </a:r>
            <a:r>
              <a:rPr lang="en-US" sz="2200" dirty="0">
                <a:latin typeface="Courier"/>
                <a:cs typeface="Courier"/>
              </a:rPr>
              <a:t>OUTER JOIN </a:t>
            </a:r>
            <a:r>
              <a:rPr lang="en-US" sz="2200" b="1" dirty="0" smtClean="0">
                <a:solidFill>
                  <a:schemeClr val="accent2"/>
                </a:solidFill>
                <a:latin typeface="Courier"/>
                <a:cs typeface="Courier"/>
              </a:rPr>
              <a:t>logs2</a:t>
            </a:r>
          </a:p>
          <a:p>
            <a:pPr marL="0" indent="0">
              <a:lnSpc>
                <a:spcPct val="50000"/>
              </a:lnSpc>
            </a:pP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smtClean="0">
                <a:latin typeface="Courier"/>
                <a:cs typeface="Courier"/>
              </a:rPr>
              <a:t>        ON </a:t>
            </a:r>
            <a:r>
              <a:rPr lang="en-US" sz="2200" b="1" dirty="0" err="1" smtClean="0">
                <a:solidFill>
                  <a:srgbClr val="C0504D"/>
                </a:solidFill>
                <a:latin typeface="Courier"/>
                <a:cs typeface="Courier"/>
              </a:rPr>
              <a:t>very_big_log.id</a:t>
            </a:r>
            <a:r>
              <a:rPr lang="en-US" sz="2200" dirty="0" smtClean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200" dirty="0">
                <a:latin typeface="Courier"/>
                <a:cs typeface="Courier"/>
              </a:rPr>
              <a:t>= </a:t>
            </a:r>
            <a:r>
              <a:rPr lang="en-US" sz="2200" b="1" dirty="0" err="1" smtClean="0">
                <a:solidFill>
                  <a:srgbClr val="C0504D"/>
                </a:solidFill>
                <a:latin typeface="Courier"/>
                <a:cs typeface="Courier"/>
              </a:rPr>
              <a:t>logs.id</a:t>
            </a:r>
            <a:r>
              <a:rPr lang="en-US" sz="2200" b="1" dirty="0" smtClean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endParaRPr lang="en-US" sz="2200" b="1" dirty="0">
              <a:solidFill>
                <a:srgbClr val="C0504D"/>
              </a:solidFill>
              <a:latin typeface="Calibri"/>
              <a:cs typeface="Calibri"/>
            </a:endParaRPr>
          </a:p>
          <a:p>
            <a:pPr marL="0" indent="0"/>
            <a:endParaRPr lang="en-US" sz="2200" dirty="0" smtClean="0">
              <a:latin typeface="Calibri"/>
              <a:cs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1200" y="3657600"/>
            <a:ext cx="4648200" cy="4572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ine Callout 1 (Border and Accent Bar) 6"/>
          <p:cNvSpPr/>
          <p:nvPr/>
        </p:nvSpPr>
        <p:spPr>
          <a:xfrm>
            <a:off x="6200422" y="4343400"/>
            <a:ext cx="2638778" cy="762000"/>
          </a:xfrm>
          <a:prstGeom prst="accentBorderCallout1">
            <a:avLst>
              <a:gd name="adj1" fmla="val 18750"/>
              <a:gd name="adj2" fmla="val -8333"/>
              <a:gd name="adj3" fmla="val -31651"/>
              <a:gd name="adj4" fmla="val -32680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000" dirty="0" smtClean="0"/>
              <a:t>ML Primitives,</a:t>
            </a:r>
          </a:p>
          <a:p>
            <a:r>
              <a:rPr lang="en-US" sz="2000" dirty="0" smtClean="0"/>
              <a:t>User Defined Functions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7500" dirty="0" smtClean="0">
                <a:latin typeface="Calibri"/>
                <a:cs typeface="Calibri"/>
              </a:rPr>
              <a:t>Our Goal</a:t>
            </a:r>
            <a:endParaRPr lang="en-US" sz="7500" dirty="0">
              <a:latin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5124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25"/>
    </mc:Choice>
    <mc:Fallback xmlns="">
      <p:transition xmlns:p14="http://schemas.microsoft.com/office/powerpoint/2010/main" spd="slow" advTm="1592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089" y="2667000"/>
            <a:ext cx="1701800" cy="1701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13689" y="2971800"/>
            <a:ext cx="1778000" cy="10541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92267" y="4419600"/>
            <a:ext cx="17228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Calibri"/>
                <a:cs typeface="Calibri"/>
              </a:rPr>
              <a:t>Hard Disks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990" y="2067580"/>
            <a:ext cx="16881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3366FF"/>
                </a:solidFill>
                <a:latin typeface="Calibri"/>
                <a:cs typeface="Calibri"/>
              </a:rPr>
              <a:t>½ - 1 Hour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81641" y="2067580"/>
            <a:ext cx="21081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3366FF"/>
                </a:solidFill>
                <a:latin typeface="Calibri"/>
                <a:cs typeface="Calibri"/>
              </a:rPr>
              <a:t>1 - 5 Minutes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67342" y="2067580"/>
            <a:ext cx="1485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3366FF"/>
                </a:solidFill>
                <a:latin typeface="Calibri"/>
                <a:cs typeface="Calibri"/>
              </a:rPr>
              <a:t>1 second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91889" y="2697540"/>
            <a:ext cx="7551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600" dirty="0" smtClean="0">
                <a:latin typeface="Calibri"/>
                <a:cs typeface="Calibri"/>
              </a:rPr>
              <a:t>?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567489" y="3517900"/>
            <a:ext cx="1066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996489" y="3517900"/>
            <a:ext cx="1066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189589" y="4429780"/>
            <a:ext cx="1441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Calibri"/>
                <a:cs typeface="Calibri"/>
              </a:rPr>
              <a:t>Memory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6317" y="304800"/>
            <a:ext cx="8961075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500" b="1" dirty="0">
                <a:solidFill>
                  <a:srgbClr val="000000"/>
                </a:solidFill>
                <a:latin typeface="Calibri"/>
                <a:cs typeface="Calibri"/>
              </a:rPr>
              <a:t>1</a:t>
            </a:r>
            <a:r>
              <a:rPr lang="en-US" sz="6500" b="1" dirty="0" smtClean="0">
                <a:solidFill>
                  <a:srgbClr val="000000"/>
                </a:solidFill>
                <a:latin typeface="Calibri"/>
                <a:cs typeface="Calibri"/>
              </a:rPr>
              <a:t>00 TB on 1000 machines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47396" y="5562600"/>
            <a:ext cx="4642016" cy="5539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3000" dirty="0" smtClean="0">
                <a:latin typeface="Calibri"/>
                <a:cs typeface="Calibri"/>
              </a:rPr>
              <a:t>Query Execution on Samples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921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7864"/>
    </mc:Choice>
    <mc:Fallback xmlns="">
      <p:transition xmlns:p14="http://schemas.microsoft.com/office/powerpoint/2010/main" advTm="57864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9" grpId="0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299086"/>
              </p:ext>
            </p:extLst>
          </p:nvPr>
        </p:nvGraphicFramePr>
        <p:xfrm>
          <a:off x="304800" y="1524000"/>
          <a:ext cx="27432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379"/>
                <a:gridCol w="1116621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ID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City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Buff Ratio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0.78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0.25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4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0.09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0.49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534400" cy="1143000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Query Execution on Samples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18" name="TextBox 43"/>
          <p:cNvSpPr txBox="1">
            <a:spLocks noChangeArrowheads="1"/>
          </p:cNvSpPr>
          <p:nvPr/>
        </p:nvSpPr>
        <p:spPr bwMode="auto">
          <a:xfrm>
            <a:off x="4401824" y="1524000"/>
            <a:ext cx="43611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Corbel" charset="0"/>
                <a:cs typeface="Corbel" charset="0"/>
              </a:rPr>
              <a:t>What is the average </a:t>
            </a:r>
            <a:r>
              <a:rPr lang="en-US" u="sng" dirty="0" smtClean="0">
                <a:latin typeface="Corbel" charset="0"/>
                <a:cs typeface="Corbel" charset="0"/>
              </a:rPr>
              <a:t>buffering ratio</a:t>
            </a:r>
            <a:r>
              <a:rPr lang="en-US" dirty="0" smtClean="0">
                <a:latin typeface="Corbel" charset="0"/>
                <a:cs typeface="Corbel" charset="0"/>
              </a:rPr>
              <a:t> in </a:t>
            </a:r>
            <a:r>
              <a:rPr lang="en-US" dirty="0">
                <a:latin typeface="Corbel" charset="0"/>
                <a:cs typeface="Corbel" charset="0"/>
              </a:rPr>
              <a:t>the </a:t>
            </a:r>
            <a:r>
              <a:rPr lang="en-US" dirty="0" smtClean="0">
                <a:latin typeface="Corbel" charset="0"/>
                <a:cs typeface="Corbel" charset="0"/>
              </a:rPr>
              <a:t>table?</a:t>
            </a:r>
            <a:endParaRPr lang="en-US" dirty="0">
              <a:latin typeface="Corbel" charset="0"/>
              <a:cs typeface="Corbel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495800" y="5029200"/>
            <a:ext cx="20574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0.2325</a:t>
            </a:r>
            <a:endParaRPr lang="en-US" sz="4000" dirty="0">
              <a:solidFill>
                <a:schemeClr val="accent2"/>
              </a:solidFill>
              <a:latin typeface="Corbel" charset="0"/>
              <a:cs typeface="Corbe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111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701"/>
    </mc:Choice>
    <mc:Fallback xmlns="">
      <p:transition xmlns:p14="http://schemas.microsoft.com/office/powerpoint/2010/main" spd="slow" advTm="10670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456677"/>
              </p:ext>
            </p:extLst>
          </p:nvPr>
        </p:nvGraphicFramePr>
        <p:xfrm>
          <a:off x="304800" y="1524000"/>
          <a:ext cx="27432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379"/>
                <a:gridCol w="1116621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ID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City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Buff</a:t>
                      </a:r>
                      <a:r>
                        <a:rPr lang="en-US" sz="1800" baseline="0" dirty="0" smtClean="0">
                          <a:latin typeface="Corbel"/>
                          <a:cs typeface="Corbel"/>
                        </a:rPr>
                        <a:t> Ratio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0.78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0.25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4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0.09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0.49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0.10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534400" cy="1143000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Query Execution on Samples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15" name="TextBox 43"/>
          <p:cNvSpPr txBox="1">
            <a:spLocks noChangeArrowheads="1"/>
          </p:cNvSpPr>
          <p:nvPr/>
        </p:nvSpPr>
        <p:spPr bwMode="auto">
          <a:xfrm>
            <a:off x="4401824" y="1524000"/>
            <a:ext cx="4361176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Corbel" charset="0"/>
                <a:cs typeface="Corbel" charset="0"/>
              </a:rPr>
              <a:t>What is the average </a:t>
            </a:r>
            <a:r>
              <a:rPr lang="en-US" u="sng" dirty="0" smtClean="0">
                <a:latin typeface="Corbel" charset="0"/>
                <a:cs typeface="Corbel" charset="0"/>
              </a:rPr>
              <a:t>buffering ratio</a:t>
            </a:r>
            <a:r>
              <a:rPr lang="en-US" dirty="0" smtClean="0">
                <a:latin typeface="Corbel" charset="0"/>
                <a:cs typeface="Corbel" charset="0"/>
              </a:rPr>
              <a:t> </a:t>
            </a:r>
            <a:r>
              <a:rPr lang="en-US" dirty="0">
                <a:latin typeface="Corbel" charset="0"/>
                <a:cs typeface="Corbel" charset="0"/>
              </a:rPr>
              <a:t>in the </a:t>
            </a:r>
            <a:r>
              <a:rPr lang="en-US" dirty="0" smtClean="0">
                <a:latin typeface="Corbel" charset="0"/>
                <a:cs typeface="Corbel" charset="0"/>
              </a:rPr>
              <a:t>table?</a:t>
            </a:r>
            <a:endParaRPr lang="en-US" dirty="0">
              <a:latin typeface="Corbel" charset="0"/>
              <a:cs typeface="Corbel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587479"/>
              </p:ext>
            </p:extLst>
          </p:nvPr>
        </p:nvGraphicFramePr>
        <p:xfrm>
          <a:off x="4401824" y="3200400"/>
          <a:ext cx="458977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451"/>
                <a:gridCol w="1077334"/>
                <a:gridCol w="1202913"/>
                <a:gridCol w="168407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City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Buff Ratio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Sampling Rate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0.13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1/4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Berkeley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0.25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1/4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0.19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1/4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3368372" y="3642360"/>
            <a:ext cx="746428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16537" y="3852446"/>
            <a:ext cx="10506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Calibri"/>
                <a:cs typeface="Calibri"/>
              </a:rPr>
              <a:t>Uniform</a:t>
            </a:r>
          </a:p>
          <a:p>
            <a:pPr algn="ctr"/>
            <a:r>
              <a:rPr lang="en-US" sz="2000" dirty="0" smtClean="0">
                <a:latin typeface="Calibri"/>
                <a:cs typeface="Calibri"/>
              </a:rPr>
              <a:t>Sample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495800" y="5562600"/>
            <a:ext cx="4267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0.19</a:t>
            </a:r>
            <a:endParaRPr lang="en-US" sz="4000" dirty="0">
              <a:solidFill>
                <a:srgbClr val="3366FF"/>
              </a:solidFill>
              <a:latin typeface="Corbel" charset="0"/>
              <a:cs typeface="Corbel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495800" y="5029200"/>
            <a:ext cx="2057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strike="sngStrike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0.2325</a:t>
            </a:r>
            <a:endParaRPr lang="en-US" sz="4000" strike="sngStrike" dirty="0">
              <a:solidFill>
                <a:schemeClr val="accent2"/>
              </a:solidFill>
              <a:latin typeface="Corbel" charset="0"/>
              <a:cs typeface="Corbe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3020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701"/>
    </mc:Choice>
    <mc:Fallback xmlns="">
      <p:transition xmlns:p14="http://schemas.microsoft.com/office/powerpoint/2010/main" spd="slow" advTm="10670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6.3|41.4|1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6.3|41.4|1.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4.9|9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4.9|9.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4.9|9.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4.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|2.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15.3|10.2|10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6.3|41.4|1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6.3|41.4|1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6.3|41.4|1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xhibit">
      <a:majorFont>
        <a:latin typeface="Corbel"/>
        <a:ea typeface=""/>
        <a:cs typeface=""/>
        <a:font script="Jpan" typeface="メイリオ"/>
      </a:majorFont>
      <a:minorFont>
        <a:latin typeface="Corbel"/>
        <a:ea typeface=""/>
        <a:cs typeface=""/>
        <a:font script="Jpan" typeface="メイリオ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ln w="63500">
          <a:solidFill>
            <a:schemeClr val="tx1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32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64655</TotalTime>
  <Words>1938</Words>
  <Application>Microsoft Macintosh PowerPoint</Application>
  <PresentationFormat>On-screen Show (4:3)</PresentationFormat>
  <Paragraphs>685</Paragraphs>
  <Slides>42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PowerPoint Presentation</vt:lpstr>
      <vt:lpstr>Our Goal</vt:lpstr>
      <vt:lpstr>Our Goal</vt:lpstr>
      <vt:lpstr>Our Goal</vt:lpstr>
      <vt:lpstr>Our Goal</vt:lpstr>
      <vt:lpstr>Our Goal</vt:lpstr>
      <vt:lpstr>PowerPoint Presentation</vt:lpstr>
      <vt:lpstr>Query Execution on Samples</vt:lpstr>
      <vt:lpstr>Query Execution on Samples</vt:lpstr>
      <vt:lpstr>Query Execution on Samples</vt:lpstr>
      <vt:lpstr>Query Execution on Samples</vt:lpstr>
      <vt:lpstr>Speed/Accuracy Trade-off</vt:lpstr>
      <vt:lpstr>Speed/Accuracy Trade-off</vt:lpstr>
      <vt:lpstr>Sampling Vs. No Sampling</vt:lpstr>
      <vt:lpstr>Sampling Vs. No Sampling</vt:lpstr>
      <vt:lpstr>Video Quality Diagnosis</vt:lpstr>
      <vt:lpstr>What is BlinkDB?</vt:lpstr>
      <vt:lpstr>What is BlinkDB?</vt:lpstr>
      <vt:lpstr>Samples</vt:lpstr>
      <vt:lpstr>Uniform Samples</vt:lpstr>
      <vt:lpstr>Stratified Samples</vt:lpstr>
      <vt:lpstr>What is BlinkDB?</vt:lpstr>
      <vt:lpstr>Approximate Answers</vt:lpstr>
      <vt:lpstr>What is BlinkDB?</vt:lpstr>
      <vt:lpstr>BlinkDB Architecture</vt:lpstr>
      <vt:lpstr>BlinkDB alpha-0.1.0</vt:lpstr>
      <vt:lpstr>Feature Roadmap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More Aggregates/ UDAFs Support</vt:lpstr>
      <vt:lpstr>More Aggregates/ UDAFs Support</vt:lpstr>
      <vt:lpstr>More Aggregates/ UDAFs Support</vt:lpstr>
      <vt:lpstr>Runtime Correctness Tests</vt:lpstr>
      <vt:lpstr>Try Before You “Buy”</vt:lpstr>
      <vt:lpstr>Getting Started</vt:lpstr>
      <vt:lpstr>Summary</vt:lpstr>
    </vt:vector>
  </TitlesOfParts>
  <Company>UC Berkeley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 Konwinski</dc:creator>
  <cp:lastModifiedBy>Sameer Agarwal</cp:lastModifiedBy>
  <cp:revision>5014</cp:revision>
  <cp:lastPrinted>2013-08-30T09:49:34Z</cp:lastPrinted>
  <dcterms:created xsi:type="dcterms:W3CDTF">2010-04-02T15:48:12Z</dcterms:created>
  <dcterms:modified xsi:type="dcterms:W3CDTF">2013-10-31T20:28:56Z</dcterms:modified>
</cp:coreProperties>
</file>