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59" r:id="rId3"/>
    <p:sldId id="292" r:id="rId4"/>
    <p:sldId id="293" r:id="rId5"/>
    <p:sldId id="280" r:id="rId6"/>
    <p:sldId id="308" r:id="rId7"/>
    <p:sldId id="294" r:id="rId8"/>
    <p:sldId id="303" r:id="rId9"/>
    <p:sldId id="265" r:id="rId10"/>
    <p:sldId id="302" r:id="rId11"/>
    <p:sldId id="273" r:id="rId12"/>
    <p:sldId id="266" r:id="rId13"/>
    <p:sldId id="307" r:id="rId14"/>
    <p:sldId id="295" r:id="rId15"/>
    <p:sldId id="310" r:id="rId16"/>
    <p:sldId id="309" r:id="rId17"/>
    <p:sldId id="284" r:id="rId18"/>
    <p:sldId id="296" r:id="rId19"/>
    <p:sldId id="285" r:id="rId20"/>
    <p:sldId id="314" r:id="rId21"/>
    <p:sldId id="312" r:id="rId22"/>
    <p:sldId id="315" r:id="rId23"/>
    <p:sldId id="311" r:id="rId24"/>
    <p:sldId id="337" r:id="rId25"/>
    <p:sldId id="336" r:id="rId26"/>
    <p:sldId id="313" r:id="rId27"/>
    <p:sldId id="317" r:id="rId28"/>
    <p:sldId id="316" r:id="rId29"/>
    <p:sldId id="318" r:id="rId30"/>
    <p:sldId id="319" r:id="rId31"/>
    <p:sldId id="297" r:id="rId32"/>
    <p:sldId id="321" r:id="rId33"/>
    <p:sldId id="320" r:id="rId34"/>
    <p:sldId id="322" r:id="rId35"/>
    <p:sldId id="323" r:id="rId36"/>
    <p:sldId id="298" r:id="rId37"/>
    <p:sldId id="327" r:id="rId38"/>
    <p:sldId id="326" r:id="rId39"/>
    <p:sldId id="328" r:id="rId40"/>
    <p:sldId id="330" r:id="rId41"/>
    <p:sldId id="331" r:id="rId42"/>
    <p:sldId id="329" r:id="rId43"/>
    <p:sldId id="299" r:id="rId44"/>
    <p:sldId id="281" r:id="rId45"/>
    <p:sldId id="332" r:id="rId46"/>
    <p:sldId id="333" r:id="rId47"/>
    <p:sldId id="334" r:id="rId48"/>
    <p:sldId id="269" r:id="rId49"/>
    <p:sldId id="271" r:id="rId50"/>
    <p:sldId id="335" r:id="rId51"/>
    <p:sldId id="291" r:id="rId5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40"/>
    <a:srgbClr val="FF8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438"/>
      </p:cViewPr>
      <p:guideLst>
        <p:guide orient="horz" pos="1620"/>
        <p:guide pos="2880"/>
      </p:guideLst>
    </p:cSldViewPr>
  </p:slideViewPr>
  <p:notesTextViewPr>
    <p:cViewPr>
      <p:scale>
        <a:sx n="100" d="100"/>
        <a:sy n="100" d="100"/>
      </p:scale>
      <p:origin x="0" y="3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7CA0A5-A497-4E40-95C0-BBC1A05DE9C3}" type="datetimeFigureOut">
              <a:rPr lang="en-US" smtClean="0"/>
              <a:t>10/29/2013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40433D-FE5E-5F4A-BFE7-A6A00BC5AE75}" type="slidenum">
              <a:rPr lang="en-US" smtClean="0"/>
              <a:t>‹#›</a:t>
            </a:fld>
            <a:endParaRPr lang="en-US"/>
          </a:p>
        </p:txBody>
      </p:sp>
    </p:spTree>
    <p:extLst>
      <p:ext uri="{BB962C8B-B14F-4D97-AF65-F5344CB8AC3E}">
        <p14:creationId xmlns:p14="http://schemas.microsoft.com/office/powerpoint/2010/main" val="7692261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My opinions</a:t>
            </a:r>
            <a:r>
              <a:rPr lang="en-US" baseline="0" dirty="0" smtClean="0"/>
              <a:t> are my own and do not reflect those of the United States government, the Army, or my current or previous employers.</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a:t>
            </a:fld>
            <a:endParaRPr lang="en-US"/>
          </a:p>
        </p:txBody>
      </p:sp>
    </p:spTree>
    <p:extLst>
      <p:ext uri="{BB962C8B-B14F-4D97-AF65-F5344CB8AC3E}">
        <p14:creationId xmlns:p14="http://schemas.microsoft.com/office/powerpoint/2010/main" val="2664011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was embedded with my unit during</a:t>
            </a:r>
            <a:r>
              <a:rPr lang="en-US" baseline="0" dirty="0" smtClean="0"/>
              <a:t> the summer of 2010, so I want to put everything in context.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14</a:t>
            </a:fld>
            <a:endParaRPr lang="en-US"/>
          </a:p>
        </p:txBody>
      </p:sp>
    </p:spTree>
    <p:extLst>
      <p:ext uri="{BB962C8B-B14F-4D97-AF65-F5344CB8AC3E}">
        <p14:creationId xmlns:p14="http://schemas.microsoft.com/office/powerpoint/2010/main" val="392375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map shows insurgent strongholds throughout</a:t>
            </a:r>
            <a:r>
              <a:rPr lang="en-US" baseline="0" dirty="0" smtClean="0"/>
              <a:t> Afghanistan.</a:t>
            </a:r>
          </a:p>
          <a:p>
            <a:endParaRPr lang="en-US" baseline="0" dirty="0" smtClean="0"/>
          </a:p>
          <a:p>
            <a:r>
              <a:rPr lang="en-US" dirty="0" smtClean="0"/>
              <a:t>The red star is Kandahar</a:t>
            </a:r>
            <a:r>
              <a:rPr lang="en-US" baseline="0" dirty="0" smtClean="0"/>
              <a:t>. And why is Kandahar important? First, it’s the birthplace of the Taliban. Second, it’s where I was embedded for the summer, which, incidentally, is considered prime “Taliban hunting season”.</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16</a:t>
            </a:fld>
            <a:endParaRPr lang="en-US"/>
          </a:p>
        </p:txBody>
      </p:sp>
    </p:spTree>
    <p:extLst>
      <p:ext uri="{BB962C8B-B14F-4D97-AF65-F5344CB8AC3E}">
        <p14:creationId xmlns:p14="http://schemas.microsoft.com/office/powerpoint/2010/main" val="349400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And it’s known as Taliban hunting season for good reason.</a:t>
            </a:r>
            <a:r>
              <a:rPr lang="en-US" baseline="0" dirty="0" smtClean="0"/>
              <a:t> 2010 was an especially bad year for improvised explosive devices, also known as IEDs or roadside bombs.</a:t>
            </a:r>
            <a:endParaRPr lang="en-US" b="1" dirty="0" smtClean="0"/>
          </a:p>
        </p:txBody>
      </p:sp>
      <p:sp>
        <p:nvSpPr>
          <p:cNvPr id="4" name="Slide Number Placeholder 3"/>
          <p:cNvSpPr>
            <a:spLocks noGrp="1"/>
          </p:cNvSpPr>
          <p:nvPr>
            <p:ph type="sldNum" sz="quarter" idx="10"/>
          </p:nvPr>
        </p:nvSpPr>
        <p:spPr/>
        <p:txBody>
          <a:bodyPr/>
          <a:lstStyle/>
          <a:p>
            <a:fld id="{6640433D-FE5E-5F4A-BFE7-A6A00BC5AE75}" type="slidenum">
              <a:rPr lang="en-US" smtClean="0"/>
              <a:t>17</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let’s talk a little about </a:t>
            </a:r>
            <a:r>
              <a:rPr lang="en-US" dirty="0" smtClean="0"/>
              <a:t>my unit, the </a:t>
            </a:r>
            <a:r>
              <a:rPr lang="en-US" dirty="0" smtClean="0"/>
              <a:t>43d </a:t>
            </a:r>
            <a:r>
              <a:rPr lang="en-US" dirty="0" smtClean="0"/>
              <a:t>Sustainment Brigade, </a:t>
            </a:r>
            <a:r>
              <a:rPr lang="en-US" dirty="0" smtClean="0"/>
              <a:t>and what </a:t>
            </a:r>
            <a:r>
              <a:rPr lang="en-US" dirty="0" smtClean="0"/>
              <a:t>it</a:t>
            </a:r>
            <a:r>
              <a:rPr lang="en-US" baseline="0" dirty="0" smtClean="0"/>
              <a:t> </a:t>
            </a:r>
            <a:r>
              <a:rPr lang="en-US" dirty="0" smtClean="0"/>
              <a:t>actually </a:t>
            </a:r>
            <a:r>
              <a:rPr lang="en-US" dirty="0" smtClean="0"/>
              <a:t>is</a:t>
            </a:r>
            <a:r>
              <a:rPr lang="en-US" baseline="0" dirty="0" smtClean="0"/>
              <a:t> and does.</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18</a:t>
            </a:fld>
            <a:endParaRPr lang="en-US"/>
          </a:p>
        </p:txBody>
      </p:sp>
    </p:spTree>
    <p:extLst>
      <p:ext uri="{BB962C8B-B14F-4D97-AF65-F5344CB8AC3E}">
        <p14:creationId xmlns:p14="http://schemas.microsoft.com/office/powerpoint/2010/main" val="1622824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a</a:t>
            </a:r>
            <a:r>
              <a:rPr lang="en-US" dirty="0" smtClean="0"/>
              <a:t> </a:t>
            </a:r>
            <a:r>
              <a:rPr lang="en-US" dirty="0" smtClean="0"/>
              <a:t>sustainment brigade is an Army unit</a:t>
            </a:r>
            <a:r>
              <a:rPr lang="en-US" baseline="0" dirty="0" smtClean="0"/>
              <a:t> </a:t>
            </a:r>
            <a:r>
              <a:rPr lang="en-US" dirty="0" smtClean="0"/>
              <a:t>made up of nearly 5,000 </a:t>
            </a:r>
            <a:r>
              <a:rPr lang="en-US" dirty="0" smtClean="0"/>
              <a:t>soldiers…that provides</a:t>
            </a:r>
            <a:r>
              <a:rPr lang="en-US" baseline="0" dirty="0" smtClean="0"/>
              <a:t> logistical</a:t>
            </a:r>
            <a:r>
              <a:rPr lang="en-US" dirty="0" smtClean="0"/>
              <a:t> support to </a:t>
            </a:r>
            <a:r>
              <a:rPr lang="en-US" dirty="0" smtClean="0"/>
              <a:t>close to</a:t>
            </a:r>
            <a:r>
              <a:rPr lang="en-US" baseline="0" dirty="0" smtClean="0"/>
              <a:t> 10</a:t>
            </a:r>
            <a:r>
              <a:rPr lang="en-US" dirty="0" smtClean="0"/>
              <a:t> times that </a:t>
            </a:r>
            <a:r>
              <a:rPr lang="en-US" dirty="0" smtClean="0"/>
              <a:t>many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They deliver supplies to other units throughout a specific area. As</a:t>
            </a:r>
            <a:r>
              <a:rPr lang="en-US" baseline="0" dirty="0" smtClean="0"/>
              <a:t> the Army likes to say, “b</a:t>
            </a:r>
            <a:r>
              <a:rPr lang="en-US" dirty="0" smtClean="0"/>
              <a:t>eans and bullets.”</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19</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give you an idea of operational scale, this is what a typical logistics convoy looks like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20</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Though they can definitely get bigger! 50,000 soldiers need a lot of support and we tend not</a:t>
            </a:r>
            <a:r>
              <a:rPr lang="en-US" baseline="0" dirty="0" smtClean="0"/>
              <a:t> to think about </a:t>
            </a:r>
            <a:r>
              <a:rPr lang="en-US" baseline="0" dirty="0" smtClean="0"/>
              <a:t>that when we think about </a:t>
            </a:r>
            <a:r>
              <a:rPr lang="en-US" baseline="0" dirty="0" err="1" smtClean="0"/>
              <a:t>warfighting</a:t>
            </a:r>
            <a:r>
              <a:rPr lang="en-US" dirty="0" smtClean="0"/>
              <a: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21</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43d’s operations run 24 hours a day, 7 days a week, 365 days a year. They never stop.</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22</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a:t>
            </a:r>
            <a:r>
              <a:rPr lang="en-US" baseline="0" dirty="0" smtClean="0"/>
              <a:t> showed</a:t>
            </a:r>
            <a:r>
              <a:rPr lang="en-US" dirty="0" smtClean="0"/>
              <a:t> this map earlier,</a:t>
            </a:r>
            <a:r>
              <a:rPr lang="en-US" baseline="0" dirty="0" smtClean="0"/>
              <a:t> but I’m going to use it again to show the scale and difficulty of the 43d’s mission. </a:t>
            </a:r>
          </a:p>
          <a:p>
            <a:endParaRPr lang="en-US" baseline="0" dirty="0" smtClean="0"/>
          </a:p>
          <a:p>
            <a:r>
              <a:rPr lang="en-US" baseline="0" dirty="0" smtClean="0"/>
              <a:t>The red star is Kandahar, and this yellow area represents an approximation of 43d’s area of operations. </a:t>
            </a:r>
          </a:p>
          <a:p>
            <a:endParaRPr lang="en-US" baseline="0" dirty="0" smtClean="0"/>
          </a:p>
          <a:p>
            <a:r>
              <a:rPr lang="en-US" baseline="0" dirty="0" smtClean="0"/>
              <a:t>You’ll notice that there’s significant overlap with the largest Taliban controlled area. Kind of scary, right</a:t>
            </a:r>
            <a:r>
              <a:rPr lang="en-US" baseline="0" dirty="0" smtClean="0"/>
              <a:t>? But that just emphasizes the need for an embedded mentor.</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23</a:t>
            </a:fld>
            <a:endParaRPr lang="en-US"/>
          </a:p>
        </p:txBody>
      </p:sp>
    </p:spTree>
    <p:extLst>
      <p:ext uri="{BB962C8B-B14F-4D97-AF65-F5344CB8AC3E}">
        <p14:creationId xmlns:p14="http://schemas.microsoft.com/office/powerpoint/2010/main" val="3837316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a:t>
            </a:r>
            <a:r>
              <a:rPr lang="en-US" baseline="0" dirty="0" smtClean="0"/>
              <a:t> constitutes an embedded mentor? As you can probably tell, that’s a really old picture of me taking my oath of office and becoming an intelligence officer.</a:t>
            </a:r>
          </a:p>
          <a:p>
            <a:endParaRPr lang="en-US" baseline="0" dirty="0" smtClean="0"/>
          </a:p>
          <a:p>
            <a:r>
              <a:rPr lang="en-US" baseline="0" dirty="0" smtClean="0"/>
              <a:t>But Army units already have </a:t>
            </a:r>
            <a:r>
              <a:rPr lang="en-US" baseline="0" dirty="0" err="1" smtClean="0"/>
              <a:t>intel</a:t>
            </a:r>
            <a:r>
              <a:rPr lang="en-US" baseline="0" dirty="0" smtClean="0"/>
              <a:t> officers, so mentors need to bring something more.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24</a:t>
            </a:fld>
            <a:endParaRPr lang="en-US"/>
          </a:p>
        </p:txBody>
      </p:sp>
    </p:spTree>
    <p:extLst>
      <p:ext uri="{BB962C8B-B14F-4D97-AF65-F5344CB8AC3E}">
        <p14:creationId xmlns:p14="http://schemas.microsoft.com/office/powerpoint/2010/main" val="32073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5</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 left the Army, I went to</a:t>
            </a:r>
            <a:r>
              <a:rPr lang="en-US" baseline="0" dirty="0" smtClean="0"/>
              <a:t> the greater Intelligence Community and worked with most of the agencies shown here, either directly or as part of joint operations.</a:t>
            </a:r>
          </a:p>
          <a:p>
            <a:endParaRPr lang="en-US" dirty="0" smtClean="0"/>
          </a:p>
          <a:p>
            <a:r>
              <a:rPr lang="en-US" dirty="0" smtClean="0"/>
              <a:t>When Army units request a</a:t>
            </a:r>
            <a:r>
              <a:rPr lang="en-US" baseline="0" dirty="0" smtClean="0"/>
              <a:t> mentor, they’re really looking for someone </a:t>
            </a:r>
            <a:r>
              <a:rPr lang="en-US" dirty="0" smtClean="0"/>
              <a:t>with both strategic and tactical experience, a combination that’s pretty tough to find.</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25</a:t>
            </a:fld>
            <a:endParaRPr lang="en-US"/>
          </a:p>
        </p:txBody>
      </p:sp>
    </p:spTree>
    <p:extLst>
      <p:ext uri="{BB962C8B-B14F-4D97-AF65-F5344CB8AC3E}">
        <p14:creationId xmlns:p14="http://schemas.microsoft.com/office/powerpoint/2010/main" val="31264512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let’s talk a little about why the 43d needed a mentor. The </a:t>
            </a:r>
            <a:r>
              <a:rPr lang="en-US" dirty="0" smtClean="0"/>
              <a:t>brigade has an intelligence shop that provides everyone</a:t>
            </a:r>
            <a:r>
              <a:rPr lang="en-US" baseline="0" dirty="0" smtClean="0"/>
              <a:t> with information about what’s going on in the operational area before convoys go </a:t>
            </a:r>
            <a:r>
              <a:rPr lang="en-US" baseline="0" dirty="0" smtClean="0"/>
              <a:t>out. </a:t>
            </a:r>
            <a:r>
              <a:rPr lang="en-US" dirty="0" smtClean="0"/>
              <a:t>This </a:t>
            </a:r>
            <a:r>
              <a:rPr lang="en-US" dirty="0" smtClean="0"/>
              <a:t>can range from general political and military updates</a:t>
            </a:r>
            <a:r>
              <a:rPr lang="en-US" baseline="0" dirty="0" smtClean="0"/>
              <a:t> to estimates about the likelihood of an IED attack along a particular route</a:t>
            </a:r>
            <a:r>
              <a:rPr lang="en-US" baseline="0" dirty="0" smtClean="0"/>
              <a:t>. They do data analysis 24 hours a day to ensure they’re giving out updated information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When I arrived in Kandahar, the </a:t>
            </a:r>
            <a:r>
              <a:rPr lang="en-US" baseline="0" dirty="0" smtClean="0"/>
              <a:t>43d’s </a:t>
            </a:r>
            <a:r>
              <a:rPr lang="en-US" baseline="0" dirty="0" err="1" smtClean="0"/>
              <a:t>intel</a:t>
            </a:r>
            <a:r>
              <a:rPr lang="en-US" baseline="0" dirty="0" smtClean="0"/>
              <a:t> shop </a:t>
            </a:r>
            <a:r>
              <a:rPr lang="en-US" baseline="0" dirty="0" smtClean="0"/>
              <a:t>had </a:t>
            </a:r>
            <a:r>
              <a:rPr lang="en-US" baseline="0" dirty="0" smtClean="0"/>
              <a:t>6 analysts. </a:t>
            </a:r>
            <a:r>
              <a:rPr lang="en-US" baseline="0" dirty="0" smtClean="0"/>
              <a:t>Simply put, they needed more bodies.</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26</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a:t>
            </a:r>
            <a:r>
              <a:rPr lang="en-US" baseline="0" dirty="0" smtClean="0"/>
              <a:t> the </a:t>
            </a:r>
            <a:r>
              <a:rPr lang="en-US" baseline="0" dirty="0" err="1" smtClean="0"/>
              <a:t>intel</a:t>
            </a:r>
            <a:r>
              <a:rPr lang="en-US" baseline="0" dirty="0" smtClean="0"/>
              <a:t> shop </a:t>
            </a:r>
            <a:r>
              <a:rPr lang="en-US" baseline="0" dirty="0" smtClean="0"/>
              <a:t>also </a:t>
            </a:r>
            <a:r>
              <a:rPr lang="en-US" baseline="0" dirty="0" smtClean="0"/>
              <a:t>needed some people with on-the-ground experience. Of the 6 analysts assigned to the shop, a few had previous deployments and ironically, our most junior soldier was the ONLY one who had been on a deployment in an intelligence capacity and that was to Iraq</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 don’t want to say they were flying blind, but they were definitely playing in the major leagues with a team full of rookies.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 we definitely needed some expertise. And we went out to “hire” some </a:t>
            </a:r>
            <a:r>
              <a:rPr lang="en-US" dirty="0" smtClean="0"/>
              <a:t>more newbies </a:t>
            </a:r>
            <a:r>
              <a:rPr lang="en-US" dirty="0" smtClean="0"/>
              <a:t>to train.</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27</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what did we look for? We went in with the “mindset first, skillset second” mentality.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soldiers’ job title didn’t matter to us. Truck driver, cook, water purification specialist, bring it!</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28</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Obviously, we weren’t bringing in trained intelligence analysts, so we interviewed soldiers who were observant on patrols and understood the tactical landscape.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29</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Then we asked them point-blank if they were interested in working in the </a:t>
            </a:r>
            <a:r>
              <a:rPr lang="en-US" baseline="0" dirty="0" err="1" smtClean="0"/>
              <a:t>intel</a:t>
            </a:r>
            <a:r>
              <a:rPr lang="en-US" baseline="0" dirty="0" smtClean="0"/>
              <a:t> shop. You’d be surprised how many said no!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whittled our pool down to three soldiers (a truck driver, a gunner, and a mechanic), we brought them into the shop, and I started giving them a crash course in analysis. Within two weeks, they were as proficient as their formally trained counterparts. That’s not insignificant because </a:t>
            </a:r>
            <a:r>
              <a:rPr lang="en-US" baseline="0" dirty="0" smtClean="0"/>
              <a:t>“real” analysts </a:t>
            </a:r>
            <a:r>
              <a:rPr lang="en-US" baseline="0" dirty="0" smtClean="0"/>
              <a:t>go through four months of </a:t>
            </a:r>
            <a:r>
              <a:rPr lang="en-US" baseline="0" dirty="0" err="1" smtClean="0"/>
              <a:t>intel</a:t>
            </a:r>
            <a:r>
              <a:rPr lang="en-US" baseline="0" dirty="0" smtClean="0"/>
              <a:t> training and the new guys were passing them by, skill-wise, in a quarter of the time.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30</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31</a:t>
            </a:fld>
            <a:endParaRPr lang="en-US"/>
          </a:p>
        </p:txBody>
      </p:sp>
    </p:spTree>
    <p:extLst>
      <p:ext uri="{BB962C8B-B14F-4D97-AF65-F5344CB8AC3E}">
        <p14:creationId xmlns:p14="http://schemas.microsoft.com/office/powerpoint/2010/main" val="1538379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About midway through the summer, the International Security Assistance Force, known as ISAF, decides</a:t>
            </a:r>
            <a:r>
              <a:rPr lang="en-US" baseline="0" dirty="0" smtClean="0"/>
              <a:t> it wants to know more about corruption.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the headquarters in Kabul sends an order down the chain that eventually ends up in our lap.</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32</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order isn’t totally surprising because we</a:t>
            </a:r>
            <a:r>
              <a:rPr lang="en-US" baseline="0" dirty="0" smtClean="0"/>
              <a:t> know corruption exists; that’s a given. What IS surprising is that they tasked a sustainment brigade because logistics units, by definition, have NO intelligence collection capability.</a:t>
            </a:r>
          </a:p>
          <a:p>
            <a:endParaRPr lang="en-US" baseline="0" dirty="0" smtClean="0"/>
          </a:p>
          <a:p>
            <a:r>
              <a:rPr lang="en-US" baseline="0" dirty="0" smtClean="0"/>
              <a:t>So what do we already know? We know corruption exists all over the place.</a:t>
            </a:r>
          </a:p>
          <a:p>
            <a:endParaRPr lang="en-US" baseline="0" dirty="0" smtClean="0"/>
          </a:p>
          <a:p>
            <a:r>
              <a:rPr lang="en-US" baseline="0" dirty="0" smtClean="0"/>
              <a:t>We also know that bribes throughout the country are costing us $1-2 million PER WEEK. That’s a lot of money going back to places it shouldn’t.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33</a:t>
            </a:fld>
            <a:endParaRPr lang="en-US"/>
          </a:p>
        </p:txBody>
      </p:sp>
    </p:spTree>
    <p:extLst>
      <p:ext uri="{BB962C8B-B14F-4D97-AF65-F5344CB8AC3E}">
        <p14:creationId xmlns:p14="http://schemas.microsoft.com/office/powerpoint/2010/main" val="36806178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what we don’t know is where those bribes are going. Who’s getting the money and how are they using it?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34</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6</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a:t>
            </a:r>
            <a:r>
              <a:rPr lang="en-US" baseline="0" dirty="0" smtClean="0"/>
              <a:t> a logistics unit, we did have a valuable untapped resource: the containment areas where local truck drivers wait before coming onto the base.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 drivers are usually there at least a day and they have the potential to be primary sources of information about </a:t>
            </a:r>
            <a:r>
              <a:rPr lang="en-US" baseline="0" dirty="0" smtClean="0"/>
              <a:t>bribery.</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35</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is the Army’s “Every Soldier is a Sensor” program all about?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36</a:t>
            </a:fld>
            <a:endParaRPr lang="en-US"/>
          </a:p>
        </p:txBody>
      </p:sp>
    </p:spTree>
    <p:extLst>
      <p:ext uri="{BB962C8B-B14F-4D97-AF65-F5344CB8AC3E}">
        <p14:creationId xmlns:p14="http://schemas.microsoft.com/office/powerpoint/2010/main" val="931279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 The </a:t>
            </a:r>
            <a:r>
              <a:rPr lang="en-US" dirty="0" smtClean="0"/>
              <a:t>Army’s used to a</a:t>
            </a:r>
            <a:r>
              <a:rPr lang="en-US" baseline="0" dirty="0" smtClean="0"/>
              <a:t> structure where operations and support are separate. There’s the guy in the front and the guys in the rear. What we’re realizing now is that separation no longer exists. The concept of the “front line” is blurred.</a:t>
            </a:r>
          </a:p>
          <a:p>
            <a:endParaRPr lang="en-US" baseline="0" dirty="0" smtClean="0"/>
          </a:p>
          <a:p>
            <a:r>
              <a:rPr lang="en-US" dirty="0" smtClean="0"/>
              <a:t>*There </a:t>
            </a:r>
            <a:r>
              <a:rPr lang="en-US" dirty="0" smtClean="0"/>
              <a:t>needs to be vertical and horizontal movement of information, so not just up the</a:t>
            </a:r>
            <a:r>
              <a:rPr lang="en-US" baseline="0" dirty="0" smtClean="0"/>
              <a:t> chain of command, but across to other units.</a:t>
            </a:r>
            <a:r>
              <a:rPr lang="en-US" dirty="0" smtClean="0"/>
              <a:t> Under</a:t>
            </a:r>
            <a:r>
              <a:rPr lang="en-US" baseline="0" dirty="0" smtClean="0"/>
              <a:t> this model,</a:t>
            </a:r>
            <a:r>
              <a:rPr lang="en-US" dirty="0" smtClean="0"/>
              <a:t> soldiers become better</a:t>
            </a:r>
            <a:r>
              <a:rPr lang="en-US" baseline="0" dirty="0" smtClean="0"/>
              <a:t> </a:t>
            </a:r>
            <a:r>
              <a:rPr lang="en-US" dirty="0" smtClean="0"/>
              <a:t>informed and thus more effective collectors. This totally flies in</a:t>
            </a:r>
            <a:r>
              <a:rPr lang="en-US" baseline="0" dirty="0" smtClean="0"/>
              <a:t> the face of the traditional command-and-control style of information flow.</a:t>
            </a:r>
          </a:p>
          <a:p>
            <a:endParaRPr lang="en-US" baseline="0" dirty="0" smtClean="0"/>
          </a:p>
          <a:p>
            <a:r>
              <a:rPr lang="en-US" baseline="0" dirty="0" smtClean="0"/>
              <a:t>*The </a:t>
            </a:r>
            <a:r>
              <a:rPr lang="en-US" baseline="0" dirty="0" smtClean="0"/>
              <a:t>third leg is pretty self-explanatory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37</a:t>
            </a:fld>
            <a:endParaRPr lang="en-US"/>
          </a:p>
        </p:txBody>
      </p:sp>
    </p:spTree>
    <p:extLst>
      <p:ext uri="{BB962C8B-B14F-4D97-AF65-F5344CB8AC3E}">
        <p14:creationId xmlns:p14="http://schemas.microsoft.com/office/powerpoint/2010/main" val="4078638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here’s our big leadership challenge. The vast majority of the 43d’s soldiers are between 18 and 24 years old and have, at most, a high school diploma.</a:t>
            </a:r>
          </a:p>
          <a:p>
            <a:endParaRPr lang="en-US" dirty="0" smtClean="0"/>
          </a:p>
          <a:p>
            <a:r>
              <a:rPr lang="en-US" dirty="0" smtClean="0"/>
              <a:t>The idea of giving them responsibility for collecting important data gives some of the leadership serious heartburn. </a:t>
            </a:r>
            <a:endParaRPr lang="en-US" dirty="0" smtClean="0"/>
          </a:p>
          <a:p>
            <a:endParaRPr lang="en-US" dirty="0" smtClean="0"/>
          </a:p>
          <a:p>
            <a:r>
              <a:rPr lang="en-US" dirty="0" smtClean="0"/>
              <a:t>This </a:t>
            </a:r>
            <a:r>
              <a:rPr lang="en-US" dirty="0" smtClean="0"/>
              <a:t>is where </a:t>
            </a:r>
            <a:r>
              <a:rPr lang="en-US" dirty="0" smtClean="0"/>
              <a:t>the Army’s traditional command-and-control</a:t>
            </a:r>
            <a:r>
              <a:rPr lang="en-US" baseline="0" dirty="0" smtClean="0"/>
              <a:t> style actually fits </a:t>
            </a:r>
            <a:r>
              <a:rPr lang="en-US" baseline="0" dirty="0" smtClean="0"/>
              <a:t>nicely, because the resistant officers can be ordered to implement the program.</a:t>
            </a:r>
            <a:r>
              <a:rPr lang="en-US" dirty="0" smtClean="0"/>
              <a:t> </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38</a:t>
            </a:fld>
            <a:endParaRPr lang="en-US"/>
          </a:p>
        </p:txBody>
      </p:sp>
    </p:spTree>
    <p:extLst>
      <p:ext uri="{BB962C8B-B14F-4D97-AF65-F5344CB8AC3E}">
        <p14:creationId xmlns:p14="http://schemas.microsoft.com/office/powerpoint/2010/main" val="29083938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a:t>
            </a:r>
            <a:r>
              <a:rPr lang="en-US" baseline="0" dirty="0" smtClean="0"/>
              <a:t> again we see the “mindset first, skillset second” mentality at play.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identified soldiers who were interested in participating, * and then we trained them.</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39</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Soldiers live to feel like they’re contributing to the</a:t>
            </a:r>
            <a:r>
              <a:rPr lang="en-US" baseline="0" dirty="0" smtClean="0"/>
              <a:t> mission. And when a young soldier understands how his work helps us understand corruption, he feels like he’s needed and also feels a little like James Bond!</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40</a:t>
            </a:fld>
            <a:endParaRPr lang="en-US"/>
          </a:p>
        </p:txBody>
      </p:sp>
    </p:spTree>
    <p:extLst>
      <p:ext uri="{BB962C8B-B14F-4D97-AF65-F5344CB8AC3E}">
        <p14:creationId xmlns:p14="http://schemas.microsoft.com/office/powerpoint/2010/main" val="1990672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a:t>
            </a:r>
            <a:r>
              <a:rPr lang="en-US" dirty="0" smtClean="0"/>
              <a:t>soldiers in the program wanted to learn and</a:t>
            </a:r>
            <a:r>
              <a:rPr lang="en-US" baseline="0" dirty="0" smtClean="0"/>
              <a:t> contribute, but many weren’t sure that they could. We needed to change that.</a:t>
            </a:r>
          </a:p>
          <a:p>
            <a:endParaRPr lang="en-US" baseline="0" dirty="0" smtClean="0"/>
          </a:p>
          <a:p>
            <a:r>
              <a:rPr lang="en-US" baseline="0" dirty="0" smtClean="0"/>
              <a:t>*Since </a:t>
            </a:r>
            <a:r>
              <a:rPr lang="en-US" baseline="0" dirty="0" smtClean="0"/>
              <a:t>they were going to be interacting with locals, we gave them access to the brigade commander’s interpreters to help them with cultural understanding</a:t>
            </a:r>
          </a:p>
          <a:p>
            <a:endParaRPr lang="en-US" baseline="0" dirty="0" smtClean="0"/>
          </a:p>
          <a:p>
            <a:r>
              <a:rPr lang="en-US" baseline="0" dirty="0" smtClean="0"/>
              <a:t>*We </a:t>
            </a:r>
            <a:r>
              <a:rPr lang="en-US" baseline="0" dirty="0" smtClean="0"/>
              <a:t>also made them practice asking questions, first with each other and then with the interpreters. So they had a </a:t>
            </a:r>
            <a:r>
              <a:rPr lang="en-US" baseline="0" dirty="0" smtClean="0"/>
              <a:t>considerable amount </a:t>
            </a:r>
            <a:r>
              <a:rPr lang="en-US" baseline="0" dirty="0" smtClean="0"/>
              <a:t>of training before going out. </a:t>
            </a:r>
          </a:p>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41</a:t>
            </a:fld>
            <a:endParaRPr lang="en-US"/>
          </a:p>
        </p:txBody>
      </p:sp>
    </p:spTree>
    <p:extLst>
      <p:ext uri="{BB962C8B-B14F-4D97-AF65-F5344CB8AC3E}">
        <p14:creationId xmlns:p14="http://schemas.microsoft.com/office/powerpoint/2010/main" val="39991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Then we let them loose on</a:t>
            </a:r>
            <a:r>
              <a:rPr lang="en-US" baseline="0" dirty="0" smtClean="0"/>
              <a:t> the collection areas to put their training into practice.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42</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44</a:t>
            </a:fld>
            <a:endParaRPr lang="en-US"/>
          </a:p>
        </p:txBody>
      </p:sp>
    </p:spTree>
    <p:extLst>
      <p:ext uri="{BB962C8B-B14F-4D97-AF65-F5344CB8AC3E}">
        <p14:creationId xmlns:p14="http://schemas.microsoft.com/office/powerpoint/2010/main" val="16788587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45</a:t>
            </a:fld>
            <a:endParaRPr lang="en-US"/>
          </a:p>
        </p:txBody>
      </p:sp>
    </p:spTree>
    <p:extLst>
      <p:ext uri="{BB962C8B-B14F-4D97-AF65-F5344CB8AC3E}">
        <p14:creationId xmlns:p14="http://schemas.microsoft.com/office/powerpoint/2010/main" val="1678858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idea</a:t>
            </a:r>
            <a:r>
              <a:rPr lang="en-US" baseline="0" dirty="0" smtClean="0"/>
              <a:t> may seem blasphemous, but I’m going to put it out there anyway.</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8</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When we fused our reporting with</a:t>
            </a:r>
            <a:r>
              <a:rPr lang="en-US" baseline="0" dirty="0" smtClean="0"/>
              <a:t> other data sets and perform different types of analysis, we started to see patterns.</a:t>
            </a:r>
          </a:p>
          <a:p>
            <a:endParaRPr lang="en-US" baseline="0" dirty="0" smtClean="0"/>
          </a:p>
          <a:p>
            <a:r>
              <a:rPr lang="en-US" baseline="0" dirty="0" smtClean="0"/>
              <a:t>Who was paying whom, how much and how often, how officials were linked to warlords and insurgent groups, and where bribe money was actually going.</a:t>
            </a:r>
            <a:endParaRPr lang="en-US" dirty="0" smtClean="0"/>
          </a:p>
          <a:p>
            <a:endParaRPr lang="en-US" dirty="0" smtClean="0"/>
          </a:p>
          <a:p>
            <a:r>
              <a:rPr lang="en-US" dirty="0" smtClean="0"/>
              <a:t>But information</a:t>
            </a:r>
            <a:r>
              <a:rPr lang="en-US" baseline="0" dirty="0" smtClean="0"/>
              <a:t> kept </a:t>
            </a:r>
            <a:r>
              <a:rPr lang="en-US" baseline="0" dirty="0" err="1" smtClean="0"/>
              <a:t>closehold</a:t>
            </a:r>
            <a:r>
              <a:rPr lang="en-US" baseline="0" dirty="0" smtClean="0"/>
              <a:t> in a war environment isn’t useful. </a:t>
            </a:r>
            <a:r>
              <a:rPr lang="en-US" dirty="0" smtClean="0"/>
              <a:t>So how did we go about sharing information?*</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46</a:t>
            </a:fld>
            <a:endParaRPr lang="en-US"/>
          </a:p>
        </p:txBody>
      </p:sp>
    </p:spTree>
    <p:extLst>
      <p:ext uri="{BB962C8B-B14F-4D97-AF65-F5344CB8AC3E}">
        <p14:creationId xmlns:p14="http://schemas.microsoft.com/office/powerpoint/2010/main" val="16788587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sent our reporting up the</a:t>
            </a:r>
            <a:r>
              <a:rPr lang="en-US" baseline="0" dirty="0" smtClean="0"/>
              <a:t> chain to NATO and ISAF leaders in Kabul.</a:t>
            </a:r>
          </a:p>
          <a:p>
            <a:endParaRPr lang="en-US" baseline="0" dirty="0" smtClean="0"/>
          </a:p>
          <a:p>
            <a:r>
              <a:rPr lang="en-US" baseline="0" dirty="0" smtClean="0"/>
              <a:t>We sent it across to engineers, infantrymen, aviators, and special operations units.</a:t>
            </a:r>
          </a:p>
          <a:p>
            <a:endParaRPr lang="en-US" baseline="0" dirty="0" smtClean="0"/>
          </a:p>
          <a:p>
            <a:r>
              <a:rPr lang="en-US" baseline="0" dirty="0" smtClean="0"/>
              <a:t>We sent it down to our subordinate units and we also sent it back to the unit who would be replacing the 43d to help them prepare for their own deployment.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47</a:t>
            </a:fld>
            <a:endParaRPr lang="en-US"/>
          </a:p>
        </p:txBody>
      </p:sp>
    </p:spTree>
    <p:extLst>
      <p:ext uri="{BB962C8B-B14F-4D97-AF65-F5344CB8AC3E}">
        <p14:creationId xmlns:p14="http://schemas.microsoft.com/office/powerpoint/2010/main" val="29268361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43d was well recognized for their efforts and, I’m fairly certain, made it through the rest of their deployment without fatalities. </a:t>
            </a:r>
          </a:p>
          <a:p>
            <a:endParaRPr lang="en-US" dirty="0" smtClean="0"/>
          </a:p>
          <a:p>
            <a:r>
              <a:rPr lang="en-US" dirty="0" smtClean="0"/>
              <a:t>And their commander, who was </a:t>
            </a:r>
            <a:r>
              <a:rPr lang="en-US" baseline="0" dirty="0" smtClean="0"/>
              <a:t>a colonel in 2010, is now the general currently in charge of all logistics in Afghanistan.</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48</a:t>
            </a:fld>
            <a:endParaRPr lang="en-US"/>
          </a:p>
        </p:txBody>
      </p:sp>
    </p:spTree>
    <p:extLst>
      <p:ext uri="{BB962C8B-B14F-4D97-AF65-F5344CB8AC3E}">
        <p14:creationId xmlns:p14="http://schemas.microsoft.com/office/powerpoint/2010/main" val="42754703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So what happened</a:t>
            </a:r>
            <a:r>
              <a:rPr lang="en-US" baseline="0" dirty="0" smtClean="0"/>
              <a:t> to my shop’s soldiers? </a:t>
            </a:r>
            <a:r>
              <a:rPr lang="en-US" dirty="0" smtClean="0"/>
              <a:t>Some of them are</a:t>
            </a:r>
            <a:r>
              <a:rPr lang="en-US" baseline="0" dirty="0" smtClean="0"/>
              <a:t> still in the Army and are on their second, third, or fourth deployment. </a:t>
            </a:r>
          </a:p>
          <a:p>
            <a:endParaRPr lang="en-US" baseline="0" dirty="0" smtClean="0"/>
          </a:p>
          <a:p>
            <a:r>
              <a:rPr lang="en-US" baseline="0" dirty="0" smtClean="0"/>
              <a:t>One of the shop’s truck drivers is now a counterintelligence agent. Another just finished college and started grad school this week.</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49</a:t>
            </a:fld>
            <a:endParaRPr lang="en-US"/>
          </a:p>
        </p:txBody>
      </p:sp>
    </p:spTree>
    <p:extLst>
      <p:ext uri="{BB962C8B-B14F-4D97-AF65-F5344CB8AC3E}">
        <p14:creationId xmlns:p14="http://schemas.microsoft.com/office/powerpoint/2010/main" val="31907057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50</a:t>
            </a:fld>
            <a:endParaRPr lang="en-US"/>
          </a:p>
        </p:txBody>
      </p:sp>
    </p:spTree>
    <p:extLst>
      <p:ext uri="{BB962C8B-B14F-4D97-AF65-F5344CB8AC3E}">
        <p14:creationId xmlns:p14="http://schemas.microsoft.com/office/powerpoint/2010/main" val="15241932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640433D-FE5E-5F4A-BFE7-A6A00BC5AE75}" type="slidenum">
              <a:rPr lang="en-US" smtClean="0"/>
              <a:t>51</a:t>
            </a:fld>
            <a:endParaRPr lang="en-US"/>
          </a:p>
        </p:txBody>
      </p:sp>
    </p:spTree>
    <p:extLst>
      <p:ext uri="{BB962C8B-B14F-4D97-AF65-F5344CB8AC3E}">
        <p14:creationId xmlns:p14="http://schemas.microsoft.com/office/powerpoint/2010/main" val="3753277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data science is defined keeps narrowing. It’s become so programming focused that a year ago, someone like me might have met the definition, is now being excluded and that’s unfortunate.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9</a:t>
            </a:fld>
            <a:endParaRPr lang="en-US"/>
          </a:p>
        </p:txBody>
      </p:sp>
    </p:spTree>
    <p:extLst>
      <p:ext uri="{BB962C8B-B14F-4D97-AF65-F5344CB8AC3E}">
        <p14:creationId xmlns:p14="http://schemas.microsoft.com/office/powerpoint/2010/main" val="2831854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more requirements we heap on, the more people we leave out. And there are a lot of tech folks who would prefer it that way because it keeps data science in a safe bubble.</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10</a:t>
            </a:fld>
            <a:endParaRPr lang="en-US"/>
          </a:p>
        </p:txBody>
      </p:sp>
    </p:spTree>
    <p:extLst>
      <p:ext uri="{BB962C8B-B14F-4D97-AF65-F5344CB8AC3E}">
        <p14:creationId xmlns:p14="http://schemas.microsoft.com/office/powerpoint/2010/main" val="2477215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 view from inside the bubble is pretty limited. This</a:t>
            </a:r>
            <a:r>
              <a:rPr lang="en-US" baseline="0" dirty="0" smtClean="0"/>
              <a:t> narrow-minded view is a large part of why so many companies complain that they can’t solve business problems with analytics.</a:t>
            </a:r>
          </a:p>
          <a:p>
            <a:endParaRPr lang="en-US" baseline="0" dirty="0" smtClean="0"/>
          </a:p>
          <a:p>
            <a:r>
              <a:rPr lang="en-US" baseline="0" dirty="0" smtClean="0"/>
              <a:t>When you’re stuck in the bubble, you can’t see the outside world clearly. So let’s get out of it.</a:t>
            </a: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11</a:t>
            </a:fld>
            <a:endParaRPr lang="en-US"/>
          </a:p>
        </p:txBody>
      </p:sp>
    </p:spTree>
    <p:extLst>
      <p:ext uri="{BB962C8B-B14F-4D97-AF65-F5344CB8AC3E}">
        <p14:creationId xmlns:p14="http://schemas.microsoft.com/office/powerpoint/2010/main" val="3324406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640433D-FE5E-5F4A-BFE7-A6A00BC5AE75}" type="slidenum">
              <a:rPr lang="en-US" smtClean="0"/>
              <a:t>12</a:t>
            </a:fld>
            <a:endParaRPr lang="en-US"/>
          </a:p>
        </p:txBody>
      </p:sp>
    </p:spTree>
    <p:extLst>
      <p:ext uri="{BB962C8B-B14F-4D97-AF65-F5344CB8AC3E}">
        <p14:creationId xmlns:p14="http://schemas.microsoft.com/office/powerpoint/2010/main" val="226637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My</a:t>
            </a:r>
            <a:r>
              <a:rPr lang="en-US" baseline="0" dirty="0" smtClean="0"/>
              <a:t> definition is pretty simple. Data science is a mindset first * and a skillset second.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Take people who are natural problem solvers and who are curious about the way things work</a:t>
            </a:r>
            <a:r>
              <a:rPr lang="en-US" baseline="0" dirty="0"/>
              <a:t> </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And then teach them the tools they need to get the job done. This case study is about how the Army, a nearly 240-year old institution, innovated from within.</a:t>
            </a:r>
          </a:p>
        </p:txBody>
      </p:sp>
      <p:sp>
        <p:nvSpPr>
          <p:cNvPr id="4" name="Slide Number Placeholder 3"/>
          <p:cNvSpPr>
            <a:spLocks noGrp="1"/>
          </p:cNvSpPr>
          <p:nvPr>
            <p:ph type="sldNum" sz="quarter" idx="10"/>
          </p:nvPr>
        </p:nvSpPr>
        <p:spPr/>
        <p:txBody>
          <a:bodyPr/>
          <a:lstStyle/>
          <a:p>
            <a:fld id="{6640433D-FE5E-5F4A-BFE7-A6A00BC5AE75}" type="slidenum">
              <a:rPr lang="en-US" smtClean="0"/>
              <a:t>13</a:t>
            </a:fld>
            <a:endParaRPr lang="en-US"/>
          </a:p>
        </p:txBody>
      </p:sp>
    </p:spTree>
    <p:extLst>
      <p:ext uri="{BB962C8B-B14F-4D97-AF65-F5344CB8AC3E}">
        <p14:creationId xmlns:p14="http://schemas.microsoft.com/office/powerpoint/2010/main" val="226637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C8E49E-7B78-0D44-95D3-A3A648F509B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562935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8E49E-7B78-0D44-95D3-A3A648F509B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2199055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8E49E-7B78-0D44-95D3-A3A648F509B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230748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C8E49E-7B78-0D44-95D3-A3A648F509B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169840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C8E49E-7B78-0D44-95D3-A3A648F509B1}" type="datetimeFigureOut">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359100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C8E49E-7B78-0D44-95D3-A3A648F509B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192356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C8E49E-7B78-0D44-95D3-A3A648F509B1}" type="datetimeFigureOut">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74721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8E49E-7B78-0D44-95D3-A3A648F509B1}" type="datetimeFigureOut">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436483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8E49E-7B78-0D44-95D3-A3A648F509B1}" type="datetimeFigureOut">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355067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8E49E-7B78-0D44-95D3-A3A648F509B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77525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C8E49E-7B78-0D44-95D3-A3A648F509B1}" type="datetimeFigureOut">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46592C-D4FC-E04F-8328-02C18FAB7A3E}" type="slidenum">
              <a:rPr lang="en-US" smtClean="0"/>
              <a:t>‹#›</a:t>
            </a:fld>
            <a:endParaRPr lang="en-US"/>
          </a:p>
        </p:txBody>
      </p:sp>
    </p:spTree>
    <p:extLst>
      <p:ext uri="{BB962C8B-B14F-4D97-AF65-F5344CB8AC3E}">
        <p14:creationId xmlns:p14="http://schemas.microsoft.com/office/powerpoint/2010/main" val="361791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C8E49E-7B78-0D44-95D3-A3A648F509B1}" type="datetimeFigureOut">
              <a:rPr lang="en-US" smtClean="0"/>
              <a:t>10/29/2013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46592C-D4FC-E04F-8328-02C18FAB7A3E}" type="slidenum">
              <a:rPr lang="en-US" smtClean="0"/>
              <a:t>‹#›</a:t>
            </a:fld>
            <a:endParaRPr lang="en-US"/>
          </a:p>
        </p:txBody>
      </p:sp>
    </p:spTree>
    <p:extLst>
      <p:ext uri="{BB962C8B-B14F-4D97-AF65-F5344CB8AC3E}">
        <p14:creationId xmlns:p14="http://schemas.microsoft.com/office/powerpoint/2010/main" val="4284217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09233"/>
            <a:ext cx="9144000" cy="2329112"/>
          </a:xfrm>
          <a:solidFill>
            <a:schemeClr val="tx1">
              <a:alpha val="19000"/>
            </a:schemeClr>
          </a:solidFill>
        </p:spPr>
        <p:txBody>
          <a:bodyPr>
            <a:noAutofit/>
          </a:bodyPr>
          <a:lstStyle/>
          <a:p>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Every Soldier is a Sensor</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Countering Corruption in Afghanistan</a:t>
            </a: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b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
            </a:r>
            <a:b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br>
            <a: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
            </a:r>
            <a:br>
              <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b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rPr>
              <a:t>Amy Gaskins</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FFFF00">
                    <a:alpha val="40000"/>
                  </a:srgbClr>
                </a:outerShdw>
              </a:effectLst>
              <a:latin typeface="Helvetica"/>
              <a:cs typeface="Helvetica"/>
            </a:endParaRPr>
          </a:p>
        </p:txBody>
      </p:sp>
    </p:spTree>
    <p:extLst>
      <p:ext uri="{BB962C8B-B14F-4D97-AF65-F5344CB8AC3E}">
        <p14:creationId xmlns:p14="http://schemas.microsoft.com/office/powerpoint/2010/main" val="27543659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7385"/>
            <a:ext cx="9144000" cy="815390"/>
          </a:xfrm>
          <a:solidFill>
            <a:schemeClr val="tx1">
              <a:alpha val="30000"/>
            </a:schemeClr>
          </a:solidFill>
        </p:spPr>
        <p:txBody>
          <a:bodyPr>
            <a:noAutofit/>
          </a:bodyPr>
          <a:lstStyle/>
          <a:p>
            <a:r>
              <a:rPr lang="en-US" sz="2400" dirty="0" smtClean="0">
                <a:solidFill>
                  <a:schemeClr val="bg1"/>
                </a:solidFill>
                <a:latin typeface="Helvetica"/>
                <a:cs typeface="Helvetica"/>
              </a:rPr>
              <a:t>By keeping the definition so narrow,</a:t>
            </a:r>
            <a:endParaRPr lang="en-US" sz="2400" dirty="0">
              <a:solidFill>
                <a:schemeClr val="bg1"/>
              </a:solidFill>
              <a:latin typeface="Helvetica"/>
              <a:cs typeface="Helvetica"/>
            </a:endParaRPr>
          </a:p>
        </p:txBody>
      </p:sp>
      <p:sp>
        <p:nvSpPr>
          <p:cNvPr id="3" name="Title 1"/>
          <p:cNvSpPr txBox="1">
            <a:spLocks/>
          </p:cNvSpPr>
          <p:nvPr/>
        </p:nvSpPr>
        <p:spPr>
          <a:xfrm>
            <a:off x="0" y="4212055"/>
            <a:ext cx="9144000" cy="815390"/>
          </a:xfrm>
          <a:prstGeom prst="rect">
            <a:avLst/>
          </a:prstGeom>
          <a:solidFill>
            <a:schemeClr val="tx1">
              <a:alpha val="3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Helvetica"/>
                <a:cs typeface="Helvetica"/>
              </a:rPr>
              <a:t>we risk leaving out a lot of really smart people!</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265971782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47" y="177466"/>
            <a:ext cx="3248526" cy="815390"/>
          </a:xfrm>
          <a:noFill/>
        </p:spPr>
        <p:txBody>
          <a:bodyPr>
            <a:noAutofit/>
          </a:bodyPr>
          <a:lstStyle/>
          <a:p>
            <a:r>
              <a:rPr lang="en-US" sz="2400" dirty="0" smtClean="0">
                <a:solidFill>
                  <a:schemeClr val="bg1"/>
                </a:solidFill>
                <a:latin typeface="Helvetica"/>
                <a:cs typeface="Helvetica"/>
              </a:rPr>
              <a:t>Let’s get out of the </a:t>
            </a:r>
            <a:br>
              <a:rPr lang="en-US" sz="2400" dirty="0" smtClean="0">
                <a:solidFill>
                  <a:schemeClr val="bg1"/>
                </a:solidFill>
                <a:latin typeface="Helvetica"/>
                <a:cs typeface="Helvetica"/>
              </a:rPr>
            </a:br>
            <a:r>
              <a:rPr lang="en-US" sz="2400" dirty="0" smtClean="0">
                <a:solidFill>
                  <a:schemeClr val="bg1"/>
                </a:solidFill>
                <a:latin typeface="Helvetica"/>
                <a:cs typeface="Helvetica"/>
              </a:rPr>
              <a:t>narrow-minded bubble</a:t>
            </a:r>
            <a:endParaRPr lang="en-US" sz="2400" dirty="0">
              <a:solidFill>
                <a:schemeClr val="bg1"/>
              </a:solidFill>
              <a:latin typeface="Helvetica"/>
              <a:cs typeface="Helvetica"/>
            </a:endParaRPr>
          </a:p>
        </p:txBody>
      </p:sp>
      <p:sp>
        <p:nvSpPr>
          <p:cNvPr id="3" name="Title 1"/>
          <p:cNvSpPr txBox="1">
            <a:spLocks/>
          </p:cNvSpPr>
          <p:nvPr/>
        </p:nvSpPr>
        <p:spPr>
          <a:xfrm>
            <a:off x="5030478" y="4121819"/>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Helvetica"/>
                <a:cs typeface="Helvetica"/>
              </a:rPr>
              <a:t>a</a:t>
            </a:r>
            <a:r>
              <a:rPr lang="en-US" sz="2400" dirty="0" smtClean="0">
                <a:solidFill>
                  <a:schemeClr val="bg1"/>
                </a:solidFill>
                <a:latin typeface="Helvetica"/>
                <a:cs typeface="Helvetica"/>
              </a:rPr>
              <a:t>nd expand the definition of what </a:t>
            </a:r>
          </a:p>
          <a:p>
            <a:r>
              <a:rPr lang="en-US" sz="2400" dirty="0" smtClean="0">
                <a:solidFill>
                  <a:schemeClr val="bg1"/>
                </a:solidFill>
                <a:latin typeface="Helvetica"/>
                <a:cs typeface="Helvetica"/>
              </a:rPr>
              <a:t>data science is</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2317596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12055"/>
            <a:ext cx="9144000" cy="815390"/>
          </a:xfrm>
          <a:prstGeom prst="rect">
            <a:avLst/>
          </a:prstGeom>
          <a:solidFill>
            <a:schemeClr val="tx1">
              <a:alpha val="5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a:solidFill>
                  <a:schemeClr val="bg1"/>
                </a:solidFill>
                <a:latin typeface="Helvetica"/>
                <a:cs typeface="Helvetica"/>
              </a:rPr>
              <a:t>l</a:t>
            </a:r>
            <a:r>
              <a:rPr lang="en-US" sz="3200" dirty="0" smtClean="0">
                <a:solidFill>
                  <a:schemeClr val="bg1"/>
                </a:solidFill>
                <a:latin typeface="Helvetica"/>
                <a:cs typeface="Helvetica"/>
              </a:rPr>
              <a:t>et it be this…</a:t>
            </a:r>
            <a:endParaRPr lang="en-US" sz="3200" dirty="0">
              <a:solidFill>
                <a:schemeClr val="bg1"/>
              </a:solidFill>
              <a:latin typeface="Helvetica"/>
              <a:cs typeface="Helvetica"/>
            </a:endParaRPr>
          </a:p>
        </p:txBody>
      </p:sp>
      <p:sp>
        <p:nvSpPr>
          <p:cNvPr id="5" name="Title 1"/>
          <p:cNvSpPr>
            <a:spLocks noGrp="1"/>
          </p:cNvSpPr>
          <p:nvPr>
            <p:ph type="ctrTitle"/>
          </p:nvPr>
        </p:nvSpPr>
        <p:spPr>
          <a:xfrm>
            <a:off x="0" y="147385"/>
            <a:ext cx="9144000" cy="815390"/>
          </a:xfrm>
          <a:solidFill>
            <a:schemeClr val="tx1">
              <a:alpha val="60000"/>
            </a:schemeClr>
          </a:solidFill>
        </p:spPr>
        <p:txBody>
          <a:bodyPr>
            <a:noAutofit/>
          </a:bodyPr>
          <a:lstStyle/>
          <a:p>
            <a:r>
              <a:rPr lang="en-US" sz="3200" dirty="0" smtClean="0">
                <a:solidFill>
                  <a:schemeClr val="bg1"/>
                </a:solidFill>
                <a:latin typeface="Helvetica"/>
                <a:cs typeface="Helvetica"/>
              </a:rPr>
              <a:t>If you only </a:t>
            </a:r>
            <a:r>
              <a:rPr lang="en-US" sz="3200" dirty="0">
                <a:solidFill>
                  <a:schemeClr val="bg1"/>
                </a:solidFill>
                <a:latin typeface="Helvetica"/>
                <a:cs typeface="Helvetica"/>
              </a:rPr>
              <a:t>take </a:t>
            </a:r>
            <a:r>
              <a:rPr lang="en-US" sz="3200" dirty="0" smtClean="0">
                <a:solidFill>
                  <a:schemeClr val="bg1"/>
                </a:solidFill>
                <a:latin typeface="Helvetica"/>
                <a:cs typeface="Helvetica"/>
              </a:rPr>
              <a:t>away one thing today,</a:t>
            </a:r>
            <a:endParaRPr lang="en-US" sz="3200" dirty="0">
              <a:solidFill>
                <a:schemeClr val="bg1"/>
              </a:solidFill>
              <a:latin typeface="Helvetica"/>
              <a:cs typeface="Helvetica"/>
            </a:endParaRPr>
          </a:p>
        </p:txBody>
      </p:sp>
    </p:spTree>
    <p:extLst>
      <p:ext uri="{BB962C8B-B14F-4D97-AF65-F5344CB8AC3E}">
        <p14:creationId xmlns:p14="http://schemas.microsoft.com/office/powerpoint/2010/main" val="28908004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xit" presetSubtype="4" fill="hold" grpId="0" nodeType="withEffect">
                                  <p:stCondLst>
                                    <p:cond delay="0"/>
                                  </p:stCondLst>
                                  <p:childTnLst>
                                    <p:animEffect transition="out" filter="wipe(dow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12055"/>
            <a:ext cx="9144000" cy="815390"/>
          </a:xfrm>
          <a:prstGeom prst="rect">
            <a:avLst/>
          </a:prstGeom>
          <a:solidFill>
            <a:schemeClr val="tx1">
              <a:alpha val="5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Helvetica"/>
                <a:cs typeface="Helvetica"/>
              </a:rPr>
              <a:t>Skillset second</a:t>
            </a:r>
            <a:endParaRPr lang="en-US" dirty="0">
              <a:solidFill>
                <a:schemeClr val="bg1"/>
              </a:solidFill>
              <a:latin typeface="Helvetica"/>
              <a:cs typeface="Helvetica"/>
            </a:endParaRPr>
          </a:p>
        </p:txBody>
      </p:sp>
      <p:sp>
        <p:nvSpPr>
          <p:cNvPr id="5" name="Title 1"/>
          <p:cNvSpPr>
            <a:spLocks noGrp="1"/>
          </p:cNvSpPr>
          <p:nvPr>
            <p:ph type="ctrTitle"/>
          </p:nvPr>
        </p:nvSpPr>
        <p:spPr>
          <a:xfrm>
            <a:off x="0" y="147385"/>
            <a:ext cx="9144000" cy="815390"/>
          </a:xfrm>
          <a:solidFill>
            <a:schemeClr val="tx1">
              <a:alpha val="60000"/>
            </a:schemeClr>
          </a:solidFill>
        </p:spPr>
        <p:txBody>
          <a:bodyPr>
            <a:noAutofit/>
          </a:bodyPr>
          <a:lstStyle/>
          <a:p>
            <a:r>
              <a:rPr lang="en-US" dirty="0" smtClean="0">
                <a:solidFill>
                  <a:srgbClr val="FFFFFF"/>
                </a:solidFill>
                <a:latin typeface="Helvetica"/>
                <a:cs typeface="Helvetica"/>
              </a:rPr>
              <a:t>Mindset first</a:t>
            </a:r>
            <a:endParaRPr lang="en-US" dirty="0">
              <a:solidFill>
                <a:srgbClr val="FFFFFF"/>
              </a:solidFill>
              <a:latin typeface="Helvetica"/>
              <a:cs typeface="Helvetica"/>
            </a:endParaRPr>
          </a:p>
        </p:txBody>
      </p:sp>
      <p:sp>
        <p:nvSpPr>
          <p:cNvPr id="4" name="Title 1"/>
          <p:cNvSpPr txBox="1">
            <a:spLocks/>
          </p:cNvSpPr>
          <p:nvPr/>
        </p:nvSpPr>
        <p:spPr>
          <a:xfrm>
            <a:off x="0" y="1092385"/>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CCFFCC"/>
                </a:solidFill>
                <a:latin typeface="Helvetica"/>
                <a:cs typeface="Helvetica"/>
              </a:rPr>
              <a:t>Find people who are naturally curious and analytical</a:t>
            </a:r>
            <a:endParaRPr lang="en-US" sz="2800" dirty="0">
              <a:solidFill>
                <a:srgbClr val="CCFFCC"/>
              </a:solidFill>
              <a:latin typeface="Helvetica"/>
              <a:cs typeface="Helvetica"/>
            </a:endParaRPr>
          </a:p>
        </p:txBody>
      </p:sp>
      <p:sp>
        <p:nvSpPr>
          <p:cNvPr id="8" name="Title 1"/>
          <p:cNvSpPr txBox="1">
            <a:spLocks/>
          </p:cNvSpPr>
          <p:nvPr/>
        </p:nvSpPr>
        <p:spPr>
          <a:xfrm>
            <a:off x="0" y="3274405"/>
            <a:ext cx="9144000" cy="815390"/>
          </a:xfrm>
          <a:prstGeom prst="rect">
            <a:avLst/>
          </a:prstGeom>
          <a:solidFill>
            <a:schemeClr val="tx1">
              <a:alpha val="6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CCFFCC"/>
                </a:solidFill>
                <a:latin typeface="Helvetica"/>
                <a:cs typeface="Helvetica"/>
              </a:rPr>
              <a:t>b</a:t>
            </a:r>
            <a:r>
              <a:rPr lang="en-US" sz="2800" dirty="0" smtClean="0">
                <a:solidFill>
                  <a:srgbClr val="CCFFCC"/>
                </a:solidFill>
                <a:latin typeface="Helvetica"/>
                <a:cs typeface="Helvetica"/>
              </a:rPr>
              <a:t>ecause smart people can learn the technical stuff</a:t>
            </a:r>
            <a:endParaRPr lang="en-US" sz="2800" dirty="0">
              <a:solidFill>
                <a:srgbClr val="CCFFCC"/>
              </a:solidFill>
              <a:latin typeface="Helvetica"/>
              <a:cs typeface="Helvetica"/>
            </a:endParaRPr>
          </a:p>
        </p:txBody>
      </p:sp>
    </p:spTree>
    <p:extLst>
      <p:ext uri="{BB962C8B-B14F-4D97-AF65-F5344CB8AC3E}">
        <p14:creationId xmlns:p14="http://schemas.microsoft.com/office/powerpoint/2010/main" val="4188894458"/>
      </p:ext>
    </p:extLst>
  </p:cSld>
  <p:clrMapOvr>
    <a:masterClrMapping/>
  </p:clrMapOvr>
  <mc:AlternateContent xmlns:mc="http://schemas.openxmlformats.org/markup-compatibility/2006" xmlns:p14="http://schemas.microsoft.com/office/powerpoint/2010/main">
    <mc:Choice Requires="p14">
      <p:transition spd="slow" p14:dur="1410">
        <p14:flythroug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1" animBg="1"/>
      <p:bldP spid="4"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Redefining Data Science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Afghanistan Circa 2010</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3521312850"/>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7385"/>
            <a:ext cx="9144000" cy="815390"/>
          </a:xfrm>
          <a:solidFill>
            <a:schemeClr val="tx1">
              <a:alpha val="60000"/>
            </a:schemeClr>
          </a:solidFill>
        </p:spPr>
        <p:txBody>
          <a:bodyPr>
            <a:noAutofit/>
          </a:bodyPr>
          <a:lstStyle/>
          <a:p>
            <a:r>
              <a:rPr lang="en-US" sz="3600" dirty="0" smtClean="0">
                <a:solidFill>
                  <a:srgbClr val="FFFFFF"/>
                </a:solidFill>
                <a:latin typeface="Helvetica"/>
                <a:cs typeface="Helvetica"/>
              </a:rPr>
              <a:t>Where’s Afghanistan?</a:t>
            </a:r>
            <a:endParaRPr lang="en-US" sz="3600" dirty="0">
              <a:solidFill>
                <a:srgbClr val="FFFFFF"/>
              </a:solidFill>
              <a:latin typeface="Helvetica"/>
              <a:cs typeface="Helvetica"/>
            </a:endParaRPr>
          </a:p>
        </p:txBody>
      </p:sp>
      <p:sp>
        <p:nvSpPr>
          <p:cNvPr id="3" name="Left Arrow 2"/>
          <p:cNvSpPr/>
          <p:nvPr/>
        </p:nvSpPr>
        <p:spPr>
          <a:xfrm rot="16200000">
            <a:off x="4201940" y="1213181"/>
            <a:ext cx="733806" cy="484632"/>
          </a:xfrm>
          <a:prstGeom prst="leftArrow">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319754"/>
      </p:ext>
    </p:extLst>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4-Point Star 1"/>
          <p:cNvSpPr/>
          <p:nvPr/>
        </p:nvSpPr>
        <p:spPr>
          <a:xfrm>
            <a:off x="2790824" y="3333932"/>
            <a:ext cx="369154" cy="243676"/>
          </a:xfrm>
          <a:prstGeom prst="star4">
            <a:avLst/>
          </a:prstGeom>
          <a:solidFill>
            <a:srgbClr val="FF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372986"/>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472513" y="504497"/>
            <a:ext cx="3395579" cy="4267200"/>
          </a:xfrm>
          <a:solidFill>
            <a:schemeClr val="tx1">
              <a:alpha val="50000"/>
            </a:schemeClr>
          </a:solidFill>
        </p:spPr>
        <p:txBody>
          <a:bodyPr>
            <a:noAutofit/>
          </a:bodyPr>
          <a:lstStyle/>
          <a:p>
            <a:r>
              <a:rPr lang="en-US" sz="3600" dirty="0" smtClean="0">
                <a:solidFill>
                  <a:schemeClr val="bg1"/>
                </a:solidFill>
                <a:latin typeface="Helvetica"/>
                <a:cs typeface="Helvetica"/>
              </a:rPr>
              <a:t>In 2010, the number of IED attacks grew </a:t>
            </a:r>
            <a:r>
              <a:rPr lang="en-US" sz="9600" dirty="0" smtClean="0">
                <a:ln>
                  <a:solidFill>
                    <a:schemeClr val="tx1"/>
                  </a:solidFill>
                </a:ln>
                <a:solidFill>
                  <a:srgbClr val="FF0000"/>
                </a:solidFill>
                <a:latin typeface="Helvetica"/>
                <a:cs typeface="Helvetica"/>
              </a:rPr>
              <a:t>400%</a:t>
            </a:r>
            <a:r>
              <a:rPr lang="en-US" sz="9600" dirty="0" smtClean="0">
                <a:ln>
                  <a:solidFill>
                    <a:schemeClr val="tx1"/>
                  </a:solidFill>
                </a:ln>
                <a:solidFill>
                  <a:srgbClr val="FFFFFF"/>
                </a:solidFill>
                <a:latin typeface="Helvetica"/>
                <a:cs typeface="Helvetica"/>
              </a:rPr>
              <a:t> </a:t>
            </a:r>
            <a:br>
              <a:rPr lang="en-US" sz="9600" dirty="0" smtClean="0">
                <a:ln>
                  <a:solidFill>
                    <a:schemeClr val="tx1"/>
                  </a:solidFill>
                </a:ln>
                <a:solidFill>
                  <a:srgbClr val="FFFFFF"/>
                </a:solidFill>
                <a:latin typeface="Helvetica"/>
                <a:cs typeface="Helvetica"/>
              </a:rPr>
            </a:br>
            <a:r>
              <a:rPr lang="en-US" sz="3600" dirty="0" smtClean="0">
                <a:solidFill>
                  <a:srgbClr val="FFFFFF"/>
                </a:solidFill>
                <a:latin typeface="Helvetica"/>
                <a:cs typeface="Helvetica"/>
              </a:rPr>
              <a:t>over the previous year</a:t>
            </a:r>
            <a:endParaRPr lang="en-US" sz="3600" dirty="0">
              <a:solidFill>
                <a:schemeClr val="bg1"/>
              </a:solidFill>
              <a:latin typeface="Helvetica"/>
              <a:cs typeface="Helvetica"/>
            </a:endParaRPr>
          </a:p>
        </p:txBody>
      </p:sp>
    </p:spTree>
    <p:extLst>
      <p:ext uri="{BB962C8B-B14F-4D97-AF65-F5344CB8AC3E}">
        <p14:creationId xmlns:p14="http://schemas.microsoft.com/office/powerpoint/2010/main" val="3613818636"/>
      </p:ext>
    </p:extLst>
  </p:cSld>
  <p:clrMapOvr>
    <a:masterClrMapping/>
  </p:clrMapOvr>
  <mc:AlternateContent xmlns:mc="http://schemas.openxmlformats.org/markup-compatibility/2006" xmlns:p14="http://schemas.microsoft.com/office/powerpoint/2010/main">
    <mc:Choice Requires="p14">
      <p:transition spd="slow" p14:dur="1500">
        <p14:flash/>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Redefining Data Science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Afghanistan Circa 2010</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4078163010"/>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41517"/>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Nearly 5,000 soldiers</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892447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Quick Disclaimer</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I’m Here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Redefining Data Science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Afghanistan Circa 2010</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3981388238"/>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41517"/>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Moving supplies</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29657683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143331"/>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Helvetica"/>
                <a:cs typeface="Helvetica"/>
              </a:rPr>
              <a:t>LOTS of supplies</a:t>
            </a:r>
            <a:endParaRPr lang="en-US" sz="3600" dirty="0">
              <a:solidFill>
                <a:srgbClr val="FF6600"/>
              </a:solidFill>
              <a:latin typeface="Helvetica"/>
              <a:cs typeface="Helvetica"/>
            </a:endParaRPr>
          </a:p>
        </p:txBody>
      </p:sp>
    </p:spTree>
    <p:extLst>
      <p:ext uri="{BB962C8B-B14F-4D97-AF65-F5344CB8AC3E}">
        <p14:creationId xmlns:p14="http://schemas.microsoft.com/office/powerpoint/2010/main" val="4265893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41517"/>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24 hours a day, 7 days a week</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4060949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103366" y="2204159"/>
            <a:ext cx="4341277" cy="2436759"/>
          </a:xfrm>
          <a:prstGeom prst="ellipse">
            <a:avLst/>
          </a:prstGeom>
          <a:solidFill>
            <a:srgbClr val="FFFF00">
              <a:alpha val="20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00"/>
              </a:solidFill>
            </a:endParaRPr>
          </a:p>
        </p:txBody>
      </p:sp>
      <p:sp>
        <p:nvSpPr>
          <p:cNvPr id="2" name="4-Point Star 1"/>
          <p:cNvSpPr/>
          <p:nvPr/>
        </p:nvSpPr>
        <p:spPr>
          <a:xfrm>
            <a:off x="2790824" y="3333932"/>
            <a:ext cx="369154" cy="243676"/>
          </a:xfrm>
          <a:prstGeom prst="star4">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0" y="-11731"/>
            <a:ext cx="9144000" cy="815390"/>
          </a:xfrm>
          <a:prstGeom prst="rect">
            <a:avLst/>
          </a:prstGeom>
          <a:solidFill>
            <a:schemeClr val="tx1">
              <a:alpha val="88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chemeClr val="bg1"/>
                </a:solidFill>
                <a:latin typeface="Helvetica"/>
                <a:cs typeface="Helvetica"/>
              </a:rPr>
              <a:t>Over a HUGE area</a:t>
            </a:r>
            <a:endParaRPr lang="en-US" sz="3600" dirty="0">
              <a:solidFill>
                <a:schemeClr val="bg1"/>
              </a:solidFill>
              <a:latin typeface="Helvetica"/>
              <a:cs typeface="Helvetica"/>
            </a:endParaRPr>
          </a:p>
        </p:txBody>
      </p:sp>
    </p:spTree>
    <p:extLst>
      <p:ext uri="{BB962C8B-B14F-4D97-AF65-F5344CB8AC3E}">
        <p14:creationId xmlns:p14="http://schemas.microsoft.com/office/powerpoint/2010/main" val="2840859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2000" fill="hold"/>
                                        <p:tgtEl>
                                          <p:spTgt spid="3"/>
                                        </p:tgtEl>
                                        <p:attrNameLst>
                                          <p:attrName>ppt_w</p:attrName>
                                        </p:attrNameLst>
                                      </p:cBhvr>
                                      <p:tavLst>
                                        <p:tav tm="0">
                                          <p:val>
                                            <p:fltVal val="0"/>
                                          </p:val>
                                        </p:tav>
                                        <p:tav tm="100000">
                                          <p:val>
                                            <p:strVal val="#ppt_w"/>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703650"/>
      </p:ext>
    </p:extLst>
  </p:cSld>
  <p:clrMapOvr>
    <a:masterClrMapping/>
  </p:clrMapOvr>
  <mc:AlternateContent xmlns:mc="http://schemas.openxmlformats.org/markup-compatibility/2006">
    <mc:Choice xmlns:p14="http://schemas.microsoft.com/office/powerpoint/2010/main" Requires="p14">
      <p:transition spd="slow" p14:dur="2000">
        <p14:flythroug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160735"/>
            <a:ext cx="6667500" cy="4822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8387320"/>
      </p:ext>
    </p:extLst>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752194"/>
            <a:ext cx="9144000" cy="1176706"/>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6600"/>
                </a:solidFill>
                <a:latin typeface="Helvetica"/>
                <a:cs typeface="Helvetica"/>
              </a:rPr>
              <a:t>They only have</a:t>
            </a:r>
            <a:r>
              <a:rPr lang="en-US" sz="3600" dirty="0" smtClean="0">
                <a:solidFill>
                  <a:srgbClr val="FF6600"/>
                </a:solidFill>
                <a:latin typeface="Helvetica"/>
                <a:cs typeface="Helvetica"/>
              </a:rPr>
              <a:t> </a:t>
            </a:r>
            <a:r>
              <a:rPr lang="en-US" sz="3600" dirty="0" smtClean="0">
                <a:solidFill>
                  <a:srgbClr val="FF6600"/>
                </a:solidFill>
                <a:latin typeface="Helvetica"/>
                <a:cs typeface="Helvetica"/>
              </a:rPr>
              <a:t>six analysts to provide </a:t>
            </a:r>
          </a:p>
          <a:p>
            <a:r>
              <a:rPr lang="en-US" sz="3600" dirty="0" smtClean="0">
                <a:solidFill>
                  <a:srgbClr val="FF6600"/>
                </a:solidFill>
                <a:latin typeface="Helvetica"/>
                <a:cs typeface="Helvetica"/>
              </a:rPr>
              <a:t>intelligence support</a:t>
            </a:r>
            <a:endParaRPr lang="en-US" sz="3600" dirty="0">
              <a:solidFill>
                <a:srgbClr val="FF6600"/>
              </a:solidFill>
              <a:latin typeface="Helvetica"/>
              <a:cs typeface="Helvetica"/>
            </a:endParaRPr>
          </a:p>
        </p:txBody>
      </p:sp>
    </p:spTree>
    <p:extLst>
      <p:ext uri="{BB962C8B-B14F-4D97-AF65-F5344CB8AC3E}">
        <p14:creationId xmlns:p14="http://schemas.microsoft.com/office/powerpoint/2010/main" val="205623594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815256"/>
            <a:ext cx="9144000" cy="1113644"/>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6600"/>
                </a:solidFill>
                <a:latin typeface="Helvetica"/>
                <a:cs typeface="Helvetica"/>
              </a:rPr>
              <a:t>We needed to “hire” people with </a:t>
            </a:r>
          </a:p>
          <a:p>
            <a:r>
              <a:rPr lang="en-US" sz="3600" dirty="0" smtClean="0">
                <a:solidFill>
                  <a:srgbClr val="FF6600"/>
                </a:solidFill>
                <a:latin typeface="Helvetica"/>
                <a:cs typeface="Helvetica"/>
              </a:rPr>
              <a:t>operational experience</a:t>
            </a:r>
            <a:endParaRPr lang="en-US" sz="3600" dirty="0">
              <a:solidFill>
                <a:srgbClr val="FF6600"/>
              </a:solidFill>
              <a:latin typeface="Helvetica"/>
              <a:cs typeface="Helvetica"/>
            </a:endParaRPr>
          </a:p>
        </p:txBody>
      </p:sp>
    </p:spTree>
    <p:extLst>
      <p:ext uri="{BB962C8B-B14F-4D97-AF65-F5344CB8AC3E}">
        <p14:creationId xmlns:p14="http://schemas.microsoft.com/office/powerpoint/2010/main" val="2542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12055"/>
            <a:ext cx="9144000" cy="815390"/>
          </a:xfrm>
          <a:prstGeom prst="rect">
            <a:avLst/>
          </a:prstGeom>
          <a:solidFill>
            <a:schemeClr val="tx1">
              <a:alpha val="5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Helvetica"/>
                <a:cs typeface="Helvetica"/>
              </a:rPr>
              <a:t>Skillset second</a:t>
            </a:r>
            <a:endParaRPr lang="en-US" dirty="0">
              <a:solidFill>
                <a:schemeClr val="bg1"/>
              </a:solidFill>
              <a:latin typeface="Helvetica"/>
              <a:cs typeface="Helvetica"/>
            </a:endParaRPr>
          </a:p>
        </p:txBody>
      </p:sp>
      <p:sp>
        <p:nvSpPr>
          <p:cNvPr id="5" name="Title 1"/>
          <p:cNvSpPr>
            <a:spLocks noGrp="1"/>
          </p:cNvSpPr>
          <p:nvPr>
            <p:ph type="ctrTitle"/>
          </p:nvPr>
        </p:nvSpPr>
        <p:spPr>
          <a:xfrm>
            <a:off x="0" y="147385"/>
            <a:ext cx="9144000" cy="815390"/>
          </a:xfrm>
          <a:solidFill>
            <a:schemeClr val="tx1">
              <a:alpha val="60000"/>
            </a:schemeClr>
          </a:solidFill>
        </p:spPr>
        <p:txBody>
          <a:bodyPr>
            <a:noAutofit/>
          </a:bodyPr>
          <a:lstStyle/>
          <a:p>
            <a:r>
              <a:rPr lang="en-US" dirty="0" smtClean="0">
                <a:solidFill>
                  <a:srgbClr val="FFFFFF"/>
                </a:solidFill>
                <a:latin typeface="Helvetica"/>
                <a:cs typeface="Helvetica"/>
              </a:rPr>
              <a:t>Mindset first</a:t>
            </a:r>
            <a:endParaRPr lang="en-US" dirty="0">
              <a:solidFill>
                <a:srgbClr val="FFFFFF"/>
              </a:solidFill>
              <a:latin typeface="Helvetica"/>
              <a:cs typeface="Helvetica"/>
            </a:endParaRPr>
          </a:p>
        </p:txBody>
      </p:sp>
      <p:sp>
        <p:nvSpPr>
          <p:cNvPr id="4" name="Title 1"/>
          <p:cNvSpPr txBox="1">
            <a:spLocks/>
          </p:cNvSpPr>
          <p:nvPr/>
        </p:nvSpPr>
        <p:spPr>
          <a:xfrm>
            <a:off x="0" y="1092385"/>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CCFFCC"/>
                </a:solidFill>
                <a:latin typeface="Helvetica"/>
                <a:cs typeface="Helvetica"/>
              </a:rPr>
              <a:t>Find people who are naturally curious and analytical</a:t>
            </a:r>
            <a:endParaRPr lang="en-US" sz="2800" dirty="0">
              <a:solidFill>
                <a:srgbClr val="CCFFCC"/>
              </a:solidFill>
              <a:latin typeface="Helvetica"/>
              <a:cs typeface="Helvetica"/>
            </a:endParaRPr>
          </a:p>
        </p:txBody>
      </p:sp>
      <p:sp>
        <p:nvSpPr>
          <p:cNvPr id="8" name="Title 1"/>
          <p:cNvSpPr txBox="1">
            <a:spLocks/>
          </p:cNvSpPr>
          <p:nvPr/>
        </p:nvSpPr>
        <p:spPr>
          <a:xfrm>
            <a:off x="0" y="3274405"/>
            <a:ext cx="9144000" cy="815390"/>
          </a:xfrm>
          <a:prstGeom prst="rect">
            <a:avLst/>
          </a:prstGeom>
          <a:solidFill>
            <a:schemeClr val="tx1">
              <a:alpha val="6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CCFFCC"/>
                </a:solidFill>
                <a:latin typeface="Helvetica"/>
                <a:cs typeface="Helvetica"/>
              </a:rPr>
              <a:t>b</a:t>
            </a:r>
            <a:r>
              <a:rPr lang="en-US" sz="2800" dirty="0" smtClean="0">
                <a:solidFill>
                  <a:srgbClr val="CCFFCC"/>
                </a:solidFill>
                <a:latin typeface="Helvetica"/>
                <a:cs typeface="Helvetica"/>
              </a:rPr>
              <a:t>ecause smart people can learn the technical stuff</a:t>
            </a:r>
            <a:endParaRPr lang="en-US" sz="2800" dirty="0">
              <a:solidFill>
                <a:srgbClr val="CCFFCC"/>
              </a:solidFill>
              <a:latin typeface="Helvetica"/>
              <a:cs typeface="Helvetica"/>
            </a:endParaRPr>
          </a:p>
        </p:txBody>
      </p:sp>
    </p:spTree>
    <p:extLst>
      <p:ext uri="{BB962C8B-B14F-4D97-AF65-F5344CB8AC3E}">
        <p14:creationId xmlns:p14="http://schemas.microsoft.com/office/powerpoint/2010/main" val="37182331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920308"/>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Soldiers who knew about this…</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14292624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2306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920308"/>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…and also wanted to learn this.</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33037058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Redefining Data Science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Afghanistan Circa 2010</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1418634530"/>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920308"/>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ISAF wants to know about corruption</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7140294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30500" y="1057275"/>
            <a:ext cx="3683000" cy="3019425"/>
          </a:xfrm>
          <a:prstGeom prst="rect">
            <a:avLst/>
          </a:prstGeom>
        </p:spPr>
      </p:pic>
      <p:sp>
        <p:nvSpPr>
          <p:cNvPr id="5" name="Title 1"/>
          <p:cNvSpPr txBox="1">
            <a:spLocks/>
          </p:cNvSpPr>
          <p:nvPr/>
        </p:nvSpPr>
        <p:spPr>
          <a:xfrm>
            <a:off x="0" y="2059511"/>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Bribes were estimated at </a:t>
            </a:r>
          </a:p>
          <a:p>
            <a:r>
              <a:rPr lang="en-US" sz="3600" dirty="0" smtClean="0">
                <a:solidFill>
                  <a:srgbClr val="FFFFFF"/>
                </a:solidFill>
                <a:latin typeface="Helvetica"/>
                <a:cs typeface="Helvetica"/>
              </a:rPr>
              <a:t>$1-2 million per week</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2773692644"/>
      </p:ext>
    </p:extLst>
  </p:cSld>
  <p:clrMapOvr>
    <a:masterClrMapping/>
  </p:clrMapOvr>
  <mc:AlternateContent xmlns:mc="http://schemas.openxmlformats.org/markup-compatibility/2006" xmlns:p14="http://schemas.microsoft.com/office/powerpoint/2010/main">
    <mc:Choice Requires="p14">
      <p:transition spd="slow" p14:dur="2000">
        <p14:pan dir="u"/>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1000"/>
                                        <p:tgtEl>
                                          <p:spTgt spid="4"/>
                                        </p:tgtEl>
                                        <p:attrNameLst>
                                          <p:attrName>ppt_x</p:attrName>
                                        </p:attrNameLst>
                                      </p:cBhvr>
                                      <p:tavLst>
                                        <p:tav tm="0">
                                          <p:val>
                                            <p:strVal val="ppt_x"/>
                                          </p:val>
                                        </p:tav>
                                        <p:tav tm="100000">
                                          <p:val>
                                            <p:strVal val="ppt_x"/>
                                          </p:val>
                                        </p:tav>
                                      </p:tavLst>
                                    </p:anim>
                                    <p:anim calcmode="lin" valueType="num">
                                      <p:cBhvr additive="base">
                                        <p:cTn id="13" dur="1000"/>
                                        <p:tgtEl>
                                          <p:spTgt spid="4"/>
                                        </p:tgtEl>
                                        <p:attrNameLst>
                                          <p:attrName>ppt_y</p:attrName>
                                        </p:attrNameLst>
                                      </p:cBhvr>
                                      <p:tavLst>
                                        <p:tav tm="0">
                                          <p:val>
                                            <p:strVal val="ppt_y"/>
                                          </p:val>
                                        </p:tav>
                                        <p:tav tm="100000">
                                          <p:val>
                                            <p:strVal val="1+ppt_h/2"/>
                                          </p:val>
                                        </p:tav>
                                      </p:tavLst>
                                    </p:anim>
                                    <p:set>
                                      <p:cBhvr>
                                        <p:cTn id="14" dur="1" fill="hold">
                                          <p:stCondLst>
                                            <p:cond delay="9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000" fill="hold"/>
                                        <p:tgtEl>
                                          <p:spTgt spid="5"/>
                                        </p:tgtEl>
                                        <p:attrNameLst>
                                          <p:attrName>ppt_x</p:attrName>
                                        </p:attrNameLst>
                                      </p:cBhvr>
                                      <p:tavLst>
                                        <p:tav tm="0">
                                          <p:val>
                                            <p:strVal val="#ppt_x"/>
                                          </p:val>
                                        </p:tav>
                                        <p:tav tm="100000">
                                          <p:val>
                                            <p:strVal val="#ppt_x"/>
                                          </p:val>
                                        </p:tav>
                                      </p:tavLst>
                                    </p:anim>
                                    <p:anim calcmode="lin" valueType="num">
                                      <p:cBhvr additive="base">
                                        <p:cTn id="20"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3920308"/>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smtClean="0">
                <a:solidFill>
                  <a:srgbClr val="FFFFFF"/>
                </a:solidFill>
                <a:latin typeface="Helvetica"/>
                <a:cs typeface="Helvetica"/>
              </a:rPr>
              <a:t>But where are those bribes going?</a:t>
            </a:r>
            <a:endParaRPr lang="en-US" sz="3600" dirty="0">
              <a:solidFill>
                <a:srgbClr val="FFFFFF"/>
              </a:solidFill>
              <a:latin typeface="Helvetica"/>
              <a:cs typeface="Helvetica"/>
            </a:endParaRPr>
          </a:p>
        </p:txBody>
      </p:sp>
    </p:spTree>
    <p:extLst>
      <p:ext uri="{BB962C8B-B14F-4D97-AF65-F5344CB8AC3E}">
        <p14:creationId xmlns:p14="http://schemas.microsoft.com/office/powerpoint/2010/main" val="3079012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232596"/>
            <a:ext cx="9144000" cy="1008591"/>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FFFF"/>
                </a:solidFill>
                <a:latin typeface="Helvetica"/>
                <a:cs typeface="Helvetica"/>
              </a:rPr>
              <a:t>Containment areas are hotbeds of </a:t>
            </a:r>
          </a:p>
          <a:p>
            <a:r>
              <a:rPr lang="en-US" sz="3200" dirty="0" smtClean="0">
                <a:solidFill>
                  <a:srgbClr val="FFFFFF"/>
                </a:solidFill>
                <a:latin typeface="Helvetica"/>
                <a:cs typeface="Helvetica"/>
              </a:rPr>
              <a:t>untapped information</a:t>
            </a:r>
            <a:endParaRPr lang="en-US" sz="3200" dirty="0">
              <a:solidFill>
                <a:srgbClr val="FFFFFF"/>
              </a:solidFill>
              <a:latin typeface="Helvetica"/>
              <a:cs typeface="Helvetica"/>
            </a:endParaRPr>
          </a:p>
        </p:txBody>
      </p:sp>
    </p:spTree>
    <p:extLst>
      <p:ext uri="{BB962C8B-B14F-4D97-AF65-F5344CB8AC3E}">
        <p14:creationId xmlns:p14="http://schemas.microsoft.com/office/powerpoint/2010/main" val="310395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Redefining Data Science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Afghanistan Circa 2010</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The 43d Sustainment Brigade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The Counter-</a:t>
            </a:r>
            <a:r>
              <a:rPr lang="en-US" dirty="0">
                <a:ln w="18415" cmpd="sng">
                  <a:solidFill>
                    <a:schemeClr val="tx1">
                      <a:lumMod val="50000"/>
                      <a:lumOff val="50000"/>
                    </a:schemeClr>
                  </a:solidFill>
                  <a:prstDash val="solid"/>
                </a:ln>
                <a:effectLst>
                  <a:outerShdw blurRad="63500" dir="3600000" algn="tl" rotWithShape="0">
                    <a:srgbClr val="000000">
                      <a:alpha val="70000"/>
                    </a:srgbClr>
                  </a:outerShdw>
                </a:effectLst>
              </a:rPr>
              <a:t>C</a:t>
            </a:r>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401242832"/>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681701"/>
            <a:ext cx="3248526" cy="815390"/>
          </a:xfrm>
          <a:noFill/>
        </p:spPr>
        <p:txBody>
          <a:bodyPr>
            <a:noAutofit/>
          </a:bodyPr>
          <a:lstStyle/>
          <a:p>
            <a:r>
              <a:rPr lang="en-US" sz="2400" dirty="0" smtClean="0">
                <a:solidFill>
                  <a:schemeClr val="bg1"/>
                </a:solidFill>
                <a:latin typeface="Helvetica"/>
                <a:cs typeface="Helvetica"/>
              </a:rPr>
              <a:t>Change in the mindset and culture of both leaders and soldiers</a:t>
            </a:r>
            <a:endParaRPr lang="en-US" sz="2400" dirty="0">
              <a:solidFill>
                <a:schemeClr val="bg1"/>
              </a:solidFill>
              <a:latin typeface="Helvetica"/>
              <a:cs typeface="Helvetica"/>
            </a:endParaRPr>
          </a:p>
        </p:txBody>
      </p:sp>
      <p:sp>
        <p:nvSpPr>
          <p:cNvPr id="3" name="Title 1"/>
          <p:cNvSpPr txBox="1">
            <a:spLocks/>
          </p:cNvSpPr>
          <p:nvPr/>
        </p:nvSpPr>
        <p:spPr>
          <a:xfrm>
            <a:off x="2859839" y="4101148"/>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Helvetica"/>
                <a:cs typeface="Helvetica"/>
              </a:rPr>
              <a:t>Rapid fielding of new tools to the soldier level</a:t>
            </a:r>
            <a:endParaRPr lang="en-US" sz="2400" dirty="0">
              <a:solidFill>
                <a:schemeClr val="bg1"/>
              </a:solidFill>
              <a:latin typeface="Helvetica"/>
              <a:cs typeface="Helvetica"/>
            </a:endParaRPr>
          </a:p>
        </p:txBody>
      </p:sp>
      <p:sp>
        <p:nvSpPr>
          <p:cNvPr id="5" name="Title 1"/>
          <p:cNvSpPr txBox="1">
            <a:spLocks/>
          </p:cNvSpPr>
          <p:nvPr/>
        </p:nvSpPr>
        <p:spPr>
          <a:xfrm>
            <a:off x="5694948" y="2681701"/>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Helvetica"/>
                <a:cs typeface="Helvetica"/>
              </a:rPr>
              <a:t>A network that integrates the soldier into the overall intelligence framework</a:t>
            </a:r>
            <a:endParaRPr lang="en-US" sz="2400" dirty="0">
              <a:solidFill>
                <a:schemeClr val="bg1"/>
              </a:solidFill>
              <a:latin typeface="Helvetica"/>
              <a:cs typeface="Helvetica"/>
            </a:endParaRPr>
          </a:p>
        </p:txBody>
      </p:sp>
      <p:sp>
        <p:nvSpPr>
          <p:cNvPr id="6" name="Title 1"/>
          <p:cNvSpPr txBox="1">
            <a:spLocks/>
          </p:cNvSpPr>
          <p:nvPr/>
        </p:nvSpPr>
        <p:spPr>
          <a:xfrm>
            <a:off x="0" y="400064"/>
            <a:ext cx="9144000" cy="1008591"/>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smtClean="0">
                <a:solidFill>
                  <a:srgbClr val="FFFFFF"/>
                </a:solidFill>
                <a:latin typeface="Helvetica"/>
                <a:cs typeface="Helvetica"/>
              </a:rPr>
              <a:t>What is </a:t>
            </a:r>
            <a:r>
              <a:rPr lang="en-US" sz="4000" dirty="0" smtClean="0">
                <a:solidFill>
                  <a:srgbClr val="FFFF00"/>
                </a:solidFill>
                <a:latin typeface="Helvetica"/>
                <a:cs typeface="Helvetica"/>
              </a:rPr>
              <a:t>ES2</a:t>
            </a:r>
            <a:r>
              <a:rPr lang="en-US" sz="4000" dirty="0" smtClean="0">
                <a:solidFill>
                  <a:srgbClr val="FFFFFF"/>
                </a:solidFill>
                <a:latin typeface="Helvetica"/>
                <a:cs typeface="Helvetica"/>
              </a:rPr>
              <a:t>?</a:t>
            </a:r>
            <a:endParaRPr lang="en-US" sz="4000" dirty="0">
              <a:solidFill>
                <a:srgbClr val="FFFFFF"/>
              </a:solidFill>
              <a:latin typeface="Helvetica"/>
              <a:cs typeface="Helvetica"/>
            </a:endParaRPr>
          </a:p>
        </p:txBody>
      </p:sp>
    </p:spTree>
    <p:extLst>
      <p:ext uri="{BB962C8B-B14F-4D97-AF65-F5344CB8AC3E}">
        <p14:creationId xmlns:p14="http://schemas.microsoft.com/office/powerpoint/2010/main" val="2062056864"/>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747" y="177466"/>
            <a:ext cx="4341284" cy="815390"/>
          </a:xfrm>
          <a:noFill/>
        </p:spPr>
        <p:txBody>
          <a:bodyPr>
            <a:noAutofit/>
          </a:bodyPr>
          <a:lstStyle/>
          <a:p>
            <a:r>
              <a:rPr lang="en-US" sz="2400" dirty="0" smtClean="0">
                <a:solidFill>
                  <a:schemeClr val="bg1"/>
                </a:solidFill>
                <a:latin typeface="Helvetica"/>
                <a:cs typeface="Helvetica"/>
              </a:rPr>
              <a:t>The 43d’s soldiers are young</a:t>
            </a:r>
            <a:endParaRPr lang="en-US" sz="2400" dirty="0">
              <a:solidFill>
                <a:schemeClr val="bg1"/>
              </a:solidFill>
              <a:latin typeface="Helvetica"/>
              <a:cs typeface="Helvetica"/>
            </a:endParaRPr>
          </a:p>
        </p:txBody>
      </p:sp>
      <p:sp>
        <p:nvSpPr>
          <p:cNvPr id="3" name="Title 1"/>
          <p:cNvSpPr txBox="1">
            <a:spLocks/>
          </p:cNvSpPr>
          <p:nvPr/>
        </p:nvSpPr>
        <p:spPr>
          <a:xfrm>
            <a:off x="566593" y="4121819"/>
            <a:ext cx="6279360"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a:solidFill>
                  <a:schemeClr val="bg1"/>
                </a:solidFill>
                <a:latin typeface="Helvetica"/>
                <a:cs typeface="Helvetica"/>
              </a:rPr>
              <a:t>a</a:t>
            </a:r>
            <a:r>
              <a:rPr lang="en-US" sz="2400" dirty="0" smtClean="0">
                <a:solidFill>
                  <a:schemeClr val="bg1"/>
                </a:solidFill>
                <a:latin typeface="Helvetica"/>
                <a:cs typeface="Helvetica"/>
              </a:rPr>
              <a:t>nd giving them data collection responsibility is a challenge for leadership</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91136593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212055"/>
            <a:ext cx="9144000" cy="815390"/>
          </a:xfrm>
          <a:prstGeom prst="rect">
            <a:avLst/>
          </a:prstGeom>
          <a:solidFill>
            <a:schemeClr val="tx1">
              <a:alpha val="5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Helvetica"/>
                <a:cs typeface="Helvetica"/>
              </a:rPr>
              <a:t>Skillset second</a:t>
            </a:r>
            <a:endParaRPr lang="en-US" dirty="0">
              <a:solidFill>
                <a:schemeClr val="bg1"/>
              </a:solidFill>
              <a:latin typeface="Helvetica"/>
              <a:cs typeface="Helvetica"/>
            </a:endParaRPr>
          </a:p>
        </p:txBody>
      </p:sp>
      <p:sp>
        <p:nvSpPr>
          <p:cNvPr id="5" name="Title 1"/>
          <p:cNvSpPr>
            <a:spLocks noGrp="1"/>
          </p:cNvSpPr>
          <p:nvPr>
            <p:ph type="ctrTitle"/>
          </p:nvPr>
        </p:nvSpPr>
        <p:spPr>
          <a:xfrm>
            <a:off x="0" y="147385"/>
            <a:ext cx="9144000" cy="815390"/>
          </a:xfrm>
          <a:solidFill>
            <a:schemeClr val="tx1">
              <a:alpha val="60000"/>
            </a:schemeClr>
          </a:solidFill>
        </p:spPr>
        <p:txBody>
          <a:bodyPr>
            <a:noAutofit/>
          </a:bodyPr>
          <a:lstStyle/>
          <a:p>
            <a:r>
              <a:rPr lang="en-US" dirty="0" smtClean="0">
                <a:solidFill>
                  <a:srgbClr val="FFFFFF"/>
                </a:solidFill>
                <a:latin typeface="Helvetica"/>
                <a:cs typeface="Helvetica"/>
              </a:rPr>
              <a:t>Mindset first</a:t>
            </a:r>
            <a:endParaRPr lang="en-US" dirty="0">
              <a:solidFill>
                <a:srgbClr val="FFFFFF"/>
              </a:solidFill>
              <a:latin typeface="Helvetica"/>
              <a:cs typeface="Helvetica"/>
            </a:endParaRPr>
          </a:p>
        </p:txBody>
      </p:sp>
      <p:sp>
        <p:nvSpPr>
          <p:cNvPr id="4" name="Title 1"/>
          <p:cNvSpPr txBox="1">
            <a:spLocks/>
          </p:cNvSpPr>
          <p:nvPr/>
        </p:nvSpPr>
        <p:spPr>
          <a:xfrm>
            <a:off x="0" y="1092385"/>
            <a:ext cx="9144000" cy="815390"/>
          </a:xfrm>
          <a:prstGeom prst="rect">
            <a:avLst/>
          </a:prstGeom>
          <a:solidFill>
            <a:schemeClr val="tx1">
              <a:alpha val="7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CCFFCC"/>
                </a:solidFill>
                <a:latin typeface="Helvetica"/>
                <a:cs typeface="Helvetica"/>
              </a:rPr>
              <a:t>Find people who are naturally curious and analytical</a:t>
            </a:r>
            <a:endParaRPr lang="en-US" sz="2800" dirty="0">
              <a:solidFill>
                <a:srgbClr val="CCFFCC"/>
              </a:solidFill>
              <a:latin typeface="Helvetica"/>
              <a:cs typeface="Helvetica"/>
            </a:endParaRPr>
          </a:p>
        </p:txBody>
      </p:sp>
      <p:sp>
        <p:nvSpPr>
          <p:cNvPr id="8" name="Title 1"/>
          <p:cNvSpPr txBox="1">
            <a:spLocks/>
          </p:cNvSpPr>
          <p:nvPr/>
        </p:nvSpPr>
        <p:spPr>
          <a:xfrm>
            <a:off x="0" y="3274405"/>
            <a:ext cx="9144000" cy="815390"/>
          </a:xfrm>
          <a:prstGeom prst="rect">
            <a:avLst/>
          </a:prstGeom>
          <a:solidFill>
            <a:schemeClr val="tx1">
              <a:alpha val="69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a:solidFill>
                  <a:srgbClr val="CCFFCC"/>
                </a:solidFill>
                <a:latin typeface="Helvetica"/>
                <a:cs typeface="Helvetica"/>
              </a:rPr>
              <a:t>b</a:t>
            </a:r>
            <a:r>
              <a:rPr lang="en-US" sz="2800" dirty="0" smtClean="0">
                <a:solidFill>
                  <a:srgbClr val="CCFFCC"/>
                </a:solidFill>
                <a:latin typeface="Helvetica"/>
                <a:cs typeface="Helvetica"/>
              </a:rPr>
              <a:t>ecause smart people can learn the technical stuff</a:t>
            </a:r>
            <a:endParaRPr lang="en-US" sz="2800" dirty="0">
              <a:solidFill>
                <a:srgbClr val="CCFFCC"/>
              </a:solidFill>
              <a:latin typeface="Helvetica"/>
              <a:cs typeface="Helvetica"/>
            </a:endParaRPr>
          </a:p>
        </p:txBody>
      </p:sp>
    </p:spTree>
    <p:extLst>
      <p:ext uri="{BB962C8B-B14F-4D97-AF65-F5344CB8AC3E}">
        <p14:creationId xmlns:p14="http://schemas.microsoft.com/office/powerpoint/2010/main" val="22829881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 I’m Here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Redefining Data Science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Afghanistan Circa 2010</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2658204783"/>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9487" y="188542"/>
            <a:ext cx="4341284" cy="815390"/>
          </a:xfrm>
          <a:noFill/>
        </p:spPr>
        <p:txBody>
          <a:bodyPr>
            <a:noAutofit/>
          </a:bodyPr>
          <a:lstStyle/>
          <a:p>
            <a:r>
              <a:rPr lang="en-US" sz="2400" dirty="0" smtClean="0">
                <a:solidFill>
                  <a:schemeClr val="bg1"/>
                </a:solidFill>
                <a:latin typeface="Helvetica"/>
                <a:cs typeface="Helvetica"/>
              </a:rPr>
              <a:t>Soldiers are natural helpers</a:t>
            </a:r>
            <a:endParaRPr lang="en-US" sz="2400" dirty="0">
              <a:solidFill>
                <a:schemeClr val="bg1"/>
              </a:solidFill>
              <a:latin typeface="Helvetica"/>
              <a:cs typeface="Helvetica"/>
            </a:endParaRPr>
          </a:p>
        </p:txBody>
      </p:sp>
      <p:sp>
        <p:nvSpPr>
          <p:cNvPr id="3" name="Title 1"/>
          <p:cNvSpPr txBox="1">
            <a:spLocks/>
          </p:cNvSpPr>
          <p:nvPr/>
        </p:nvSpPr>
        <p:spPr>
          <a:xfrm>
            <a:off x="1653821" y="4299035"/>
            <a:ext cx="7456951"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Helvetica"/>
                <a:cs typeface="Helvetica"/>
              </a:rPr>
              <a:t>They just want to know how they fit into the mission</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1132366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63292" y="521852"/>
            <a:ext cx="3248526" cy="815390"/>
          </a:xfrm>
          <a:noFill/>
        </p:spPr>
        <p:txBody>
          <a:bodyPr>
            <a:noAutofit/>
          </a:bodyPr>
          <a:lstStyle/>
          <a:p>
            <a:r>
              <a:rPr lang="en-US" sz="2400" dirty="0" smtClean="0">
                <a:solidFill>
                  <a:srgbClr val="000000"/>
                </a:solidFill>
                <a:latin typeface="Helvetica"/>
                <a:cs typeface="Helvetica"/>
              </a:rPr>
              <a:t>Grow confidence</a:t>
            </a:r>
            <a:endParaRPr lang="en-US" sz="2400" dirty="0">
              <a:solidFill>
                <a:srgbClr val="000000"/>
              </a:solidFill>
              <a:latin typeface="Helvetica"/>
              <a:cs typeface="Helvetica"/>
            </a:endParaRPr>
          </a:p>
        </p:txBody>
      </p:sp>
      <p:sp>
        <p:nvSpPr>
          <p:cNvPr id="3" name="Title 1"/>
          <p:cNvSpPr txBox="1">
            <a:spLocks/>
          </p:cNvSpPr>
          <p:nvPr/>
        </p:nvSpPr>
        <p:spPr>
          <a:xfrm>
            <a:off x="3233761" y="3166885"/>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000000"/>
                </a:solidFill>
                <a:latin typeface="Helvetica"/>
                <a:cs typeface="Helvetica"/>
              </a:rPr>
              <a:t>Tactical Questioning</a:t>
            </a:r>
            <a:endParaRPr lang="en-US" sz="2400" dirty="0">
              <a:solidFill>
                <a:srgbClr val="000000"/>
              </a:solidFill>
              <a:latin typeface="Helvetica"/>
              <a:cs typeface="Helvetica"/>
            </a:endParaRPr>
          </a:p>
        </p:txBody>
      </p:sp>
      <p:sp>
        <p:nvSpPr>
          <p:cNvPr id="5" name="Title 1"/>
          <p:cNvSpPr txBox="1">
            <a:spLocks/>
          </p:cNvSpPr>
          <p:nvPr/>
        </p:nvSpPr>
        <p:spPr>
          <a:xfrm>
            <a:off x="6198" y="2045253"/>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solidFill>
                  <a:srgbClr val="000000"/>
                </a:solidFill>
                <a:latin typeface="Helvetica"/>
                <a:cs typeface="Helvetica"/>
              </a:rPr>
              <a:t>Use Interpreters</a:t>
            </a:r>
            <a:endParaRPr lang="en-US" sz="2400" dirty="0">
              <a:solidFill>
                <a:srgbClr val="000000"/>
              </a:solidFill>
              <a:latin typeface="Helvetica"/>
              <a:cs typeface="Helvetica"/>
            </a:endParaRPr>
          </a:p>
        </p:txBody>
      </p:sp>
      <p:sp>
        <p:nvSpPr>
          <p:cNvPr id="6" name="Title 1"/>
          <p:cNvSpPr txBox="1">
            <a:spLocks/>
          </p:cNvSpPr>
          <p:nvPr/>
        </p:nvSpPr>
        <p:spPr>
          <a:xfrm>
            <a:off x="1" y="-20824"/>
            <a:ext cx="5005759" cy="64109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latin typeface="Helvetica"/>
                <a:cs typeface="Helvetica"/>
              </a:rPr>
              <a:t>The Training Method</a:t>
            </a:r>
            <a:endParaRPr lang="en-US" sz="4000" dirty="0">
              <a:latin typeface="Helvetica"/>
              <a:cs typeface="Helvetica"/>
            </a:endParaRPr>
          </a:p>
        </p:txBody>
      </p:sp>
    </p:spTree>
    <p:extLst>
      <p:ext uri="{BB962C8B-B14F-4D97-AF65-F5344CB8AC3E}">
        <p14:creationId xmlns:p14="http://schemas.microsoft.com/office/powerpoint/2010/main" val="853720357"/>
      </p:ext>
    </p:extLst>
  </p:cSld>
  <p:clrMapOvr>
    <a:masterClrMapping/>
  </p:clrMapOvr>
  <mc:AlternateContent xmlns:mc="http://schemas.openxmlformats.org/markup-compatibility/2006" xmlns:p14="http://schemas.microsoft.com/office/powerpoint/2010/main">
    <mc:Choice Requires="p14">
      <p:transition spd="slow" p14:dur="2000">
        <p14:prism isContent="1" isInverted="1"/>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ppt_x"/>
                                          </p:val>
                                        </p:tav>
                                        <p:tav tm="100000">
                                          <p:val>
                                            <p:strVal val="#ppt_x"/>
                                          </p:val>
                                        </p:tav>
                                      </p:tavLst>
                                    </p:anim>
                                    <p:anim calcmode="lin" valueType="num">
                                      <p:cBhvr additive="base">
                                        <p:cTn id="27"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165481"/>
            <a:ext cx="9144000" cy="1008591"/>
          </a:xfrm>
          <a:prstGeom prst="rect">
            <a:avLst/>
          </a:prstGeom>
          <a:solidFill>
            <a:schemeClr val="tx1">
              <a:alpha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FFFFFF"/>
                </a:solidFill>
                <a:latin typeface="Helvetica"/>
                <a:cs typeface="Helvetica"/>
              </a:rPr>
              <a:t>Then move out to the collection points</a:t>
            </a:r>
            <a:endParaRPr lang="en-US" sz="3200" dirty="0">
              <a:solidFill>
                <a:srgbClr val="FFFFFF"/>
              </a:solidFill>
              <a:latin typeface="Helvetica"/>
              <a:cs typeface="Helvetica"/>
            </a:endParaRPr>
          </a:p>
        </p:txBody>
      </p:sp>
    </p:spTree>
    <p:extLst>
      <p:ext uri="{BB962C8B-B14F-4D97-AF65-F5344CB8AC3E}">
        <p14:creationId xmlns:p14="http://schemas.microsoft.com/office/powerpoint/2010/main" val="2415365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Redefining Data Science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Afghanistan Circa 2010</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The 43d Sustainment Brigade</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The Counter-</a:t>
            </a:r>
            <a:r>
              <a:rPr lang="en-US" dirty="0">
                <a:ln w="18415" cmpd="sng">
                  <a:solidFill>
                    <a:schemeClr val="tx1">
                      <a:lumMod val="50000"/>
                      <a:lumOff val="50000"/>
                    </a:schemeClr>
                  </a:solidFill>
                  <a:prstDash val="solid"/>
                </a:ln>
                <a:effectLst>
                  <a:outerShdw blurRad="63500" dir="3600000" algn="tl" rotWithShape="0">
                    <a:srgbClr val="000000">
                      <a:alpha val="70000"/>
                    </a:srgbClr>
                  </a:outerShdw>
                </a:effectLst>
              </a:rPr>
              <a:t>C</a:t>
            </a:r>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orruption Task</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379416851"/>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37432"/>
            <a:ext cx="9144000" cy="815390"/>
          </a:xfrm>
          <a:solidFill>
            <a:schemeClr val="tx1">
              <a:alpha val="50000"/>
            </a:schemeClr>
          </a:solidFill>
        </p:spPr>
        <p:txBody>
          <a:bodyPr>
            <a:noAutofit/>
          </a:bodyPr>
          <a:lstStyle/>
          <a:p>
            <a:r>
              <a:rPr lang="en-US" sz="3200" dirty="0" smtClean="0">
                <a:solidFill>
                  <a:schemeClr val="bg1"/>
                </a:solidFill>
                <a:latin typeface="Helvetica"/>
                <a:cs typeface="Helvetica"/>
              </a:rPr>
              <a:t>Soldiers collected thousands of reports</a:t>
            </a:r>
            <a:endParaRPr lang="en-US" sz="3200" dirty="0">
              <a:solidFill>
                <a:schemeClr val="bg1"/>
              </a:solidFill>
              <a:latin typeface="Helvetica"/>
              <a:cs typeface="Helvetica"/>
            </a:endParaRPr>
          </a:p>
        </p:txBody>
      </p:sp>
    </p:spTree>
    <p:extLst>
      <p:ext uri="{BB962C8B-B14F-4D97-AF65-F5344CB8AC3E}">
        <p14:creationId xmlns:p14="http://schemas.microsoft.com/office/powerpoint/2010/main" val="2875131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337432"/>
            <a:ext cx="9144000" cy="815390"/>
          </a:xfrm>
          <a:solidFill>
            <a:schemeClr val="tx1">
              <a:alpha val="50000"/>
            </a:schemeClr>
          </a:solidFill>
        </p:spPr>
        <p:txBody>
          <a:bodyPr>
            <a:noAutofit/>
          </a:bodyPr>
          <a:lstStyle/>
          <a:p>
            <a:r>
              <a:rPr lang="en-US" sz="3200" dirty="0" smtClean="0">
                <a:solidFill>
                  <a:schemeClr val="bg1"/>
                </a:solidFill>
                <a:latin typeface="Helvetica"/>
                <a:cs typeface="Helvetica"/>
              </a:rPr>
              <a:t>The unit’s morale increased at lower levels</a:t>
            </a:r>
            <a:endParaRPr lang="en-US" sz="3200" dirty="0">
              <a:solidFill>
                <a:schemeClr val="bg1"/>
              </a:solidFill>
              <a:latin typeface="Helvetica"/>
              <a:cs typeface="Helvetica"/>
            </a:endParaRPr>
          </a:p>
        </p:txBody>
      </p:sp>
    </p:spTree>
    <p:extLst>
      <p:ext uri="{BB962C8B-B14F-4D97-AF65-F5344CB8AC3E}">
        <p14:creationId xmlns:p14="http://schemas.microsoft.com/office/powerpoint/2010/main" val="32570041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29698" y="937046"/>
            <a:ext cx="2687463" cy="815390"/>
          </a:xfrm>
          <a:solidFill>
            <a:schemeClr val="tx1">
              <a:alpha val="0"/>
            </a:schemeClr>
          </a:solidFill>
        </p:spPr>
        <p:txBody>
          <a:bodyPr>
            <a:noAutofit/>
          </a:bodyPr>
          <a:lstStyle/>
          <a:p>
            <a:r>
              <a:rPr lang="en-US" sz="3200" dirty="0">
                <a:solidFill>
                  <a:srgbClr val="000000"/>
                </a:solidFill>
                <a:latin typeface="Helvetica"/>
                <a:cs typeface="Helvetica"/>
              </a:rPr>
              <a:t>p</a:t>
            </a:r>
            <a:r>
              <a:rPr lang="en-US" sz="3200" dirty="0" smtClean="0">
                <a:solidFill>
                  <a:srgbClr val="000000"/>
                </a:solidFill>
                <a:latin typeface="Helvetica"/>
                <a:cs typeface="Helvetica"/>
              </a:rPr>
              <a:t>atterns</a:t>
            </a:r>
            <a:endParaRPr lang="en-US" sz="3200" dirty="0">
              <a:solidFill>
                <a:srgbClr val="000000"/>
              </a:solidFill>
              <a:latin typeface="Helvetica"/>
              <a:cs typeface="Helvetica"/>
            </a:endParaRPr>
          </a:p>
        </p:txBody>
      </p:sp>
      <p:sp>
        <p:nvSpPr>
          <p:cNvPr id="3" name="Title 1"/>
          <p:cNvSpPr txBox="1">
            <a:spLocks/>
          </p:cNvSpPr>
          <p:nvPr/>
        </p:nvSpPr>
        <p:spPr>
          <a:xfrm>
            <a:off x="1432322" y="2572165"/>
            <a:ext cx="2687463" cy="815390"/>
          </a:xfrm>
          <a:prstGeom prst="rect">
            <a:avLst/>
          </a:prstGeom>
          <a:solidFill>
            <a:schemeClr val="tx1">
              <a:alpha val="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00"/>
                </a:solidFill>
                <a:latin typeface="Helvetica"/>
                <a:cs typeface="Helvetica"/>
              </a:rPr>
              <a:t>started</a:t>
            </a:r>
            <a:endParaRPr lang="en-US" sz="3200" dirty="0">
              <a:solidFill>
                <a:srgbClr val="000000"/>
              </a:solidFill>
              <a:latin typeface="Helvetica"/>
              <a:cs typeface="Helvetica"/>
            </a:endParaRPr>
          </a:p>
        </p:txBody>
      </p:sp>
      <p:sp>
        <p:nvSpPr>
          <p:cNvPr id="4" name="Title 1"/>
          <p:cNvSpPr txBox="1">
            <a:spLocks/>
          </p:cNvSpPr>
          <p:nvPr/>
        </p:nvSpPr>
        <p:spPr>
          <a:xfrm>
            <a:off x="4449376" y="2572165"/>
            <a:ext cx="2687463" cy="815390"/>
          </a:xfrm>
          <a:prstGeom prst="rect">
            <a:avLst/>
          </a:prstGeom>
          <a:solidFill>
            <a:schemeClr val="tx1">
              <a:alpha val="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00"/>
                </a:solidFill>
                <a:latin typeface="Helvetica"/>
                <a:cs typeface="Helvetica"/>
              </a:rPr>
              <a:t>to</a:t>
            </a:r>
            <a:endParaRPr lang="en-US" sz="3200" dirty="0">
              <a:solidFill>
                <a:srgbClr val="000000"/>
              </a:solidFill>
              <a:latin typeface="Helvetica"/>
              <a:cs typeface="Helvetica"/>
            </a:endParaRPr>
          </a:p>
        </p:txBody>
      </p:sp>
      <p:sp>
        <p:nvSpPr>
          <p:cNvPr id="5" name="Title 1"/>
          <p:cNvSpPr txBox="1">
            <a:spLocks/>
          </p:cNvSpPr>
          <p:nvPr/>
        </p:nvSpPr>
        <p:spPr>
          <a:xfrm>
            <a:off x="6604198" y="4051572"/>
            <a:ext cx="2687463" cy="815390"/>
          </a:xfrm>
          <a:prstGeom prst="rect">
            <a:avLst/>
          </a:prstGeom>
          <a:solidFill>
            <a:schemeClr val="tx1">
              <a:alpha val="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rgbClr val="000000"/>
                </a:solidFill>
                <a:latin typeface="Helvetica"/>
                <a:cs typeface="Helvetica"/>
              </a:rPr>
              <a:t>emerge</a:t>
            </a:r>
            <a:endParaRPr lang="en-US" sz="3200" dirty="0">
              <a:solidFill>
                <a:srgbClr val="000000"/>
              </a:solidFill>
              <a:latin typeface="Helvetica"/>
              <a:cs typeface="Helvetica"/>
            </a:endParaRPr>
          </a:p>
        </p:txBody>
      </p:sp>
      <p:sp>
        <p:nvSpPr>
          <p:cNvPr id="6" name="Title 1"/>
          <p:cNvSpPr txBox="1">
            <a:spLocks/>
          </p:cNvSpPr>
          <p:nvPr/>
        </p:nvSpPr>
        <p:spPr>
          <a:xfrm>
            <a:off x="0" y="0"/>
            <a:ext cx="9144000" cy="815390"/>
          </a:xfrm>
          <a:prstGeom prst="rect">
            <a:avLst/>
          </a:prstGeom>
          <a:solidFill>
            <a:schemeClr val="tx1">
              <a:alpha val="5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Helvetica"/>
                <a:cs typeface="Helvetica"/>
              </a:rPr>
              <a:t>After a few months…</a:t>
            </a:r>
            <a:endParaRPr lang="en-US" sz="3200" dirty="0">
              <a:solidFill>
                <a:schemeClr val="bg1"/>
              </a:solidFill>
              <a:latin typeface="Helvetica"/>
              <a:cs typeface="Helvetica"/>
            </a:endParaRPr>
          </a:p>
        </p:txBody>
      </p:sp>
    </p:spTree>
    <p:extLst>
      <p:ext uri="{BB962C8B-B14F-4D97-AF65-F5344CB8AC3E}">
        <p14:creationId xmlns:p14="http://schemas.microsoft.com/office/powerpoint/2010/main" val="30491574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2" presetClass="entr" presetSubtype="0" fill="hold" grpId="0" nodeType="after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5000"/>
                            </p:stCondLst>
                            <p:childTnLst>
                              <p:par>
                                <p:cTn id="21" presetID="42" presetClass="entr" presetSubtype="0" fill="hold" grpId="0" nodeType="afterEffect">
                                  <p:stCondLst>
                                    <p:cond delay="100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7000"/>
                            </p:stCondLst>
                            <p:childTnLst>
                              <p:par>
                                <p:cTn id="27" presetID="42" presetClass="entr" presetSubtype="0" fill="hold" grpId="0" nodeType="after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2791" y="929547"/>
            <a:ext cx="3248526" cy="815390"/>
          </a:xfrm>
          <a:noFill/>
        </p:spPr>
        <p:txBody>
          <a:bodyPr>
            <a:noAutofit/>
          </a:bodyPr>
          <a:lstStyle/>
          <a:p>
            <a:r>
              <a:rPr lang="en-US" sz="2400" dirty="0" smtClean="0">
                <a:solidFill>
                  <a:srgbClr val="FFFFFF"/>
                </a:solidFill>
                <a:latin typeface="Helvetica"/>
                <a:cs typeface="Helvetica"/>
              </a:rPr>
              <a:t>Up to leadership</a:t>
            </a:r>
            <a:endParaRPr lang="en-US" sz="2400" dirty="0">
              <a:solidFill>
                <a:srgbClr val="FFFFFF"/>
              </a:solidFill>
              <a:latin typeface="Helvetica"/>
              <a:cs typeface="Helvetica"/>
            </a:endParaRPr>
          </a:p>
        </p:txBody>
      </p:sp>
      <p:sp>
        <p:nvSpPr>
          <p:cNvPr id="3" name="Title 1"/>
          <p:cNvSpPr txBox="1">
            <a:spLocks/>
          </p:cNvSpPr>
          <p:nvPr/>
        </p:nvSpPr>
        <p:spPr>
          <a:xfrm>
            <a:off x="4342791" y="4063153"/>
            <a:ext cx="4338054"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FFFF"/>
                </a:solidFill>
                <a:latin typeface="Helvetica"/>
                <a:cs typeface="Helvetica"/>
              </a:rPr>
              <a:t>Down to subordinate units</a:t>
            </a:r>
            <a:endParaRPr lang="en-US" sz="2400" dirty="0">
              <a:solidFill>
                <a:srgbClr val="FFFFFF"/>
              </a:solidFill>
              <a:latin typeface="Helvetica"/>
              <a:cs typeface="Helvetica"/>
            </a:endParaRPr>
          </a:p>
        </p:txBody>
      </p:sp>
      <p:sp>
        <p:nvSpPr>
          <p:cNvPr id="5" name="Title 1"/>
          <p:cNvSpPr txBox="1">
            <a:spLocks/>
          </p:cNvSpPr>
          <p:nvPr/>
        </p:nvSpPr>
        <p:spPr>
          <a:xfrm>
            <a:off x="5231793" y="2452948"/>
            <a:ext cx="3449053"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rgbClr val="FFFFFF"/>
                </a:solidFill>
                <a:latin typeface="Helvetica"/>
                <a:cs typeface="Helvetica"/>
              </a:rPr>
              <a:t>Across to other units</a:t>
            </a:r>
            <a:endParaRPr lang="en-US" sz="2400" dirty="0">
              <a:solidFill>
                <a:srgbClr val="FFFFFF"/>
              </a:solidFill>
              <a:latin typeface="Helvetica"/>
              <a:cs typeface="Helvetica"/>
            </a:endParaRPr>
          </a:p>
        </p:txBody>
      </p:sp>
      <p:sp>
        <p:nvSpPr>
          <p:cNvPr id="6" name="Title 1"/>
          <p:cNvSpPr txBox="1">
            <a:spLocks/>
          </p:cNvSpPr>
          <p:nvPr/>
        </p:nvSpPr>
        <p:spPr>
          <a:xfrm>
            <a:off x="1" y="167468"/>
            <a:ext cx="5005759" cy="641090"/>
          </a:xfrm>
          <a:prstGeom prst="rect">
            <a:avLst/>
          </a:prstGeom>
          <a:noFill/>
          <a:ln>
            <a:no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rgbClr val="FFFFFF"/>
                </a:solidFill>
                <a:latin typeface="Helvetica"/>
                <a:cs typeface="Helvetica"/>
              </a:rPr>
              <a:t>Information Sharing</a:t>
            </a:r>
            <a:endParaRPr lang="en-US" sz="4000" dirty="0">
              <a:solidFill>
                <a:srgbClr val="FFFFFF"/>
              </a:solidFill>
              <a:latin typeface="Helvetica"/>
              <a:cs typeface="Helvetica"/>
            </a:endParaRPr>
          </a:p>
        </p:txBody>
      </p:sp>
    </p:spTree>
    <p:extLst>
      <p:ext uri="{BB962C8B-B14F-4D97-AF65-F5344CB8AC3E}">
        <p14:creationId xmlns:p14="http://schemas.microsoft.com/office/powerpoint/2010/main" val="2089808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0-#ppt_w/2"/>
                                          </p:val>
                                        </p:tav>
                                        <p:tav tm="100000">
                                          <p:val>
                                            <p:strVal val="#ppt_x"/>
                                          </p:val>
                                        </p:tav>
                                      </p:tavLst>
                                    </p:anim>
                                    <p:anim calcmode="lin" valueType="num">
                                      <p:cBhvr additive="base">
                                        <p:cTn id="21"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1000" fill="hold"/>
                                        <p:tgtEl>
                                          <p:spTgt spid="3"/>
                                        </p:tgtEl>
                                        <p:attrNameLst>
                                          <p:attrName>ppt_x</p:attrName>
                                        </p:attrNameLst>
                                      </p:cBhvr>
                                      <p:tavLst>
                                        <p:tav tm="0">
                                          <p:val>
                                            <p:strVal val="#ppt_x"/>
                                          </p:val>
                                        </p:tav>
                                        <p:tav tm="100000">
                                          <p:val>
                                            <p:strVal val="#ppt_x"/>
                                          </p:val>
                                        </p:tav>
                                      </p:tavLst>
                                    </p:anim>
                                    <p:anim calcmode="lin" valueType="num">
                                      <p:cBhvr additive="base">
                                        <p:cTn id="27"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79834"/>
            <a:ext cx="9144000" cy="815390"/>
          </a:xfrm>
          <a:solidFill>
            <a:schemeClr val="tx1">
              <a:alpha val="71000"/>
            </a:schemeClr>
          </a:solidFill>
        </p:spPr>
        <p:txBody>
          <a:bodyPr>
            <a:noAutofit/>
          </a:bodyPr>
          <a:lstStyle/>
          <a:p>
            <a:r>
              <a:rPr lang="en-US" sz="2800" dirty="0" smtClean="0">
                <a:solidFill>
                  <a:schemeClr val="bg1"/>
                </a:solidFill>
                <a:latin typeface="Helvetica"/>
                <a:cs typeface="Helvetica"/>
              </a:rPr>
              <a:t>The 43d set the standard for information collection</a:t>
            </a:r>
            <a:endParaRPr lang="en-US" sz="2800" dirty="0">
              <a:solidFill>
                <a:schemeClr val="bg1"/>
              </a:solidFill>
              <a:latin typeface="Helvetica"/>
              <a:cs typeface="Helvetica"/>
            </a:endParaRPr>
          </a:p>
        </p:txBody>
      </p:sp>
      <p:pic>
        <p:nvPicPr>
          <p:cNvPr id="3" name="Picture 2"/>
          <p:cNvPicPr>
            <a:picLocks noChangeAspect="1"/>
          </p:cNvPicPr>
          <p:nvPr/>
        </p:nvPicPr>
        <p:blipFill>
          <a:blip r:embed="rId4"/>
          <a:stretch>
            <a:fillRect/>
          </a:stretch>
        </p:blipFill>
        <p:spPr>
          <a:xfrm>
            <a:off x="2667000" y="666750"/>
            <a:ext cx="3810000" cy="3810000"/>
          </a:xfrm>
          <a:prstGeom prst="rect">
            <a:avLst/>
          </a:prstGeom>
        </p:spPr>
      </p:pic>
    </p:spTree>
    <p:extLst>
      <p:ext uri="{BB962C8B-B14F-4D97-AF65-F5344CB8AC3E}">
        <p14:creationId xmlns:p14="http://schemas.microsoft.com/office/powerpoint/2010/main" val="3169784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0"/>
                                        <p:tgtEl>
                                          <p:spTgt spid="3"/>
                                        </p:tgtEl>
                                      </p:cBhvr>
                                    </p:animEffect>
                                    <p:anim calcmode="lin" valueType="num">
                                      <p:cBhvr>
                                        <p:cTn id="22" dur="2000" fill="hold"/>
                                        <p:tgtEl>
                                          <p:spTgt spid="3"/>
                                        </p:tgtEl>
                                        <p:attrNameLst>
                                          <p:attrName>ppt_x</p:attrName>
                                        </p:attrNameLst>
                                      </p:cBhvr>
                                      <p:tavLst>
                                        <p:tav tm="0">
                                          <p:val>
                                            <p:strVal val="#ppt_x"/>
                                          </p:val>
                                        </p:tav>
                                        <p:tav tm="100000">
                                          <p:val>
                                            <p:strVal val="#ppt_x"/>
                                          </p:val>
                                        </p:tav>
                                      </p:tavLst>
                                    </p:anim>
                                    <p:anim calcmode="lin" valueType="num">
                                      <p:cBhvr>
                                        <p:cTn id="23" dur="1800" decel="100000" fill="hold"/>
                                        <p:tgtEl>
                                          <p:spTgt spid="3"/>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xit" presetSubtype="0" fill="hold" nodeType="clickEffect">
                                  <p:stCondLst>
                                    <p:cond delay="0"/>
                                  </p:stCondLst>
                                  <p:childTnLst>
                                    <p:animEffect transition="out" filter="fade">
                                      <p:cBhvr>
                                        <p:cTn id="28" dur="2000"/>
                                        <p:tgtEl>
                                          <p:spTgt spid="3"/>
                                        </p:tgtEl>
                                      </p:cBhvr>
                                    </p:animEffect>
                                    <p:anim calcmode="lin" valueType="num">
                                      <p:cBhvr>
                                        <p:cTn id="29" dur="2000"/>
                                        <p:tgtEl>
                                          <p:spTgt spid="3"/>
                                        </p:tgtEl>
                                        <p:attrNameLst>
                                          <p:attrName>ppt_x</p:attrName>
                                        </p:attrNameLst>
                                      </p:cBhvr>
                                      <p:tavLst>
                                        <p:tav tm="0">
                                          <p:val>
                                            <p:strVal val="ppt_x"/>
                                          </p:val>
                                        </p:tav>
                                        <p:tav tm="100000">
                                          <p:val>
                                            <p:strVal val="ppt_x"/>
                                          </p:val>
                                        </p:tav>
                                      </p:tavLst>
                                    </p:anim>
                                    <p:anim calcmode="lin" valueType="num">
                                      <p:cBhvr>
                                        <p:cTn id="30" dur="200" decel="100000"/>
                                        <p:tgtEl>
                                          <p:spTgt spid="3"/>
                                        </p:tgtEl>
                                        <p:attrNameLst>
                                          <p:attrName>ppt_y</p:attrName>
                                        </p:attrNameLst>
                                      </p:cBhvr>
                                      <p:tavLst>
                                        <p:tav tm="0">
                                          <p:val>
                                            <p:strVal val="ppt_y"/>
                                          </p:val>
                                        </p:tav>
                                        <p:tav tm="100000">
                                          <p:val>
                                            <p:strVal val="ppt_y-.03"/>
                                          </p:val>
                                        </p:tav>
                                      </p:tavLst>
                                    </p:anim>
                                    <p:anim calcmode="lin" valueType="num">
                                      <p:cBhvr>
                                        <p:cTn id="31" dur="1800" accel="100000">
                                          <p:stCondLst>
                                            <p:cond delay="200"/>
                                          </p:stCondLst>
                                        </p:cTn>
                                        <p:tgtEl>
                                          <p:spTgt spid="3"/>
                                        </p:tgtEl>
                                        <p:attrNameLst>
                                          <p:attrName>ppt_y</p:attrName>
                                        </p:attrNameLst>
                                      </p:cBhvr>
                                      <p:tavLst>
                                        <p:tav tm="0">
                                          <p:val>
                                            <p:strVal val="ppt_y"/>
                                          </p:val>
                                        </p:tav>
                                        <p:tav tm="100000">
                                          <p:val>
                                            <p:strVal val="ppt_y+1"/>
                                          </p:val>
                                        </p:tav>
                                      </p:tavLst>
                                    </p:anim>
                                    <p:set>
                                      <p:cBhvr>
                                        <p:cTn id="32"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4047624"/>
            <a:ext cx="9144000" cy="815390"/>
          </a:xfrm>
          <a:solidFill>
            <a:schemeClr val="tx1">
              <a:alpha val="39000"/>
            </a:schemeClr>
          </a:solidFill>
        </p:spPr>
        <p:txBody>
          <a:bodyPr>
            <a:noAutofit/>
          </a:bodyPr>
          <a:lstStyle/>
          <a:p>
            <a:r>
              <a:rPr lang="en-US" sz="3600" dirty="0" smtClean="0">
                <a:solidFill>
                  <a:schemeClr val="bg1"/>
                </a:solidFill>
                <a:latin typeface="Helvetica"/>
                <a:cs typeface="Helvetica"/>
              </a:rPr>
              <a:t>The soldiers have taken various paths</a:t>
            </a:r>
            <a:endParaRPr lang="en-US" sz="3600" dirty="0">
              <a:solidFill>
                <a:schemeClr val="bg1"/>
              </a:solidFill>
              <a:latin typeface="Helvetica"/>
              <a:cs typeface="Helvetica"/>
            </a:endParaRPr>
          </a:p>
        </p:txBody>
      </p:sp>
    </p:spTree>
    <p:extLst>
      <p:ext uri="{BB962C8B-B14F-4D97-AF65-F5344CB8AC3E}">
        <p14:creationId xmlns:p14="http://schemas.microsoft.com/office/powerpoint/2010/main" val="6878507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187636"/>
            <a:ext cx="9144000" cy="815390"/>
          </a:xfrm>
          <a:prstGeom prst="rect">
            <a:avLst/>
          </a:prstGeom>
          <a:solidFill>
            <a:schemeClr val="tx1">
              <a:alpha val="71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Helvetica"/>
                <a:cs typeface="Helvetica"/>
              </a:rPr>
              <a:t>Because my soldiers have a great story to tell…</a:t>
            </a:r>
            <a:endParaRPr lang="en-US" sz="3200" dirty="0">
              <a:solidFill>
                <a:srgbClr val="FF6600"/>
              </a:solidFill>
              <a:latin typeface="Helvetica"/>
              <a:cs typeface="Helvetica"/>
            </a:endParaRPr>
          </a:p>
        </p:txBody>
      </p:sp>
    </p:spTree>
    <p:extLst>
      <p:ext uri="{BB962C8B-B14F-4D97-AF65-F5344CB8AC3E}">
        <p14:creationId xmlns:p14="http://schemas.microsoft.com/office/powerpoint/2010/main" val="138385903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1000"/>
                                        <p:tgtEl>
                                          <p:spTgt spid="3">
                                            <p:txEl>
                                              <p:pRg st="0" end="0"/>
                                            </p:txEl>
                                          </p:spTgt>
                                        </p:tgtEl>
                                      </p:cBhvr>
                                    </p:animEffect>
                                    <p:set>
                                      <p:cBhvr>
                                        <p:cTn id="12" dur="1" fill="hold">
                                          <p:stCondLst>
                                            <p:cond delay="9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Key Takeaways</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a:bodyPr>
          <a:lstStyle/>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Mindset first, skillset second</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You never know who can get the data you need</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With proper training, you can grow great analysts</a:t>
            </a:r>
          </a:p>
        </p:txBody>
      </p:sp>
    </p:spTree>
    <p:extLst>
      <p:ext uri="{BB962C8B-B14F-4D97-AF65-F5344CB8AC3E}">
        <p14:creationId xmlns:p14="http://schemas.microsoft.com/office/powerpoint/2010/main" val="135314262"/>
      </p:ext>
    </p:extLst>
  </p:cSld>
  <p:clrMapOvr>
    <a:masterClrMapping/>
  </p:clrMapOvr>
  <mc:AlternateContent xmlns:mc="http://schemas.openxmlformats.org/markup-compatibility/2006" xmlns:p14="http://schemas.microsoft.com/office/powerpoint/2010/main">
    <mc:Choice Requires="p14">
      <p:transition spd="slow" p14:dur="2000">
        <p14:conveyor dir="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562388"/>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187636"/>
            <a:ext cx="9144000" cy="815390"/>
          </a:xfrm>
          <a:prstGeom prst="rect">
            <a:avLst/>
          </a:prstGeom>
          <a:solidFill>
            <a:schemeClr val="tx1">
              <a:alpha val="71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Helvetica"/>
                <a:cs typeface="Helvetica"/>
              </a:rPr>
              <a:t>…but they need a conduit to tell it.</a:t>
            </a:r>
            <a:endParaRPr lang="en-US" sz="3200" dirty="0">
              <a:solidFill>
                <a:srgbClr val="FF6600"/>
              </a:solidFill>
              <a:latin typeface="Helvetica"/>
              <a:cs typeface="Helvetica"/>
            </a:endParaRPr>
          </a:p>
        </p:txBody>
      </p:sp>
    </p:spTree>
    <p:extLst>
      <p:ext uri="{BB962C8B-B14F-4D97-AF65-F5344CB8AC3E}">
        <p14:creationId xmlns:p14="http://schemas.microsoft.com/office/powerpoint/2010/main" val="2953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upRigh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Agenda</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4" name="Content Placeholder 3"/>
          <p:cNvSpPr>
            <a:spLocks noGrp="1"/>
          </p:cNvSpPr>
          <p:nvPr>
            <p:ph idx="1"/>
          </p:nvPr>
        </p:nvSpPr>
        <p:spPr>
          <a:xfrm>
            <a:off x="3148356" y="1366291"/>
            <a:ext cx="5626495" cy="3394472"/>
          </a:xfrm>
        </p:spPr>
        <p:txBody>
          <a:bodyPr>
            <a:normAutofit fontScale="85000" lnSpcReduction="20000"/>
          </a:bodyPr>
          <a:lstStyle/>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Quick Disclaimer</a:t>
            </a:r>
          </a:p>
          <a:p>
            <a:r>
              <a:rPr lang="en-US" dirty="0" smtClean="0">
                <a:ln w="18415" cmpd="sng">
                  <a:solidFill>
                    <a:schemeClr val="tx1">
                      <a:lumMod val="50000"/>
                      <a:lumOff val="50000"/>
                    </a:schemeClr>
                  </a:solidFill>
                  <a:prstDash val="solid"/>
                </a:ln>
                <a:effectLst>
                  <a:outerShdw blurRad="63500" dir="3600000" algn="tl" rotWithShape="0">
                    <a:srgbClr val="000000">
                      <a:alpha val="70000"/>
                    </a:srgbClr>
                  </a:outerShdw>
                </a:effectLst>
              </a:rPr>
              <a:t>Why I’m Here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Redefining Data Science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Afghanistan Circa 2010</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43d Sustainment Brigade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Counter-</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orruption Task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Every Soldier is a Sensor (ES2)</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What Happened After</a:t>
            </a:r>
          </a:p>
          <a:p>
            <a:endParaRPr lang="en-US" dirty="0"/>
          </a:p>
        </p:txBody>
      </p:sp>
    </p:spTree>
    <p:extLst>
      <p:ext uri="{BB962C8B-B14F-4D97-AF65-F5344CB8AC3E}">
        <p14:creationId xmlns:p14="http://schemas.microsoft.com/office/powerpoint/2010/main" val="1149344350"/>
      </p:ext>
    </p:extLst>
  </p:cSld>
  <p:clrMapOvr>
    <a:masterClrMapping/>
  </p:clrMapOvr>
  <mc:AlternateContent xmlns:mc="http://schemas.openxmlformats.org/markup-compatibility/2006" xmlns:p14="http://schemas.microsoft.com/office/powerpoint/2010/main">
    <mc:Choice Requires="p14">
      <p:transition spd="slow" p14:dur="20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itle 1"/>
          <p:cNvSpPr txBox="1">
            <a:spLocks/>
          </p:cNvSpPr>
          <p:nvPr/>
        </p:nvSpPr>
        <p:spPr>
          <a:xfrm>
            <a:off x="0" y="4310260"/>
            <a:ext cx="9144000" cy="815390"/>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Helvetica"/>
                <a:cs typeface="Helvetica"/>
              </a:rPr>
              <a:t>Allow me to present a crazy idea…</a:t>
            </a:r>
            <a:endParaRPr lang="en-US" sz="2800" dirty="0">
              <a:solidFill>
                <a:srgbClr val="FFFF00"/>
              </a:solidFill>
              <a:latin typeface="Helvetica"/>
              <a:cs typeface="Helvetica"/>
            </a:endParaRPr>
          </a:p>
        </p:txBody>
      </p:sp>
    </p:spTree>
    <p:extLst>
      <p:ext uri="{BB962C8B-B14F-4D97-AF65-F5344CB8AC3E}">
        <p14:creationId xmlns:p14="http://schemas.microsoft.com/office/powerpoint/2010/main" val="1282008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7385"/>
            <a:ext cx="9144000" cy="815390"/>
          </a:xfrm>
          <a:solidFill>
            <a:schemeClr val="tx1">
              <a:alpha val="31000"/>
            </a:schemeClr>
          </a:solidFill>
        </p:spPr>
        <p:txBody>
          <a:bodyPr>
            <a:noAutofit/>
          </a:bodyPr>
          <a:lstStyle/>
          <a:p>
            <a:r>
              <a:rPr lang="en-US" sz="2400" dirty="0" smtClean="0">
                <a:solidFill>
                  <a:schemeClr val="bg1"/>
                </a:solidFill>
                <a:latin typeface="Helvetica"/>
                <a:cs typeface="Helvetica"/>
              </a:rPr>
              <a:t>Data science shouldn’t be so programming and math focused</a:t>
            </a:r>
            <a:endParaRPr lang="en-US" sz="2400" dirty="0">
              <a:solidFill>
                <a:schemeClr val="bg1"/>
              </a:solidFill>
              <a:latin typeface="Helvetica"/>
              <a:cs typeface="Helvetica"/>
            </a:endParaRPr>
          </a:p>
        </p:txBody>
      </p:sp>
      <p:sp>
        <p:nvSpPr>
          <p:cNvPr id="3" name="Title 1"/>
          <p:cNvSpPr txBox="1">
            <a:spLocks/>
          </p:cNvSpPr>
          <p:nvPr/>
        </p:nvSpPr>
        <p:spPr>
          <a:xfrm>
            <a:off x="0" y="4212055"/>
            <a:ext cx="9144000" cy="815390"/>
          </a:xfrm>
          <a:prstGeom prst="rect">
            <a:avLst/>
          </a:prstGeom>
          <a:solidFill>
            <a:schemeClr val="tx1">
              <a:alpha val="30000"/>
            </a:schemeClr>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solidFill>
                  <a:schemeClr val="bg1"/>
                </a:solidFill>
                <a:latin typeface="Helvetica"/>
                <a:cs typeface="Helvetica"/>
              </a:rPr>
              <a:t> because that makes the definition too limiting</a:t>
            </a:r>
            <a:endParaRPr lang="en-US" sz="2400" dirty="0">
              <a:solidFill>
                <a:schemeClr val="bg1"/>
              </a:solidFill>
              <a:latin typeface="Helvetica"/>
              <a:cs typeface="Helvetica"/>
            </a:endParaRPr>
          </a:p>
        </p:txBody>
      </p:sp>
    </p:spTree>
    <p:extLst>
      <p:ext uri="{BB962C8B-B14F-4D97-AF65-F5344CB8AC3E}">
        <p14:creationId xmlns:p14="http://schemas.microsoft.com/office/powerpoint/2010/main" val="20790122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xmlns:p14="http://schemas.microsoft.com/office/powerpoint/2010/mai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8937</TotalTime>
  <Words>2536</Words>
  <Application>Microsoft Office PowerPoint</Application>
  <PresentationFormat>On-screen Show (16:9)</PresentationFormat>
  <Paragraphs>291</Paragraphs>
  <Slides>51</Slides>
  <Notes>45</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Every Soldier is a Sensor Countering Corruption in Afghanistan   Amy Gaskins</vt:lpstr>
      <vt:lpstr>Agenda</vt:lpstr>
      <vt:lpstr>PowerPoint Presentation</vt:lpstr>
      <vt:lpstr>Agenda</vt:lpstr>
      <vt:lpstr>PowerPoint Presentation</vt:lpstr>
      <vt:lpstr>PowerPoint Presentation</vt:lpstr>
      <vt:lpstr>Agenda</vt:lpstr>
      <vt:lpstr>PowerPoint Presentation</vt:lpstr>
      <vt:lpstr>Data science shouldn’t be so programming and math focused</vt:lpstr>
      <vt:lpstr>By keeping the definition so narrow,</vt:lpstr>
      <vt:lpstr>Let’s get out of the  narrow-minded bubble</vt:lpstr>
      <vt:lpstr>If you only take away one thing today,</vt:lpstr>
      <vt:lpstr>Mindset first</vt:lpstr>
      <vt:lpstr>Agenda</vt:lpstr>
      <vt:lpstr>Where’s Afghanistan?</vt:lpstr>
      <vt:lpstr>PowerPoint Presentation</vt:lpstr>
      <vt:lpstr>In 2010, the number of IED attacks grew 400%  over the previous year</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Mindset first</vt:lpstr>
      <vt:lpstr>PowerPoint Presentation</vt:lpstr>
      <vt:lpstr>PowerPoint Presentation</vt:lpstr>
      <vt:lpstr>Agenda</vt:lpstr>
      <vt:lpstr>PowerPoint Presentation</vt:lpstr>
      <vt:lpstr>PowerPoint Presentation</vt:lpstr>
      <vt:lpstr>PowerPoint Presentation</vt:lpstr>
      <vt:lpstr>PowerPoint Presentation</vt:lpstr>
      <vt:lpstr>Agenda</vt:lpstr>
      <vt:lpstr>Change in the mindset and culture of both leaders and soldiers</vt:lpstr>
      <vt:lpstr>The 43d’s soldiers are young</vt:lpstr>
      <vt:lpstr>Mindset first</vt:lpstr>
      <vt:lpstr>Soldiers are natural helpers</vt:lpstr>
      <vt:lpstr>Grow confidence</vt:lpstr>
      <vt:lpstr>PowerPoint Presentation</vt:lpstr>
      <vt:lpstr>Agenda</vt:lpstr>
      <vt:lpstr>Soldiers collected thousands of reports</vt:lpstr>
      <vt:lpstr>The unit’s morale increased at lower levels</vt:lpstr>
      <vt:lpstr>patterns</vt:lpstr>
      <vt:lpstr>Up to leadership</vt:lpstr>
      <vt:lpstr>The 43d set the standard for information collection</vt:lpstr>
      <vt:lpstr>The soldiers have taken various paths</vt:lpstr>
      <vt:lpstr>Key Takeaways</vt:lpstr>
      <vt:lpstr>PowerPoint Presentation</vt:lpstr>
    </vt:vector>
  </TitlesOfParts>
  <Company>Johns Hopkins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you CHANGE an organization without blowing it up?</dc:title>
  <dc:creator>Amy Gaskins</dc:creator>
  <cp:lastModifiedBy>Gaskins, Amy</cp:lastModifiedBy>
  <cp:revision>226</cp:revision>
  <dcterms:created xsi:type="dcterms:W3CDTF">2013-05-12T00:17:33Z</dcterms:created>
  <dcterms:modified xsi:type="dcterms:W3CDTF">2013-10-29T15:06:38Z</dcterms:modified>
</cp:coreProperties>
</file>