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slideLayouts/slideLayout30.xml" ContentType="application/vnd.openxmlformats-officedocument.presentationml.slideLayout+xml"/>
  <Override PartName="/ppt/theme/theme1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6" r:id="rId2"/>
    <p:sldMasterId id="2147483659" r:id="rId3"/>
    <p:sldMasterId id="2147483662" r:id="rId4"/>
    <p:sldMasterId id="2147483665" r:id="rId5"/>
    <p:sldMasterId id="2147483668" r:id="rId6"/>
    <p:sldMasterId id="2147483671" r:id="rId7"/>
    <p:sldMasterId id="2147483674" r:id="rId8"/>
    <p:sldMasterId id="2147483677" r:id="rId9"/>
    <p:sldMasterId id="2147483680" r:id="rId10"/>
    <p:sldMasterId id="2147483683" r:id="rId11"/>
    <p:sldMasterId id="2147483686" r:id="rId12"/>
    <p:sldMasterId id="2147483689" r:id="rId13"/>
    <p:sldMasterId id="2147483692" r:id="rId14"/>
    <p:sldMasterId id="2147483695" r:id="rId15"/>
    <p:sldMasterId id="2147483698" r:id="rId16"/>
    <p:sldMasterId id="2147483700" r:id="rId17"/>
    <p:sldMasterId id="2147483703" r:id="rId18"/>
  </p:sldMasterIdLst>
  <p:notesMasterIdLst>
    <p:notesMasterId r:id="rId40"/>
  </p:notesMasterIdLst>
  <p:handoutMasterIdLst>
    <p:handoutMasterId r:id="rId41"/>
  </p:handoutMasterIdLst>
  <p:sldIdLst>
    <p:sldId id="318" r:id="rId19"/>
    <p:sldId id="322" r:id="rId20"/>
    <p:sldId id="349" r:id="rId21"/>
    <p:sldId id="342" r:id="rId22"/>
    <p:sldId id="348" r:id="rId23"/>
    <p:sldId id="347" r:id="rId24"/>
    <p:sldId id="343" r:id="rId25"/>
    <p:sldId id="344" r:id="rId26"/>
    <p:sldId id="345" r:id="rId27"/>
    <p:sldId id="320" r:id="rId28"/>
    <p:sldId id="350" r:id="rId29"/>
    <p:sldId id="314" r:id="rId30"/>
    <p:sldId id="351" r:id="rId31"/>
    <p:sldId id="354" r:id="rId32"/>
    <p:sldId id="353" r:id="rId33"/>
    <p:sldId id="356" r:id="rId34"/>
    <p:sldId id="357" r:id="rId35"/>
    <p:sldId id="358" r:id="rId36"/>
    <p:sldId id="359" r:id="rId37"/>
    <p:sldId id="355" r:id="rId38"/>
    <p:sldId id="346" r:id="rId39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FF7"/>
    <a:srgbClr val="BEB367"/>
    <a:srgbClr val="49815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07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256" y="1688"/>
      </p:cViewPr>
      <p:guideLst>
        <p:guide orient="horz" pos="2923"/>
        <p:guide orient="horz" pos="2299"/>
        <p:guide orient="horz" pos="2325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60AE0-9B85-9F4B-9E73-5F1DD05F46E4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1281-07F4-8243-BD3E-28F4D5206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5AFB-DD96-4A49-B0F3-F146E6BF9391}" type="datetimeFigureOut">
              <a:rPr lang="en-US" smtClean="0"/>
              <a:pPr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932A-DEDD-E248-AB07-2ED783F0F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8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932A-DEDD-E248-AB07-2ED783F0F22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47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932A-DEDD-E248-AB07-2ED783F0F2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7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932A-DEDD-E248-AB07-2ED783F0F2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/>
              <a:pPr/>
              <a:t>10/25/13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9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9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27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96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51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6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09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15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9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4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9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48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025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Hadapt 2012. Confidential and Proprietary.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89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9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23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280"/>
            <a:ext cx="7924800" cy="89408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480"/>
            <a:ext cx="8229600" cy="48276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914616" y="6971285"/>
            <a:ext cx="81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000" dirty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t>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908800"/>
            <a:ext cx="733864" cy="48768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06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4"/>
            <a:ext cx="777240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5"/>
            <a:ext cx="777240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7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0"/>
            <a:ext cx="403860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0"/>
            <a:ext cx="403860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81280"/>
            <a:ext cx="7924800" cy="89408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5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4"/>
            <a:ext cx="4040188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7454"/>
            <a:ext cx="404177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9867"/>
            <a:ext cx="4041775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95520"/>
            <a:ext cx="2133600" cy="38946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95520"/>
            <a:ext cx="2895600" cy="38946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81280"/>
            <a:ext cx="7924800" cy="89408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43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95520"/>
            <a:ext cx="2133600" cy="38946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95520"/>
            <a:ext cx="2895600" cy="38946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43840"/>
            <a:ext cx="8229600" cy="1219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2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8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1253"/>
            <a:ext cx="3008313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4"/>
            <a:ext cx="511175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30774"/>
            <a:ext cx="3008313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00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0"/>
            <a:ext cx="548640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1"/>
            <a:ext cx="548640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83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43840"/>
            <a:ext cx="8229600" cy="1219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3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8"/>
            <a:ext cx="205740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8"/>
            <a:ext cx="601980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746240"/>
            <a:ext cx="9144000" cy="389467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9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0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0841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7"/>
            <a:ext cx="822960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C5F94B3-CCB0-1A4B-B2CC-D5618F5CFF91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© Hadapt 2012.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2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1202"/>
            <a:ext cx="8229600" cy="207598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adapt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958" y="275057"/>
            <a:ext cx="1521985" cy="10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18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/>
              <a:pPr/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4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74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5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7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Hadapt</a:t>
            </a:r>
            <a:r>
              <a:rPr lang="en-US" dirty="0" smtClean="0"/>
              <a:t> 2013. Confidential and Proprietary.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bjl-ppt-cover2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3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0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02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6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0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28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0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88325" y="6534577"/>
            <a:ext cx="9697625" cy="904399"/>
            <a:chOff x="-388325" y="6126163"/>
            <a:chExt cx="9697625" cy="847874"/>
          </a:xfrm>
        </p:grpSpPr>
        <p:sp>
          <p:nvSpPr>
            <p:cNvPr id="7" name="Rectangle 6"/>
            <p:cNvSpPr/>
            <p:nvPr userDrawn="1"/>
          </p:nvSpPr>
          <p:spPr>
            <a:xfrm>
              <a:off x="-388325" y="6290733"/>
              <a:ext cx="9697625" cy="6833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88325" y="6126163"/>
              <a:ext cx="9697625" cy="164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85A3E17-DADF-3B4C-BCAD-4B990CD6BF6B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26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</a:t>
            </a:r>
            <a:r>
              <a:rPr lang="en-US" dirty="0" err="1" smtClean="0">
                <a:latin typeface="Calibri"/>
              </a:rPr>
              <a:t>Hadapt</a:t>
            </a:r>
            <a:r>
              <a:rPr lang="en-US" dirty="0" smtClean="0">
                <a:latin typeface="Calibri"/>
              </a:rPr>
              <a:t>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26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A43B4318-BE7C-8642-9FB5-7C9AE17133AC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2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Visio_Drawing111.vsd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8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7893" y="3979751"/>
            <a:ext cx="7817555" cy="2075981"/>
          </a:xfrm>
        </p:spPr>
        <p:txBody>
          <a:bodyPr/>
          <a:lstStyle/>
          <a:p>
            <a:r>
              <a:rPr lang="en-US" sz="3200" dirty="0" err="1" smtClean="0">
                <a:latin typeface="DIN-Regular"/>
                <a:cs typeface="DIN-Regular"/>
              </a:rPr>
              <a:t>Hadapt</a:t>
            </a:r>
            <a:r>
              <a:rPr lang="en-US" sz="3200" dirty="0">
                <a:latin typeface="DIN-Regular"/>
                <a:cs typeface="DIN-Regular"/>
              </a:rPr>
              <a:t> </a:t>
            </a:r>
            <a:r>
              <a:rPr lang="en-US" sz="3200" dirty="0" smtClean="0">
                <a:latin typeface="DIN-Regular"/>
                <a:cs typeface="DIN-Regular"/>
              </a:rPr>
              <a:t>Flexible Schema &amp; The End of ETL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2000" dirty="0" smtClean="0">
                <a:latin typeface="DIN-Regular"/>
                <a:cs typeface="DIN-Regular"/>
              </a:rPr>
              <a:t>Enabling </a:t>
            </a:r>
            <a:r>
              <a:rPr lang="en-US" sz="2000" dirty="0" err="1" smtClean="0">
                <a:latin typeface="DIN-Regular"/>
                <a:cs typeface="DIN-Regular"/>
              </a:rPr>
              <a:t>Schemaless</a:t>
            </a:r>
            <a:r>
              <a:rPr lang="en-US" sz="2000" dirty="0" smtClean="0">
                <a:latin typeface="DIN-Regular"/>
                <a:cs typeface="DIN-Regular"/>
              </a:rPr>
              <a:t> SQL over Non-Relational Data Stores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endParaRPr lang="en-US" sz="3200" dirty="0"/>
          </a:p>
        </p:txBody>
      </p:sp>
      <p:sp>
        <p:nvSpPr>
          <p:cNvPr id="3" name="Title 16"/>
          <p:cNvSpPr txBox="1">
            <a:spLocks/>
          </p:cNvSpPr>
          <p:nvPr/>
        </p:nvSpPr>
        <p:spPr>
          <a:xfrm>
            <a:off x="104422" y="5347899"/>
            <a:ext cx="4840112" cy="704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latin typeface="DIN-Regular"/>
                <a:cs typeface="DIN-Regular"/>
              </a:rPr>
              <a:t>Daniel Abadi, Co-Founder &amp; Chief Scientist, </a:t>
            </a:r>
            <a:r>
              <a:rPr lang="en-US" sz="1600" dirty="0" err="1" smtClean="0">
                <a:latin typeface="DIN-Regular"/>
                <a:cs typeface="DIN-Regular"/>
              </a:rPr>
              <a:t>Hadapt</a:t>
            </a:r>
            <a:endParaRPr lang="en-US" sz="1600" dirty="0" smtClean="0">
              <a:latin typeface="DIN-Regular"/>
              <a:cs typeface="DIN-Regular"/>
            </a:endParaRPr>
          </a:p>
          <a:p>
            <a:r>
              <a:rPr lang="en-US" sz="1600" dirty="0" smtClean="0">
                <a:latin typeface="DIN-Regular"/>
                <a:cs typeface="DIN-Regular"/>
              </a:rPr>
              <a:t>@</a:t>
            </a:r>
            <a:r>
              <a:rPr lang="en-US" sz="1600" dirty="0" err="1" smtClean="0">
                <a:latin typeface="DIN-Regular"/>
                <a:cs typeface="DIN-Regular"/>
              </a:rPr>
              <a:t>daniel_abadi</a:t>
            </a:r>
            <a:endParaRPr lang="en-US" sz="1600" dirty="0" smtClean="0">
              <a:latin typeface="DIN-Regular"/>
              <a:cs typeface="DIN-Regular"/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104456" y="5980642"/>
            <a:ext cx="4854223" cy="704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latin typeface="DIN-Regular"/>
                <a:cs typeface="DIN-Regular"/>
              </a:rPr>
              <a:t>Matt Grace, Co-Founder &amp; CTO, Objective Logistics</a:t>
            </a:r>
          </a:p>
          <a:p>
            <a:r>
              <a:rPr lang="en-US" sz="1600" dirty="0" smtClean="0">
                <a:latin typeface="DIN-Regular"/>
                <a:cs typeface="DIN-Regular"/>
              </a:rPr>
              <a:t>@</a:t>
            </a:r>
            <a:r>
              <a:rPr lang="en-US" sz="1600" dirty="0" err="1" smtClean="0">
                <a:latin typeface="DIN-Regular"/>
                <a:cs typeface="DIN-Regular"/>
              </a:rPr>
              <a:t>mattastica</a:t>
            </a:r>
            <a:endParaRPr lang="en-US" sz="1600" dirty="0" smtClean="0"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063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DIN-Regular"/>
                <a:cs typeface="DIN-Regular"/>
              </a:rPr>
              <a:t>Hadapt</a:t>
            </a:r>
            <a:r>
              <a:rPr lang="en-US" dirty="0" smtClean="0">
                <a:latin typeface="DIN-Regular"/>
                <a:cs typeface="DIN-Regular"/>
              </a:rPr>
              <a:t> Implementation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342431"/>
            <a:ext cx="8229600" cy="491867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DIN-Regular"/>
                <a:cs typeface="DIN-Regular"/>
              </a:rPr>
              <a:t>Hadapt</a:t>
            </a:r>
            <a:r>
              <a:rPr lang="en-US" dirty="0" smtClean="0">
                <a:latin typeface="DIN-Regular"/>
                <a:cs typeface="DIN-Regular"/>
              </a:rPr>
              <a:t> does </a:t>
            </a:r>
            <a:r>
              <a:rPr lang="en-US" u="sng" dirty="0" smtClean="0">
                <a:latin typeface="DIN-Regular"/>
                <a:cs typeface="DIN-Regular"/>
              </a:rPr>
              <a:t>not</a:t>
            </a:r>
            <a:r>
              <a:rPr lang="en-US" dirty="0" smtClean="0">
                <a:latin typeface="DIN-Regular"/>
                <a:cs typeface="DIN-Regular"/>
              </a:rPr>
              <a:t> store data according to the virtual view</a:t>
            </a:r>
          </a:p>
          <a:p>
            <a:r>
              <a:rPr lang="en-US" dirty="0" smtClean="0">
                <a:latin typeface="DIN-Regular"/>
                <a:cs typeface="DIN-Regular"/>
              </a:rPr>
              <a:t>However, </a:t>
            </a:r>
            <a:r>
              <a:rPr lang="en-US" dirty="0" err="1" smtClean="0">
                <a:latin typeface="DIN-Regular"/>
                <a:cs typeface="DIN-Regular"/>
              </a:rPr>
              <a:t>Hadapt</a:t>
            </a:r>
            <a:r>
              <a:rPr lang="en-US" dirty="0" smtClean="0">
                <a:latin typeface="DIN-Regular"/>
                <a:cs typeface="DIN-Regular"/>
              </a:rPr>
              <a:t> </a:t>
            </a:r>
            <a:r>
              <a:rPr lang="en-US" dirty="0" err="1" smtClean="0">
                <a:latin typeface="DIN-Regular"/>
                <a:cs typeface="DIN-Regular"/>
              </a:rPr>
              <a:t>reserializes</a:t>
            </a:r>
            <a:r>
              <a:rPr lang="en-US" dirty="0" smtClean="0">
                <a:latin typeface="DIN-Regular"/>
                <a:cs typeface="DIN-Regular"/>
              </a:rPr>
              <a:t> the JSON/key-value pairs in order to:</a:t>
            </a:r>
          </a:p>
          <a:p>
            <a:pPr lvl="1"/>
            <a:r>
              <a:rPr lang="en-US" dirty="0">
                <a:latin typeface="DIN-Regular"/>
                <a:cs typeface="DIN-Regular"/>
              </a:rPr>
              <a:t>A</a:t>
            </a:r>
            <a:r>
              <a:rPr lang="en-US" dirty="0" smtClean="0">
                <a:latin typeface="DIN-Regular"/>
                <a:cs typeface="DIN-Regular"/>
              </a:rPr>
              <a:t>ccelerate the join</a:t>
            </a:r>
          </a:p>
          <a:p>
            <a:pPr lvl="1"/>
            <a:r>
              <a:rPr lang="en-US" dirty="0">
                <a:latin typeface="DIN-Regular"/>
                <a:cs typeface="DIN-Regular"/>
              </a:rPr>
              <a:t>S</a:t>
            </a:r>
            <a:r>
              <a:rPr lang="en-US" dirty="0" smtClean="0">
                <a:latin typeface="DIN-Regular"/>
                <a:cs typeface="DIN-Regular"/>
              </a:rPr>
              <a:t>peed up attribute extraction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Identify which attributes exist</a:t>
            </a:r>
          </a:p>
          <a:p>
            <a:r>
              <a:rPr lang="en-US" dirty="0">
                <a:latin typeface="DIN-Regular"/>
                <a:cs typeface="DIN-Regular"/>
              </a:rPr>
              <a:t>Inverted indexes on every virtual or text column</a:t>
            </a:r>
            <a:endParaRPr lang="en-US" dirty="0" smtClean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10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-Regular"/>
                <a:cs typeface="DIN-Regular"/>
              </a:rPr>
              <a:t>Key Concepts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342431"/>
            <a:ext cx="8229600" cy="49186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Flexible </a:t>
            </a:r>
            <a:r>
              <a:rPr lang="en-US" dirty="0">
                <a:latin typeface="DIN-Regular"/>
                <a:cs typeface="DIN-Regular"/>
              </a:rPr>
              <a:t>Schema</a:t>
            </a:r>
          </a:p>
          <a:p>
            <a:pPr lvl="1"/>
            <a:r>
              <a:rPr lang="en-US" dirty="0">
                <a:latin typeface="DIN-Regular"/>
                <a:cs typeface="DIN-Regular"/>
              </a:rPr>
              <a:t>As JSON, XML, etc. data sources evolve schema dynamically updates logical presentation</a:t>
            </a:r>
          </a:p>
          <a:p>
            <a:r>
              <a:rPr lang="en-US" dirty="0" err="1" smtClean="0">
                <a:latin typeface="DIN-Regular"/>
                <a:cs typeface="DIN-Regular"/>
              </a:rPr>
              <a:t>Schemaless</a:t>
            </a:r>
            <a:r>
              <a:rPr lang="en-US" dirty="0" smtClean="0">
                <a:latin typeface="DIN-Regular"/>
                <a:cs typeface="DIN-Regular"/>
              </a:rPr>
              <a:t> SQL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Query data in non-relational data stores via SQL and industry standard tools</a:t>
            </a:r>
          </a:p>
          <a:p>
            <a:r>
              <a:rPr lang="en-US" dirty="0" err="1">
                <a:latin typeface="DIN-Regular"/>
                <a:cs typeface="DIN-Regular"/>
              </a:rPr>
              <a:t>Multistructured</a:t>
            </a:r>
            <a:r>
              <a:rPr lang="en-US" dirty="0">
                <a:latin typeface="DIN-Regular"/>
                <a:cs typeface="DIN-Regular"/>
              </a:rPr>
              <a:t> Tables</a:t>
            </a:r>
          </a:p>
          <a:p>
            <a:pPr lvl="1"/>
            <a:r>
              <a:rPr lang="en-US" dirty="0">
                <a:latin typeface="DIN-Regular"/>
                <a:cs typeface="DIN-Regular"/>
              </a:rPr>
              <a:t>Store JSON, XML, Text, etc. oriented columns in same tables with traditional structured </a:t>
            </a:r>
            <a:r>
              <a:rPr lang="en-US" dirty="0" smtClean="0">
                <a:latin typeface="DIN-Regular"/>
                <a:cs typeface="DIN-Regular"/>
              </a:rPr>
              <a:t>data</a:t>
            </a:r>
          </a:p>
          <a:p>
            <a:r>
              <a:rPr lang="en-US" dirty="0" smtClean="0">
                <a:latin typeface="DIN-Regular"/>
                <a:cs typeface="DIN-Regular"/>
              </a:rPr>
              <a:t>Document Oriented Columns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DIN-Regular"/>
                <a:cs typeface="DIN-Regular"/>
              </a:rPr>
              <a:t>Hadapt</a:t>
            </a:r>
            <a:r>
              <a:rPr lang="en-US" sz="3600" dirty="0">
                <a:latin typeface="DIN-Regular"/>
                <a:cs typeface="DIN-Regular"/>
              </a:rPr>
              <a:t> Flexible Schema </a:t>
            </a:r>
            <a:r>
              <a:rPr lang="en-US" sz="3600" dirty="0" smtClean="0">
                <a:latin typeface="DIN-Regular"/>
                <a:cs typeface="DIN-Regular"/>
              </a:rPr>
              <a:t>Benefits</a:t>
            </a:r>
            <a:endParaRPr lang="en-US" sz="3600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170266"/>
            <a:ext cx="8229600" cy="4827694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DIN-Regular"/>
                <a:cs typeface="DIN-Regular"/>
              </a:rPr>
              <a:t>Dramatic reduction of ETL workload and complexities</a:t>
            </a:r>
          </a:p>
          <a:p>
            <a:r>
              <a:rPr lang="en-US" dirty="0" smtClean="0">
                <a:latin typeface="DIN-Regular"/>
                <a:cs typeface="DIN-Regular"/>
              </a:rPr>
              <a:t>Time to insights significantly improved</a:t>
            </a:r>
            <a:endParaRPr lang="en-US" dirty="0">
              <a:latin typeface="DIN-Regular"/>
              <a:cs typeface="DIN-Regular"/>
            </a:endParaRPr>
          </a:p>
          <a:p>
            <a:r>
              <a:rPr lang="en-US" dirty="0" smtClean="0">
                <a:latin typeface="DIN-Regular"/>
                <a:cs typeface="DIN-Regular"/>
              </a:rPr>
              <a:t>Identify and present dynamically changing attributes within data and make it visible for query / processing</a:t>
            </a:r>
          </a:p>
          <a:p>
            <a:r>
              <a:rPr lang="en-US" dirty="0" smtClean="0">
                <a:latin typeface="DIN-Regular"/>
                <a:cs typeface="DIN-Regular"/>
              </a:rPr>
              <a:t>Present analysts with access to multi-structured via tools like Tableau, </a:t>
            </a:r>
            <a:r>
              <a:rPr lang="en-US" dirty="0" err="1" smtClean="0">
                <a:latin typeface="DIN-Regular"/>
                <a:cs typeface="DIN-Regular"/>
              </a:rPr>
              <a:t>MicroStrategy</a:t>
            </a:r>
            <a:r>
              <a:rPr lang="en-US" dirty="0" smtClean="0">
                <a:latin typeface="DIN-Regular"/>
                <a:cs typeface="DIN-Regular"/>
              </a:rPr>
              <a:t>, </a:t>
            </a:r>
            <a:r>
              <a:rPr lang="en-US" dirty="0" err="1" smtClean="0">
                <a:latin typeface="DIN-Regular"/>
                <a:cs typeface="DIN-Regular"/>
              </a:rPr>
              <a:t>Cognos</a:t>
            </a:r>
            <a:r>
              <a:rPr lang="en-US" dirty="0" smtClean="0">
                <a:latin typeface="DIN-Regular"/>
                <a:cs typeface="DIN-Regular"/>
              </a:rPr>
              <a:t>, etc.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Holistic view of the data delivering Powerful Insights</a:t>
            </a:r>
            <a:r>
              <a:rPr lang="en-US" dirty="0">
                <a:latin typeface="DIN-Regular"/>
                <a:cs typeface="DIN-Regular"/>
              </a:rPr>
              <a:t>. </a:t>
            </a:r>
            <a:endParaRPr lang="en-US" dirty="0" smtClean="0">
              <a:latin typeface="DIN-Regular"/>
              <a:cs typeface="DIN-Regular"/>
            </a:endParaRPr>
          </a:p>
          <a:p>
            <a:r>
              <a:rPr lang="en-US" dirty="0" smtClean="0">
                <a:latin typeface="DIN-Regular"/>
                <a:cs typeface="DIN-Regular"/>
              </a:rPr>
              <a:t>Stay </a:t>
            </a:r>
            <a:r>
              <a:rPr lang="en-US" dirty="0">
                <a:latin typeface="DIN-Regular"/>
                <a:cs typeface="DIN-Regular"/>
              </a:rPr>
              <a:t>true to the values of </a:t>
            </a:r>
            <a:r>
              <a:rPr lang="en-US" dirty="0" err="1">
                <a:latin typeface="DIN-Regular"/>
                <a:cs typeface="DIN-Regular"/>
              </a:rPr>
              <a:t>Hadoop</a:t>
            </a:r>
            <a:r>
              <a:rPr lang="en-US" dirty="0">
                <a:latin typeface="DIN-Regular"/>
                <a:cs typeface="DIN-Regular"/>
              </a:rPr>
              <a:t> (and the community) while enabling the entire community of SQL users and tools</a:t>
            </a:r>
          </a:p>
          <a:p>
            <a:pPr lvl="1"/>
            <a:endParaRPr lang="en-US" dirty="0" smtClean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/>
              <a:pPr/>
              <a:t>10/25/13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2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About a 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http://upload.wikimedia.org/wikipedia/commons/c/c6/Ravenscraig_Steel_M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3874"/>
            <a:ext cx="7620000" cy="54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4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280"/>
            <a:ext cx="8585200" cy="894080"/>
          </a:xfrm>
        </p:spPr>
        <p:txBody>
          <a:bodyPr/>
          <a:lstStyle/>
          <a:p>
            <a:r>
              <a:rPr lang="en-US" dirty="0" smtClean="0"/>
              <a:t>Create a Culture of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14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" y="1437199"/>
            <a:ext cx="402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MUSE delivers: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Harder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and smarter – working staff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Measurable and sustained sales lift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Improved service and customer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loyalty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“Culture of Excellence”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3" y="1472069"/>
            <a:ext cx="4774719" cy="50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61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MUSE: Measure, Motivate, and Reward Performance.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12" y="1076918"/>
            <a:ext cx="5803583" cy="56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0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for a Flexible Storage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4274820" cy="5722112"/>
          </a:xfrm>
        </p:spPr>
        <p:txBody>
          <a:bodyPr/>
          <a:lstStyle/>
          <a:p>
            <a:r>
              <a:rPr lang="en-US" dirty="0" smtClean="0"/>
              <a:t>Checks are the single largest set of external we store.</a:t>
            </a:r>
          </a:p>
          <a:p>
            <a:pPr lvl="1"/>
            <a:r>
              <a:rPr lang="en-US" dirty="0" smtClean="0"/>
              <a:t>~18 million checks</a:t>
            </a:r>
          </a:p>
          <a:p>
            <a:pPr lvl="1"/>
            <a:r>
              <a:rPr lang="en-US" dirty="0" smtClean="0"/>
              <a:t>~200 million menu items in checks</a:t>
            </a:r>
          </a:p>
          <a:p>
            <a:pPr lvl="1"/>
            <a:r>
              <a:rPr lang="en-US" i="1" dirty="0" smtClean="0"/>
              <a:t>Grows geometrically with customers, units, and time.</a:t>
            </a:r>
          </a:p>
          <a:p>
            <a:r>
              <a:rPr lang="en-US" dirty="0" smtClean="0"/>
              <a:t>Synchronization and transformation is timely and complex, so we store a snapshot, about:</a:t>
            </a:r>
          </a:p>
          <a:p>
            <a:pPr lvl="1"/>
            <a:r>
              <a:rPr lang="en-US" dirty="0" smtClean="0"/>
              <a:t>30% of attributes of checks</a:t>
            </a:r>
          </a:p>
          <a:p>
            <a:pPr lvl="1"/>
            <a:r>
              <a:rPr lang="en-US" dirty="0" smtClean="0"/>
              <a:t>30% of attributes of menu items in check.</a:t>
            </a:r>
          </a:p>
          <a:p>
            <a:r>
              <a:rPr lang="en-US" dirty="0" smtClean="0"/>
              <a:t>Re-synchronization and transformation is painful, so we’re often at a loss when excluded attributes would improve our analysis!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6146" name="Picture 2" descr="http://twitpic.com/show/large/8x8z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14" y="1045390"/>
            <a:ext cx="3242946" cy="57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Hadapt</a:t>
            </a:r>
            <a:r>
              <a:rPr lang="en-US" dirty="0"/>
              <a:t>: Flexible JSON Schema = </a:t>
            </a:r>
            <a:r>
              <a:rPr lang="en-US" dirty="0" smtClean="0"/>
              <a:t>Save EVERYTHING </a:t>
            </a:r>
            <a:r>
              <a:rPr lang="en-US" dirty="0" smtClean="0">
                <a:sym typeface="Wingdings" panose="05000000000000000000" pitchFamily="2" charset="2"/>
              </a:rPr>
              <a:t>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609"/>
            <a:ext cx="8229600" cy="517356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{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CheckNumber</a:t>
            </a:r>
            <a:r>
              <a:rPr lang="en-US" sz="1400" dirty="0"/>
              <a:t>": 1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 smtClean="0"/>
              <a:t>	"</a:t>
            </a:r>
            <a:r>
              <a:rPr lang="en-US" sz="1400" dirty="0" err="1"/>
              <a:t>CloseDate</a:t>
            </a:r>
            <a:r>
              <a:rPr lang="en-US" sz="1400" dirty="0"/>
              <a:t>": "/Date(1371571195596-0400</a:t>
            </a:r>
            <a:r>
              <a:rPr lang="en-US" sz="1400" dirty="0" smtClean="0"/>
              <a:t>)/",</a:t>
            </a:r>
          </a:p>
          <a:p>
            <a:pPr marL="0" indent="0">
              <a:buNone/>
            </a:pPr>
            <a:r>
              <a:rPr lang="en-US" sz="1400" dirty="0" smtClean="0"/>
              <a:t>	"</a:t>
            </a:r>
            <a:r>
              <a:rPr lang="en-US" sz="1400" dirty="0" err="1"/>
              <a:t>CostCenter</a:t>
            </a:r>
            <a:r>
              <a:rPr lang="en-US" sz="1400" dirty="0"/>
              <a:t>": 98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ExternalID</a:t>
            </a:r>
            <a:r>
              <a:rPr lang="en-US" sz="1400" dirty="0"/>
              <a:t>": 329194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Gratuity": </a:t>
            </a:r>
            <a:r>
              <a:rPr lang="en-US" sz="1400" dirty="0" smtClean="0"/>
              <a:t> 20,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OpenDate</a:t>
            </a:r>
            <a:r>
              <a:rPr lang="en-US" sz="1400" dirty="0"/>
              <a:t>": "/Date(1371571195596-0400</a:t>
            </a:r>
            <a:r>
              <a:rPr lang="en-US" sz="1400" dirty="0" smtClean="0"/>
              <a:t>)/",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PartySize</a:t>
            </a:r>
            <a:r>
              <a:rPr lang="en-US" sz="1400" dirty="0"/>
              <a:t>": 2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PrintDate</a:t>
            </a:r>
            <a:r>
              <a:rPr lang="en-US" sz="1400" dirty="0"/>
              <a:t>": "/Date(1371571195596-0400</a:t>
            </a:r>
            <a:r>
              <a:rPr lang="en-US" sz="1400" dirty="0" smtClean="0"/>
              <a:t>)/",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Table": 42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Tax": </a:t>
            </a:r>
            <a:r>
              <a:rPr lang="en-US" sz="1400" dirty="0" smtClean="0"/>
              <a:t>6.93,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/>
              <a:t>Total": </a:t>
            </a:r>
            <a:r>
              <a:rPr lang="en-US" sz="1400" dirty="0" smtClean="0"/>
              <a:t>103.92,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"</a:t>
            </a:r>
            <a:r>
              <a:rPr lang="en-US" sz="1400" dirty="0" err="1"/>
              <a:t>TransactionNumber</a:t>
            </a:r>
            <a:r>
              <a:rPr lang="en-US" sz="1400" dirty="0"/>
              <a:t>": 24343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“</a:t>
            </a:r>
            <a:r>
              <a:rPr lang="en-US" sz="1400" dirty="0" err="1" smtClean="0"/>
              <a:t>EmployeeID</a:t>
            </a:r>
            <a:r>
              <a:rPr lang="en-US" sz="1400" dirty="0"/>
              <a:t>": </a:t>
            </a:r>
            <a:r>
              <a:rPr lang="en-US" sz="1400" dirty="0" smtClean="0"/>
              <a:t>2,</a:t>
            </a:r>
            <a:br>
              <a:rPr lang="en-US" sz="1400" dirty="0" smtClean="0"/>
            </a:br>
            <a:r>
              <a:rPr lang="en-US" sz="1400" dirty="0" smtClean="0"/>
              <a:t>	“</a:t>
            </a:r>
            <a:r>
              <a:rPr lang="en-US" sz="1400" b="1" dirty="0" err="1" smtClean="0"/>
              <a:t>TotalPrepTime</a:t>
            </a:r>
            <a:r>
              <a:rPr lang="en-US" sz="1400" b="1" dirty="0" smtClean="0"/>
              <a:t>:” 840,</a:t>
            </a:r>
          </a:p>
          <a:p>
            <a:pPr marL="0" indent="0"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“BOHStation1ID” 3,</a:t>
            </a:r>
            <a:br>
              <a:rPr lang="en-US" sz="1400" b="1" dirty="0" smtClean="0"/>
            </a:br>
            <a:r>
              <a:rPr lang="en-US" sz="1400" b="1" dirty="0" smtClean="0"/>
              <a:t>	“BOHStation2ID</a:t>
            </a:r>
            <a:r>
              <a:rPr lang="en-US" sz="1400" b="1" dirty="0"/>
              <a:t>” </a:t>
            </a:r>
            <a:r>
              <a:rPr lang="en-US" sz="1400" b="1" dirty="0" smtClean="0"/>
              <a:t>4, …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			</a:t>
            </a:r>
            <a:r>
              <a:rPr lang="en-US" sz="1400" b="1" dirty="0" smtClean="0">
                <a:sym typeface="Wingdings" panose="05000000000000000000" pitchFamily="2" charset="2"/>
              </a:rPr>
              <a:t>- INSERT 23 OTHER ATTRIBUTES, …</a:t>
            </a:r>
            <a:endParaRPr lang="en-US" sz="1400" b="1" i="1" dirty="0" smtClean="0"/>
          </a:p>
          <a:p>
            <a:pPr marL="0" indent="0">
              <a:buNone/>
            </a:pPr>
            <a:r>
              <a:rPr lang="en-US" sz="1400" b="1" i="1" dirty="0" smtClean="0"/>
              <a:t>	</a:t>
            </a:r>
            <a:r>
              <a:rPr lang="en-US" sz="1400" dirty="0" smtClean="0"/>
              <a:t>“</a:t>
            </a:r>
            <a:r>
              <a:rPr lang="en-US" sz="1400" dirty="0" err="1" smtClean="0"/>
              <a:t>MenuItems</a:t>
            </a:r>
            <a:r>
              <a:rPr lang="en-US" sz="1400" dirty="0" smtClean="0"/>
              <a:t>”: { … }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0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81280"/>
            <a:ext cx="8761379" cy="894080"/>
          </a:xfrm>
        </p:spPr>
        <p:txBody>
          <a:bodyPr/>
          <a:lstStyle/>
          <a:p>
            <a:r>
              <a:rPr lang="en-US" dirty="0" err="1" smtClean="0"/>
              <a:t>Hadapt</a:t>
            </a:r>
            <a:r>
              <a:rPr lang="en-US" dirty="0" smtClean="0"/>
              <a:t>: Flexible JSON Schema = More Ranking Categories!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985736"/>
            <a:ext cx="3803515" cy="5904041"/>
          </a:xfrm>
        </p:spPr>
        <p:txBody>
          <a:bodyPr/>
          <a:lstStyle/>
          <a:p>
            <a:r>
              <a:rPr lang="en-US" dirty="0" smtClean="0"/>
              <a:t>The 13 attribute we currently store on check allow us to rank sales staff.</a:t>
            </a:r>
          </a:p>
          <a:p>
            <a:r>
              <a:rPr lang="en-US" dirty="0" smtClean="0"/>
              <a:t>The remaining 26 unlock new opportunities.</a:t>
            </a:r>
          </a:p>
          <a:p>
            <a:pPr lvl="1"/>
            <a:r>
              <a:rPr lang="en-US" dirty="0" smtClean="0"/>
              <a:t>Back of House (BOH) ranking categories, e.g.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“Prep Time” </a:t>
            </a:r>
            <a:r>
              <a:rPr lang="en-US" dirty="0" smtClean="0"/>
              <a:t>or “</a:t>
            </a:r>
            <a:r>
              <a:rPr lang="en-US" b="1" dirty="0" smtClean="0"/>
              <a:t>Send to Bump Time”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“Kitchen Error”</a:t>
            </a:r>
            <a:br>
              <a:rPr lang="en-US" b="1" dirty="0" smtClean="0"/>
            </a:br>
            <a:endParaRPr lang="en-US" b="1" dirty="0"/>
          </a:p>
          <a:p>
            <a:pPr lvl="1"/>
            <a:r>
              <a:rPr lang="en-US" dirty="0" smtClean="0"/>
              <a:t>Front of House Categories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/>
              <a:t>Staff Order Input Error”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/>
              <a:t>Station Efficiency”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smtClean="0"/>
              <a:t>Seat to Greet Time”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18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48" y="1027241"/>
            <a:ext cx="3912646" cy="58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81122"/>
            <a:ext cx="4040188" cy="682413"/>
          </a:xfrm>
        </p:spPr>
        <p:txBody>
          <a:bodyPr/>
          <a:lstStyle/>
          <a:p>
            <a:r>
              <a:rPr lang="en-US" dirty="0" smtClean="0"/>
              <a:t>PPA: The Golden Ratio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8" y="981122"/>
            <a:ext cx="4041775" cy="682413"/>
          </a:xfrm>
        </p:spPr>
        <p:txBody>
          <a:bodyPr/>
          <a:lstStyle/>
          <a:p>
            <a:r>
              <a:rPr lang="en-US" dirty="0" smtClean="0"/>
              <a:t>Calculate Global PPA Matrix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44415" y="1663535"/>
            <a:ext cx="4216964" cy="5191333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 smtClean="0"/>
              <a:t>FIRST RUN:</a:t>
            </a:r>
          </a:p>
          <a:p>
            <a:pPr marL="0" indent="0">
              <a:buNone/>
            </a:pPr>
            <a:r>
              <a:rPr lang="en-US" sz="1300" b="1" dirty="0"/>
              <a:t> </a:t>
            </a:r>
            <a:r>
              <a:rPr lang="en-US" sz="1300" b="1" dirty="0" smtClean="0"/>
              <a:t>    </a:t>
            </a:r>
            <a:r>
              <a:rPr lang="en-US" sz="1300" dirty="0" smtClean="0"/>
              <a:t>MAVG </a:t>
            </a:r>
            <a:r>
              <a:rPr lang="en-US" sz="1300" dirty="0"/>
              <a:t>= </a:t>
            </a:r>
            <a:r>
              <a:rPr lang="en-US" sz="1300" dirty="0" err="1" smtClean="0"/>
              <a:t>get_MAVG</a:t>
            </a:r>
            <a:r>
              <a:rPr lang="en-US" sz="1300" dirty="0" smtClean="0"/>
              <a:t>(90 days of checks);</a:t>
            </a:r>
            <a:br>
              <a:rPr lang="en-US" sz="1300" dirty="0" smtClean="0"/>
            </a:br>
            <a:endParaRPr lang="en-US" sz="1300" dirty="0"/>
          </a:p>
          <a:p>
            <a:pPr marL="0" indent="0">
              <a:buNone/>
            </a:pPr>
            <a:r>
              <a:rPr lang="en-US" sz="1100" b="1" dirty="0" smtClean="0"/>
              <a:t>SUBSEQUENT:</a:t>
            </a:r>
          </a:p>
          <a:p>
            <a:pPr marL="0" indent="0">
              <a:buNone/>
            </a:pPr>
            <a:r>
              <a:rPr lang="en-US" sz="1300" b="1" dirty="0" smtClean="0"/>
              <a:t>     </a:t>
            </a:r>
            <a:r>
              <a:rPr lang="en-US" sz="1300" dirty="0" smtClean="0"/>
              <a:t>MAVG_UPDATE </a:t>
            </a:r>
            <a:r>
              <a:rPr lang="en-US" sz="1300" dirty="0"/>
              <a:t>= </a:t>
            </a:r>
            <a:r>
              <a:rPr lang="en-US" sz="1300" dirty="0" err="1"/>
              <a:t>get_MAVG</a:t>
            </a:r>
            <a:r>
              <a:rPr lang="en-US" sz="1300" dirty="0"/>
              <a:t>(checks since last </a:t>
            </a:r>
            <a:r>
              <a:rPr lang="en-US" sz="1300" dirty="0" smtClean="0"/>
              <a:t>ranked);</a:t>
            </a:r>
            <a:br>
              <a:rPr lang="en-US" sz="1300" dirty="0" smtClean="0"/>
            </a:br>
            <a:r>
              <a:rPr lang="en-US" sz="1300" dirty="0" smtClean="0"/>
              <a:t>     for </a:t>
            </a:r>
            <a:r>
              <a:rPr lang="en-US" sz="1300" dirty="0"/>
              <a:t>each MAVG_UPDATE(</a:t>
            </a:r>
            <a:r>
              <a:rPr lang="en-US" sz="1300" dirty="0" err="1"/>
              <a:t>i</a:t>
            </a:r>
            <a:r>
              <a:rPr lang="en-US" sz="1300" dirty="0"/>
              <a:t>, j) </a:t>
            </a:r>
          </a:p>
          <a:p>
            <a:pPr marL="0" indent="0">
              <a:buNone/>
            </a:pPr>
            <a:r>
              <a:rPr lang="en-US" sz="1300" dirty="0"/>
              <a:t>      </a:t>
            </a:r>
            <a:r>
              <a:rPr lang="en-US" sz="1300" dirty="0" smtClean="0"/>
              <a:t>     if MAVG_UPDATE(</a:t>
            </a:r>
            <a:r>
              <a:rPr lang="en-US" sz="1300" dirty="0" err="1" smtClean="0"/>
              <a:t>i</a:t>
            </a:r>
            <a:r>
              <a:rPr lang="en-US" sz="1300" dirty="0"/>
              <a:t>, j) </a:t>
            </a:r>
            <a:r>
              <a:rPr lang="en-US" sz="1300" dirty="0" smtClean="0"/>
              <a:t>!= null </a:t>
            </a:r>
            <a:r>
              <a:rPr lang="en-US" sz="1300" b="1" dirty="0" smtClean="0"/>
              <a:t>AND</a:t>
            </a:r>
            <a:r>
              <a:rPr lang="en-US" sz="1300" dirty="0" smtClean="0"/>
              <a:t> MAVG(</a:t>
            </a:r>
            <a:r>
              <a:rPr lang="en-US" sz="1300" dirty="0" err="1" smtClean="0"/>
              <a:t>i</a:t>
            </a:r>
            <a:r>
              <a:rPr lang="en-US" sz="1300" dirty="0"/>
              <a:t>, j) </a:t>
            </a:r>
            <a:r>
              <a:rPr lang="en-US" sz="1300" dirty="0" smtClean="0"/>
              <a:t>!=null</a:t>
            </a:r>
          </a:p>
          <a:p>
            <a:pPr marL="0" indent="0">
              <a:buNone/>
            </a:pPr>
            <a:r>
              <a:rPr lang="en-US" sz="1300" dirty="0" smtClean="0"/>
              <a:t>                MAVG(</a:t>
            </a:r>
            <a:r>
              <a:rPr lang="en-US" sz="1300" dirty="0" err="1" smtClean="0"/>
              <a:t>i</a:t>
            </a:r>
            <a:r>
              <a:rPr lang="en-US" sz="1300" dirty="0"/>
              <a:t>, j) = EWMA(MAVG(</a:t>
            </a:r>
            <a:r>
              <a:rPr lang="en-US" sz="1300" dirty="0" err="1"/>
              <a:t>i</a:t>
            </a:r>
            <a:r>
              <a:rPr lang="en-US" sz="1300" dirty="0"/>
              <a:t>, j),MAVG_UPDATE(</a:t>
            </a:r>
            <a:r>
              <a:rPr lang="en-US" sz="1300" dirty="0" err="1"/>
              <a:t>i</a:t>
            </a:r>
            <a:r>
              <a:rPr lang="en-US" sz="1300" dirty="0"/>
              <a:t>, j</a:t>
            </a:r>
            <a:r>
              <a:rPr lang="en-US" sz="1300" dirty="0" smtClean="0"/>
              <a:t>)</a:t>
            </a:r>
            <a:br>
              <a:rPr lang="en-US" sz="13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 smtClean="0">
                <a:solidFill>
                  <a:srgbClr val="7030A0"/>
                </a:solidFill>
              </a:rPr>
              <a:t>HADAPT DISTRIBUTED NORMALIZATION FUNCTION:</a:t>
            </a:r>
            <a:endParaRPr lang="en-US" sz="11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300" dirty="0" smtClean="0"/>
              <a:t>     </a:t>
            </a:r>
            <a:r>
              <a:rPr lang="en-US" sz="1300" dirty="0" err="1" smtClean="0"/>
              <a:t>get_MAVG</a:t>
            </a:r>
            <a:r>
              <a:rPr lang="en-US" sz="1300" dirty="0" smtClean="0"/>
              <a:t>(checks):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>          </a:t>
            </a:r>
            <a:r>
              <a:rPr lang="en-US" sz="1300" dirty="0" err="1" smtClean="0"/>
              <a:t>totSum</a:t>
            </a:r>
            <a:r>
              <a:rPr lang="en-US" sz="1300" dirty="0" smtClean="0"/>
              <a:t> </a:t>
            </a:r>
            <a:r>
              <a:rPr lang="en-US" sz="1300" dirty="0"/>
              <a:t>= matrix(</a:t>
            </a:r>
            <a:r>
              <a:rPr lang="en-US" sz="1300" b="1" dirty="0">
                <a:solidFill>
                  <a:srgbClr val="7030A0"/>
                </a:solidFill>
              </a:rPr>
              <a:t>DAYS_IN_WEEK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7030A0"/>
                </a:solidFill>
              </a:rPr>
              <a:t>HOURS_IN_DAY</a:t>
            </a:r>
            <a:r>
              <a:rPr lang="en-US" sz="1300" dirty="0"/>
              <a:t>);</a:t>
            </a:r>
          </a:p>
          <a:p>
            <a:pPr marL="0" lvl="1" indent="0">
              <a:buNone/>
            </a:pPr>
            <a:r>
              <a:rPr lang="en-US" sz="1300" dirty="0" smtClean="0"/>
              <a:t>          </a:t>
            </a:r>
            <a:r>
              <a:rPr lang="en-US" sz="1300" dirty="0" err="1" smtClean="0"/>
              <a:t>psSum</a:t>
            </a:r>
            <a:r>
              <a:rPr lang="en-US" sz="1300" dirty="0" smtClean="0"/>
              <a:t> </a:t>
            </a:r>
            <a:r>
              <a:rPr lang="en-US" sz="1300" dirty="0"/>
              <a:t>= matrix(</a:t>
            </a:r>
            <a:r>
              <a:rPr lang="en-US" sz="1300" b="1" dirty="0">
                <a:solidFill>
                  <a:srgbClr val="7030A0"/>
                </a:solidFill>
              </a:rPr>
              <a:t>DAYS_IN_WEEK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7030A0"/>
                </a:solidFill>
              </a:rPr>
              <a:t>HOURS_IN_DAY</a:t>
            </a:r>
            <a:r>
              <a:rPr lang="en-US" sz="1300" dirty="0"/>
              <a:t>);</a:t>
            </a:r>
          </a:p>
          <a:p>
            <a:pPr marL="0" lvl="1" indent="0">
              <a:buNone/>
            </a:pPr>
            <a:r>
              <a:rPr lang="en-US" sz="1300" dirty="0" smtClean="0"/>
              <a:t>          for </a:t>
            </a:r>
            <a:r>
              <a:rPr lang="en-US" sz="1300" dirty="0"/>
              <a:t>each check in checks</a:t>
            </a:r>
          </a:p>
          <a:p>
            <a:pPr marL="0" lvl="1" indent="0">
              <a:buNone/>
            </a:pPr>
            <a:r>
              <a:rPr lang="en-US" sz="1300" dirty="0"/>
              <a:t>    </a:t>
            </a:r>
            <a:r>
              <a:rPr lang="en-US" sz="1300" dirty="0" smtClean="0"/>
              <a:t>     </a:t>
            </a:r>
            <a:r>
              <a:rPr lang="en-US" sz="1300" dirty="0"/>
              <a:t>   </a:t>
            </a:r>
            <a:r>
              <a:rPr lang="en-US" sz="1300" dirty="0" smtClean="0"/>
              <a:t>    </a:t>
            </a:r>
            <a:r>
              <a:rPr lang="en-US" sz="1300" dirty="0" err="1" smtClean="0"/>
              <a:t>totSum</a:t>
            </a:r>
            <a:r>
              <a:rPr lang="en-US" sz="1300" dirty="0" smtClean="0"/>
              <a:t>(</a:t>
            </a:r>
            <a:r>
              <a:rPr lang="en-US" sz="1300" b="1" dirty="0" err="1" smtClean="0">
                <a:solidFill>
                  <a:srgbClr val="7030A0"/>
                </a:solidFill>
              </a:rPr>
              <a:t>check.diw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7030A0"/>
                </a:solidFill>
              </a:rPr>
              <a:t>check.hr</a:t>
            </a:r>
            <a:r>
              <a:rPr lang="en-US" sz="1300" dirty="0"/>
              <a:t>) += </a:t>
            </a:r>
            <a:r>
              <a:rPr lang="en-US" sz="1300" dirty="0" err="1"/>
              <a:t>check.Total</a:t>
            </a:r>
            <a:endParaRPr lang="en-US" sz="1300" dirty="0"/>
          </a:p>
          <a:p>
            <a:pPr marL="0" lvl="1" indent="0">
              <a:buNone/>
            </a:pPr>
            <a:r>
              <a:rPr lang="en-US" sz="1300" dirty="0"/>
              <a:t>        </a:t>
            </a:r>
            <a:r>
              <a:rPr lang="en-US" sz="1300" dirty="0" smtClean="0"/>
              <a:t>        </a:t>
            </a:r>
            <a:r>
              <a:rPr lang="en-US" sz="1300" dirty="0" err="1" smtClean="0"/>
              <a:t>psSum</a:t>
            </a:r>
            <a:r>
              <a:rPr lang="en-US" sz="1300" dirty="0" smtClean="0"/>
              <a:t>(</a:t>
            </a:r>
            <a:r>
              <a:rPr lang="en-US" sz="1300" b="1" dirty="0" err="1" smtClean="0">
                <a:solidFill>
                  <a:srgbClr val="7030A0"/>
                </a:solidFill>
              </a:rPr>
              <a:t>check.diw</a:t>
            </a:r>
            <a:r>
              <a:rPr lang="en-US" sz="1300" dirty="0"/>
              <a:t>, </a:t>
            </a:r>
            <a:r>
              <a:rPr lang="en-US" sz="1300" b="1" dirty="0">
                <a:solidFill>
                  <a:srgbClr val="7030A0"/>
                </a:solidFill>
              </a:rPr>
              <a:t>check.hr</a:t>
            </a:r>
            <a:r>
              <a:rPr lang="en-US" sz="1300" dirty="0"/>
              <a:t>) </a:t>
            </a:r>
            <a:r>
              <a:rPr lang="en-US" sz="1300" dirty="0" smtClean="0"/>
              <a:t>+= </a:t>
            </a:r>
            <a:r>
              <a:rPr lang="en-US" sz="1300" dirty="0" err="1" smtClean="0"/>
              <a:t>check.PartySize</a:t>
            </a:r>
            <a:endParaRPr lang="en-US" sz="1300" dirty="0"/>
          </a:p>
          <a:p>
            <a:pPr marL="0" lvl="1" indent="0">
              <a:buNone/>
            </a:pPr>
            <a:r>
              <a:rPr lang="en-US" sz="1300" dirty="0" smtClean="0"/>
              <a:t>     for </a:t>
            </a:r>
            <a:r>
              <a:rPr lang="en-US" sz="1300" dirty="0"/>
              <a:t>each MAVG(</a:t>
            </a:r>
            <a:r>
              <a:rPr lang="en-US" sz="1300" dirty="0" err="1"/>
              <a:t>i</a:t>
            </a:r>
            <a:r>
              <a:rPr lang="en-US" sz="1300" dirty="0"/>
              <a:t>, j)</a:t>
            </a:r>
          </a:p>
          <a:p>
            <a:pPr marL="0" lvl="1" indent="0">
              <a:buNone/>
            </a:pPr>
            <a:r>
              <a:rPr lang="en-US" sz="1300" dirty="0"/>
              <a:t>      </a:t>
            </a:r>
            <a:r>
              <a:rPr lang="en-US" sz="1300" dirty="0" smtClean="0"/>
              <a:t>    if </a:t>
            </a:r>
            <a:r>
              <a:rPr lang="en-US" sz="1300" dirty="0"/>
              <a:t>(distinct </a:t>
            </a:r>
            <a:r>
              <a:rPr lang="en-US" sz="1300" dirty="0" err="1"/>
              <a:t>userCount</a:t>
            </a:r>
            <a:r>
              <a:rPr lang="en-US" sz="1300" dirty="0"/>
              <a:t>(</a:t>
            </a:r>
            <a:r>
              <a:rPr lang="en-US" sz="1300" dirty="0" err="1"/>
              <a:t>i</a:t>
            </a:r>
            <a:r>
              <a:rPr lang="en-US" sz="1300" dirty="0"/>
              <a:t>, j) &gt; </a:t>
            </a:r>
            <a:r>
              <a:rPr lang="en-US" sz="1300" dirty="0" err="1"/>
              <a:t>LowerUserCount</a:t>
            </a:r>
            <a:r>
              <a:rPr lang="en-US" sz="1300" dirty="0"/>
              <a:t>)</a:t>
            </a:r>
          </a:p>
          <a:p>
            <a:pPr marL="0" lvl="1" indent="0">
              <a:buNone/>
            </a:pPr>
            <a:r>
              <a:rPr lang="en-US" sz="1300" dirty="0"/>
              <a:t>          </a:t>
            </a:r>
            <a:r>
              <a:rPr lang="en-US" sz="1300" dirty="0" smtClean="0"/>
              <a:t>     MAVG(</a:t>
            </a:r>
            <a:r>
              <a:rPr lang="en-US" sz="1300" dirty="0" err="1" smtClean="0"/>
              <a:t>i</a:t>
            </a:r>
            <a:r>
              <a:rPr lang="en-US" sz="1300" dirty="0"/>
              <a:t>, j) = </a:t>
            </a:r>
            <a:r>
              <a:rPr lang="en-US" sz="1300" dirty="0" err="1"/>
              <a:t>totSum</a:t>
            </a:r>
            <a:r>
              <a:rPr lang="en-US" sz="1300" dirty="0"/>
              <a:t>(</a:t>
            </a:r>
            <a:r>
              <a:rPr lang="en-US" sz="1300" dirty="0" err="1"/>
              <a:t>i</a:t>
            </a:r>
            <a:r>
              <a:rPr lang="en-US" sz="1300" dirty="0"/>
              <a:t>, j) / </a:t>
            </a:r>
            <a:r>
              <a:rPr lang="en-US" sz="1300" dirty="0" err="1" smtClean="0"/>
              <a:t>psSum</a:t>
            </a:r>
            <a:r>
              <a:rPr lang="en-US" sz="1300" dirty="0" smtClean="0"/>
              <a:t>(</a:t>
            </a:r>
            <a:r>
              <a:rPr lang="en-US" sz="1300" dirty="0" err="1" smtClean="0"/>
              <a:t>i</a:t>
            </a:r>
            <a:r>
              <a:rPr lang="en-US" sz="1300" dirty="0"/>
              <a:t>, j)</a:t>
            </a:r>
          </a:p>
          <a:p>
            <a:pPr marL="0" lvl="1" indent="0">
              <a:buNone/>
            </a:pPr>
            <a:r>
              <a:rPr lang="en-US" sz="1300" dirty="0"/>
              <a:t>          </a:t>
            </a:r>
            <a:r>
              <a:rPr lang="en-US" sz="1300" dirty="0" smtClean="0"/>
              <a:t>else</a:t>
            </a:r>
            <a:endParaRPr lang="en-US" sz="1300" dirty="0"/>
          </a:p>
          <a:p>
            <a:pPr marL="0" lvl="1" indent="0">
              <a:buNone/>
            </a:pPr>
            <a:r>
              <a:rPr lang="en-US" sz="1300" dirty="0"/>
              <a:t>           </a:t>
            </a:r>
            <a:r>
              <a:rPr lang="en-US" sz="1300" dirty="0" smtClean="0"/>
              <a:t>    MAVG(</a:t>
            </a:r>
            <a:r>
              <a:rPr lang="en-US" sz="1300" dirty="0" err="1" smtClean="0"/>
              <a:t>i</a:t>
            </a:r>
            <a:r>
              <a:rPr lang="en-US" sz="1300" dirty="0"/>
              <a:t>, j) = </a:t>
            </a:r>
            <a:r>
              <a:rPr lang="en-US" sz="1300" dirty="0" smtClean="0"/>
              <a:t>null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Hadapt</a:t>
            </a:r>
            <a:r>
              <a:rPr lang="en-US" dirty="0" smtClean="0"/>
              <a:t>: Distributed Per Person Sales Average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0645" y="2357937"/>
                <a:ext cx="2187724" cy="85233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𝑃𝑃𝐴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𝑇𝑜𝑡𝑎𝑙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𝑃𝑆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0645" y="2210566"/>
                <a:ext cx="2187724" cy="79906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821" y="3888769"/>
                <a:ext cx="46830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" y="3645719"/>
                <a:ext cx="4683096" cy="6878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881" y="5334355"/>
                <a:ext cx="41546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1" y="5000958"/>
                <a:ext cx="4154680" cy="362984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7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DIN-Regular"/>
                <a:cs typeface="DIN-Regular"/>
              </a:rPr>
              <a:t>All SQL on Hadoop Solutions are Missing the Point of Hadoop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495259"/>
            <a:ext cx="8229600" cy="48276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Every solution makes you define a schema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SQL (“structured query language”) is expressed over an assumed schema</a:t>
            </a:r>
          </a:p>
          <a:p>
            <a:r>
              <a:rPr lang="en-US" dirty="0" smtClean="0">
                <a:latin typeface="DIN-Regular"/>
                <a:cs typeface="DIN-Regular"/>
              </a:rPr>
              <a:t>Major reasons why Hadoop has taken off include: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Ability to load data without defining a schema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Process data using schema-on-read instead of first defining a schema</a:t>
            </a:r>
          </a:p>
          <a:p>
            <a:r>
              <a:rPr lang="en-US" dirty="0" smtClean="0">
                <a:latin typeface="DIN-Regular"/>
                <a:cs typeface="DIN-Regular"/>
              </a:rPr>
              <a:t>Hadoop contains a lot of:</a:t>
            </a:r>
          </a:p>
          <a:p>
            <a:pPr lvl="1"/>
            <a:r>
              <a:rPr lang="en-US" dirty="0">
                <a:latin typeface="DIN-Regular"/>
                <a:cs typeface="DIN-Regular"/>
              </a:rPr>
              <a:t>R</a:t>
            </a:r>
            <a:r>
              <a:rPr lang="en-US" dirty="0" smtClean="0">
                <a:latin typeface="DIN-Regular"/>
                <a:cs typeface="DIN-Regular"/>
              </a:rPr>
              <a:t>aw, granular data sets with potentially inconsistent schemas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Data sets in JSON, key-value, and other self-describing (non-relational) models designed for schema-on-read processing</a:t>
            </a:r>
          </a:p>
          <a:p>
            <a:r>
              <a:rPr lang="en-US" dirty="0" smtClean="0">
                <a:latin typeface="DIN-Regular"/>
                <a:cs typeface="DIN-Regular"/>
              </a:rPr>
              <a:t>SQL on Hadoop solutions that make you first define a schema are missing a major part of Hadoop’s usage patterns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45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280"/>
            <a:ext cx="8732520" cy="894080"/>
          </a:xfrm>
        </p:spPr>
        <p:txBody>
          <a:bodyPr/>
          <a:lstStyle/>
          <a:p>
            <a:r>
              <a:rPr lang="en-US" dirty="0" smtClean="0"/>
              <a:t>6 Pillars of Architecture – </a:t>
            </a:r>
            <a:r>
              <a:rPr lang="en-US" dirty="0" err="1" smtClean="0"/>
              <a:t>Hadapt</a:t>
            </a:r>
            <a:r>
              <a:rPr lang="en-US" dirty="0" smtClean="0"/>
              <a:t> as our Analytical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20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762529"/>
              </p:ext>
            </p:extLst>
          </p:nvPr>
        </p:nvGraphicFramePr>
        <p:xfrm>
          <a:off x="690194" y="1134533"/>
          <a:ext cx="7763619" cy="534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4" imgW="6981856" imgH="4505220" progId="Visio.Drawing.15">
                  <p:embed/>
                </p:oleObj>
              </mc:Choice>
              <mc:Fallback>
                <p:oleObj name="Visio" r:id="rId4" imgW="6981856" imgH="45052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194" y="1134533"/>
                        <a:ext cx="7763619" cy="534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634740" y="3551936"/>
            <a:ext cx="2887980" cy="2861056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4622" y="5509244"/>
            <a:ext cx="1651000" cy="564472"/>
          </a:xfrm>
          <a:prstGeom prst="rect">
            <a:avLst/>
          </a:prstGeom>
          <a:solidFill>
            <a:srgbClr val="E4EF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7843" y="5517711"/>
            <a:ext cx="1230488" cy="310460"/>
          </a:xfrm>
          <a:prstGeom prst="rect">
            <a:avLst/>
          </a:prstGeom>
          <a:solidFill>
            <a:srgbClr val="E4EF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8561" y="5509244"/>
            <a:ext cx="1749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CDH 4.3</a:t>
            </a:r>
          </a:p>
          <a:p>
            <a:r>
              <a:rPr lang="en-US" sz="1000" dirty="0" err="1" smtClean="0"/>
              <a:t>Hadapt</a:t>
            </a:r>
            <a:r>
              <a:rPr lang="en-US" sz="1000" dirty="0" smtClean="0"/>
              <a:t> Adaptive Analytical Platform v2.0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484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DIN-Regular"/>
                <a:cs typeface="DIN-Regular"/>
              </a:rPr>
              <a:t>Hadapt</a:t>
            </a:r>
            <a:r>
              <a:rPr lang="en-US" sz="2800" dirty="0">
                <a:latin typeface="DIN-Regular"/>
                <a:cs typeface="DIN-Regular"/>
              </a:rPr>
              <a:t> Flexible Schema </a:t>
            </a:r>
            <a:r>
              <a:rPr lang="en-US" sz="2800" dirty="0" smtClean="0">
                <a:latin typeface="DIN-Regular"/>
                <a:cs typeface="DIN-Regular"/>
              </a:rPr>
              <a:t>– Objective Logistics</a:t>
            </a:r>
            <a:endParaRPr lang="en-US" sz="2800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913562"/>
            <a:ext cx="8229600" cy="4827694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DIN-Regular"/>
                <a:cs typeface="DIN-Regular"/>
              </a:rPr>
              <a:t>Technical Challenges</a:t>
            </a:r>
          </a:p>
          <a:p>
            <a:pPr lvl="1"/>
            <a:r>
              <a:rPr lang="en-US" sz="1400" i="1" u="sng" dirty="0" smtClean="0">
                <a:latin typeface="DIN-Regular"/>
                <a:cs typeface="DIN-Regular"/>
              </a:rPr>
              <a:t>Scale = </a:t>
            </a:r>
            <a:r>
              <a:rPr lang="en-US" sz="1400" dirty="0" smtClean="0">
                <a:latin typeface="DIN-Regular"/>
                <a:cs typeface="DIN-Regular"/>
              </a:rPr>
              <a:t>Legacy architecture limited volume of data to be analyzed</a:t>
            </a:r>
          </a:p>
          <a:p>
            <a:pPr lvl="1"/>
            <a:r>
              <a:rPr lang="en-US" sz="1400" i="1" u="sng" dirty="0" smtClean="0">
                <a:latin typeface="DIN-Regular"/>
                <a:cs typeface="DIN-Regular"/>
              </a:rPr>
              <a:t>Rigidity =</a:t>
            </a:r>
            <a:r>
              <a:rPr lang="en-US" sz="1400" dirty="0" smtClean="0">
                <a:latin typeface="DIN-Regular"/>
                <a:cs typeface="DIN-Regular"/>
              </a:rPr>
              <a:t> Data schema and associated challenges dramatically reduced attributes available to analyze staff performance</a:t>
            </a:r>
          </a:p>
          <a:p>
            <a:pPr lvl="1"/>
            <a:r>
              <a:rPr lang="en-US" sz="1400" i="1" u="sng" dirty="0" smtClean="0">
                <a:latin typeface="DIN-Regular"/>
                <a:cs typeface="DIN-Regular"/>
              </a:rPr>
              <a:t>Predictive Modeling =</a:t>
            </a:r>
            <a:r>
              <a:rPr lang="en-US" sz="1400" dirty="0" smtClean="0">
                <a:latin typeface="DIN-Regular"/>
                <a:cs typeface="DIN-Regular"/>
              </a:rPr>
              <a:t> “normalizing” process computationally expensive and inhibiting to analytic models</a:t>
            </a:r>
          </a:p>
          <a:p>
            <a:pPr lvl="1"/>
            <a:r>
              <a:rPr lang="en-US" sz="1400" i="1" u="sng" dirty="0" smtClean="0">
                <a:latin typeface="DIN-Regular"/>
                <a:cs typeface="DIN-Regular"/>
              </a:rPr>
              <a:t>Time to Insights =</a:t>
            </a:r>
            <a:r>
              <a:rPr lang="en-US" sz="1400" dirty="0" smtClean="0">
                <a:latin typeface="DIN-Regular"/>
                <a:cs typeface="DIN-Regular"/>
              </a:rPr>
              <a:t> Cumbersome data management pipeline and incompatible stores</a:t>
            </a:r>
          </a:p>
          <a:p>
            <a:r>
              <a:rPr lang="en-US" sz="1600" dirty="0" smtClean="0">
                <a:latin typeface="DIN-Regular"/>
                <a:cs typeface="DIN-Regular"/>
              </a:rPr>
              <a:t>Results</a:t>
            </a:r>
          </a:p>
          <a:p>
            <a:pPr lvl="1"/>
            <a:r>
              <a:rPr lang="en-US" sz="1400" dirty="0" smtClean="0">
                <a:latin typeface="DIN-Regular"/>
                <a:cs typeface="DIN-Regular"/>
              </a:rPr>
              <a:t>Dramatically simplified data management pipeline and infrastructure architecture</a:t>
            </a:r>
          </a:p>
          <a:p>
            <a:pPr lvl="1"/>
            <a:r>
              <a:rPr lang="en-US" sz="1400" dirty="0" smtClean="0">
                <a:latin typeface="DIN-Regular"/>
                <a:cs typeface="DIN-Regular"/>
              </a:rPr>
              <a:t>Normalization process reduced from ~ 9 </a:t>
            </a:r>
            <a:r>
              <a:rPr lang="en-US" sz="1400" dirty="0" err="1" smtClean="0">
                <a:latin typeface="DIN-Regular"/>
                <a:cs typeface="DIN-Regular"/>
              </a:rPr>
              <a:t>hrs</a:t>
            </a:r>
            <a:r>
              <a:rPr lang="en-US" sz="1400" dirty="0" smtClean="0">
                <a:latin typeface="DIN-Regular"/>
                <a:cs typeface="DIN-Regular"/>
              </a:rPr>
              <a:t> to ~2 minutes</a:t>
            </a:r>
          </a:p>
          <a:p>
            <a:pPr lvl="1"/>
            <a:r>
              <a:rPr lang="en-US" sz="1400" dirty="0" smtClean="0">
                <a:latin typeface="DIN-Regular"/>
                <a:cs typeface="DIN-Regular"/>
              </a:rPr>
              <a:t>Data now able to “speak for itself” providing unparalleled insights</a:t>
            </a:r>
          </a:p>
          <a:p>
            <a:pPr lvl="1"/>
            <a:r>
              <a:rPr lang="en-US" sz="1400" dirty="0" smtClean="0">
                <a:latin typeface="DIN-Regular"/>
                <a:cs typeface="DIN-Regular"/>
              </a:rPr>
              <a:t>Scalable &amp; completely parallelized implementation of advanced analytic models</a:t>
            </a:r>
          </a:p>
          <a:p>
            <a:pPr lvl="1"/>
            <a:r>
              <a:rPr lang="en-US" sz="1400" dirty="0" smtClean="0">
                <a:latin typeface="DIN-Regular"/>
                <a:cs typeface="DIN-Regular"/>
              </a:rPr>
              <a:t>Business expanding into additional markets, verticals, and use cases</a:t>
            </a:r>
            <a:endParaRPr lang="en-US" sz="1400" dirty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HAD_UseCase_Fun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66" y="3091065"/>
            <a:ext cx="6290733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-Regular"/>
                <a:cs typeface="DIN-Regular"/>
              </a:rPr>
              <a:t>Important Trends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57134"/>
            <a:ext cx="8229600" cy="48276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Dramatic increase in utilization of “</a:t>
            </a:r>
            <a:r>
              <a:rPr lang="en-US" dirty="0" err="1" smtClean="0">
                <a:latin typeface="DIN-Regular"/>
                <a:cs typeface="DIN-Regular"/>
              </a:rPr>
              <a:t>NoSQL</a:t>
            </a:r>
            <a:r>
              <a:rPr lang="en-US" dirty="0" smtClean="0">
                <a:latin typeface="DIN-Regular"/>
                <a:cs typeface="DIN-Regular"/>
              </a:rPr>
              <a:t>” databases such as </a:t>
            </a:r>
            <a:r>
              <a:rPr lang="en-US" dirty="0" err="1" smtClean="0">
                <a:latin typeface="DIN-Regular"/>
                <a:cs typeface="DIN-Regular"/>
              </a:rPr>
              <a:t>MongoDB</a:t>
            </a:r>
            <a:r>
              <a:rPr lang="en-US" dirty="0" smtClean="0">
                <a:latin typeface="DIN-Regular"/>
                <a:cs typeface="DIN-Regular"/>
              </a:rPr>
              <a:t>, </a:t>
            </a:r>
            <a:r>
              <a:rPr lang="en-US" dirty="0" err="1" smtClean="0">
                <a:latin typeface="DIN-Regular"/>
                <a:cs typeface="DIN-Regular"/>
              </a:rPr>
              <a:t>CouchDB</a:t>
            </a:r>
            <a:r>
              <a:rPr lang="en-US" dirty="0" smtClean="0">
                <a:latin typeface="DIN-Regular"/>
                <a:cs typeface="DIN-Regular"/>
              </a:rPr>
              <a:t>, </a:t>
            </a:r>
            <a:r>
              <a:rPr lang="en-US" dirty="0" err="1" smtClean="0">
                <a:latin typeface="DIN-Regular"/>
                <a:cs typeface="DIN-Regular"/>
              </a:rPr>
              <a:t>Riak</a:t>
            </a:r>
            <a:r>
              <a:rPr lang="en-US" dirty="0" smtClean="0">
                <a:latin typeface="DIN-Regular"/>
                <a:cs typeface="DIN-Regular"/>
              </a:rPr>
              <a:t>, Cassandra, </a:t>
            </a:r>
            <a:r>
              <a:rPr lang="en-US" dirty="0" err="1" smtClean="0">
                <a:latin typeface="DIN-Regular"/>
                <a:cs typeface="DIN-Regular"/>
              </a:rPr>
              <a:t>Hbase</a:t>
            </a:r>
            <a:r>
              <a:rPr lang="en-US" dirty="0" smtClean="0">
                <a:latin typeface="DIN-Regular"/>
                <a:cs typeface="DIN-Regular"/>
              </a:rPr>
              <a:t>, etc.</a:t>
            </a:r>
          </a:p>
          <a:p>
            <a:r>
              <a:rPr lang="en-US" dirty="0" smtClean="0">
                <a:latin typeface="DIN-Regular"/>
                <a:cs typeface="DIN-Regular"/>
              </a:rPr>
              <a:t>Key value and JSON are increasingly popular ways to represent data 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See </a:t>
            </a:r>
            <a:r>
              <a:rPr lang="en-US" dirty="0" err="1" smtClean="0">
                <a:latin typeface="DIN-Regular"/>
                <a:cs typeface="DIN-Regular"/>
              </a:rPr>
              <a:t>MongoDB’s</a:t>
            </a:r>
            <a:r>
              <a:rPr lang="en-US" dirty="0" smtClean="0">
                <a:latin typeface="DIN-Regular"/>
                <a:cs typeface="DIN-Regular"/>
              </a:rPr>
              <a:t> $150 million “largest database funding ever”</a:t>
            </a:r>
          </a:p>
          <a:p>
            <a:r>
              <a:rPr lang="en-US" dirty="0" smtClean="0">
                <a:latin typeface="DIN-Regular"/>
                <a:cs typeface="DIN-Regular"/>
              </a:rPr>
              <a:t>Emerging data sources continue to evolve notion of “structured” data</a:t>
            </a:r>
          </a:p>
          <a:p>
            <a:r>
              <a:rPr lang="en-US" dirty="0" smtClean="0">
                <a:latin typeface="DIN-Regular"/>
                <a:cs typeface="DIN-Regular"/>
              </a:rPr>
              <a:t>Performing analysis inside </a:t>
            </a:r>
            <a:r>
              <a:rPr lang="en-US" dirty="0" err="1" smtClean="0">
                <a:latin typeface="DIN-Regular"/>
                <a:cs typeface="DIN-Regular"/>
              </a:rPr>
              <a:t>NoSQL</a:t>
            </a:r>
            <a:r>
              <a:rPr lang="en-US" dirty="0" smtClean="0">
                <a:latin typeface="DIN-Regular"/>
                <a:cs typeface="DIN-Regular"/>
              </a:rPr>
              <a:t> databases not a major use-case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Poor analytics primitives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Poor integration with other data sources (data silos)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Poor scan performance</a:t>
            </a:r>
          </a:p>
          <a:p>
            <a:pPr lvl="1"/>
            <a:r>
              <a:rPr lang="en-US" dirty="0" smtClean="0">
                <a:latin typeface="DIN-Regular"/>
                <a:cs typeface="DIN-Regular"/>
              </a:rPr>
              <a:t>Poor integration with analytical tools</a:t>
            </a:r>
          </a:p>
          <a:p>
            <a:r>
              <a:rPr lang="en-US" dirty="0" smtClean="0">
                <a:latin typeface="DIN-Regular"/>
                <a:cs typeface="DIN-Regular"/>
              </a:rPr>
              <a:t>Hadoop becoming dominant platform for data analysis</a:t>
            </a:r>
          </a:p>
          <a:p>
            <a:endParaRPr lang="en-US" dirty="0" smtClean="0">
              <a:latin typeface="DIN-Regular"/>
              <a:cs typeface="DIN-Regular"/>
            </a:endParaRPr>
          </a:p>
          <a:p>
            <a:pPr lvl="1"/>
            <a:endParaRPr lang="en-US" dirty="0" smtClean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3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Analytic World – Pre Flexible Schema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4</a:t>
            </a:fld>
            <a:endParaRPr lang="en-US" dirty="0"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7166" y="1214902"/>
            <a:ext cx="1467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Relational </a:t>
            </a:r>
            <a:r>
              <a:rPr lang="en-US" sz="1100" dirty="0">
                <a:solidFill>
                  <a:srgbClr val="000000"/>
                </a:solidFill>
                <a:latin typeface="DIN-Regular"/>
                <a:cs typeface="DIN-Regular"/>
              </a:rPr>
              <a:t>Datastore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436" y="2911479"/>
            <a:ext cx="506896" cy="6477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23164" y="384248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Text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90" y="5419399"/>
            <a:ext cx="506896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479" y="4493767"/>
            <a:ext cx="506896" cy="6477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42036" y="2159425"/>
            <a:ext cx="11757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JSON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cxnSp>
        <p:nvCxnSpPr>
          <p:cNvPr id="20" name="Straight Connector 19"/>
          <p:cNvCxnSpPr>
            <a:stCxn id="22" idx="3"/>
          </p:cNvCxnSpPr>
          <p:nvPr/>
        </p:nvCxnSpPr>
        <p:spPr>
          <a:xfrm flipV="1">
            <a:off x="2159358" y="2808572"/>
            <a:ext cx="1407139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" idx="1"/>
          </p:cNvCxnSpPr>
          <p:nvPr/>
        </p:nvCxnSpPr>
        <p:spPr>
          <a:xfrm>
            <a:off x="245298" y="2808572"/>
            <a:ext cx="1407138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</p:cNvCxnSpPr>
          <p:nvPr/>
        </p:nvCxnSpPr>
        <p:spPr>
          <a:xfrm flipV="1">
            <a:off x="1917820" y="5273190"/>
            <a:ext cx="1117349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6" idx="1"/>
          </p:cNvCxnSpPr>
          <p:nvPr/>
        </p:nvCxnSpPr>
        <p:spPr>
          <a:xfrm>
            <a:off x="293542" y="5273190"/>
            <a:ext cx="1117348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</p:cNvCxnSpPr>
          <p:nvPr/>
        </p:nvCxnSpPr>
        <p:spPr>
          <a:xfrm flipV="1">
            <a:off x="7683400" y="4374440"/>
            <a:ext cx="698249" cy="44317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1"/>
          </p:cNvCxnSpPr>
          <p:nvPr/>
        </p:nvCxnSpPr>
        <p:spPr>
          <a:xfrm flipH="1" flipV="1">
            <a:off x="6478231" y="4368800"/>
            <a:ext cx="698248" cy="44881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90782"/>
              </p:ext>
            </p:extLst>
          </p:nvPr>
        </p:nvGraphicFramePr>
        <p:xfrm>
          <a:off x="245298" y="1506293"/>
          <a:ext cx="3321173" cy="162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43"/>
                <a:gridCol w="793898"/>
                <a:gridCol w="1219200"/>
                <a:gridCol w="774832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95620"/>
              </p:ext>
            </p:extLst>
          </p:nvPr>
        </p:nvGraphicFramePr>
        <p:xfrm>
          <a:off x="293553" y="4143804"/>
          <a:ext cx="2741593" cy="117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20"/>
                <a:gridCol w="175377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27828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39590"/>
              </p:ext>
            </p:extLst>
          </p:nvPr>
        </p:nvGraphicFramePr>
        <p:xfrm>
          <a:off x="6478262" y="2470807"/>
          <a:ext cx="1903393" cy="220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9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JSON Documents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1,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“door”, “price”: 12.50,”color”:”green”,”tags”:[“home”,”green”]}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3,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action”:”purchase”,”price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57.12}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2,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action”:”view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”, ”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productName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“window”, 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color”:”orange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, “price”:52.50,”tags”: [“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home”,”orange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”]}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3751" y="2959805"/>
            <a:ext cx="29084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What if you want to send an email to all customers who indicate a potential desire to buy in bulk, with a deal on items they looked at?</a:t>
            </a:r>
            <a:endParaRPr lang="en-US" dirty="0"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227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Analytic World – Pre Flexible Schema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479" y="4493767"/>
            <a:ext cx="506896" cy="6477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42036" y="2159425"/>
            <a:ext cx="11757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JSON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cxnSp>
        <p:nvCxnSpPr>
          <p:cNvPr id="45" name="Straight Connector 44"/>
          <p:cNvCxnSpPr>
            <a:stCxn id="27" idx="3"/>
          </p:cNvCxnSpPr>
          <p:nvPr/>
        </p:nvCxnSpPr>
        <p:spPr>
          <a:xfrm flipV="1">
            <a:off x="7683400" y="4374440"/>
            <a:ext cx="698249" cy="44317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1"/>
          </p:cNvCxnSpPr>
          <p:nvPr/>
        </p:nvCxnSpPr>
        <p:spPr>
          <a:xfrm flipH="1" flipV="1">
            <a:off x="6478231" y="4368800"/>
            <a:ext cx="698248" cy="44881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61809"/>
              </p:ext>
            </p:extLst>
          </p:nvPr>
        </p:nvGraphicFramePr>
        <p:xfrm>
          <a:off x="6478262" y="2470807"/>
          <a:ext cx="1903393" cy="220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9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JSON Documents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1,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“door”, “price”: 12.50,”color”:”green”,”tags”:[“home”,”green”]}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3,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action”:”purchase”,”price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57.12}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2,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action”:”view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”, ”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productName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“window”, 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color”:”orange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, “price”:52.50,”tags”: [“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home”,”orange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”]}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0423" y="3016248"/>
            <a:ext cx="2908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6A71"/>
                </a:solidFill>
                <a:latin typeface="DIN-Regular"/>
                <a:cs typeface="DIN-Regular"/>
              </a:rPr>
              <a:t>Option 1: Extract data from each relevant store, perform join and further query analysis in user code.  </a:t>
            </a:r>
            <a:endParaRPr lang="en-US" dirty="0">
              <a:solidFill>
                <a:srgbClr val="5E6A71"/>
              </a:solidFill>
              <a:latin typeface="DIN-Regular"/>
              <a:cs typeface="DIN-Regula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341" y="1214902"/>
            <a:ext cx="1467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Relational </a:t>
            </a:r>
            <a:r>
              <a:rPr lang="en-US" sz="1100" dirty="0">
                <a:solidFill>
                  <a:srgbClr val="000000"/>
                </a:solidFill>
                <a:latin typeface="DIN-Regular"/>
                <a:cs typeface="DIN-Regular"/>
              </a:rPr>
              <a:t>Datastore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611" y="2911479"/>
            <a:ext cx="506896" cy="6477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23164" y="384248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Text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890" y="5419399"/>
            <a:ext cx="506896" cy="647700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29" idx="3"/>
          </p:cNvCxnSpPr>
          <p:nvPr/>
        </p:nvCxnSpPr>
        <p:spPr>
          <a:xfrm flipV="1">
            <a:off x="2162513" y="2808572"/>
            <a:ext cx="1407139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9" idx="1"/>
          </p:cNvCxnSpPr>
          <p:nvPr/>
        </p:nvCxnSpPr>
        <p:spPr>
          <a:xfrm>
            <a:off x="248473" y="2808572"/>
            <a:ext cx="1407138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3"/>
          </p:cNvCxnSpPr>
          <p:nvPr/>
        </p:nvCxnSpPr>
        <p:spPr>
          <a:xfrm flipV="1">
            <a:off x="1917820" y="5273190"/>
            <a:ext cx="1117349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1"/>
          </p:cNvCxnSpPr>
          <p:nvPr/>
        </p:nvCxnSpPr>
        <p:spPr>
          <a:xfrm>
            <a:off x="293542" y="5273190"/>
            <a:ext cx="1117348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61975"/>
              </p:ext>
            </p:extLst>
          </p:nvPr>
        </p:nvGraphicFramePr>
        <p:xfrm>
          <a:off x="248499" y="1506293"/>
          <a:ext cx="3321173" cy="162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43"/>
                <a:gridCol w="793898"/>
                <a:gridCol w="1219200"/>
                <a:gridCol w="774832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63556"/>
              </p:ext>
            </p:extLst>
          </p:nvPr>
        </p:nvGraphicFramePr>
        <p:xfrm>
          <a:off x="293553" y="4143804"/>
          <a:ext cx="2741593" cy="117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20"/>
                <a:gridCol w="175377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27828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04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Analytic World – Pre Flexible Schema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</a:rPr>
              <a:pPr/>
              <a:t>10/25/13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Hadapt 2013. Confidential and Proprietary.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64" y="2933700"/>
            <a:ext cx="11049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664" y="2933700"/>
            <a:ext cx="1104900" cy="143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512" y="3189110"/>
            <a:ext cx="1115943" cy="14259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479" y="4493767"/>
            <a:ext cx="506896" cy="6477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42036" y="2159425"/>
            <a:ext cx="11757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JSON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cxnSp>
        <p:nvCxnSpPr>
          <p:cNvPr id="45" name="Straight Connector 44"/>
          <p:cNvCxnSpPr>
            <a:stCxn id="27" idx="3"/>
          </p:cNvCxnSpPr>
          <p:nvPr/>
        </p:nvCxnSpPr>
        <p:spPr>
          <a:xfrm flipV="1">
            <a:off x="7683400" y="4374440"/>
            <a:ext cx="698249" cy="44317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1"/>
          </p:cNvCxnSpPr>
          <p:nvPr/>
        </p:nvCxnSpPr>
        <p:spPr>
          <a:xfrm flipH="1" flipV="1">
            <a:off x="6478231" y="4368800"/>
            <a:ext cx="698248" cy="44881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5" idx="1"/>
          </p:cNvCxnSpPr>
          <p:nvPr/>
        </p:nvCxnSpPr>
        <p:spPr>
          <a:xfrm flipV="1">
            <a:off x="3035135" y="3902078"/>
            <a:ext cx="1196376" cy="888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6" idx="3"/>
            <a:endCxn id="15" idx="1"/>
          </p:cNvCxnSpPr>
          <p:nvPr/>
        </p:nvCxnSpPr>
        <p:spPr>
          <a:xfrm>
            <a:off x="3568839" y="2320523"/>
            <a:ext cx="662673" cy="1581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5" idx="3"/>
          </p:cNvCxnSpPr>
          <p:nvPr/>
        </p:nvCxnSpPr>
        <p:spPr>
          <a:xfrm flipH="1">
            <a:off x="5347476" y="3902075"/>
            <a:ext cx="1288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 rot="19189166">
            <a:off x="3274331" y="4198044"/>
            <a:ext cx="441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ETL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sp>
        <p:nvSpPr>
          <p:cNvPr id="65" name="Rectangle 64"/>
          <p:cNvSpPr/>
          <p:nvPr/>
        </p:nvSpPr>
        <p:spPr>
          <a:xfrm rot="4128707">
            <a:off x="3629770" y="2491668"/>
            <a:ext cx="441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ETL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71049" y="3640465"/>
            <a:ext cx="441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ETL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76041"/>
              </p:ext>
            </p:extLst>
          </p:nvPr>
        </p:nvGraphicFramePr>
        <p:xfrm>
          <a:off x="6478262" y="2470807"/>
          <a:ext cx="1903393" cy="220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9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JSON Documents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1,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“door”, “price”: 12.50,”color”:”green”,”tags”:[“home”,”green”]}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3,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action”:”purchase”,”price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57.12}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2, 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action”:”view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”, ”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productName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“window”, 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color”:”orange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, “price”:52.50,”tags”: [“</a:t>
                      </a:r>
                      <a:r>
                        <a:rPr lang="en-US" sz="900" b="0" i="0" baseline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home”,”orange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”]}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52998" y="2010391"/>
            <a:ext cx="226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E6A71"/>
                </a:solidFill>
                <a:latin typeface="DIN-Regular"/>
                <a:cs typeface="DIN-Regular"/>
              </a:rPr>
              <a:t>Option 2: ETL separate data sources into unified data store</a:t>
            </a:r>
            <a:endParaRPr lang="en-US" dirty="0">
              <a:solidFill>
                <a:srgbClr val="5E6A71"/>
              </a:solidFill>
              <a:latin typeface="DIN-Regular"/>
              <a:cs typeface="DIN-Regula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9531" y="1214902"/>
            <a:ext cx="1467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Relational </a:t>
            </a:r>
            <a:r>
              <a:rPr lang="en-US" sz="1100" dirty="0">
                <a:solidFill>
                  <a:srgbClr val="000000"/>
                </a:solidFill>
                <a:latin typeface="DIN-Regular"/>
                <a:cs typeface="DIN-Regular"/>
              </a:rPr>
              <a:t>Datastore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801" y="2911479"/>
            <a:ext cx="506896" cy="6477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23164" y="3842484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DIN-Regular"/>
                <a:cs typeface="DIN-Regular"/>
              </a:rPr>
              <a:t>Text Datastore</a:t>
            </a:r>
            <a:endParaRPr lang="en-US" sz="11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0890" y="5419399"/>
            <a:ext cx="506896" cy="647700"/>
          </a:xfrm>
          <a:prstGeom prst="rect">
            <a:avLst/>
          </a:prstGeom>
        </p:spPr>
      </p:pic>
      <p:cxnSp>
        <p:nvCxnSpPr>
          <p:cNvPr id="40" name="Straight Connector 39"/>
          <p:cNvCxnSpPr>
            <a:stCxn id="36" idx="3"/>
          </p:cNvCxnSpPr>
          <p:nvPr/>
        </p:nvCxnSpPr>
        <p:spPr>
          <a:xfrm flipV="1">
            <a:off x="2161726" y="2808572"/>
            <a:ext cx="1407139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1"/>
          </p:cNvCxnSpPr>
          <p:nvPr/>
        </p:nvCxnSpPr>
        <p:spPr>
          <a:xfrm>
            <a:off x="247663" y="2808572"/>
            <a:ext cx="1407138" cy="4267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9" idx="3"/>
          </p:cNvCxnSpPr>
          <p:nvPr/>
        </p:nvCxnSpPr>
        <p:spPr>
          <a:xfrm flipV="1">
            <a:off x="1917820" y="5273190"/>
            <a:ext cx="1117349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9" idx="1"/>
          </p:cNvCxnSpPr>
          <p:nvPr/>
        </p:nvCxnSpPr>
        <p:spPr>
          <a:xfrm>
            <a:off x="293542" y="5273190"/>
            <a:ext cx="1117348" cy="47007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3309"/>
              </p:ext>
            </p:extLst>
          </p:nvPr>
        </p:nvGraphicFramePr>
        <p:xfrm>
          <a:off x="247666" y="1506293"/>
          <a:ext cx="3321173" cy="162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43"/>
                <a:gridCol w="793898"/>
                <a:gridCol w="1219200"/>
                <a:gridCol w="774832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33092"/>
              </p:ext>
            </p:extLst>
          </p:nvPr>
        </p:nvGraphicFramePr>
        <p:xfrm>
          <a:off x="293553" y="4143804"/>
          <a:ext cx="2741593" cy="117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20"/>
                <a:gridCol w="1753773"/>
              </a:tblGrid>
              <a:tr h="28821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27828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64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Analytic World – Pre Flexible Schema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342427"/>
            <a:ext cx="8229600" cy="48276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Post merge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0502" y="2098865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DIN-Regular"/>
                <a:cs typeface="DIN-Regular"/>
              </a:rPr>
              <a:t>T</a:t>
            </a:r>
            <a:endParaRPr lang="en-US" sz="12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4699438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SELECT </a:t>
            </a:r>
            <a:r>
              <a:rPr lang="en-US" sz="1600" dirty="0" smtClean="0">
                <a:solidFill>
                  <a:srgbClr val="000000"/>
                </a:solidFill>
                <a:latin typeface="DIN-Regular"/>
                <a:cs typeface="DIN-Regular"/>
              </a:rPr>
              <a:t>name, </a:t>
            </a:r>
            <a:r>
              <a:rPr lang="en-US" sz="1600" dirty="0" err="1" smtClean="0">
                <a:solidFill>
                  <a:srgbClr val="000000"/>
                </a:solidFill>
                <a:latin typeface="DIN-Regular"/>
                <a:cs typeface="DIN-Regular"/>
              </a:rPr>
              <a:t>emailAddr</a:t>
            </a:r>
            <a:r>
              <a:rPr lang="en-US" sz="1600" dirty="0" smtClean="0">
                <a:solidFill>
                  <a:srgbClr val="000000"/>
                </a:solidFill>
                <a:latin typeface="DIN-Regular"/>
                <a:cs typeface="DIN-Regular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regex_value(json, ‘“productName”:\s*“([^”]*?)”’, 1, ‘i’)</a:t>
            </a:r>
          </a:p>
          <a:p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FROM </a:t>
            </a:r>
            <a:r>
              <a:rPr lang="en-US" sz="1600" dirty="0" smtClean="0">
                <a:solidFill>
                  <a:srgbClr val="000000"/>
                </a:solidFill>
                <a:latin typeface="DIN-Regular"/>
                <a:cs typeface="DIN-Regular"/>
              </a:rPr>
              <a:t>T</a:t>
            </a:r>
            <a:endParaRPr lang="en-US" sz="1600" dirty="0">
              <a:solidFill>
                <a:srgbClr val="000000"/>
              </a:solidFill>
              <a:latin typeface="DIN-Regular"/>
              <a:cs typeface="DIN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WHERE regex_match(json, ‘“action”:\s*”view”’,’</a:t>
            </a:r>
            <a:r>
              <a:rPr lang="en-US" sz="1600" dirty="0" err="1">
                <a:solidFill>
                  <a:srgbClr val="000000"/>
                </a:solidFill>
                <a:latin typeface="DIN-Regular"/>
                <a:cs typeface="DIN-Regula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’)</a:t>
            </a:r>
          </a:p>
          <a:p>
            <a:r>
              <a:rPr lang="en-US" sz="1600" dirty="0">
                <a:solidFill>
                  <a:srgbClr val="000000"/>
                </a:solidFill>
                <a:latin typeface="DIN-Regular"/>
                <a:cs typeface="DIN-Regular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latin typeface="DIN-Regular"/>
                <a:cs typeface="DIN-Regular"/>
              </a:rPr>
              <a:t>emails like ‘%bulk%’</a:t>
            </a:r>
            <a:endParaRPr lang="en-US" sz="16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50929"/>
              </p:ext>
            </p:extLst>
          </p:nvPr>
        </p:nvGraphicFramePr>
        <p:xfrm>
          <a:off x="391733" y="2423249"/>
          <a:ext cx="8180801" cy="223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26"/>
                <a:gridCol w="819150"/>
                <a:gridCol w="1276350"/>
                <a:gridCol w="742950"/>
                <a:gridCol w="3346432"/>
                <a:gridCol w="1463693"/>
              </a:tblGrid>
              <a:tr h="3440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emailAddr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json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{“eventID”: 1,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“door”, “price”: 12.50,”color”:”green”,”tags”:[“home”,”green”]}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{“eventID”: 2,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“window”, “color”:”orange, “price”:52.50,”tags”: [“home”,”orange”]}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</a:p>
                    <a:p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.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946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{“eventID”: 3, “action”:”purchase”,”price”: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57.12}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6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IN-Regular"/>
                <a:cs typeface="DIN-Regular"/>
              </a:rPr>
              <a:t>Analytic World – Flexible Schema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152886"/>
            <a:ext cx="8229600" cy="513095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No ETL / MapReduce pre-processing</a:t>
            </a:r>
          </a:p>
          <a:p>
            <a:r>
              <a:rPr lang="en-US" dirty="0">
                <a:latin typeface="DIN-Regular"/>
                <a:cs typeface="DIN-Regular"/>
              </a:rPr>
              <a:t>Provide user a virtual view of their </a:t>
            </a:r>
            <a:r>
              <a:rPr lang="en-US" dirty="0" smtClean="0">
                <a:latin typeface="DIN-Regular"/>
                <a:cs typeface="DIN-Regular"/>
              </a:rPr>
              <a:t>data</a:t>
            </a:r>
          </a:p>
          <a:p>
            <a:r>
              <a:rPr lang="en-US" dirty="0" smtClean="0">
                <a:latin typeface="DIN-Regular"/>
                <a:cs typeface="DIN-Regular"/>
              </a:rPr>
              <a:t>Every unique JSON key a separate virtual column</a:t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r>
              <a:rPr lang="en-US" dirty="0" smtClean="0">
                <a:latin typeface="DIN-Regular"/>
                <a:cs typeface="DIN-Regular"/>
              </a:rPr>
              <a:t/>
            </a:r>
            <a:br>
              <a:rPr lang="en-US" dirty="0" smtClean="0">
                <a:latin typeface="DIN-Regular"/>
                <a:cs typeface="DIN-Regular"/>
              </a:rPr>
            </a:br>
            <a:endParaRPr lang="en-US" dirty="0" smtClean="0">
              <a:latin typeface="DIN-Regular"/>
              <a:cs typeface="DIN-Regular"/>
            </a:endParaRPr>
          </a:p>
          <a:p>
            <a:r>
              <a:rPr lang="en-US" dirty="0" smtClean="0">
                <a:latin typeface="DIN-Regular"/>
                <a:cs typeface="DIN-Regular"/>
              </a:rPr>
              <a:t>Standard SQL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1864" y="2326317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DIN-Regular"/>
                <a:cs typeface="DIN-Regular"/>
              </a:rPr>
              <a:t>T</a:t>
            </a:r>
            <a:endParaRPr lang="en-US" sz="1200" dirty="0">
              <a:solidFill>
                <a:srgbClr val="000000"/>
              </a:solidFill>
              <a:latin typeface="DIN-Regular"/>
              <a:cs typeface="DIN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024" y="5353381"/>
            <a:ext cx="448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IN-Regular"/>
                <a:cs typeface="DIN-Regular"/>
              </a:rPr>
              <a:t>SELECT </a:t>
            </a:r>
            <a:r>
              <a:rPr lang="en-US" dirty="0" smtClean="0">
                <a:solidFill>
                  <a:srgbClr val="000000"/>
                </a:solidFill>
                <a:latin typeface="DIN-Regular"/>
                <a:cs typeface="DIN-Regular"/>
              </a:rPr>
              <a:t>name, </a:t>
            </a:r>
            <a:r>
              <a:rPr lang="en-US" dirty="0" err="1" smtClean="0">
                <a:solidFill>
                  <a:srgbClr val="000000"/>
                </a:solidFill>
                <a:latin typeface="DIN-Regular"/>
                <a:cs typeface="DIN-Regular"/>
              </a:rPr>
              <a:t>emailAddr</a:t>
            </a:r>
            <a:r>
              <a:rPr lang="en-US" dirty="0" smtClean="0">
                <a:solidFill>
                  <a:srgbClr val="000000"/>
                </a:solidFill>
                <a:latin typeface="DIN-Regular"/>
                <a:cs typeface="DIN-Regula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DIN-Regular"/>
                <a:cs typeface="DIN-Regular"/>
              </a:rPr>
              <a:t>productName</a:t>
            </a:r>
            <a:endParaRPr lang="en-US" dirty="0">
              <a:solidFill>
                <a:srgbClr val="000000"/>
              </a:solidFill>
              <a:latin typeface="DIN-Regular"/>
              <a:cs typeface="DIN-Regular"/>
            </a:endParaRPr>
          </a:p>
          <a:p>
            <a:r>
              <a:rPr lang="en-US" dirty="0">
                <a:solidFill>
                  <a:srgbClr val="000000"/>
                </a:solidFill>
                <a:latin typeface="DIN-Regular"/>
                <a:cs typeface="DIN-Regular"/>
              </a:rPr>
              <a:t>FROM </a:t>
            </a:r>
            <a:r>
              <a:rPr lang="en-US" dirty="0" smtClean="0">
                <a:solidFill>
                  <a:srgbClr val="000000"/>
                </a:solidFill>
                <a:latin typeface="DIN-Regular"/>
                <a:cs typeface="DIN-Regular"/>
              </a:rPr>
              <a:t>T</a:t>
            </a:r>
            <a:endParaRPr lang="en-US" dirty="0">
              <a:solidFill>
                <a:srgbClr val="000000"/>
              </a:solidFill>
              <a:latin typeface="DIN-Regular"/>
              <a:cs typeface="DIN-Regular"/>
            </a:endParaRPr>
          </a:p>
          <a:p>
            <a:r>
              <a:rPr lang="en-US" dirty="0">
                <a:solidFill>
                  <a:srgbClr val="000000"/>
                </a:solidFill>
                <a:latin typeface="DIN-Regular"/>
                <a:cs typeface="DIN-Regular"/>
              </a:rPr>
              <a:t>WHERE </a:t>
            </a:r>
            <a:r>
              <a:rPr lang="en-US" dirty="0" smtClean="0">
                <a:solidFill>
                  <a:srgbClr val="000000"/>
                </a:solidFill>
                <a:latin typeface="DIN-Regular"/>
                <a:cs typeface="DIN-Regular"/>
              </a:rPr>
              <a:t>action=‘view’</a:t>
            </a:r>
          </a:p>
          <a:p>
            <a:r>
              <a:rPr lang="ro-RO" dirty="0" smtClean="0">
                <a:solidFill>
                  <a:srgbClr val="000000"/>
                </a:solidFill>
                <a:latin typeface="DIN-Regular"/>
                <a:cs typeface="DIN-Regular"/>
              </a:rPr>
              <a:t>AND</a:t>
            </a:r>
            <a:r>
              <a:rPr lang="en-US" dirty="0">
                <a:solidFill>
                  <a:srgbClr val="000000"/>
                </a:solidFill>
                <a:latin typeface="DIN-Regular"/>
                <a:cs typeface="DIN-Regular"/>
              </a:rPr>
              <a:t> emails like ‘%bulk%’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12848"/>
              </p:ext>
            </p:extLst>
          </p:nvPr>
        </p:nvGraphicFramePr>
        <p:xfrm>
          <a:off x="352425" y="2818666"/>
          <a:ext cx="8505824" cy="250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102"/>
                <a:gridCol w="847873"/>
                <a:gridCol w="1257300"/>
                <a:gridCol w="787400"/>
                <a:gridCol w="981075"/>
                <a:gridCol w="771525"/>
                <a:gridCol w="542925"/>
                <a:gridCol w="533400"/>
                <a:gridCol w="666750"/>
                <a:gridCol w="1514474"/>
              </a:tblGrid>
              <a:tr h="42828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emailAddr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product 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price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tags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color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action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535350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door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12.50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</a:t>
                      </a:r>
                    </a:p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view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575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window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52.50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</a:t>
                      </a:r>
                    </a:p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orange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orange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view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575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57.12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purchase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7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5621" y="292967"/>
            <a:ext cx="8450585" cy="10841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Analytic World – Flexible Schema (cont.)</a:t>
            </a:r>
            <a:endParaRPr lang="en-US" dirty="0">
              <a:latin typeface="DIN-Regular"/>
              <a:cs typeface="DIN-Regular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020218"/>
            <a:ext cx="8229600" cy="48276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IN-Regular"/>
                <a:cs typeface="DIN-Regular"/>
              </a:rPr>
              <a:t>New object added to JSON</a:t>
            </a:r>
          </a:p>
          <a:p>
            <a:r>
              <a:rPr lang="en-US" dirty="0" smtClean="0">
                <a:latin typeface="DIN-Regular"/>
                <a:cs typeface="DIN-Regular"/>
              </a:rPr>
              <a:t>Additional column dynamically created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96E2EE-76DB-D446-8ABD-3A6E649C20CE}" type="datetime1">
              <a:rPr lang="en-US" smtClean="0">
                <a:solidFill>
                  <a:prstClr val="white"/>
                </a:solidFill>
                <a:latin typeface="Calibri"/>
              </a:rPr>
              <a:pPr/>
              <a:t>10/25/13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Hadapt 2013. Confidential and Proprietary. </a:t>
            </a:r>
            <a:endParaRPr lang="en-US" dirty="0"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3B4318-BE7C-8642-9FB5-7C9AE17133AC}" type="slidenum">
              <a:rPr lang="en-US" smtClean="0">
                <a:latin typeface="Calibri"/>
              </a:rPr>
              <a:pPr/>
              <a:t>9</a:t>
            </a:fld>
            <a:endParaRPr lang="en-US" dirty="0"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94467"/>
              </p:ext>
            </p:extLst>
          </p:nvPr>
        </p:nvGraphicFramePr>
        <p:xfrm>
          <a:off x="457208" y="2250369"/>
          <a:ext cx="3165687" cy="90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687"/>
              </a:tblGrid>
              <a:tr h="26108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json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{“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userID</a:t>
                      </a: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”: 4, “action”:”view”, ”productName”: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“door”, “price”: 12.50,”color”:”green”,”tags”:[“home”,”green”],</a:t>
                      </a:r>
                      <a:r>
                        <a:rPr lang="en-US" sz="900" b="0" i="0" baseline="0" dirty="0" smtClean="0">
                          <a:solidFill>
                            <a:srgbClr val="FF0000"/>
                          </a:solidFill>
                          <a:latin typeface="DIN-Regular"/>
                          <a:cs typeface="DIN-Regular"/>
                        </a:rPr>
                        <a:t>”size”:”standard”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}</a:t>
                      </a:r>
                      <a:endParaRPr lang="en-US" sz="900" b="0" i="0" dirty="0" smtClean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94718"/>
              </p:ext>
            </p:extLst>
          </p:nvPr>
        </p:nvGraphicFramePr>
        <p:xfrm>
          <a:off x="401975" y="3164859"/>
          <a:ext cx="8505823" cy="26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63"/>
                <a:gridCol w="670814"/>
                <a:gridCol w="1231280"/>
                <a:gridCol w="699853"/>
                <a:gridCol w="990127"/>
                <a:gridCol w="715443"/>
                <a:gridCol w="503460"/>
                <a:gridCol w="494627"/>
                <a:gridCol w="618284"/>
                <a:gridCol w="618284"/>
                <a:gridCol w="1404388"/>
              </a:tblGrid>
              <a:tr h="42828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userID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err="1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emailAddr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Preferred?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product Name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price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tags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color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action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FF0000"/>
                          </a:solidFill>
                          <a:latin typeface="DIN-Bold"/>
                          <a:cs typeface="DIN-Bold"/>
                        </a:rPr>
                        <a:t>size</a:t>
                      </a:r>
                      <a:endParaRPr lang="en-US" sz="900" b="0" i="0" dirty="0">
                        <a:solidFill>
                          <a:srgbClr val="FF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DIN-Bold"/>
                          <a:cs typeface="DIN-Bold"/>
                        </a:rPr>
                        <a:t>emails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DIN-Bold"/>
                        <a:cs typeface="DIN-Bold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3B2"/>
                    </a:solidFill>
                  </a:tcPr>
                </a:tc>
              </a:tr>
              <a:tr h="535350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 </a:t>
                      </a:r>
                      <a:r>
                        <a:rPr lang="en-US" sz="900" b="0" i="0" dirty="0" err="1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Howser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scott@hadapt.com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no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door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12.50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</a:t>
                      </a:r>
                    </a:p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view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What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is your return policy?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Jon Millis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jmillis@hadapt.com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window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52.50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</a:t>
                      </a:r>
                    </a:p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orange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orange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view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 you have bulk discounts?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3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Barton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cjbarton@hadapt.com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57.12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purchase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4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Brian</a:t>
                      </a:r>
                      <a:r>
                        <a:rPr lang="en-US" sz="900" b="0" i="0" baseline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 Murphy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bmurphy@hadapt.com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Yes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door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12.50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home</a:t>
                      </a:r>
                      <a:b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</a:b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green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view</a:t>
                      </a:r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FF0000"/>
                          </a:solidFill>
                          <a:latin typeface="DIN-Regular"/>
                          <a:cs typeface="DIN-Regular"/>
                        </a:rPr>
                        <a:t>standard</a:t>
                      </a:r>
                      <a:endParaRPr lang="en-US" sz="900" b="0" i="0" dirty="0">
                        <a:solidFill>
                          <a:srgbClr val="FF0000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2"/>
                          </a:solidFill>
                          <a:latin typeface="DIN-Regular"/>
                          <a:cs typeface="DIN-Regular"/>
                        </a:rPr>
                        <a:t>I can’t figure out your Website. You should fire your designer!</a:t>
                      </a:r>
                    </a:p>
                    <a:p>
                      <a:endParaRPr lang="en-US" sz="900" b="0" i="0" dirty="0">
                        <a:solidFill>
                          <a:schemeClr val="tx2"/>
                        </a:solidFill>
                        <a:latin typeface="DIN-Regular"/>
                        <a:cs typeface="DIN-Regular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12" idx="3"/>
          </p:cNvCxnSpPr>
          <p:nvPr/>
        </p:nvCxnSpPr>
        <p:spPr>
          <a:xfrm>
            <a:off x="3622895" y="2700953"/>
            <a:ext cx="3606580" cy="463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Custom 33">
      <a:dk1>
        <a:srgbClr val="5E6A71"/>
      </a:dk1>
      <a:lt1>
        <a:sysClr val="window" lastClr="FFFFFF"/>
      </a:lt1>
      <a:dk2>
        <a:srgbClr val="000000"/>
      </a:dk2>
      <a:lt2>
        <a:srgbClr val="009FDA"/>
      </a:lt2>
      <a:accent1>
        <a:srgbClr val="5E6A71"/>
      </a:accent1>
      <a:accent2>
        <a:srgbClr val="009FDA"/>
      </a:accent2>
      <a:accent3>
        <a:srgbClr val="000000"/>
      </a:accent3>
      <a:accent4>
        <a:srgbClr val="5E6A71"/>
      </a:accent4>
      <a:accent5>
        <a:srgbClr val="009FDA"/>
      </a:accent5>
      <a:accent6>
        <a:srgbClr val="000000"/>
      </a:accent6>
      <a:hlink>
        <a:srgbClr val="009FDA"/>
      </a:hlink>
      <a:folHlink>
        <a:srgbClr val="5E6A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2134</Words>
  <Application>Microsoft Macintosh PowerPoint</Application>
  <PresentationFormat>Custom</PresentationFormat>
  <Paragraphs>430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Visio</vt:lpstr>
      <vt:lpstr>Hadapt Flexible Schema &amp; The End of ETL  Enabling Schemaless SQL over Non-Relational Data Stores  </vt:lpstr>
      <vt:lpstr>All SQL on Hadoop Solutions are Missing the Point of Hadoop</vt:lpstr>
      <vt:lpstr>Important Trends</vt:lpstr>
      <vt:lpstr>Analytic World – Pre Flexible Schema</vt:lpstr>
      <vt:lpstr>Analytic World – Pre Flexible Schema</vt:lpstr>
      <vt:lpstr>Analytic World – Pre Flexible Schema</vt:lpstr>
      <vt:lpstr>Analytic World – Pre Flexible Schema</vt:lpstr>
      <vt:lpstr>Analytic World – Flexible Schema</vt:lpstr>
      <vt:lpstr>Analytic World – Flexible Schema (cont.)</vt:lpstr>
      <vt:lpstr>Hadapt Implementation</vt:lpstr>
      <vt:lpstr>Key Concepts</vt:lpstr>
      <vt:lpstr>Hadapt Flexible Schema Benefits</vt:lpstr>
      <vt:lpstr>A Story About a Mill</vt:lpstr>
      <vt:lpstr>Create a Culture of Excellence</vt:lpstr>
      <vt:lpstr>MUSE: Measure, Motivate, and Reward Performance.</vt:lpstr>
      <vt:lpstr>A Call for a Flexible Storage Schema</vt:lpstr>
      <vt:lpstr>Hadapt: Flexible JSON Schema = Save EVERYTHING :)</vt:lpstr>
      <vt:lpstr>Hadapt: Flexible JSON Schema = More Ranking Categories!</vt:lpstr>
      <vt:lpstr>Hadapt: Distributed Per Person Sales Average Calculation</vt:lpstr>
      <vt:lpstr>6 Pillars of Architecture – Hadapt as our Analytical Core</vt:lpstr>
      <vt:lpstr>Hadapt Flexible Schema – Objective Logistics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Delin</dc:creator>
  <cp:lastModifiedBy>Jon Millis</cp:lastModifiedBy>
  <cp:revision>242</cp:revision>
  <cp:lastPrinted>2013-06-19T23:48:23Z</cp:lastPrinted>
  <dcterms:created xsi:type="dcterms:W3CDTF">2013-06-18T15:45:18Z</dcterms:created>
  <dcterms:modified xsi:type="dcterms:W3CDTF">2013-10-25T19:04:10Z</dcterms:modified>
</cp:coreProperties>
</file>