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72" r:id="rId2"/>
    <p:sldMasterId id="2147483684" r:id="rId3"/>
  </p:sldMasterIdLst>
  <p:notesMasterIdLst>
    <p:notesMasterId r:id="rId38"/>
  </p:notesMasterIdLst>
  <p:handoutMasterIdLst>
    <p:handoutMasterId r:id="rId39"/>
  </p:handoutMasterIdLst>
  <p:sldIdLst>
    <p:sldId id="380" r:id="rId4"/>
    <p:sldId id="381" r:id="rId5"/>
    <p:sldId id="382" r:id="rId6"/>
    <p:sldId id="383" r:id="rId7"/>
    <p:sldId id="384" r:id="rId8"/>
    <p:sldId id="385" r:id="rId9"/>
    <p:sldId id="402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403" r:id="rId20"/>
    <p:sldId id="397" r:id="rId21"/>
    <p:sldId id="398" r:id="rId22"/>
    <p:sldId id="399" r:id="rId23"/>
    <p:sldId id="400" r:id="rId24"/>
    <p:sldId id="404" r:id="rId25"/>
    <p:sldId id="367" r:id="rId26"/>
    <p:sldId id="374" r:id="rId27"/>
    <p:sldId id="368" r:id="rId28"/>
    <p:sldId id="376" r:id="rId29"/>
    <p:sldId id="375" r:id="rId30"/>
    <p:sldId id="377" r:id="rId31"/>
    <p:sldId id="378" r:id="rId32"/>
    <p:sldId id="335" r:id="rId33"/>
    <p:sldId id="336" r:id="rId34"/>
    <p:sldId id="401" r:id="rId35"/>
    <p:sldId id="283" r:id="rId36"/>
    <p:sldId id="33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616365"/>
    <a:srgbClr val="9A9B9C"/>
    <a:srgbClr val="FF6319"/>
    <a:srgbClr val="FFA02F"/>
    <a:srgbClr val="FDC82F"/>
    <a:srgbClr val="0098DB"/>
    <a:srgbClr val="A0CFEB"/>
    <a:srgbClr val="8CC63F"/>
    <a:srgbClr val="00853F"/>
    <a:srgbClr val="284E36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8456" autoAdjust="0"/>
    <p:restoredTop sz="89876" autoAdjust="0"/>
  </p:normalViewPr>
  <p:slideViewPr>
    <p:cSldViewPr>
      <p:cViewPr>
        <p:scale>
          <a:sx n="66" d="100"/>
          <a:sy n="66" d="100"/>
        </p:scale>
        <p:origin x="-3488" y="-1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61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C3F5B-BC83-4485-9447-073C632663D2}" type="datetimeFigureOut">
              <a:rPr lang="en-US" smtClean="0"/>
              <a:pPr/>
              <a:t>11/22/13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6746C-6008-4CFB-8B90-E63731DDF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5779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E5821A6-276E-46FC-B415-19D1B495EE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5748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96" indent="-285729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918" indent="-228584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084" indent="-228584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252" indent="-228584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418" indent="-22858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7C16A50-A4BC-4700-AC3A-A438ADF928BE}" type="slidenum">
              <a:rPr lang="en-US" sz="1200" b="0"/>
              <a:pPr eaLnBrk="1" hangingPunct="1"/>
              <a:t>1</a:t>
            </a:fld>
            <a:endParaRPr lang="en-US" sz="1200" b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1A6-276E-46FC-B415-19D1B495EE4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8199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1A6-276E-46FC-B415-19D1B495EE4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3932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1A6-276E-46FC-B415-19D1B495EE4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3932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1A6-276E-46FC-B415-19D1B495EE4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39328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1A6-276E-46FC-B415-19D1B495EE4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1543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1A6-276E-46FC-B415-19D1B495EE4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20302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1A6-276E-46FC-B415-19D1B495EE4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4057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1A6-276E-46FC-B415-19D1B495EE4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76743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1A6-276E-46FC-B415-19D1B495EE4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7872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76FC03-768D-4088-8515-5A487D830B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F518-7D78-42CE-B10D-723F26D260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6755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95FFC-96D4-364B-8233-9FCC88B6BB9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8681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aseline="-25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1ED96DBB-0355-4B22-9F9B-CA9BED549C12}" type="slidenum">
              <a:rPr lang="en-US" baseline="0" smtClean="0">
                <a:latin typeface="Arial" pitchFamily="34" charset="0"/>
              </a:rPr>
              <a:pPr eaLnBrk="1" hangingPunct="1">
                <a:defRPr/>
              </a:pPr>
              <a:t>34</a:t>
            </a:fld>
            <a:endParaRPr lang="en-US" baseline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F518-7D78-42CE-B10D-723F26D260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6755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F518-7D78-42CE-B10D-723F26D260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675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6F63C-9EA4-4582-A705-F469B3F9FD1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84682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896" indent="-285729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2918" indent="-228584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084" indent="-228584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252" indent="-228584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418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58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8752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591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BFF58FE1-F5C0-4958-9CB0-967EEFD395C6}" type="slidenum">
              <a:rPr lang="en-US" sz="1200">
                <a:latin typeface="Arial" pitchFamily="34" charset="0"/>
              </a:rPr>
              <a:pPr eaLnBrk="1" hangingPunct="1"/>
              <a:t>10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6F63C-9EA4-4582-A705-F469B3F9FD1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9197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9F518-7D78-42CE-B10D-723F26D2605F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6755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21A6-276E-46FC-B415-19D1B495EE4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1626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l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8150" y="1828800"/>
            <a:ext cx="8172450" cy="11430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641350"/>
            <a:ext cx="1609725" cy="6096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15200" y="5896599"/>
            <a:ext cx="1808842" cy="74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048" y="5957345"/>
            <a:ext cx="1575352" cy="5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0525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l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8150" y="1828800"/>
            <a:ext cx="8172450" cy="11430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641350"/>
            <a:ext cx="1609725" cy="6096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15200" y="5896599"/>
            <a:ext cx="1808842" cy="74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048" y="5957345"/>
            <a:ext cx="1575352" cy="5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3695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457200" y="0"/>
            <a:ext cx="8382000" cy="766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C55B8-11CC-49FD-BDA6-8E97C148C3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3618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1F72E-F8E9-4B21-BC18-3DD7AA5908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22434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457200" y="0"/>
            <a:ext cx="8382000" cy="766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1400"/>
            <a:ext cx="4000500" cy="4368800"/>
          </a:xfrm>
        </p:spPr>
        <p:txBody>
          <a:bodyPr/>
          <a:lstStyle>
            <a:lvl1pPr marL="0" indent="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41400"/>
            <a:ext cx="4000500" cy="4368800"/>
          </a:xfrm>
        </p:spPr>
        <p:txBody>
          <a:bodyPr/>
          <a:lstStyle>
            <a:lvl1pPr marL="0" indent="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299F9-D865-4FAA-997F-A9578FB8D7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188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8447C-5F53-42FC-9377-DB49B6FFCC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801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457200" y="0"/>
            <a:ext cx="8382000" cy="766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A8E4C-2F31-4835-B6CF-C32DABA45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955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5EE5B-F880-4F3B-9951-B26324838F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8283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457200" y="0"/>
            <a:ext cx="8229600" cy="766763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9150"/>
            <a:ext cx="5111750" cy="5365750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838200"/>
            <a:ext cx="3008313" cy="5346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628F8-6196-4986-8F0B-882DFE254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308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8C40C-8B59-46AD-8227-B8981FADB4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2139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it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_3CP_rgb_0412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2974975" cy="10001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8150" y="1828800"/>
            <a:ext cx="8172450" cy="1143000"/>
          </a:xfrm>
        </p:spPr>
        <p:txBody>
          <a:bodyPr/>
          <a:lstStyle>
            <a:lvl1pPr>
              <a:defRPr sz="2400">
                <a:solidFill>
                  <a:srgbClr val="00853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7" name="Picture 6" descr="Sav_CTL_logo_primary_CMYK_1color_G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6308" y="202585"/>
            <a:ext cx="277450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643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457200" y="0"/>
            <a:ext cx="8382000" cy="766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15200" y="6400800"/>
            <a:ext cx="457200" cy="228600"/>
          </a:xfrm>
          <a:ln/>
        </p:spPr>
        <p:txBody>
          <a:bodyPr/>
          <a:lstStyle>
            <a:lvl1pPr>
              <a:defRPr/>
            </a:lvl1pPr>
          </a:lstStyle>
          <a:p>
            <a:fld id="{AFDC55B8-11CC-49FD-BDA6-8E97C148C3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4077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23849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srgbClr val="000000"/>
              </a:solidFill>
              <a:latin typeface="Verdana" charset="0"/>
              <a:ea typeface="ＭＳ Ｐゴシック"/>
              <a:cs typeface="Arial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57449" y="6356350"/>
            <a:ext cx="4229894" cy="365125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687343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C1E638-3F78-4E0D-883A-B278700C48C0}" type="slidenum">
              <a:rPr lang="de-DE" smtClean="0">
                <a:solidFill>
                  <a:srgbClr val="000000"/>
                </a:solidFill>
                <a:latin typeface="Verdana" charset="0"/>
                <a:cs typeface="Arial" charset="0"/>
              </a:rPr>
              <a:pPr/>
              <a:t>‹#›</a:t>
            </a:fld>
            <a:endParaRPr lang="de-DE" dirty="0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21625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titl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8150" y="1828800"/>
            <a:ext cx="8172450" cy="11430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641350"/>
            <a:ext cx="1609725" cy="6096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15200" y="5896599"/>
            <a:ext cx="1808842" cy="7451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1048" y="5957345"/>
            <a:ext cx="1575352" cy="53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53515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457200" y="0"/>
            <a:ext cx="8382000" cy="766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C55B8-11CC-49FD-BDA6-8E97C148C3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7227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1F72E-F8E9-4B21-BC18-3DD7AA5908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6437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457200" y="0"/>
            <a:ext cx="8382000" cy="766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1400"/>
            <a:ext cx="4000500" cy="4368800"/>
          </a:xfrm>
        </p:spPr>
        <p:txBody>
          <a:bodyPr/>
          <a:lstStyle>
            <a:lvl1pPr marL="0" indent="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41400"/>
            <a:ext cx="4000500" cy="4368800"/>
          </a:xfrm>
        </p:spPr>
        <p:txBody>
          <a:bodyPr/>
          <a:lstStyle>
            <a:lvl1pPr marL="0" indent="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299F9-D865-4FAA-997F-A9578FB8D7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295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8447C-5F53-42FC-9377-DB49B6FFCC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297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457200" y="0"/>
            <a:ext cx="8382000" cy="766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A8E4C-2F31-4835-B6CF-C32DABA45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2525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5EE5B-F880-4F3B-9951-B26324838F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3816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457200" y="0"/>
            <a:ext cx="8229600" cy="766763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9150"/>
            <a:ext cx="5111750" cy="5365750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838200"/>
            <a:ext cx="3008313" cy="5346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628F8-6196-4986-8F0B-882DFE254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05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8C40C-8B59-46AD-8227-B8981FADB4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640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1F72E-F8E9-4B21-BC18-3DD7AA5908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904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titl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_3CP_rgb_0412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228600"/>
            <a:ext cx="2974975" cy="10001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8150" y="1828800"/>
            <a:ext cx="8172450" cy="1143000"/>
          </a:xfrm>
        </p:spPr>
        <p:txBody>
          <a:bodyPr/>
          <a:lstStyle>
            <a:lvl1pPr>
              <a:defRPr sz="2400">
                <a:solidFill>
                  <a:srgbClr val="00853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7" name="Picture 6" descr="Sav_CTL_logo_primary_CMYK_1color_GR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6308" y="202585"/>
            <a:ext cx="2774502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6584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23849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srgbClr val="000000"/>
              </a:solidFill>
              <a:latin typeface="Verdana" charset="0"/>
              <a:ea typeface="ＭＳ Ｐゴシック"/>
              <a:cs typeface="Arial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57449" y="6356350"/>
            <a:ext cx="4229894" cy="365125"/>
          </a:xfrm>
          <a:prstGeom prst="rect">
            <a:avLst/>
          </a:prstGeom>
        </p:spPr>
        <p:txBody>
          <a:bodyPr/>
          <a:lstStyle/>
          <a:p>
            <a:endParaRPr lang="de-DE" dirty="0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687343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C1E638-3F78-4E0D-883A-B278700C48C0}" type="slidenum">
              <a:rPr lang="de-DE" smtClean="0">
                <a:solidFill>
                  <a:srgbClr val="000000"/>
                </a:solidFill>
                <a:latin typeface="Verdana" charset="0"/>
                <a:cs typeface="Arial" charset="0"/>
              </a:rPr>
              <a:pPr/>
              <a:t>‹#›</a:t>
            </a:fld>
            <a:endParaRPr lang="de-DE" dirty="0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631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457200" y="0"/>
            <a:ext cx="8382000" cy="766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1400"/>
            <a:ext cx="4000500" cy="4368800"/>
          </a:xfrm>
        </p:spPr>
        <p:txBody>
          <a:bodyPr/>
          <a:lstStyle>
            <a:lvl1pPr marL="0" indent="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041400"/>
            <a:ext cx="4000500" cy="4368800"/>
          </a:xfrm>
        </p:spPr>
        <p:txBody>
          <a:bodyPr/>
          <a:lstStyle>
            <a:lvl1pPr marL="0" indent="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2299F9-D865-4FAA-997F-A9578FB8D7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5851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8447C-5F53-42FC-9377-DB49B6FFCC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3100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457200" y="0"/>
            <a:ext cx="8382000" cy="766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A8E4C-2F31-4835-B6CF-C32DABA45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4941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5EE5B-F880-4F3B-9951-B26324838F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8065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/>
          </p:nvPr>
        </p:nvSpPr>
        <p:spPr>
          <a:xfrm>
            <a:off x="457200" y="0"/>
            <a:ext cx="8229600" cy="766763"/>
          </a:xfrm>
        </p:spPr>
        <p:txBody>
          <a:bodyPr anchor="ctr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9150"/>
            <a:ext cx="5111750" cy="5365750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838200"/>
            <a:ext cx="3008313" cy="5346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628F8-6196-4986-8F0B-882DFE254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7214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A8C40C-8B59-46AD-8227-B8981FADB4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30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header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57200" y="0"/>
            <a:ext cx="8382000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41400"/>
            <a:ext cx="81534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4356"/>
            <a:ext cx="28956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smtClean="0"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98686"/>
            <a:ext cx="4572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616365"/>
                </a:solidFill>
                <a:latin typeface="+mn-lt"/>
              </a:defRPr>
            </a:lvl1pPr>
          </a:lstStyle>
          <a:p>
            <a:fld id="{A9DAADFC-DB46-45EE-BBBE-E1DDED24D20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32" name="Picture 8" descr="H_3CP_rgb_0412_pp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14517"/>
            <a:ext cx="1447800" cy="48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30733" y="6261556"/>
            <a:ext cx="1447800" cy="5964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  <a:ea typeface="+mn-ea"/>
        </a:defRPr>
      </a:lvl2pPr>
      <a:lvl3pPr marL="344488" indent="-1714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−"/>
        <a:defRPr sz="2000">
          <a:solidFill>
            <a:schemeClr val="tx1"/>
          </a:solidFill>
          <a:latin typeface="+mn-lt"/>
          <a:ea typeface="+mn-ea"/>
        </a:defRPr>
      </a:lvl3pPr>
      <a:lvl4pPr marL="517525" indent="-1730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688975" indent="-1714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−"/>
        <a:defRPr sz="1600">
          <a:solidFill>
            <a:schemeClr val="tx1"/>
          </a:solidFill>
          <a:latin typeface="+mn-lt"/>
          <a:ea typeface="+mn-ea"/>
        </a:defRPr>
      </a:lvl5pPr>
      <a:lvl6pPr marL="2057400" indent="-165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sz="1200">
          <a:solidFill>
            <a:schemeClr val="tx1"/>
          </a:solidFill>
          <a:latin typeface="+mn-lt"/>
          <a:ea typeface="+mn-ea"/>
        </a:defRPr>
      </a:lvl6pPr>
      <a:lvl7pPr marL="2514600" indent="-165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sz="1200">
          <a:solidFill>
            <a:schemeClr val="tx1"/>
          </a:solidFill>
          <a:latin typeface="+mn-lt"/>
          <a:ea typeface="+mn-ea"/>
        </a:defRPr>
      </a:lvl7pPr>
      <a:lvl8pPr marL="2971800" indent="-165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sz="1200">
          <a:solidFill>
            <a:schemeClr val="tx1"/>
          </a:solidFill>
          <a:latin typeface="+mn-lt"/>
          <a:ea typeface="+mn-ea"/>
        </a:defRPr>
      </a:lvl8pPr>
      <a:lvl9pPr marL="3429000" indent="-165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header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57200" y="0"/>
            <a:ext cx="8382000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41400"/>
            <a:ext cx="81534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4356"/>
            <a:ext cx="28956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smtClean="0"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98686"/>
            <a:ext cx="4572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616365"/>
                </a:solidFill>
                <a:latin typeface="+mn-lt"/>
              </a:defRPr>
            </a:lvl1pPr>
          </a:lstStyle>
          <a:p>
            <a:fld id="{A9DAADFC-DB46-45EE-BBBE-E1DDED24D208}" type="slidenum">
              <a:rPr lang="en-US" smtClean="0">
                <a:ea typeface="ＭＳ Ｐゴシック"/>
              </a:rPr>
              <a:pPr/>
              <a:t>‹#›</a:t>
            </a:fld>
            <a:endParaRPr lang="en-US" dirty="0">
              <a:ea typeface="ＭＳ Ｐゴシック"/>
            </a:endParaRPr>
          </a:p>
        </p:txBody>
      </p:sp>
      <p:pic>
        <p:nvPicPr>
          <p:cNvPr id="1032" name="Picture 8" descr="H_3CP_rgb_0412_pp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14517"/>
            <a:ext cx="1447800" cy="48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30733" y="6261556"/>
            <a:ext cx="1447800" cy="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614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  <a:ea typeface="+mn-ea"/>
        </a:defRPr>
      </a:lvl2pPr>
      <a:lvl3pPr marL="344488" indent="-1714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−"/>
        <a:defRPr sz="2000">
          <a:solidFill>
            <a:schemeClr val="tx1"/>
          </a:solidFill>
          <a:latin typeface="+mn-lt"/>
          <a:ea typeface="+mn-ea"/>
        </a:defRPr>
      </a:lvl3pPr>
      <a:lvl4pPr marL="517525" indent="-1730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688975" indent="-1714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−"/>
        <a:defRPr sz="1600">
          <a:solidFill>
            <a:schemeClr val="tx1"/>
          </a:solidFill>
          <a:latin typeface="+mn-lt"/>
          <a:ea typeface="+mn-ea"/>
        </a:defRPr>
      </a:lvl5pPr>
      <a:lvl6pPr marL="2057400" indent="-165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sz="1200">
          <a:solidFill>
            <a:schemeClr val="tx1"/>
          </a:solidFill>
          <a:latin typeface="+mn-lt"/>
          <a:ea typeface="+mn-ea"/>
        </a:defRPr>
      </a:lvl6pPr>
      <a:lvl7pPr marL="2514600" indent="-165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sz="1200">
          <a:solidFill>
            <a:schemeClr val="tx1"/>
          </a:solidFill>
          <a:latin typeface="+mn-lt"/>
          <a:ea typeface="+mn-ea"/>
        </a:defRPr>
      </a:lvl7pPr>
      <a:lvl8pPr marL="2971800" indent="-165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sz="1200">
          <a:solidFill>
            <a:schemeClr val="tx1"/>
          </a:solidFill>
          <a:latin typeface="+mn-lt"/>
          <a:ea typeface="+mn-ea"/>
        </a:defRPr>
      </a:lvl8pPr>
      <a:lvl9pPr marL="3429000" indent="-165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header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57200" y="0"/>
            <a:ext cx="8382000" cy="7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41400"/>
            <a:ext cx="8153400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4356"/>
            <a:ext cx="28956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smtClean="0"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98686"/>
            <a:ext cx="4572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616365"/>
                </a:solidFill>
                <a:latin typeface="+mn-lt"/>
              </a:defRPr>
            </a:lvl1pPr>
          </a:lstStyle>
          <a:p>
            <a:fld id="{A9DAADFC-DB46-45EE-BBBE-E1DDED24D208}" type="slidenum">
              <a:rPr lang="en-US" smtClean="0">
                <a:ea typeface="ＭＳ Ｐゴシック"/>
              </a:rPr>
              <a:pPr/>
              <a:t>‹#›</a:t>
            </a:fld>
            <a:endParaRPr lang="en-US" dirty="0">
              <a:ea typeface="ＭＳ Ｐゴシック"/>
            </a:endParaRPr>
          </a:p>
        </p:txBody>
      </p:sp>
      <p:pic>
        <p:nvPicPr>
          <p:cNvPr id="1032" name="Picture 8" descr="H_3CP_rgb_0412_pp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14517"/>
            <a:ext cx="1447800" cy="48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30733" y="6261556"/>
            <a:ext cx="1447800" cy="5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689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200">
          <a:solidFill>
            <a:schemeClr val="tx1"/>
          </a:solidFill>
          <a:latin typeface="+mn-lt"/>
          <a:ea typeface="+mn-ea"/>
        </a:defRPr>
      </a:lvl2pPr>
      <a:lvl3pPr marL="344488" indent="-1714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−"/>
        <a:defRPr sz="2000">
          <a:solidFill>
            <a:schemeClr val="tx1"/>
          </a:solidFill>
          <a:latin typeface="+mn-lt"/>
          <a:ea typeface="+mn-ea"/>
        </a:defRPr>
      </a:lvl3pPr>
      <a:lvl4pPr marL="517525" indent="-17303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688975" indent="-1714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−"/>
        <a:defRPr sz="1600">
          <a:solidFill>
            <a:schemeClr val="tx1"/>
          </a:solidFill>
          <a:latin typeface="+mn-lt"/>
          <a:ea typeface="+mn-ea"/>
        </a:defRPr>
      </a:lvl5pPr>
      <a:lvl6pPr marL="2057400" indent="-165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sz="1200">
          <a:solidFill>
            <a:schemeClr val="tx1"/>
          </a:solidFill>
          <a:latin typeface="+mn-lt"/>
          <a:ea typeface="+mn-ea"/>
        </a:defRPr>
      </a:lvl6pPr>
      <a:lvl7pPr marL="2514600" indent="-165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sz="1200">
          <a:solidFill>
            <a:schemeClr val="tx1"/>
          </a:solidFill>
          <a:latin typeface="+mn-lt"/>
          <a:ea typeface="+mn-ea"/>
        </a:defRPr>
      </a:lvl7pPr>
      <a:lvl8pPr marL="2971800" indent="-165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sz="1200">
          <a:solidFill>
            <a:schemeClr val="tx1"/>
          </a:solidFill>
          <a:latin typeface="+mn-lt"/>
          <a:ea typeface="+mn-ea"/>
        </a:defRPr>
      </a:lvl8pPr>
      <a:lvl9pPr marL="3429000" indent="-1651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▪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hyperlink" Target="http://en.wikipedia.org/wiki/Data_(Star_Trek)" TargetMode="External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mailto:milan.vaclavik@savvis.com" TargetMode="External"/><Relationship Id="rId3" Type="http://schemas.openxmlformats.org/officeDocument/2006/relationships/hyperlink" Target="mailto:peter.okelly@savvis.co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38150" y="381000"/>
            <a:ext cx="8324850" cy="2590800"/>
          </a:xfrm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/>
              <a:t>Getting a Handle on Hadoop and its Potential to Catalyze a New Information Architecture Model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/>
              <a:t>Milan Vaclavik, Savvis Big Data Solution Lead</a:t>
            </a:r>
            <a:br>
              <a:rPr lang="en-US" sz="3100" dirty="0"/>
            </a:br>
            <a:r>
              <a:rPr lang="en-US" sz="3100" dirty="0" smtClean="0"/>
              <a:t>Peter </a:t>
            </a:r>
            <a:r>
              <a:rPr lang="en-US" sz="3100" dirty="0"/>
              <a:t>O’Kelly, </a:t>
            </a:r>
            <a:r>
              <a:rPr lang="en-US" sz="3100" dirty="0" smtClean="0"/>
              <a:t>Savvis Big </a:t>
            </a:r>
            <a:r>
              <a:rPr lang="en-US" sz="3100" dirty="0"/>
              <a:t>Data Solution </a:t>
            </a:r>
            <a:r>
              <a:rPr lang="en-US" sz="3100" dirty="0" smtClean="0"/>
              <a:t>Architect</a:t>
            </a:r>
          </a:p>
        </p:txBody>
      </p:sp>
      <p:sp>
        <p:nvSpPr>
          <p:cNvPr id="1065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57600"/>
            <a:ext cx="2438400" cy="609600"/>
          </a:xfrm>
          <a:extLs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pPr marL="0" indent="0" eaLnBrk="1" hangingPunct="1"/>
            <a:r>
              <a:rPr lang="en-US" sz="2000" dirty="0" smtClean="0"/>
              <a:t>October 29, 2013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04999" y="6477000"/>
            <a:ext cx="723174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defTabSz="642938">
              <a:spcBef>
                <a:spcPct val="20000"/>
              </a:spcBef>
              <a:buClr>
                <a:schemeClr val="accent2"/>
              </a:buClr>
              <a:buFont typeface="Symbol" pitchFamily="18" charset="2"/>
              <a:buNone/>
            </a:pPr>
            <a:r>
              <a:rPr lang="en-US" sz="700" dirty="0">
                <a:solidFill>
                  <a:schemeClr val="bg2"/>
                </a:solidFill>
              </a:rPr>
              <a:t>© </a:t>
            </a:r>
            <a:r>
              <a:rPr lang="en-US" sz="700" dirty="0" smtClean="0">
                <a:solidFill>
                  <a:schemeClr val="bg2"/>
                </a:solidFill>
              </a:rPr>
              <a:t>2013 </a:t>
            </a:r>
            <a:r>
              <a:rPr lang="en-US" sz="700" dirty="0" err="1">
                <a:solidFill>
                  <a:schemeClr val="bg2"/>
                </a:solidFill>
              </a:rPr>
              <a:t>CenturyLink</a:t>
            </a:r>
            <a:r>
              <a:rPr lang="en-US" sz="700" dirty="0">
                <a:solidFill>
                  <a:schemeClr val="bg2"/>
                </a:solidFill>
              </a:rPr>
              <a:t>, Inc. All Rights Reserved. The </a:t>
            </a:r>
            <a:r>
              <a:rPr lang="en-US" sz="700" dirty="0" err="1">
                <a:solidFill>
                  <a:schemeClr val="bg2"/>
                </a:solidFill>
              </a:rPr>
              <a:t>Savvis</a:t>
            </a:r>
            <a:r>
              <a:rPr lang="en-US" sz="700" dirty="0">
                <a:solidFill>
                  <a:schemeClr val="bg2"/>
                </a:solidFill>
              </a:rPr>
              <a:t> mark, logo and certain </a:t>
            </a:r>
            <a:r>
              <a:rPr lang="en-US" sz="700" dirty="0" err="1">
                <a:solidFill>
                  <a:schemeClr val="bg2"/>
                </a:solidFill>
              </a:rPr>
              <a:t>Savvis</a:t>
            </a:r>
            <a:r>
              <a:rPr lang="en-US" sz="700" dirty="0">
                <a:solidFill>
                  <a:schemeClr val="bg2"/>
                </a:solidFill>
              </a:rPr>
              <a:t> product names are the property of </a:t>
            </a:r>
            <a:r>
              <a:rPr lang="en-US" sz="700" dirty="0" err="1">
                <a:solidFill>
                  <a:schemeClr val="bg2"/>
                </a:solidFill>
              </a:rPr>
              <a:t>CenturyLink</a:t>
            </a:r>
            <a:r>
              <a:rPr lang="en-US" sz="700" dirty="0">
                <a:solidFill>
                  <a:schemeClr val="bg2"/>
                </a:solidFill>
              </a:rPr>
              <a:t>, Inc.</a:t>
            </a:r>
          </a:p>
          <a:p>
            <a:pPr algn="r" defTabSz="642938">
              <a:spcBef>
                <a:spcPct val="20000"/>
              </a:spcBef>
              <a:buClr>
                <a:schemeClr val="accent2"/>
              </a:buClr>
              <a:buFont typeface="Symbol" pitchFamily="18" charset="2"/>
              <a:buNone/>
            </a:pPr>
            <a:r>
              <a:rPr lang="en-US" sz="700" dirty="0">
                <a:solidFill>
                  <a:schemeClr val="bg2"/>
                </a:solidFill>
              </a:rPr>
              <a:t>All other marks are the property of their respective owners.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202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…And This 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67056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95600" y="6324600"/>
            <a:ext cx="335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/>
              <a:t>Source: http://hortonworks.com/products/hdp</a:t>
            </a:r>
            <a:r>
              <a:rPr lang="en-US" sz="1200" b="0" dirty="0" smtClean="0"/>
              <a:t>/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885377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…And This</a:t>
            </a:r>
          </a:p>
        </p:txBody>
      </p:sp>
      <p:pic>
        <p:nvPicPr>
          <p:cNvPr id="2050" name="Picture 2" descr="\\psf\Host\private\var\folders\d5\mcy6qz6j6_9924by3hcf90180000gn\T\com.skitch.skitch\Product_Tour___Produc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840711"/>
            <a:ext cx="7752800" cy="548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0000" y="64008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/>
              <a:t>Source: http://</a:t>
            </a:r>
            <a:r>
              <a:rPr lang="en-US" sz="1200" b="0" dirty="0" smtClean="0"/>
              <a:t>www.mapr.com/products/product-tour#developers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773161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Another Hadoop v2 Perspective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078" y="1371600"/>
            <a:ext cx="880852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2200" y="63246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 smtClean="0"/>
              <a:t>Source: http</a:t>
            </a:r>
            <a:r>
              <a:rPr lang="en-US" sz="1200" b="0" dirty="0"/>
              <a:t>://hortonworks.com/blog/apache-hadoop-2-is-ga</a:t>
            </a:r>
            <a:r>
              <a:rPr lang="en-US" sz="1200" b="0" dirty="0" smtClean="0"/>
              <a:t>/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620089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Boundaries are Blurring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41400"/>
            <a:ext cx="8305800" cy="4368800"/>
          </a:xfrm>
        </p:spPr>
        <p:txBody>
          <a:bodyPr/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NoSQL</a:t>
            </a:r>
            <a:r>
              <a:rPr lang="en-US" sz="3200" dirty="0" smtClean="0">
                <a:solidFill>
                  <a:schemeClr val="tx1"/>
                </a:solidFill>
              </a:rPr>
              <a:t> Evolution</a:t>
            </a:r>
            <a:endParaRPr lang="en-US" sz="32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Oval 3"/>
          <p:cNvSpPr/>
          <p:nvPr/>
        </p:nvSpPr>
        <p:spPr bwMode="auto">
          <a:xfrm>
            <a:off x="609600" y="2766030"/>
            <a:ext cx="1447800" cy="1371600"/>
          </a:xfrm>
          <a:prstGeom prst="ellipse">
            <a:avLst/>
          </a:prstGeom>
          <a:solidFill>
            <a:schemeClr val="bg1"/>
          </a:solidFill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15944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smtClean="0"/>
              <a:t>SQL</a:t>
            </a:r>
            <a:endParaRPr lang="en-US" sz="3200" b="0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843945" y="2940211"/>
            <a:ext cx="1001430" cy="1023238"/>
          </a:xfrm>
          <a:prstGeom prst="line">
            <a:avLst/>
          </a:prstGeom>
          <a:solidFill>
            <a:schemeClr val="bg1"/>
          </a:solidFill>
          <a:ln w="539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</p:cxnSp>
      <p:sp>
        <p:nvSpPr>
          <p:cNvPr id="10" name="TextBox 9"/>
          <p:cNvSpPr txBox="1"/>
          <p:nvPr/>
        </p:nvSpPr>
        <p:spPr>
          <a:xfrm>
            <a:off x="3135086" y="2913221"/>
            <a:ext cx="17796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u="sng" dirty="0" smtClean="0"/>
              <a:t>N</a:t>
            </a:r>
            <a:r>
              <a:rPr lang="en-US" sz="3200" b="0" dirty="0" smtClean="0"/>
              <a:t>ot </a:t>
            </a:r>
            <a:r>
              <a:rPr lang="en-US" sz="3200" b="0" u="sng" dirty="0" smtClean="0"/>
              <a:t>O</a:t>
            </a:r>
            <a:r>
              <a:rPr lang="en-US" sz="3200" b="0" dirty="0" smtClean="0"/>
              <a:t>nly</a:t>
            </a:r>
          </a:p>
          <a:p>
            <a:pPr algn="ctr"/>
            <a:r>
              <a:rPr lang="en-US" sz="3200" b="0" dirty="0" smtClean="0"/>
              <a:t>SQL</a:t>
            </a:r>
            <a:endParaRPr lang="en-US" sz="3200" b="0" dirty="0"/>
          </a:p>
        </p:txBody>
      </p:sp>
      <p:sp>
        <p:nvSpPr>
          <p:cNvPr id="12" name="TextBox 11"/>
          <p:cNvSpPr txBox="1"/>
          <p:nvPr/>
        </p:nvSpPr>
        <p:spPr>
          <a:xfrm>
            <a:off x="5791200" y="26670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u="sng" dirty="0" smtClean="0"/>
              <a:t>N</a:t>
            </a:r>
            <a:r>
              <a:rPr lang="en-US" sz="3200" b="0" dirty="0" smtClean="0"/>
              <a:t>ew </a:t>
            </a:r>
            <a:r>
              <a:rPr lang="en-US" sz="3200" b="0" u="sng" dirty="0" smtClean="0"/>
              <a:t>O</a:t>
            </a:r>
            <a:r>
              <a:rPr lang="en-US" sz="3200" b="0" dirty="0" smtClean="0"/>
              <a:t>pportunities</a:t>
            </a:r>
          </a:p>
          <a:p>
            <a:pPr algn="ctr"/>
            <a:r>
              <a:rPr lang="en-US" sz="3200" b="0" dirty="0" smtClean="0"/>
              <a:t>for SQL?</a:t>
            </a:r>
            <a:endParaRPr lang="en-US" sz="3200" b="0" dirty="0"/>
          </a:p>
        </p:txBody>
      </p:sp>
      <p:sp>
        <p:nvSpPr>
          <p:cNvPr id="13" name="Right Arrow 12"/>
          <p:cNvSpPr/>
          <p:nvPr/>
        </p:nvSpPr>
        <p:spPr bwMode="auto">
          <a:xfrm>
            <a:off x="5029200" y="3226832"/>
            <a:ext cx="762000" cy="44999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2313215" y="3226832"/>
            <a:ext cx="762000" cy="44999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812089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10" grpId="0"/>
      <p:bldP spid="12" grpId="0"/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Boundaries are Blurring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52400" y="1635237"/>
            <a:ext cx="8839199" cy="4460762"/>
            <a:chOff x="152400" y="1635237"/>
            <a:chExt cx="8839199" cy="4460762"/>
          </a:xfrm>
        </p:grpSpPr>
        <p:sp>
          <p:nvSpPr>
            <p:cNvPr id="5" name="Freeform 4"/>
            <p:cNvSpPr/>
            <p:nvPr/>
          </p:nvSpPr>
          <p:spPr>
            <a:xfrm>
              <a:off x="152400" y="1635237"/>
              <a:ext cx="2693193" cy="973558"/>
            </a:xfrm>
            <a:custGeom>
              <a:avLst/>
              <a:gdLst>
                <a:gd name="connsiteX0" fmla="*/ 0 w 2693193"/>
                <a:gd name="connsiteY0" fmla="*/ 0 h 973558"/>
                <a:gd name="connsiteX1" fmla="*/ 2693193 w 2693193"/>
                <a:gd name="connsiteY1" fmla="*/ 0 h 973558"/>
                <a:gd name="connsiteX2" fmla="*/ 2693193 w 2693193"/>
                <a:gd name="connsiteY2" fmla="*/ 973558 h 973558"/>
                <a:gd name="connsiteX3" fmla="*/ 0 w 2693193"/>
                <a:gd name="connsiteY3" fmla="*/ 973558 h 973558"/>
                <a:gd name="connsiteX4" fmla="*/ 0 w 2693193"/>
                <a:gd name="connsiteY4" fmla="*/ 0 h 97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193" h="973558">
                  <a:moveTo>
                    <a:pt x="0" y="0"/>
                  </a:moveTo>
                  <a:lnTo>
                    <a:pt x="2693193" y="0"/>
                  </a:lnTo>
                  <a:lnTo>
                    <a:pt x="2693193" y="973558"/>
                  </a:lnTo>
                  <a:lnTo>
                    <a:pt x="0" y="9735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Hadoop Platform</a:t>
              </a:r>
              <a:endParaRPr lang="en-US" sz="28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52549" y="2608794"/>
              <a:ext cx="2693193" cy="3487205"/>
            </a:xfrm>
            <a:custGeom>
              <a:avLst/>
              <a:gdLst>
                <a:gd name="connsiteX0" fmla="*/ 0 w 2693193"/>
                <a:gd name="connsiteY0" fmla="*/ 0 h 2994966"/>
                <a:gd name="connsiteX1" fmla="*/ 2693193 w 2693193"/>
                <a:gd name="connsiteY1" fmla="*/ 0 h 2994966"/>
                <a:gd name="connsiteX2" fmla="*/ 2693193 w 2693193"/>
                <a:gd name="connsiteY2" fmla="*/ 2994966 h 2994966"/>
                <a:gd name="connsiteX3" fmla="*/ 0 w 2693193"/>
                <a:gd name="connsiteY3" fmla="*/ 2994966 h 2994966"/>
                <a:gd name="connsiteX4" fmla="*/ 0 w 2693193"/>
                <a:gd name="connsiteY4" fmla="*/ 0 h 299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193" h="2994966">
                  <a:moveTo>
                    <a:pt x="0" y="0"/>
                  </a:moveTo>
                  <a:lnTo>
                    <a:pt x="2693193" y="0"/>
                  </a:lnTo>
                  <a:lnTo>
                    <a:pt x="2693193" y="2994966"/>
                  </a:lnTo>
                  <a:lnTo>
                    <a:pt x="0" y="2994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82" tIns="122682" rIns="163576" bIns="184023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sz="2500" b="0" kern="1200" dirty="0" smtClean="0"/>
                <a:t>SQL support</a:t>
              </a:r>
              <a:endParaRPr lang="en-US" sz="2500" b="0" kern="1200" dirty="0"/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sz="2500" b="0" kern="1200" dirty="0" smtClean="0"/>
                <a:t>Tables and transactions</a:t>
              </a:r>
              <a:endParaRPr lang="en-US" sz="2500" b="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3225403" y="1635237"/>
              <a:ext cx="2693193" cy="973558"/>
            </a:xfrm>
            <a:custGeom>
              <a:avLst/>
              <a:gdLst>
                <a:gd name="connsiteX0" fmla="*/ 0 w 2693193"/>
                <a:gd name="connsiteY0" fmla="*/ 0 h 973558"/>
                <a:gd name="connsiteX1" fmla="*/ 2693193 w 2693193"/>
                <a:gd name="connsiteY1" fmla="*/ 0 h 973558"/>
                <a:gd name="connsiteX2" fmla="*/ 2693193 w 2693193"/>
                <a:gd name="connsiteY2" fmla="*/ 973558 h 973558"/>
                <a:gd name="connsiteX3" fmla="*/ 0 w 2693193"/>
                <a:gd name="connsiteY3" fmla="*/ 973558 h 973558"/>
                <a:gd name="connsiteX4" fmla="*/ 0 w 2693193"/>
                <a:gd name="connsiteY4" fmla="*/ 0 h 97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193" h="973558">
                  <a:moveTo>
                    <a:pt x="0" y="0"/>
                  </a:moveTo>
                  <a:lnTo>
                    <a:pt x="2693193" y="0"/>
                  </a:lnTo>
                  <a:lnTo>
                    <a:pt x="2693193" y="973558"/>
                  </a:lnTo>
                  <a:lnTo>
                    <a:pt x="0" y="9735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/>
                <a:t>NoSQL</a:t>
              </a:r>
              <a:endParaRPr lang="en-US" sz="28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225403" y="2608794"/>
              <a:ext cx="2693193" cy="3487205"/>
            </a:xfrm>
            <a:custGeom>
              <a:avLst/>
              <a:gdLst>
                <a:gd name="connsiteX0" fmla="*/ 0 w 2693193"/>
                <a:gd name="connsiteY0" fmla="*/ 0 h 2994966"/>
                <a:gd name="connsiteX1" fmla="*/ 2693193 w 2693193"/>
                <a:gd name="connsiteY1" fmla="*/ 0 h 2994966"/>
                <a:gd name="connsiteX2" fmla="*/ 2693193 w 2693193"/>
                <a:gd name="connsiteY2" fmla="*/ 2994966 h 2994966"/>
                <a:gd name="connsiteX3" fmla="*/ 0 w 2693193"/>
                <a:gd name="connsiteY3" fmla="*/ 2994966 h 2994966"/>
                <a:gd name="connsiteX4" fmla="*/ 0 w 2693193"/>
                <a:gd name="connsiteY4" fmla="*/ 0 h 299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193" h="2994966">
                  <a:moveTo>
                    <a:pt x="0" y="0"/>
                  </a:moveTo>
                  <a:lnTo>
                    <a:pt x="2693193" y="0"/>
                  </a:lnTo>
                  <a:lnTo>
                    <a:pt x="2693193" y="2994966"/>
                  </a:lnTo>
                  <a:lnTo>
                    <a:pt x="0" y="2994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82" tIns="122682" rIns="163576" bIns="184023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sz="2500" b="0" kern="1200" dirty="0" smtClean="0"/>
                <a:t>Object storage subsystem (with HDFS API support)</a:t>
              </a:r>
              <a:endParaRPr lang="en-US" sz="2500" b="0" kern="1200" dirty="0"/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sz="2500" b="0" kern="1200" dirty="0" smtClean="0"/>
                <a:t>Ability to manipulate data in HDFS-based subsystems</a:t>
              </a:r>
              <a:endParaRPr lang="en-US" sz="2500" b="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298406" y="1635237"/>
              <a:ext cx="2693193" cy="973558"/>
            </a:xfrm>
            <a:custGeom>
              <a:avLst/>
              <a:gdLst>
                <a:gd name="connsiteX0" fmla="*/ 0 w 2693193"/>
                <a:gd name="connsiteY0" fmla="*/ 0 h 973558"/>
                <a:gd name="connsiteX1" fmla="*/ 2693193 w 2693193"/>
                <a:gd name="connsiteY1" fmla="*/ 0 h 973558"/>
                <a:gd name="connsiteX2" fmla="*/ 2693193 w 2693193"/>
                <a:gd name="connsiteY2" fmla="*/ 973558 h 973558"/>
                <a:gd name="connsiteX3" fmla="*/ 0 w 2693193"/>
                <a:gd name="connsiteY3" fmla="*/ 973558 h 973558"/>
                <a:gd name="connsiteX4" fmla="*/ 0 w 2693193"/>
                <a:gd name="connsiteY4" fmla="*/ 0 h 973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193" h="973558">
                  <a:moveTo>
                    <a:pt x="0" y="0"/>
                  </a:moveTo>
                  <a:lnTo>
                    <a:pt x="2693193" y="0"/>
                  </a:lnTo>
                  <a:lnTo>
                    <a:pt x="2693193" y="973558"/>
                  </a:lnTo>
                  <a:lnTo>
                    <a:pt x="0" y="97355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DBMS Dimensions</a:t>
              </a:r>
              <a:endParaRPr lang="en-US" sz="28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298406" y="2608794"/>
              <a:ext cx="2693193" cy="3487205"/>
            </a:xfrm>
            <a:custGeom>
              <a:avLst/>
              <a:gdLst>
                <a:gd name="connsiteX0" fmla="*/ 0 w 2693193"/>
                <a:gd name="connsiteY0" fmla="*/ 0 h 2994966"/>
                <a:gd name="connsiteX1" fmla="*/ 2693193 w 2693193"/>
                <a:gd name="connsiteY1" fmla="*/ 0 h 2994966"/>
                <a:gd name="connsiteX2" fmla="*/ 2693193 w 2693193"/>
                <a:gd name="connsiteY2" fmla="*/ 2994966 h 2994966"/>
                <a:gd name="connsiteX3" fmla="*/ 0 w 2693193"/>
                <a:gd name="connsiteY3" fmla="*/ 2994966 h 2994966"/>
                <a:gd name="connsiteX4" fmla="*/ 0 w 2693193"/>
                <a:gd name="connsiteY4" fmla="*/ 0 h 2994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93193" h="2994966">
                  <a:moveTo>
                    <a:pt x="0" y="0"/>
                  </a:moveTo>
                  <a:lnTo>
                    <a:pt x="2693193" y="0"/>
                  </a:lnTo>
                  <a:lnTo>
                    <a:pt x="2693193" y="2994966"/>
                  </a:lnTo>
                  <a:lnTo>
                    <a:pt x="0" y="299496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2682" tIns="122682" rIns="163576" bIns="184023" numCol="1" spcCol="1270" anchor="t" anchorCtr="0">
              <a:noAutofit/>
            </a:bodyPr>
            <a:lstStyle/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sz="2500" b="0" kern="1200" dirty="0" smtClean="0"/>
                <a:t>DBMSs extended with HDFS interoperability</a:t>
              </a:r>
              <a:endParaRPr lang="en-US" sz="2500" b="0" kern="1200" dirty="0"/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ts val="1800"/>
                </a:spcAft>
                <a:buChar char="••"/>
              </a:pPr>
              <a:r>
                <a:rPr lang="en-US" sz="2500" b="0" kern="1200" dirty="0" smtClean="0"/>
                <a:t>Hybrid Hadoop/DBMS platforms</a:t>
              </a:r>
              <a:endParaRPr lang="en-US" sz="2500" b="0" kern="12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819400" y="335280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867400" y="335280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830392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766763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Interesting Apache Discussions Ahead</a:t>
            </a:r>
            <a:r>
              <a:rPr lang="en-US" dirty="0" smtClean="0"/>
              <a:t>	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153400" cy="4368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There </a:t>
            </a:r>
            <a:r>
              <a:rPr lang="en-US" sz="2800" dirty="0" smtClean="0"/>
              <a:t>are strongly-held differences of opinion in key domains such as SQL-on-Hadoop, e.g.,</a:t>
            </a:r>
            <a:endParaRPr lang="en-US" sz="2800" dirty="0" smtClean="0">
              <a:solidFill>
                <a:schemeClr val="tx1"/>
              </a:solidFill>
            </a:endParaRPr>
          </a:p>
          <a:p>
            <a:pPr lvl="1"/>
            <a:r>
              <a:rPr lang="en-US" sz="2200" dirty="0" err="1" smtClean="0">
                <a:solidFill>
                  <a:schemeClr val="tx1"/>
                </a:solidFill>
              </a:rPr>
              <a:t>Cloudera</a:t>
            </a:r>
            <a:r>
              <a:rPr lang="en-US" sz="2200" dirty="0" smtClean="0">
                <a:solidFill>
                  <a:schemeClr val="tx1"/>
                </a:solidFill>
              </a:rPr>
              <a:t> created and contributed Impala</a:t>
            </a:r>
          </a:p>
          <a:p>
            <a:pPr lvl="1"/>
            <a:r>
              <a:rPr lang="en-US" dirty="0" smtClean="0"/>
              <a:t>EMC/Pivotal has HAWQ</a:t>
            </a:r>
            <a:endParaRPr lang="en-US" sz="2200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Hortonworks is a Stinger contributor and backer</a:t>
            </a:r>
          </a:p>
          <a:p>
            <a:pPr lvl="1"/>
            <a:r>
              <a:rPr lang="en-US" dirty="0" smtClean="0"/>
              <a:t>IBM created and offers Big SQL</a:t>
            </a:r>
          </a:p>
          <a:p>
            <a:pPr lvl="1"/>
            <a:r>
              <a:rPr lang="en-US" sz="2200" dirty="0" err="1" smtClean="0">
                <a:solidFill>
                  <a:schemeClr val="tx1"/>
                </a:solidFill>
              </a:rPr>
              <a:t>MapR</a:t>
            </a:r>
            <a:r>
              <a:rPr lang="en-US" sz="2200" dirty="0" smtClean="0">
                <a:solidFill>
                  <a:schemeClr val="tx1"/>
                </a:solidFill>
              </a:rPr>
              <a:t> has bet on Apache Drill</a:t>
            </a:r>
          </a:p>
          <a:p>
            <a:pPr lvl="2"/>
            <a:r>
              <a:rPr lang="en-US" sz="2000" dirty="0" smtClean="0"/>
              <a:t>Based on Google </a:t>
            </a:r>
            <a:r>
              <a:rPr lang="en-US" sz="2000" dirty="0" err="1" smtClean="0"/>
              <a:t>Dremel</a:t>
            </a:r>
            <a:endParaRPr lang="en-US" sz="2000" dirty="0" smtClean="0"/>
          </a:p>
          <a:p>
            <a:pPr lvl="1"/>
            <a:r>
              <a:rPr lang="en-US" dirty="0" smtClean="0"/>
              <a:t>Teradata/Aster has SQL-H</a:t>
            </a:r>
            <a:endParaRPr lang="en-US" sz="2200" dirty="0" smtClean="0"/>
          </a:p>
          <a:p>
            <a:r>
              <a:rPr lang="en-US" sz="2800" dirty="0" smtClean="0"/>
              <a:t>The vendors can support multiple approaches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E.g., Impala runs on </a:t>
            </a:r>
            <a:r>
              <a:rPr lang="en-US" sz="2200" dirty="0" err="1" smtClean="0"/>
              <a:t>MapR</a:t>
            </a:r>
            <a:endParaRPr lang="en-US" sz="2200" dirty="0" smtClean="0"/>
          </a:p>
          <a:p>
            <a:r>
              <a:rPr lang="en-US" sz="2200" dirty="0" smtClean="0">
                <a:solidFill>
                  <a:schemeClr val="tx1"/>
                </a:solidFill>
              </a:rPr>
              <a:t>… but there is clearly room for many areas of Hadoop-related convergence and standardization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323780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Big Data: Vendor Musical Chairs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305800" cy="4368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Very far from business-as-usual</a:t>
            </a:r>
          </a:p>
          <a:p>
            <a:pPr lvl="1"/>
            <a:r>
              <a:rPr lang="en-US" sz="2400" dirty="0" smtClean="0"/>
              <a:t>Several relatively new analytics vendors, e.g., </a:t>
            </a:r>
            <a:r>
              <a:rPr lang="en-US" sz="2400" dirty="0" err="1" smtClean="0"/>
              <a:t>Splunk</a:t>
            </a:r>
            <a:r>
              <a:rPr lang="en-US" sz="2400" dirty="0" smtClean="0"/>
              <a:t> and Tableau, are doing exceptionally well</a:t>
            </a:r>
          </a:p>
          <a:p>
            <a:pPr lvl="1"/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6553200"/>
            <a:ext cx="4020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Financial data from Google Finance, captured 20131019</a:t>
            </a:r>
            <a:endParaRPr lang="en-US" sz="1200" b="0" dirty="0"/>
          </a:p>
        </p:txBody>
      </p:sp>
      <p:sp>
        <p:nvSpPr>
          <p:cNvPr id="8" name="TextBox 7"/>
          <p:cNvSpPr txBox="1"/>
          <p:nvPr/>
        </p:nvSpPr>
        <p:spPr>
          <a:xfrm rot="20395705">
            <a:off x="5519847" y="5830027"/>
            <a:ext cx="208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MicroStrategy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 rot="20369561">
            <a:off x="4616574" y="5790754"/>
            <a:ext cx="1365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QlikTech</a:t>
            </a:r>
            <a:endParaRPr lang="en-US" b="0" dirty="0"/>
          </a:p>
        </p:txBody>
      </p:sp>
      <p:sp>
        <p:nvSpPr>
          <p:cNvPr id="10" name="TextBox 9"/>
          <p:cNvSpPr txBox="1"/>
          <p:nvPr/>
        </p:nvSpPr>
        <p:spPr>
          <a:xfrm rot="20313802">
            <a:off x="3342937" y="5777728"/>
            <a:ext cx="1264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Tableau</a:t>
            </a:r>
            <a:endParaRPr lang="en-US" b="0" dirty="0"/>
          </a:p>
        </p:txBody>
      </p:sp>
      <p:sp>
        <p:nvSpPr>
          <p:cNvPr id="11" name="TextBox 10"/>
          <p:cNvSpPr txBox="1"/>
          <p:nvPr/>
        </p:nvSpPr>
        <p:spPr>
          <a:xfrm rot="20330465">
            <a:off x="2178923" y="5674279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err="1" smtClean="0"/>
              <a:t>Splunk</a:t>
            </a:r>
            <a:endParaRPr lang="en-US" b="0" dirty="0"/>
          </a:p>
        </p:txBody>
      </p:sp>
      <p:sp>
        <p:nvSpPr>
          <p:cNvPr id="12" name="TextBox 11"/>
          <p:cNvSpPr txBox="1"/>
          <p:nvPr/>
        </p:nvSpPr>
        <p:spPr>
          <a:xfrm rot="20426623">
            <a:off x="570770" y="5704596"/>
            <a:ext cx="138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Teradata</a:t>
            </a:r>
            <a:endParaRPr lang="en-US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391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28911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Market Cap ($B) </a:t>
            </a:r>
            <a:endParaRPr lang="en-US" b="0" dirty="0"/>
          </a:p>
        </p:txBody>
      </p:sp>
      <p:sp>
        <p:nvSpPr>
          <p:cNvPr id="15" name="TextBox 14"/>
          <p:cNvSpPr txBox="1"/>
          <p:nvPr/>
        </p:nvSpPr>
        <p:spPr>
          <a:xfrm>
            <a:off x="482012" y="242947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9670" y="285473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2012" y="327999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2012" y="370525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1233" y="455577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7706" y="41305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7706" y="498103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1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959929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3378200"/>
          </a:xfrm>
        </p:spPr>
        <p:txBody>
          <a:bodyPr/>
          <a:lstStyle/>
          <a:p>
            <a:pPr lvl="1"/>
            <a:r>
              <a:rPr lang="en-US" sz="3200" dirty="0" smtClean="0"/>
              <a:t>Big data: what just happened?...</a:t>
            </a:r>
          </a:p>
          <a:p>
            <a:pPr lvl="1"/>
            <a:r>
              <a:rPr lang="en-US" sz="3200" dirty="0" smtClean="0"/>
              <a:t>What’s likely to happen next</a:t>
            </a:r>
          </a:p>
          <a:p>
            <a:pPr lvl="1"/>
            <a:r>
              <a:rPr lang="en-US" sz="3200" i="1" dirty="0" smtClean="0"/>
              <a:t>What it means for information architecture</a:t>
            </a:r>
          </a:p>
          <a:p>
            <a:pPr lvl="1"/>
            <a:r>
              <a:rPr lang="en-US" sz="3200" dirty="0" smtClean="0"/>
              <a:t>Growth of data and its implications</a:t>
            </a:r>
          </a:p>
          <a:p>
            <a:pPr lvl="1"/>
            <a:r>
              <a:rPr lang="en-US" sz="3200" dirty="0" smtClean="0"/>
              <a:t>The role for big data managed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26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766763"/>
          </a:xfrm>
        </p:spPr>
        <p:txBody>
          <a:bodyPr>
            <a:noAutofit/>
          </a:bodyPr>
          <a:lstStyle/>
          <a:p>
            <a:r>
              <a:rPr lang="en-US" sz="3600" dirty="0" smtClean="0"/>
              <a:t>Revisiting the </a:t>
            </a:r>
            <a:r>
              <a:rPr lang="en-US" sz="3600" i="1" dirty="0" smtClean="0"/>
              <a:t>Separation of Concerns</a:t>
            </a:r>
            <a:r>
              <a:rPr lang="en-US" sz="3600" dirty="0" smtClean="0"/>
              <a:t> 	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Clearer distinctions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Application developers and analysts:</a:t>
            </a:r>
            <a:r>
              <a:rPr lang="en-US" dirty="0" smtClean="0"/>
              <a:t> </a:t>
            </a:r>
            <a:r>
              <a:rPr lang="en-US" i="1" dirty="0" smtClean="0"/>
              <a:t>conceptual</a:t>
            </a:r>
            <a:r>
              <a:rPr lang="en-US" dirty="0" smtClean="0"/>
              <a:t> level</a:t>
            </a:r>
          </a:p>
          <a:p>
            <a:pPr lvl="2"/>
            <a:r>
              <a:rPr lang="en-US" dirty="0" smtClean="0"/>
              <a:t>E.g., fine to focus on Java or JavaScript and JSON, as long as doing so doesn’t mean compromising on effective use of underlying data management systems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Database designers and information architects: </a:t>
            </a:r>
            <a:r>
              <a:rPr lang="en-US" i="1" dirty="0" smtClean="0">
                <a:solidFill>
                  <a:schemeClr val="tx1"/>
                </a:solidFill>
              </a:rPr>
              <a:t>logical</a:t>
            </a:r>
            <a:r>
              <a:rPr lang="en-US" dirty="0" smtClean="0">
                <a:solidFill>
                  <a:schemeClr val="tx1"/>
                </a:solidFill>
              </a:rPr>
              <a:t> level</a:t>
            </a:r>
          </a:p>
          <a:p>
            <a:pPr lvl="2"/>
            <a:r>
              <a:rPr lang="en-US" dirty="0" smtClean="0"/>
              <a:t>Application/data independence and logical/physical independence are more important than ever before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Database and system architects: </a:t>
            </a:r>
            <a:r>
              <a:rPr lang="en-US" i="1" dirty="0" smtClean="0"/>
              <a:t>physical</a:t>
            </a:r>
            <a:r>
              <a:rPr lang="en-US" dirty="0" smtClean="0"/>
              <a:t> level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Incredible innovation at the physical level, but conceptual and logical modeling concerns shouldn’t be unduly influenced by physical model considerations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434429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34400" cy="766763"/>
          </a:xfrm>
        </p:spPr>
        <p:txBody>
          <a:bodyPr>
            <a:noAutofit/>
          </a:bodyPr>
          <a:lstStyle/>
          <a:p>
            <a:r>
              <a:rPr lang="en-US" sz="3600" dirty="0" smtClean="0"/>
              <a:t>A Simpler Information Model Framework	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587545"/>
              </p:ext>
            </p:extLst>
          </p:nvPr>
        </p:nvGraphicFramePr>
        <p:xfrm>
          <a:off x="76200" y="990600"/>
          <a:ext cx="8991599" cy="5257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3547711"/>
                <a:gridCol w="3691288"/>
              </a:tblGrid>
              <a:tr h="9238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Resources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Relations</a:t>
                      </a:r>
                      <a:endParaRPr lang="en-US" sz="2800" dirty="0"/>
                    </a:p>
                  </a:txBody>
                  <a:tcPr anchor="ctr"/>
                </a:tc>
              </a:tr>
              <a:tr h="13102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Conceptual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  <a:r>
                        <a:rPr lang="en-US" sz="2400" baseline="0" dirty="0" smtClean="0"/>
                        <a:t>ocuments </a:t>
                      </a:r>
                      <a:r>
                        <a:rPr lang="en-US" sz="2400" dirty="0" smtClean="0"/>
                        <a:t>and links; </a:t>
                      </a:r>
                      <a:r>
                        <a:rPr lang="en-US" sz="2400" baseline="0" dirty="0" smtClean="0"/>
                        <a:t>focused on hierarchy and sequence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Entities, attributes, relationships,</a:t>
                      </a:r>
                      <a:r>
                        <a:rPr lang="en-US" sz="2400" baseline="0" dirty="0" smtClean="0"/>
                        <a:t> and identifiers</a:t>
                      </a:r>
                      <a:endParaRPr lang="en-US" sz="2400" dirty="0"/>
                    </a:p>
                  </a:txBody>
                  <a:tcPr/>
                </a:tc>
              </a:tr>
              <a:tr h="13102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Logical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Model: hypertext</a:t>
                      </a:r>
                    </a:p>
                    <a:p>
                      <a:pPr algn="ctr"/>
                      <a:r>
                        <a:rPr lang="en-US" sz="2400" dirty="0" smtClean="0"/>
                        <a:t>Language: XQuery (ideally…)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Model: extended relational</a:t>
                      </a:r>
                    </a:p>
                    <a:p>
                      <a:pPr algn="ctr"/>
                      <a:r>
                        <a:rPr lang="en-US" sz="2400" dirty="0" smtClean="0"/>
                        <a:t>Language:</a:t>
                      </a:r>
                      <a:r>
                        <a:rPr lang="en-US" sz="2400" baseline="0" dirty="0" smtClean="0"/>
                        <a:t> SQL</a:t>
                      </a:r>
                      <a:endParaRPr lang="en-US" sz="2400" dirty="0"/>
                    </a:p>
                  </a:txBody>
                  <a:tcPr/>
                </a:tc>
              </a:tr>
              <a:tr h="17134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Physical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Indexing (e.g., scalar data types, XML, and </a:t>
                      </a:r>
                      <a:r>
                        <a:rPr lang="en-US" sz="2400" baseline="0" dirty="0" smtClean="0"/>
                        <a:t>full-text), locking and isolation levels (for transactions), </a:t>
                      </a:r>
                      <a:r>
                        <a:rPr lang="en-US" sz="2400" baseline="0" dirty="0" err="1" smtClean="0"/>
                        <a:t>sharding</a:t>
                      </a:r>
                      <a:r>
                        <a:rPr lang="en-US" sz="2400" baseline="0" dirty="0" smtClean="0"/>
                        <a:t>, replication, in-memory databases, columnar storage, table spaces, caching, and more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51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3378200"/>
          </a:xfrm>
        </p:spPr>
        <p:txBody>
          <a:bodyPr/>
          <a:lstStyle/>
          <a:p>
            <a:pPr lvl="1"/>
            <a:r>
              <a:rPr lang="en-US" sz="3200" dirty="0" smtClean="0"/>
              <a:t>Big data: what just happened?...</a:t>
            </a:r>
          </a:p>
          <a:p>
            <a:pPr lvl="1"/>
            <a:r>
              <a:rPr lang="en-US" sz="3200" dirty="0" smtClean="0"/>
              <a:t>What’s likely to happen next</a:t>
            </a:r>
          </a:p>
          <a:p>
            <a:pPr lvl="1"/>
            <a:r>
              <a:rPr lang="en-US" sz="3200" dirty="0" smtClean="0"/>
              <a:t>What it means for information architecture</a:t>
            </a:r>
          </a:p>
          <a:p>
            <a:pPr lvl="1"/>
            <a:r>
              <a:rPr lang="en-US" sz="3200" dirty="0" smtClean="0"/>
              <a:t>Growth of data and its implications</a:t>
            </a:r>
          </a:p>
          <a:p>
            <a:pPr lvl="1"/>
            <a:r>
              <a:rPr lang="en-US" sz="3200" dirty="0" smtClean="0"/>
              <a:t>The role for big data managed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0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Information Architecture Implications</a:t>
            </a:r>
            <a:r>
              <a:rPr lang="en-US" dirty="0" smtClean="0"/>
              <a:t>	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41400"/>
            <a:ext cx="8686800" cy="4368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Strategic opportunities </a:t>
            </a:r>
          </a:p>
          <a:p>
            <a:pPr lvl="1"/>
            <a:r>
              <a:rPr lang="en-US" sz="2700" dirty="0" smtClean="0">
                <a:solidFill>
                  <a:schemeClr val="tx1"/>
                </a:solidFill>
              </a:rPr>
              <a:t>Consolidation: opportunity to have </a:t>
            </a:r>
            <a:r>
              <a:rPr lang="en-US" sz="2700" i="1" dirty="0" smtClean="0">
                <a:solidFill>
                  <a:schemeClr val="tx1"/>
                </a:solidFill>
              </a:rPr>
              <a:t>fewer moving parts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</a:rPr>
              <a:t>Expect rapid consolidation across</a:t>
            </a:r>
          </a:p>
          <a:p>
            <a:pPr lvl="3"/>
            <a:r>
              <a:rPr lang="en-US" dirty="0" smtClean="0"/>
              <a:t>Extended relational DBMS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Hadoop platforms</a:t>
            </a:r>
          </a:p>
          <a:p>
            <a:pPr lvl="3"/>
            <a:r>
              <a:rPr lang="en-US" dirty="0" smtClean="0"/>
              <a:t>NoSQL database systems</a:t>
            </a:r>
          </a:p>
          <a:p>
            <a:pPr lvl="3"/>
            <a:r>
              <a:rPr lang="en-US" dirty="0" smtClean="0"/>
              <a:t>Distributed file systems</a:t>
            </a:r>
          </a:p>
          <a:p>
            <a:pPr lvl="2"/>
            <a:r>
              <a:rPr lang="en-US" sz="2400" dirty="0" smtClean="0"/>
              <a:t>With analytics, developer frameworks, and management tools that work seamlessly across all of the above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796113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534400" cy="7667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Information Architecture Implications</a:t>
            </a:r>
            <a:r>
              <a:rPr lang="en-US" dirty="0" smtClean="0"/>
              <a:t>	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Strategic opportunities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Big data can constructively serve as a catalyst for </a:t>
            </a:r>
            <a:r>
              <a:rPr lang="en-US" sz="2400" dirty="0" smtClean="0"/>
              <a:t>improving and integrating existing databases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Many enterprises have data management inconvenient truths that must be addressed in order to fully leverage big data opportunities</a:t>
            </a:r>
          </a:p>
          <a:p>
            <a:pPr lvl="1"/>
            <a:r>
              <a:rPr lang="en-US" sz="2400" dirty="0" smtClean="0"/>
              <a:t>Focus on fundamentals; back to basics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As the technologies mature and converge, redoubled focus on effective modeling, query formulation, and analysis capabilities will be key to productive and agile data management</a:t>
            </a:r>
          </a:p>
          <a:p>
            <a:r>
              <a:rPr lang="en-US" sz="2800" dirty="0" smtClean="0"/>
              <a:t>The next critical question for enterprises: how do you get there from here?...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964015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3378200"/>
          </a:xfrm>
        </p:spPr>
        <p:txBody>
          <a:bodyPr/>
          <a:lstStyle/>
          <a:p>
            <a:pPr lvl="1"/>
            <a:r>
              <a:rPr lang="en-US" sz="3200" dirty="0" smtClean="0"/>
              <a:t>Big data: what just happened?...</a:t>
            </a:r>
          </a:p>
          <a:p>
            <a:pPr lvl="1"/>
            <a:r>
              <a:rPr lang="en-US" sz="3200" dirty="0" smtClean="0"/>
              <a:t>What’s likely to happen next</a:t>
            </a:r>
          </a:p>
          <a:p>
            <a:pPr lvl="1"/>
            <a:r>
              <a:rPr lang="en-US" sz="3200" dirty="0" smtClean="0"/>
              <a:t>What it means for information architecture</a:t>
            </a:r>
          </a:p>
          <a:p>
            <a:pPr lvl="1"/>
            <a:r>
              <a:rPr lang="en-US" sz="3200" i="1" dirty="0" smtClean="0"/>
              <a:t>Growth of data and its implications</a:t>
            </a:r>
          </a:p>
          <a:p>
            <a:pPr lvl="1"/>
            <a:r>
              <a:rPr lang="en-US" sz="3200" i="1" dirty="0" smtClean="0"/>
              <a:t>The role for big data managed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26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7667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Managed Services are Ideal for Big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467600" cy="2667000"/>
          </a:xfrm>
          <a:noFill/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3200" b="1" dirty="0"/>
              <a:t>“ Storing all of your data on-premises need no longer be the default.”</a:t>
            </a:r>
            <a:endParaRPr lang="en-US" sz="3200" dirty="0"/>
          </a:p>
          <a:p>
            <a:endParaRPr lang="en-US" b="1" dirty="0" smtClean="0"/>
          </a:p>
          <a:p>
            <a:r>
              <a:rPr lang="en-US" sz="2000" b="1" dirty="0" smtClean="0"/>
              <a:t>Forrester </a:t>
            </a:r>
            <a:r>
              <a:rPr lang="en-US" sz="2000" b="1" dirty="0"/>
              <a:t>Research, Inc.</a:t>
            </a:r>
            <a:endParaRPr lang="en-US" sz="2000" dirty="0"/>
          </a:p>
          <a:p>
            <a:r>
              <a:rPr lang="en-US" sz="2000" b="1" dirty="0"/>
              <a:t>The Future of Customer Data Management</a:t>
            </a:r>
            <a:endParaRPr lang="en-US" sz="2000" dirty="0"/>
          </a:p>
          <a:p>
            <a:r>
              <a:rPr lang="en-US" sz="2000" b="1" dirty="0"/>
              <a:t>March 6, 2013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720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52400"/>
            <a:ext cx="8972550" cy="616455"/>
          </a:xfrm>
        </p:spPr>
        <p:txBody>
          <a:bodyPr/>
          <a:lstStyle/>
          <a:p>
            <a:r>
              <a:rPr lang="en-US" sz="3600" dirty="0" smtClean="0"/>
              <a:t>Growth of Digital Universe is Accelerating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616622" y="6324600"/>
            <a:ext cx="2133600" cy="365125"/>
          </a:xfrm>
        </p:spPr>
        <p:txBody>
          <a:bodyPr/>
          <a:lstStyle/>
          <a:p>
            <a:fld id="{AFDC55B8-11CC-49FD-BDA6-8E97C148C37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97950" y="1219199"/>
            <a:ext cx="2626250" cy="1902121"/>
          </a:xfrm>
          <a:ln>
            <a:noFill/>
          </a:ln>
        </p:spPr>
        <p:txBody>
          <a:bodyPr/>
          <a:lstStyle/>
          <a:p>
            <a:r>
              <a:rPr lang="en-US" sz="2400" dirty="0" smtClean="0"/>
              <a:t>Estimated digital data created</a:t>
            </a:r>
            <a:r>
              <a:rPr lang="en-US" sz="2400" dirty="0"/>
              <a:t>, replicated, </a:t>
            </a:r>
            <a:r>
              <a:rPr lang="en-US" sz="2400" dirty="0" smtClean="0"/>
              <a:t>consumed </a:t>
            </a:r>
            <a:r>
              <a:rPr lang="en-US" sz="2400" dirty="0"/>
              <a:t>in a single year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780" y="864504"/>
            <a:ext cx="4148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 smtClean="0"/>
              <a:t>Source: IDC Digital Universe Study</a:t>
            </a:r>
            <a:endParaRPr lang="en-US" sz="1600" b="0" dirty="0"/>
          </a:p>
        </p:txBody>
      </p:sp>
      <p:grpSp>
        <p:nvGrpSpPr>
          <p:cNvPr id="22" name="Group 21"/>
          <p:cNvGrpSpPr/>
          <p:nvPr/>
        </p:nvGrpSpPr>
        <p:grpSpPr>
          <a:xfrm>
            <a:off x="248849" y="4789467"/>
            <a:ext cx="2735044" cy="1757819"/>
            <a:chOff x="412725" y="4849137"/>
            <a:chExt cx="2735044" cy="1757819"/>
          </a:xfrm>
        </p:grpSpPr>
        <p:sp>
          <p:nvSpPr>
            <p:cNvPr id="13" name="TextBox 12"/>
            <p:cNvSpPr txBox="1"/>
            <p:nvPr/>
          </p:nvSpPr>
          <p:spPr>
            <a:xfrm>
              <a:off x="412725" y="5810277"/>
              <a:ext cx="2735044" cy="796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0" dirty="0" smtClean="0"/>
                <a:t>0.8 </a:t>
              </a:r>
              <a:r>
                <a:rPr lang="en-US" sz="3200" b="0" dirty="0" err="1" smtClean="0"/>
                <a:t>zettabytes</a:t>
              </a:r>
              <a:endParaRPr lang="en-US" sz="3200" b="0" dirty="0"/>
            </a:p>
          </p:txBody>
        </p:sp>
        <p:pic>
          <p:nvPicPr>
            <p:cNvPr id="2050" name="Picture 2" descr="http://www.astrobio.net/images/galleryimages_images/Gallery_Image_665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368" y="4849137"/>
              <a:ext cx="383759" cy="4789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0" name="TextBox 2069"/>
            <p:cNvSpPr txBox="1"/>
            <p:nvPr/>
          </p:nvSpPr>
          <p:spPr>
            <a:xfrm>
              <a:off x="1174953" y="5343424"/>
              <a:ext cx="1210588" cy="8805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accent2"/>
                  </a:solidFill>
                </a:rPr>
                <a:t>2009</a:t>
              </a:r>
              <a:endParaRPr lang="en-US" sz="36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09388" y="1472033"/>
            <a:ext cx="3990478" cy="3556904"/>
            <a:chOff x="1109388" y="1472033"/>
            <a:chExt cx="3990478" cy="3556904"/>
          </a:xfrm>
        </p:grpSpPr>
        <p:cxnSp>
          <p:nvCxnSpPr>
            <p:cNvPr id="28" name="Straight Arrow Connector 27"/>
            <p:cNvCxnSpPr>
              <a:stCxn id="2050" idx="3"/>
            </p:cNvCxnSpPr>
            <p:nvPr/>
          </p:nvCxnSpPr>
          <p:spPr bwMode="auto">
            <a:xfrm flipV="1">
              <a:off x="1808251" y="3024317"/>
              <a:ext cx="1553407" cy="200462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6" name="TextBox 65"/>
            <p:cNvSpPr txBox="1"/>
            <p:nvPr/>
          </p:nvSpPr>
          <p:spPr>
            <a:xfrm>
              <a:off x="1109388" y="3618420"/>
              <a:ext cx="1972816" cy="461665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0" dirty="0" smtClean="0"/>
                <a:t>~43% CAGR</a:t>
              </a:r>
              <a:endParaRPr lang="en-US" b="0" dirty="0"/>
            </a:p>
          </p:txBody>
        </p:sp>
        <p:pic>
          <p:nvPicPr>
            <p:cNvPr id="23" name="Picture 2" descr="http://www.astrobio.net/images/galleryimages_images/Gallery_Image_6652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534" y="1472033"/>
              <a:ext cx="1574332" cy="1918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033579" y="1258669"/>
            <a:ext cx="3873176" cy="2131627"/>
            <a:chOff x="5033579" y="1258669"/>
            <a:chExt cx="3873176" cy="2131627"/>
          </a:xfrm>
        </p:grpSpPr>
        <p:sp>
          <p:nvSpPr>
            <p:cNvPr id="65" name="TextBox 64"/>
            <p:cNvSpPr txBox="1"/>
            <p:nvPr/>
          </p:nvSpPr>
          <p:spPr>
            <a:xfrm>
              <a:off x="6364873" y="1258669"/>
              <a:ext cx="1210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accent2"/>
                  </a:solidFill>
                </a:rPr>
                <a:t>2020</a:t>
              </a:r>
              <a:endParaRPr lang="en-US" sz="3600" dirty="0">
                <a:solidFill>
                  <a:schemeClr val="accent2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033579" y="1820636"/>
              <a:ext cx="387317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0" dirty="0" smtClean="0"/>
                <a:t>40 </a:t>
              </a:r>
              <a:r>
                <a:rPr lang="en-US" sz="3200" b="0" dirty="0" err="1" smtClean="0"/>
                <a:t>zettabytes</a:t>
              </a:r>
              <a:endParaRPr lang="en-US" sz="3200" b="0" dirty="0" smtClean="0"/>
            </a:p>
            <a:p>
              <a:pPr algn="ctr"/>
              <a:r>
                <a:rPr lang="en-US" sz="3200" b="0" dirty="0" smtClean="0"/>
                <a:t>~5200 GB / person</a:t>
              </a:r>
            </a:p>
            <a:p>
              <a:pPr algn="ctr"/>
              <a:r>
                <a:rPr lang="en-US" sz="3200" b="0" dirty="0" smtClean="0"/>
                <a:t>(Dec 2012 estimate)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48808" y="3810000"/>
            <a:ext cx="3842719" cy="1518076"/>
            <a:chOff x="5048808" y="3810000"/>
            <a:chExt cx="3842719" cy="1518076"/>
          </a:xfrm>
        </p:grpSpPr>
        <p:sp>
          <p:nvSpPr>
            <p:cNvPr id="48" name="TextBox 47"/>
            <p:cNvSpPr txBox="1"/>
            <p:nvPr/>
          </p:nvSpPr>
          <p:spPr>
            <a:xfrm>
              <a:off x="5048808" y="4250858"/>
              <a:ext cx="3842719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0" dirty="0" smtClean="0"/>
                <a:t>35 </a:t>
              </a:r>
              <a:r>
                <a:rPr lang="en-US" sz="3200" b="0" dirty="0" err="1" smtClean="0"/>
                <a:t>zettabytes</a:t>
              </a:r>
              <a:endParaRPr lang="en-US" sz="3200" b="0" dirty="0" smtClean="0"/>
            </a:p>
            <a:p>
              <a:pPr algn="ctr"/>
              <a:r>
                <a:rPr lang="en-US" sz="3200" b="0" dirty="0" smtClean="0"/>
                <a:t>(Dec 2011 estimate)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64873" y="3810000"/>
              <a:ext cx="12105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chemeClr val="accent2"/>
                  </a:solidFill>
                </a:rPr>
                <a:t>2020</a:t>
              </a:r>
              <a:endParaRPr lang="en-US" sz="36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08251" y="3882570"/>
            <a:ext cx="3093388" cy="2157150"/>
            <a:chOff x="1808251" y="3882570"/>
            <a:chExt cx="3093388" cy="2157150"/>
          </a:xfrm>
        </p:grpSpPr>
        <p:grpSp>
          <p:nvGrpSpPr>
            <p:cNvPr id="3" name="Group 2"/>
            <p:cNvGrpSpPr/>
            <p:nvPr/>
          </p:nvGrpSpPr>
          <p:grpSpPr>
            <a:xfrm>
              <a:off x="1808251" y="3882570"/>
              <a:ext cx="3093387" cy="1405610"/>
              <a:chOff x="1808251" y="3882570"/>
              <a:chExt cx="3093387" cy="1405610"/>
            </a:xfrm>
          </p:grpSpPr>
          <p:cxnSp>
            <p:nvCxnSpPr>
              <p:cNvPr id="15" name="Straight Arrow Connector 14"/>
              <p:cNvCxnSpPr>
                <a:stCxn id="2050" idx="3"/>
                <a:endCxn id="20" idx="1"/>
              </p:cNvCxnSpPr>
              <p:nvPr/>
            </p:nvCxnSpPr>
            <p:spPr bwMode="auto">
              <a:xfrm flipV="1">
                <a:off x="1808251" y="4557689"/>
                <a:ext cx="1985237" cy="471248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stealth" w="lg" len="lg"/>
              </a:ln>
              <a:effectLst/>
              <a:extLst>
                <a:ext uri="{AF507438-7753-43E0-B8FC-AC1667EBCBE1}">
  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2068" name="TextBox 2067"/>
              <p:cNvSpPr txBox="1"/>
              <p:nvPr/>
            </p:nvSpPr>
            <p:spPr>
              <a:xfrm>
                <a:off x="2387442" y="4457183"/>
                <a:ext cx="1074333" cy="83099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0" dirty="0" smtClean="0"/>
                  <a:t>~41%</a:t>
                </a:r>
              </a:p>
              <a:p>
                <a:r>
                  <a:rPr lang="en-US" b="0" dirty="0" smtClean="0"/>
                  <a:t>CAGR</a:t>
                </a:r>
                <a:endParaRPr lang="en-US" b="0" dirty="0"/>
              </a:p>
            </p:txBody>
          </p:sp>
          <p:pic>
            <p:nvPicPr>
              <p:cNvPr id="20" name="Picture 2" descr="http://www.astrobio.net/images/galleryimages_images/Gallery_Image_6652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3488" y="3882570"/>
                <a:ext cx="1108150" cy="1350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4" name="TextBox 23"/>
            <p:cNvSpPr txBox="1"/>
            <p:nvPr/>
          </p:nvSpPr>
          <p:spPr>
            <a:xfrm>
              <a:off x="3793489" y="5331834"/>
              <a:ext cx="11081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0" dirty="0" smtClean="0">
                  <a:hlinkClick r:id="rId4"/>
                </a:rPr>
                <a:t>Source: http</a:t>
              </a:r>
              <a:r>
                <a:rPr lang="en-US" sz="1000" b="0" dirty="0">
                  <a:hlinkClick r:id="rId4"/>
                </a:rPr>
                <a:t>://en.wikipedia.org/wiki/Data_(Star_Trek</a:t>
              </a:r>
              <a:r>
                <a:rPr lang="en-US" sz="1000" b="0" dirty="0" smtClean="0">
                  <a:hlinkClick r:id="rId4"/>
                </a:rPr>
                <a:t>)</a:t>
              </a:r>
              <a:r>
                <a:rPr lang="en-US" sz="1000" b="0" dirty="0" smtClean="0"/>
                <a:t> </a:t>
              </a:r>
              <a:endParaRPr lang="en-US" sz="1000" b="0" dirty="0"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460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839200" cy="766763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Starting Point is Often a Basic Use Case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041399"/>
            <a:ext cx="4000500" cy="939801"/>
          </a:xfrm>
        </p:spPr>
        <p:txBody>
          <a:bodyPr/>
          <a:lstStyle/>
          <a:p>
            <a:r>
              <a:rPr lang="en-US" sz="3200" dirty="0" smtClean="0"/>
              <a:t>Data Lake</a:t>
            </a:r>
            <a:endParaRPr lang="en-US" sz="2800" dirty="0" smtClean="0"/>
          </a:p>
          <a:p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581400" y="2133600"/>
            <a:ext cx="5105400" cy="3088044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Offload structured data from DW systems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Make data made broadly available, easily queried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Create </a:t>
            </a:r>
            <a:r>
              <a:rPr lang="en-US" sz="3200" dirty="0"/>
              <a:t>de-facto data archive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343400" y="6400800"/>
            <a:ext cx="457200" cy="242887"/>
          </a:xfrm>
        </p:spPr>
        <p:txBody>
          <a:bodyPr/>
          <a:lstStyle/>
          <a:p>
            <a:fld id="{AFDC55B8-11CC-49FD-BDA6-8E97C148C37D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52229" y="4419600"/>
            <a:ext cx="2667000" cy="1898876"/>
            <a:chOff x="1752600" y="3181350"/>
            <a:chExt cx="3086100" cy="2314575"/>
          </a:xfrm>
        </p:grpSpPr>
        <p:pic>
          <p:nvPicPr>
            <p:cNvPr id="1026" name="Picture 2" descr="http://ts4.mm.bing.net/th?id=H.4694439103431307&amp;pid=1.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181350"/>
              <a:ext cx="3086100" cy="231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ts1.mm.bing.net/th?id=H.4954610999297324&amp;w=250&amp;h=174&amp;c=7&amp;rs=1&amp;url=http%3a%2f%2fwww.arb.ca.gov%2ffuels%2fcarefinery%2fcrseam%2fcrseam.htm&amp;pid=1.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325" y="3597172"/>
              <a:ext cx="2276475" cy="1584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352229" y="1600200"/>
            <a:ext cx="2667000" cy="1898876"/>
            <a:chOff x="990600" y="3927701"/>
            <a:chExt cx="3086100" cy="2314575"/>
          </a:xfrm>
        </p:grpSpPr>
        <p:pic>
          <p:nvPicPr>
            <p:cNvPr id="11" name="Picture 2" descr="http://ts4.mm.bing.net/th?id=H.4694439103431307&amp;pid=1.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927701"/>
              <a:ext cx="3086100" cy="2314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ts3.mm.bing.net/th?id=H.4569176411800314&amp;w=258&amp;h=173&amp;c=7&amp;rs=1&amp;url=http%3a%2f%2fen.wikipedia.org%2fwiki%2fFile%3aCrater_Lake_National_Park_Oregon.jpg&amp;pid=1.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807" y="4343400"/>
              <a:ext cx="2457450" cy="1647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Content Placeholder 6"/>
          <p:cNvSpPr txBox="1">
            <a:spLocks/>
          </p:cNvSpPr>
          <p:nvPr/>
        </p:nvSpPr>
        <p:spPr bwMode="auto">
          <a:xfrm>
            <a:off x="352229" y="3820939"/>
            <a:ext cx="2924371" cy="93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3444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51752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6889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3200" b="0" dirty="0" smtClean="0"/>
              <a:t>Data Refinery</a:t>
            </a:r>
            <a:endParaRPr lang="en-US" sz="28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8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3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4586422" cy="247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Data Lake Example In Action</a:t>
            </a:r>
            <a:endParaRPr lang="en-US" sz="36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81000" y="731838"/>
            <a:ext cx="8839200" cy="639762"/>
          </a:xfrm>
        </p:spPr>
        <p:txBody>
          <a:bodyPr/>
          <a:lstStyle/>
          <a:p>
            <a:r>
              <a:rPr lang="en-US" sz="3200" dirty="0" smtClean="0"/>
              <a:t>Large Retailer Optimizing its Supply Chain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sz="half" idx="2"/>
          </p:nvPr>
        </p:nvSpPr>
        <p:spPr>
          <a:xfrm>
            <a:off x="231494" y="1600200"/>
            <a:ext cx="4188106" cy="4876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b="1" dirty="0" smtClean="0"/>
              <a:t>Scenario: </a:t>
            </a:r>
            <a:r>
              <a:rPr lang="en-US" sz="2800" dirty="0" smtClean="0"/>
              <a:t>Evaluate on-time shipment delivery 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/>
              <a:t>25GB of Data:  </a:t>
            </a:r>
            <a:r>
              <a:rPr lang="en-US" sz="2800" dirty="0" smtClean="0"/>
              <a:t>Container status events for previous 18 months</a:t>
            </a:r>
          </a:p>
          <a:p>
            <a:pPr marL="287338" indent="-287338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/>
              <a:t>600K containers</a:t>
            </a:r>
          </a:p>
          <a:p>
            <a:pPr marL="287338" indent="-287338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/>
              <a:t>30 events / container</a:t>
            </a:r>
          </a:p>
          <a:p>
            <a:pPr marL="287338" indent="-287338"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/>
              <a:t>Ocean, rail, truck data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2299F9-D865-4FAA-997F-A9578FB8D75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6" name="Text Placeholder 6"/>
          <p:cNvSpPr txBox="1">
            <a:spLocks/>
          </p:cNvSpPr>
          <p:nvPr/>
        </p:nvSpPr>
        <p:spPr bwMode="auto">
          <a:xfrm>
            <a:off x="4419600" y="3810000"/>
            <a:ext cx="4343400" cy="254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3444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51752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6889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800" b="1" dirty="0" smtClean="0"/>
              <a:t>Desired Outcomes: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800" b="0" dirty="0" smtClean="0"/>
              <a:t>Improved carrier and route selection 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800" b="0" dirty="0" smtClean="0"/>
              <a:t>Fewer stock outages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800" b="0" dirty="0" smtClean="0"/>
              <a:t>Increased revenue</a:t>
            </a:r>
            <a:endParaRPr lang="en-US" sz="2800" b="0" dirty="0"/>
          </a:p>
          <a:p>
            <a:pPr marL="287338" indent="-287338">
              <a:buFont typeface="Arial" pitchFamily="34" charset="0"/>
              <a:buChar char="•"/>
            </a:pPr>
            <a:endParaRPr lang="en-US" sz="2800" b="0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322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Three Variables Affect Hadoop Needs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srgbClr val="000000"/>
                </a:solidFill>
                <a:latin typeface="Verdana" charset="0"/>
                <a:cs typeface="Arial" charset="0"/>
              </a:rPr>
              <a:pPr/>
              <a:t>27</a:t>
            </a:fld>
            <a:endParaRPr lang="de-DE" dirty="0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66800" y="1555358"/>
            <a:ext cx="7086599" cy="4086685"/>
            <a:chOff x="1975003" y="1323515"/>
            <a:chExt cx="5287327" cy="5304020"/>
          </a:xfrm>
        </p:grpSpPr>
        <p:sp>
          <p:nvSpPr>
            <p:cNvPr id="8" name="Block Arc 7"/>
            <p:cNvSpPr/>
            <p:nvPr/>
          </p:nvSpPr>
          <p:spPr>
            <a:xfrm>
              <a:off x="1975003" y="1323515"/>
              <a:ext cx="4952711" cy="4952711"/>
            </a:xfrm>
            <a:prstGeom prst="blockArc">
              <a:avLst>
                <a:gd name="adj1" fmla="val 8917009"/>
                <a:gd name="adj2" fmla="val 16677094"/>
                <a:gd name="adj3" fmla="val 4643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lock Arc 8"/>
            <p:cNvSpPr/>
            <p:nvPr/>
          </p:nvSpPr>
          <p:spPr>
            <a:xfrm>
              <a:off x="2151846" y="1674824"/>
              <a:ext cx="4952711" cy="4952711"/>
            </a:xfrm>
            <a:prstGeom prst="blockArc">
              <a:avLst>
                <a:gd name="adj1" fmla="val 1282155"/>
                <a:gd name="adj2" fmla="val 9476607"/>
                <a:gd name="adj3" fmla="val 4643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Block Arc 9"/>
            <p:cNvSpPr/>
            <p:nvPr/>
          </p:nvSpPr>
          <p:spPr>
            <a:xfrm>
              <a:off x="2309619" y="1346771"/>
              <a:ext cx="4952711" cy="4952711"/>
            </a:xfrm>
            <a:prstGeom prst="blockArc">
              <a:avLst>
                <a:gd name="adj1" fmla="val 16200000"/>
                <a:gd name="adj2" fmla="val 1800000"/>
                <a:gd name="adj3" fmla="val 4643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1" name="Freeform 10"/>
          <p:cNvSpPr/>
          <p:nvPr/>
        </p:nvSpPr>
        <p:spPr>
          <a:xfrm>
            <a:off x="2667000" y="2775613"/>
            <a:ext cx="3828751" cy="1952030"/>
          </a:xfrm>
          <a:custGeom>
            <a:avLst/>
            <a:gdLst>
              <a:gd name="connsiteX0" fmla="*/ 0 w 2281367"/>
              <a:gd name="connsiteY0" fmla="*/ 1140684 h 2281367"/>
              <a:gd name="connsiteX1" fmla="*/ 1140684 w 2281367"/>
              <a:gd name="connsiteY1" fmla="*/ 0 h 2281367"/>
              <a:gd name="connsiteX2" fmla="*/ 2281368 w 2281367"/>
              <a:gd name="connsiteY2" fmla="*/ 1140684 h 2281367"/>
              <a:gd name="connsiteX3" fmla="*/ 1140684 w 2281367"/>
              <a:gd name="connsiteY3" fmla="*/ 2281368 h 2281367"/>
              <a:gd name="connsiteX4" fmla="*/ 0 w 2281367"/>
              <a:gd name="connsiteY4" fmla="*/ 1140684 h 2281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1367" h="2281367">
                <a:moveTo>
                  <a:pt x="0" y="1140684"/>
                </a:moveTo>
                <a:cubicBezTo>
                  <a:pt x="0" y="510702"/>
                  <a:pt x="510702" y="0"/>
                  <a:pt x="1140684" y="0"/>
                </a:cubicBezTo>
                <a:cubicBezTo>
                  <a:pt x="1770666" y="0"/>
                  <a:pt x="2281368" y="510702"/>
                  <a:pt x="2281368" y="1140684"/>
                </a:cubicBezTo>
                <a:cubicBezTo>
                  <a:pt x="2281368" y="1770666"/>
                  <a:pt x="1770666" y="2281368"/>
                  <a:pt x="1140684" y="2281368"/>
                </a:cubicBezTo>
                <a:cubicBezTo>
                  <a:pt x="510702" y="2281368"/>
                  <a:pt x="0" y="1770666"/>
                  <a:pt x="0" y="1140684"/>
                </a:cubicBez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9658" tIns="369658" rIns="369658" bIns="369658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solidFill>
                  <a:schemeClr val="tx1"/>
                </a:solidFill>
              </a:rPr>
              <a:t>Hadoop</a:t>
            </a:r>
            <a:r>
              <a:rPr lang="en-US" sz="3200" kern="1200" dirty="0" smtClean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Environment </a:t>
            </a:r>
            <a:r>
              <a:rPr lang="en-US" sz="3200" kern="1200" dirty="0" smtClean="0">
                <a:solidFill>
                  <a:schemeClr val="tx1"/>
                </a:solidFill>
              </a:rPr>
              <a:t>Requirements</a:t>
            </a:r>
            <a:endParaRPr lang="en-US" sz="3200" kern="1200" dirty="0">
              <a:solidFill>
                <a:schemeClr val="tx1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161602" y="1001722"/>
            <a:ext cx="2896995" cy="1596957"/>
          </a:xfrm>
          <a:custGeom>
            <a:avLst/>
            <a:gdLst>
              <a:gd name="connsiteX0" fmla="*/ 0 w 3506599"/>
              <a:gd name="connsiteY0" fmla="*/ 798479 h 1596957"/>
              <a:gd name="connsiteX1" fmla="*/ 1753300 w 3506599"/>
              <a:gd name="connsiteY1" fmla="*/ 0 h 1596957"/>
              <a:gd name="connsiteX2" fmla="*/ 3506600 w 3506599"/>
              <a:gd name="connsiteY2" fmla="*/ 798479 h 1596957"/>
              <a:gd name="connsiteX3" fmla="*/ 1753300 w 3506599"/>
              <a:gd name="connsiteY3" fmla="*/ 1596958 h 1596957"/>
              <a:gd name="connsiteX4" fmla="*/ 0 w 3506599"/>
              <a:gd name="connsiteY4" fmla="*/ 798479 h 15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6599" h="1596957">
                <a:moveTo>
                  <a:pt x="0" y="798479"/>
                </a:moveTo>
                <a:cubicBezTo>
                  <a:pt x="0" y="357491"/>
                  <a:pt x="784979" y="0"/>
                  <a:pt x="1753300" y="0"/>
                </a:cubicBezTo>
                <a:cubicBezTo>
                  <a:pt x="2721621" y="0"/>
                  <a:pt x="3506600" y="357491"/>
                  <a:pt x="3506600" y="798479"/>
                </a:cubicBezTo>
                <a:cubicBezTo>
                  <a:pt x="3506600" y="1239467"/>
                  <a:pt x="2721621" y="1596958"/>
                  <a:pt x="1753300" y="1596958"/>
                </a:cubicBezTo>
                <a:cubicBezTo>
                  <a:pt x="784979" y="1596958"/>
                  <a:pt x="0" y="1239467"/>
                  <a:pt x="0" y="7984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9090" tIns="269429" rIns="549090" bIns="26942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2"/>
                </a:solidFill>
              </a:rPr>
              <a:t>Data Sources</a:t>
            </a:r>
            <a:endParaRPr lang="en-US" sz="2800" kern="1200" dirty="0">
              <a:solidFill>
                <a:schemeClr val="bg2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961625" y="4422843"/>
            <a:ext cx="2896995" cy="1596957"/>
          </a:xfrm>
          <a:custGeom>
            <a:avLst/>
            <a:gdLst>
              <a:gd name="connsiteX0" fmla="*/ 0 w 3506599"/>
              <a:gd name="connsiteY0" fmla="*/ 798479 h 1596957"/>
              <a:gd name="connsiteX1" fmla="*/ 1753300 w 3506599"/>
              <a:gd name="connsiteY1" fmla="*/ 0 h 1596957"/>
              <a:gd name="connsiteX2" fmla="*/ 3506600 w 3506599"/>
              <a:gd name="connsiteY2" fmla="*/ 798479 h 1596957"/>
              <a:gd name="connsiteX3" fmla="*/ 1753300 w 3506599"/>
              <a:gd name="connsiteY3" fmla="*/ 1596958 h 1596957"/>
              <a:gd name="connsiteX4" fmla="*/ 0 w 3506599"/>
              <a:gd name="connsiteY4" fmla="*/ 798479 h 15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6599" h="1596957">
                <a:moveTo>
                  <a:pt x="0" y="798479"/>
                </a:moveTo>
                <a:cubicBezTo>
                  <a:pt x="0" y="357491"/>
                  <a:pt x="784979" y="0"/>
                  <a:pt x="1753300" y="0"/>
                </a:cubicBezTo>
                <a:cubicBezTo>
                  <a:pt x="2721621" y="0"/>
                  <a:pt x="3506600" y="357491"/>
                  <a:pt x="3506600" y="798479"/>
                </a:cubicBezTo>
                <a:cubicBezTo>
                  <a:pt x="3506600" y="1239467"/>
                  <a:pt x="2721621" y="1596958"/>
                  <a:pt x="1753300" y="1596958"/>
                </a:cubicBezTo>
                <a:cubicBezTo>
                  <a:pt x="784979" y="1596958"/>
                  <a:pt x="0" y="1239467"/>
                  <a:pt x="0" y="7984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9090" tIns="269429" rIns="549090" bIns="26942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2"/>
                </a:solidFill>
              </a:rPr>
              <a:t>Data Retention Period</a:t>
            </a:r>
            <a:endParaRPr lang="en-US" sz="2800" kern="1200" dirty="0">
              <a:solidFill>
                <a:schemeClr val="bg2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81000" y="4422843"/>
            <a:ext cx="2896995" cy="1596957"/>
          </a:xfrm>
          <a:custGeom>
            <a:avLst/>
            <a:gdLst>
              <a:gd name="connsiteX0" fmla="*/ 0 w 3506599"/>
              <a:gd name="connsiteY0" fmla="*/ 798479 h 1596957"/>
              <a:gd name="connsiteX1" fmla="*/ 1753300 w 3506599"/>
              <a:gd name="connsiteY1" fmla="*/ 0 h 1596957"/>
              <a:gd name="connsiteX2" fmla="*/ 3506600 w 3506599"/>
              <a:gd name="connsiteY2" fmla="*/ 798479 h 1596957"/>
              <a:gd name="connsiteX3" fmla="*/ 1753300 w 3506599"/>
              <a:gd name="connsiteY3" fmla="*/ 1596958 h 1596957"/>
              <a:gd name="connsiteX4" fmla="*/ 0 w 3506599"/>
              <a:gd name="connsiteY4" fmla="*/ 798479 h 15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6599" h="1596957">
                <a:moveTo>
                  <a:pt x="0" y="798479"/>
                </a:moveTo>
                <a:cubicBezTo>
                  <a:pt x="0" y="357491"/>
                  <a:pt x="784979" y="0"/>
                  <a:pt x="1753300" y="0"/>
                </a:cubicBezTo>
                <a:cubicBezTo>
                  <a:pt x="2721621" y="0"/>
                  <a:pt x="3506600" y="357491"/>
                  <a:pt x="3506600" y="798479"/>
                </a:cubicBezTo>
                <a:cubicBezTo>
                  <a:pt x="3506600" y="1239467"/>
                  <a:pt x="2721621" y="1596958"/>
                  <a:pt x="1753300" y="1596958"/>
                </a:cubicBezTo>
                <a:cubicBezTo>
                  <a:pt x="784979" y="1596958"/>
                  <a:pt x="0" y="1239467"/>
                  <a:pt x="0" y="7984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9090" tIns="269429" rIns="549090" bIns="26942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2"/>
                </a:solidFill>
              </a:rPr>
              <a:t>Use Cases</a:t>
            </a:r>
            <a:endParaRPr lang="en-US" sz="2800" kern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211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9144000" cy="766763"/>
          </a:xfrm>
        </p:spPr>
        <p:txBody>
          <a:bodyPr>
            <a:noAutofit/>
          </a:bodyPr>
          <a:lstStyle/>
          <a:p>
            <a:r>
              <a:rPr lang="en-US" sz="3600" dirty="0" smtClean="0"/>
              <a:t>All Three Variables Can Ramp Quickly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A8E4C-2F31-4835-B6CF-C32DABA458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6781801" y="2667000"/>
            <a:ext cx="2209799" cy="1241076"/>
          </a:xfrm>
          <a:custGeom>
            <a:avLst/>
            <a:gdLst>
              <a:gd name="connsiteX0" fmla="*/ 0 w 3506599"/>
              <a:gd name="connsiteY0" fmla="*/ 798479 h 1596957"/>
              <a:gd name="connsiteX1" fmla="*/ 1753300 w 3506599"/>
              <a:gd name="connsiteY1" fmla="*/ 0 h 1596957"/>
              <a:gd name="connsiteX2" fmla="*/ 3506600 w 3506599"/>
              <a:gd name="connsiteY2" fmla="*/ 798479 h 1596957"/>
              <a:gd name="connsiteX3" fmla="*/ 1753300 w 3506599"/>
              <a:gd name="connsiteY3" fmla="*/ 1596958 h 1596957"/>
              <a:gd name="connsiteX4" fmla="*/ 0 w 3506599"/>
              <a:gd name="connsiteY4" fmla="*/ 798479 h 15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6599" h="1596957">
                <a:moveTo>
                  <a:pt x="0" y="798479"/>
                </a:moveTo>
                <a:cubicBezTo>
                  <a:pt x="0" y="357491"/>
                  <a:pt x="784979" y="0"/>
                  <a:pt x="1753300" y="0"/>
                </a:cubicBezTo>
                <a:cubicBezTo>
                  <a:pt x="2721621" y="0"/>
                  <a:pt x="3506600" y="357491"/>
                  <a:pt x="3506600" y="798479"/>
                </a:cubicBezTo>
                <a:cubicBezTo>
                  <a:pt x="3506600" y="1239467"/>
                  <a:pt x="2721621" y="1596958"/>
                  <a:pt x="1753300" y="1596958"/>
                </a:cubicBezTo>
                <a:cubicBezTo>
                  <a:pt x="784979" y="1596958"/>
                  <a:pt x="0" y="1239467"/>
                  <a:pt x="0" y="7984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269429" rIns="274320" bIns="269429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en-US" sz="2800" dirty="0">
                <a:solidFill>
                  <a:schemeClr val="bg2"/>
                </a:solidFill>
              </a:rPr>
              <a:t>Data Sources</a:t>
            </a:r>
          </a:p>
        </p:txBody>
      </p:sp>
      <p:sp>
        <p:nvSpPr>
          <p:cNvPr id="5" name="Freeform 4"/>
          <p:cNvSpPr/>
          <p:nvPr/>
        </p:nvSpPr>
        <p:spPr>
          <a:xfrm>
            <a:off x="199974" y="4114800"/>
            <a:ext cx="2209799" cy="1241076"/>
          </a:xfrm>
          <a:custGeom>
            <a:avLst/>
            <a:gdLst>
              <a:gd name="connsiteX0" fmla="*/ 0 w 3506599"/>
              <a:gd name="connsiteY0" fmla="*/ 798479 h 1596957"/>
              <a:gd name="connsiteX1" fmla="*/ 1753300 w 3506599"/>
              <a:gd name="connsiteY1" fmla="*/ 0 h 1596957"/>
              <a:gd name="connsiteX2" fmla="*/ 3506600 w 3506599"/>
              <a:gd name="connsiteY2" fmla="*/ 798479 h 1596957"/>
              <a:gd name="connsiteX3" fmla="*/ 1753300 w 3506599"/>
              <a:gd name="connsiteY3" fmla="*/ 1596958 h 1596957"/>
              <a:gd name="connsiteX4" fmla="*/ 0 w 3506599"/>
              <a:gd name="connsiteY4" fmla="*/ 798479 h 15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6599" h="1596957">
                <a:moveTo>
                  <a:pt x="0" y="798479"/>
                </a:moveTo>
                <a:cubicBezTo>
                  <a:pt x="0" y="357491"/>
                  <a:pt x="784979" y="0"/>
                  <a:pt x="1753300" y="0"/>
                </a:cubicBezTo>
                <a:cubicBezTo>
                  <a:pt x="2721621" y="0"/>
                  <a:pt x="3506600" y="357491"/>
                  <a:pt x="3506600" y="798479"/>
                </a:cubicBezTo>
                <a:cubicBezTo>
                  <a:pt x="3506600" y="1239467"/>
                  <a:pt x="2721621" y="1596958"/>
                  <a:pt x="1753300" y="1596958"/>
                </a:cubicBezTo>
                <a:cubicBezTo>
                  <a:pt x="784979" y="1596958"/>
                  <a:pt x="0" y="1239467"/>
                  <a:pt x="0" y="7984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269429" rIns="274320" bIns="269429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>
                <a:solidFill>
                  <a:schemeClr val="bg2"/>
                </a:solidFill>
              </a:rPr>
              <a:t>Data Retention</a:t>
            </a:r>
            <a:endParaRPr lang="en-US" sz="2800" kern="1200" dirty="0">
              <a:solidFill>
                <a:schemeClr val="bg2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52401" y="1143000"/>
            <a:ext cx="2209799" cy="1241076"/>
          </a:xfrm>
          <a:custGeom>
            <a:avLst/>
            <a:gdLst>
              <a:gd name="connsiteX0" fmla="*/ 0 w 3506599"/>
              <a:gd name="connsiteY0" fmla="*/ 798479 h 1596957"/>
              <a:gd name="connsiteX1" fmla="*/ 1753300 w 3506599"/>
              <a:gd name="connsiteY1" fmla="*/ 0 h 1596957"/>
              <a:gd name="connsiteX2" fmla="*/ 3506600 w 3506599"/>
              <a:gd name="connsiteY2" fmla="*/ 798479 h 1596957"/>
              <a:gd name="connsiteX3" fmla="*/ 1753300 w 3506599"/>
              <a:gd name="connsiteY3" fmla="*/ 1596958 h 1596957"/>
              <a:gd name="connsiteX4" fmla="*/ 0 w 3506599"/>
              <a:gd name="connsiteY4" fmla="*/ 798479 h 1596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6599" h="1596957">
                <a:moveTo>
                  <a:pt x="0" y="798479"/>
                </a:moveTo>
                <a:cubicBezTo>
                  <a:pt x="0" y="357491"/>
                  <a:pt x="784979" y="0"/>
                  <a:pt x="1753300" y="0"/>
                </a:cubicBezTo>
                <a:cubicBezTo>
                  <a:pt x="2721621" y="0"/>
                  <a:pt x="3506600" y="357491"/>
                  <a:pt x="3506600" y="798479"/>
                </a:cubicBezTo>
                <a:cubicBezTo>
                  <a:pt x="3506600" y="1239467"/>
                  <a:pt x="2721621" y="1596958"/>
                  <a:pt x="1753300" y="1596958"/>
                </a:cubicBezTo>
                <a:cubicBezTo>
                  <a:pt x="784979" y="1596958"/>
                  <a:pt x="0" y="1239467"/>
                  <a:pt x="0" y="798479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320" tIns="269429" rIns="274320" bIns="269429" numCol="1" spcCol="1270" anchor="ctr" anchorCtr="0">
            <a:noAutofit/>
          </a:bodyPr>
          <a:lstStyle/>
          <a:p>
            <a:pPr algn="ctr" defTabSz="1244600">
              <a:lnSpc>
                <a:spcPct val="90000"/>
              </a:lnSpc>
              <a:spcAft>
                <a:spcPct val="35000"/>
              </a:spcAft>
            </a:pPr>
            <a:r>
              <a:rPr lang="en-US" sz="2800" dirty="0">
                <a:solidFill>
                  <a:schemeClr val="bg2"/>
                </a:solidFill>
              </a:rPr>
              <a:t>Use Cases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9773" y="838200"/>
            <a:ext cx="607563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2600" b="0" dirty="0" smtClean="0"/>
              <a:t>Booking, invoice analysis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600" b="0" dirty="0" smtClean="0"/>
              <a:t>Price / performance analysis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600" b="0" dirty="0" smtClean="0"/>
              <a:t>Analysis by commodity type and port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600" b="0" dirty="0" smtClean="0"/>
              <a:t>Affect of weather, labor disputes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6174" y="2750179"/>
            <a:ext cx="64294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2600" b="0" dirty="0" smtClean="0"/>
              <a:t>Structured, unstructured </a:t>
            </a:r>
            <a:r>
              <a:rPr lang="en-US" sz="2600" b="0" dirty="0"/>
              <a:t>data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600" b="0" dirty="0" smtClean="0"/>
              <a:t>All operational data for shipments</a:t>
            </a:r>
          </a:p>
          <a:p>
            <a:pPr marL="287338" indent="-287338">
              <a:buFont typeface="Arial" pitchFamily="34" charset="0"/>
              <a:buChar char="•"/>
            </a:pPr>
            <a:r>
              <a:rPr lang="en-US" sz="2600" b="0" dirty="0" smtClean="0"/>
              <a:t>External data (weather, news, LinkedIn)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41480" y="4387916"/>
            <a:ext cx="61215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itchFamily="34" charset="0"/>
              <a:buChar char="•"/>
            </a:pPr>
            <a:r>
              <a:rPr lang="en-US" sz="2600" b="0" dirty="0" smtClean="0"/>
              <a:t>5+ years for long term trend analysis</a:t>
            </a:r>
            <a:endParaRPr lang="en-US" sz="2600" b="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667000" y="5483512"/>
            <a:ext cx="1255472" cy="993488"/>
            <a:chOff x="68977" y="2137913"/>
            <a:chExt cx="1255472" cy="993488"/>
          </a:xfrm>
        </p:grpSpPr>
        <p:pic>
          <p:nvPicPr>
            <p:cNvPr id="12" name="Picture 2" descr="http://ts2.mm.bing.net/th?id=H.4957007634697141&amp;w=196&amp;h=168&amp;c=7&amp;rs=1&amp;url=http%3a%2f%2fwww.psdgraphics.com%2fpsd-icons%2fsilver-computer-database-icon-psd%2f&amp;pid=1.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09" y="2605490"/>
              <a:ext cx="613562" cy="5259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8977" y="2137913"/>
              <a:ext cx="12554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25GB</a:t>
              </a:r>
              <a:endParaRPr lang="en-US" sz="3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86641" y="4876800"/>
            <a:ext cx="2667510" cy="2002131"/>
            <a:chOff x="1599690" y="1101066"/>
            <a:chExt cx="2667510" cy="2002131"/>
          </a:xfrm>
        </p:grpSpPr>
        <p:pic>
          <p:nvPicPr>
            <p:cNvPr id="15" name="Picture 2" descr="http://ts2.mm.bing.net/th?id=H.4957007634697141&amp;w=196&amp;h=168&amp;c=7&amp;rs=1&amp;url=http%3a%2f%2fwww.psdgraphics.com%2fpsd-icons%2fsilver-computer-database-icon-psd%2f&amp;pid=1.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9690" y="1101066"/>
              <a:ext cx="2667510" cy="2002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340174" y="1295400"/>
              <a:ext cx="11865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25TB</a:t>
              </a:r>
              <a:endParaRPr lang="en-US" sz="3200" dirty="0"/>
            </a:p>
          </p:txBody>
        </p:sp>
      </p:grpSp>
      <p:sp>
        <p:nvSpPr>
          <p:cNvPr id="17" name="Right Arrow 16"/>
          <p:cNvSpPr/>
          <p:nvPr/>
        </p:nvSpPr>
        <p:spPr bwMode="auto">
          <a:xfrm>
            <a:off x="3964612" y="5818429"/>
            <a:ext cx="711998" cy="45363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709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Scaling in-House is Challenging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>
          <a:xfrm>
            <a:off x="4114800" y="1604599"/>
            <a:ext cx="4876800" cy="4242197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Capital investment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Data center constraints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Skills shortage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Focus on low-level technology details vs. higher level objectives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“I need it next quarter”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1A8E4C-2F31-4835-B6CF-C32DABA458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2" descr="http://www.astrobio.net/images/galleryimages_images/Gallery_Image_66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7249" y="3732855"/>
            <a:ext cx="1504525" cy="183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865" y="5566062"/>
            <a:ext cx="2735292" cy="83099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is Growing</a:t>
            </a:r>
          </a:p>
          <a:p>
            <a:pPr algn="ctr"/>
            <a:r>
              <a:rPr lang="en-US" dirty="0" smtClean="0"/>
              <a:t>~43% CAGR</a:t>
            </a:r>
            <a:endParaRPr lang="en-US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33" y="863425"/>
            <a:ext cx="1297816" cy="80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295" y="889754"/>
            <a:ext cx="1341997" cy="803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682" y="1671935"/>
            <a:ext cx="2052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eCommerce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073226" y="1666835"/>
            <a:ext cx="166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55802" y="2133600"/>
            <a:ext cx="2792214" cy="1513514"/>
            <a:chOff x="-4114801" y="3299554"/>
            <a:chExt cx="2792214" cy="1513514"/>
          </a:xfrm>
        </p:grpSpPr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14801" y="3299554"/>
              <a:ext cx="1297816" cy="803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72090" y="3536255"/>
              <a:ext cx="1341997" cy="803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07295" y="3772956"/>
              <a:ext cx="1297816" cy="803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64584" y="4009658"/>
              <a:ext cx="1341997" cy="803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610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Big Data: What Just Happened?...</a:t>
            </a:r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41400"/>
            <a:ext cx="8305800" cy="43688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Market dynamics converging around Hadoop and NoSQL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Mission-critical needs to efficiently manage and analyze massive databases and streams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Inability of earlier technologies to address needs in a timely and cost-effective manner</a:t>
            </a: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Breakthrough price/performance and horizontal scaling with commodity hardware</a:t>
            </a:r>
            <a:endParaRPr lang="en-US" sz="2000" dirty="0" smtClean="0">
              <a:solidFill>
                <a:schemeClr val="tx1"/>
              </a:solidFill>
            </a:endParaRP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A highly productive Apache open source community, using a flexible license agreement</a:t>
            </a:r>
          </a:p>
          <a:p>
            <a:pPr lvl="2"/>
            <a:r>
              <a:rPr lang="en-US" sz="2000" dirty="0" smtClean="0"/>
              <a:t>With market leaders including Facebook, Twitter, Yahoo!, and others contributing huge amounts of code</a:t>
            </a:r>
          </a:p>
          <a:p>
            <a:pPr lvl="3"/>
            <a:r>
              <a:rPr lang="en-US" dirty="0" smtClean="0"/>
              <a:t>B</a:t>
            </a:r>
            <a:r>
              <a:rPr lang="en-US" sz="1800" dirty="0" smtClean="0"/>
              <a:t>ased on re-implementing Google innovations, in several domains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r>
              <a:rPr lang="en-US" sz="2200" dirty="0" smtClean="0">
                <a:solidFill>
                  <a:schemeClr val="tx1"/>
                </a:solidFill>
              </a:rPr>
              <a:t>Several fast-moving commercial big data vendors</a:t>
            </a:r>
          </a:p>
          <a:p>
            <a:pPr lvl="1"/>
            <a:r>
              <a:rPr lang="en-US" dirty="0"/>
              <a:t>Cloud services </a:t>
            </a:r>
            <a:r>
              <a:rPr lang="en-US" dirty="0" smtClean="0"/>
              <a:t>offering revolutionary </a:t>
            </a:r>
            <a:r>
              <a:rPr lang="en-US" dirty="0"/>
              <a:t>capability/cost equations</a:t>
            </a:r>
            <a:endParaRPr lang="en-US" sz="22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9615354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220200" cy="766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ea typeface="ＭＳ Ｐゴシック" charset="0"/>
              </a:rPr>
              <a:t>Big Data Managed Services Increase Agility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36955"/>
            <a:ext cx="2438399" cy="3317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050" y="4988239"/>
            <a:ext cx="22573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Accelerate</a:t>
            </a:r>
          </a:p>
          <a:p>
            <a:pPr algn="ctr"/>
            <a:r>
              <a:rPr lang="en-US" sz="3200" dirty="0" smtClean="0"/>
              <a:t>Innovation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3700906" y="4742018"/>
            <a:ext cx="16642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Reduce</a:t>
            </a:r>
          </a:p>
          <a:p>
            <a:pPr algn="ctr"/>
            <a:r>
              <a:rPr lang="en-US" sz="3200" dirty="0" smtClean="0"/>
              <a:t>Time to</a:t>
            </a:r>
          </a:p>
          <a:p>
            <a:pPr algn="ctr"/>
            <a:r>
              <a:rPr lang="en-US" sz="3200" dirty="0" smtClean="0"/>
              <a:t>Results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6658557" y="4989707"/>
            <a:ext cx="17315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Mitigate</a:t>
            </a:r>
          </a:p>
          <a:p>
            <a:pPr algn="ctr"/>
            <a:r>
              <a:rPr lang="en-US" sz="3200" dirty="0" smtClean="0"/>
              <a:t>Risk</a:t>
            </a:r>
            <a:endParaRPr lang="en-US" sz="3200" dirty="0"/>
          </a:p>
        </p:txBody>
      </p:sp>
      <p:grpSp>
        <p:nvGrpSpPr>
          <p:cNvPr id="9" name="Group 8"/>
          <p:cNvGrpSpPr/>
          <p:nvPr/>
        </p:nvGrpSpPr>
        <p:grpSpPr>
          <a:xfrm>
            <a:off x="3048000" y="1201270"/>
            <a:ext cx="2490920" cy="3352974"/>
            <a:chOff x="3276600" y="1201270"/>
            <a:chExt cx="2262320" cy="3352974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201270"/>
              <a:ext cx="2109920" cy="3352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276600" y="2453752"/>
              <a:ext cx="897233" cy="461665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en-US" dirty="0" smtClean="0"/>
                <a:t>Time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84450" y="3957935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Results</a:t>
              </a:r>
              <a:endParaRPr lang="en-US" dirty="0"/>
            </a:p>
          </p:txBody>
        </p:sp>
      </p:grpSp>
      <p:pic>
        <p:nvPicPr>
          <p:cNvPr id="3079" name="Picture 7" descr="http://www.echelonwealthcare.co.uk/site/wp-content/uploads/Risk-Mitig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1931" y="1267591"/>
            <a:ext cx="2874869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99261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667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>
                <a:ea typeface="MS PGothic" pitchFamily="34" charset="-128"/>
              </a:rPr>
              <a:t>Big Data Services Must be “Full Service”</a:t>
            </a:r>
            <a:endParaRPr lang="en-US" sz="3600" dirty="0">
              <a:solidFill>
                <a:schemeClr val="accent6"/>
              </a:solidFill>
              <a:ea typeface="MS PGothic" pitchFamily="34" charset="-12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410200" y="1524000"/>
            <a:ext cx="3429000" cy="4114801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Diverse range of use cases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Standard services to reduce costs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Add-on products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All data types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/>
              <a:t>Enterprise data integration</a:t>
            </a:r>
          </a:p>
        </p:txBody>
      </p:sp>
      <p:sp>
        <p:nvSpPr>
          <p:cNvPr id="42" name="Rechteck 23"/>
          <p:cNvSpPr/>
          <p:nvPr/>
        </p:nvSpPr>
        <p:spPr bwMode="gray">
          <a:xfrm>
            <a:off x="1033723" y="4605295"/>
            <a:ext cx="4224076" cy="545927"/>
          </a:xfrm>
          <a:prstGeom prst="rect">
            <a:avLst/>
          </a:prstGeom>
          <a:solidFill>
            <a:srgbClr val="006600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ctr" anchorCtr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808080"/>
              </a:buClr>
            </a:pPr>
            <a:r>
              <a:rPr lang="en-US" noProof="1">
                <a:solidFill>
                  <a:srgbClr val="FFFFFF"/>
                </a:solidFill>
                <a:latin typeface="Arial"/>
                <a:ea typeface="ＭＳ Ｐゴシック"/>
                <a:cs typeface="Arial" pitchFamily="34" charset="0"/>
              </a:rPr>
              <a:t>Big Data </a:t>
            </a:r>
            <a:r>
              <a:rPr lang="en-US" noProof="1" smtClean="0">
                <a:solidFill>
                  <a:srgbClr val="FFFFFF"/>
                </a:solidFill>
                <a:latin typeface="Arial"/>
                <a:ea typeface="ＭＳ Ｐゴシック"/>
                <a:cs typeface="Arial" pitchFamily="34" charset="0"/>
              </a:rPr>
              <a:t>Software</a:t>
            </a:r>
            <a:endParaRPr lang="en-US" noProof="1">
              <a:solidFill>
                <a:srgbClr val="FFFFFF"/>
              </a:solidFill>
              <a:latin typeface="Arial"/>
              <a:ea typeface="ＭＳ Ｐゴシック"/>
              <a:cs typeface="Arial" pitchFamily="34" charset="0"/>
            </a:endParaRPr>
          </a:p>
        </p:txBody>
      </p:sp>
      <p:sp>
        <p:nvSpPr>
          <p:cNvPr id="64" name="Rechteck 23"/>
          <p:cNvSpPr/>
          <p:nvPr/>
        </p:nvSpPr>
        <p:spPr bwMode="gray">
          <a:xfrm>
            <a:off x="1033724" y="5847575"/>
            <a:ext cx="4224076" cy="477025"/>
          </a:xfrm>
          <a:prstGeom prst="rect">
            <a:avLst/>
          </a:prstGeom>
          <a:solidFill>
            <a:srgbClr val="006600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ctr" anchorCtr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808080"/>
              </a:buClr>
            </a:pPr>
            <a:r>
              <a:rPr lang="en-US" noProof="1" smtClean="0">
                <a:solidFill>
                  <a:srgbClr val="FFFFFF"/>
                </a:solidFill>
                <a:latin typeface="Arial"/>
                <a:ea typeface="ＭＳ Ｐゴシック"/>
                <a:cs typeface="Arial" pitchFamily="34" charset="0"/>
              </a:rPr>
              <a:t>Network Services  </a:t>
            </a:r>
            <a:endParaRPr lang="en-US" noProof="1">
              <a:solidFill>
                <a:srgbClr val="FFFFFF"/>
              </a:solidFill>
              <a:latin typeface="Arial"/>
              <a:ea typeface="ＭＳ Ｐゴシック"/>
              <a:cs typeface="Arial" pitchFamily="34" charset="0"/>
            </a:endParaRPr>
          </a:p>
        </p:txBody>
      </p:sp>
      <p:sp>
        <p:nvSpPr>
          <p:cNvPr id="51" name="Rechteck 23"/>
          <p:cNvSpPr/>
          <p:nvPr/>
        </p:nvSpPr>
        <p:spPr bwMode="gray">
          <a:xfrm>
            <a:off x="152400" y="1066800"/>
            <a:ext cx="5105400" cy="8580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ctr" anchorCtr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808080"/>
              </a:buClr>
            </a:pPr>
            <a:r>
              <a:rPr lang="en-US" noProof="1">
                <a:solidFill>
                  <a:srgbClr val="FFFFFF"/>
                </a:solidFill>
                <a:latin typeface="Arial"/>
                <a:ea typeface="ＭＳ Ｐゴシック"/>
                <a:cs typeface="Arial" pitchFamily="34" charset="0"/>
              </a:rPr>
              <a:t>Strategy and Business Case Consulting</a:t>
            </a:r>
          </a:p>
        </p:txBody>
      </p:sp>
      <p:sp>
        <p:nvSpPr>
          <p:cNvPr id="36" name="Rechteck 23"/>
          <p:cNvSpPr/>
          <p:nvPr/>
        </p:nvSpPr>
        <p:spPr bwMode="gray">
          <a:xfrm>
            <a:off x="1033724" y="5189579"/>
            <a:ext cx="4224076" cy="619638"/>
          </a:xfrm>
          <a:prstGeom prst="rect">
            <a:avLst/>
          </a:prstGeom>
          <a:solidFill>
            <a:srgbClr val="006600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ctr" anchorCtr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808080"/>
              </a:buClr>
            </a:pPr>
            <a:r>
              <a:rPr lang="en-US" noProof="1" smtClean="0">
                <a:solidFill>
                  <a:srgbClr val="FFFFFF"/>
                </a:solidFill>
                <a:latin typeface="Arial"/>
                <a:ea typeface="ＭＳ Ｐゴシック"/>
                <a:cs typeface="Arial" pitchFamily="34" charset="0"/>
              </a:rPr>
              <a:t>Infrastructure-as-a-Service</a:t>
            </a:r>
            <a:endParaRPr lang="en-US" noProof="1">
              <a:solidFill>
                <a:srgbClr val="FFFFFF"/>
              </a:solidFill>
              <a:latin typeface="Arial"/>
              <a:ea typeface="ＭＳ Ｐゴシック"/>
              <a:cs typeface="Arial" pitchFamily="34" charset="0"/>
            </a:endParaRPr>
          </a:p>
        </p:txBody>
      </p:sp>
      <p:sp>
        <p:nvSpPr>
          <p:cNvPr id="37" name="Rechteck 23"/>
          <p:cNvSpPr/>
          <p:nvPr/>
        </p:nvSpPr>
        <p:spPr bwMode="gray">
          <a:xfrm>
            <a:off x="152400" y="4032319"/>
            <a:ext cx="761999" cy="2292281"/>
          </a:xfrm>
          <a:prstGeom prst="rect">
            <a:avLst/>
          </a:prstGeom>
          <a:solidFill>
            <a:srgbClr val="006600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vert="vert270" lIns="108000" tIns="0" rIns="0" bIns="0" anchor="ctr" anchorCtr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808080"/>
              </a:buClr>
            </a:pPr>
            <a:r>
              <a:rPr lang="en-US" noProof="1" smtClean="0">
                <a:solidFill>
                  <a:srgbClr val="FFFFFF"/>
                </a:solidFill>
                <a:latin typeface="Arial"/>
                <a:ea typeface="ＭＳ Ｐゴシック"/>
                <a:cs typeface="Arial" pitchFamily="34" charset="0"/>
              </a:rPr>
              <a:t>Security </a:t>
            </a:r>
            <a:endParaRPr lang="en-US" noProof="1">
              <a:solidFill>
                <a:srgbClr val="FFFFFF"/>
              </a:solidFill>
              <a:latin typeface="Arial"/>
              <a:ea typeface="ＭＳ Ｐゴシック"/>
              <a:cs typeface="Arial" pitchFamily="34" charset="0"/>
            </a:endParaRPr>
          </a:p>
        </p:txBody>
      </p:sp>
      <p:sp>
        <p:nvSpPr>
          <p:cNvPr id="59" name="Rechteck 23"/>
          <p:cNvSpPr/>
          <p:nvPr/>
        </p:nvSpPr>
        <p:spPr bwMode="gray">
          <a:xfrm>
            <a:off x="152400" y="2037575"/>
            <a:ext cx="5105399" cy="85802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ctr" anchorCtr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808080"/>
              </a:buClr>
            </a:pPr>
            <a:r>
              <a:rPr lang="en-US" noProof="1">
                <a:solidFill>
                  <a:srgbClr val="FFFFFF"/>
                </a:solidFill>
                <a:latin typeface="Arial"/>
                <a:ea typeface="ＭＳ Ｐゴシック"/>
                <a:cs typeface="Arial" pitchFamily="34" charset="0"/>
              </a:rPr>
              <a:t>Big Data Environment Planning and Implementation</a:t>
            </a:r>
          </a:p>
        </p:txBody>
      </p:sp>
      <p:sp>
        <p:nvSpPr>
          <p:cNvPr id="47" name="Rechteck 23"/>
          <p:cNvSpPr/>
          <p:nvPr/>
        </p:nvSpPr>
        <p:spPr bwMode="gray">
          <a:xfrm>
            <a:off x="152400" y="3024418"/>
            <a:ext cx="5105399" cy="861782"/>
          </a:xfrm>
          <a:prstGeom prst="rect">
            <a:avLst/>
          </a:prstGeom>
          <a:solidFill>
            <a:schemeClr val="accent1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ctr" anchorCtr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808080"/>
              </a:buClr>
            </a:pPr>
            <a:r>
              <a:rPr lang="en-US" noProof="1" smtClean="0">
                <a:solidFill>
                  <a:srgbClr val="FFFFFF"/>
                </a:solidFill>
                <a:latin typeface="Arial"/>
                <a:ea typeface="ＭＳ Ｐゴシック"/>
                <a:cs typeface="Arial" pitchFamily="34" charset="0"/>
              </a:rPr>
              <a:t>Big Data Operations </a:t>
            </a:r>
            <a:r>
              <a:rPr lang="en-US" noProof="1">
                <a:solidFill>
                  <a:srgbClr val="FFFFFF"/>
                </a:solidFill>
                <a:latin typeface="Arial"/>
                <a:ea typeface="ＭＳ Ｐゴシック"/>
                <a:cs typeface="Arial" pitchFamily="34" charset="0"/>
              </a:rPr>
              <a:t>Management</a:t>
            </a:r>
          </a:p>
        </p:txBody>
      </p:sp>
      <p:sp>
        <p:nvSpPr>
          <p:cNvPr id="18" name="Rechteck 23"/>
          <p:cNvSpPr/>
          <p:nvPr/>
        </p:nvSpPr>
        <p:spPr bwMode="gray">
          <a:xfrm>
            <a:off x="1033724" y="4021011"/>
            <a:ext cx="4224076" cy="545927"/>
          </a:xfrm>
          <a:prstGeom prst="rect">
            <a:avLst/>
          </a:prstGeom>
          <a:solidFill>
            <a:srgbClr val="006600"/>
          </a:solidFill>
          <a:ln w="12700">
            <a:solidFill>
              <a:srgbClr val="C0C0C0"/>
            </a:solidFill>
            <a:miter lim="800000"/>
            <a:headEnd/>
            <a:tailEnd/>
          </a:ln>
          <a:effectLst>
            <a:outerShdw blurRad="127000" dist="63500" dir="2700000" algn="tl" rotWithShape="0">
              <a:prstClr val="black">
                <a:alpha val="40000"/>
              </a:prstClr>
            </a:outerShdw>
          </a:effectLst>
        </p:spPr>
        <p:txBody>
          <a:bodyPr lIns="108000" tIns="0" rIns="0" bIns="0" anchor="ctr" anchorCtr="0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400"/>
              </a:spcAft>
              <a:buClr>
                <a:srgbClr val="808080"/>
              </a:buClr>
            </a:pPr>
            <a:r>
              <a:rPr lang="en-US" noProof="1" smtClean="0">
                <a:solidFill>
                  <a:srgbClr val="FFFFFF"/>
                </a:solidFill>
                <a:latin typeface="Arial"/>
                <a:ea typeface="ＭＳ Ｐゴシック"/>
                <a:cs typeface="Arial" pitchFamily="34" charset="0"/>
              </a:rPr>
              <a:t>Analytics (Custom,COTS)</a:t>
            </a:r>
            <a:endParaRPr lang="en-US" noProof="1">
              <a:solidFill>
                <a:srgbClr val="FFFFFF"/>
              </a:solidFill>
              <a:latin typeface="Arial"/>
              <a:ea typeface="ＭＳ Ｐゴシック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0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766763"/>
          </a:xfrm>
        </p:spPr>
        <p:txBody>
          <a:bodyPr>
            <a:noAutofit/>
          </a:bodyPr>
          <a:lstStyle/>
          <a:p>
            <a:r>
              <a:rPr lang="en-US" sz="3600" dirty="0" smtClean="0"/>
              <a:t> Big Data is Moving to Managed Services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3800"/>
            <a:ext cx="8686800" cy="43688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Hadoop v2 offers more, so fewer moving parts are needed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Big data is becoming much more accessible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Growth in data, use cases and retention periods will ALL accelerate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On premises resource needs may not be sustainable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Managed services are ideal for big data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93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3400" y="0"/>
            <a:ext cx="7772400" cy="740229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Thanks!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04999" y="6477000"/>
            <a:ext cx="723174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defTabSz="642938">
              <a:spcBef>
                <a:spcPct val="20000"/>
              </a:spcBef>
              <a:buClr>
                <a:schemeClr val="accent2"/>
              </a:buClr>
              <a:buFont typeface="Symbol" pitchFamily="18" charset="2"/>
              <a:buNone/>
            </a:pPr>
            <a:r>
              <a:rPr lang="en-US" sz="700" dirty="0">
                <a:solidFill>
                  <a:schemeClr val="bg2"/>
                </a:solidFill>
              </a:rPr>
              <a:t>© </a:t>
            </a:r>
            <a:r>
              <a:rPr lang="en-US" sz="700" dirty="0" smtClean="0">
                <a:solidFill>
                  <a:schemeClr val="bg2"/>
                </a:solidFill>
              </a:rPr>
              <a:t>2013 </a:t>
            </a:r>
            <a:r>
              <a:rPr lang="en-US" sz="700" dirty="0" err="1">
                <a:solidFill>
                  <a:schemeClr val="bg2"/>
                </a:solidFill>
              </a:rPr>
              <a:t>CenturyLink</a:t>
            </a:r>
            <a:r>
              <a:rPr lang="en-US" sz="700" dirty="0">
                <a:solidFill>
                  <a:schemeClr val="bg2"/>
                </a:solidFill>
              </a:rPr>
              <a:t>, Inc. All Rights Reserved. The </a:t>
            </a:r>
            <a:r>
              <a:rPr lang="en-US" sz="700" dirty="0" err="1">
                <a:solidFill>
                  <a:schemeClr val="bg2"/>
                </a:solidFill>
              </a:rPr>
              <a:t>Savvis</a:t>
            </a:r>
            <a:r>
              <a:rPr lang="en-US" sz="700" dirty="0">
                <a:solidFill>
                  <a:schemeClr val="bg2"/>
                </a:solidFill>
              </a:rPr>
              <a:t> mark, logo and certain </a:t>
            </a:r>
            <a:r>
              <a:rPr lang="en-US" sz="700" dirty="0" err="1">
                <a:solidFill>
                  <a:schemeClr val="bg2"/>
                </a:solidFill>
              </a:rPr>
              <a:t>Savvis</a:t>
            </a:r>
            <a:r>
              <a:rPr lang="en-US" sz="700" dirty="0">
                <a:solidFill>
                  <a:schemeClr val="bg2"/>
                </a:solidFill>
              </a:rPr>
              <a:t> product names are the property of </a:t>
            </a:r>
            <a:r>
              <a:rPr lang="en-US" sz="700" dirty="0" err="1">
                <a:solidFill>
                  <a:schemeClr val="bg2"/>
                </a:solidFill>
              </a:rPr>
              <a:t>CenturyLink</a:t>
            </a:r>
            <a:r>
              <a:rPr lang="en-US" sz="700" dirty="0">
                <a:solidFill>
                  <a:schemeClr val="bg2"/>
                </a:solidFill>
              </a:rPr>
              <a:t>, Inc.</a:t>
            </a:r>
          </a:p>
          <a:p>
            <a:pPr algn="r" defTabSz="642938">
              <a:spcBef>
                <a:spcPct val="20000"/>
              </a:spcBef>
              <a:buClr>
                <a:schemeClr val="accent2"/>
              </a:buClr>
              <a:buFont typeface="Symbol" pitchFamily="18" charset="2"/>
              <a:buNone/>
            </a:pPr>
            <a:r>
              <a:rPr lang="en-US" sz="700" dirty="0">
                <a:solidFill>
                  <a:schemeClr val="bg2"/>
                </a:solidFill>
              </a:rPr>
              <a:t>All other marks are the property of their respective owners.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81200" y="1368425"/>
            <a:ext cx="51816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30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3444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51752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6889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3200" b="0" dirty="0" smtClean="0">
                <a:solidFill>
                  <a:schemeClr val="tx1"/>
                </a:solidFill>
              </a:rPr>
              <a:t>Milan Vaclavik</a:t>
            </a:r>
          </a:p>
          <a:p>
            <a:r>
              <a:rPr lang="en-US" sz="3200" b="0" dirty="0" smtClean="0">
                <a:solidFill>
                  <a:schemeClr val="tx1"/>
                </a:solidFill>
              </a:rPr>
              <a:t>Big Data Solution Lead</a:t>
            </a:r>
          </a:p>
          <a:p>
            <a:r>
              <a:rPr lang="en-US" sz="3200" b="0" dirty="0" smtClean="0">
                <a:solidFill>
                  <a:schemeClr val="tx1"/>
                </a:solidFill>
                <a:hlinkClick r:id="rId2"/>
              </a:rPr>
              <a:t>milan.vaclavik@savvis.com</a:t>
            </a:r>
            <a:endParaRPr lang="en-US" sz="3200" b="0" dirty="0" smtClean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81200" y="3527425"/>
            <a:ext cx="50292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038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344488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517525" indent="-1730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688975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−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0574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25146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29718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3429000" indent="-1651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▪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3200" b="0" dirty="0" smtClean="0"/>
              <a:t>Peter O’Kelly</a:t>
            </a:r>
          </a:p>
          <a:p>
            <a:r>
              <a:rPr lang="en-US" sz="3200" b="0" dirty="0" smtClean="0"/>
              <a:t>Big Data Solution Architect</a:t>
            </a:r>
          </a:p>
          <a:p>
            <a:r>
              <a:rPr lang="en-US" sz="3200" b="0" dirty="0" smtClean="0">
                <a:hlinkClick r:id="rId3"/>
              </a:rPr>
              <a:t>peter.okelly@savvis.com</a:t>
            </a:r>
            <a:r>
              <a:rPr lang="en-US" sz="3200" b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16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is Savvis?</a:t>
            </a:r>
          </a:p>
        </p:txBody>
      </p:sp>
      <p:sp>
        <p:nvSpPr>
          <p:cNvPr id="11267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ts val="200"/>
              </a:spcAft>
              <a:buFont typeface="Symbol" pitchFamily="18" charset="2"/>
              <a:buNone/>
            </a:pPr>
            <a:r>
              <a:rPr lang="en-US" dirty="0" smtClean="0"/>
              <a:t>Savvis is an enterprise-grade managed service provider delivering visionary enterprise-class cloud and IT solutions with proactive service, enabling organizations to gain a competitive advantage through IT.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09600" y="3048000"/>
            <a:ext cx="7924800" cy="3048000"/>
          </a:xfrm>
          <a:prstGeom prst="roundRect">
            <a:avLst>
              <a:gd name="adj" fmla="val 8027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33363" indent="-233363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200" baseline="0" dirty="0" smtClean="0">
                <a:solidFill>
                  <a:schemeClr val="bg1"/>
                </a:solidFill>
              </a:rPr>
              <a:t>Deep </a:t>
            </a:r>
            <a:r>
              <a:rPr lang="en-US" sz="2200" baseline="0" dirty="0">
                <a:solidFill>
                  <a:schemeClr val="bg1"/>
                </a:solidFill>
              </a:rPr>
              <a:t>expertise in technical operations, client support, engineering and </a:t>
            </a:r>
            <a:r>
              <a:rPr lang="en-US" sz="2200" baseline="0" dirty="0" smtClean="0">
                <a:solidFill>
                  <a:schemeClr val="bg1"/>
                </a:solidFill>
              </a:rPr>
              <a:t>consulting</a:t>
            </a:r>
          </a:p>
          <a:p>
            <a:pPr marL="233363" indent="-233363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200" baseline="0" dirty="0" smtClean="0">
                <a:solidFill>
                  <a:schemeClr val="bg1"/>
                </a:solidFill>
              </a:rPr>
              <a:t>Infrastructure </a:t>
            </a:r>
            <a:r>
              <a:rPr lang="en-US" sz="2200" baseline="0" dirty="0">
                <a:solidFill>
                  <a:schemeClr val="bg1"/>
                </a:solidFill>
              </a:rPr>
              <a:t>extends to 45 countries</a:t>
            </a:r>
          </a:p>
          <a:p>
            <a:pPr marL="233363" indent="-233363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200" baseline="0" dirty="0" smtClean="0">
                <a:solidFill>
                  <a:schemeClr val="bg1"/>
                </a:solidFill>
              </a:rPr>
              <a:t>More than 50 </a:t>
            </a:r>
            <a:r>
              <a:rPr lang="en-US" sz="2200" baseline="0" dirty="0">
                <a:solidFill>
                  <a:schemeClr val="bg1"/>
                </a:solidFill>
              </a:rPr>
              <a:t>global data centers with </a:t>
            </a:r>
            <a:r>
              <a:rPr lang="en-US" sz="2200" baseline="0" dirty="0" smtClean="0">
                <a:solidFill>
                  <a:schemeClr val="bg1"/>
                </a:solidFill>
              </a:rPr>
              <a:t>over 2 </a:t>
            </a:r>
            <a:r>
              <a:rPr lang="en-US" sz="2200" baseline="0" dirty="0">
                <a:solidFill>
                  <a:schemeClr val="bg1"/>
                </a:solidFill>
              </a:rPr>
              <a:t>million square feet </a:t>
            </a:r>
            <a:r>
              <a:rPr lang="en-US" sz="2200" baseline="0" dirty="0" smtClean="0">
                <a:solidFill>
                  <a:schemeClr val="bg1"/>
                </a:solidFill>
              </a:rPr>
              <a:t>of </a:t>
            </a:r>
            <a:r>
              <a:rPr lang="en-US" sz="2200" baseline="0" dirty="0">
                <a:solidFill>
                  <a:schemeClr val="bg1"/>
                </a:solidFill>
              </a:rPr>
              <a:t>raised floor space</a:t>
            </a:r>
          </a:p>
          <a:p>
            <a:pPr marL="233363" indent="-233363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200" baseline="0" dirty="0">
                <a:solidFill>
                  <a:schemeClr val="bg1"/>
                </a:solidFill>
              </a:rPr>
              <a:t>Ironclad security and </a:t>
            </a:r>
            <a:r>
              <a:rPr lang="en-US" sz="2200" baseline="0" dirty="0" smtClean="0">
                <a:solidFill>
                  <a:schemeClr val="bg1"/>
                </a:solidFill>
              </a:rPr>
              <a:t>compliance</a:t>
            </a:r>
          </a:p>
          <a:p>
            <a:pPr marL="233363" indent="-233363"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bg1"/>
                </a:solidFill>
              </a:rPr>
              <a:t>Network services for the most demanding enterprise needs </a:t>
            </a:r>
            <a:endParaRPr lang="en-US" sz="2200" baseline="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10608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Impressive Results, Despite Constraints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Hadoop v1 is a brute-force solution in some respects</a:t>
            </a:r>
          </a:p>
          <a:p>
            <a:pPr lvl="1"/>
            <a:r>
              <a:rPr lang="en-US" dirty="0" smtClean="0"/>
              <a:t>Data usually stored in triplicate</a:t>
            </a:r>
          </a:p>
          <a:p>
            <a:pPr lvl="1"/>
            <a:r>
              <a:rPr lang="en-US" dirty="0"/>
              <a:t>A fundamentally batch-oriented, append-only file system</a:t>
            </a:r>
          </a:p>
          <a:p>
            <a:pPr lvl="1"/>
            <a:r>
              <a:rPr lang="en-US" dirty="0" smtClean="0"/>
              <a:t>Single point of failure risks (in many but not all distributions)</a:t>
            </a:r>
          </a:p>
          <a:p>
            <a:pPr lvl="1"/>
            <a:r>
              <a:rPr lang="en-US" dirty="0" smtClean="0"/>
              <a:t>Limited security, governance, and disaster recovery features</a:t>
            </a:r>
          </a:p>
          <a:p>
            <a:pPr lvl="1"/>
            <a:r>
              <a:rPr lang="en-US" dirty="0" smtClean="0"/>
              <a:t>Non-trivial complexity in MapReduce programming model</a:t>
            </a:r>
          </a:p>
          <a:p>
            <a:pPr lvl="2"/>
            <a:r>
              <a:rPr lang="en-US" dirty="0" smtClean="0"/>
              <a:t>Somewhat alleviated by extensions such as Hive, for SQL-based access (generating MapReduce jobs)</a:t>
            </a:r>
          </a:p>
          <a:p>
            <a:pPr lvl="1"/>
            <a:r>
              <a:rPr lang="en-US" dirty="0" smtClean="0"/>
              <a:t>Generally requires dedicated systems without virtualization and with ample local storage, for large-scale deployments</a:t>
            </a:r>
          </a:p>
          <a:p>
            <a:pPr lvl="1"/>
            <a:r>
              <a:rPr lang="en-US" dirty="0" smtClean="0"/>
              <a:t>MapReduce has a dual role, as both resource negotiator and data processing framework, creating bottlenecks and constraints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0561258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Similar Situation for First-Gen NoSQL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Much can be left as an exercise for developers, with some NoSQL systems, such as</a:t>
            </a:r>
          </a:p>
          <a:p>
            <a:pPr lvl="1"/>
            <a:r>
              <a:rPr lang="en-US" sz="2800" dirty="0" smtClean="0"/>
              <a:t>Security</a:t>
            </a:r>
          </a:p>
          <a:p>
            <a:pPr lvl="1"/>
            <a:r>
              <a:rPr lang="en-US" sz="2800" dirty="0" smtClean="0"/>
              <a:t>Data integrity</a:t>
            </a:r>
          </a:p>
          <a:p>
            <a:pPr lvl="2"/>
            <a:r>
              <a:rPr lang="en-US" sz="2400" dirty="0" smtClean="0"/>
              <a:t>Schemas</a:t>
            </a:r>
          </a:p>
          <a:p>
            <a:pPr lvl="2"/>
            <a:r>
              <a:rPr lang="en-US" sz="2400" dirty="0" smtClean="0"/>
              <a:t>Transactions</a:t>
            </a:r>
          </a:p>
          <a:p>
            <a:pPr lvl="2"/>
            <a:r>
              <a:rPr lang="en-US" sz="2400" dirty="0" smtClean="0"/>
              <a:t>Referential integrity</a:t>
            </a:r>
          </a:p>
          <a:p>
            <a:pPr lvl="1"/>
            <a:r>
              <a:rPr lang="en-US" sz="2800" dirty="0" smtClean="0"/>
              <a:t>Query optimization</a:t>
            </a:r>
          </a:p>
          <a:p>
            <a:pPr lvl="1"/>
            <a:r>
              <a:rPr lang="en-US" sz="2800" dirty="0" smtClean="0"/>
              <a:t>Disaster recovery</a:t>
            </a:r>
          </a:p>
          <a:p>
            <a:pPr lvl="1"/>
            <a:r>
              <a:rPr lang="en-US" sz="2800" dirty="0" smtClean="0"/>
              <a:t>Other aspects of data governance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446388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 Valiant 451 Research Map	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8610600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6096000"/>
            <a:ext cx="7162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/>
              <a:t>Source: http://blogs.the451group.com/information_management/2013/06/10/updated-database-landscape-map-june-2013</a:t>
            </a:r>
            <a:r>
              <a:rPr lang="en-US" sz="1000" b="0" dirty="0" smtClean="0"/>
              <a:t>/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54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3378200"/>
          </a:xfrm>
        </p:spPr>
        <p:txBody>
          <a:bodyPr/>
          <a:lstStyle/>
          <a:p>
            <a:pPr lvl="1"/>
            <a:r>
              <a:rPr lang="en-US" sz="3200" dirty="0" smtClean="0"/>
              <a:t>Big data: what just happened?...</a:t>
            </a:r>
          </a:p>
          <a:p>
            <a:pPr lvl="1"/>
            <a:r>
              <a:rPr lang="en-US" sz="3200" i="1" dirty="0" smtClean="0"/>
              <a:t>What’s likely to happen next</a:t>
            </a:r>
          </a:p>
          <a:p>
            <a:pPr lvl="1"/>
            <a:r>
              <a:rPr lang="en-US" sz="3200" dirty="0" smtClean="0"/>
              <a:t>What it means for information architecture</a:t>
            </a:r>
          </a:p>
          <a:p>
            <a:pPr lvl="1"/>
            <a:r>
              <a:rPr lang="en-US" sz="3200" dirty="0" smtClean="0"/>
              <a:t>Growth of data and its implications</a:t>
            </a:r>
          </a:p>
          <a:p>
            <a:pPr lvl="1"/>
            <a:r>
              <a:rPr lang="en-US" sz="3200" dirty="0" smtClean="0"/>
              <a:t>The role for big data managed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265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“Hadoop” is Transitioning from This…</a:t>
            </a:r>
            <a:endParaRPr lang="en-US" sz="3600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8305800" cy="457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5849779"/>
            <a:ext cx="8458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/>
              <a:t>Source: “Apache Hadoop YARN: Moving beyond MapReduce and Batch Processing with Apache Hadoop 2,” Murthy, </a:t>
            </a:r>
            <a:r>
              <a:rPr lang="en-US" sz="1000" b="0" dirty="0" err="1"/>
              <a:t>Arun</a:t>
            </a:r>
            <a:r>
              <a:rPr lang="en-US" sz="1000" b="0" dirty="0"/>
              <a:t>, Addison Wesley 2013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582552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…To This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6934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DC55B8-11CC-49FD-BDA6-8E97C148C37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81200" y="6352401"/>
            <a:ext cx="51816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/>
              <a:t>Source: http://www.cloudera.com/content/cloudera/en/products/cdh.html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341622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vvis-CTL template">
  <a:themeElements>
    <a:clrScheme name="CL_template2c 13">
      <a:dk1>
        <a:srgbClr val="000000"/>
      </a:dk1>
      <a:lt1>
        <a:srgbClr val="FFFFFF"/>
      </a:lt1>
      <a:dk2>
        <a:srgbClr val="00853F"/>
      </a:dk2>
      <a:lt2>
        <a:srgbClr val="808080"/>
      </a:lt2>
      <a:accent1>
        <a:srgbClr val="8CC63F"/>
      </a:accent1>
      <a:accent2>
        <a:srgbClr val="00853F"/>
      </a:accent2>
      <a:accent3>
        <a:srgbClr val="FFFFFF"/>
      </a:accent3>
      <a:accent4>
        <a:srgbClr val="000000"/>
      </a:accent4>
      <a:accent5>
        <a:srgbClr val="C5DFAF"/>
      </a:accent5>
      <a:accent6>
        <a:srgbClr val="007838"/>
      </a:accent6>
      <a:hlink>
        <a:srgbClr val="274D36"/>
      </a:hlink>
      <a:folHlink>
        <a:srgbClr val="CCDA00"/>
      </a:folHlink>
    </a:clrScheme>
    <a:fontScheme name="CL_template2c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L_template2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template2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template2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template2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template2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template2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13">
        <a:dk1>
          <a:srgbClr val="000000"/>
        </a:dk1>
        <a:lt1>
          <a:srgbClr val="FFFFFF"/>
        </a:lt1>
        <a:dk2>
          <a:srgbClr val="00853F"/>
        </a:dk2>
        <a:lt2>
          <a:srgbClr val="808080"/>
        </a:lt2>
        <a:accent1>
          <a:srgbClr val="8CC63F"/>
        </a:accent1>
        <a:accent2>
          <a:srgbClr val="00853F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007838"/>
        </a:accent6>
        <a:hlink>
          <a:srgbClr val="274D36"/>
        </a:hlink>
        <a:folHlink>
          <a:srgbClr val="CCDA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vvis-CTL%20template[1]">
  <a:themeElements>
    <a:clrScheme name="CL_template2c 13">
      <a:dk1>
        <a:srgbClr val="000000"/>
      </a:dk1>
      <a:lt1>
        <a:srgbClr val="FFFFFF"/>
      </a:lt1>
      <a:dk2>
        <a:srgbClr val="00853F"/>
      </a:dk2>
      <a:lt2>
        <a:srgbClr val="808080"/>
      </a:lt2>
      <a:accent1>
        <a:srgbClr val="8CC63F"/>
      </a:accent1>
      <a:accent2>
        <a:srgbClr val="00853F"/>
      </a:accent2>
      <a:accent3>
        <a:srgbClr val="FFFFFF"/>
      </a:accent3>
      <a:accent4>
        <a:srgbClr val="000000"/>
      </a:accent4>
      <a:accent5>
        <a:srgbClr val="C5DFAF"/>
      </a:accent5>
      <a:accent6>
        <a:srgbClr val="007838"/>
      </a:accent6>
      <a:hlink>
        <a:srgbClr val="274D36"/>
      </a:hlink>
      <a:folHlink>
        <a:srgbClr val="CCDA00"/>
      </a:folHlink>
    </a:clrScheme>
    <a:fontScheme name="CL_template2c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L_template2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template2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template2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template2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template2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template2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13">
        <a:dk1>
          <a:srgbClr val="000000"/>
        </a:dk1>
        <a:lt1>
          <a:srgbClr val="FFFFFF"/>
        </a:lt1>
        <a:dk2>
          <a:srgbClr val="00853F"/>
        </a:dk2>
        <a:lt2>
          <a:srgbClr val="808080"/>
        </a:lt2>
        <a:accent1>
          <a:srgbClr val="8CC63F"/>
        </a:accent1>
        <a:accent2>
          <a:srgbClr val="00853F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007838"/>
        </a:accent6>
        <a:hlink>
          <a:srgbClr val="274D36"/>
        </a:hlink>
        <a:folHlink>
          <a:srgbClr val="CCDA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avvis-CTL%20template[1]">
  <a:themeElements>
    <a:clrScheme name="CL_template2c 13">
      <a:dk1>
        <a:srgbClr val="000000"/>
      </a:dk1>
      <a:lt1>
        <a:srgbClr val="FFFFFF"/>
      </a:lt1>
      <a:dk2>
        <a:srgbClr val="00853F"/>
      </a:dk2>
      <a:lt2>
        <a:srgbClr val="808080"/>
      </a:lt2>
      <a:accent1>
        <a:srgbClr val="8CC63F"/>
      </a:accent1>
      <a:accent2>
        <a:srgbClr val="00853F"/>
      </a:accent2>
      <a:accent3>
        <a:srgbClr val="FFFFFF"/>
      </a:accent3>
      <a:accent4>
        <a:srgbClr val="000000"/>
      </a:accent4>
      <a:accent5>
        <a:srgbClr val="C5DFAF"/>
      </a:accent5>
      <a:accent6>
        <a:srgbClr val="007838"/>
      </a:accent6>
      <a:hlink>
        <a:srgbClr val="274D36"/>
      </a:hlink>
      <a:folHlink>
        <a:srgbClr val="CCDA00"/>
      </a:folHlink>
    </a:clrScheme>
    <a:fontScheme name="CL_template2c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:a="http://schemas.openxmlformats.org/drawingml/2006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L_template2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template2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template2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template2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template2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_template2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_template2c 13">
        <a:dk1>
          <a:srgbClr val="000000"/>
        </a:dk1>
        <a:lt1>
          <a:srgbClr val="FFFFFF"/>
        </a:lt1>
        <a:dk2>
          <a:srgbClr val="00853F"/>
        </a:dk2>
        <a:lt2>
          <a:srgbClr val="808080"/>
        </a:lt2>
        <a:accent1>
          <a:srgbClr val="8CC63F"/>
        </a:accent1>
        <a:accent2>
          <a:srgbClr val="00853F"/>
        </a:accent2>
        <a:accent3>
          <a:srgbClr val="FFFFFF"/>
        </a:accent3>
        <a:accent4>
          <a:srgbClr val="000000"/>
        </a:accent4>
        <a:accent5>
          <a:srgbClr val="C5DFAF"/>
        </a:accent5>
        <a:accent6>
          <a:srgbClr val="007838"/>
        </a:accent6>
        <a:hlink>
          <a:srgbClr val="274D36"/>
        </a:hlink>
        <a:folHlink>
          <a:srgbClr val="CCDA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Savvis-CTL template.potx</Template>
  <TotalTime>7181</TotalTime>
  <Words>1800</Words>
  <Application>Microsoft Macintosh PowerPoint</Application>
  <PresentationFormat>On-screen Show (4:3)</PresentationFormat>
  <Paragraphs>328</Paragraphs>
  <Slides>34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Savvis-CTL template</vt:lpstr>
      <vt:lpstr>Savvis-CTL%20template[1]</vt:lpstr>
      <vt:lpstr>1_Savvis-CTL%20template[1]</vt:lpstr>
      <vt:lpstr>Getting a Handle on Hadoop and its Potential to Catalyze a New Information Architecture Model  Milan Vaclavik, Savvis Big Data Solution Lead Peter O’Kelly, Savvis Big Data Solution Architect</vt:lpstr>
      <vt:lpstr>Agenda</vt:lpstr>
      <vt:lpstr>Big Data: What Just Happened?...</vt:lpstr>
      <vt:lpstr>Impressive Results, Despite Constraints</vt:lpstr>
      <vt:lpstr>A Similar Situation for First-Gen NoSQL</vt:lpstr>
      <vt:lpstr>A Valiant 451 Research Map </vt:lpstr>
      <vt:lpstr>Agenda</vt:lpstr>
      <vt:lpstr>“Hadoop” is Transitioning from This…</vt:lpstr>
      <vt:lpstr>…To This</vt:lpstr>
      <vt:lpstr>…And This </vt:lpstr>
      <vt:lpstr>…And This</vt:lpstr>
      <vt:lpstr>Another Hadoop v2 Perspective</vt:lpstr>
      <vt:lpstr>Boundaries are Blurring</vt:lpstr>
      <vt:lpstr>Boundaries are Blurring</vt:lpstr>
      <vt:lpstr>Interesting Apache Discussions Ahead </vt:lpstr>
      <vt:lpstr>Big Data: Vendor Musical Chairs</vt:lpstr>
      <vt:lpstr>Agenda</vt:lpstr>
      <vt:lpstr>Revisiting the Separation of Concerns  </vt:lpstr>
      <vt:lpstr>A Simpler Information Model Framework </vt:lpstr>
      <vt:lpstr>Information Architecture Implications </vt:lpstr>
      <vt:lpstr>Information Architecture Implications </vt:lpstr>
      <vt:lpstr>Agenda</vt:lpstr>
      <vt:lpstr>Managed Services are Ideal for Big Data</vt:lpstr>
      <vt:lpstr>Growth of Digital Universe is Accelerating</vt:lpstr>
      <vt:lpstr>Starting Point is Often a Basic Use Case</vt:lpstr>
      <vt:lpstr>Data Lake Example In Action</vt:lpstr>
      <vt:lpstr>Three Variables Affect Hadoop Needs</vt:lpstr>
      <vt:lpstr>All Three Variables Can Ramp Quickly</vt:lpstr>
      <vt:lpstr>Scaling in-House is Challenging</vt:lpstr>
      <vt:lpstr>Big Data Managed Services Increase Agility </vt:lpstr>
      <vt:lpstr>Big Data Services Must be “Full Service”</vt:lpstr>
      <vt:lpstr> Big Data is Moving to Managed Services</vt:lpstr>
      <vt:lpstr>Slide 33</vt:lpstr>
      <vt:lpstr>Who is Savvis?</vt:lpstr>
    </vt:vector>
  </TitlesOfParts>
  <Company>Savvis,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is set in Arial, 24pt, white.  It has a line space of 1, allowing two lines.</dc:title>
  <dc:creator>Zahn, Tracy</dc:creator>
  <cp:lastModifiedBy>Sophia DeMartini</cp:lastModifiedBy>
  <cp:revision>407</cp:revision>
  <cp:lastPrinted>2009-08-27T20:02:03Z</cp:lastPrinted>
  <dcterms:created xsi:type="dcterms:W3CDTF">2013-11-22T22:36:33Z</dcterms:created>
  <dcterms:modified xsi:type="dcterms:W3CDTF">2013-11-22T22:37:03Z</dcterms:modified>
</cp:coreProperties>
</file>