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61" r:id="rId4"/>
    <p:sldId id="262" r:id="rId5"/>
    <p:sldId id="263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7073"/>
    <a:srgbClr val="757477"/>
    <a:srgbClr val="166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5" autoAdjust="0"/>
    <p:restoredTop sz="96456" autoAdjust="0"/>
  </p:normalViewPr>
  <p:slideViewPr>
    <p:cSldViewPr snapToGrid="0">
      <p:cViewPr>
        <p:scale>
          <a:sx n="106" d="100"/>
          <a:sy n="106" d="100"/>
        </p:scale>
        <p:origin x="-2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76BFFA-0389-47B5-9F15-669A9AD23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419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4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0D020-D19C-4384-87CF-4CDD6A4D2335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4285D-C373-4553-B78E-980648A536E1}" type="slidenum">
              <a:rPr lang="en-US"/>
              <a:pPr/>
              <a:t>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all_line_hor_rgb_p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5235575" y="509588"/>
            <a:ext cx="3544888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8613" y="1838325"/>
            <a:ext cx="8370887" cy="1741488"/>
          </a:xfrm>
        </p:spPr>
        <p:txBody>
          <a:bodyPr anchor="b"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3538" y="3722688"/>
            <a:ext cx="7011987" cy="1752600"/>
          </a:xfrm>
        </p:spPr>
        <p:txBody>
          <a:bodyPr/>
          <a:lstStyle>
            <a:lvl1pPr marL="0" indent="0">
              <a:defRPr sz="2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63538" y="6497638"/>
            <a:ext cx="6464300" cy="2968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Allstate Insurance Company  </a:t>
            </a:r>
            <a:r>
              <a:rPr lang="en-US" i="1"/>
              <a:t>Proprietary and Confidential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1E964F-9220-4DDE-B81F-A870A1874A57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916E6-A797-47F0-BB23-0E0ABDCE66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72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88100" y="342900"/>
            <a:ext cx="2011363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838" y="342900"/>
            <a:ext cx="5884862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51FD2-E8A3-4063-88B8-D9EEFB998C3C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AB7CD7-CFDD-4EEC-A703-AF7534D89E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0799E3-336F-4D0C-9D57-107C8D49CB95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9D990-6AA0-4A85-B813-590CE03693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0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1B471C-96BB-4CDB-A3D2-63D7CFF04ABC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7BD19D-0924-4D2A-AC99-983C35BE7C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83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3538" y="1304925"/>
            <a:ext cx="3941762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304925"/>
            <a:ext cx="3941763" cy="4783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E66FF4-AC22-4AC9-BA01-FF1236C1E923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BBA5E-8586-4431-A2EA-02D2703E679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5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84FC4D-CAC3-45EE-9921-3D84DD4B770C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12873-8351-4377-B89C-242B906547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8D71E0-8E61-4EAC-9E0F-2432A414C6CD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E24B0-FE46-48E0-AB8F-31C6781CE4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7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2841C9-9C5E-4FCD-B5B1-BFBDE03C406C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2F10E-E56A-4A21-8E13-5DB8BC3030D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44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53B5A2-49A8-4786-8336-821742618B6D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99ED9-073E-49C5-8A78-71969D9C09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6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4827BD-FA87-4CB8-B1C1-AB93721A74A7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918C5D-5AF8-44A4-A2E4-1C7DDB86F4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14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ChangeArrowheads="1"/>
          </p:cNvSpPr>
          <p:nvPr/>
        </p:nvSpPr>
        <p:spPr bwMode="blackWhite">
          <a:xfrm>
            <a:off x="0" y="6392863"/>
            <a:ext cx="9144000" cy="465137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838" y="342900"/>
            <a:ext cx="737552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3538" y="1304925"/>
            <a:ext cx="8035925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675" y="6496050"/>
            <a:ext cx="19050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98D25A0A-03B8-4B2B-ACBA-42631318D7E4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22475" y="6500813"/>
            <a:ext cx="2895600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6075" y="6496050"/>
            <a:ext cx="703263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2F51DA12-2D34-4F99-8B0B-BF12EC6D0A8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8" descr="all_line_icon2935_rgb_po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black">
          <a:xfrm>
            <a:off x="7994650" y="223838"/>
            <a:ext cx="817563" cy="63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6716713" y="6500813"/>
            <a:ext cx="2151062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en-US" sz="1000" i="1">
                <a:solidFill>
                  <a:schemeClr val="bg1"/>
                </a:solidFill>
              </a:rPr>
              <a:t>Proprietary and Confidential</a:t>
            </a:r>
            <a:endParaRPr lang="en-US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/>
  <p:txStyles>
    <p:titleStyle>
      <a:lvl1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l" rtl="0" eaLnBrk="1" fontAlgn="base" hangingPunct="1">
        <a:lnSpc>
          <a:spcPct val="88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974725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3pPr>
      <a:lvl4pPr marL="1312863" indent="-1651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pythonthehardway.org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slideshare.net/markslusar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markslusar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reers.allstate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© Allstate Insurance Company  </a:t>
            </a:r>
            <a:r>
              <a:rPr lang="en-US" i="1"/>
              <a:t>Proprietary and Confidential</a:t>
            </a: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8613" y="2223820"/>
            <a:ext cx="8370887" cy="1741488"/>
          </a:xfrm>
        </p:spPr>
        <p:txBody>
          <a:bodyPr/>
          <a:lstStyle/>
          <a:p>
            <a:pPr algn="ctr"/>
            <a:r>
              <a:rPr lang="en-US" sz="2800" dirty="0" smtClean="0">
                <a:latin typeface="+mn-lt"/>
              </a:rPr>
              <a:t>Hadoop &amp; Data Science For The Enterprise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latin typeface="+mn-lt"/>
              </a:rPr>
              <a:t>	</a:t>
            </a:r>
            <a:r>
              <a:rPr lang="en-US" sz="2800" i="1" dirty="0" smtClean="0">
                <a:latin typeface="+mn-lt"/>
              </a:rPr>
              <a:t>30 Tips &amp; Tricks + Worksheets</a:t>
            </a:r>
            <a:br>
              <a:rPr lang="en-US" sz="2800" i="1" dirty="0" smtClean="0">
                <a:latin typeface="+mn-lt"/>
              </a:rPr>
            </a:br>
            <a:r>
              <a:rPr lang="en-US" sz="2800" i="1" dirty="0" smtClean="0">
                <a:latin typeface="+mn-lt"/>
              </a:rPr>
              <a:t/>
            </a:r>
            <a:br>
              <a:rPr lang="en-US" sz="2800" i="1" dirty="0" smtClean="0">
                <a:latin typeface="+mn-lt"/>
              </a:rPr>
            </a:br>
            <a:r>
              <a:rPr lang="en-US" sz="2800" u="sng" dirty="0" smtClean="0">
                <a:latin typeface="+mn-lt"/>
              </a:rPr>
              <a:t>https://www.slideshare.net/markslusar </a:t>
            </a:r>
            <a:endParaRPr lang="en-US" sz="2800" dirty="0">
              <a:latin typeface="+mn-lt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044878" y="4529538"/>
            <a:ext cx="7011987" cy="1752600"/>
          </a:xfrm>
        </p:spPr>
        <p:txBody>
          <a:bodyPr/>
          <a:lstStyle/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+mn-lt"/>
              </a:rPr>
              <a:t>@MarkSlusar</a:t>
            </a:r>
          </a:p>
          <a:p>
            <a:pPr algn="ctr"/>
            <a:r>
              <a:rPr lang="en-US" sz="2800" b="1" dirty="0" smtClean="0">
                <a:solidFill>
                  <a:schemeClr val="bg2"/>
                </a:solidFill>
                <a:latin typeface="+mn-lt"/>
              </a:rPr>
              <a:t>Allstate Insurance Company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7 / 30 Use Other Platforms As Needed </a:t>
            </a:r>
            <a:endParaRPr lang="en-US" sz="2800" b="1" dirty="0" smtClean="0">
              <a:effectLst/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Outside of *gasp* Hadoop!!!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Hadoop is not s</a:t>
            </a:r>
            <a:r>
              <a:rPr lang="en-US" sz="2400" b="1" dirty="0" smtClean="0">
                <a:solidFill>
                  <a:schemeClr val="bg2"/>
                </a:solidFill>
              </a:rPr>
              <a:t>olution for everything..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/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With Existing platforms,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Compare &amp; contrast: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Cost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Performance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Maintenance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Scalability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Extensibility, Reliability, </a:t>
            </a:r>
            <a:br>
              <a:rPr lang="en-US" sz="2400" b="1" dirty="0" smtClean="0">
                <a:solidFill>
                  <a:schemeClr val="bg2"/>
                </a:solidFill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High Availability, et al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214" y="3100106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50" y="3100106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7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novotech.com/sites/default/files/da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6658" y="3918638"/>
            <a:ext cx="5988411" cy="2423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kern="1200" dirty="0" smtClean="0">
                <a:effectLst/>
                <a:latin typeface="+mn-lt"/>
              </a:rPr>
              <a:t>8 / 30 Understand Analytics &amp; Business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Re-learn BI tools as needed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Finance &amp; Accounting Foundations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There’s a lot of tools out there: Many of them are throwing their hat into the ring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Great existing connectors to Hadoop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Think different from traditional way. Adopt open source.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9 / 30 Use Sqoop, Use Flume 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  <a:effectLst/>
              </a:rPr>
              <a:t>Time savers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  <a:effectLst/>
              </a:rPr>
              <a:t>Beware of over-usage, start small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  <a:effectLst/>
              </a:rPr>
              <a:t>Consider querying ‘idle’ backup environments (like DR, disaster recovery if </a:t>
            </a:r>
            <a:r>
              <a:rPr lang="en-US" sz="1800" b="1" dirty="0" smtClean="0">
                <a:solidFill>
                  <a:schemeClr val="bg2"/>
                </a:solidFill>
              </a:rPr>
              <a:t>permitted)</a:t>
            </a:r>
            <a:endParaRPr lang="en-US" sz="1800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  <a:effectLst/>
              </a:rPr>
              <a:t>Some DBAs may initially dislike Sqoop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Use appropriate connection. (i.e. </a:t>
            </a:r>
            <a:r>
              <a:rPr lang="en-US" sz="1800" b="1" dirty="0" err="1" smtClean="0">
                <a:solidFill>
                  <a:schemeClr val="bg2"/>
                </a:solidFill>
              </a:rPr>
              <a:t>OraOop</a:t>
            </a:r>
            <a:r>
              <a:rPr lang="en-US" sz="1800" b="1" dirty="0">
                <a:solidFill>
                  <a:schemeClr val="bg2"/>
                </a:solidFill>
              </a:rPr>
              <a:t>)</a:t>
            </a:r>
            <a:endParaRPr lang="en-US" sz="1800" b="1" dirty="0" smtClean="0">
              <a:solidFill>
                <a:schemeClr val="bg2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Understand the nature of the data, relationships, deltas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Avoid a “Ha-Dump” (loading data in for no reason)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2"/>
                </a:solidFill>
              </a:rPr>
              <a:t>Use backup servers when possible, don’t hammer prod servers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1026" name="Picture 2" descr="Sqo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26328"/>
            <a:ext cx="2514600" cy="76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657" y="4356860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RTPVvlQKpWoReccRMkGqZrV9NToPwWuLyzhrOr3hsr9UrLQl8er9TuCeF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882" y="4356860"/>
            <a:ext cx="28709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71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anchorageprogramming.org/wp-content/uploads/python-logo-glass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12" y="1335334"/>
            <a:ext cx="3243943" cy="4128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10 / 30 Learn Python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Write less code, Do more, faster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+mn-lt"/>
                <a:hlinkClick r:id="rId3"/>
              </a:rPr>
              <a:t>http</a:t>
            </a:r>
            <a:r>
              <a:rPr lang="en-US" sz="2400" dirty="0">
                <a:solidFill>
                  <a:schemeClr val="bg2"/>
                </a:solidFill>
                <a:latin typeface="+mn-lt"/>
                <a:hlinkClick r:id="rId3"/>
              </a:rPr>
              <a:t>://</a:t>
            </a:r>
            <a:r>
              <a:rPr lang="en-US" sz="2400" dirty="0" smtClean="0">
                <a:solidFill>
                  <a:schemeClr val="bg2"/>
                </a:solidFill>
                <a:latin typeface="+mn-lt"/>
                <a:hlinkClick r:id="rId3"/>
              </a:rPr>
              <a:t>learnpythonthehardway.org</a:t>
            </a:r>
            <a:endParaRPr lang="en-US" sz="2400" dirty="0" smtClean="0">
              <a:solidFill>
                <a:schemeClr val="bg2"/>
              </a:solidFill>
              <a:latin typeface="+mn-lt"/>
            </a:endParaRP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Great starting point</a:t>
            </a:r>
          </a:p>
          <a:p>
            <a:pPr lvl="1"/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Use Python with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Hadoop Streaming</a:t>
            </a:r>
          </a:p>
          <a:p>
            <a:pPr marL="461962" lvl="0" indent="-342900"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11 / 30 Learn Python Modules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NumPy &amp; SciPy (math)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Scikit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-Learn (ML)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Pandas (data)</a:t>
            </a: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Text Mining (NLTK, NLP et al)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Python Version(s) 2.7X or 3? YMMV, not everything is working on 3 yet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3074" name="Picture 2" descr="http://docs.scipy.org/doc/numpy/_static/scipyshiny_smal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4095215"/>
            <a:ext cx="122245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ru/c/cc/Numpy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4282856"/>
            <a:ext cx="2239173" cy="76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50" y="4349055"/>
            <a:ext cx="1752600" cy="63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2" name="Picture 2" descr="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272" y="5238215"/>
            <a:ext cx="4355499" cy="8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2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12 / 30 Learn R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Use &amp; Learn R packages,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huge time-savers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Use CRAN, its great &amp; free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Consider a supported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distribution: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(Oracle, </a:t>
            </a: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Tibco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, Revolution, et al)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Not everything can effectively run in parallel, some things are actually SLOWER on Hadoop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4098" name="Picture 2" descr="http://developer.r-project.org/Logo/Rlogo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529" y="1425388"/>
            <a:ext cx="280859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ishworldfyi.com/gallery/cache/Decorations/Holiday%20Decos/Halloween%202012/Halloween%202012%20-%20Week%202/Bubbling%20Beakers_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610" y="154864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13 / 30 Admin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Treat the environment as a research tool as long as possible – keep administrative channels open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Check your </a:t>
            </a: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config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 files into version control – Check everything into version control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Hadoop 2.0 performance management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35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0" y="32048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276" y="32048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82" y="32048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088" y="32048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46" y="46526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052" y="46526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58" y="46526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64" y="4652675"/>
            <a:ext cx="1957906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14 / 30 Back it up?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Yes? No? Sometimes?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Use HDFS as your system of record?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Use another cluster made for archival? Appliance?</a:t>
            </a: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Tape is pennies per GB!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2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polyvore.com/cgi/img-thing?.out=jpg&amp;size=l&amp;tid=26898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612" y="230392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15 / 30 Advanced Predictive Modeling</a:t>
            </a:r>
            <a:endParaRPr lang="en-US" sz="28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Understand what algorithms can &amp; cannot be run in parallel (ever?)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This can quickly get complex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Consider single “big boxes”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when needed (no Hadoop)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GPUs are still relevant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Bonus Points: GPUs in your Cluster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5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16 / 30 Get Comfy Streaming</a:t>
            </a:r>
            <a:endParaRPr lang="en-US" sz="28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Quick, effective, useful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You might be able to port old code (anything that can write to stdin &amp; read from stdout)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Your port may need some tweaking for Map/Reduce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Stream with Pig &amp; Hive when appropriate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4098" name="Picture 2" descr="http://www.clker.com/cliparts/0/6/b/j/0/y/river-water-h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95" y="3558820"/>
            <a:ext cx="8229600" cy="1604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81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2196-3BE3-40CF-A4D5-DEB78CD68A49}" type="datetime4">
              <a:rPr lang="en-US"/>
              <a:pPr/>
              <a:t>October 22, 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9E4CA-2D9A-4AA2-9B22-1D1244EC12B5}" type="slidenum">
              <a:rPr lang="en-US"/>
              <a:pPr/>
              <a:t>2</a:t>
            </a:fld>
            <a:endParaRPr lang="en-US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Allstate: The Good Hands Company</a:t>
            </a:r>
            <a:endParaRPr lang="en-US" sz="2800" dirty="0">
              <a:latin typeface="+mn-lt"/>
            </a:endParaRP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63538" y="1269065"/>
            <a:ext cx="8035925" cy="4783138"/>
          </a:xfrm>
        </p:spPr>
        <p:txBody>
          <a:bodyPr/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The Allstate Corporation (NYSE: ALL) is the nation's largest publicly held personal lines insurer.</a:t>
            </a:r>
          </a:p>
          <a:p>
            <a:endParaRPr lang="en-US" sz="1600" b="1" dirty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Allstate provides insurance products to approximately 16 million households.</a:t>
            </a:r>
          </a:p>
          <a:p>
            <a:endParaRPr lang="en-US" sz="1600" b="1" dirty="0" smtClean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Allstate was founded in 1931 as part of Sears, Roebuck &amp; Co.</a:t>
            </a:r>
          </a:p>
          <a:p>
            <a:endParaRPr lang="en-US" sz="1600" b="1" dirty="0" smtClean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Approximately: 38,600 Employees and 11,200 Agencies</a:t>
            </a:r>
          </a:p>
          <a:p>
            <a:endParaRPr lang="en-US" sz="1600" b="1" dirty="0" smtClean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Brands: Allstate, Esurance, Encompass, Answer Financial</a:t>
            </a:r>
          </a:p>
          <a:p>
            <a:endParaRPr lang="en-US" sz="1600" b="1" dirty="0">
              <a:solidFill>
                <a:schemeClr val="bg2"/>
              </a:solidFill>
            </a:endParaRPr>
          </a:p>
          <a:p>
            <a:r>
              <a:rPr lang="en-US" sz="1600" b="1" dirty="0" smtClean="0">
                <a:solidFill>
                  <a:schemeClr val="bg2"/>
                </a:solidFill>
              </a:rPr>
              <a:t>Auto insurance, homeowners insurance, life insurance and investment products including retirement planning, annuities and mutual funds</a:t>
            </a:r>
            <a:r>
              <a:rPr lang="en-US" sz="1600" b="1" dirty="0" smtClean="0">
                <a:solidFill>
                  <a:schemeClr val="bg2"/>
                </a:solidFill>
              </a:rPr>
              <a:t>.</a:t>
            </a:r>
            <a:endParaRPr lang="en-US" sz="16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kern="1200" dirty="0" smtClean="0">
                <a:effectLst/>
                <a:latin typeface="+mn-lt"/>
              </a:rPr>
              <a:t>17 / 30 Use Hive &amp; Pig</a:t>
            </a:r>
            <a:endParaRPr lang="en-US" sz="28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Write your own Hive UDFs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Write your own Pig UDFs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</a:rPr>
              <a:t>Consider writing UDAFs (aggregators) and UDTFs (transforms)</a:t>
            </a:r>
            <a:endParaRPr lang="en-US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5122" name="Picture 2" descr="https://encrypted-tbn2.gstatic.com/images?q=tbn:ANd9GcTHeYMnnHpMbfCKLL51MXDkajFvUPJm0ofavAxB98CvRDOxk4Q9S6CABy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4192">
            <a:off x="5371207" y="4567546"/>
            <a:ext cx="2097284" cy="1290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encrypted-tbn3.gstatic.com/images?q=tbn:ANd9GcRExX45kPU_0Hjl3bVUfnXI9noMxdAUgHAC11EZxcIxqGdNUJ67UhHluM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19" y="5105955"/>
            <a:ext cx="101158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encrypted-tbn3.gstatic.com/images?q=tbn:ANd9GcRExX45kPU_0Hjl3bVUfnXI9noMxdAUgHAC11EZxcIxqGdNUJ67UhHluM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819" y="4658282"/>
            <a:ext cx="101158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1.gstatic.com/images?q=tbn:ANd9GcSjnLNpz_4XoiPuIWk-hJHDdbroP8AJ80XGfWIIgvo2dFvnIz9ZA4UuSB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73423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RExX45kPU_0Hjl3bVUfnXI9noMxdAUgHAC11EZxcIxqGdNUJ67UhHluM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557" y="4639230"/>
            <a:ext cx="1011581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labs.yahoo.com/_c/uploads/pi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285329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18 / 30 Learn The Enterprise Packages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It’s not just about open source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Make sure you get what you pay for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Analogy: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803714" y="3867165"/>
            <a:ext cx="3892485" cy="2399163"/>
          </a:xfrm>
          <a:prstGeom prst="round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Corbel" pitchFamily="34" charset="0"/>
              </a:rPr>
              <a:t>Open Source &amp; Standardized?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0" y="2402515"/>
            <a:ext cx="3886200" cy="1084438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Corbel" pitchFamily="34" charset="0"/>
              </a:rPr>
              <a:t>Commercial &amp; Proprietary</a:t>
            </a:r>
            <a:endParaRPr lang="en-US" sz="2800" i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19200" y="3675490"/>
            <a:ext cx="7620000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8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19 / 30 Get Ready For </a:t>
            </a:r>
            <a:r>
              <a:rPr lang="en-US" sz="2400" b="1" kern="1200" dirty="0" err="1" smtClean="0">
                <a:effectLst/>
                <a:latin typeface="+mn-lt"/>
                <a:ea typeface="+mj-ea"/>
                <a:cs typeface="+mj-cs"/>
              </a:rPr>
              <a:t>YARNtacular</a:t>
            </a:r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 Analytics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Examples: 0xdata &amp;</a:t>
            </a: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Skytree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/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/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Others: great things to come!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6146" name="Picture 2" descr="http://hortonworks.com/wp-content/uploads/2013/06/YAR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0" y="2980697"/>
            <a:ext cx="7315200" cy="250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51879" y="5324124"/>
            <a:ext cx="105189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 smtClean="0"/>
              <a:t>Image credit </a:t>
            </a:r>
            <a:r>
              <a:rPr lang="en-US" sz="600" dirty="0" err="1" smtClean="0"/>
              <a:t>hortonworks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35009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cwiki.apache.org/confluence/download/attachments/34013260/hcat-product.jpg?version=1&amp;modificationDate=13756942920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581" y="3496238"/>
            <a:ext cx="4828810" cy="28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20 / 30 Know Your Data (Intimately)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Once you know it, re-learn it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Peer review your work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Don’t forget to quality check on raw.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Quality check first, Analysis second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Understand how Nulls work / don’t work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Get comfortable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with Metadata tools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(</a:t>
            </a: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HCatalog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 for example)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4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884" y="770965"/>
            <a:ext cx="1714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21 / 30 Compliment Your Data 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Find More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Co-mingle new “big” sources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JOINs can be hard: Blending is an</a:t>
            </a:r>
            <a:br>
              <a:rPr lang="en-US" b="1" dirty="0" smtClean="0">
                <a:solidFill>
                  <a:schemeClr val="bg2"/>
                </a:solidFill>
                <a:effectLst/>
              </a:rPr>
            </a:br>
            <a:r>
              <a:rPr lang="en-US" b="1" dirty="0" smtClean="0">
                <a:solidFill>
                  <a:schemeClr val="bg2"/>
                </a:solidFill>
                <a:effectLst/>
              </a:rPr>
              <a:t>Art and a Science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>
              <a:solidFill>
                <a:schemeClr val="bg2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Use specialized joins when joining small data sets. </a:t>
            </a:r>
            <a:br>
              <a:rPr lang="en-US" b="1" dirty="0" smtClean="0">
                <a:solidFill>
                  <a:schemeClr val="bg2"/>
                </a:solidFill>
                <a:effectLst/>
              </a:rPr>
            </a:br>
            <a:r>
              <a:rPr lang="en-US" b="1" dirty="0" smtClean="0">
                <a:solidFill>
                  <a:schemeClr val="bg2"/>
                </a:solidFill>
                <a:effectLst/>
              </a:rPr>
              <a:t>Example: Map-Side joins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Seek Corroboration among sources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</a:rPr>
              <a:t>Build new between structured &amp; unstructured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AutoShape 4" descr="data:image/jpeg;base64,/9j/4AAQSkZJRgABAQAAAQABAAD/2wCEAAkGBhASEBQUEBQUEhUWFhQVEhQUFRAVFRAUFBIVFxQVFRQXHCYeFxkjGhUUHy8gIycpLCwsFR4xNTAqNSYrLCkBCQoKDgwOGg8PFywcHB0sKSkpKSwsKSkpKSksKSksKSksKSkpKSwqKSkpKSkpLCkpLCksLCkpLCwpKSksLCkpKf/AABEIARkAtAMBIgACEQEDEQH/xAAbAAEAAgMBAQAAAAAAAAAAAAAABAUCAwYBB//EAEUQAAECAwMIBgcGBAUFAAAAAAEAAgMEEQUSITFBUWFxgZGhBiIyscHREyNCUnKy8CQzYoKS4RU0osIHFBZz0lODk8Px/8QAGAEBAQEBAQAAAAAAAAAAAAAAAAECAwT/xAAjEQEBAAIBBAICAwAAAAAAAAAAAQIRMQMSIUEiUWGxExQy/9oADAMBAAIRAxEAPwD7iiIgIiwixboQZooUW0QMlBz5BQotpuOTnWnBBbRY7WiriAM9SqyZ6WSbAS6K2g25dFTgoT3udld4BRo0jDcOsxrtNQ01Vn5E2D03lX4sJdsMP/kt3+q4H0YfmqX+Cy4yQoY2NaO5YRLGgZ4bDuC18Rff6qgaebPNP9Wyud4G0s/5LnP4NAGSEz9LVg+y4XuM/S1X4jr5W35aJ2IjTpoa0rrGCmtjNOQg71wjYBaKMN0aAaDgFkyZit9qupxr+6xdeh3iLkpbpE4dqo/qCtZa3ge1R2tuHJQXCLTLzbH9k7RnW5AREQEREBERAREQFT9JbSiQGMfDDXEvDS1xIBvYDrAGnBXCoemmEsHe7FgnjFYPFax5StUC14rvvJN21joDxxvA8lNZEhnLBe3h4OWEhE6oxCsYLzXMtXX0RDMOF7sQbnLB0KD+Mbj5K2WDwNHcseFUsT0A9p3D9lHfGl/fPA+SsZ5jaYt5Kmjy7Pd/pK3MYzaPnJb3+R8lodPy3v8AI+SiR5eHo5FQ/QNvCg5Fa7YncsnT8vpcfyu8lqdPwNEQ7GP8loujUg2jh+6nbF22Geh5oMV36R3uCzgz7a4QIg1l0PD+s9y0PjUyk8EhRRSpJ8OSvbPpXSdGZz0j4nVLblBlBqTs2LolyHQyehAx6vYCXgULmg4XhkqupbOQzke07HN81zymqrci8DgcmK9WQREQEREBERAVN0xh1ko2pt79Dg7+1XKg25BvS0ZumG8cWEKzkUlkz3VFSeRVzAmASMnAhcnYsWsNh0gdy6CXdiF2yjMXAfs4rCLFAH7/ALrBqqbXiVwC5yNNsxHrmduI81XR4h0P5earZiHWnmc6oauxxOGsrvMGa6CO8/j4N81EBN4drl5qoNdJ4lXdljs4fVE7EZlp1/W9eejOtXLDju8VHnjhvWNNKSZhOIIaKnaAq+xokJrovp2ueBSlCTQAGuQigV00YFc1adnxBHIAq0kkGuADsXNcNFRUbF36cmrKldBZjpUwwfRRGXqk4vriScaONcqvJaHLvFGucCM19wI3OVLY3R+aiwmvY5l01oCcebVtnbMmIADogoK4PaQbp10yLF1bqVFlMS7oXW7bM5oA9mvDAjgVMk7Xcwi+6/DPtE1MOuQ1zt01yclDkpsuYHbQ4ZqjAii0S7Lrnw/Z7TdTXZRx+ZZuO+TbtEUCxIhMBtcS2rf0kgcgFPXns02IiKAiIgLXMNqxw1HuWxeOFQg+V9C55zjGgvNTBiljTh2KkN+U8l20A5F89sN3o7XmWe+29vBY7+5y7qDEfXsgiuUHwXqzjGC2ixcFVTamF9cVFmgucdPSmmO0NypokOjn7T3q/jQsQdleKporfWP2nvXonDm03Fayb2sDS7Aag45tAFVBAU6XILms0gnccPAqVqrpg635R3laLQHVUwAXjqHiVGtA4BchWQm4b1AtWl6udrTzBVpDbgNvgqi08Xv2U4kLriru+i8K7KQhqJ4uKlWtCDoEUHHqO5NJHMBe2VDuwIY/A3mKpaZ9TF+B/wApXk9jk7Gb6t21p/oatjfvT8B72LyyDSG7a35GryBFq86KHvA8CvVlzXN0dg/dH43/ADKxVfYQ9SPif87lYLyZcugiIoCIiAiIg+Q2mz0Vut/GHjlEA+Vq7VjHZRp5Uyce9cl/iAz0dqS0TTEaNxMMH5nLrIcwAMdXOtO5eu+ZL+HPHmprci0zAw0rax+CwjZFzjorZlmLcDl4Kmm2+tfvVzMtNW7dSqp5vrT9Zl2jDU1bZB/2wDRChcXPj+QWtizsoVnnaoUD/wB58UvFXfDqWjrO3KLaA8VLb2nbu5Q7RXKctI0JuTeqWK0uiO1vaOf7K9hjuVRZsO9GYNMT6+ZdJ4lo+iwmUaBoAHAKPax9RF+B/wApUtQrZP2eL8Du5eScjjWRSIVBp/taFql4hFNh+Yr0nqHb4BYQP7e9zl68vbLtrC+4Z+b53KwUCwx9nZv+YqevJly0IiKAiIgIiIPmf+MUCggxRla5vK8fBq6CTeHNB0io2HFRv8VpS9JE+6a/1NPcCofRiIYkpBdn9G0bwADzavVj5wjnxk6JiRRgsIIOfQs35Fh0Vs1lbtCrZ1vrD9ZlazbcmGcKutAdc/WZdcWEOGvbK/nXn8MuOT/NIYSyMZyJtgjhCJ8Vq8Ht1jRi7b4KDPuxU9ntbVXTva+tC4xtreaMcfw+CjdHIFZiHqq7kD4LdO4QXa8FI6LwvXuPutp4eK1fGFHWqDbn8vF+EqcoFu/y0T4fELz48wcX7J2lYy4+VvzPWTuyfid8y8lhjub3uXry9su3sYeoh/CpqiWUPUQ/gb3KWvHeWhERQEREBERBSdMpP0slFb+E02kFv9y4joBN1k2j3XvbsxLx8wC+lWhDvQnj8J4gVC+W9Bx6OLNQfdi1Gw1b/YOK9HTvwsYy5jtoEUFSAMFohKS0YKVtWTrcN6g2g3rbvBWc8yg0qDPNxGxdMazVa0L2xB9rifHD5S4PisgMVjYI+1RP92nCVYt3hn26qHkO096rZk9firJmTee9VkU9bj3rjHRpnj1WDS4cKqz6Iw/vHaSB3+QVROuF5g0BzuDSui6KwqQK6ST3fur1PGAuFX2//LRNg+YKwVd0gP2aJsb8wXDHmDjHHqH4nfMV7LZTsb4+axd2N7vmKyl8/wCX5QvXl7ZjurN+5h/Az5QpKj2ePVQ/gZ8oUheOtCIigIiICIiDwr5YyAYNqRW5L7RvLaeIPFfVF8/6WS1y0YD/AHuqfr8y79G+bGM1xLXufJWDTq7lFliKYUUptdHNK2iTWIKrpmIL13OGg7RpHGitZluBXO2y6GIkKJfawhhFagY1GUa6lanCVb2HZgc8veKtbmOc6Dsy8FX2VCAjudSl6I4/0Xe4LTL9OaES4hNF6vrPSChByuAIx2VWqeLhCcWuum/UH/vtBG8EhXGW7Ztk8un9ncqp3aG9WsZ3VOwqpe+hBWY2r52YHpXAkDANbrLqYDgV2dnxocKBDvua3q1xIGXHPtXzOclokWLfaCRfDW0NLxvUcQfdqKDTRdNCsFxF6KQwZ7zqcyuvUwlk8ptfzPSqXZkJcdQpzNFVT1sOmAAG3W1rdxJcc1ToUZkSSYaBzozvdgtLuYW37REFIEsYQPtRHNBI/LUhYmEx8/tNqyYFBTLm26SpdlWe6I+gByip0AAAnkVaWd0ZiU9e5uxgpTeSePJX8rKMhtusFBtJJ2k4lZz6k4iyNrRQUC9RF51EREBERAREQFyXT6DRsGJ7kRuOrP4LrVz/AE3ZWUdovNB/MboO5xady6dO/KJeEARwHNFa1F0DOMcKHUp3+cpgSKjLhTxXESlo0uuJo8HEaqUqPrSrKRa+Ibzndo1cc2JwA04L15dPXLMy2trSmi8XG5D2iDQ44UbrxSN0ZY9jG1LQ0guAAx1XiKqwlrOayhpU6SpDpmgouFy9RrTgLW6Keic6Ix9TjRt1oFK5CVbyEuHwgHYeqL9hDq99FaT8IPFNKo7OteH1mVpVvo2k1o6oqQNGfKumO7LpjUZw7VutDSTQZ6Zd60WvP0gvLcoFa7wBzIO5YR5ZvWLDSnBRWTDGsvOfDxxDOsXE1BGABzgZV0xxxt23VzZjHmJChMcAagdQA3Gta7FzzqGRufaunHRWAXX4o9I7XW6NjSTRcv8A4fuvzMQ5AxmFcpLnAV5HivoK8/VyymWoaaYEnDYKMa1o1ALciLzqIiICIiAiIgIiICIiAuf6axWiWuuxD3AEaQMe+i6Bc90ss98UQy3G4SXDUaY8lvp/6iXh81noJhub6F99rvZe2joZr2XHIdqlCZitYawntNO0wuIB04Lu5azob2CrWu1kCvFS29HIN3s3dbSRRe7+xJ4sZ7XCytvejrddFYT2sWkEjS1y1xemMSv3jv8AxwT3BdhM9GwMREcMKUzHmuStPoq2JEvelitwAoy4BhnpdT+TC+dLpCmOl0Q5Irz+SGFXfxMgNw0kmtDV2jcKK0idCId37yPh/t48lhK9FobTW9FJ/E4dwASdSTjE1PtWPni7MTtc48VKl4Di4CrBXJdFSN6tYdgwG+zU6SXOPMqaxjGg0AB0gCvFL1fpdRn0HpAmQz/qAtJOc5W91N6+jr5nZbCY7HjEMcHOObA1ptX0trgQCMhyLx9W7y2r1ERcgREQEREBERAREQEREHjnUC1MGlIpqabz4LMBBpdJMJqOqdIw/wDqyEJ4yEHaKcwtwXqu6IUZsQg9QH83mFSvs6LXFg4t810rlGilamViaU7pZ10gtzaW+arTZMTUN/kuhiKO9XvppQGxHZ3gbAT5L1tkMHaq7acOAVvECivS5VWDWACgAAGYLobGj3oQGdvV3DJyIVEAp9hxqRC33hzb+1eCwL1ERQEREBERAREQEREBeOdQVXq0zByDT3D6CDyEM5z4raFi0LJBki1GLoWN8oNj1GiLdfWmKEEd60vW161PVEeIorsqlRVGJxQetCyZEuuDhmIO7PyqvGrJzVB0wK9UWzIlYTdQp+nDwUpAREQEREBERAREQFoyuOrDzW4laIGTbjxQbVqe+q9iOzLRGrddTLQ020wQZseHdk12Y9y9XFQJO6fWPaGk1DXwpdroTGtcAxnpGg1Je04g09ARkcAsoYnGgCGRFpCOLHx2tfGZUPNITqBhJaW0aSWg4VVHZo4VXIRLXnmPLTDeTd6oEaA4PiGYiQ2Qw58KuLWB1409rDBXXR+1HR2FzgQPZvMuPpee3rNqR7AdhmdvISnrS9SphudRXoI0UqMVIiFRig2tWwLU1bAoq0sR/VcNDu8DyKslT2K/1jhpaDwP7q4RBERAREQEREBERBqmD1Trw4rwGgSY9ka68B+6wiFBjVeIAtghqjCq0RZKE7tQ2O1ljCeJCnALF4QV/wDDYeYOb8ESK0Dc1wHJZykkyHW7XEgmprkFABoHmVuc5A5B6Rgq+IKKwBUKdbQoIMQrRXFbYhWiuKDc0rYCtTSswVBKsx9Iw1tcO4+CvlzMqaRoR/F3tI8V0yAiIgIiICIiAiIg0Re3u7z+y1uxKyJ6x+sy8h6UEC2LShQW0fF9Ee0HUJyV7WGTA8FNlIhp6xzSSTdu5216u00Xz7p/Ec6K6GO09zGNGotAHzE7iurthoDoEJpyOhDc1wPc1W+Enl0CxeFSWlMH/NQWsNDeodlx1e8LZPzrmzMNrSaOqCK4YtJrTaBxWdtaTYyjl1FGtW0zDiQxgQ43SM+LSQQfy817aM4IdKjCoB1EmneqifDiVC0Tw6tVHl5sVqMhUyaxYVRTRCtC2xCtKtG9qyqtYcvarIzhvo9h/Gz5guqXJUq5oGW83vC61AREQEREBERAREQQ65dZPesgvIwu7K8FkCghxLOvxg+Jcc1vYBYLzHUpUPy6VtMgx0X0hbRzTRpqcRQGtM2NR+VbyViXIIUGRhujGKC4lpLMaEAjtU34blHEoXTPpbwcGktoKijsLwPL6KtDEWlrWtFGgCpJNM5OUpoUc/BiOmmEt6jDerpzDlXitHSSOXEMbnIJ2A1rxorWXk2ww67eN57nm84uN52XE40wyKOyXdV991+riWV9hpyNV0NErUNVtAi3oZ1BV7m0W+Rfi4alUQohWqq2Rc60EpVbmlZVWsFS7PkXRXaGjtO8Br7lBKsWTvOvnI3Jrd+3fsV8sIUINAa0UAwAWagIiICIiAiIgIiIMXsBFDitJlqDqcCTyJUhEEL0mnAoSpb4YOUVWh8iMxI5/vzQaCVqeVtfJxBkIO+nf5qNEhRR7J4A9xVGD3LQ8rJ4i+479L/JaXMi/wDTd+l/kqjB5Xsi71g3rH/KxzkhneCO8hbpaypkOBo1tNJHhVUQ42UrQV5Nx3Ne5rgWkEg1AG8E5RrCu7IsVjmNfEqSam6cBSuGGU4Y71FQ7Ns10U5wwZXadTfPMungwWsaGtFAMgWTWgCgwGYaF6sgiIgIiICIiAiIgIiICIiAiIgIiICIiAiIg8ovURAREQEREBERAREQERE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3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22 / 30 Get The Math &amp; Stats Expertise 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Learn it; Hire it; Train it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Understand it, Use it, Profit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5169" name="Picture 49" descr="File:Brain diagram without tex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0099"/>
            <a:ext cx="4724400" cy="337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19200" y="3279303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/>
                </a:solidFill>
              </a:rPr>
              <a:t>Math &amp; </a:t>
            </a:r>
          </a:p>
          <a:p>
            <a:pPr algn="ctr"/>
            <a:r>
              <a:rPr lang="en-US" sz="2400" b="1" i="1" dirty="0" smtClean="0">
                <a:solidFill>
                  <a:schemeClr val="bg2"/>
                </a:solidFill>
              </a:rPr>
              <a:t>Stats</a:t>
            </a:r>
            <a:endParaRPr lang="en-US" sz="2400" b="1" i="1" dirty="0">
              <a:solidFill>
                <a:schemeClr val="bg2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527136" y="2173920"/>
            <a:ext cx="2973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bg2"/>
                </a:solidFill>
              </a:rPr>
              <a:t>Common</a:t>
            </a:r>
            <a:br>
              <a:rPr lang="en-US" sz="2400" b="1" i="1" dirty="0" smtClean="0">
                <a:solidFill>
                  <a:schemeClr val="bg2"/>
                </a:solidFill>
              </a:rPr>
            </a:br>
            <a:r>
              <a:rPr lang="en-US" sz="2400" b="1" i="1" dirty="0" smtClean="0">
                <a:solidFill>
                  <a:schemeClr val="bg2"/>
                </a:solidFill>
              </a:rPr>
              <a:t>Sense &amp; Hadoop </a:t>
            </a:r>
            <a:r>
              <a:rPr lang="en-US" sz="2400" b="1" dirty="0" smtClean="0">
                <a:solidFill>
                  <a:schemeClr val="bg2"/>
                </a:solidFill>
                <a:sym typeface="Wingdings" pitchFamily="2" charset="2"/>
              </a:rPr>
              <a:t>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94571" y="5477435"/>
            <a:ext cx="2406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/>
                </a:solidFill>
              </a:rPr>
              <a:t>Inquisitiveness</a:t>
            </a:r>
            <a:endParaRPr lang="en-US" sz="2400" b="1" i="1" dirty="0">
              <a:solidFill>
                <a:schemeClr val="bg2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191494" y="5401235"/>
            <a:ext cx="124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/>
                </a:solidFill>
              </a:rPr>
              <a:t>Coding</a:t>
            </a:r>
            <a:endParaRPr lang="en-US" sz="2400" b="1" i="1" dirty="0">
              <a:solidFill>
                <a:schemeClr val="bg2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34536" y="3812703"/>
            <a:ext cx="1571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/>
                </a:solidFill>
              </a:rPr>
              <a:t>Domain</a:t>
            </a:r>
          </a:p>
          <a:p>
            <a:pPr algn="ctr"/>
            <a:r>
              <a:rPr lang="en-US" sz="2400" b="1" i="1" dirty="0" smtClean="0">
                <a:solidFill>
                  <a:schemeClr val="bg2"/>
                </a:solidFill>
              </a:rPr>
              <a:t>Expertise</a:t>
            </a:r>
            <a:endParaRPr lang="en-US" sz="240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1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23 / 30 Get Down With The Graph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Learn about linked data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Use Hadoop to build graphs, query and analyze graphs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Batch vs. Ad Hoc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4098" name="Picture 2" descr="http://smlv.cc.gatech.edu/wp-content/uploads/2010/03/squ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2455"/>
            <a:ext cx="48949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File:6n-graf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0511">
            <a:off x="4405243" y="2739849"/>
            <a:ext cx="4538125" cy="299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8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s0.geograph.org.uk/photos/13/45/134587_d86fa2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91439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kern="1200" dirty="0" smtClean="0">
                <a:effectLst/>
                <a:latin typeface="+mn-lt"/>
                <a:ea typeface="+mj-ea"/>
                <a:cs typeface="+mj-cs"/>
              </a:rPr>
              <a:t>24 / 30 Go Jump In A Lake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80" y="999175"/>
            <a:ext cx="8686800" cy="4343400"/>
          </a:xfrm>
        </p:spPr>
        <p:txBody>
          <a:bodyPr/>
          <a:lstStyle/>
          <a:p>
            <a:pPr marL="119062" lvl="0"/>
            <a:r>
              <a:rPr lang="en-US" sz="2400" b="1" i="1" dirty="0" smtClean="0">
                <a:solidFill>
                  <a:schemeClr val="bg2"/>
                </a:solidFill>
                <a:effectLst/>
                <a:latin typeface="+mn-lt"/>
              </a:rPr>
              <a:t>A data lake that is..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Don’t call it a mainframe, warehouse, data mart, etc.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Consider use cases &amp; security vs. traditional approaches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25 / 30 Mahout is “in”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10242" name="Picture 2" descr="http://www.robinanil.com/wp-content/uploads/2010/03/mahout-logo-2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083" y="2720767"/>
            <a:ext cx="5486400" cy="229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Use it first, but there’s much more beyond it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Outside of Mahout, try building the models yourself (Streaming, R, or Java)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211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26 / 30 Don’t Be Afraid to Flatten Data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00600" y="1981200"/>
            <a:ext cx="3581400" cy="3962400"/>
            <a:chOff x="5562600" y="1600200"/>
            <a:chExt cx="3581400" cy="3962400"/>
          </a:xfrm>
        </p:grpSpPr>
        <p:pic>
          <p:nvPicPr>
            <p:cNvPr id="11266" name="Picture 2" descr="http://lh6.ggpht.com/-DhFilxYDaOY/TijmpiQn3zI/AAAAAAAAFOs/pBkehzccFZU/vehicle11_thumb%25255B3%25255D.jpg?imgmax=8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1752600"/>
              <a:ext cx="3352800" cy="3352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715000" y="1600200"/>
              <a:ext cx="3429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562600" y="1905000"/>
              <a:ext cx="2286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915400" y="1752600"/>
              <a:ext cx="228600" cy="365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72420" y="4800600"/>
              <a:ext cx="3429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Going from RDMS to Hadoop: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Don’t dread De-normalization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For good?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Probably Not…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122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>
                <a:latin typeface="+mn-lt"/>
              </a:rPr>
              <a:t>Mark Slusar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bg2"/>
                </a:solidFill>
                <a:latin typeface="+mn-lt"/>
                <a:hlinkClick r:id="rId2"/>
              </a:rPr>
              <a:t>https://www.slideshare.net/markslusar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  </a:t>
            </a:r>
          </a:p>
          <a:p>
            <a:endParaRPr lang="en-US" sz="2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Part of Allstate Quantitative Research &amp; Analytics (AKA  Data Science)</a:t>
            </a:r>
          </a:p>
          <a:p>
            <a:endParaRPr lang="en-US" sz="2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I really like Data…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Since ‘98 in the Workplace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Since ‘88 as a Geek</a:t>
            </a:r>
            <a:br>
              <a:rPr lang="en-US" sz="2400" b="1" dirty="0" smtClean="0">
                <a:solidFill>
                  <a:schemeClr val="bg2"/>
                </a:solidFill>
                <a:latin typeface="+mn-lt"/>
              </a:rPr>
            </a:br>
            <a:endParaRPr lang="en-US" sz="2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Early Hadoop Adopter @ Navteq &amp; Nokia</a:t>
            </a:r>
          </a:p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Twitter @MarkSlusar 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99E3-336F-4D0C-9D57-107C8D49CB95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D990-6AA0-4A85-B813-590CE0369352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4844">
            <a:off x="5122597" y="2906683"/>
            <a:ext cx="1320317" cy="12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#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6818">
            <a:off x="6336778" y="2948979"/>
            <a:ext cx="1320317" cy="123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0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27 / 30 Use “Hadoop beat ABC by 400x” Sparingly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Everyone will get the point:</a:t>
            </a:r>
          </a:p>
          <a:p>
            <a:pPr lvl="0"/>
            <a:endParaRPr lang="en-US" sz="2400" b="1" dirty="0">
              <a:solidFill>
                <a:schemeClr val="bg2"/>
              </a:solidFill>
            </a:endParaRP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“A big cluster can totally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whomp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 on your other systems”</a:t>
            </a:r>
          </a:p>
          <a:p>
            <a:pPr lvl="0"/>
            <a:endParaRPr lang="en-US" sz="2400" b="1" dirty="0">
              <a:solidFill>
                <a:schemeClr val="bg2"/>
              </a:solidFill>
              <a:latin typeface="+mn-lt"/>
            </a:endParaRPr>
          </a:p>
          <a:p>
            <a:pPr lvl="0"/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Be nice.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AutoShape 2" descr="http://upload.wikimedia.org/wikipedia/commons/7/72/Speed_limit_80_sign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ttp://upload.wikimedia.org/wikipedia/commons/7/72/Speed_limit_80_sign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15" y="1600200"/>
            <a:ext cx="2126688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391815" y="2895600"/>
            <a:ext cx="17526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516302" y="2743200"/>
            <a:ext cx="170431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 dirty="0" smtClean="0">
                <a:solidFill>
                  <a:schemeClr val="bg2"/>
                </a:solidFill>
                <a:latin typeface="Corbel" pitchFamily="34" charset="0"/>
              </a:rPr>
              <a:t>10</a:t>
            </a:r>
            <a:r>
              <a:rPr lang="en-US" sz="8000" b="1" baseline="30000" dirty="0" smtClean="0">
                <a:solidFill>
                  <a:schemeClr val="bg2"/>
                </a:solidFill>
                <a:latin typeface="Corbel" pitchFamily="34" charset="0"/>
              </a:rPr>
              <a:t>8</a:t>
            </a:r>
            <a:endParaRPr lang="en-US" sz="4400" b="1" baseline="30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9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28 / 30 Ask Questions Of Data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Ask old questions previously unanswerable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Depth? Breadth?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Scale? Detail?</a:t>
            </a:r>
          </a:p>
          <a:p>
            <a:pPr lvl="0"/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Ask new questions: 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previously unthinkable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1026" name="Picture 2" descr="Piggybank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15234">
            <a:off x="5284243" y="2114739"/>
            <a:ext cx="3277363" cy="326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54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29 / 30 Data Science Is Science</a:t>
            </a:r>
            <a:endParaRPr lang="en-US" sz="2400" dirty="0"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492250"/>
            <a:ext cx="9144000" cy="4343400"/>
          </a:xfrm>
        </p:spPr>
        <p:txBody>
          <a:bodyPr/>
          <a:lstStyle/>
          <a:p>
            <a:pPr lvl="0"/>
            <a:r>
              <a:rPr lang="en-US" sz="1800" b="1" u="sng" dirty="0" smtClean="0">
                <a:solidFill>
                  <a:schemeClr val="bg2"/>
                </a:solidFill>
                <a:effectLst/>
                <a:latin typeface="+mn-lt"/>
              </a:rPr>
              <a:t>Response Time</a:t>
            </a:r>
            <a:r>
              <a:rPr lang="en-US" sz="1800" b="1" dirty="0" smtClean="0">
                <a:solidFill>
                  <a:schemeClr val="bg2"/>
                </a:solidFill>
                <a:effectLst/>
                <a:latin typeface="+mn-lt"/>
              </a:rPr>
              <a:t> is </a:t>
            </a: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the most important part </a:t>
            </a:r>
            <a:br>
              <a:rPr lang="en-US" sz="1800" b="1" dirty="0" smtClean="0">
                <a:solidFill>
                  <a:schemeClr val="bg2"/>
                </a:solidFill>
                <a:latin typeface="+mn-lt"/>
              </a:rPr>
            </a:br>
            <a:r>
              <a:rPr lang="en-US" sz="1800" b="1" dirty="0" smtClean="0">
                <a:solidFill>
                  <a:schemeClr val="bg2"/>
                </a:solidFill>
                <a:latin typeface="+mn-lt"/>
              </a:rPr>
              <a:t>of any data science platform’s </a:t>
            </a:r>
            <a:r>
              <a:rPr lang="en-US" sz="1800" b="1" dirty="0" smtClean="0">
                <a:solidFill>
                  <a:schemeClr val="bg2"/>
                </a:solidFill>
                <a:effectLst/>
                <a:latin typeface="+mn-lt"/>
              </a:rPr>
              <a:t>SLA</a:t>
            </a:r>
          </a:p>
          <a:p>
            <a:pPr lvl="0"/>
            <a:endParaRPr lang="en-US" sz="1800" b="1" u="sng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r>
              <a:rPr lang="en-US" sz="1800" b="1" u="sng" dirty="0" smtClean="0">
                <a:solidFill>
                  <a:schemeClr val="bg2"/>
                </a:solidFill>
                <a:effectLst/>
                <a:latin typeface="+mn-lt"/>
              </a:rPr>
              <a:t>Think of Pasteur’s Quadrant..</a:t>
            </a:r>
          </a:p>
          <a:p>
            <a:pPr lvl="0"/>
            <a:r>
              <a:rPr lang="en-US" sz="1800" b="1" dirty="0" smtClean="0">
                <a:solidFill>
                  <a:schemeClr val="bg2"/>
                </a:solidFill>
              </a:rPr>
              <a:t>* </a:t>
            </a:r>
            <a:r>
              <a:rPr lang="en-US" sz="1800" b="1" dirty="0" smtClean="0">
                <a:solidFill>
                  <a:schemeClr val="bg2"/>
                </a:solidFill>
                <a:effectLst/>
                <a:latin typeface="+mn-lt"/>
              </a:rPr>
              <a:t>Seek Understanding of Data</a:t>
            </a:r>
          </a:p>
          <a:p>
            <a:pPr lvl="0"/>
            <a:r>
              <a:rPr lang="en-US" sz="1800" b="1" dirty="0" smtClean="0">
                <a:solidFill>
                  <a:schemeClr val="bg2"/>
                </a:solidFill>
                <a:effectLst/>
                <a:latin typeface="+mn-lt"/>
              </a:rPr>
              <a:t>* Seek Practical Use of Data</a:t>
            </a:r>
          </a:p>
          <a:p>
            <a:pPr lvl="0"/>
            <a:endParaRPr lang="en-US" sz="1800" b="1" u="sng" dirty="0" smtClean="0">
              <a:solidFill>
                <a:schemeClr val="bg2"/>
              </a:solidFill>
              <a:effectLst/>
              <a:latin typeface="+mn-lt"/>
            </a:endParaRPr>
          </a:p>
          <a:p>
            <a:pPr lvl="0"/>
            <a:r>
              <a:rPr lang="en-US" sz="1800" b="1" u="sng" dirty="0" smtClean="0">
                <a:solidFill>
                  <a:schemeClr val="bg2"/>
                </a:solidFill>
                <a:effectLst/>
                <a:latin typeface="+mn-lt"/>
              </a:rPr>
              <a:t>Your Lab</a:t>
            </a:r>
          </a:p>
          <a:p>
            <a:pPr lvl="0"/>
            <a:r>
              <a:rPr lang="en-US" sz="1800" b="1" dirty="0" smtClean="0">
                <a:solidFill>
                  <a:schemeClr val="bg2"/>
                </a:solidFill>
                <a:effectLst/>
                <a:latin typeface="+mn-lt"/>
              </a:rPr>
              <a:t>* The Lab is not the Factory</a:t>
            </a:r>
          </a:p>
          <a:p>
            <a:pPr lvl="0"/>
            <a:r>
              <a:rPr lang="en-US" sz="1800" b="1" dirty="0" smtClean="0">
                <a:solidFill>
                  <a:schemeClr val="bg2"/>
                </a:solidFill>
                <a:effectLst/>
                <a:latin typeface="+mn-lt"/>
              </a:rPr>
              <a:t>* The Factory is not the Lab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059056"/>
              </p:ext>
            </p:extLst>
          </p:nvPr>
        </p:nvGraphicFramePr>
        <p:xfrm>
          <a:off x="3245222" y="3321420"/>
          <a:ext cx="5804648" cy="2804160"/>
        </p:xfrm>
        <a:graphic>
          <a:graphicData uri="http://schemas.openxmlformats.org/drawingml/2006/table">
            <a:tbl>
              <a:tblPr/>
              <a:tblGrid>
                <a:gridCol w="1451162"/>
                <a:gridCol w="1451162"/>
                <a:gridCol w="1451162"/>
                <a:gridCol w="1451162"/>
              </a:tblGrid>
              <a:tr h="11590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Quest </a:t>
                      </a:r>
                      <a:r>
                        <a:rPr lang="en-US" sz="1400" b="1" dirty="0" smtClean="0">
                          <a:effectLst/>
                        </a:rPr>
                        <a:t>for fundamental</a:t>
                      </a:r>
                      <a:r>
                        <a:rPr lang="en-US" sz="1400" b="1" dirty="0">
                          <a:effectLst/>
                        </a:rPr>
                        <a:t/>
                      </a:r>
                      <a:br>
                        <a:rPr lang="en-US" sz="1400" b="1" dirty="0">
                          <a:effectLst/>
                        </a:rPr>
                      </a:br>
                      <a:r>
                        <a:rPr lang="en-US" sz="1400" b="1" dirty="0">
                          <a:effectLst/>
                        </a:rPr>
                        <a:t>understanding?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Yes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Pure </a:t>
                      </a:r>
                      <a:r>
                        <a:rPr lang="en-US" sz="1400" b="1" dirty="0" smtClean="0">
                          <a:effectLst/>
                        </a:rPr>
                        <a:t>basic research</a:t>
                      </a:r>
                      <a:endParaRPr lang="en-US" sz="1400" b="1" dirty="0">
                        <a:effectLst/>
                      </a:endParaRPr>
                    </a:p>
                    <a:p>
                      <a:r>
                        <a:rPr lang="en-US" sz="1400" b="1" dirty="0">
                          <a:effectLst/>
                        </a:rPr>
                        <a:t>(Bohr)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effectLst/>
                        </a:rPr>
                        <a:t>Use-inspired basic </a:t>
                      </a:r>
                      <a:r>
                        <a:rPr lang="en-US" sz="1400" b="1" dirty="0">
                          <a:effectLst/>
                        </a:rPr>
                        <a:t>research</a:t>
                      </a:r>
                    </a:p>
                    <a:p>
                      <a:r>
                        <a:rPr lang="en-US" sz="1400" b="1" dirty="0">
                          <a:effectLst/>
                        </a:rPr>
                        <a:t>(Pasteur)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8973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Pure </a:t>
                      </a:r>
                      <a:r>
                        <a:rPr lang="en-US" sz="1400" b="1" dirty="0" smtClean="0">
                          <a:effectLst/>
                        </a:rPr>
                        <a:t>applied research</a:t>
                      </a:r>
                      <a:endParaRPr lang="en-US" sz="1400" b="1" dirty="0">
                        <a:effectLst/>
                      </a:endParaRPr>
                    </a:p>
                    <a:p>
                      <a:r>
                        <a:rPr lang="en-US" sz="1400" b="1" dirty="0">
                          <a:effectLst/>
                        </a:rPr>
                        <a:t>(Edison)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3888">
                <a:tc rowSpan="2" gridSpan="2"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 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No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Yes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38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Considerations of use?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849470" y="2864220"/>
            <a:ext cx="321113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Applied and Basic research</a:t>
            </a:r>
          </a:p>
        </p:txBody>
      </p:sp>
    </p:spTree>
    <p:extLst>
      <p:ext uri="{BB962C8B-B14F-4D97-AF65-F5344CB8AC3E}">
        <p14:creationId xmlns:p14="http://schemas.microsoft.com/office/powerpoint/2010/main" val="235338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Viegas-UserActivityonWikipedi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61115"/>
            <a:ext cx="4904881" cy="326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400" b="1" kern="1200" dirty="0" smtClean="0">
                <a:effectLst/>
                <a:latin typeface="+mn-lt"/>
              </a:rPr>
              <a:t>30 / 30 Don’t Forget Visualization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Tools (commercial &amp; open source)</a:t>
            </a:r>
            <a:b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Too Many to mention!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Query tools + Query Engines = Awesome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22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b="1" kern="1200" dirty="0" smtClean="0">
                <a:effectLst/>
                <a:latin typeface="+mn-lt"/>
                <a:ea typeface="+mj-ea"/>
                <a:cs typeface="+mj-cs"/>
              </a:rPr>
              <a:t>31 / 30….. Have Fun!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3" name="AutoShape 2" descr="data:image/jpeg;base64,/9j/4AAQSkZJRgABAQAAAQABAAD/2wCEAAkGBhMQDxQUERIUFRQSFxcWGBgYGBUVFxUXFhUWFhQWFxYXGyYfGRkkGRUXHy8gJycpLCwsFh8xNjAqNSgrLCkBCQoKDgwOGg8PGiwlHyQtKTQsLDA1NSksMiwvLywpLCwpLSosLSwqKSkwKiwsLCksKSopLCwsNCwsLSwsLCksKf/AABEIAOEA4QMBIgACEQEDEQH/xAAcAAEAAgMBAQEAAAAAAAAAAAAABgcEBQgBAwL/xABREAABAwICBgMIDgQNBQEAAAABAAIDBBEFEgYHITFBURNhcSIyVIGCkZOhCBQWFyNCUmJykqKx0tNDU8HCFSQzNDWDlKOys8PR4WNkdKTwGP/EABoBAQACAwEAAAAAAAAAAAAAAAAEBQEDBgL/xAAyEQACAQICBQwCAwEBAAAAAAAAAQIDEQQSBSExQVETFBUiMlJhkaGx0eFxgcHw8SMz/9oADAMBAAIRAxEAPwC8UREAREQBERAEREAREQBF5daPE9OaCmuJqynYRvb0jS/6jSXepAb1FAKnXlhLNjZ3yHkyKX95rVhP1+0I3U9ceyFn7ZQsXBZiKrx7IXD+MFa3tij/AGSrOpNe+Ev76aSP6cUn7gcsgsJFH8N1gYdU26KtpyTuaXtY4+S+zvUt+HX3ID1ERAEREAREQBERAEREAREQBERAEREAREQBFrNINJaeghM1VK2Ng2C/fOPyWNG1zuoKoK7WLieOSOhwqN1NTg2fO42fb50gvkPzWXd12Xmc4wWaTsjKTepFnaU6w6HDQfbM7ektcRM7uU8u4He35usOtQh+sbFsR/oyhbTwndPU8Rwc1u7zCRfbRbVbS0ZEkg9s1F7mSQXAdvJYw3AN+JuesKZKixGmEtVFft/BKhhu8QN2rioq9uKYnU1F9pjjPRRDqtuI7GtW5w3Vzh1P3lHETzkBlP8AeE28SkaKnqYyvU7Un7exJjShHYj5wUzIxaNjWDk0Bo8wX1zHmV4ii7TZYErGqcLhlFpIYn/TYx3+IFZKLKbWwxYi+I6ssNn76kjaeceaK3iYQPUtJ7109J3WF4lUQcejeS6Mnry2Fu1jlYaKVTxten2ZP39zxKlB7UV8NY+MYZ/SVG2phG+eHuTb5Ti0ZR2FrFOdFNZ9BiVmwzBsp/RSWZJ2AXs/ySVkKFaVap6Otu+NvtebfnjADSfnx7Ae0WPWVb4fTCeqsv2vgjTw3dLYRULR6c4to/I2LEGmqpSbNkuSbfMlO29viP27NlhtVwaLaYUuJQ9LSyhwFszTsfGTwezeO3cbbCVeQnGazRd0RWmtTN0iIvZgIiIAiIgCIiAIiIAiIgChOsbWjBhEeXZLUvF2RA7hwfIR3rereeHEjG1qaz2YVF0cVn1co7hu8RtOzpHj7hxI5Aqt9Xer59dJ/CGJZpBIc7GP2mY/rJL/AKPk3430djtFevChDPM9wg5uyPMA0QrMenFbikjxCdrG96Xt3hsbf0cXXvPXfMreoKCOCNscLGxxsFmtaLAf89e8r7gIuQxWLqYiV5bNyLGnTUFqCIiiGwIiIAiIgCIiAIiIAiIgPlV0jJWOZIxr2PFnNcAWuHIgqpdJdXdThc3t3B3vAZcujBzPYN5sDfpY+bTc/S3i30UrDYqph5Xg9W9bjXOmprWaDVnrbhxVohmyxVYG1nxZbDa6K/nLN46xciwlQWtLV2WONfQgsew9JK1l2kEG/Tx23EHa630uamGqPWuMRYKaqIFWwbDsAqGgbXAbhIBtLeO8bLhvX4bEQxEM8f8ACunBwdmWaiIpB4CIiAIiIAiIgCjGsHTePCaN0zrOkd3MUfy324/NG8nls3kKRzztjY573BrWAuc4mwa0C5JPAAC65e0kxibSTGWsiuIrlkQO6OFpu6Vw5kAuPibwC8ykopyexGUrmZq/0Vlxmtkra4l8QfmeXfppNhEY5MaLXA2AZWjfsuPFtJKWjAFRPFFs2NJGa3CzB3VuwKuNNdP48Khbh+G2D4m5HybD0XEgcHSkklx3Ak8e9hmiWravxlzpWbGEnNPM51nOvtsbFz3dmzmQqR4WeOlytR2juW+3H9knlFSWWO3eW6dbeF+Ff3U/5a22E6a0NWQ2Cqie47m3yPPYx4Dj4goQ32M7su3EBm5dASPP0t/Uqy030NdhVT0D54ZXWzfBlxLAe9EjSBlcRttc7LHiF7loalbqyfp8ILEy3o6eRUNoBralpXthrHOlpzYB5u6SHkQd7mD5O8DdyN7xSte0OaQ5rgCCDcEEXBBG8EKjxWEnhpWls3MlU6imtR+kRFENgREQBEUO091kQ4Y3I0CWocLtjvYNB3OkI3DkN56htWylSnVllgrs8ykoq7Jg42FzuG/qWhr9PsPgJElZDcbw13SEeKMOVKR/wvpDKQwSStB2gfB08fK9yGg253cbcVLsN9jZUOH8YrIozyYx8vrcWK9paG1f9JeXz9EWWJ7qJtR6y8NlNm1kYPzw+L1yNA9akcMzXtDmODmu2hzSHA9hGwqqsT9jc+ONzo8QjJaCfhYjE0AC5JeHusLcbKssH0lqsNmd7WntlcQQ05opLG1y07HA22G19uyyzV0Mrf8AOXn9GI4l70dSoohoFrGhxNuUjo6hou6O+xw4ujPFvMbxfjvUvVDUpSpScZqzJcZKSugqK1naFPw2pbW0d2ROeHdxsNPLe4tbc0kXHI3HK96rGxLDo6iF8Mzc0cjS1w5g8uRB2g8CAVvwmKlh6mZbN6PNSmpqx8NV2sBuLUl3WbUQ2bM0cT8WRo+S6x7CCORMzXKdPPPo3jNxdzWHbwE9O8/eQPE9nUuo8NxGOohjmicHRytD2nm1wuOw9XBdpGSnFSjsZWNWdmZKIi9GAiIgCIvCUBU3sgdMfa9IyjidaSq2yW3iFp3eW4W7GPHFQ/Qql/grBajEXAdPO3JDf4rS7Kw7eb+7I4iNqjekFa7HceOQnLNKIoz8mFmwOsfmAvI5kqYa9KpsNLR0kYDWXLso4NiYI4x2d276qrsZLPOGH7zu/wALX6m6mrJz4EU1V6BnGK0mYuMENnzOubvLicsebfdxBJPIHjZdSUtKyJjY42tYxgDWtaAGtA2AADcFDNTWj4pMGg2WfUDp3nn0lizzRhg86nCsTSa/SDE/atHUT2v0EMktueRjnAeOy4zrax80r5JXFz5HFznHe5zjck+Ndn41hoqaWaAmwnikiJ5CRhbf1rjXF8IlpJ5IJ2FkkTi1wP3jm0jaDuIIKAw1c2pDTAva6hldcsBfCT8nfJH4r5h1ZuQVMrbYXVy4dWwyuY5j4nMkyuBaSxwDrWPB0bvM5RcXQVek4b935PdOeSVzqpF+YpQ9oc03a4Ag8wRcHzL9LiC1CIiA0Om2lLcNonzGxf3kbT8aR18oPULFx6mnqVK6v9DpsexBzpnuMbT0lRL8Y5ibMadwc6xA4AAngAc/Xhjpmr204PcUzBcf9SQB7j9XIPEVeGq/RQYdhkMZbaWQCWXn0jwCWn6IszyetdbozDqlSU3tl7biurzzStwJDheFRUsLIYI2xxxizWtFgP8AcneSdpO9ZaIrQ0FTeyI0hfBQw08ZLfbT3ZyOLIg0lnYXPYfJtxXOq6c15aIPrsObJC0vlpXGQNG1zo3C0oaOJ2Ndb5hG+y5jQGRh+ISU8rJYnFkkZDmuG8Eff2cV01oTpUzEqNkzbB47mRo+JIALgfNNw4dR5grmjCsJmqpmw08bpJHmzWt3nmeQAG0k7Ap1qVxw0+ImndcNqWltjstJGC5hPXbO3ygqvSeGVWk5rbH23m+hPLK3EvtERckWJAtcOiftuhMzB8NSgvHN0W+RviAzj6J5rD9jvpjmbJh8rtrLyw3+ST8KwdjiHgfOfyVkkXFjtB4c1zliDXYFjuaMHLBKJGD5UL9uS55xucwnnddHofEXTovdrX8kLEws8x1gi+VNUtkY17CHNe0OaRuLXC7T4wQvqr4iBERAFE9aeOe08HqpAbPczomcDmlPR3HWA4u8lSxU37JPE8tLSQD9JI+Q/wBUwNHrmPmQEQ1EYP0lXNUEbIGBjfpyk7R5DXDylja9anNiUbeEcDPO58jj6iFOtSWH9HhWfjPK93ibaMetjvOq/wBd8Jbitz8eGMjxZm/e0qipVOU0hLwTS/X9ZKkrUUdM4ZTCKCKMbmRsaOxrQB9yyVjYZUiSCJ43PYxw7HNBH3rJV6RQtPpBohR14Aq6eOWwsHEWe0cg9tnAdQK3CICJ4RqrwulkD4qOPONoLy+Wx4ECVzgD1hVT7JDDGsrKWYb5YnMd19E8EE9dpbeILoJUP7JacGaiZ8ZrJnHsc6MD/A5ATXV/VdLhVG4/qWt+p8H+6pAtBoDTdHhVG3/osd9cZ/3lv1wde3KStxfuW0OygiL0LUejnCWH25pJkftbLX5D9Dp8tvqBdYhcnYPUdHpLG524YhY9V6ggn1rrALvaStBLwRUS2s9REWwwFGcX1aYbVSGSajiL3bS5uaMuJ3l3Rltz1lSZEBqMA0Ro6AEUlPHFm2EtF3OHIvddxHUSucdOWCh0nkczYGVMU3pBHM4dl3uXUq5O1l1PtnH6rLtvO2IdsYZD97F5kk00zK2nR5C8Xp3rxcAW4VQa/MH/AJtUgfKhcf7yP/UVvqG63qDpcHnNrmIxyDxPDT9l7lNwNTk8RF+NvPUaqqvBm31IY77awaION3UznQHsZZ0fiEb2DyVPlRHsa8UtJWU5PfNjlaOWUljz9tnmV7rtCsCIiALnf2R9UXYlTx8GU4d43yyA+pgXRC5n9kC++M9kEQ9bz+1AWlq5pujwijHOIO9ITJ+8obr10edLHT1EbC4sJiflBJyu7ph2cAQ8eUFPdDBbDKP/AMaD/KatxdcVHEOjiHVXFlm4KUMpz5Q6zcbgiZFHLIGRNaxo9rxGzWNDWi5iJOwDadq+/vs49+uk/s0P5Sv3MeZTMeZVn00+56/Ro5r4lBe+zj366T+zQ/lJ77OPfrpP7ND+Ur9zHmUzHmU6afc9foc18SgvfZx79dJ/ZofylocWqsQxariNSJJJXZIWuMQYAC82FmNAAu8m66bzHmUzdaw9NS7nr9Dm3ifKmpxGxrG96xoaOxoAHqC+iIqImBERYBzprG0anpsVmeyOQtlkM8b2tJHdnObEDYWvJFuocwvt75WOeEVHomflroYFMx5lXdPTEoQUXG9vH6IssMm73OeffKxzwio9Ez8tPfKxzwio9Ez8tdDZjzKZjzK2dNPuev0eea+Jzz75WOeEVHomflp75WOeEVHomflrobMeZTMeZTpp9z1+hzXxOeffLxzwio9Ez8tYugmCT1WLwOmZJ/K9PI5zXC+QmVxJI+M4W8pdIZjzKXXippiUouKha/j9GVhrO9zxERUZLC02mkOfDKxvOnmPjEbnD1hbla3SY/xGq/8AHm/ynrZSdpr8o8y2MpnUDW5Maa39bDKzzASf6a6bXKmpR1sepOvph/68q6rXelSEREAXNfshYcuMNPyqeI/akb+6ulFQHsk6C1XSTfLifH6N+b/WQFg6DyZsLoz/ANvEPqxhp+5btRDVLWdJg9Pt2x9JGfJkcR9ktUvXCYiOWrJeL9y1g7xQRc+6QDGfbdQY/wCEuj6WXLl9s5Mmd2XLbZlta1tllGPdfXeG1Xp5fxKzhomU1dTRpeIS3HVKLlb3X13htV6eX8Se6+u8NqvTy/iWzoafeR55yuB1Si5W919d4bVenl/EnuvrvDar08v4k6Gn3kOcrgdUouVvdfXeG1Xp5fxJ7r67w2q9PL+JOhp95DnK4HVKLlb3X13htV6eX8Se6+u8NqvTy/iToafeQ5yuB1Si5W919d4bVenl/EnuvrvDar08v4k6Gn3kOcrgdUouVvdfXeG1Xp5fxJ7r67w2q9PL+JOhp95DnK4HVKLlb3X13htV6eX8Se6+u8NqvTy/iToafeQ5yuB1Si5W919d4bVenl/Err1N6Svq6F7JnufLTyWLnOLnFj+6YS47TtzjsaFGxOjZ4ennbubIV1N2J8iIqs3haXTaXLhlYf8At5h543NH3rdKJa16vo8Gqebwxg8qVl/s3W7DxzVYrxXueZu0WVPqSjvj1L80TH/15R95C6oXNvseKLPiz3kbIqd5v1ufGweou8y6SXdlSEREAVVeyIwjpcMjmAuaeYXPJkgLD9vo1aq0+l+BiuoKinNrzRua2+4PteM+J4afEgKe1B4peCppzvY9so7HtyO8xjb9ZWsuctVeMGjxaMP7ls14Hg7LF5GW/K0jWetdGrktKUsldvjrLHDyvCwy33rlIUxgrTG7fHK6M9ocWFdWrnPWzhZpsXlcBYTZZ2+V3/8AeNepGhqlqkocV7f6YrdVxlwZ+sg5BMg5BeRSBzQ4bnAHz7V+l1BeKzPMg5BMg5Beohmx5kHIJkHIL1EFjzIOQTIOQXqILHmQcgmQcgvUQWPMg5BMg5BeogseZByCZByC9RBYxsQpw6J4twJHaNo+5bzUTiBZiEsV9k0JNvnRua4fZL1rCF8dUkhbjVNbj0o8RgkUPGxzUJrwfprKvGq1SEv7/dZ0eiIuHMBVhr6xHLRwQ32yyl5+jEy33yjzKz1z/rqxnp8T6MHuaZjY+rO7u3/4g3yFZaMp58Qnw1mivK0CeexswnLT1dQf0j2RN/q2l7vOZW/VVzqL6s8A9o4TTROFn5OkfwOeU53A9YzBvkqULryuCIiAIiIDl7XXowaHFnyMBEdV8Owi+x5PwoB5h/ddQe1XHoXpCK+ghn+M5uWTqkb3L+y5GYdTgsnW1oX/AAnhz2xtvPBeWLm4gd1H5TdnaG8lUOpHSnoKh9HIbNqDmjvwlaLFvlNFu1jRxVVpTD8rRzLbH23m+hPLK3EvBVprx0e6ajZUtHdUzrO645CB6n5frFWWsfEKFk8MkUguyVrmOHU4WNuvauaw9Z0asZrcTpxzRaOatH6rNGWHez7j/wA39S2i0GIUMmHVskUnfROLT85u8OHUWkOHaFvmPDgCDcHaF3cZKSTRLwVXPDK9qPURF6JoREQBERAEX6jjLjZoLjyAJPmCyzgtRa/tea3Po5PwoLmEi9c0g2IIPI7D5l4gCIiA+dRLlY53IE+pZWpSh6TFmu4QxSP846If5i0ekFXZgYN7tp7B/ufuVmah8DLKeapcP5ZwjZ9GO5cR1Fzrf1ar9I1FDDy8dXmVGKlnrRitxaaIi4s9GDjmLspKaWeTvYmF1vlHc1o63OIb41QWrrAn4vjLOl7pud1ROeBaHZnA9TnlrfKUj136X53toYndzGQ+Yji+3cR+SDc9ZHFqsTUhoX7Qw/ppW2nq8rzfeyMD4JnUbEuP0gDuXVaKw/J0872y9ivxE80rLcWOiIrcjhERAEREAXOuu3QR1DVivpgWxTPzOy7OhnvmuLbg4jMDwdfdsXRSxMVwqKqgkhnYHxytLXNPEH7iDYg7wQCgIBq+0ybidIHkgTR2bM0cHW2PA+S6xI5G44KTqgcYwqq0YxQPZd8Tr5HHY2eK4zRvtueNl+Rs4bLK7NHtIIa6nZPA67Xbwe+Y4d8xw4OH+xGwhcjpDBOhPNHsv08PgsaNXOrPaQXXNoUamEVcLbywNtIBvfENubtZtP0SeQVRYJiWU9G87DuPI8uwrqlULrU1cmjkNTTN/izz3TR+gcTut+rJ3Hhu5XnaKxq/8Z/r4+DEs1KfKw/ZgItNg+L3syQ7dzTz6j1rcroi4pVY1Y5ohEWVhmHPqJmRRi7nmw5DiSeoC5PYsm0/eE4PLVSCOFuZ28nc1o5uPAf/AAurIwTVrBEAZ/hn8jdsY7Gja7x+Zb/AsCjo4RHGOtzuL3cXH9g4BbFZsQqlZvUth8qemZG3LG1rByaA0eYL6oiyRzGrsNinblmjZIPnAG3Yd48Sg2kWrLYX0ZPPonHf9B5+53nVhIh7jOUdhz7LEWOLXAtc02IIsQRvBB3FY9VUiNhc7cPWeACtTWXhVN7XdUSPbFIwWDj+lsNkdhtc7kRu47N1FvdLWztjiY5znHKxjdpJP7eZXiTUdpsrYyMIau1wPphGFzYjWMijF3yu38GNHfOPzWtF/Eun8IwtlLTxwRCzImho5m28nrJuT1kqM6udAG4ZCXPs6plA6Rw2ho3iNh5X2k8SOQCmK5DSOM5eeWPZXq+JBpQa60trCjGsHTJuGUheLGaS7YWni7i8j5LbgnmSBxW5xzG4qOnfPO7Kxg8bjwa0cXE7AP2XKoWCmq9JsV7kZQd52llPCD6zt6szjw4Y0fg3Xnml2V6+HyK1XIrLaZ+qLQV2K1xqKkF1PC/PIXbemlJzCMk77nundWz4wXTi1ujuj8NBSx09O3KyMW63H4z3Hi4naf8AZbJdcVwREQBERAEREAREQGp0n0YgxGmdT1LMzHbQRscxw717DwcL+sg3BIXPc1LXaK1/dDpKaU7xcRzsHnyStB3cOtp29NLBxnBIayB0NTG2SN+9p9RBG1rhwI2heJwjUi4yV0zKbTuiMaP6QwV0DZqd+Zp2EbnMdxY9vBw/5FxtWfNC17S17Q5rgQ5pAIcCLEEHeCFUWkGr+v0endV4a501N8cWzOa0bcs0Y75o+WLW2nueMy0L1lU2JANv0VRxice+PON3xx1b+riuVxmj50Hmhrj6r8/JPp1lPU9pXGsTVM+lLqiia58G0ujF3Ph524uj694433qG4bjmWzZdo4O4jt5rqdV7prqfgrC6WmLaec7SLfBSHm5o7w9bfMTtUzB6Vt1K3n8/JlRnSlnpeRW7Hgi4IIPEKzNV+ChsT6hw7qQljOpjT3R8bhbyFT2LaO12GP8Ahonsbfvu+id2OHc36thU90T10QQwRw1FO9gjaGh8ZDwbb3FjiCLm52E710MKkZq8XdEh42M45XqZbyKJ0+tTDHj+dtb1OZK0/wCC3rX1frLwwD+eR+ISH7mLbc1548STooRWa5MNjHcySSHkyN3+plCi+La+jtFLS25Oldf7DLf4li6PLrQW8t5zrAk7ANpPIcyoBpbrhpqUFlNaom3XB+CafnPHfdjfOFV1VjeKYy/IDNML/wAnG3LG3kXNbZo7XedTLRbUW42fiElhv6KM3PY+TcOxt+0KJXxlKguu/wBb/I1OrKeqCIXHFiGPVfxpXcSe5ihaT5mN6t5txKu3QfV7BhjLj4Sdws+Ujbbi1g+Kz1njwAkGGYVDSxCKCNscbdzWiw7TxJ6zcrKXMYzSM8R1Y6o+/wCfg906KjrethYmLYtFSwumneGRsFyT6gBxceAG9aXTDWBS4a0iR2eYi7YWkZzyLvkN6z4gVAMK0WxLSaZs9U409E03bsIbbiIWHv3HcZDs7bZVjB6PniHmeqPH4FSsoaltNTW1NbpRXiKnaWwRnYD3kTTs6SUje88h2DiVf2hmhkGFUwhgFydskh76V/ynchyG4Dxk5ejmjVPh9O2CljDGDaeLnu4ve7e5x5+IWFgtousp0404qMVZIr223dhERezAREQBERAEREAREQBERAFXGm2pKkriZaf+K1G/MwfBvdvu6MWsb/Gbbfcgqx0QFDe6DGMDOTEYHVNMNgmaS6w3D4a3qkAceYUz0e1hUNdYRThsh/RyWjkvyAJs7ySVYrmgixFwVB9I9TOGVt3dD0Eh+PARH52WLD9W/WqzEaMo1da6r8Pg3wryibV7AQQRcHYQdoI5EFRfFdWOG1BJdStY48YiYvUw5fOFq/eyxig/o/EmzRjdFOCNnyWh2dvmLUGlOM02yswd8g+VTHPs55W9J94VW9G4qi70n5Oxv5aEu0jX1WoWkP8AJ1E7PpdHIPU1qwP/AM/N8Od6EfmqQnXFSMNp4KyA8RJCB+9f1L7M1xYWf07h2xS/saVjlNIR1dbyv/Ay0WaSl1B0w/lKmd30RGz7w5SLDNVGGwWPtfpCOMrnSfZ2M+yvhJrjwsbp3nsik/a0LEOuikcbQU9XM7kyNu37d/Utb5/U1PN7fB6XIx4E8p6ZkbQ2NjWNG5rQGtHYBsC+igTdMcXqdlJgsreTqhxYO2zhGPtL7s0Jx2t/nVfFSRu3sp2kvHVmFj9spDRWIm+tZfn6DxEFsN9j+l1JQi9TO1h4M76Q9kbdvj3dagsmmeJ4w4x4RTPiiJsah9gRz7s9ww9QzO5Kb6P6k8OpXZ5GOqpL3LpznF+PwYAafKDu1TuKINaGtAa1osAAAAOQA3BW+H0XSpa5dZ+nkRp15S2aistDtRlPTuE1e/23UE5iHXMQcdpJDtspvxds+arPa0AWGwBeorU0BERAEREAREQBERAEREAREQBERAEREAREQBERAeELGkwuF3fQxntY0/eFlIgMSPCYW97DEOxjR9wWUGgbl6iAIiIAiIgCIiAIiIAiIgCIiAIiIAiIgCIiAIiIAiIgCIiAIiIAiIgCIiAIiIAiIgCIiAIiIAiIgCIiAIiI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023" y="44825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0682" y="1600200"/>
            <a:ext cx="8901953" cy="4343400"/>
          </a:xfrm>
        </p:spPr>
        <p:txBody>
          <a:bodyPr/>
          <a:lstStyle/>
          <a:p>
            <a:pPr marL="119062" indent="0">
              <a:buNone/>
            </a:pPr>
            <a:r>
              <a:rPr lang="en-US" sz="2400" b="1" i="1" dirty="0" smtClean="0">
                <a:solidFill>
                  <a:schemeClr val="bg2"/>
                </a:solidFill>
                <a:hlinkClick r:id="rId3"/>
              </a:rPr>
              <a:t>https</a:t>
            </a:r>
            <a:r>
              <a:rPr lang="en-US" sz="2400" b="1" i="1" dirty="0">
                <a:solidFill>
                  <a:schemeClr val="bg2"/>
                </a:solidFill>
                <a:hlinkClick r:id="rId3"/>
              </a:rPr>
              <a:t>://www.slideshare.net/markslusar</a:t>
            </a:r>
            <a:r>
              <a:rPr lang="en-US" sz="2400" b="1" i="1" dirty="0">
                <a:solidFill>
                  <a:schemeClr val="bg2"/>
                </a:solidFill>
              </a:rPr>
              <a:t> </a:t>
            </a:r>
            <a:br>
              <a:rPr lang="en-US" sz="2400" b="1" i="1" dirty="0">
                <a:solidFill>
                  <a:schemeClr val="bg2"/>
                </a:solidFill>
              </a:rPr>
            </a:br>
            <a:r>
              <a:rPr lang="en-US" sz="2400" i="1" dirty="0" smtClean="0">
                <a:solidFill>
                  <a:schemeClr val="bg2"/>
                </a:solidFill>
              </a:rPr>
              <a:t>For High Level Use Case Worksheets</a:t>
            </a:r>
            <a:br>
              <a:rPr lang="en-US" sz="2400" i="1" dirty="0" smtClean="0">
                <a:solidFill>
                  <a:schemeClr val="bg2"/>
                </a:solidFill>
              </a:rPr>
            </a:br>
            <a:endParaRPr lang="en-US" sz="2400" i="1" dirty="0" smtClean="0">
              <a:solidFill>
                <a:schemeClr val="bg2"/>
              </a:solidFill>
            </a:endParaRPr>
          </a:p>
          <a:p>
            <a:r>
              <a:rPr lang="en-US" sz="2400" b="1" i="1" dirty="0" smtClean="0">
                <a:solidFill>
                  <a:schemeClr val="bg2"/>
                </a:solidFill>
              </a:rPr>
              <a:t>Huge Thanks to the Organizers!   O’Reilly &amp; Cloudera</a:t>
            </a:r>
            <a:br>
              <a:rPr lang="en-US" sz="2400" b="1" i="1" dirty="0" smtClean="0">
                <a:solidFill>
                  <a:schemeClr val="bg2"/>
                </a:solidFill>
              </a:rPr>
            </a:br>
            <a:endParaRPr lang="en-US" sz="2400" b="1" i="1" dirty="0" smtClean="0">
              <a:solidFill>
                <a:schemeClr val="bg2"/>
              </a:solidFill>
            </a:endParaRPr>
          </a:p>
          <a:p>
            <a:r>
              <a:rPr lang="en-US" sz="2400" b="1" i="1" dirty="0" smtClean="0">
                <a:solidFill>
                  <a:schemeClr val="bg2"/>
                </a:solidFill>
              </a:rPr>
              <a:t>Contact me @</a:t>
            </a:r>
            <a:r>
              <a:rPr lang="en-US" sz="2400" b="1" i="1" dirty="0" err="1" smtClean="0">
                <a:solidFill>
                  <a:schemeClr val="bg2"/>
                </a:solidFill>
              </a:rPr>
              <a:t>MarkSlusar</a:t>
            </a:r>
            <a:endParaRPr lang="en-US" sz="2400" b="1" i="1" dirty="0" smtClean="0">
              <a:solidFill>
                <a:schemeClr val="bg2"/>
              </a:solidFill>
            </a:endParaRPr>
          </a:p>
          <a:p>
            <a:endParaRPr lang="en-US" sz="2400" b="1" i="1" dirty="0" smtClean="0">
              <a:solidFill>
                <a:schemeClr val="bg2"/>
              </a:solidFill>
            </a:endParaRPr>
          </a:p>
          <a:p>
            <a:r>
              <a:rPr lang="en-US" sz="2400" b="1" i="1" dirty="0" smtClean="0">
                <a:solidFill>
                  <a:schemeClr val="bg2"/>
                </a:solidFill>
              </a:rPr>
              <a:t>Allstate is always interested in Data Scientists &amp; Engineers!</a:t>
            </a:r>
          </a:p>
          <a:p>
            <a:r>
              <a:rPr lang="en-US" sz="2400" b="1" i="1" dirty="0">
                <a:solidFill>
                  <a:schemeClr val="bg2"/>
                </a:solidFill>
              </a:rPr>
              <a:t>	</a:t>
            </a:r>
            <a:r>
              <a:rPr lang="en-US" sz="2400" i="1" dirty="0" smtClean="0">
                <a:solidFill>
                  <a:schemeClr val="bg2"/>
                </a:solidFill>
              </a:rPr>
              <a:t>Contact me or visit: </a:t>
            </a:r>
            <a:r>
              <a:rPr lang="en-US" sz="2400" i="1" dirty="0" smtClean="0">
                <a:solidFill>
                  <a:schemeClr val="bg2"/>
                </a:solidFill>
                <a:hlinkClick r:id="rId4"/>
              </a:rPr>
              <a:t>http://careers.allstate.com/</a:t>
            </a:r>
            <a:r>
              <a:rPr lang="en-US" sz="2400" i="1" dirty="0" smtClean="0">
                <a:solidFill>
                  <a:schemeClr val="bg2"/>
                </a:solidFill>
              </a:rPr>
              <a:t> </a:t>
            </a:r>
            <a:endParaRPr lang="en-US" sz="2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kern="1200" dirty="0" smtClean="0">
                <a:effectLst/>
                <a:latin typeface="+mn-lt"/>
              </a:rPr>
              <a:t>Worksheet #1 Hadoop Use Cases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/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Determine Use Cases, Example Below: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ETL</a:t>
            </a:r>
          </a:p>
          <a:p>
            <a:pPr marL="91440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Extremely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Responsive &amp; Nimble Collection of tools &amp; APIs: Hive, Pig, Streaming API (Python, et al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)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Descriptive Analytics (aka </a:t>
            </a: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BI)</a:t>
            </a:r>
          </a:p>
          <a:p>
            <a:pPr marL="91440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Using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built-in tools (Hive, Pig, Streaming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API)</a:t>
            </a:r>
          </a:p>
          <a:p>
            <a:pPr marL="91440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Using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COTS tools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(Commercial &amp; Open)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with streaming API &amp; query engines (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Impala, Hive, et al) 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Predictive </a:t>
            </a: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Analytics</a:t>
            </a:r>
          </a:p>
          <a:p>
            <a:pPr marL="91440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Using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tools like R (streaming) and Python (</a:t>
            </a:r>
            <a:r>
              <a:rPr lang="en-US" sz="1600" dirty="0" err="1">
                <a:solidFill>
                  <a:schemeClr val="bg2"/>
                </a:solidFill>
                <a:latin typeface="+mn-lt"/>
              </a:rPr>
              <a:t>numpy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+mn-lt"/>
              </a:rPr>
              <a:t>scipy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, </a:t>
            </a:r>
            <a:r>
              <a:rPr lang="en-US" sz="1600" dirty="0" err="1">
                <a:solidFill>
                  <a:schemeClr val="bg2"/>
                </a:solidFill>
                <a:latin typeface="+mn-lt"/>
              </a:rPr>
              <a:t>scikit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, &amp; anaconda over streaming)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Storage &amp; Archival</a:t>
            </a:r>
          </a:p>
          <a:p>
            <a:pPr marL="914400" lvl="1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Very low cost, highly fault-tolerant, very responsive</a:t>
            </a: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{{ And more, YMMV }}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latin typeface="+mn-lt"/>
              </a:rPr>
              <a:t>Worksheet #2 Data Science Ops</a:t>
            </a:r>
            <a:endParaRPr lang="en-US" sz="2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9062"/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Determine Ops Usage, 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Example Below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:</a:t>
            </a:r>
            <a:endParaRPr lang="en-US" sz="1600" b="1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Ad-Hoc  Operations: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One-off transactions</a:t>
            </a:r>
            <a:br>
              <a:rPr lang="en-US" sz="1600" dirty="0" smtClean="0">
                <a:solidFill>
                  <a:schemeClr val="bg2"/>
                </a:solidFill>
                <a:latin typeface="+mn-lt"/>
              </a:rPr>
            </a:br>
            <a:endParaRPr lang="en-US" sz="160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chemeClr val="bg2"/>
                </a:solidFill>
                <a:latin typeface="+mn-lt"/>
              </a:rPr>
              <a:t>Sustainment </a:t>
            </a:r>
            <a:r>
              <a:rPr lang="en-US" sz="1600" b="1" dirty="0">
                <a:solidFill>
                  <a:schemeClr val="bg2"/>
                </a:solidFill>
                <a:latin typeface="+mn-lt"/>
              </a:rPr>
              <a:t>Operations: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A repeatable &amp; trusted process</a:t>
            </a:r>
            <a:br>
              <a:rPr lang="en-US" sz="1600" dirty="0">
                <a:solidFill>
                  <a:schemeClr val="bg2"/>
                </a:solidFill>
                <a:latin typeface="+mn-lt"/>
              </a:rPr>
            </a:b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Research Operations: </a:t>
            </a:r>
            <a:br>
              <a:rPr lang="en-US" sz="1600" b="1" dirty="0">
                <a:solidFill>
                  <a:schemeClr val="bg2"/>
                </a:solidFill>
                <a:latin typeface="+mn-lt"/>
              </a:rPr>
            </a:br>
            <a:r>
              <a:rPr lang="en-US" sz="1600" dirty="0">
                <a:solidFill>
                  <a:schemeClr val="bg2"/>
                </a:solidFill>
                <a:latin typeface="+mn-lt"/>
              </a:rPr>
              <a:t>Trying new queries, software, approaches, methods</a:t>
            </a:r>
            <a:br>
              <a:rPr lang="en-US" sz="1600" dirty="0">
                <a:solidFill>
                  <a:schemeClr val="bg2"/>
                </a:solidFill>
                <a:latin typeface="+mn-lt"/>
              </a:rPr>
            </a:b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Development Operations: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 Creating a Defined Operational Process for Sustainment</a:t>
            </a:r>
            <a:br>
              <a:rPr lang="en-US" sz="1600" dirty="0">
                <a:solidFill>
                  <a:schemeClr val="bg2"/>
                </a:solidFill>
                <a:latin typeface="+mn-lt"/>
              </a:rPr>
            </a:b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Test Operations: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Validating Data Quality, Consistency, Speed, Coverage, et 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chemeClr val="bg2"/>
                </a:solidFill>
                <a:latin typeface="+mn-lt"/>
              </a:rPr>
              <a:t>Governance Operations: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Validating Security Permissions, Lineage, Usage, Importance, De-Duplication. 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chemeClr val="bg2"/>
                </a:solidFill>
                <a:latin typeface="+mn-lt"/>
              </a:rPr>
            </a:br>
            <a:endParaRPr lang="en-US" sz="1600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>
                <a:solidFill>
                  <a:srgbClr val="00B050"/>
                </a:solidFill>
                <a:latin typeface="+mn-lt"/>
              </a:rPr>
              <a:t>{{ And 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more, YMMV </a:t>
            </a:r>
            <a:r>
              <a:rPr lang="en-US" sz="1600" b="1" dirty="0">
                <a:solidFill>
                  <a:srgbClr val="00B050"/>
                </a:solidFill>
                <a:latin typeface="+mn-lt"/>
              </a:rPr>
              <a:t>}}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i="1" dirty="0">
              <a:solidFill>
                <a:srgbClr val="0070C0"/>
              </a:solidFill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82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latin typeface="+mn-lt"/>
              </a:rPr>
              <a:t>Worksheet #3</a:t>
            </a:r>
            <a:br>
              <a:rPr lang="en-US" sz="2400" dirty="0" smtClean="0">
                <a:latin typeface="+mn-lt"/>
              </a:rPr>
            </a:br>
            <a:r>
              <a:rPr lang="en-US" sz="2400" dirty="0">
                <a:latin typeface="+mn-lt"/>
              </a:rPr>
              <a:t>Crossing “Hadoop Use Cases”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with the </a:t>
            </a:r>
            <a:r>
              <a:rPr lang="en-US" sz="2400" dirty="0" smtClean="0">
                <a:latin typeface="+mn-lt"/>
              </a:rPr>
              <a:t>“Ops Usage”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51801"/>
              </p:ext>
            </p:extLst>
          </p:nvPr>
        </p:nvGraphicFramePr>
        <p:xfrm>
          <a:off x="533400" y="2022655"/>
          <a:ext cx="8153400" cy="413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680"/>
                <a:gridCol w="1630680"/>
                <a:gridCol w="1630680"/>
                <a:gridCol w="1630680"/>
                <a:gridCol w="1630680"/>
              </a:tblGrid>
              <a:tr h="800100">
                <a:tc>
                  <a:txBody>
                    <a:bodyPr/>
                    <a:lstStyle/>
                    <a:p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Storage &amp;</a:t>
                      </a:r>
                      <a:r>
                        <a:rPr lang="en-US" sz="1800" b="1" baseline="0" dirty="0" smtClean="0"/>
                        <a:t> Archival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ETL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Descriptive</a:t>
                      </a:r>
                      <a:br>
                        <a:rPr lang="en-US" sz="1800" b="1" dirty="0" smtClean="0"/>
                      </a:br>
                      <a:r>
                        <a:rPr lang="en-US" sz="1800" b="1" dirty="0" smtClean="0"/>
                        <a:t>Analytics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Predictive</a:t>
                      </a:r>
                      <a:r>
                        <a:rPr lang="en-US" sz="1800" b="1" baseline="0" dirty="0" smtClean="0"/>
                        <a:t/>
                      </a:r>
                      <a:br>
                        <a:rPr lang="en-US" sz="1800" b="1" baseline="0" dirty="0" smtClean="0"/>
                      </a:br>
                      <a:r>
                        <a:rPr lang="en-US" sz="1800" b="1" baseline="0" dirty="0" smtClean="0"/>
                        <a:t>Analytics</a:t>
                      </a:r>
                      <a:endParaRPr lang="en-US" sz="1800" b="1" dirty="0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Ad</a:t>
                      </a:r>
                      <a:r>
                        <a:rPr lang="en-US" sz="1600" b="1" baseline="0" dirty="0" smtClean="0">
                          <a:solidFill>
                            <a:schemeClr val="bg2"/>
                          </a:solidFill>
                        </a:rPr>
                        <a:t> Hoc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N/A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Analysts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Sustainment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Management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Management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Analysts And</a:t>
                      </a:r>
                    </a:p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Management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Research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Development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N / A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Management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Test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Stewardship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Stewardship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</a:t>
                      </a:r>
                      <a:r>
                        <a:rPr lang="en-US" sz="1400" b="1" i="0" baseline="0" dirty="0" smtClean="0">
                          <a:solidFill>
                            <a:schemeClr val="bg2"/>
                          </a:solidFill>
                        </a:rPr>
                        <a:t> Science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2"/>
                          </a:solidFill>
                        </a:rPr>
                        <a:t>Governance 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Stewardship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Stewardship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Stewardship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solidFill>
                            <a:schemeClr val="bg2"/>
                          </a:solidFill>
                        </a:rPr>
                        <a:t>Data Stewardship</a:t>
                      </a:r>
                      <a:endParaRPr lang="en-US" sz="1400" b="1" i="0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470205"/>
            <a:ext cx="4130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Your Outcome may vary…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2621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+mn-lt"/>
              </a:rPr>
              <a:t>Worksheet </a:t>
            </a:r>
            <a:r>
              <a:rPr lang="en-US" sz="2400" dirty="0" smtClean="0">
                <a:latin typeface="+mn-lt"/>
              </a:rPr>
              <a:t>#4</a:t>
            </a:r>
            <a:r>
              <a:rPr lang="en-US" sz="2400" dirty="0">
                <a:latin typeface="+mn-lt"/>
              </a:rPr>
              <a:t/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Crossing “Hadoop Use Cases”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with </a:t>
            </a:r>
            <a:r>
              <a:rPr lang="en-US" sz="2400" dirty="0" smtClean="0">
                <a:latin typeface="+mn-lt"/>
              </a:rPr>
              <a:t>your Organization</a:t>
            </a:r>
            <a:endParaRPr lang="en-US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718167"/>
              </p:ext>
            </p:extLst>
          </p:nvPr>
        </p:nvGraphicFramePr>
        <p:xfrm>
          <a:off x="827315" y="2200235"/>
          <a:ext cx="6945085" cy="4089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89017"/>
                <a:gridCol w="1389017"/>
                <a:gridCol w="1389017"/>
                <a:gridCol w="1389017"/>
                <a:gridCol w="1389017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Storage &amp;</a:t>
                      </a:r>
                      <a:r>
                        <a:rPr lang="en-US" sz="1800" baseline="0" dirty="0" smtClean="0"/>
                        <a:t> Archival</a:t>
                      </a:r>
                      <a:endParaRPr lang="en-US" sz="18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ETL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Offload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Descriptive</a:t>
                      </a:r>
                      <a:br>
                        <a:rPr lang="en-US" sz="1800" dirty="0" smtClean="0"/>
                      </a:br>
                      <a:r>
                        <a:rPr lang="en-US" sz="1800" dirty="0" smtClean="0"/>
                        <a:t>Analytics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Predictive</a:t>
                      </a:r>
                      <a:r>
                        <a:rPr lang="en-US" sz="1800" baseline="0" dirty="0" smtClean="0"/>
                        <a:t/>
                      </a:r>
                      <a:br>
                        <a:rPr lang="en-US" sz="1800" baseline="0" dirty="0" smtClean="0"/>
                      </a:br>
                      <a:r>
                        <a:rPr lang="en-US" sz="1800" baseline="0" dirty="0" smtClean="0"/>
                        <a:t>Analytics</a:t>
                      </a:r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Research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Marketing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Sales &amp;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Pricing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IT Ops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Delivery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X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Other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Other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2"/>
                          </a:solidFill>
                        </a:rPr>
                        <a:t>Other</a:t>
                      </a:r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531183"/>
            <a:ext cx="4130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9062" indent="0">
              <a:buNone/>
            </a:pPr>
            <a:r>
              <a:rPr lang="en-US" sz="2400" b="1" i="1" dirty="0" smtClean="0">
                <a:solidFill>
                  <a:srgbClr val="00B050"/>
                </a:solidFill>
              </a:rPr>
              <a:t>Your Outcome may vary…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09705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0.gstatic.com/images?q=tbn:ANd9GcQCHSpB__L1rKBYfhMJAnf97hg7C3-HBECyX5shH-En0fC_ay9t01n9Wur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550" y="2635627"/>
            <a:ext cx="2378881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>
                <a:latin typeface="+mn-lt"/>
              </a:rPr>
              <a:t>1 / 30 Hadoop Loves ETL &amp; Datawarehouse Offloading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Don’t hyper-focus only on ETL and DW Offload</a:t>
            </a:r>
            <a:br>
              <a:rPr lang="en-US" b="1" dirty="0" smtClean="0">
                <a:solidFill>
                  <a:schemeClr val="bg2"/>
                </a:solidFill>
                <a:latin typeface="+mn-lt"/>
              </a:rPr>
            </a:br>
            <a:endParaRPr lang="en-US" b="1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Right now, 80% of data science isn’t much science, it’s wrestling with data – Hadoop changes that.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Hadoop rocks at ETL </a:t>
            </a:r>
            <a:br>
              <a:rPr lang="en-US" b="1" dirty="0" smtClean="0">
                <a:solidFill>
                  <a:schemeClr val="bg2"/>
                </a:solidFill>
                <a:latin typeface="+mn-lt"/>
              </a:rPr>
            </a:br>
            <a:r>
              <a:rPr lang="en-US" b="1" dirty="0" smtClean="0">
                <a:solidFill>
                  <a:schemeClr val="bg2"/>
                </a:solidFill>
                <a:latin typeface="+mn-lt"/>
              </a:rPr>
              <a:t>(and is great for storage)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You’ll find yourself doing more T than E&amp;L</a:t>
            </a:r>
            <a:br>
              <a:rPr lang="en-US" b="1" dirty="0" smtClean="0">
                <a:solidFill>
                  <a:schemeClr val="bg2"/>
                </a:solidFill>
                <a:latin typeface="+mn-lt"/>
              </a:rPr>
            </a:br>
            <a:endParaRPr lang="en-US" b="1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latin typeface="+mn-lt"/>
              </a:rPr>
              <a:t>Build your analytics files faster, better, cheaper, and with more flexibility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99E3-336F-4D0C-9D57-107C8D49CB95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D990-6AA0-4A85-B813-590CE03693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kern="1200" dirty="0">
                <a:latin typeface="+mn-lt"/>
              </a:rPr>
              <a:t>2 / 30 Play the Right </a:t>
            </a:r>
            <a:r>
              <a:rPr lang="en-US" sz="2800" kern="1200" dirty="0" smtClean="0">
                <a:latin typeface="+mn-lt"/>
              </a:rPr>
              <a:t/>
            </a:r>
            <a:br>
              <a:rPr lang="en-US" sz="2800" kern="1200" dirty="0" smtClean="0">
                <a:latin typeface="+mn-lt"/>
              </a:rPr>
            </a:br>
            <a:r>
              <a:rPr lang="en-US" sz="2800" kern="1200" dirty="0" smtClean="0">
                <a:latin typeface="+mn-lt"/>
              </a:rPr>
              <a:t>Hadoop Data </a:t>
            </a:r>
            <a:r>
              <a:rPr lang="en-US" sz="2800" kern="1200" dirty="0">
                <a:latin typeface="+mn-lt"/>
              </a:rPr>
              <a:t>Science </a:t>
            </a:r>
            <a:r>
              <a:rPr lang="en-US" sz="2800" kern="1200" dirty="0" smtClean="0">
                <a:latin typeface="+mn-lt"/>
              </a:rPr>
              <a:t>Game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Descriptive (Easy)</a:t>
            </a:r>
          </a:p>
          <a:p>
            <a:pPr marL="97155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“What happened?”</a:t>
            </a:r>
            <a:br>
              <a:rPr lang="en-US" sz="2400" dirty="0" smtClean="0">
                <a:solidFill>
                  <a:schemeClr val="bg2"/>
                </a:solidFill>
                <a:latin typeface="+mn-lt"/>
              </a:rPr>
            </a:br>
            <a:endParaRPr lang="en-US" sz="24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Predictive (Medium)</a:t>
            </a:r>
          </a:p>
          <a:p>
            <a:pPr marL="97155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“What will happen?”</a:t>
            </a:r>
            <a:br>
              <a:rPr lang="en-US" sz="2400" dirty="0" smtClean="0">
                <a:solidFill>
                  <a:schemeClr val="bg2"/>
                </a:solidFill>
                <a:latin typeface="+mn-lt"/>
              </a:rPr>
            </a:br>
            <a:endParaRPr lang="en-US" sz="24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Prescriptive (Hard) </a:t>
            </a:r>
          </a:p>
          <a:p>
            <a:pPr marL="971550" lvl="1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+mn-lt"/>
              </a:rPr>
              <a:t>“What should we do about it?”</a:t>
            </a:r>
            <a:br>
              <a:rPr lang="en-US" sz="2400" dirty="0" smtClean="0">
                <a:solidFill>
                  <a:schemeClr val="bg2"/>
                </a:solidFill>
                <a:latin typeface="+mn-lt"/>
              </a:rPr>
            </a:br>
            <a:endParaRPr lang="en-US" sz="2400" dirty="0" smtClean="0">
              <a:solidFill>
                <a:schemeClr val="bg2"/>
              </a:solidFill>
              <a:latin typeface="+mn-lt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Batch, Ad Hoc, Real Time, Others</a:t>
            </a:r>
            <a:endParaRPr lang="en-US" sz="2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799E3-336F-4D0C-9D57-107C8D49CB95}" type="datetime4">
              <a:rPr lang="en-US" smtClean="0"/>
              <a:pPr/>
              <a:t>October 22, 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9D990-6AA0-4A85-B813-590CE036935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6" descr="http://parleesrhs.wikispaces.com/file/view/NormalDistributionCurve.JPG/331934148/NormalDistributionCur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34" y="1416424"/>
            <a:ext cx="418803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06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3 / 30 Learn To Profile Effectively At Scale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Get comfy with your data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Use a Query tool (Hive, Impala, many others)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If applicable, Use Search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Use workflow systems </a:t>
            </a:r>
            <a:b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(Oozie, et al) for periodic </a:t>
            </a:r>
            <a:b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data collection and </a:t>
            </a:r>
            <a:b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pre-processing from </a:t>
            </a:r>
            <a:b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</a:br>
            <a:r>
              <a:rPr lang="en-US" b="1" dirty="0" smtClean="0">
                <a:solidFill>
                  <a:schemeClr val="bg2"/>
                </a:solidFill>
                <a:effectLst/>
                <a:latin typeface="+mn-lt"/>
              </a:rPr>
              <a:t>other operational systems.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pic>
        <p:nvPicPr>
          <p:cNvPr id="4100" name="Picture 4" descr="Chicago's newest piece of large-scale public art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2" y="3048000"/>
            <a:ext cx="4948517" cy="334293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77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kern="1200" dirty="0" smtClean="0">
                <a:effectLst/>
                <a:latin typeface="+mn-lt"/>
              </a:rPr>
              <a:t>4 / 30 Brace Yourself For Hadoop 2.0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Storm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HOYA (HBase on YARN)</a:t>
            </a: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chemeClr val="bg2"/>
                </a:solidFill>
                <a:latin typeface="+mn-lt"/>
              </a:rPr>
              <a:t>Spark &amp; 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associated projects</a:t>
            </a:r>
            <a:endParaRPr lang="en-US" sz="2400" b="1" dirty="0" smtClean="0">
              <a:solidFill>
                <a:schemeClr val="bg2"/>
              </a:solidFill>
              <a:effectLst/>
              <a:latin typeface="+mn-lt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chemeClr val="bg2"/>
                </a:solidFill>
                <a:effectLst/>
                <a:latin typeface="+mn-lt"/>
              </a:rPr>
              <a:t>Giraph</a:t>
            </a: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 and similar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And More.. Everything gets better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  <a:latin typeface="+mn-lt"/>
              </a:rPr>
              <a:t>Hurry Up, Get learning</a:t>
            </a:r>
            <a:endParaRPr lang="en-US" sz="24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AutoShape 2" descr="data:image/jpeg;base64,/9j/4AAQSkZJRgABAQAAAQABAAD/2wCEAAkGBxQOEBAUEBQUFRUVFBQVFBUVFBQWFRUUGBQXFhQWFBQYHCggGB8mHBQUITEhJSkrLi4uFx8zODMsNygtLisBCgoKDg0OGxAQGiwkICYsLywsNCwsLSwsLCwsLCwsLywsLCwsLC0sLCwsLCwsLCwsLCwsLCwsLCwsLCwsLCwsLP/AABEIALkBEAMBEQACEQEDEQH/xAAcAAEAAQUBAQAAAAAAAAAAAAAABwEEBQYIAwL/xABOEAABAwIDBQUEBwIJCQkAAAABAAIDBBEFEiEGBzFBURMiYXGBFDJCkSNSYnKCobGSwRUzNENTorLC0QgWJGOT0uHw8RdEVGRzg6Ozw//EABsBAQACAwEBAAAAAAAAAAAAAAABAwIEBgUH/8QAOREAAgEDAQQIBgEDAwUBAAAAAAECAwQRIQUSMUETMlFhcYGRoQYiscHR8OEUQlIjM3IWJFNighX/2gAMAwEAAhEDEQA/AJwQBAEAQBAEAQBAEAQBAEAQBAEBhpNqqVr5W9qCIdJpOEUJ+rJKbNDvsgl2o0QDCNomVxvSslfFe3buYY4jbj2ZfZ0ngWtLT1QGZQFtX4hFTNzzyMjb1e4NH5oDT8S3t4VTkj2jtCOUUb3g+T7ZfzQGKbvzw0m2WqHj2TLflJdAZ/Bt5uGVhDY6pjXG3dlDojc8rvAB9CgNua4EAjUHUEcCOoQFUAQBAEAQBAEAQBAEAQBAEAQBAEAQBAEAQBAEAQBAEBZ4wwugmDZOyJYfpf6Ntu88eIFyPEICO9jdkWYj2VTUx5KOLTDqI+4IxwqJ2/FI/wB7W/HW6A3Daza+kweIOqn2JHciYAZH2+ozpyubDxQEMY3vhxDEZOxwyIxB3uhjO1nd1N7WaOHAadVDaWrB40O6TEq9/bYjMIs3EyvdNMegDQbAceLhbotC62nQto702Zxg2bhh25mgit2pmmP2nhjfkwA/muZuPietLSjFLx1ZcqK5mT/7LsLtb2X/AOWe/wA8915j+IL/ADnpPaP4M+ij2GFxjcxRygmnfLA7kL9owdNHd7+stq3+KbmD/wBWKkvR+2nsYuguRqTf4X2Tdma4SUubUavgNz8TdDET1FtTxK6rZ+2La90g8S7Hx8u0olTceJMWwW8Gmxploz2c7Rd8DyM3i5h+Nvjx6gL1TA29AEAQBAEAQBAEAQBAEAQBAEAQBAEAQBAEAQBAEAQFhjmH+1QuhPuSENl8Yr3e38QBb+JAavvM29jwOna1ga6okFoYtLNbw7R4HBotaw4nTqQBE+xOwNTtDKa3EZXiJ5uXn+NmI0tGLWazlfwsB0161dQ0XElInfAsBp8PjEdLEyJvPKO87xc46uPiSvPlOUnlszPWpd3iuL2vVcrqSfLRGxTXynldeQ5FhRYAID5ljDwWuAIIsQRcEHiCFMZOLynqCGNu93MlDIKzCS5uV2fs2E52O43i8Ps/9F3Gx/iDpMUrl68n+fya1SljVG57rt6rMSy09YWx1XBrtAyf7vR/2efLoOtKCT0AQBAEAQBAEAQBAEAQBAEAQBAEAQBAEAQBAEB5zzNja573BrWglznEAADiSTwQEVbQb9KSB7mUsUlRlNu0uI4yfs3u4jxsEBFFF22L4h7VXwVdQx7s0jaaJxuB7kbSSAxnAXve3jqtavdUqa+acU+9olJsn/D9op3ANjw2aJrQA3tJKeNoHAABrnEW8l4NXadnDV1M+Cb/AAWqEnyM9SVbnD6VrWH7Ly8epLW/otSO3LWUsfMu9pfZsy6KQqh3r9V4e2oYuOkjqpLK+hbT4YPFeOZhAEAQHxOAWkEXFuAWUdHoGRBvA3ePqSZaWB/bHV2UxCN/UkFwId4garsNk7ajRXR1prd5Zzle2MeZrzpt8EfWyO9ipwx4pcajkcG2AlI+mYOALx/ON46jXT4l19GtTrQ36byu4oaxxJxw+ujqY2SwPbJG8Xa9pu0jzVpBcIAgCAIAgCAIAgCAIAgCAIAgCAIAgCAIC1xHEoaVhfPIyNoBJL3BosNTx4oDnbbnbSp2lqmUdA1/YF/cj4OlI/nJjyaOIHAcTrwxlJRWWCTdid3tNhUbczWzVBH0kzhcA82xA+63x4nn0HFbZ2zKbdGk8Lm/t+TZp08asusQ29w+nLg+qiu02IaS8g/hBXk09lXtVZjTfnp9TN1IrmW1NvBpqj+SsqajxjgcGjzfJlaPmsqmxrin/uuMfGX2WWOkXI2WkqDI0Esey/J+W488riPzXkVae48byfhn7pGaeS4zaWU9LLo+jfDiu4nGuSiqBhqvaWFk/s8eaefnFCA4sHWV5IbGPvEHoCt2nYVZU+lniMO2XPwXF+SMXNZwZeMmwzAA8wDcA+BsL/JabxnQyPpQCiAKSDX9sNmocRgc2ZgJGocNHN8Wnkf+i9DZ99VtamYP8GEopoirYHaaXZvEH0lW69LI4ZjyaXWDJ2+FgA4eHgvplpcwuaSqR5+z7DUaw8HR4N+C2SCA97G202JVYw3DXOLA7I8xnWaX4m5h8DefiDyCrrVoUYOpN4S4kpZNZfhuJ7O/SwVDS1hb2ghe58bS7gJY3tAN7cQD5hefZ7XoXUt2Kab4b2FnHZqzKUGie93e1zcZomzgBsjSWTMB0bIADp9kggjztyXqGBs6AIAgCAIAgCAIAgCAIAgNX2r3gUOFXFRKDIP5mKz5fC7b2bw+IhARVjm/iolOWgp2R30DpbyP4cmNsAfmgMRn2kxUX/0sNJHIUzfAi2W48lW60FzJwaPXYNP7YabSaoL8hEb+1vJzbn5kc+lj0WSmt3e5EHRm7vYlmC0/eyuqpAO2kGth/RsP1R+Z16LldubUcF0cHq/Zdvi+RfShnVmJ3m4pNK6DDqN2WWpBdK8fzdOLhxNtRcgj0I5rydjUKcVK7rLMYaJdsv4M6jfVRoWwOx0U9bNLlLoKeQxRB2pllbYZjytzt4jove2ptKdOhGGcSksvHJPl9iqEcsm+jogwC4F+Q5DwAXC1rhzenA2VHBdrXMggNf29xGWlw+ofT37U5I47WuHyyNiaRfS4L7r0NlUKda7hGp1dW/BJv7GNRtR0GxOzjMNpmsbrI7vSyHVz3niSTqVO0r6d3WcnwWiXYiIR3UbAvOMyiEBSCiEGm7XbxKfDO65k0j7kBojc1lxxvI+wI+7dezs/Yle81TSXjl+i++DCVRRIa2s2ojxWNt4uyljuWuzAtdHzYb2N+Y/4rtLDZ9Syk8S3ovjpz7TXlLeM1hu3WL1tFDQ0THnIzs3zRtJkc0Xyh0p0jGWwvoTbjrZehcXdG3Was0vH8cWYpN8DMYFh8Wz0djaoxKcZI4ou8Wg/A08hp3n+C5W6rVNqT0+SjHVt8+/8IuS3PE3in2fyYfJFUEPklzPqHDgXvGVwb4NbZo8GheHO93rpTpaRjpHwWvq3q/Es3dNTRNwuIuosUqaKQ6SNeLcu1hOhF+Rbn+QX0qlUVSCmuDWTUawdBqwBAEAQBAEBRzgASbADUknQBAVQHy+QNtcgXNhc2uTwAQH0gLbEa+KlifLO9scbBdz3GwA/55ICBds97FVicvsuENkYxxyhzW/Tzfdt/Ft56a9SNQobSWWC92Q3IOfaXFJCL69jE67tf6SQjj4Nv5rTqXXKJkoktYHszSUDQ2lgjjtzAu8+b3XcfUrVlUlLizLBoW+HeEaNvsVE4mpkAD3N1MTXcGtt8buXQG/MK+3o73zS4GLZc7pN34wqH2mqaPapG8P6Fht3PvHmfTzov72NODm+qvcyjHLN5c65uV82r151pucuLNtLGhH+y0Bq56qutd1Q8th8KWPux+WYgu9Qvdvait6ULb/FfN/yer9OBTH5nkz2ymEClY5oHB8jvxPkc8/LNZedf3TrSz3L2WCyEcGwLzTM8KSqbKHFvAPez1Y4td+YKzqU3BpPsT9VkJ5PdYAtcSpWzRlrhcZmO9WuDmn0IBVtGo6ct5d/uiGsouVUSR1vA3oMw2QwUzBNMPfJP0cfQG2rncNNPNdJsn4fndx6Wq92PLtf8FM6u7ojXtid5UtbVtZWyFuY/RxxNayIm3BztX36DNY816G0thU7eg5UI57W8t+XL2yYRqNvUmRrrgEcCuNaxoXhAYXE6T6btRSR1DuyLGmV7Gsbc3cNQ462bfTkvf2PtGnaxlGo3r2LL/fMrnFvgQBtjsPU4eHTysibE6QhrY5C8MzElrdQDYcL+S7Cx2vb3cujp5zjmsFEoOPEmvDdnWSUVMKeeeBhijOWJzcpJYCT3mkgnwK4etfSjcTdSEZPL4rv7mjYUdNC+wHZWmoHOfCwmV3vzSOL5XebzwHgLKi62jXuUozfyrglovQlRSMxM3M1w6ghacXh5JILxGX2DaSmm4B0sDyTwyv+jef7XyX0rYtTftIrsyjVqLU6YXrGAQBAEAQGHx/Hm0hij0dLMXZGk2a1rG5pZZD8LGN1J8QOJQGF2arpMaf7U4OZRMcRTREWNQ5p1qJRxy3BDWeFzfSwGtbdb1HNmNFg7O3qSchlAD2MdzDBwcRzJ7o8dbYVKkacXKbwkEsmibqK01WPxuxCcyyNbL2LnOL2vmGgDDwAt2jhbTQdVlF5WQdE4jXR00UkszgyONpc9x4ABSDm7aLHqza6vbT0rS2FpLoojo1jRoZp3C+vetztewvfXGc1BZYJr2F2Fp8GitEM8zh9JM4d53g36rfAet15lWrKb1M0sG0k2VEpRisyeESaVvO24bhFITHZ1RLdsLdCAbd6Rw5hv5kgKLKtSuqjjTeUuL5eGe0mScVqavug2CcCMSxEF08hL4WvuS3Nr2r7/EdbDkDfjw3q9b+yPAwSJSq5Lm3T9Vw+3L3pJ9DHguPj/Bs0o4WTD7QZvZpgw2c9uQEfCX93N6Xv6LyLTd6aLlwTz6alkuBTA6NsMTQ0WAAa0dGNFgFN1VdSbbevPxIisIvYY8t/FxPzVEnkyR6LEGkbpsT9ppal3/nKlw8nv7T++vc29Q6GvBf+kfZY+xXSeUbuvDLCiAxO0bqgxFlGAJH6dq62WJvNwbxc7oOHUhblmqCnvV+quXb3dy7WYSzjQizCN1lPJ7fNXVMkcUT+68lty0sDzK9zhrq4jzBX0W0v+moxcEs80uXcarjhmD2N3aVFXKJc5igY+8cpaWyPDXXY9kZ929gdfzWptPbtC3i6aW9J8Vy82TCm3qTfhGCMpRcOlkfzfLI95PkCcrfIALhbi7nW4pJdiSX8vzNhLBfVVQ2Jj3vNmsaXOPRrRc/oqIQc5KMeL0JIs2ljldQyV2JyTWksKahieY2DtD9E2Uts57ran1XVWbpxuVa2kVp1ptZenFrOiXJFUs4yzDVu7R9LhVTNPM9sgb2pp4yexbaxyuvfM4Acf14ncp7ehWvYU6cE1nG8+s/DsRi6eI5ZKGwhP8GUF+Ps8f8AZXL7Ux/WVcf5Mth1UZwlaJmUugIG3zwZamneOJY9v7D7j+2V33w5PNGce9P1X8GtV4nS9JP2scbx8bWu/aAP710ZUeqAIAgCA0DenhjpIpHRm0lQ2CgiNicgmqQZzboWtbf7qAs972O/wLhUVPR/RuktBGW6GOJre8R42sL/AGiUBhtktnGYNhc0xF6qSne97+cYLCWMb0tpfqfRcdd3Ury6UF1FLCXbrxL4rdRFuxz531eDjJZjatrYnhoBI7Vj5mlw962a+vDMuujTUZOS5/YoN435bVvrqpmGUl3Na5vaBvGScnux+IbcfiP2Vk3hZYJN3dbGx4NSBgsZn2dPJ9Z1vdB+qOA9TzXl1qrnIzSwbLLPbQcV4N9taFF7lPWXsv5LY088SzmmsCXGwAJJJsABxPguYrXFWvL522/3gi5JIhLZ+n/zpxx80oJpKcXDXcCxp+iYR9p13EdLhfQ7O2Vhaqn/AHPV+P8AHA1ZPelknuZ+UfovM2leK1ouS6z0Xj2+RnCO8ywXCN5eWbJZ1Te1eGchq79wVsHuR3vQh66F4AqSQgCAiLcPPkbVwuOrZeHQ5QP7i6/4phvOnUXZ+/U16PYS4uQNgIQUUkGuYngDauqb2hPYRgPMVzlfNe4c8c8oAsOFyT0Xp0L+dCg4w60tM937+8TBxyzYGtAFhoF5redWZgoCzxSiFRH2brZHEdoD8TAblluhIAPgSr6FXopb64rh3Pt8uXeQ1kxG09B7VUYbGdWsndUPHhFGQwn8cjFt2VboaVaS4uKiv/p6+yZjJZaPjeNNlwus0uXx9m0DiXSODGgergstjxze0+559NRPqszVBTCCGKMcI2NZp9loH7lpVajqVJTfNt+pktD3WBJRCCEd9WppT4y/q1dx8N8JrwKKp0Fs9/I6T/0If/rauoKTIIAgCAICxxSh7fsP9XMyX9kOH95AR/v72ckraBk0IzOpnF728zEW2eR1IsD5XQGobZbbmowWOSNhBqbwyHS0bmi0g83WNvArmLLZ6p3jhJ9XVd/Z6cy2UsxMI7a+Kjw2losPZ2tTE507qoNNopXB2cwDi4hpy5iLaX15dM5JasqMvuA2Z7eeWvmGYREsivc3mcLvfc8SGu/r+C1bqphbqMoonSomtoPVcjtbaXR/6NJ6832d3iX04Z1ZaXXKuReaJvmxl1Jhjww2dO9sNxxDSC5/za0j8S9v4dtlXvU5cIre8+C93nyK6zxEyW5jA20WFQu+Oo+nefvDuD0aB6krtLmeZvPBGsjbJpMx/RfPNo3juqzkuC0Xh/Jtwjuo8ytAyPiKPL5nUnqVMnkYPtQSEAQghXY1/seP4lCbWc98g9JA8AfhkPyXbbRXT7Lo1OxJe2PqjWjpNomlcUbBRCCiAopBRAUUgoVIPPsxmzc7ZfS9z+75LLeeN0gx+N0JqewZ8DZ45ZPFsV3sH+0EfoCti2rKlvS57rS89H7ZIayZErXMj5JQg+HusCegupSy8Ag3fNN9JSMvqGyOI8y0A/kV3Xw7H5aku9GvVOkMJgMVPAw8WRRtPm1gB/RdKVF0gCAIAgCA86mBsrHseLte1zXDq1wsR8igObIMmCyVeGYtE99O+TtI3gOAPANkbYg2IA906EEa6ry760rTnGtQeJrTxRnFrgy2x/afD4aSanwuBzHSgNfKW8WXu4ZnkvNxcW0AuqLazu51o1bmWUuC7/LQlyWMInjYjBhhmG00NrOawOf1Mr+8+/qT8lTtO86GnKr6ePImEcvBkCV88lNyeXxNsosQalvQ2cOJYfIyPWSMiaMfWc0EFvq1zh52Xr7EvlaXalLqvR+fP1MKkd6Jhtye2QqKT2KU2mgBEd9C+G+lvFt7eVj1XXbfbpWs5x56epr0tZEjL50bZgoMS9tqXxwm8NO4CZ44ST8RC08w3Rzrc8o+sFvyof09FTn1pdVdkf8AJ+PBeb7DHOWZ1aBkEAQFEIIXxoCHarTTtGC/iXQWP5hdrbZqbE15P6SNeWlQmGkkzRsPgFx1RYk0Xo9SsQUQFFIKICikFCgPm6kFFJBQlAUUgtcQksw+OitpRzIMhHFYRi20MEAs5gkjid0LGHPKLjzevouxqLpWkc89fX+DVqPLOnl6pgEAQBAEAQBAWOLYPBWNDamGOZo1AkY11j1F+CA5+3i4FTRbQUNLTwsjiPsrXsYLB2eZxeT1OUgegWM3iLYJ/rHcB6rgPiGtrCl5/Zfc26S5lsuaLggKOFwR1RPBBBW8fApMNqWYhR3Y5sg7TL8MnAPt9V3Ajhc+K7zY93C7ou0r6rGneuzxXL+DVnHde8jacZ3iGqo6SPD7e2VvcDRqYNS2Rx6ah1ieQJ5LyrbYio3FSdz/ALdPX/lzS/PoWOplLHFm97O4OygpooI+DG6u5vcdXvPiTcrwby6nc1pVZc/Zcl5FsY7qwZJaxJRAEIKKSCGdphn2pit8LGX9ISf3rtLL5diSzzb+pRL/AHCV8IfeIeBI/f8AvXJ3CxMuReqgkopBS6AtavEIobdrLGy+gzva256C51VtOjUqdSLfgmyMpHuCsCSiAoVJBQlAfKkFCpBqW3G0LaKnkluLgZYh9aQ8P8fIL19mWUriqoeb7kYTlhGt/wCTxs86Weor5bkNDooyb96R9jI+/OzTb8ZX0ZJJYRqk8qQEAQBAEAQBAEBz9vGOXayjJ5vovzcB+qwqdR+ARN1We8vmm3JZu2uxL8m5S6p4rxywIAgNc22pI3Us7pv4vs3CXwGU97/nwXpbNqTVaMYdbKwYTSwRzuE2dDnTVrxfKTDF4OIBkcPQgepXR/FV60o20eer+y+5VQjzJpXFGwUQBCCikg+XvDQS4gAC5J0AHMkqUm3hAg7ZGq/hLGq2sHuAOyceDiGR6Hh3GuPgu62hT/pNnU7d8dM/V+5rxe9Jsl/BD3Hfe/cFx1z1kXoyC1ySl1ILXFKrsYJpBxZG9w53IaSBbzsraFPpKkYdrSIbwjQfZ49naWKrqIjPO+RjamUm8oL2OJLHO6FoFrgL39+e1K8renLdik91ctHzx3PiV9RZZtuC7U0lcAaeeNxtfIXBsg82HVeRc7PubZ/6kGu/l68DNST4GXJWoSfJKkFCUB8veBxIHmpSb4AwWP7QRUsTnyPDGDmeLj9Vo4k+AW/a2VStNRgsv94mLkkQ9ap2pxBkUDS2NvC+rYY796SS3M9OtgOq7/Z9hG0p44yfF/vI1pS3mdL4Bg0WH00VPALRxtsOpPFzndSSST5r0DEyCAIAgCAIAgCAIDnzf251LjNFUtHCGJ4PV8UzyfyyKGsrAJuncHG4NwQCCOBBGhC+Y7cWLyXgvobtLqnmvILAgCEGrb0I5X4TWNga5zy1oIaLnJnb2mnPu5l6uxJU431N1HhZ98PHuYVc7rwa5uOx2CShFKCGzxOe5zTYF7XPLg9vWwIaelh1C9L4mtKsbnp3rGWEu7C4P6mFGSxgktcwXBCDE7QbSU2HMzVUrWX91t7vd91g1K3LSxr3Ut2jFv6LxZjKSXEi/EN59biDjHhNO5gvbtHND3jxN+5H63XU0tgWlrHfvKme7gvy/YpdRvqosv8AMzEKy5ra5wvxaHPk06EXa1Xf/qWVDShRXol+WRuSfFm07JbNMwyJ7GPLy92ZziAOQAAA5cfmvKv76V3NSaxhYM4x3TesMiyxi/PU+v8AwXhVpZmWI1Svxyowp57Vj6mlB95us8A5XH86zx4jnderStKN7H5JKFTv6svw/YwbcTO4JtNS14vTTxvNrll7SAeMZ7w+S0bmwuLZ4qwa7+XrwMlJPgZR7QRYi46FaibWqJI237V4ZQwxc5Jg78LGuvp5uaum+F6Llcyqdkfqyqs9MEFtdYgjQjgV3bWTXN02fxzFI6aWohncYYSA8SODuV7DNrzHA814l3abPnWjSqQ+aXDCx9CyLljJlqXfBVNA7WJjvEEtv5XBWpU+GKDfyya9/wAEqqy9O+Ukfyd3+1aP/wA1R/0uv/IvT+SelLGXePW1fdpKa7joCA+Z3oAOPotyj8O0Y9eTfsQ6rL3Bd1+J4xI2XEXugj43l/jbaaMhFgz1ta3Be3Qt6VCO7TjhFbbfEnLZbZimwqAQ0rMo4vcdXyO+s93P9ByVxBmUAQBAEAQBAEAQBAcr72cbOK4rO6E9pFAzs4y03b2cYLpHgjiMxeb9LLGU4x4vuBNu7zGPbsLo5L3c2Psn8Lh8ZyG9uFwAfIhfPviajuXSl2r7s26L+U2Jc4XBCAgCAinbndvI2b23CCY5gc7omHLd3N0R4Anm3gb+i6zZm3IOn/TXuseGXr5P8lE6euYmMo971XTAMrqIucNC7vQOJ8WlhAPyW1U+Gras963q4XlL3yjFVmuKFXvRr68dnh9IYy749ZSNONy0Mb5lKfw/Z23z3NXPdw+7b8g6snwR5YVu+dNJ22JyunkdxZmcf2pL3PkLLKvtqNOPR2kVFduPovyFTzrIkTDsGyMDYo2xsHAABo+QXOVrrelvTll+pYkZSLCWj3iT5aBasrmT4Iywe4oI/qj5n/FYdNPtGC4VZJicatdvWx+S27bOGYsgzeRStGJQx0rWxvcyO5aRHeV73AEm4DdMuunHVd5sNzqWr6R5WcLOumhr1OOhuewW8Rwk9jxW8czTkbLIMpzDTJMD7rvtc+fj422Ng7ma1stOcezvX4M4VOTLPflQyzT0AjbmBbK1vADPdpIudLkAWHOys+GKtOnTquTxqvQVVlojaDZeskcGilnufrRuYPVzgAPUrpJbQtYrLqR9U/oVbr7DZ9pYf4Ow6HD2uD55ZBLM1mvH3WgceIZbrl8V5li3d3krrGIpbsf319TKXyxwdBbH7Nx0WH0tO+NhcyIB92g3e7vScb/ESvfKzItwKlBuKeC/Xsmf4IC9igaz3Gtb90AfogPRAEAQBAEAQBAEAQBAQPvX3oOqnOocLcXNcckk0eplJ07OHLqW/aHHgNOMSkorMnhAvdjN24oKZ8tV3p5WFj2j3Y4ngXYOruF3eg6nhNo7ddzWUKWkIvK72ufh3fq2Y0sLLLDc1iDqKrrMNmOuZ0kfQubYOsL/ABMyu/CVtfEcFc2tO6hw592fw9CKLxJxJhXFmwEAQFEIF1ILSrw+OX32gnqradacODIayeDMHjb1t00H6Kx3M2RguYqZjPdaB48/mqpVJS4sHpmWOCRdAUupBQoDCYnJmkPhYf4/qt6isQMWc/bTZ6+WurGaxRysYD9k3a0g9O639oL6DZbttClbvrNN+fF/vca0tcslWTZWPavCaeriLY65jOykeeEj49C2W1+Ojg7UgOC9MwNIkx6uwthpMVpO3hbo1tQ06dOzmAIcONjrbkvHuNjU51OmoydOfbHn5Gam8YepSm2pmqDkwrD3MedA5rpqpzfu5xZvyssIbGy/9eo5rswo+uCd/sRI27TdZJTzCuxR2eo95kROfs3fXkfwc4cgNB46W9mEIwioxWEislpZAIAgCAIAgCAIAgCAIAgLDHqd01LUsZfM+GRrbccxYQLeqA503ENiOIyCRoMggc6En4XBzQ7KPrZSdegcua+KHUVot16b2vvjyz9i6jjeJ/ewOBB4HRfP08PKNohXehh8mH1dPiEGj43Na/TQkXyOd4EXafRdtsStTuqE7Spwayvv6cTWqJxeUS7gWKx11PFPCbskaHDW9jwc0+INwfJcfdW07erKlPin+vzNhSysovlQSEIKKQY2PEP9MfAbX7Fsg6mzrO+WZvzWy6P/AG6q9+Pb+GY51wZFa5JRAeFTUiMEki/IcyrIQcmQWGzld7TTiYcHueQeILQ8taR4ENB9VfeUehq9H2JfTJEXlZMkStYyKXQHw9+UEnlqsksvBBoW3GLey0VRLfvOGRn336C3lcn0Xv7MtumuIQ5cX4Irm8Iw+xuzg/gkxPGtS1z3X5ZhaP5ANPzW5tG+f9d0kf7NF5cTGMflPT/JuxQtlraR3AtE7R0LXCOT+1H8l2qeSgnSSMPFnAEdCAf1QFIoms91rW+QA/RAfaAIAgCAIAgCAIAgCAIAgCAIDmnePgk2z2LtqqYZYpHmWFwHcDjftIXfM6dHacNKLm3hcUpUqnBkp4eUS3sztlTYjA2SN1jYZ4zq6N3MG35HmvmN7suva1HCS8H2o3I1E0Wu0sUda2SN4vG5mQ9fMeN+HkrbOU7dqceKeSJamh7q8Xkwyulwyo1a9xMThewflvoOTXNF/AjxXv7dtoXltG+pcUtfD8p+xXSe691kzrii8opICAiPeDtW/C8SgqImtfmhmjLXGwLS9h4jxYF1+ydnQvLSVKbxqn54f5KZy3ZZLOLfYT79MR92Rp/VgV0vhRLq1PVfyR0x8z75AeEMp/8Aca39Apj8MNf3r0b+46UxFZvQlnDmQ0wDngtHfdI+5Fu7Zo11W3T+H6dNqU6mi14YX1Zi6jfIlrd64HCqDL/QM+Y4/muS2smr2rn/ACZdDqo2C688zKIDH4pPYZRxPHyWxQhrvGLIg2unOLYjDQxH6OJ2aVw+sPfPoO75uK7HZ8FZWkrqfWfD7evHwKZfNLBJMbA0ANFgAAB0A0AXMttvLLTRdxoyY9XN/wBTUt+VRF/gvpFu80YPuX0NV8ToNXEBAEAQBAEAQBAEAQBAEAQBAEAQGN2iwKDEqd8FSwOY79pruTmHkR1QHO+02wOIbPzGakL5YQdJYmkkN+rNGL289R5Kmvb068dyosolNrgKXeu8MtJTNc/6zZCxpP3S0/qvBn8OQcsxqNLwz75X0LOlK7p3PxDHDUS2JayWV3QaCNoHlnHyUbeUbbZvRQ4Npff7CnrPJPy+fmyUQFrX1QjafrHgP3q6lTc33EMgneXVGbEaSGHvSMyAAa/SPeMrbddG/tL6B8P0nGhKb5vTyNao9Se8ewWhjhnnmo6WTs43yHNBEScoLrXLT0XvlZzVhGFzbQ1rmxthgAaXkRxtjhijuBZrGDU3cPE9dFobQ2hTsqXST11wkubMox3ngmzY/YSlwoBzB2k1tZngZvHIODB5a+JXA7Q2vcXrxJ4j2Lh59psxgomxU1MyFuWNoa27nWHC7nFztPMk+q86dSU3mTy/xoZYPVYElpWVgj0GrunTzV1Ok5eBGTQtvdp/YICQbzyXEYvqOryOg/Wy9/ZVh/U1cNfKuP48yucsIst3GzppIDLMPppu8b3zNZxDTfmTqfTortsXqr1Ojh1Y+7/dERCOFk3FeOZkb7DVRw7adzXgETSSx34WEx7RpHrlHzX0HZ1VVLaEl2JemhrSWGdHrdMQgCAIAgCAIAgCAIAgCAIAgCAIAgFkBGG+qmoqPD5ZfZKb2iZwijk7GPPmcLufmtckNadetkBru4LCclPU1LhrK8Rt+6wXJH4nW/CuG+Krneqworksvxf8I2KK0ySquULiyxGtMVrC5N9TwCuo0t/iQ2aftVjnsdNLO/vOAs0H4nnRo8r/AJAr2LG06erGlHRc/DmYSeFk1/cRsuayeXEqq78j3NizfFMQC+T8INh4nwX0SEIwioxWEjVJyr6UTxSxO4SMcw+TgQf1WQOZN3lU7BsZfBVd3MXU0nQOzAsdryJaLHo5eLt+0dxaPd4xe9+fYspyxI6AK+cG0WlXWiMgWueetrK2nSc1kjJaTYncd0W8T+5XRoYepGTRdstto8PBY20k5+C+jL85D+7ifBe7s7ZU7n5npDt7fD8lcp4IywzH2PrfacRbJORq0DLYEe73TplHRdRWs5Rt+htmo/vb295Spa5ZIDN6FIeLZh5tb+4rnn8P3K5r98i3pEVdvPowD3Zj4ZRr+ahbAue1eo6RGE3cxSYvtAyoDCGMeZpOJDGtbZgJ6k5fzXV2lv8A09GNLOcFLeXk6ZWwQEAQBAEAQBAEAQBAEAQBAEAQBAEAQEf76Nk5cVoGimGaWCTtAznI3KWua37WoI8rc0BDuwm8GXBQ6mqIXPizklhuyWJxtmsHDXh7pt5rwNrbDjey6SEt2eMdz8fyWQqbuhKOHb0cOnt9KYz0lbk/rHu/muVrfD97T/tyu7X24lyqRZf1OKsqcpjc0ttpZwN/HRa8LedLKknnwJzk0He3WMbRNjuM75W2bfWzQ4k2+Q9V7+wKUncOeNEmV1Hob/uJpzHgsBd8ckzx5Zy0f2b+q7IoJBQEL7/tijIwYhTtu5gDaloGpYNGy/h0B8LHkgPHdxto6spxFI/6aIWN9S9g0Dxf5Hx81wm2NlxoVd+K+V+z7PwbEJ5RtDnXNzqV5aWOBmR7t9ts6neaak/jLAPkGpYTwYwfW4a8rhdFsnZKrRVatw5Lt733FU540Rmt2u6EuIqsXaSSczKZ+pJ+tP1+58+i6xJJYRSSriWylFVG89JTyOsBmdEzPYcBnte3hdSDFndphf8A4KL+v/vICo3aYUP+5Rf1/wDeQGw4ZhcNIzJTRRxM45Y2NYCepDRqfFAXaAIAgCAIAgCAIAgCAIAgCAIAgCAIAgCAxGObL0df/KqaKU8A5zRnA6B47w8roCP8a3E0U1zTSy056G0rP2XEO/rIDUqrcVXRG9PUwv8AMyRH8gVDipcUD6wvcVWSyA1lRExtxcsLpXkcwMwAB8/zRJJYQJ4wvD2UkMUMIyxxsDGC/ICwuVILpAfMkYeC1wBaQQQQCCCLEEHiEBzzt/uxqcLnNVhQkdDfMGx3MsJ5i3F7PHXTQ+OFSlCpFwmsphPBgTtticwMUcZ7S1iWQu7T0Gtj6LyY7CtYy3sN92dDPpGbrup3VzMqGVuJty5DnjhfZz3ScRJL0sdbHW9ibW19hJJYRgTipAQBAEAQBAEAQBAEAQBAEAQBAEAQBAEAQBAEAQBAEAQBAEAQBAEAQHyIwDcAX621QH0gCAIAgCAIAgCAIAgCAIAgCAIAgCAICqAIAgCAIAgCAIAgCAIAgCAIAgCAICiAqgCAIAgCAIAgCAIAgCAIAgCAIAg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OEBAUEBQUFRUVFBQVFBUVFBQWFRUUGBQXFhQWFBQYHCggGB8mHBQUITEhJSkrLi4uFx8zODMsNygtLisBCgoKDg0OGxAQGiwkICYsLywsNCwsLSwsLCwsLCwsLywsLCwsLC0sLCwsLCwsLCwsLCwsLCwsLCwsLCwsLCwsLP/AABEIALkBEAMBEQACEQEDEQH/xAAcAAEAAQUBAQAAAAAAAAAAAAAABwEEBQYIAwL/xABOEAABAwIDBQUEBwIJCQkAAAABAAIDBBEFEiEGBzFBURMiYXGBFDJCkSNSYnKCobGSwRUzNENTorLC0QgWJGOT0uHw8RdEVGRzg6Ozw//EABsBAQACAwEBAAAAAAAAAAAAAAABAwIEBgUH/8QAOREAAgEDAQQIBgEDAwUBAAAAAAECAwQRIQUSMUETMlFhcYGRoQYiscHR8OEUQlIjM3IWJFNighX/2gAMAwEAAhEDEQA/AJwQBAEAQBAEAQBAEAQBAEAQBAEBhpNqqVr5W9qCIdJpOEUJ+rJKbNDvsgl2o0QDCNomVxvSslfFe3buYY4jbj2ZfZ0ngWtLT1QGZQFtX4hFTNzzyMjb1e4NH5oDT8S3t4VTkj2jtCOUUb3g+T7ZfzQGKbvzw0m2WqHj2TLflJdAZ/Bt5uGVhDY6pjXG3dlDojc8rvAB9CgNua4EAjUHUEcCOoQFUAQBAEAQBAEAQBAEAQBAEAQBAEAQBAEAQBAEAQBAEBZ4wwugmDZOyJYfpf6Ntu88eIFyPEICO9jdkWYj2VTUx5KOLTDqI+4IxwqJ2/FI/wB7W/HW6A3Daza+kweIOqn2JHciYAZH2+ozpyubDxQEMY3vhxDEZOxwyIxB3uhjO1nd1N7WaOHAadVDaWrB40O6TEq9/bYjMIs3EyvdNMegDQbAceLhbotC62nQto702Zxg2bhh25mgit2pmmP2nhjfkwA/muZuPietLSjFLx1ZcqK5mT/7LsLtb2X/AOWe/wA8915j+IL/ADnpPaP4M+ij2GFxjcxRygmnfLA7kL9owdNHd7+stq3+KbmD/wBWKkvR+2nsYuguRqTf4X2Tdma4SUubUavgNz8TdDET1FtTxK6rZ+2La90g8S7Hx8u0olTceJMWwW8Gmxploz2c7Rd8DyM3i5h+Nvjx6gL1TA29AEAQBAEAQBAEAQBAEAQBAEAQBAEAQBAEAQBAEAQFhjmH+1QuhPuSENl8Yr3e38QBb+JAavvM29jwOna1ga6okFoYtLNbw7R4HBotaw4nTqQBE+xOwNTtDKa3EZXiJ5uXn+NmI0tGLWazlfwsB0161dQ0XElInfAsBp8PjEdLEyJvPKO87xc46uPiSvPlOUnlszPWpd3iuL2vVcrqSfLRGxTXynldeQ5FhRYAID5ljDwWuAIIsQRcEHiCFMZOLynqCGNu93MlDIKzCS5uV2fs2E52O43i8Ps/9F3Gx/iDpMUrl68n+fya1SljVG57rt6rMSy09YWx1XBrtAyf7vR/2efLoOtKCT0AQBAEAQBAEAQBAEAQBAEAQBAEAQBAEAQBAEB5zzNja573BrWglznEAADiSTwQEVbQb9KSB7mUsUlRlNu0uI4yfs3u4jxsEBFFF22L4h7VXwVdQx7s0jaaJxuB7kbSSAxnAXve3jqtavdUqa+acU+9olJsn/D9op3ANjw2aJrQA3tJKeNoHAABrnEW8l4NXadnDV1M+Cb/AAWqEnyM9SVbnD6VrWH7Ly8epLW/otSO3LWUsfMu9pfZsy6KQqh3r9V4e2oYuOkjqpLK+hbT4YPFeOZhAEAQHxOAWkEXFuAWUdHoGRBvA3ePqSZaWB/bHV2UxCN/UkFwId4garsNk7ajRXR1prd5Zzle2MeZrzpt8EfWyO9ipwx4pcajkcG2AlI+mYOALx/ON46jXT4l19GtTrQ36byu4oaxxJxw+ujqY2SwPbJG8Xa9pu0jzVpBcIAgCAIAgCAIAgCAIAgCAIAgCAIAgCAIC1xHEoaVhfPIyNoBJL3BosNTx4oDnbbnbSp2lqmUdA1/YF/cj4OlI/nJjyaOIHAcTrwxlJRWWCTdid3tNhUbczWzVBH0kzhcA82xA+63x4nn0HFbZ2zKbdGk8Lm/t+TZp08asusQ29w+nLg+qiu02IaS8g/hBXk09lXtVZjTfnp9TN1IrmW1NvBpqj+SsqajxjgcGjzfJlaPmsqmxrin/uuMfGX2WWOkXI2WkqDI0Esey/J+W488riPzXkVae48byfhn7pGaeS4zaWU9LLo+jfDiu4nGuSiqBhqvaWFk/s8eaefnFCA4sHWV5IbGPvEHoCt2nYVZU+lniMO2XPwXF+SMXNZwZeMmwzAA8wDcA+BsL/JabxnQyPpQCiAKSDX9sNmocRgc2ZgJGocNHN8Wnkf+i9DZ99VtamYP8GEopoirYHaaXZvEH0lW69LI4ZjyaXWDJ2+FgA4eHgvplpcwuaSqR5+z7DUaw8HR4N+C2SCA97G202JVYw3DXOLA7I8xnWaX4m5h8DefiDyCrrVoUYOpN4S4kpZNZfhuJ7O/SwVDS1hb2ghe58bS7gJY3tAN7cQD5hefZ7XoXUt2Kab4b2FnHZqzKUGie93e1zcZomzgBsjSWTMB0bIADp9kggjztyXqGBs6AIAgCAIAgCAIAgCAIAgNX2r3gUOFXFRKDIP5mKz5fC7b2bw+IhARVjm/iolOWgp2R30DpbyP4cmNsAfmgMRn2kxUX/0sNJHIUzfAi2W48lW60FzJwaPXYNP7YabSaoL8hEb+1vJzbn5kc+lj0WSmt3e5EHRm7vYlmC0/eyuqpAO2kGth/RsP1R+Z16LldubUcF0cHq/Zdvi+RfShnVmJ3m4pNK6DDqN2WWpBdK8fzdOLhxNtRcgj0I5rydjUKcVK7rLMYaJdsv4M6jfVRoWwOx0U9bNLlLoKeQxRB2pllbYZjytzt4jove2ptKdOhGGcSksvHJPl9iqEcsm+jogwC4F+Q5DwAXC1rhzenA2VHBdrXMggNf29xGWlw+ofT37U5I47WuHyyNiaRfS4L7r0NlUKda7hGp1dW/BJv7GNRtR0GxOzjMNpmsbrI7vSyHVz3niSTqVO0r6d3WcnwWiXYiIR3UbAvOMyiEBSCiEGm7XbxKfDO65k0j7kBojc1lxxvI+wI+7dezs/Yle81TSXjl+i++DCVRRIa2s2ojxWNt4uyljuWuzAtdHzYb2N+Y/4rtLDZ9Syk8S3ovjpz7TXlLeM1hu3WL1tFDQ0THnIzs3zRtJkc0Xyh0p0jGWwvoTbjrZehcXdG3Was0vH8cWYpN8DMYFh8Wz0djaoxKcZI4ou8Wg/A08hp3n+C5W6rVNqT0+SjHVt8+/8IuS3PE3in2fyYfJFUEPklzPqHDgXvGVwb4NbZo8GheHO93rpTpaRjpHwWvq3q/Es3dNTRNwuIuosUqaKQ6SNeLcu1hOhF+Rbn+QX0qlUVSCmuDWTUawdBqwBAEAQBAEBRzgASbADUknQBAVQHy+QNtcgXNhc2uTwAQH0gLbEa+KlifLO9scbBdz3GwA/55ICBds97FVicvsuENkYxxyhzW/Tzfdt/Ft56a9SNQobSWWC92Q3IOfaXFJCL69jE67tf6SQjj4Nv5rTqXXKJkoktYHszSUDQ2lgjjtzAu8+b3XcfUrVlUlLizLBoW+HeEaNvsVE4mpkAD3N1MTXcGtt8buXQG/MK+3o73zS4GLZc7pN34wqH2mqaPapG8P6Fht3PvHmfTzov72NODm+qvcyjHLN5c65uV82r151pucuLNtLGhH+y0Bq56qutd1Q8th8KWPux+WYgu9Qvdvait6ULb/FfN/yer9OBTH5nkz2ymEClY5oHB8jvxPkc8/LNZedf3TrSz3L2WCyEcGwLzTM8KSqbKHFvAPez1Y4td+YKzqU3BpPsT9VkJ5PdYAtcSpWzRlrhcZmO9WuDmn0IBVtGo6ct5d/uiGsouVUSR1vA3oMw2QwUzBNMPfJP0cfQG2rncNNPNdJsn4fndx6Wq92PLtf8FM6u7ojXtid5UtbVtZWyFuY/RxxNayIm3BztX36DNY816G0thU7eg5UI57W8t+XL2yYRqNvUmRrrgEcCuNaxoXhAYXE6T6btRSR1DuyLGmV7Gsbc3cNQ462bfTkvf2PtGnaxlGo3r2LL/fMrnFvgQBtjsPU4eHTysibE6QhrY5C8MzElrdQDYcL+S7Cx2vb3cujp5zjmsFEoOPEmvDdnWSUVMKeeeBhijOWJzcpJYCT3mkgnwK4etfSjcTdSEZPL4rv7mjYUdNC+wHZWmoHOfCwmV3vzSOL5XebzwHgLKi62jXuUozfyrglovQlRSMxM3M1w6ghacXh5JILxGX2DaSmm4B0sDyTwyv+jef7XyX0rYtTftIrsyjVqLU6YXrGAQBAEAQGHx/Hm0hij0dLMXZGk2a1rG5pZZD8LGN1J8QOJQGF2arpMaf7U4OZRMcRTREWNQ5p1qJRxy3BDWeFzfSwGtbdb1HNmNFg7O3qSchlAD2MdzDBwcRzJ7o8dbYVKkacXKbwkEsmibqK01WPxuxCcyyNbL2LnOL2vmGgDDwAt2jhbTQdVlF5WQdE4jXR00UkszgyONpc9x4ABSDm7aLHqza6vbT0rS2FpLoojo1jRoZp3C+vetztewvfXGc1BZYJr2F2Fp8GitEM8zh9JM4d53g36rfAet15lWrKb1M0sG0k2VEpRisyeESaVvO24bhFITHZ1RLdsLdCAbd6Rw5hv5kgKLKtSuqjjTeUuL5eGe0mScVqavug2CcCMSxEF08hL4WvuS3Nr2r7/EdbDkDfjw3q9b+yPAwSJSq5Lm3T9Vw+3L3pJ9DHguPj/Bs0o4WTD7QZvZpgw2c9uQEfCX93N6Xv6LyLTd6aLlwTz6alkuBTA6NsMTQ0WAAa0dGNFgFN1VdSbbevPxIisIvYY8t/FxPzVEnkyR6LEGkbpsT9ppal3/nKlw8nv7T++vc29Q6GvBf+kfZY+xXSeUbuvDLCiAxO0bqgxFlGAJH6dq62WJvNwbxc7oOHUhblmqCnvV+quXb3dy7WYSzjQizCN1lPJ7fNXVMkcUT+68lty0sDzK9zhrq4jzBX0W0v+moxcEs80uXcarjhmD2N3aVFXKJc5igY+8cpaWyPDXXY9kZ929gdfzWptPbtC3i6aW9J8Vy82TCm3qTfhGCMpRcOlkfzfLI95PkCcrfIALhbi7nW4pJdiSX8vzNhLBfVVQ2Jj3vNmsaXOPRrRc/oqIQc5KMeL0JIs2ljldQyV2JyTWksKahieY2DtD9E2Uts57ran1XVWbpxuVa2kVp1ptZenFrOiXJFUs4yzDVu7R9LhVTNPM9sgb2pp4yexbaxyuvfM4Acf14ncp7ehWvYU6cE1nG8+s/DsRi6eI5ZKGwhP8GUF+Ps8f8AZXL7Ux/WVcf5Mth1UZwlaJmUugIG3zwZamneOJY9v7D7j+2V33w5PNGce9P1X8GtV4nS9JP2scbx8bWu/aAP710ZUeqAIAgCA0DenhjpIpHRm0lQ2CgiNicgmqQZzboWtbf7qAs972O/wLhUVPR/RuktBGW6GOJre8R42sL/AGiUBhtktnGYNhc0xF6qSne97+cYLCWMb0tpfqfRcdd3Ury6UF1FLCXbrxL4rdRFuxz531eDjJZjatrYnhoBI7Vj5mlw962a+vDMuujTUZOS5/YoN435bVvrqpmGUl3Na5vaBvGScnux+IbcfiP2Vk3hZYJN3dbGx4NSBgsZn2dPJ9Z1vdB+qOA9TzXl1qrnIzSwbLLPbQcV4N9taFF7lPWXsv5LY088SzmmsCXGwAJJJsABxPguYrXFWvL522/3gi5JIhLZ+n/zpxx80oJpKcXDXcCxp+iYR9p13EdLhfQ7O2Vhaqn/AHPV+P8AHA1ZPelknuZ+UfovM2leK1ouS6z0Xj2+RnCO8ywXCN5eWbJZ1Te1eGchq79wVsHuR3vQh66F4AqSQgCAiLcPPkbVwuOrZeHQ5QP7i6/4phvOnUXZ+/U16PYS4uQNgIQUUkGuYngDauqb2hPYRgPMVzlfNe4c8c8oAsOFyT0Xp0L+dCg4w60tM937+8TBxyzYGtAFhoF5redWZgoCzxSiFRH2brZHEdoD8TAblluhIAPgSr6FXopb64rh3Pt8uXeQ1kxG09B7VUYbGdWsndUPHhFGQwn8cjFt2VboaVaS4uKiv/p6+yZjJZaPjeNNlwus0uXx9m0DiXSODGgergstjxze0+559NRPqszVBTCCGKMcI2NZp9loH7lpVajqVJTfNt+pktD3WBJRCCEd9WppT4y/q1dx8N8JrwKKp0Fs9/I6T/0If/rauoKTIIAgCAICxxSh7fsP9XMyX9kOH95AR/v72ckraBk0IzOpnF728zEW2eR1IsD5XQGobZbbmowWOSNhBqbwyHS0bmi0g83WNvArmLLZ6p3jhJ9XVd/Z6cy2UsxMI7a+Kjw2losPZ2tTE507qoNNopXB2cwDi4hpy5iLaX15dM5JasqMvuA2Z7eeWvmGYREsivc3mcLvfc8SGu/r+C1bqphbqMoonSomtoPVcjtbaXR/6NJ6832d3iX04Z1ZaXXKuReaJvmxl1Jhjww2dO9sNxxDSC5/za0j8S9v4dtlXvU5cIre8+C93nyK6zxEyW5jA20WFQu+Oo+nefvDuD0aB6krtLmeZvPBGsjbJpMx/RfPNo3juqzkuC0Xh/Jtwjuo8ytAyPiKPL5nUnqVMnkYPtQSEAQghXY1/seP4lCbWc98g9JA8AfhkPyXbbRXT7Lo1OxJe2PqjWjpNomlcUbBRCCiAopBRAUUgoVIPPsxmzc7ZfS9z+75LLeeN0gx+N0JqewZ8DZ45ZPFsV3sH+0EfoCti2rKlvS57rS89H7ZIayZErXMj5JQg+HusCegupSy8Ag3fNN9JSMvqGyOI8y0A/kV3Xw7H5aku9GvVOkMJgMVPAw8WRRtPm1gB/RdKVF0gCAIAgCA86mBsrHseLte1zXDq1wsR8igObIMmCyVeGYtE99O+TtI3gOAPANkbYg2IA906EEa6ry760rTnGtQeJrTxRnFrgy2x/afD4aSanwuBzHSgNfKW8WXu4ZnkvNxcW0AuqLazu51o1bmWUuC7/LQlyWMInjYjBhhmG00NrOawOf1Mr+8+/qT8lTtO86GnKr6ePImEcvBkCV88lNyeXxNsosQalvQ2cOJYfIyPWSMiaMfWc0EFvq1zh52Xr7EvlaXalLqvR+fP1MKkd6Jhtye2QqKT2KU2mgBEd9C+G+lvFt7eVj1XXbfbpWs5x56epr0tZEjL50bZgoMS9tqXxwm8NO4CZ44ST8RC08w3Rzrc8o+sFvyof09FTn1pdVdkf8AJ+PBeb7DHOWZ1aBkEAQFEIIXxoCHarTTtGC/iXQWP5hdrbZqbE15P6SNeWlQmGkkzRsPgFx1RYk0Xo9SsQUQFFIKICikFCgPm6kFFJBQlAUUgtcQksw+OitpRzIMhHFYRi20MEAs5gkjid0LGHPKLjzevouxqLpWkc89fX+DVqPLOnl6pgEAQBAEAQBAWOLYPBWNDamGOZo1AkY11j1F+CA5+3i4FTRbQUNLTwsjiPsrXsYLB2eZxeT1OUgegWM3iLYJ/rHcB6rgPiGtrCl5/Zfc26S5lsuaLggKOFwR1RPBBBW8fApMNqWYhR3Y5sg7TL8MnAPt9V3Ajhc+K7zY93C7ou0r6rGneuzxXL+DVnHde8jacZ3iGqo6SPD7e2VvcDRqYNS2Rx6ah1ieQJ5LyrbYio3FSdz/ALdPX/lzS/PoWOplLHFm97O4OygpooI+DG6u5vcdXvPiTcrwby6nc1pVZc/Zcl5FsY7qwZJaxJRAEIKKSCGdphn2pit8LGX9ISf3rtLL5diSzzb+pRL/AHCV8IfeIeBI/f8AvXJ3CxMuReqgkopBS6AtavEIobdrLGy+gzva256C51VtOjUqdSLfgmyMpHuCsCSiAoVJBQlAfKkFCpBqW3G0LaKnkluLgZYh9aQ8P8fIL19mWUriqoeb7kYTlhGt/wCTxs86Weor5bkNDooyb96R9jI+/OzTb8ZX0ZJJYRqk8qQEAQBAEAQBAEBz9vGOXayjJ5vovzcB+qwqdR+ARN1We8vmm3JZu2uxL8m5S6p4rxywIAgNc22pI3Us7pv4vs3CXwGU97/nwXpbNqTVaMYdbKwYTSwRzuE2dDnTVrxfKTDF4OIBkcPQgepXR/FV60o20eer+y+5VQjzJpXFGwUQBCCikg+XvDQS4gAC5J0AHMkqUm3hAg7ZGq/hLGq2sHuAOyceDiGR6Hh3GuPgu62hT/pNnU7d8dM/V+5rxe9Jsl/BD3Hfe/cFx1z1kXoyC1ySl1ILXFKrsYJpBxZG9w53IaSBbzsraFPpKkYdrSIbwjQfZ49naWKrqIjPO+RjamUm8oL2OJLHO6FoFrgL39+e1K8renLdik91ctHzx3PiV9RZZtuC7U0lcAaeeNxtfIXBsg82HVeRc7PubZ/6kGu/l68DNST4GXJWoSfJKkFCUB8veBxIHmpSb4AwWP7QRUsTnyPDGDmeLj9Vo4k+AW/a2VStNRgsv94mLkkQ9ap2pxBkUDS2NvC+rYY796SS3M9OtgOq7/Z9hG0p44yfF/vI1pS3mdL4Bg0WH00VPALRxtsOpPFzndSSST5r0DEyCAIAgCAIAgCAIDnzf251LjNFUtHCGJ4PV8UzyfyyKGsrAJuncHG4NwQCCOBBGhC+Y7cWLyXgvobtLqnmvILAgCEGrb0I5X4TWNga5zy1oIaLnJnb2mnPu5l6uxJU431N1HhZ98PHuYVc7rwa5uOx2CShFKCGzxOe5zTYF7XPLg9vWwIaelh1C9L4mtKsbnp3rGWEu7C4P6mFGSxgktcwXBCDE7QbSU2HMzVUrWX91t7vd91g1K3LSxr3Ut2jFv6LxZjKSXEi/EN59biDjHhNO5gvbtHND3jxN+5H63XU0tgWlrHfvKme7gvy/YpdRvqosv8AMzEKy5ra5wvxaHPk06EXa1Xf/qWVDShRXol+WRuSfFm07JbNMwyJ7GPLy92ZziAOQAAA5cfmvKv76V3NSaxhYM4x3TesMiyxi/PU+v8AwXhVpZmWI1Svxyowp57Vj6mlB95us8A5XH86zx4jnderStKN7H5JKFTv6svw/YwbcTO4JtNS14vTTxvNrll7SAeMZ7w+S0bmwuLZ4qwa7+XrwMlJPgZR7QRYi46FaibWqJI237V4ZQwxc5Jg78LGuvp5uaum+F6Llcyqdkfqyqs9MEFtdYgjQjgV3bWTXN02fxzFI6aWohncYYSA8SODuV7DNrzHA814l3abPnWjSqQ+aXDCx9CyLljJlqXfBVNA7WJjvEEtv5XBWpU+GKDfyya9/wAEqqy9O+Ukfyd3+1aP/wA1R/0uv/IvT+SelLGXePW1fdpKa7joCA+Z3oAOPotyj8O0Y9eTfsQ6rL3Bd1+J4xI2XEXugj43l/jbaaMhFgz1ta3Be3Qt6VCO7TjhFbbfEnLZbZimwqAQ0rMo4vcdXyO+s93P9ByVxBmUAQBAEAQBAEAQBAcr72cbOK4rO6E9pFAzs4y03b2cYLpHgjiMxeb9LLGU4x4vuBNu7zGPbsLo5L3c2Psn8Lh8ZyG9uFwAfIhfPviajuXSl2r7s26L+U2Jc4XBCAgCAinbndvI2b23CCY5gc7omHLd3N0R4Anm3gb+i6zZm3IOn/TXuseGXr5P8lE6euYmMo971XTAMrqIucNC7vQOJ8WlhAPyW1U+Gras963q4XlL3yjFVmuKFXvRr68dnh9IYy749ZSNONy0Mb5lKfw/Z23z3NXPdw+7b8g6snwR5YVu+dNJ22JyunkdxZmcf2pL3PkLLKvtqNOPR2kVFduPovyFTzrIkTDsGyMDYo2xsHAABo+QXOVrrelvTll+pYkZSLCWj3iT5aBasrmT4Iywe4oI/qj5n/FYdNPtGC4VZJicatdvWx+S27bOGYsgzeRStGJQx0rWxvcyO5aRHeV73AEm4DdMuunHVd5sNzqWr6R5WcLOumhr1OOhuewW8Rwk9jxW8czTkbLIMpzDTJMD7rvtc+fj422Ng7ma1stOcezvX4M4VOTLPflQyzT0AjbmBbK1vADPdpIudLkAWHOys+GKtOnTquTxqvQVVlojaDZeskcGilnufrRuYPVzgAPUrpJbQtYrLqR9U/oVbr7DZ9pYf4Ow6HD2uD55ZBLM1mvH3WgceIZbrl8V5li3d3krrGIpbsf319TKXyxwdBbH7Nx0WH0tO+NhcyIB92g3e7vScb/ESvfKzItwKlBuKeC/Xsmf4IC9igaz3Gtb90AfogPRAEAQBAEAQBAEAQBAQPvX3oOqnOocLcXNcckk0eplJ07OHLqW/aHHgNOMSkorMnhAvdjN24oKZ8tV3p5WFj2j3Y4ngXYOruF3eg6nhNo7ddzWUKWkIvK72ufh3fq2Y0sLLLDc1iDqKrrMNmOuZ0kfQubYOsL/ABMyu/CVtfEcFc2tO6hw592fw9CKLxJxJhXFmwEAQFEIF1ILSrw+OX32gnqradacODIayeDMHjb1t00H6Kx3M2RguYqZjPdaB48/mqpVJS4sHpmWOCRdAUupBQoDCYnJmkPhYf4/qt6isQMWc/bTZ6+WurGaxRysYD9k3a0g9O639oL6DZbttClbvrNN+fF/vca0tcslWTZWPavCaeriLY65jOykeeEj49C2W1+Ojg7UgOC9MwNIkx6uwthpMVpO3hbo1tQ06dOzmAIcONjrbkvHuNjU51OmoydOfbHn5Gam8YepSm2pmqDkwrD3MedA5rpqpzfu5xZvyssIbGy/9eo5rswo+uCd/sRI27TdZJTzCuxR2eo95kROfs3fXkfwc4cgNB46W9mEIwioxWEislpZAIAgCAIAgCAIAgCAIAgLDHqd01LUsZfM+GRrbccxYQLeqA503ENiOIyCRoMggc6En4XBzQ7KPrZSdegcua+KHUVot16b2vvjyz9i6jjeJ/ewOBB4HRfP08PKNohXehh8mH1dPiEGj43Na/TQkXyOd4EXafRdtsStTuqE7Spwayvv6cTWqJxeUS7gWKx11PFPCbskaHDW9jwc0+INwfJcfdW07erKlPin+vzNhSysovlQSEIKKQY2PEP9MfAbX7Fsg6mzrO+WZvzWy6P/AG6q9+Pb+GY51wZFa5JRAeFTUiMEki/IcyrIQcmQWGzld7TTiYcHueQeILQ8taR4ENB9VfeUehq9H2JfTJEXlZMkStYyKXQHw9+UEnlqsksvBBoW3GLey0VRLfvOGRn336C3lcn0Xv7MtumuIQ5cX4Irm8Iw+xuzg/gkxPGtS1z3X5ZhaP5ANPzW5tG+f9d0kf7NF5cTGMflPT/JuxQtlraR3AtE7R0LXCOT+1H8l2qeSgnSSMPFnAEdCAf1QFIoms91rW+QA/RAfaAIAgCAIAgCAIAgCAIAgCAIDmnePgk2z2LtqqYZYpHmWFwHcDjftIXfM6dHacNKLm3hcUpUqnBkp4eUS3sztlTYjA2SN1jYZ4zq6N3MG35HmvmN7suva1HCS8H2o3I1E0Wu0sUda2SN4vG5mQ9fMeN+HkrbOU7dqceKeSJamh7q8Xkwyulwyo1a9xMThewflvoOTXNF/AjxXv7dtoXltG+pcUtfD8p+xXSe691kzrii8opICAiPeDtW/C8SgqImtfmhmjLXGwLS9h4jxYF1+ydnQvLSVKbxqn54f5KZy3ZZLOLfYT79MR92Rp/VgV0vhRLq1PVfyR0x8z75AeEMp/8Aca39Apj8MNf3r0b+46UxFZvQlnDmQ0wDngtHfdI+5Fu7Zo11W3T+H6dNqU6mi14YX1Zi6jfIlrd64HCqDL/QM+Y4/muS2smr2rn/ACZdDqo2C688zKIDH4pPYZRxPHyWxQhrvGLIg2unOLYjDQxH6OJ2aVw+sPfPoO75uK7HZ8FZWkrqfWfD7evHwKZfNLBJMbA0ANFgAAB0A0AXMttvLLTRdxoyY9XN/wBTUt+VRF/gvpFu80YPuX0NV8ToNXEBAEAQBAEAQBAEAQBAEAQBAEAQGN2iwKDEqd8FSwOY79pruTmHkR1QHO+02wOIbPzGakL5YQdJYmkkN+rNGL289R5Kmvb068dyosolNrgKXeu8MtJTNc/6zZCxpP3S0/qvBn8OQcsxqNLwz75X0LOlK7p3PxDHDUS2JayWV3QaCNoHlnHyUbeUbbZvRQ4Npff7CnrPJPy+fmyUQFrX1QjafrHgP3q6lTc33EMgneXVGbEaSGHvSMyAAa/SPeMrbddG/tL6B8P0nGhKb5vTyNao9Se8ewWhjhnnmo6WTs43yHNBEScoLrXLT0XvlZzVhGFzbQ1rmxthgAaXkRxtjhijuBZrGDU3cPE9dFobQ2hTsqXST11wkubMox3ngmzY/YSlwoBzB2k1tZngZvHIODB5a+JXA7Q2vcXrxJ4j2Lh59psxgomxU1MyFuWNoa27nWHC7nFztPMk+q86dSU3mTy/xoZYPVYElpWVgj0GrunTzV1Ok5eBGTQtvdp/YICQbzyXEYvqOryOg/Wy9/ZVh/U1cNfKuP48yucsIst3GzppIDLMPppu8b3zNZxDTfmTqfTortsXqr1Ojh1Y+7/dERCOFk3FeOZkb7DVRw7adzXgETSSx34WEx7RpHrlHzX0HZ1VVLaEl2JemhrSWGdHrdMQgCAIAgCAIAgCAIAgCAIAgCAIAgFkBGG+qmoqPD5ZfZKb2iZwijk7GPPmcLufmtckNadetkBru4LCclPU1LhrK8Rt+6wXJH4nW/CuG+Krneqworksvxf8I2KK0ySquULiyxGtMVrC5N9TwCuo0t/iQ2aftVjnsdNLO/vOAs0H4nnRo8r/AJAr2LG06erGlHRc/DmYSeFk1/cRsuayeXEqq78j3NizfFMQC+T8INh4nwX0SEIwioxWEjVJyr6UTxSxO4SMcw+TgQf1WQOZN3lU7BsZfBVd3MXU0nQOzAsdryJaLHo5eLt+0dxaPd4xe9+fYspyxI6AK+cG0WlXWiMgWueetrK2nSc1kjJaTYncd0W8T+5XRoYepGTRdstto8PBY20k5+C+jL85D+7ifBe7s7ZU7n5npDt7fD8lcp4IywzH2PrfacRbJORq0DLYEe73TplHRdRWs5Rt+htmo/vb295Spa5ZIDN6FIeLZh5tb+4rnn8P3K5r98i3pEVdvPowD3Zj4ZRr+ahbAue1eo6RGE3cxSYvtAyoDCGMeZpOJDGtbZgJ6k5fzXV2lv8A09GNLOcFLeXk6ZWwQEAQBAEAQBAEAQBAEAQBAEAQBAEAQEf76Nk5cVoGimGaWCTtAznI3KWua37WoI8rc0BDuwm8GXBQ6mqIXPizklhuyWJxtmsHDXh7pt5rwNrbDjey6SEt2eMdz8fyWQqbuhKOHb0cOnt9KYz0lbk/rHu/muVrfD97T/tyu7X24lyqRZf1OKsqcpjc0ttpZwN/HRa8LedLKknnwJzk0He3WMbRNjuM75W2bfWzQ4k2+Q9V7+wKUncOeNEmV1Hob/uJpzHgsBd8ckzx5Zy0f2b+q7IoJBQEL7/tijIwYhTtu5gDaloGpYNGy/h0B8LHkgPHdxto6spxFI/6aIWN9S9g0Dxf5Hx81wm2NlxoVd+K+V+z7PwbEJ5RtDnXNzqV5aWOBmR7t9ts6neaak/jLAPkGpYTwYwfW4a8rhdFsnZKrRVatw5Lt733FU540Rmt2u6EuIqsXaSSczKZ+pJ+tP1+58+i6xJJYRSSriWylFVG89JTyOsBmdEzPYcBnte3hdSDFndphf8A4KL+v/vICo3aYUP+5Rf1/wDeQGw4ZhcNIzJTRRxM45Y2NYCepDRqfFAXaAIAgCAIAgCAIAgCAIAgCAIAgCAIAgCAxGObL0df/KqaKU8A5zRnA6B47w8roCP8a3E0U1zTSy056G0rP2XEO/rIDUqrcVXRG9PUwv8AMyRH8gVDipcUD6wvcVWSyA1lRExtxcsLpXkcwMwAB8/zRJJYQJ4wvD2UkMUMIyxxsDGC/ICwuVILpAfMkYeC1wBaQQQQCCCLEEHiEBzzt/uxqcLnNVhQkdDfMGx3MsJ5i3F7PHXTQ+OFSlCpFwmsphPBgTtticwMUcZ7S1iWQu7T0Gtj6LyY7CtYy3sN92dDPpGbrup3VzMqGVuJty5DnjhfZz3ScRJL0sdbHW9ibW19hJJYRgTipAQBAEAQBAEAQBAEAQBAEAQBAEAQBAEAQBAEAQBAEAQBAEAQBAEAQHyIwDcAX621QH0gCAIAgCAIAgCAIAgCAIAgCAIAgCAICqAIAgCAIAgCAIAgCAIAgCAIAgCAICiAqgCAIAgCAIAgCAIAgCAIAgCAIAg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SEhURExIUFRQXGBwYFhcXGBcYHRkZHxcYGBkbGxggICggGBopHBsXIjIiJSorLi8wGh8zODMsNygtLisBCgoKDgwOGxAQGy0kHSQsLDUsLTc0Ny8xNDctLCw1LDcvLzIsNDc3Nyw3NDQ1NCwtNCwsNTQ3LS03LDQsNisuLP/AABEIAHIA3gMBIgACEQEDEQH/xAAcAAEAAgMBAQEAAAAAAAAAAAAABgcEBQgBAwL/xAA/EAABAwIDBAgCBgoCAwAAAAABAAIDBBEGEiEFMUFRBxMiYXGBkaFS0RQjMpKxwTNCQ2JygqLC4fBT8UVj0v/EABoBAQEAAwEBAAAAAAAAAAAAAAABAgUGAwT/xAAtEQEAAgIBAgMFCQEAAAAAAAAAAQIDEQQSQQUx8FFxweHxISIjJDJhkaHRE//aAAwDAQACEQMRAD8AvFERAREQEREBERAREQEREBERAREQEREBERAWkxDiJlLZuXPIdct7WHMnW3ot2qnxBUdZUyu/eIHgNB+C+DxDk2wY46fOX3+H8aufJPV5QnuH8Rsqrty5JBrlve45g2F/RbtU7RVTopGyN+003Hy8CNFbGzK5s8TZW7nD0PEeqx8P5k56zW/6o/tl4hw4wWi1P0z/AEykRFsWuEREBERAREQEREBERAREQEREBERAREQEREBEXxqatkYu97Wj94gf9qTMRG5WImZ1D2plysc47mtJ9BdVDA0ySNHFzh6kqa4hxTC6KSKMlznNLbgWFjodT3XUawtBnq4hydm+6C78QFoufkrny0pSd/OW84GO2DFe9418obHGuxuqeJmDsP0Pc4D8CPe6+OFNvimLmyXMbtdNbO8O/wCSn+0aNs0bonbnC3geBHeCq8ZhSpLi3JYA2zEgA944rLk8fJgzxkwx5+p/lONyMefBOPNPl6huKzHXCKHzef7R81pKzE9TJ+0yjkwW9963NLgawvLNYDeGD+4/JRraxhz5YAcjdMxNy88TyA5WXhyb8utd5ba32+nxe/GpxJtrFXeu/wBfg+AqpM2cPfm55jf1Vt0BcY2F/wBvKM3jbVQ3BmH8xFTKOyNY2nifiPdy9VOV93heC9Kze3fyj4vh8TzUvaKV7ec/AREW1aoREJQEUW2p0hbPgJa6oD3DeIwZLeY09189m9I+z5nBgnyE6DrGlgJ8ToPNBLUXgK9QEREBERAREQEREBfCtqmxRukd9louf95r7rG2nRiaJ8RNszSL8jwPqsb76Z6fPsyprqjq8u6AbSxbPISGHq28A3f5u5+C0zIpJnaB8jjyBcV9dpbMkgcWyNI5Ot2T4FeUG0pYTeN5bzHA+I3Fcpkve99Zpn1+zq8dKUpvDEev3bihwbO/V+WMd5ufQfNSjYeGY6Z3WBznvsRc2AF+Q/ytTsjGjnEMliLidAYwST/J8lLoahriQHAltswuLtJFwHDgbLdcLBxZ+/j+2Y9rS83Pyo+7k+yJ9j6oi8cLiy2bWIPjLEGYmniPZH6Rw4n4R3c1gYU2B9Id1jx9U06/vHkO7n6LW7b2eaeZ0R3DVp5tO4/l5FTbA+0RJB1RsHR6eLeB/Jc9h/Mcr8bt293b15ugzfl+L+D37+/ukbW2FhoAvURdC58REQFSnSpjZ80r6KB9oWXbKW/tHcW3+EbrcTdXPUEhri37Vjbxtp7rk5jiQCSSTqSeJUlYZ2z9kTz36mCWUDeY43OA7iQLA9yxZonNJa9rmuGha4FpB5EHUFXx0SbZhlomQMs2WEWkZxNz9vvB581sMT4Fpq6aKeXM0s0eGWHWt4Bx36HiNbEjwaEZ6F9sVMjHwSMe+Bg+rlO5p4x3P2uYtu47wrPXxpKZkTBHG1rGNFg1osAPBYGIMRU9EzrKiQNv9lu9zv4W7yqjaoqd2t0ySkkU1Mxo4OmLnE/ytLbfeWFR9MFY131kNO9vEND2H72Zw9lNrpd6KL4RxxTV/ZYTHMBcxPtfvLT+sPBShVBF8qmoZGx0kjmsY0Xc5xAAHMk7gq3xB0vRRkspYjMfjcSxnkLZneyCzUVFnpfr736ukty6uX8et3qWYX6WIZnCOqYIHE2Dwbx37ydWedx3ps0shF4031GoWFtna0VLE6ad4YxvE7yeAA3knkEGXLE1wLXAEHeCLhRvaWDIXnNGTEeQ1b6bx5FQ+u6ZmhxENGXt5vkyE+Qa5SXAmNX7RbM51OIhFbUSF9yQT8Lbbl45cOPLGrxt7Ys2TFO6TpXuJMY/R3SUtC3JlJZJUOsZHEaEM4Mb7+HGcdDERGzzISSZJpHEnUm1manjq0qjKqfrHvk+NznepJ/NX1hKuioNjU80zsrBHntxc57nSBoHFxLtyzpStI6axqGF72vPVady3+JcQQ0MJmmdxs1o3vdyA9zyX5mxJAx/VvcWmwIJBsQQCNQuf8V4hm2jUGR4NvsxRi5ygnQAcXHieJ8laO2tlzuippXRPz/R2NlAF8rwNQbePsvDl5cmLH1UjenvxMWPLk6bzqJbvF1PHUw9dE9r3R6nKQezx3ct/qopsDaRp5myfq7njm07/Tf5LXgkHiD6FeLns3JnJljLEan/AB0OHjRjxTimdwudjgQCDcHUFerS4Pe40kebvAv8IcQ329rLdLqMV/8ApSLe2Icvlp0XmvskREWbAVA9J2EXUc5mY0mnlcXAjcxxNyw8hcm3pwV/LG2jQxzxuhlYHxvFnNP+6HvQcxbG2tLSytnhdle3zBHFrhxaV0Rg/FMW0Iesj0e2wkjO9h/Np1sfkqOxzhJ+zpsur4X6xSHjza62gcPfesTCG3X0VVHO09m4bIPijJGYeIGo7wFFdC4m22yipn1D9co7LficdGtHiVzhtjas1bOZpSXyPNgADYa6MY3gOQVidOu0SX01MD2Q10rhzJORh8gH+qwuhTY7ZamWoeAeoa3Jfg9+bXyDT6oPph/ojmlYH1MvU31yNGZw/iN7A92q9xD0RyxRmSmlMxaLmNzQ1x/hsbE9yuhFdJtyjSVL4pGyMcWSMcHNO4hw/wB3LpjC22BV0kVToM7e0OTho4eoKoTpDgazaNS1lgM97DgSAT7kqZ4e2i6DDkzwSCXSMYeWdwabervNRUf6SsZurZnQxutTRmzQP2jhveeY5Dz4rGwhgGorx1gtFD/yPB7XPI39bx3LR4c2b9JqoKfcJJGtPc293W78oK6fp4GxtaxjQ1rQA0DcANAEFWz9DLcvYq3Z+GaMZfY3CrHbux5aSZ1PM2z266ahzTucDxB/IrqRVN070bbU01u1d0ZPNtsw9Df1KDP6GMROmhfSSOzOhsYyd/VnTL32PsRyUT6ZNrulruov9XC1oDeGdwzOce+xA8u9fvoSB+nP5dS6/wB5tlGscVHWbQqn8OtcB5dn8kGxwdgKfaEbpWSMjja7KC4E5nAAmwHDUaqxdlYcdsnZtcXyNkeY3vBaCBpEQ0ann+K2fRPTZNlwc3F7z5yOt/TZe9K1Rk2ZPzdkYPN7b+wKDni2llvcRYhkq+qi1EMTWsijHcALn4nE/JamjpnSyMiYLue4NaO8mw91+/rKebcWSxP472vafmFFXF0Y4BFOG1lSz686xsP7IcyPjPsrJUewRiZlfTNlFhI3sys+F3MfuneP8KQrJixKzZsUv6SNru8jX13rVswfTB2bK4j4S42+fut+i8r4MV53asTPuetM+WkaraYh+WMAAAFgNABwC/SIvV5C/L3hoLiQABck6ADiSeAX6Xj2gggi4OhB4hBXGKOliCK7KQCd/wAZv1Y7773+WnepVgrETa6lZMCOsAyytH6rxv04A7x3FUTjbDL6CodGQeqcSYX8C3gL/ENx9eK1Oz9pTQOzwyvjcd5Y4i/jzUVeXS9VwNoHxykdY8jqW8cwI7QHIC9z3qi6CkdNLHCwXdI9rGjvJASqqpJn5pHvkedLuJcT3D5K3OirAr4SK2pblkt9VGd7Qd73cnEbhwQRHpfmvtFzb3DI2NHoT+ay+h3EMdNUSQyuDGzhoa46DO0nKCeF8xHjZR7H9T1m0ap3DrC0fygN/EFaOanc0NzNc0OGZtwRmaeI5hB1gtHizFENBEZJHAvIPVxg9p55AcBzPBUBR4qrYm5I6uZreAzE28L7lgEy1En7SaV2n6z3H802aKqeSpmc89qWV97Di5x0AHiQArlxRh40+wTTjV0TWvfbmHZpD6knyXz6Nej00xFXVAdf+zj0Ij7ydxf+CsWeFr2uY4AtcC1wO4gixB8kHL+wNo/RqmGotfq5GuI5tv2h4ltwumtm7QjqI2zRPD2OFwQfbuPcuf8AHWDJaCVxDXOpibsk3gD4Xng4czv9baTZe2aimuYJ5Ir78riAfEbig6fq6pkTHSSPaxjRdznEAAd5VP8ATTtVszaLqySx7Hyi+mhyBptvF+0oBtPbNRU2E08knABziRfhpuUj6VHZaqGHcIqWJluR7bj7Fvog33QbD9ZVS/Cxrfcn8lWlbUdZJJJ8bnP9XF35qzujR/U7J2jU8QHgeLILj3eqwpYsz2M5ua31ICDprCVL1VFTR/DCwf0hRHpvqctFGz45h/S1xVgQR5WtbyAHoLKpunip1pYu6R5/paPxPoqiE9HtP1m0qRv/ALc33Guk/tU56ZMJ/wDkIm8hOB6Nk/AHy71H+hqmz7RDv+OJ7vM2YPZxV7Twte1zHgOa4FrgdxBFiCorm7BeJX0FS2UXMZ7MrPiZ/wDQ3j04ro+iq2SxtljcHMeA5rhuIO5c5Y5w06gqnRWPVO7ULubeV+YOh8jxUq6IcX9S8UMzvq3n6kn9V53t7g47u/xQXSiIqgiIgIiIMbaGz4p2GOaNkjDva4Aj/BUTl6LNmk3EL29wlkt7kkeSmqINHsXCNHSHNBTsa74jd7vvOJI9VvEXxrY3Oje1pAcWuDSeBIIB9UHLG0anrZZZd+d73/ecXfmujtlbChkoaeCaJkjREzR7QbdkHTkqyj6HKoWHXwW0+P5K6o2BoAG4CwUhZRM9GezL5vouu/8ATT2+7nst9srYdPTC0EEcfPK0AnxO8rYIqgiIg/MsYcC1wBB3gi4PkoxWdHezZXZnUjQf3HyRj0Y4BSlEGg2VguhpiHRUsYcNznZpHDwc8khZ1ZsGmleZJaaF7za7nMa4mwsNSOS2KIMKLZMDY3QthjbE6+ZgaA0333buO4LGjwzRtIcKSAEG4IjZcEagjRbZEBYNfsennIdNBFIQLAvY1xA32Fws5EGDQbGp4HF0MEUbiLEsY1pI5XAWciIMLaeyYKkBs8McoabgSNa6x7r7lgNwdQAgihpgRqD1TN/ot4iDwBeo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SEhURExIUFRQXGBwYFhcXGBcYHRkZHxcYGBkbGxggICggGBopHBsXIjIiJSorLi8wGh8zODMsNygtLisBCgoKDgwOGxAQGy0kHSQsLDUsLTc0Ny8xNDctLCw1LDcvLzIsNDc3Nyw3NDQ1NCwtNCwsNTQ3LS03LDQsNisuLP/AABEIAHIA3gMBIgACEQEDEQH/xAAcAAEAAgMBAQEAAAAAAAAAAAAABgcEBQgBAwL/xAA/EAABAwIDBAgCBgoCAwAAAAABAAIDBBEGEiEFMUFRBxMiYXGBkaFS0RQjMpKxwTNCQ2JygqLC4fBT8UVj0v/EABoBAQEAAwEBAAAAAAAAAAAAAAABAgUGAwT/xAAtEQEAAgIBAgMFCQEAAAAAAAAAAQIDEQQSQQUx8FFxweHxISIjJDJhkaHRE//aAAwDAQACEQMRAD8AvFERAREQEREBERAREQEREBERAREQEREBERAWkxDiJlLZuXPIdct7WHMnW3ot2qnxBUdZUyu/eIHgNB+C+DxDk2wY46fOX3+H8aufJPV5QnuH8Rsqrty5JBrlve45g2F/RbtU7RVTopGyN+003Hy8CNFbGzK5s8TZW7nD0PEeqx8P5k56zW/6o/tl4hw4wWi1P0z/AEykRFsWuEREBERAREQEREBERAREQEREBERAREQEREBEXxqatkYu97Wj94gf9qTMRG5WImZ1D2plysc47mtJ9BdVDA0ySNHFzh6kqa4hxTC6KSKMlznNLbgWFjodT3XUawtBnq4hydm+6C78QFoufkrny0pSd/OW84GO2DFe9418obHGuxuqeJmDsP0Pc4D8CPe6+OFNvimLmyXMbtdNbO8O/wCSn+0aNs0bonbnC3geBHeCq8ZhSpLi3JYA2zEgA944rLk8fJgzxkwx5+p/lONyMefBOPNPl6huKzHXCKHzef7R81pKzE9TJ+0yjkwW9963NLgawvLNYDeGD+4/JRraxhz5YAcjdMxNy88TyA5WXhyb8utd5ba32+nxe/GpxJtrFXeu/wBfg+AqpM2cPfm55jf1Vt0BcY2F/wBvKM3jbVQ3BmH8xFTKOyNY2nifiPdy9VOV93heC9Kze3fyj4vh8TzUvaKV7ec/AREW1aoREJQEUW2p0hbPgJa6oD3DeIwZLeY09189m9I+z5nBgnyE6DrGlgJ8ToPNBLUXgK9QEREBERAREQEREBfCtqmxRukd9louf95r7rG2nRiaJ8RNszSL8jwPqsb76Z6fPsyprqjq8u6AbSxbPISGHq28A3f5u5+C0zIpJnaB8jjyBcV9dpbMkgcWyNI5Ot2T4FeUG0pYTeN5bzHA+I3Fcpkve99Zpn1+zq8dKUpvDEev3bihwbO/V+WMd5ufQfNSjYeGY6Z3WBznvsRc2AF+Q/ytTsjGjnEMliLidAYwST/J8lLoahriQHAltswuLtJFwHDgbLdcLBxZ+/j+2Y9rS83Pyo+7k+yJ9j6oi8cLiy2bWIPjLEGYmniPZH6Rw4n4R3c1gYU2B9Id1jx9U06/vHkO7n6LW7b2eaeZ0R3DVp5tO4/l5FTbA+0RJB1RsHR6eLeB/Jc9h/Mcr8bt293b15ugzfl+L+D37+/ukbW2FhoAvURdC58REQFSnSpjZ80r6KB9oWXbKW/tHcW3+EbrcTdXPUEhri37Vjbxtp7rk5jiQCSSTqSeJUlYZ2z9kTz36mCWUDeY43OA7iQLA9yxZonNJa9rmuGha4FpB5EHUFXx0SbZhlomQMs2WEWkZxNz9vvB581sMT4Fpq6aKeXM0s0eGWHWt4Bx36HiNbEjwaEZ6F9sVMjHwSMe+Bg+rlO5p4x3P2uYtu47wrPXxpKZkTBHG1rGNFg1osAPBYGIMRU9EzrKiQNv9lu9zv4W7yqjaoqd2t0ySkkU1Mxo4OmLnE/ytLbfeWFR9MFY131kNO9vEND2H72Zw9lNrpd6KL4RxxTV/ZYTHMBcxPtfvLT+sPBShVBF8qmoZGx0kjmsY0Xc5xAAHMk7gq3xB0vRRkspYjMfjcSxnkLZneyCzUVFnpfr736ukty6uX8et3qWYX6WIZnCOqYIHE2Dwbx37ydWedx3ps0shF4031GoWFtna0VLE6ad4YxvE7yeAA3knkEGXLE1wLXAEHeCLhRvaWDIXnNGTEeQ1b6bx5FQ+u6ZmhxENGXt5vkyE+Qa5SXAmNX7RbM51OIhFbUSF9yQT8Lbbl45cOPLGrxt7Ys2TFO6TpXuJMY/R3SUtC3JlJZJUOsZHEaEM4Mb7+HGcdDERGzzISSZJpHEnUm1manjq0qjKqfrHvk+NznepJ/NX1hKuioNjU80zsrBHntxc57nSBoHFxLtyzpStI6axqGF72vPVady3+JcQQ0MJmmdxs1o3vdyA9zyX5mxJAx/VvcWmwIJBsQQCNQuf8V4hm2jUGR4NvsxRi5ygnQAcXHieJ8laO2tlzuippXRPz/R2NlAF8rwNQbePsvDl5cmLH1UjenvxMWPLk6bzqJbvF1PHUw9dE9r3R6nKQezx3ct/qopsDaRp5myfq7njm07/Tf5LXgkHiD6FeLns3JnJljLEan/AB0OHjRjxTimdwudjgQCDcHUFerS4Pe40kebvAv8IcQ329rLdLqMV/8ApSLe2Icvlp0XmvskREWbAVA9J2EXUc5mY0mnlcXAjcxxNyw8hcm3pwV/LG2jQxzxuhlYHxvFnNP+6HvQcxbG2tLSytnhdle3zBHFrhxaV0Rg/FMW0Iesj0e2wkjO9h/Np1sfkqOxzhJ+zpsur4X6xSHjza62gcPfesTCG3X0VVHO09m4bIPijJGYeIGo7wFFdC4m22yipn1D9co7LficdGtHiVzhtjas1bOZpSXyPNgADYa6MY3gOQVidOu0SX01MD2Q10rhzJORh8gH+qwuhTY7ZamWoeAeoa3Jfg9+bXyDT6oPph/ojmlYH1MvU31yNGZw/iN7A92q9xD0RyxRmSmlMxaLmNzQ1x/hsbE9yuhFdJtyjSVL4pGyMcWSMcHNO4hw/wB3LpjC22BV0kVToM7e0OTho4eoKoTpDgazaNS1lgM97DgSAT7kqZ4e2i6DDkzwSCXSMYeWdwabervNRUf6SsZurZnQxutTRmzQP2jhveeY5Dz4rGwhgGorx1gtFD/yPB7XPI39bx3LR4c2b9JqoKfcJJGtPc293W78oK6fp4GxtaxjQ1rQA0DcANAEFWz9DLcvYq3Z+GaMZfY3CrHbux5aSZ1PM2z266ahzTucDxB/IrqRVN070bbU01u1d0ZPNtsw9Df1KDP6GMROmhfSSOzOhsYyd/VnTL32PsRyUT6ZNrulruov9XC1oDeGdwzOce+xA8u9fvoSB+nP5dS6/wB5tlGscVHWbQqn8OtcB5dn8kGxwdgKfaEbpWSMjja7KC4E5nAAmwHDUaqxdlYcdsnZtcXyNkeY3vBaCBpEQ0ann+K2fRPTZNlwc3F7z5yOt/TZe9K1Rk2ZPzdkYPN7b+wKDni2llvcRYhkq+qi1EMTWsijHcALn4nE/JamjpnSyMiYLue4NaO8mw91+/rKebcWSxP472vafmFFXF0Y4BFOG1lSz686xsP7IcyPjPsrJUewRiZlfTNlFhI3sys+F3MfuneP8KQrJixKzZsUv6SNru8jX13rVswfTB2bK4j4S42+fut+i8r4MV53asTPuetM+WkaraYh+WMAAAFgNABwC/SIvV5C/L3hoLiQABck6ADiSeAX6Xj2gggi4OhB4hBXGKOliCK7KQCd/wAZv1Y7773+WnepVgrETa6lZMCOsAyytH6rxv04A7x3FUTjbDL6CodGQeqcSYX8C3gL/ENx9eK1Oz9pTQOzwyvjcd5Y4i/jzUVeXS9VwNoHxykdY8jqW8cwI7QHIC9z3qi6CkdNLHCwXdI9rGjvJASqqpJn5pHvkedLuJcT3D5K3OirAr4SK2pblkt9VGd7Qd73cnEbhwQRHpfmvtFzb3DI2NHoT+ay+h3EMdNUSQyuDGzhoa46DO0nKCeF8xHjZR7H9T1m0ap3DrC0fygN/EFaOanc0NzNc0OGZtwRmaeI5hB1gtHizFENBEZJHAvIPVxg9p55AcBzPBUBR4qrYm5I6uZreAzE28L7lgEy1En7SaV2n6z3H802aKqeSpmc89qWV97Di5x0AHiQArlxRh40+wTTjV0TWvfbmHZpD6knyXz6Nej00xFXVAdf+zj0Ij7ydxf+CsWeFr2uY4AtcC1wO4gixB8kHL+wNo/RqmGotfq5GuI5tv2h4ltwumtm7QjqI2zRPD2OFwQfbuPcuf8AHWDJaCVxDXOpibsk3gD4Xng4czv9baTZe2aimuYJ5Ir78riAfEbig6fq6pkTHSSPaxjRdznEAAd5VP8ATTtVszaLqySx7Hyi+mhyBptvF+0oBtPbNRU2E08knABziRfhpuUj6VHZaqGHcIqWJluR7bj7Fvog33QbD9ZVS/Cxrfcn8lWlbUdZJJJ8bnP9XF35qzujR/U7J2jU8QHgeLILj3eqwpYsz2M5ua31ICDprCVL1VFTR/DCwf0hRHpvqctFGz45h/S1xVgQR5WtbyAHoLKpunip1pYu6R5/paPxPoqiE9HtP1m0qRv/ALc33Guk/tU56ZMJ/wDkIm8hOB6Nk/AHy71H+hqmz7RDv+OJ7vM2YPZxV7Twte1zHgOa4FrgdxBFiCorm7BeJX0FS2UXMZ7MrPiZ/wDQ3j04ro+iq2SxtljcHMeA5rhuIO5c5Y5w06gqnRWPVO7ULubeV+YOh8jxUq6IcX9S8UMzvq3n6kn9V53t7g47u/xQXSiIqgiIgIiIMbaGz4p2GOaNkjDva4Aj/BUTl6LNmk3EL29wlkt7kkeSmqINHsXCNHSHNBTsa74jd7vvOJI9VvEXxrY3Oje1pAcWuDSeBIIB9UHLG0anrZZZd+d73/ecXfmujtlbChkoaeCaJkjREzR7QbdkHTkqyj6HKoWHXwW0+P5K6o2BoAG4CwUhZRM9GezL5vouu/8ATT2+7nst9srYdPTC0EEcfPK0AnxO8rYIqgiIg/MsYcC1wBB3gi4PkoxWdHezZXZnUjQf3HyRj0Y4BSlEGg2VguhpiHRUsYcNznZpHDwc8khZ1ZsGmleZJaaF7za7nMa4mwsNSOS2KIMKLZMDY3QthjbE6+ZgaA0333buO4LGjwzRtIcKSAEG4IjZcEagjRbZEBYNfsennIdNBFIQLAvY1xA32Fws5EGDQbGp4HF0MEUbiLEsY1pI5XAWciIMLaeyYKkBs8McoabgSNa6x7r7lgNwdQAgihpgRqD1TN/ot4iDwBeo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SEhURExIUFRQXGBwYFhcXGBcYHRkZHxcYGBkbGxggICggGBopHBsXIjIiJSorLi8wGh8zODMsNygtLisBCgoKDgwOGxAQGy0kHSQsLDUsLTc0Ny8xNDctLCw1LDcvLzIsNDc3Nyw3NDQ1NCwtNCwsNTQ3LS03LDQsNisuLP/AABEIAHIA3gMBIgACEQEDEQH/xAAcAAEAAgMBAQEAAAAAAAAAAAAABgcEBQgBAwL/xAA/EAABAwIDBAgCBgoCAwAAAAABAAIDBBEGEiEFMUFRBxMiYXGBkaFS0RQjMpKxwTNCQ2JygqLC4fBT8UVj0v/EABoBAQEAAwEBAAAAAAAAAAAAAAABAgUGAwT/xAAtEQEAAgIBAgMFCQEAAAAAAAAAAQIDEQQSQQUx8FFxweHxISIjJDJhkaHRE//aAAwDAQACEQMRAD8AvFERAREQEREBERAREQEREBERAREQEREBERAWkxDiJlLZuXPIdct7WHMnW3ot2qnxBUdZUyu/eIHgNB+C+DxDk2wY46fOX3+H8aufJPV5QnuH8Rsqrty5JBrlve45g2F/RbtU7RVTopGyN+003Hy8CNFbGzK5s8TZW7nD0PEeqx8P5k56zW/6o/tl4hw4wWi1P0z/AEykRFsWuEREBERAREQEREBERAREQEREBERAREQEREBEXxqatkYu97Wj94gf9qTMRG5WImZ1D2plysc47mtJ9BdVDA0ySNHFzh6kqa4hxTC6KSKMlznNLbgWFjodT3XUawtBnq4hydm+6C78QFoufkrny0pSd/OW84GO2DFe9418obHGuxuqeJmDsP0Pc4D8CPe6+OFNvimLmyXMbtdNbO8O/wCSn+0aNs0bonbnC3geBHeCq8ZhSpLi3JYA2zEgA944rLk8fJgzxkwx5+p/lONyMefBOPNPl6huKzHXCKHzef7R81pKzE9TJ+0yjkwW9963NLgawvLNYDeGD+4/JRraxhz5YAcjdMxNy88TyA5WXhyb8utd5ba32+nxe/GpxJtrFXeu/wBfg+AqpM2cPfm55jf1Vt0BcY2F/wBvKM3jbVQ3BmH8xFTKOyNY2nifiPdy9VOV93heC9Kze3fyj4vh8TzUvaKV7ec/AREW1aoREJQEUW2p0hbPgJa6oD3DeIwZLeY09189m9I+z5nBgnyE6DrGlgJ8ToPNBLUXgK9QEREBERAREQEREBfCtqmxRukd9louf95r7rG2nRiaJ8RNszSL8jwPqsb76Z6fPsyprqjq8u6AbSxbPISGHq28A3f5u5+C0zIpJnaB8jjyBcV9dpbMkgcWyNI5Ot2T4FeUG0pYTeN5bzHA+I3Fcpkve99Zpn1+zq8dKUpvDEev3bihwbO/V+WMd5ufQfNSjYeGY6Z3WBznvsRc2AF+Q/ytTsjGjnEMliLidAYwST/J8lLoahriQHAltswuLtJFwHDgbLdcLBxZ+/j+2Y9rS83Pyo+7k+yJ9j6oi8cLiy2bWIPjLEGYmniPZH6Rw4n4R3c1gYU2B9Id1jx9U06/vHkO7n6LW7b2eaeZ0R3DVp5tO4/l5FTbA+0RJB1RsHR6eLeB/Jc9h/Mcr8bt293b15ugzfl+L+D37+/ukbW2FhoAvURdC58REQFSnSpjZ80r6KB9oWXbKW/tHcW3+EbrcTdXPUEhri37Vjbxtp7rk5jiQCSSTqSeJUlYZ2z9kTz36mCWUDeY43OA7iQLA9yxZonNJa9rmuGha4FpB5EHUFXx0SbZhlomQMs2WEWkZxNz9vvB581sMT4Fpq6aKeXM0s0eGWHWt4Bx36HiNbEjwaEZ6F9sVMjHwSMe+Bg+rlO5p4x3P2uYtu47wrPXxpKZkTBHG1rGNFg1osAPBYGIMRU9EzrKiQNv9lu9zv4W7yqjaoqd2t0ySkkU1Mxo4OmLnE/ytLbfeWFR9MFY131kNO9vEND2H72Zw9lNrpd6KL4RxxTV/ZYTHMBcxPtfvLT+sPBShVBF8qmoZGx0kjmsY0Xc5xAAHMk7gq3xB0vRRkspYjMfjcSxnkLZneyCzUVFnpfr736ukty6uX8et3qWYX6WIZnCOqYIHE2Dwbx37ydWedx3ps0shF4031GoWFtna0VLE6ad4YxvE7yeAA3knkEGXLE1wLXAEHeCLhRvaWDIXnNGTEeQ1b6bx5FQ+u6ZmhxENGXt5vkyE+Qa5SXAmNX7RbM51OIhFbUSF9yQT8Lbbl45cOPLGrxt7Ys2TFO6TpXuJMY/R3SUtC3JlJZJUOsZHEaEM4Mb7+HGcdDERGzzISSZJpHEnUm1manjq0qjKqfrHvk+NznepJ/NX1hKuioNjU80zsrBHntxc57nSBoHFxLtyzpStI6axqGF72vPVady3+JcQQ0MJmmdxs1o3vdyA9zyX5mxJAx/VvcWmwIJBsQQCNQuf8V4hm2jUGR4NvsxRi5ygnQAcXHieJ8laO2tlzuippXRPz/R2NlAF8rwNQbePsvDl5cmLH1UjenvxMWPLk6bzqJbvF1PHUw9dE9r3R6nKQezx3ct/qopsDaRp5myfq7njm07/Tf5LXgkHiD6FeLns3JnJljLEan/AB0OHjRjxTimdwudjgQCDcHUFerS4Pe40kebvAv8IcQ329rLdLqMV/8ApSLe2Icvlp0XmvskREWbAVA9J2EXUc5mY0mnlcXAjcxxNyw8hcm3pwV/LG2jQxzxuhlYHxvFnNP+6HvQcxbG2tLSytnhdle3zBHFrhxaV0Rg/FMW0Iesj0e2wkjO9h/Np1sfkqOxzhJ+zpsur4X6xSHjza62gcPfesTCG3X0VVHO09m4bIPijJGYeIGo7wFFdC4m22yipn1D9co7LficdGtHiVzhtjas1bOZpSXyPNgADYa6MY3gOQVidOu0SX01MD2Q10rhzJORh8gH+qwuhTY7ZamWoeAeoa3Jfg9+bXyDT6oPph/ojmlYH1MvU31yNGZw/iN7A92q9xD0RyxRmSmlMxaLmNzQ1x/hsbE9yuhFdJtyjSVL4pGyMcWSMcHNO4hw/wB3LpjC22BV0kVToM7e0OTho4eoKoTpDgazaNS1lgM97DgSAT7kqZ4e2i6DDkzwSCXSMYeWdwabervNRUf6SsZurZnQxutTRmzQP2jhveeY5Dz4rGwhgGorx1gtFD/yPB7XPI39bx3LR4c2b9JqoKfcJJGtPc293W78oK6fp4GxtaxjQ1rQA0DcANAEFWz9DLcvYq3Z+GaMZfY3CrHbux5aSZ1PM2z266ahzTucDxB/IrqRVN070bbU01u1d0ZPNtsw9Df1KDP6GMROmhfSSOzOhsYyd/VnTL32PsRyUT6ZNrulruov9XC1oDeGdwzOce+xA8u9fvoSB+nP5dS6/wB5tlGscVHWbQqn8OtcB5dn8kGxwdgKfaEbpWSMjja7KC4E5nAAmwHDUaqxdlYcdsnZtcXyNkeY3vBaCBpEQ0ann+K2fRPTZNlwc3F7z5yOt/TZe9K1Rk2ZPzdkYPN7b+wKDni2llvcRYhkq+qi1EMTWsijHcALn4nE/JamjpnSyMiYLue4NaO8mw91+/rKebcWSxP472vafmFFXF0Y4BFOG1lSz686xsP7IcyPjPsrJUewRiZlfTNlFhI3sys+F3MfuneP8KQrJixKzZsUv6SNru8jX13rVswfTB2bK4j4S42+fut+i8r4MV53asTPuetM+WkaraYh+WMAAAFgNABwC/SIvV5C/L3hoLiQABck6ADiSeAX6Xj2gggi4OhB4hBXGKOliCK7KQCd/wAZv1Y7773+WnepVgrETa6lZMCOsAyytH6rxv04A7x3FUTjbDL6CodGQeqcSYX8C3gL/ENx9eK1Oz9pTQOzwyvjcd5Y4i/jzUVeXS9VwNoHxykdY8jqW8cwI7QHIC9z3qi6CkdNLHCwXdI9rGjvJASqqpJn5pHvkedLuJcT3D5K3OirAr4SK2pblkt9VGd7Qd73cnEbhwQRHpfmvtFzb3DI2NHoT+ay+h3EMdNUSQyuDGzhoa46DO0nKCeF8xHjZR7H9T1m0ap3DrC0fygN/EFaOanc0NzNc0OGZtwRmaeI5hB1gtHizFENBEZJHAvIPVxg9p55AcBzPBUBR4qrYm5I6uZreAzE28L7lgEy1En7SaV2n6z3H802aKqeSpmc89qWV97Di5x0AHiQArlxRh40+wTTjV0TWvfbmHZpD6knyXz6Nej00xFXVAdf+zj0Ij7ydxf+CsWeFr2uY4AtcC1wO4gixB8kHL+wNo/RqmGotfq5GuI5tv2h4ltwumtm7QjqI2zRPD2OFwQfbuPcuf8AHWDJaCVxDXOpibsk3gD4Xng4czv9baTZe2aimuYJ5Ir78riAfEbig6fq6pkTHSSPaxjRdznEAAd5VP8ATTtVszaLqySx7Hyi+mhyBptvF+0oBtPbNRU2E08knABziRfhpuUj6VHZaqGHcIqWJluR7bj7Fvog33QbD9ZVS/Cxrfcn8lWlbUdZJJJ8bnP9XF35qzujR/U7J2jU8QHgeLILj3eqwpYsz2M5ua31ICDprCVL1VFTR/DCwf0hRHpvqctFGz45h/S1xVgQR5WtbyAHoLKpunip1pYu6R5/paPxPoqiE9HtP1m0qRv/ALc33Guk/tU56ZMJ/wDkIm8hOB6Nk/AHy71H+hqmz7RDv+OJ7vM2YPZxV7Twte1zHgOa4FrgdxBFiCorm7BeJX0FS2UXMZ7MrPiZ/wDQ3j04ro+iq2SxtljcHMeA5rhuIO5c5Y5w06gqnRWPVO7ULubeV+YOh8jxUq6IcX9S8UMzvq3n6kn9V53t7g47u/xQXSiIqgiIgIiIMbaGz4p2GOaNkjDva4Aj/BUTl6LNmk3EL29wlkt7kkeSmqINHsXCNHSHNBTsa74jd7vvOJI9VvEXxrY3Oje1pAcWuDSeBIIB9UHLG0anrZZZd+d73/ecXfmujtlbChkoaeCaJkjREzR7QbdkHTkqyj6HKoWHXwW0+P5K6o2BoAG4CwUhZRM9GezL5vouu/8ATT2+7nst9srYdPTC0EEcfPK0AnxO8rYIqgiIg/MsYcC1wBB3gi4PkoxWdHezZXZnUjQf3HyRj0Y4BSlEGg2VguhpiHRUsYcNznZpHDwc8khZ1ZsGmleZJaaF7za7nMa4mwsNSOS2KIMKLZMDY3QthjbE6+ZgaA0333buO4LGjwzRtIcKSAEG4IjZcEagjRbZEBYNfsennIdNBFIQLAvY1xA32Fws5EGDQbGp4HF0MEUbiLEsY1pI5XAWciIMLaeyYKkBs8McoabgSNa6x7r7lgNwdQAgihpgRqD1TN/ot4iDwBeoiAiIgIiICIiAiIgIiICIiAiIgIiICIiAiIgIiICIiAiIgIiICIiD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4" name="Picture 14" descr="https://lh6.googleusercontent.com/gtbK8p_m-UQHYXVzbwU7OTrY7iaCvB6QsoppBq2xTXTd4wJHQ7HjS1-Jh86zNjKto8XuxKd0E6Hn9Ij_0HA4PlP9yopDHVnTyuAwX2KHDPGmORemgc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70" y="4561700"/>
            <a:ext cx="1544901" cy="794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storm-project.net/images/topolog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02" y="4480179"/>
            <a:ext cx="1561829" cy="11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s://encrypted-tbn3.gstatic.com/images?q=tbn:ANd9GcSIJtkAF5CIcchiv5VEODUFqpobEpl4XiJQZFuOF0YxE4_Svg76X0DwbO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867" y="4406825"/>
            <a:ext cx="1754142" cy="117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www.codeart.in/openmpi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050" y="4598870"/>
            <a:ext cx="687703" cy="68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586" name="Picture 2" descr="Apache H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389" y="4715100"/>
            <a:ext cx="1769129" cy="4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5 / 30 Skills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Train (Private, Public, Free, Books)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Network (internets, </a:t>
            </a:r>
            <a:r>
              <a:rPr lang="en-US" sz="2400" b="1" dirty="0" err="1" smtClean="0">
                <a:solidFill>
                  <a:schemeClr val="bg2"/>
                </a:solidFill>
                <a:effectLst/>
              </a:rPr>
              <a:t>msg</a:t>
            </a:r>
            <a:r>
              <a:rPr lang="en-US" sz="2400" b="1" dirty="0" smtClean="0">
                <a:solidFill>
                  <a:schemeClr val="bg2"/>
                </a:solidFill>
                <a:effectLst/>
              </a:rPr>
              <a:t> boards)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Consultants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Inside your company: create your own internal user group to share ideas</a:t>
            </a:r>
            <a:endParaRPr lang="en-US" sz="2400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Hadoop User groups (CHUG if you’re in Chicago :)</a:t>
            </a:r>
          </a:p>
          <a:p>
            <a:pPr marL="119062" lvl="0" algn="r"/>
            <a:r>
              <a:rPr lang="en-US" sz="2400" b="1" dirty="0" smtClean="0">
                <a:solidFill>
                  <a:schemeClr val="bg2"/>
                </a:solidFill>
                <a:effectLst/>
              </a:rPr>
              <a:t>(Find a HUG near you on meetup.com)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  <p:sp>
        <p:nvSpPr>
          <p:cNvPr id="5" name="AutoShape 2" descr="data:image/jpeg;base64,/9j/4AAQSkZJRgABAQAAAQABAAD/2wCEAAkGBxQTEhQUEhQVFRUXFxwYGRQYGCEeGBsXHBwhGRccHB8ZHSggJBwqHB4bITIhJTUrOi4vGB8zODMsNygtOiwBCgoKDg0OGxAQGywkICUsLCw0LC4sNCwsNDUsLCwvLDIsLCwtLCwsLDAvLCwsLywsLCwsLCwsLCwsLCwsLCwsLP/AABEIAJAAkAMBEQACEQEDEQH/xAAcAAABBQEBAQAAAAAAAAAAAAAGAgMEBQcAAQj/xABGEAACAQIDBQQGBggEBQUAAAABAgMEEQASIQUGEzFBByJRYTJScYGRsRQVI0JyoSQzU2J0s8PRNJKy8BdDc4LBFjVjk9L/xAAbAQACAwEBAQAAAAAAAAAAAAADBAACBQEGB//EADgRAAEDAgQCCAQFBAMBAAAAAAEAAgMEEQUSIVExQRMUIjIzYXGBkbHB8AYVUqHRNELh8SMkYnL/2gAMAwEAAhEDEQA/AMv2Zs+XaM00kk15D33d9SxJt0+WGqWlM5IBtZKVdWKcAkXurYdnkn7dP8p/vhz8pd+oJH84Z+k/FQardSOM2etgU3tbrcc7gHAX0LWd6QI7MQe/uxOTcO7cLGy10F/O4+ZxxtHG42EgXXVsjRcxOVkOz1zqJ0seuU/3wf8AKnfqCB+cN/QUzPuPkNnqoVJ1s2mnvOKuwzLxeArNxXNwjJXsG4ue+Sqie3PLra/K9j/u2I3DM3B4K47FQ3vMIXs+4hSxepiS/LMLfM4jsMLeLwFG4qHd1hKTDuPnNkqoWPgup/I4jcNzcHgrrsUy6mMhJk3KCkhquBSOYJsR7i2OHDgDYyBdGJki4jKdh3BZhdKmNh4qLj4g4sMLLhcPCq7Fg02LCE1JuWFJDVcCkcwTYj3FsVOHAGxkCsMUJFxGU7DuCzC61EbDxUEj4g4sMLJFw8KpxYNNiwhL/wCHcn7dP8p/vjv5S79QVfzhn6T8VXT7sxIbNXQX8tfkcAdRsbxkCYbXSO1ETl0G7ULmy10F/ePmcRtGxxsJAo6ukaLmJysR2eP+3T/Kf74P+VO/UEv+cN/QVVbU2dNs2aGSOa0mro6aFSDbr7eWE6qlMBAJvdPUlWKgEgWsrTsy/WTfhX5nDmFd53oksX7jfUrSd2d25NpNnLtFRKbZl9Oo5hgrA3RAfvDn08ccrK5xOSM6b7rtDh7WtzyjXbZHbVOy9khUJp6TOCQNAzAHr1IuevnjKWuug3s2XWkQCenmLnSJrG56WDC1/DEUQpvtuYtFE9XRMsUUalpKRzaNhprGx9B+emoa/Q826asfCbcRsk6qijnFzod0z2Z0kNRV1hliSQcGmKiRA2UNxSbBgbdL+zBMRdmlv5BCwxuWEjzKb30o44dphYo0jU0gJVFCgniHUhQNcGwrvu9EDGO431TG7lLHLtSlWVEkXhVByuoYX+ztoRbF8W/s9/oqYN/f7fVT+0nZ0MNZs/gxRx5kqb5EC3twbXygX5n44Xw3x/YprFP6f3Cl9l+yoJlrWlhikYVZAZ41Y24MRtdhy5/HAq7+od98kWg/p2/fNCscSpVV6oqqoq2AVQAAMicgNBjTwrwj6/QLKxfxR6fUow7LdkU8tG7ywQyN9JnGZ41ZrCQgC7C+g0xj1Hiu9T81t02kLPQfJCTosdRWqoVEWpeygAKosCbAaAczjaw02g9ysLFBef2Ct90d022haoqSVo/+XAOc458RyDpHponUXvbrn1la6QlrdG/NaNFQNiAe8Xd8kaS7X2Zsy0Bkp6W4B4YsptyBIGvvOM9aS8i3h2ZtA/RxNTVBYE8JrG+ljYMOdj01xFEGb+7sx7OQVNK4SLMFajY6MW0H0fqH0vk5HXl1dpaySIhvEbfwkKuijmaXcDv/ACsu7Tv1kH4W+Ywzi3eb7pXB+671CgbmO2WpWP8AWOqRoP35GyL+Z54XpJOjZI7yTVZH0kkbfNfS+2J12XsxzCoYU0ICKxtmIGVb2HMnXTn5YRT6ymipMpMkhMk7nNJM2rsxGuttF6ADQADHqKenbC2wGu68nU1L53Ek6bJ6rpI5lyyorjwYXt7PDBJGNeLOF0ON7mG7TZNT000giWpqZKiKG5jST1ib5pDf7RhyBI0wjDh8cb8xN9k9PiUkjMoFtyPvRFXZUf03aH/Spv6uEcS8b2C0cL8D3Kst9Nz6qpq1qKd4FAhERWXPe+YtcZB54BTVLoCSBe6PVUrahoDjayY3W3Lq4a2KoqJKcrGki5Ys+YmTL6wt9388dqap09ri1lylo2098pve37KN2sf4vZ34Kr+jguG+P7FBxTwPcKd2Q/q67+MP8mLAq3x3ffJFoP6dv3zQVKf03aH8W3+hMaeF+EfX6BZeLeKPT6lHnZB/gX/iaj+acY8/iu9T81tU/gs9B8lnu1qXj1lTTC4+kV/CNuYQhTKQeVxGGIv4YdZJkoz5myQkiz1w8hdalv1tdqGgJplXiXSGFToqliEU2tqFGtv3cZ7Gl7g0c1pveGNLjyWXUlGkIJuWY3LzObyN1JdzqcenhhZC2zfivJzTyTuu74KPV1FNJbNLFcaq4kUOp5gqwNwQbG48Mck6GQWcQfdWi6eI3YCPYpP01XdJKmtWoaJckRd17i9T6Wsh0zPzNhhWnp4IXZswJ5cNPvdNVNTPO0NykDnx1/x5IT7SJAzQFSCCjWINwdR1GFsUIJaRsU3hIIa8HcKDubMY+LKBcwmGa3jw5A9vywrA3NHIPIfNN1D8ssZ8yPiF9KdodIajZk/BHEbIJYwuuYoQ628QbdOeFWmxBTbm5gQeazCnq1kRXS5VrEaeOuPUMmY8XC8m+B7DYhPK2CoSZoNrwzO0cb5mUXOmhF7XU8iL6XGFmVDHuLWnUJl9O9jQ5w0KKeyoWrdof9Km/q4ycRN5vYLZwwWh9yrTfHe2qp6taemSnI4IlLS573LlbDIfLC8EBmJAKYqKgQgEi91F3U32q562OnqI6cLIkjZo8+YGPLp3jb735YvU0roLXN7qlNVtnvYWt9VG7Wv8Xs78FV/RwXDvG9ihYn4HuFO7IP1db/GH+TFgVb47vvki0P8ATt++aCajSt2h/Ft/oTGlhnhH1+gWXivij0+pR/2RJahb+JqP5rDGRP4rvU/NbVP4TfQfJZ9U1oh2lJUG2SLaRLE8gjDgux8lDE/9uGwwuo77G6TMgbW23bb6rRe1ikZqEyIpY08iT5V55FNpNOvcLH3YThf0bw7ZOTR9JGWbrKt5Jg9HMykMpjuCORHjj0NSQ6BxGy85StLahoO60r/1HsD16D/60/8AzjzS9QiKh2RQTRrLFT0zo4zKwhSxB5Ed3liKL5f30dWKPGAI5JKiSMAWtG8pZNBy7pGnTDUzSIo7+fzSkDgZZLbj5KT2eoC06nUFACPIkg4Zw0AlwOyVxQkBhG62fs13sSNU2fVPldO7TyObCWPkq35cReVuotbyUqacwvty5JylqBOy/PmEP7x7FUVdW0DtBIa6njKjvRlakKvFZG1vnL8ioNvLFI5nx90+avLAyTvDyRHTdleYkVlY00f7KKPghr+uQ7MR5Ar53wWWslkGUnRCiooY3ZgNfNd2nihjp4adU/SYz+ixQkB4zawZvVh5Zr6HTmcBhDy8ZOKNMWBhz8E12VA/TK7NYtwaW5HK/wBre3lfDFbfpNdgl6G3RablN78f+6j+DH804vh/ed6IeI91vqoe6qW2xTf9GoP5R4LiJu1nv9ELDBZz/b6qf2uf4vZ34Kr+jgOHeN7FGxLwPcKP2W7UENXUU0rWFSVmgvYBnVckyg31bKIyB4A4mIRlst913DpA6HLsrzePs9M1Q89PVfRzIQ0itFxVZwAoZe+uXugAjXkOWtww1UkQIajT0kcxBdxCuKeKm2RQm7twoszlnYF3diWPOwLsx0AtqcAJJNymAABYLIaaNZIJHqgEE7ySOpOULxXLlbk9L292N2JgZAGP9/defmeX1Bez29kR7sdqscFIsdSkkrxsIYngjJWdFACkXIUOBoy36XHPGI5lnWBv5reY4uaCRbyVPtOmhLxPT09fs5aiZIgJYI2gzyGwtGZlZDc37ulge7g0VTLDo06IM1JFNq4aoxoOy8Fr1tUamMWIhSPhIT+/Z2LDy0HO98dlrJZRlcdFyGihiOZo1Xdp29AWM0FKQ00qlJWB7tPERrmA++y3Cr7T01HBA6Z2UfFXqKhsLMx9gsQ7QYwpp1XkqED2CwGHcSABYBskcLJIeTuldnP6yb8K/M4mG95y7ig7LfVGlVSq6lXUOp5gjTGq4NeLOF1jtLmHM02KHZmkiLtHUMgBR7NOH71OS0F1KlrL0W+nj4efljALrblelieXNbfYIyTam0ZCS+0ZALWyxxInvuc2Hfy4A9p37f7SH5kXDst/f/SgDZiQlmUaubs5JLsx1OZjqT5nD8LGMFmiyzp3vebuN1N2c0gdngnlp5GVVcx5TnVb5L51bUZm5W54XqaVj3ZimKWrfG3KE3O0on4s80k75Qod8t+HcnKMigcycXp6ZjAcvEqlTUySOGbgE/taN1eKeGV4pEzKHTLfK4Fx3gRbQdMVdA2bR3JXZO+DVttUirgllVJqiolnaNWCZ8gChyM9siLzyrzvyxWCnZFLcK1RUvmisQF49FHLTsJVDLckX6G1gQRqD5jB5mNkdlcl4XujbmabJzZ+0Npa8PaDhAAoEkSyEW/eupOltTcnxwjLQNB7Lk/DiLiO01QHSaodDVVElUyeiXsEUj7yotlzeZuel8Mw0ccPaOpSs1ZJN2RoF5vXlWnJYXVSGKi1ygPfALAgEqSM1ja9+mOVLc8R8tValdkmb8EeQbNjeMlBGQxzXAuHNtGJ0JJ8TzGPFV34phgl6ERFwHMnL8ND9F6BmGS6Oc+1/fj7hDW+lTI1KhEsmaKohaMswcK4kUBu8oYkXOl+uD0GIGqnEWW1/O/+03V0fV4TJmvbysq2TbW0HLCWvlysLZYkWP26i7ajqpBHjj04w5rXDM69/ZebOJOc12VtiBvf+ExDQRwDJCAF0OnUkC9/E9Pdh+nAawWFv9rPqSXSG5vw+SC+0Q9+H8LfMYz8T7zVpYX3Xey87PGtJL+FfniuG95ytifdb6o+ia+NQrJCGtuNIZVVZGkuCcite6lToRGtgQGtcgkC/PXGI88fVegjFgPRXxJRvA43bgrztiFZ0s6yCx59RgLgW6o7SHaKHURmFgRy6H5g4uHBw1QywsOiutpbJkaNWyEmwYZVZr6Akd1TrqPf78ItrWNdZPvoZHNuoFNIJKdtQcovfnoNQdOemGnHK+/IpVozMtzCTRTh6Z7X7ul//HuxCf8AkCgH/EVX1u3oIKfLJIoc/cGrWv4DXA5J2Mk7RRIoHvj7ISH2/HFTZ2SdQ3/MaCQJrysxW3LAevwOktmRRRTBlgFP2RLGYjMrBlPUG/Lp7cNGQPPZSwjMY7WhUZouOWDeiRZvJTpbBHWDbITbl10YbiVeeljBtmQcNrCwzRnhNbyuo163x8d/EtMYqq/I/f8AK97BJ0sDXeyqd64P0eUkL3Mpuf3XB+eNfAXf9xjvdGxXtUjvMKgqZhGveF8zKPZY3Fteenn1x9EqHhpYTyP0K8JTRlzXtHMfUJ2arWQllAAsugtp3R4dSNffi1M8Fmnmq1TC2TXy+SBO0E9+H8LfMYSxLvNT2Gd1yTuCO/L+FfniuHHtOXcSHZai+WfLrZvcCSLC/Ia40ZZRGLkXWdDCZHWBsqrbVQC0bvGSEBa/Ba2pPO72zEj0tLkdLYyXuB1W0xpAt7IroKqOpjDocyn4jx999PdjQjlzDMFmSQ5XZSmamiZO8uoHUcx7cHbIDoUs6Mt1CXU7QR6eZZRf7JyRyDAKT7jgEzC1pLdimIHguAO4Ra9STWtmAJhnV0DeMjzxixt0Ui/v8sY2UW+C27n5oMoCKSJC9+H9GUmxANggzWJI1/vjVdIOgB9FktiPWCN7n91M3Y3dasztLJ9H2dmsuuV6hRcd1jbLH5jn0xm1teXdlnJO0tGGau1JWk7H3bpaJQlLCkYtqwF3b8THU8hzx4jG6mQvawnS11qRgKwOPOlwRUE74bjpNmqKXLDU2uTbuSAXJV1HU+tz5Y3MIx+WieA4kt+X3sl6ilZM2xQhT7XCqYmQxTr6UTHkfWB+8p5gjH02jq46xgkYV5+ogMGlvdWPZ7PkqJ4rWzsJwdbsHGRulrKyDXqZPLHj/wAZUXZ6ZvK1/v74rewaoLoTGfX7++Ss99ZAtLXW5iBjbwvaxPvxm/h4PL2yWNrHW2i1a17XU2QnXTTmgTaT8WVkzSR2UnOr5AyEDum+h74uNejAg6W97VaS6ry1H4VwndnTq0ZAucsrjOWLF1NsrXPS4awGnxwah/u9vqgYgO77/RCu/vpxfhb5jAsR7zUXDe65L7PD9pL+FfnilBxcr1/dai3bI+yJshIP3lB56aX5e3DNT3EtSjtoX2oxWIIOEF4d9LC9wNBrfS1/fhEnsLSHeVzu5KzwKyXIQBcy9LAG3Lz8/bh6jcOjsd1m1rT0lxsiCj20RYOLj1hz+GDui2S7ZbcU1vJDA1PK6ypGTG41NgSVNhbnf2YC+UsaQ7ZHjiDnhzeRCe2jvxTxzz1EfFmQTR8R4kJQIssrrdjZdQyWueeMguFrLYA1un9gbq8OkWo2uGlsipDQkaIfRXML/rG0GtggJufDExTE5JJBTwGx5nZXhgawElFW4lTxYhMlDBSK40KNdyv3cwESaEajU8xjz+I5Y3FjpnPPpYfM/JMM15ItvjGfKSA0m4HDyRLKBs+uaUuchRFcopb0ny6MwH3VzXAve9r6aYk7GxANJu61z5f5tx2UBupbHCZNlZC2/WzqN4GapMcLAHhzmwdWtzU6En93GrhVZWsmHQFxty++CHIxjm2csml2gZyEQO9Uo4Q4LaTLzDWtYIdGufR15Y+ourIBT9PMcpG+n392WN0MrZMjB2SpO1t1mgip5pKhqyPiCEh7lELH0oyznu57Ly1tfyxj4ZjAmqzBIy3PU6+45Hn6aJqphd0RLDZI2vUvmjVqcvGpykqQcwDMxXl3NZAdfSyi1hfG9ObykpanFogErYdhGgCPYhjxH0YqpCoLAkDvGTrysNbXwakNnEeSDWi7QUO7/Hvxfhb5jA8Q4tVsP4OTO5J78v4R88TD+85TEO61FskoyMHsVI5FiAT0Fx48vfhup7iVpPEQ/tmpb6LCudO6jC9yWPLlrysPZrjMLhkstVo7Stt1NvLEkaGNrSM3fLDmiqGtcXPTwHPXQ4NTSNJyA6papYR2+SKKwSSTpTU8CvVMAzBx3I42FuI5B5AkEDrfHJ6oxt0KkVM1xJcEYbA7OKOlQy1ZFVKO800wGRco1yJyVeZ1vjFqK1zjdzk/HE1gs0JGz6T6xmWpmQLQQG1LTkDLKw9GoIGgW2ir5XNuq9ZUtpYS86n+eSu0ZirjatEKiVEcAois2ouc7AoCDfSyFwdNeINdMePZVOY0yE3c4/I3/c2+HmmLLtp1i0dG8uXuwx3yjyGgHl0wvE01VQ2O/ePFWPZCtL4Qc5WVDvVXVMcSrRRcSeRgik+glzqzknkOdvLGlhlMysntM6w/cqj3Fo0Q/wBmW1K+WJvpiZhm7lQSBnW+tgBqOoa1mBHLqzjlPRxSAQGx5tH8rkRcRqrDfq0kJiEJmYqTluoAz9xBd1bvMc2WymxQkkW1FgzjDL0uYNvcagnzJsCNBpfXmpJqLWVH2Z7vrDDVwSRlft8rAtdspijYKXTLmALHw5nQXOGsZxBz5I5I3Xu3jb/04XAN7cFyNmhBV3v5QLJs+eMAKBGSotoMouLDpy0xnYTOWVjHHf5q0g7KziunIRJio4kkMWVNO8xDl38ghKm+mth1OPrBJOvMrKaLabKPszOwkcmzWjMiWI4apeNVFzqGaW+n7M+di0xtILoNULxackNb7Hvxfhb5jExDi1Vw/g5SezulZ3msDYICWEZktztcBlsCdL39xwvTyFhNuaZqIw8C/JEu0qUvC4yFiLd3h2exZU9ASHvZnXS/xthmSUkZXcUCKENdmCo63dWcwqFgkMmQEjKyBQBmJOcWJ1IOq8sLlpy8EyHC/FE28214IqiCWBGeOnpF4cFhldCCwdxYrkUMDc82v1xi4aMrHPkPaLj8eHy/ZGkJJAA0Wm9n+730KmBkA+lTfaTMABZjyQW5Ko0AGnPCGKYkIuy3UorGXULf6o4slHs8kgVsjK72vaGIB5FGosWuq36Ak9BjOwdhnmdNIb5Lcdzw+GqvJoLBF0hUAKoCogsANAANPgBjPxatM0paODbj34H+FeNtgmkXmep/2MZD38leypd96Xi7Pq0va8Lm/sGb/wAYPh8uSrjd/wCguPF2lO7s7R49JBLe+eNSSOV7a/ngOIRGGpfHsSusN2gqZVQLIpRwGVtCp5EeB8sLRyOY7M06rpCVfFeJuupiaAMRpyYN7wLDBWSZQR5WXCExRUuQyt1kkLn4BR+SjBZpc4YByFvmfqoBZQN7pAKOovp9k/8AoODYcwuqWAbj5qr+6VjiTkqio6xyLDEMz5SjRlGuTmjJBUDxIObkLa/W7aXKzDxU2KRrkCUz5mbO+QKtlZLKMtrtezte4HdtzY4JF4gIQZ/DN1WdptNGgpMhbVHLBrXuSDzABtz0N7WwKoc5zrlFp2taywUnshAzVV4hIMiDVA9tT0IP5YpD3tVaXginb1o0LhFhP2TFuHlUEVMBB1UZgLk2P5XwaUAObZDiNwVdzbNXMixqpyEqDZsy5EaNbc1zXkbVtBc+lzBXDRCa5Au5NFPUxUMbTsaV6tYmgbVSEDTEHuWykKRlzdeVsZElPCD0ob2t06C69uS+gJGuScfO6uoM0znnf9uSdaLBUG92yDPErRtw54WEkMvqOPG3NSNCOowTDa4001+R0IXHtzBVm6+3n2hlumRYbLUAjU1Q5xr0yoQGJ1vnQDkcXrqdlGC69y89n/5PM+Zvb4qMOZFhOMIuRVHrpVWN2f0FRi34QLt+WLRBznhreJIXDwQx2ZEjZ1OpuCIwdfA408ct115G6pF3UUXxkgIijUtaslyhJANs1u6TqDlJ52tzGDywOisHaHbn77LgN06TgS6kk46uID7RaqSoC0FIOJNLq6r92Iakk8hcgKL8749V+HKEul6Z4Nhw9UCZ2lggLeYqs7IEyxlkYgG5UEEorFM6WBYd1Tr3D0Fvek3PkkALDVO7Hp6l0dYaad4LlldY3NgpBsrCPvciMp1BbS2I14aVHMzNso/arU8Q0jAkjhHn0tlW3M+H545Nx+PzXYeHwXnZNRPLJOsbQqSiD7VnCks1hYRi5Pt5XwNjspurvbmFkc7d2MVpZQtRTuzxo5TM5+zZ47Zbi5BNgOXM+67nlxBKq1oAsr2WQ5mBJ6k96331y91bnKddL3tprfRxKrOtn7RSlj2ZI1orTrMXytrfhpMdRa5jYk5fUXCMzAWBNMd2iFvhx8hecpIPJaiScCLl1Au6G00o+JSVrRwT8WSQMWskyyMX4iE6DW65SSRlGNzEYH1IbU093NsBbiW2FrH+dEJhDdCrLam+UKkx036XPa4iiYEDzd9VVdeevsOFabCZXjPN/wAbdyNfYaE/sumQcBqqXaOztoVyFZZ1gie4aCCPMch+6ZXOp8SFGGoJ6KjcHNYXuHBzjbXfKAf3K4Q53Eooo6No4isdkIACgi4AUWUEXFx7x7cZkkrZJcz9Rrextx9j8lcCw0VZS74R8daapX6PO/6sZsyOLkAq9hqbeiwBuba4akwt3Q9PCczRx0sRvca6eh+CqH62KzbtQ3gno69Uo2MASnjTuWsy3JUEEW7tyB4XPicemwSkjqaQmcZruJ1++aDK4h2iuKHfTaCgh0hmEaxGYn7NkeUEqhtm1spJNvhijfw7T1FzES3Ugcxpz5LhmLeKZrd+q6VEMUUUKu6pmZi7d6xuoyotrHrhiD8KxM1kfm9rfyqmpvwRT2ebHEMs0pcTz8cxNUMozsDHG+Vczd0ascovob3GWx9D0DYQGMFgEJr8wugau2c1VWJwEVXmmmQ5tAwhEKoe7dQQWNstx7Rg3dAKrxJCMt2AtM9LSkiVhlcGP0XXjE6Zip0c5tQdFOrXx2wcCbaqtyCBfRY3vNIGgo3zFmZHLXtzuDpYDqT48sVk7rVZneKb3V3keiZ2RAxbJqTYjI2bS3jijSrOF1b1XaBM8XD4agCJYxZmsAuWxt63dHXBM5tZUyC913/EOpuSEUE31u3Ug+PlgvWHbKnRN3Rd2bbkJVUZqKgh88bwxIoFkTkzG41kve3h79PGY1jT4p2wsFg2xPzsPJPRRCxO60fcvazz0q8X9fETDMP/AJE0J/7hZvMMDjy+KxCOpLm913aHof8ANwjxm4V4TjLV1BrKWGe6SxpIEPJ1DWJF9LjnY4OyWWHVjiL7Gy4QCmqfZ0ECsUjRFF2NgAPMm2nLBHTzzuAc4k8BqpYBSwfd5YXK6mat7KfZb44vGLuC4Vie98z5pawx8SFpHpWiY2BWOwRjobHirJrpyTzx9FwaVkNqYjXKHH3/AIFv3SUrS7tIcbfOcqodI5XT9XPKM0yW65tAW5d4i+gw3+WQgnJdoPFoNh8P4XOkSzvpKaVqZoo2DvxHkYsZGe6m5N/3V+A8BjQY1rGhrWgAbIZ1JN1XJt6QBbIl1IObXNp0vflgmc2VS0XRLsftNng1EEZNy172NykacyD+zU+3xsLcc7MbkLoFuBUDZ2+zw1CTrCO7LNJkD2H2yopC93uhSlxoedrY6XX5LgFuamP2hsahZ+C10QIo4xuLEte+TW5IOoOo88XMut7KuTS10KbU2jxUhQJkESlfSJvc3vry/PAnuvYIjRa5TOzosxPsxaFtyVWV1gFP+iYN0aB0iS1NbELF0PRPuPvzJs68ZXiQMxYqB31cgC63IFtOWPO4xgbK09I02cNPL3/lNwz5dCjrcvbkdVtWR6Vm4Zp/t8wIDMrWjspF7jMbnzx5vEaR1Ph4E47Qd2fQjVMscC+4Wks1tTjywGqOsY3935qaaukSmkUKVUspUMM1re0HKBj3OFYPBU0jTM3UXty0Sskpa7RPbvR7U2tAzPURw075kziO7sPRYBc3LpckYFWHDsNlAawueLG17AbXP+11ud4Wts3ux4+2yZQnvhthgFgpzaeW6xn1belIedlUdfEjGvhtILmaUdhup89gPMoT3cghrtApFg2SYk9GPhKPYGGvtPP341cJndLiHSO4m6pILMsFj4Ix7lIpYtjui5qnFQYsAFUkp5abF8irnSvomJ0a50i76JjvRqdIoO0YspX2YBM2xCPE64KlbvLdn9g+eCUo1KFVHQK74Yw7ZJ3TE8OKOartcq2amOF3MKYa8Ir7MN5odnzTmoRyJQgWVVzZAtywI52Nxyv6Ix5nH8KnrWtEZ7t9Dz4ffunIJWt4rTajfihlXMlSmVRdgTY+Wh1vzx5OPBqyN2Us1PumjI1fPc7NIzSPqzsXY26sbnH0iOLIwNHAC3wSDnarSeyTe7gZqOYrkY5oWJtZye8l7W15i9tQfHTy/wCIcJMv/Yj4jj6b+yZgl5Im3632+iLkWzzODlS4ypa2ri97a6DrbGThOEGqdc6NHPf0+9EWSTKFkyby1iyyTLMwkksGawOg5KLg2UeAx7Q4ZTujEbm3aEn0pvddtPeOsqIzFNKWQkErlAuRqL2GJBhlPC/PGyxUMxKqBAcPZSh5gnFpziwYVUvClQ0xwRrChueFZQxYYa1Ac5PcMYvZUuu4YxLKXVJvCtmT2HCVUNQnKU6Fdu96T+wfPHaXiVKrgFeXw6k14ccUSSgxyytdIMIxzKF3Mmmo1PMD4Yr0YVhIVxpRidGFM5SXolPMXxwxgrokIXiUCjkAMcEQHBQyk8Ur6IMW6MLmcr0UwxMgXM5ShTjHcgUzFLEIx3KFzMUsKMdsq3Sxjqi6+Ori6+IoqPeH0k9hwlVcQnKXgU2RLSSyRSxlZFOVkbQgj/fPrgMUmQo0kedOfXZ9QfHBetHZC6sN1312fUHxxOtHZTqw3XfXZ9QfHE60dlOrDdd9dn1B8cTrR2U6sN1312fUHxxOtHZTqw3XfXZ9QfHE60dlOrDdd9dn1B8cTrR2U6sN1312fUHxxOtHZTqw3XfXZ9QfHE60dlOrDdd9dn1B8cTrR2U6sN1312fUHxxOtHZTqw3XfXZ9QfHE60dlOrDdd9dn1B8cTrR2U6sN1312fUHxxOtHZTqw3XfXZ9QfHE60dlOrDdd9dn1B8cTrR2U6sN02BLVyxxRRlpGOVUXUkn/fPpgUsudFjjyL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QTEhQUEhQVFRUXFxwYGRQYGCEeGBsXHBwhGRccHB8ZHSggJBwqHB4bITIhJTUrOi4vGB8zODMsNygtOiwBCgoKDg0OGxAQGywkICUsLCw0LC4sNCwsNDUsLCwvLDIsLCwtLCwsLDAvLCwsLywsLCwsLCwsLCwsLCwsLCwsLP/AABEIAJAAkAMBEQACEQEDEQH/xAAcAAABBQEBAQAAAAAAAAAAAAAGAgMEBQcAAQj/xABGEAACAQIDBQQGBggEBQUAAAABAgMEEQASIQUGEzFBByJRYTJScYGRsRQVI0JyoSQzU2J0s8PRNJKy8BdDc4LBFjVjk9L/xAAbAQACAwEBAQAAAAAAAAAAAAADBAACBQEGB//EADgRAAEDAgQCCAQFBAMBAAAAAAEAAgMEEQUSIVExQRMUIjIzYXGBkbHB8AYVUqHRNELh8SMkYnL/2gAMAwEAAhEDEQA/AMv2Zs+XaM00kk15D33d9SxJt0+WGqWlM5IBtZKVdWKcAkXurYdnkn7dP8p/vhz8pd+oJH84Z+k/FQardSOM2etgU3tbrcc7gHAX0LWd6QI7MQe/uxOTcO7cLGy10F/O4+ZxxtHG42EgXXVsjRcxOVkOz1zqJ0seuU/3wf8AKnfqCB+cN/QUzPuPkNnqoVJ1s2mnvOKuwzLxeArNxXNwjJXsG4ue+Sqie3PLra/K9j/u2I3DM3B4K47FQ3vMIXs+4hSxepiS/LMLfM4jsMLeLwFG4qHd1hKTDuPnNkqoWPgup/I4jcNzcHgrrsUy6mMhJk3KCkhquBSOYJsR7i2OHDgDYyBdGJki4jKdh3BZhdKmNh4qLj4g4sMLLhcPCq7Fg02LCE1JuWFJDVcCkcwTYj3FsVOHAGxkCsMUJFxGU7DuCzC61EbDxUEj4g4sMLJFw8KpxYNNiwhL/wCHcn7dP8p/vjv5S79QVfzhn6T8VXT7sxIbNXQX8tfkcAdRsbxkCYbXSO1ETl0G7ULmy10F/ePmcRtGxxsJAo6ukaLmJysR2eP+3T/Kf74P+VO/UEv+cN/QVVbU2dNs2aGSOa0mro6aFSDbr7eWE6qlMBAJvdPUlWKgEgWsrTsy/WTfhX5nDmFd53oksX7jfUrSd2d25NpNnLtFRKbZl9Oo5hgrA3RAfvDn08ccrK5xOSM6b7rtDh7WtzyjXbZHbVOy9khUJp6TOCQNAzAHr1IuevnjKWuug3s2XWkQCenmLnSJrG56WDC1/DEUQpvtuYtFE9XRMsUUalpKRzaNhprGx9B+emoa/Q826asfCbcRsk6qijnFzod0z2Z0kNRV1hliSQcGmKiRA2UNxSbBgbdL+zBMRdmlv5BCwxuWEjzKb30o44dphYo0jU0gJVFCgniHUhQNcGwrvu9EDGO431TG7lLHLtSlWVEkXhVByuoYX+ztoRbF8W/s9/oqYN/f7fVT+0nZ0MNZs/gxRx5kqb5EC3twbXygX5n44Xw3x/YprFP6f3Cl9l+yoJlrWlhikYVZAZ41Y24MRtdhy5/HAq7+od98kWg/p2/fNCscSpVV6oqqoq2AVQAAMicgNBjTwrwj6/QLKxfxR6fUow7LdkU8tG7ywQyN9JnGZ41ZrCQgC7C+g0xj1Hiu9T81t02kLPQfJCTosdRWqoVEWpeygAKosCbAaAczjaw02g9ysLFBef2Ct90d022haoqSVo/+XAOc458RyDpHponUXvbrn1la6QlrdG/NaNFQNiAe8Xd8kaS7X2Zsy0Bkp6W4B4YsptyBIGvvOM9aS8i3h2ZtA/RxNTVBYE8JrG+ljYMOdj01xFEGb+7sx7OQVNK4SLMFajY6MW0H0fqH0vk5HXl1dpaySIhvEbfwkKuijmaXcDv/ACsu7Tv1kH4W+Ywzi3eb7pXB+671CgbmO2WpWP8AWOqRoP35GyL+Z54XpJOjZI7yTVZH0kkbfNfS+2J12XsxzCoYU0ICKxtmIGVb2HMnXTn5YRT6ymipMpMkhMk7nNJM2rsxGuttF6ADQADHqKenbC2wGu68nU1L53Ek6bJ6rpI5lyyorjwYXt7PDBJGNeLOF0ON7mG7TZNT000giWpqZKiKG5jST1ib5pDf7RhyBI0wjDh8cb8xN9k9PiUkjMoFtyPvRFXZUf03aH/Spv6uEcS8b2C0cL8D3Kst9Nz6qpq1qKd4FAhERWXPe+YtcZB54BTVLoCSBe6PVUrahoDjayY3W3Lq4a2KoqJKcrGki5Ys+YmTL6wt9388dqap09ri1lylo2098pve37KN2sf4vZ34Kr+jguG+P7FBxTwPcKd2Q/q67+MP8mLAq3x3ffJFoP6dv3zQVKf03aH8W3+hMaeF+EfX6BZeLeKPT6lHnZB/gX/iaj+acY8/iu9T81tU/gs9B8lnu1qXj1lTTC4+kV/CNuYQhTKQeVxGGIv4YdZJkoz5myQkiz1w8hdalv1tdqGgJplXiXSGFToqliEU2tqFGtv3cZ7Gl7g0c1pveGNLjyWXUlGkIJuWY3LzObyN1JdzqcenhhZC2zfivJzTyTuu74KPV1FNJbNLFcaq4kUOp5gqwNwQbG48Mck6GQWcQfdWi6eI3YCPYpP01XdJKmtWoaJckRd17i9T6Wsh0zPzNhhWnp4IXZswJ5cNPvdNVNTPO0NykDnx1/x5IT7SJAzQFSCCjWINwdR1GFsUIJaRsU3hIIa8HcKDubMY+LKBcwmGa3jw5A9vywrA3NHIPIfNN1D8ssZ8yPiF9KdodIajZk/BHEbIJYwuuYoQ628QbdOeFWmxBTbm5gQeazCnq1kRXS5VrEaeOuPUMmY8XC8m+B7DYhPK2CoSZoNrwzO0cb5mUXOmhF7XU8iL6XGFmVDHuLWnUJl9O9jQ5w0KKeyoWrdof9Km/q4ycRN5vYLZwwWh9yrTfHe2qp6taemSnI4IlLS573LlbDIfLC8EBmJAKYqKgQgEi91F3U32q562OnqI6cLIkjZo8+YGPLp3jb735YvU0roLXN7qlNVtnvYWt9VG7Wv8Xs78FV/RwXDvG9ihYn4HuFO7IP1db/GH+TFgVb47vvki0P8ATt++aCajSt2h/Ft/oTGlhnhH1+gWXivij0+pR/2RJahb+JqP5rDGRP4rvU/NbVP4TfQfJZ9U1oh2lJUG2SLaRLE8gjDgux8lDE/9uGwwuo77G6TMgbW23bb6rRe1ikZqEyIpY08iT5V55FNpNOvcLH3YThf0bw7ZOTR9JGWbrKt5Jg9HMykMpjuCORHjj0NSQ6BxGy85StLahoO60r/1HsD16D/60/8AzjzS9QiKh2RQTRrLFT0zo4zKwhSxB5Ed3liKL5f30dWKPGAI5JKiSMAWtG8pZNBy7pGnTDUzSIo7+fzSkDgZZLbj5KT2eoC06nUFACPIkg4Zw0AlwOyVxQkBhG62fs13sSNU2fVPldO7TyObCWPkq35cReVuotbyUqacwvty5JylqBOy/PmEP7x7FUVdW0DtBIa6njKjvRlakKvFZG1vnL8ioNvLFI5nx90+avLAyTvDyRHTdleYkVlY00f7KKPghr+uQ7MR5Ar53wWWslkGUnRCiooY3ZgNfNd2nihjp4adU/SYz+ixQkB4zawZvVh5Zr6HTmcBhDy8ZOKNMWBhz8E12VA/TK7NYtwaW5HK/wBre3lfDFbfpNdgl6G3RablN78f+6j+DH804vh/ed6IeI91vqoe6qW2xTf9GoP5R4LiJu1nv9ELDBZz/b6qf2uf4vZ34Kr+jgOHeN7FGxLwPcKP2W7UENXUU0rWFSVmgvYBnVckyg31bKIyB4A4mIRlst913DpA6HLsrzePs9M1Q89PVfRzIQ0itFxVZwAoZe+uXugAjXkOWtww1UkQIajT0kcxBdxCuKeKm2RQm7twoszlnYF3diWPOwLsx0AtqcAJJNymAABYLIaaNZIJHqgEE7ySOpOULxXLlbk9L292N2JgZAGP9/defmeX1Bez29kR7sdqscFIsdSkkrxsIYngjJWdFACkXIUOBoy36XHPGI5lnWBv5reY4uaCRbyVPtOmhLxPT09fs5aiZIgJYI2gzyGwtGZlZDc37ulge7g0VTLDo06IM1JFNq4aoxoOy8Fr1tUamMWIhSPhIT+/Z2LDy0HO98dlrJZRlcdFyGihiOZo1Xdp29AWM0FKQ00qlJWB7tPERrmA++y3Cr7T01HBA6Z2UfFXqKhsLMx9gsQ7QYwpp1XkqED2CwGHcSABYBskcLJIeTuldnP6yb8K/M4mG95y7ig7LfVGlVSq6lXUOp5gjTGq4NeLOF1jtLmHM02KHZmkiLtHUMgBR7NOH71OS0F1KlrL0W+nj4efljALrblelieXNbfYIyTam0ZCS+0ZALWyxxInvuc2Hfy4A9p37f7SH5kXDst/f/SgDZiQlmUaubs5JLsx1OZjqT5nD8LGMFmiyzp3vebuN1N2c0gdngnlp5GVVcx5TnVb5L51bUZm5W54XqaVj3ZimKWrfG3KE3O0on4s80k75Qod8t+HcnKMigcycXp6ZjAcvEqlTUySOGbgE/taN1eKeGV4pEzKHTLfK4Fx3gRbQdMVdA2bR3JXZO+DVttUirgllVJqiolnaNWCZ8gChyM9siLzyrzvyxWCnZFLcK1RUvmisQF49FHLTsJVDLckX6G1gQRqD5jB5mNkdlcl4XujbmabJzZ+0Npa8PaDhAAoEkSyEW/eupOltTcnxwjLQNB7Lk/DiLiO01QHSaodDVVElUyeiXsEUj7yotlzeZuel8Mw0ccPaOpSs1ZJN2RoF5vXlWnJYXVSGKi1ygPfALAgEqSM1ja9+mOVLc8R8tValdkmb8EeQbNjeMlBGQxzXAuHNtGJ0JJ8TzGPFV34phgl6ERFwHMnL8ND9F6BmGS6Oc+1/fj7hDW+lTI1KhEsmaKohaMswcK4kUBu8oYkXOl+uD0GIGqnEWW1/O/+03V0fV4TJmvbysq2TbW0HLCWvlysLZYkWP26i7ajqpBHjj04w5rXDM69/ZebOJOc12VtiBvf+ExDQRwDJCAF0OnUkC9/E9Pdh+nAawWFv9rPqSXSG5vw+SC+0Q9+H8LfMYz8T7zVpYX3Xey87PGtJL+FfniuG95ytifdb6o+ia+NQrJCGtuNIZVVZGkuCcite6lToRGtgQGtcgkC/PXGI88fVegjFgPRXxJRvA43bgrztiFZ0s6yCx59RgLgW6o7SHaKHURmFgRy6H5g4uHBw1QywsOiutpbJkaNWyEmwYZVZr6Akd1TrqPf78ItrWNdZPvoZHNuoFNIJKdtQcovfnoNQdOemGnHK+/IpVozMtzCTRTh6Z7X7ul//HuxCf8AkCgH/EVX1u3oIKfLJIoc/cGrWv4DXA5J2Mk7RRIoHvj7ISH2/HFTZ2SdQ3/MaCQJrysxW3LAevwOktmRRRTBlgFP2RLGYjMrBlPUG/Lp7cNGQPPZSwjMY7WhUZouOWDeiRZvJTpbBHWDbITbl10YbiVeeljBtmQcNrCwzRnhNbyuo163x8d/EtMYqq/I/f8AK97BJ0sDXeyqd64P0eUkL3Mpuf3XB+eNfAXf9xjvdGxXtUjvMKgqZhGveF8zKPZY3Fteenn1x9EqHhpYTyP0K8JTRlzXtHMfUJ2arWQllAAsugtp3R4dSNffi1M8Fmnmq1TC2TXy+SBO0E9+H8LfMYSxLvNT2Gd1yTuCO/L+FfniuHHtOXcSHZai+WfLrZvcCSLC/Ia40ZZRGLkXWdDCZHWBsqrbVQC0bvGSEBa/Ba2pPO72zEj0tLkdLYyXuB1W0xpAt7IroKqOpjDocyn4jx999PdjQjlzDMFmSQ5XZSmamiZO8uoHUcx7cHbIDoUs6Mt1CXU7QR6eZZRf7JyRyDAKT7jgEzC1pLdimIHguAO4Ra9STWtmAJhnV0DeMjzxixt0Ui/v8sY2UW+C27n5oMoCKSJC9+H9GUmxANggzWJI1/vjVdIOgB9FktiPWCN7n91M3Y3dasztLJ9H2dmsuuV6hRcd1jbLH5jn0xm1teXdlnJO0tGGau1JWk7H3bpaJQlLCkYtqwF3b8THU8hzx4jG6mQvawnS11qRgKwOPOlwRUE74bjpNmqKXLDU2uTbuSAXJV1HU+tz5Y3MIx+WieA4kt+X3sl6ilZM2xQhT7XCqYmQxTr6UTHkfWB+8p5gjH02jq46xgkYV5+ogMGlvdWPZ7PkqJ4rWzsJwdbsHGRulrKyDXqZPLHj/wAZUXZ6ZvK1/v74rewaoLoTGfX7++Ss99ZAtLXW5iBjbwvaxPvxm/h4PL2yWNrHW2i1a17XU2QnXTTmgTaT8WVkzSR2UnOr5AyEDum+h74uNejAg6W97VaS6ry1H4VwndnTq0ZAucsrjOWLF1NsrXPS4awGnxwah/u9vqgYgO77/RCu/vpxfhb5jAsR7zUXDe65L7PD9pL+FfnilBxcr1/dai3bI+yJshIP3lB56aX5e3DNT3EtSjtoX2oxWIIOEF4d9LC9wNBrfS1/fhEnsLSHeVzu5KzwKyXIQBcy9LAG3Lz8/bh6jcOjsd1m1rT0lxsiCj20RYOLj1hz+GDui2S7ZbcU1vJDA1PK6ypGTG41NgSVNhbnf2YC+UsaQ7ZHjiDnhzeRCe2jvxTxzz1EfFmQTR8R4kJQIssrrdjZdQyWueeMguFrLYA1un9gbq8OkWo2uGlsipDQkaIfRXML/rG0GtggJufDExTE5JJBTwGx5nZXhgawElFW4lTxYhMlDBSK40KNdyv3cwESaEajU8xjz+I5Y3FjpnPPpYfM/JMM15ItvjGfKSA0m4HDyRLKBs+uaUuchRFcopb0ny6MwH3VzXAve9r6aYk7GxANJu61z5f5tx2UBupbHCZNlZC2/WzqN4GapMcLAHhzmwdWtzU6En93GrhVZWsmHQFxty++CHIxjm2csml2gZyEQO9Uo4Q4LaTLzDWtYIdGufR15Y+ourIBT9PMcpG+n392WN0MrZMjB2SpO1t1mgip5pKhqyPiCEh7lELH0oyznu57Ly1tfyxj4ZjAmqzBIy3PU6+45Hn6aJqphd0RLDZI2vUvmjVqcvGpykqQcwDMxXl3NZAdfSyi1hfG9ObykpanFogErYdhGgCPYhjxH0YqpCoLAkDvGTrysNbXwakNnEeSDWi7QUO7/Hvxfhb5jA8Q4tVsP4OTO5J78v4R88TD+85TEO61FskoyMHsVI5FiAT0Fx48vfhup7iVpPEQ/tmpb6LCudO6jC9yWPLlrysPZrjMLhkstVo7Stt1NvLEkaGNrSM3fLDmiqGtcXPTwHPXQ4NTSNJyA6papYR2+SKKwSSTpTU8CvVMAzBx3I42FuI5B5AkEDrfHJ6oxt0KkVM1xJcEYbA7OKOlQy1ZFVKO800wGRco1yJyVeZ1vjFqK1zjdzk/HE1gs0JGz6T6xmWpmQLQQG1LTkDLKw9GoIGgW2ir5XNuq9ZUtpYS86n+eSu0ZirjatEKiVEcAois2ouc7AoCDfSyFwdNeINdMePZVOY0yE3c4/I3/c2+HmmLLtp1i0dG8uXuwx3yjyGgHl0wvE01VQ2O/ePFWPZCtL4Qc5WVDvVXVMcSrRRcSeRgik+glzqzknkOdvLGlhlMysntM6w/cqj3Fo0Q/wBmW1K+WJvpiZhm7lQSBnW+tgBqOoa1mBHLqzjlPRxSAQGx5tH8rkRcRqrDfq0kJiEJmYqTluoAz9xBd1bvMc2WymxQkkW1FgzjDL0uYNvcagnzJsCNBpfXmpJqLWVH2Z7vrDDVwSRlft8rAtdspijYKXTLmALHw5nQXOGsZxBz5I5I3Xu3jb/04XAN7cFyNmhBV3v5QLJs+eMAKBGSotoMouLDpy0xnYTOWVjHHf5q0g7KziunIRJio4kkMWVNO8xDl38ghKm+mth1OPrBJOvMrKaLabKPszOwkcmzWjMiWI4apeNVFzqGaW+n7M+di0xtILoNULxackNb7Hvxfhb5jExDi1Vw/g5SezulZ3msDYICWEZktztcBlsCdL39xwvTyFhNuaZqIw8C/JEu0qUvC4yFiLd3h2exZU9ASHvZnXS/xthmSUkZXcUCKENdmCo63dWcwqFgkMmQEjKyBQBmJOcWJ1IOq8sLlpy8EyHC/FE28214IqiCWBGeOnpF4cFhldCCwdxYrkUMDc82v1xi4aMrHPkPaLj8eHy/ZGkJJAA0Wm9n+730KmBkA+lTfaTMABZjyQW5Ko0AGnPCGKYkIuy3UorGXULf6o4slHs8kgVsjK72vaGIB5FGosWuq36Ak9BjOwdhnmdNIb5Lcdzw+GqvJoLBF0hUAKoCogsANAANPgBjPxatM0paODbj34H+FeNtgmkXmep/2MZD38leypd96Xi7Pq0va8Lm/sGb/wAYPh8uSrjd/wCguPF2lO7s7R49JBLe+eNSSOV7a/ngOIRGGpfHsSusN2gqZVQLIpRwGVtCp5EeB8sLRyOY7M06rpCVfFeJuupiaAMRpyYN7wLDBWSZQR5WXCExRUuQyt1kkLn4BR+SjBZpc4YByFvmfqoBZQN7pAKOovp9k/8AoODYcwuqWAbj5qr+6VjiTkqio6xyLDEMz5SjRlGuTmjJBUDxIObkLa/W7aXKzDxU2KRrkCUz5mbO+QKtlZLKMtrtezte4HdtzY4JF4gIQZ/DN1WdptNGgpMhbVHLBrXuSDzABtz0N7WwKoc5zrlFp2taywUnshAzVV4hIMiDVA9tT0IP5YpD3tVaXginb1o0LhFhP2TFuHlUEVMBB1UZgLk2P5XwaUAObZDiNwVdzbNXMixqpyEqDZsy5EaNbc1zXkbVtBc+lzBXDRCa5Au5NFPUxUMbTsaV6tYmgbVSEDTEHuWykKRlzdeVsZElPCD0ob2t06C69uS+gJGuScfO6uoM0znnf9uSdaLBUG92yDPErRtw54WEkMvqOPG3NSNCOowTDa4001+R0IXHtzBVm6+3n2hlumRYbLUAjU1Q5xr0yoQGJ1vnQDkcXrqdlGC69y89n/5PM+Zvb4qMOZFhOMIuRVHrpVWN2f0FRi34QLt+WLRBznhreJIXDwQx2ZEjZ1OpuCIwdfA408ct115G6pF3UUXxkgIijUtaslyhJANs1u6TqDlJ52tzGDywOisHaHbn77LgN06TgS6kk46uID7RaqSoC0FIOJNLq6r92Iakk8hcgKL8749V+HKEul6Z4Nhw9UCZ2lggLeYqs7IEyxlkYgG5UEEorFM6WBYd1Tr3D0Fvek3PkkALDVO7Hp6l0dYaad4LlldY3NgpBsrCPvciMp1BbS2I14aVHMzNso/arU8Q0jAkjhHn0tlW3M+H545Nx+PzXYeHwXnZNRPLJOsbQqSiD7VnCks1hYRi5Pt5XwNjspurvbmFkc7d2MVpZQtRTuzxo5TM5+zZ47Zbi5BNgOXM+67nlxBKq1oAsr2WQ5mBJ6k96331y91bnKddL3tprfRxKrOtn7RSlj2ZI1orTrMXytrfhpMdRa5jYk5fUXCMzAWBNMd2iFvhx8hecpIPJaiScCLl1Au6G00o+JSVrRwT8WSQMWskyyMX4iE6DW65SSRlGNzEYH1IbU093NsBbiW2FrH+dEJhDdCrLam+UKkx036XPa4iiYEDzd9VVdeevsOFabCZXjPN/wAbdyNfYaE/sumQcBqqXaOztoVyFZZ1gie4aCCPMch+6ZXOp8SFGGoJ6KjcHNYXuHBzjbXfKAf3K4Q53Eooo6No4isdkIACgi4AUWUEXFx7x7cZkkrZJcz9Rrextx9j8lcCw0VZS74R8daapX6PO/6sZsyOLkAq9hqbeiwBuba4akwt3Q9PCczRx0sRvca6eh+CqH62KzbtQ3gno69Uo2MASnjTuWsy3JUEEW7tyB4XPicemwSkjqaQmcZruJ1++aDK4h2iuKHfTaCgh0hmEaxGYn7NkeUEqhtm1spJNvhijfw7T1FzES3Ugcxpz5LhmLeKZrd+q6VEMUUUKu6pmZi7d6xuoyotrHrhiD8KxM1kfm9rfyqmpvwRT2ebHEMs0pcTz8cxNUMozsDHG+Vczd0ascovob3GWx9D0DYQGMFgEJr8wugau2c1VWJwEVXmmmQ5tAwhEKoe7dQQWNstx7Rg3dAKrxJCMt2AtM9LSkiVhlcGP0XXjE6Zip0c5tQdFOrXx2wcCbaqtyCBfRY3vNIGgo3zFmZHLXtzuDpYDqT48sVk7rVZneKb3V3keiZ2RAxbJqTYjI2bS3jijSrOF1b1XaBM8XD4agCJYxZmsAuWxt63dHXBM5tZUyC913/EOpuSEUE31u3Ug+PlgvWHbKnRN3Rd2bbkJVUZqKgh88bwxIoFkTkzG41kve3h79PGY1jT4p2wsFg2xPzsPJPRRCxO60fcvazz0q8X9fETDMP/AJE0J/7hZvMMDjy+KxCOpLm913aHof8ANwjxm4V4TjLV1BrKWGe6SxpIEPJ1DWJF9LjnY4OyWWHVjiL7Gy4QCmqfZ0ECsUjRFF2NgAPMm2nLBHTzzuAc4k8BqpYBSwfd5YXK6mat7KfZb44vGLuC4Vie98z5pawx8SFpHpWiY2BWOwRjobHirJrpyTzx9FwaVkNqYjXKHH3/AIFv3SUrS7tIcbfOcqodI5XT9XPKM0yW65tAW5d4i+gw3+WQgnJdoPFoNh8P4XOkSzvpKaVqZoo2DvxHkYsZGe6m5N/3V+A8BjQY1rGhrWgAbIZ1JN1XJt6QBbIl1IObXNp0vflgmc2VS0XRLsftNng1EEZNy172NykacyD+zU+3xsLcc7MbkLoFuBUDZ2+zw1CTrCO7LNJkD2H2yopC93uhSlxoedrY6XX5LgFuamP2hsahZ+C10QIo4xuLEte+TW5IOoOo88XMut7KuTS10KbU2jxUhQJkESlfSJvc3vry/PAnuvYIjRa5TOzosxPsxaFtyVWV1gFP+iYN0aB0iS1NbELF0PRPuPvzJs68ZXiQMxYqB31cgC63IFtOWPO4xgbK09I02cNPL3/lNwz5dCjrcvbkdVtWR6Vm4Zp/t8wIDMrWjspF7jMbnzx5vEaR1Ph4E47Qd2fQjVMscC+4Wks1tTjywGqOsY3935qaaukSmkUKVUspUMM1re0HKBj3OFYPBU0jTM3UXty0Sskpa7RPbvR7U2tAzPURw075kziO7sPRYBc3LpckYFWHDsNlAawueLG17AbXP+11ud4Wts3ux4+2yZQnvhthgFgpzaeW6xn1belIedlUdfEjGvhtILmaUdhup89gPMoT3cghrtApFg2SYk9GPhKPYGGvtPP341cJndLiHSO4m6pILMsFj4Ix7lIpYtjui5qnFQYsAFUkp5abF8irnSvomJ0a50i76JjvRqdIoO0YspX2YBM2xCPE64KlbvLdn9g+eCUo1KFVHQK74Yw7ZJ3TE8OKOartcq2amOF3MKYa8Ir7MN5odnzTmoRyJQgWVVzZAtywI52Nxyv6Ix5nH8KnrWtEZ7t9Dz4ffunIJWt4rTajfihlXMlSmVRdgTY+Wh1vzx5OPBqyN2Us1PumjI1fPc7NIzSPqzsXY26sbnH0iOLIwNHAC3wSDnarSeyTe7gZqOYrkY5oWJtZye8l7W15i9tQfHTy/wCIcJMv/Yj4jj6b+yZgl5Im3632+iLkWzzODlS4ypa2ri97a6DrbGThOEGqdc6NHPf0+9EWSTKFkyby1iyyTLMwkksGawOg5KLg2UeAx7Q4ZTujEbm3aEn0pvddtPeOsqIzFNKWQkErlAuRqL2GJBhlPC/PGyxUMxKqBAcPZSh5gnFpziwYVUvClQ0xwRrChueFZQxYYa1Ac5PcMYvZUuu4YxLKXVJvCtmT2HCVUNQnKU6Fdu96T+wfPHaXiVKrgFeXw6k14ccUSSgxyytdIMIxzKF3Mmmo1PMD4Yr0YVhIVxpRidGFM5SXolPMXxwxgrokIXiUCjkAMcEQHBQyk8Ur6IMW6MLmcr0UwxMgXM5ShTjHcgUzFLEIx3KFzMUsKMdsq3Sxjqi6+Ori6+IoqPeH0k9hwlVcQnKXgU2RLSSyRSxlZFOVkbQgj/fPrgMUmQo0kedOfXZ9QfHBetHZC6sN1312fUHxxOtHZTqw3XfXZ9QfHE60dlOrDdd9dn1B8cTrR2U6sN1312fUHxxOtHZTqw3XfXZ9QfHE60dlOrDdd9dn1B8cTrR2U6sN1312fUHxxOtHZTqw3XfXZ9QfHE60dlOrDdd9dn1B8cTrR2U6sN1312fUHxxOtHZTqw3XfXZ9QfHE60dlOrDdd9dn1B8cTrR2U6sN1312fUHxxOtHZTqw3XfXZ9QfHE60dlOrDdd9dn1B8cTrR2U6sN02BLVyxxRRlpGOVUXUkn/fPpgUsudFjjyL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0" name="Picture 6" descr="http://photos1.meetupstatic.com/photos/event/c/4/f/6/global_1944504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68" y="450661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farm8.staticflickr.com/7203/6924008891_93f1528534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1012"/>
            <a:ext cx="1748105" cy="233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13785" y="6553200"/>
            <a:ext cx="6912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Image </a:t>
            </a:r>
          </a:p>
          <a:p>
            <a:pPr algn="r"/>
            <a:r>
              <a:rPr lang="en-US" sz="7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rbel" pitchFamily="34" charset="0"/>
              </a:rPr>
              <a:t>Credit: Yuko P</a:t>
            </a:r>
            <a:endParaRPr lang="en-US" sz="700" i="1" dirty="0"/>
          </a:p>
        </p:txBody>
      </p:sp>
      <p:sp>
        <p:nvSpPr>
          <p:cNvPr id="9" name="AutoShape 14" descr="data:image/jpeg;base64,/9j/4AAQSkZJRgABAQAAAQABAAD/2wCEAAkGBxQSEhQUEhQWFhQUFBcUFhQVFBQVFBQUFBUXGBUUFBUYHCgiGBolHBQUITEhJSkrLi4wFx8zODMsNygtLisBCgoKDg0OGxAQGiwkICUsLDQ0LSwtLyw0LDAsMCw0Lyw0LCwsLCw0LCwvLiwsNCwsLCwsLCwsLCwsLCwsLCwsLP/AABEIALcBEwMBIgACEQEDEQH/xAAcAAABBQEBAQAAAAAAAAAAAAAAAQIDBAcGBQj/xABBEAACAQIEAgcECAQGAQUAAAABAhEAAwQSITFBUQUGEyJhcZEHMoGhQlJicpKxwdEUIzOiJLKzwuHwglNjZHTS/8QAGgEAAgMBAQAAAAAAAAAAAAAAAAMBAgQFBv/EAC0RAAICAQIEBQMEAwAAAAAAAAABAhEDBBIhMUFRImFxscEygaET0eHxI5Hw/9oADAMBAAIRAxEAPwDbKKWipKiUUtFACUUtFACUUtFACUUtFACUUppnaDmPhqfQeVADqKTP4H0j864O51nvjpbsSndkWcuZ4ylBc7SJy55+lG2njVoQcrroik5qNX1dHe0U1nPBSfGR6jWm9ofq/n+gqpckoqPtfD1kfpR23iv4uHPagCSim5jwA/F/xS68h6n9qAFopJPIep/avO6S6ZWw9tHEm42WQRCCCc9wmMq6ROtSk3yIbo9Kikk8h6nb0ppueXwJJ9AKgkfQKid2g5VBP0QzFVJ+0cpKj4GuN9muKxNwYlrqrla+xJMIwux/MGVbev0ZJPCrKNpvsVcqaXc7eikg8x6H96IPMen/ADVSwtFJl8T8v2oy+J+X6UAVr+PRLtu0x79wMVHCF3k8J4c4PKrVcT0n0StzpmwxZ9MMbpAd9MjsoAaZUE3CYHLxNdrlHjz3P71aUUq9CkZN36i0RUdh1dQyPmU7MrBgeGh40/L4n5ftVS4tFJk8T8v2ooAdTL95UVnchVUFmYmAFAkknlRkM+8fLux+U1Q6c6Pa9h7tpbjBnRlGlvWVIymU90yJ48iKFzIfI87oLrUl+9ctM1ofzCtjJczG6gBOaOBgT8SOGvR1j/V3oO6cdkzFClxyWVgCOyZVuZTG8XtOdar2B1kFtI+g3L6wnh407PGMZeEVglKUfEWTdXaRPKRSdqOE/hP5xUatEDPHgQBOvKB8qkIbXUeHdP8A+taSODOfqn4kfoTQM3gPU/tSQ2mq+PdPy72lRYvE9kj3LhUIgzEmQABz3oAmyni3oAPzmjs/E+p/Sq2Ax637a3LJV0aYbMw2JBEFZnTYxVnM2ug8O9v8tKGqITvkKLY5D0p1R5z9U/Ar+pFL2hn3T592PzmgkfXg3uimPSKYnMIGH7LJBk95zMz9rbwr2hd+y3oP0JqncntA2uuvuOdBpBAFWg6v0KSV0Xcp4enA/tSq8+fLjSdrrGv4Wj1iKaGDfDjBBFVLkjMBqTA5nQUtZz7SOsSx/CwlxW1chmzK6sYUhTEjLrPoK9jqH1j/AImzkItq9ruKoYj+VbVQGhiWMEwT5U14mobxSyp5Nh1hQch6CmsqjkOHL0ioxdBnviBvl0HhPH505XUCR5TBkxz50oaGWdg3mWYbeG/yrLvaJ0JdfHWwHBOJVUTMYCnMFgwuiy45netSN0ePPRWP6V43S3RVu9icPcYvmsmVgELOYNrK66qONNwz2SsTnhvjR61nC5VUFmbKAJbKS0c9Pyipch+sfRf2pi3B9rT7DD8xrS9t4Nv9U0ocOyn63yFeF0Th0wVi6z3QEN65dd2WINxhoIPOAPOvadzGgbUbwNKzX2hdMXrXZ2ACttwxYMlp1uxlIIBBIAIO8GdeRpuKO97RWWWxbq5Gk4a92iK6MrK4DKwBgqdQfe5VLB5j0P71xXs06Wu3rDK4ZgjsqvCKiIqoFtgKAd5I02412ALHcEeQWTzEljVJx2yaLwluimSEt9n1I/SgseQjzP7c6iG2oc681B8+6QKWAIOQ+gJEczNVLFZcVNzYHuxoSfGdFrwfaJ0zdw+GU2hHaXBbLEKd1ZiuVxqCFOscPGupL6zlaSBrp+/jXjdb1e5hbiIjFma2OGo7VC3H6oNMg1vVi5p7HR4Pst6RuvauoyzbtsAmUW1Ck95lgRM5pk/rXcm4fqn1XT+6vH6pI1rCWUdWDKksCOLMWI0396vX7bTZvwmjK7m2GKNQSFNz7J/t/eigXJ4H0NLSxgs0halmiaAOUwXRFy3j2vDLkZ7xiTmi7bsRpEe9bbjyrqBPGqTX+/Mf9AIq8HB2q+Rt1fYXBJXXcWKZ2IG2nkYHptUlEVQYRww4g+Yg+o0+VcN7Qusb2yti2U7yOLylRcGyQu2ndYnYbiu47WfcE+P0R8eO2w+Vcr7QOhFu4drzMS9i3cIEDKQwUERwAyzz8aZhaU1YrMm4Ojm+ofWlrdxbV11XD5XyqLcZXlWmVWTOZtya01MSD7sn0G3DvEVwHs26IQXblwFs1kgLtDLftKe9pwjSOdaEVXeBPOBV9Q1v4FdOmocRAzEaJB5MQPmuag59NFHPUt6aCaathBsiiRBhRqOXlSiwsEBQJ5aflSB46GncR93X1n9KTsz9dv7R8NFpBYER3vxvw5a6UvY6RLc/eYn1JoAXshMy34m4eExSdgv1QeOoB+OvmaTsjEZ2337pPlqtIbRj3284T092gDg/az0WhSzf1DBxZy6ZcpW407b92K9vqD0YlnB22QsDeAvNJBGZlWQBHu93z1OtTdbOhv4qyiO5AW4HkASSFYR5d41c6HwLWbFq2rAhECgsp1AGmzb05z/xKIhQf6rl5HoZyNxPiv5lTr6TT0cHY7b8x5jgajlwPok/ECPnTLx7uZwoImIaDrwDkCCdqSPPM64dL3cLY7SxbFx84UggsFUhiXKqQSJAGn1p4UYHEPfW25yh2RSyqwORsoLJvuJrKuvOKd8Y3aoUbIndY5yoyAgSB4/Ouj9lWMcC4q2s4a6uY5srIIgtlYQwAOus6ca1vHGOJS6/uZFklLK41w/b7Gm0s1Fcdp0UHxLR+lDM+kKu2suRry0UzWQ1kk1wXtctqbFlsozi7lDfSCm3cJWeUhT8K7g5tO6u2vfOh8O7rXmdO4FbqqLlu24kmG7wBiNJXkaZiltmmLyx3QaG9UsIiYLDBUAzWbbsVAUl3tqWcka5jxO9ev3ht3hyMA/A7Hhv61BYsFUQJlUBQI1gACAABGkVKVeB3lB4ypI8IGYRVJO22WiqSQ9bwmNQeREH4c/hXD9c+tBS/aSxiVQW3IvqFdjIZdDCEEAB9AZn5dfjbDvbyrcCtI73ZhhodsjE+s1gnSzt29+TmPa3BPFj2jiYg6mKfpoKUm2I1M3GKo+gcFjEvW0uWzKOoZTBEg+B1FRY+6AAvHf0ryup+Ev28NZFxxl7BMtsr3kYqDqQF2kgqQT416t6wzROUxxlhp5f80ngpDuLiTYRwVHgI9KmqvZDCBlWPByT56oKcbh1/lsfEFNfVhVWWRNSVE9wgxkY+IyR82FFBJJRUD4u2DBdZH0cwzfh3pWxAyMwDNlBOUKczQJhVMSTwoA5Hr1irfZvaTEpbvSCVzwY3yHKCVkH8uBqv1G6yWrdpLF/E57r3IQEXWChsoVDcKxvPGBmArheuGLz4y88BMxVsrEgjuLuCoM6ajhrvufKs4rKysCO6wbQMdiDPd14V0Y44PFTfsc2WSay2l78j6Ge6AYiTyHDxY8B5/Cab2Rb3/wj3fid2+OnhVDovHsQ3aWmQA91hbuDtAdSxtkZkM8G1q+b6wD3tTH9O5PxXLI8yK5x0iSvP6fw7XcNftru9p1EnSSpifCatriVM6jQSZlYA4mdhTGxloggXEM6aOp1Ow3qU6dkSVqjm+p3RN2wbucrDphwMpJ1t2crTIHGupVarYK4MxEiYA+IFXoq2STlK2VxxUY0hBSzSTRNULgzQCTsNa57q91xs4y61q2rhlUuCwWGUEAkQdD3l0POn9cunzgrKutsOXfIAxhR3WaTG/uxHjWTYDrBcwrtcwyW7RYRAVnGWZyA3GYgExseA5VpxYN8G/8ARly59k0r9TeJoBquuJDCUBfb3YA145jAI8iacEcxJAHEAZjP3m4f+IrMaiv0jfA0kADUk6Ab0uExJIgCSPgOHE+fAHalv4MRIksOZLH1O3HQVPZtZRp5medW6FeomVju0CNlBnx7x1PwApyW1BkDWIzaliPFjqfjTqaZqpYzL2uYNFuWbqiLl1budpOvZi0E0OggMdq6/qVhLaYKzlRR2iK76DvsR7zczXmdfer9zF9jldVyC4DIJnP2e0fc+ddB0FhDZsWrZ1KW1WdpgDWK0Tmnhir4/wBmaEGs0nXD+i+EI91iNNjDDzM6+hFKLjCJWZ4qQQNeIOvpNODU6azmkbavhvdIMbjiPMHUfGqONY5teW1XbtoN7wB5cweYPA+IqK5hjIIcwPonUaDg3vT4knjUxdMhqx2DJyCammoO2IHfUj7s3BrPIT8uNSW3DCQQQeIMj/uhqAFZ6yjpsdp02o/+RY/tS1P61q5SubHV6x/F9vlPa5ic2ZtCFicsxsKdhmott9hOaDkkl3OisNEry28VO3pt8J41NNVbqEQw1K/MfSH/AHiBVbpPpuxhwpvXAuf3dGYkcwFBMajWlJNukObSVs9KaWagwuIW4oe2wZGEhlMgjwNTTUALS02igkJpJps0hagDhPaR1dQrcxgZswW2hSBlPfVQ077HauZ6odCWr+K7G8CyNYD7lSHK2nMEcNbg8q0XroM2BxA+xm/Awb/bWe9Ur5XGYZhMtaYfeyC4sfHs4rbilJ4n5X7GHLGKzLzr3NgLU3PVW2xYTwOvw8qmW3WI3EuaoMZJG/LSpRThQQeUmHDESoOo3Wa9D+ESACikLsCo0neOVLbtAEnnUk1MnYJURpYVZCgAERoSNPCNqauFAMy/P+rdI9C1TTRNQSZl7R8Bet2UZyLk347Q3buYyjkL2BzIggboRqNtaztbbMAESSQIAksdOAAr6B6ewdu9YuLcRXARmXMJyuEaGHIiTr41j/ULTpLD+E/6V4Vu08n+m66GHUQX6ivqat0J0Y9pg7Fba5MvY22usk6ak3GiRH0UU8ydq9V7rA6KGXwcZvQgD+6jtKcGrCbhrYkCMwYSJ9xmA8GZQQPWpLd0MJUgg7EEGY32oApl6wr6MqsBzAI+dAEpoqAYcAEKWWeTExH1Q0gDwihEYfTzCPpKM08NVgR8KAIekDt8f0qzhyCojkB8a8q+7hjmWfusCf7go+dWcPiAuhkCZnK2Xb62WB61Z8iq5noVU6WxnYWLt3Lm7NGfLtOUTE8POp7V0OJVgw2lSCPKRWWda+s2JXF3kS8yorFFQZcuVQA0iO9JPHnV8OJ5JULz5VjjZ7vVDrlexOJFm6iQ4YgoCMmUTrJMjSPMiu6msR6J6w38MSbJtrm3/k2tRykKDHhNar1S6UfFYZLtwAMSynLIBysQDE8op2qw7XuSpCdLm3La22z2qivYdWMkaxAYSGA5BhqPWnxTbjgasQB4mB86yGwjuZlM5gV3KsBMfZIj5g+dULWK78suXU6nVY1k5hsPOKutfRwwV1YgGcrAkDjMVQsXQSID6HhbufIlY+dWRVl3pDpO3ZstfZptqAZXvTJAAWN5JArLetvTGHxbK6dsrKMoBRCuQkmPf0IJJnxjSJr2faJfdLd0MuRGdAjLaLC6NGJuXwxggr7rKu2hNZzbvgz313PLYfGtmkhH6m+Ji1c5/SlwNT6i9YsMq2sGgu5u9DuqgM5zO2iscvGPLeu4rC+qeMFvFo5uWVyFiDefs7f9I6FuE5o468DtWydGdJG9ZFzIRJIyrqDBjMjNlzIYkNAkcKTqoxU+A7Syk4cT0KWqv8Uf/Tf0orOaSamkUtFAFfE2QysCNCpEc5FeZgsBbQpkRVjQZVAgEnQR517LkAa+VUEaI8DP5VZcir5li0uVivAyy/E98fAkH/y8KnFRXO8oK7gyJ8NCPiJHxrmOvvWd8JbtdhGa9JDkSAqhYgHic3y8dJhBzltRGTIoRcmdcKK4fqD1su4lzZvwzZDcW4BlOhUFWA0+loRG1dxRkxuEtrIx5FkjuQtJNFJVBgFqaWp0UkUAVsW8ow5qR6isi6mdH3RjbTm24VSczMpUCEcHf7wrZSK82xbGYU7HkcYtLqJyY1KSb6F62RUoamBKS7cVBLsFHNiAPU0kcSzSzVd8QBGjHMJBVWYEeYEDfiaLV1if6ZUcSxSfCApPzigCxRVcrcJ95VHghLfiLR/bTjYlYZnOszmyHym3l0oAXEWZgiAZ3501samwJaNDkVngjgcgMGi3hEUyEXN9aAW/Edammgg83prCPftAIYIYMbdwuq3VAI7O41s5lBkHjsJBEisU6ZOXE3R2KpluXF7O2VZEKsBlQkLIEROUeVb2xrP/AGlYG0iI6W1V7l7M7AAM0I25+NadLKp13M+qjcLfQzh7iyBlO86COB21rTPZ7hrptWbltXtpmftHe/mS6gZwAmHBYAzAz9w936Q35DoPolb+Kt2WLBWSWKkZg38OWkT9v9q1joSwtm0lldOzWImSZJ7/AMTJpmqnaSvzFaXHTbS8i8MGnEFvvu7/AOYmpRZXTur3RC6DujkOQpAaodNdN2sKoa6T3iQqqJZo3IHISJPiOdY4xcnSNkpKKts9MtUcATArz+h+nbOKDGy85YDKQVZZ2kHhodRpoavXHAEkwOZoaadME1JWjxeuPRRxeH7NWysLiuukhmAYZfD3iZ4RO01jbYbLm1mHK+ZOY6eHdNbjJHfYQQDA+qu8HhO0xyjWJOIgyuv1lP8Aa/71t0jbTXp+TFrEk0/X8Giez/qsLRt4svPaWZFvJBVnjXNOoheX0q76a8nq9by4bDrys2x/YJr0wayZJOUma8UdsUh80U2aKoMCaSaKKAIMWDHh8PnVSvRZZEGqr24bbSrJlWivi8euHsteecqbxqxkgARtuRWd9ZeuNjEW2tNhiy5iyMXCtbJGpWBzk8tYjSul689JhsPfs2rTuLeXtbogWrTZlISTq7mVkKDE6kbVkl6Z24DjrOv/ABW3SY4SW587MGsyzh4Vyo93oLp25hQxshAzCM7LmfKPo66AbbDWByFaN1D6x3MWt1b0F7RXvKsZlfNEgaSCp2jcaVkCgxvw5frXYezi3fd7wsX1tt2aND2e1R4JgMMykRO4I3puphHY3XEXpckt8VfD+DWJomvN6C6TN+2xYKHt3XssbbFrbNbiWtsQCV1jXYhhwmrD4VSSWzGeBd8vlknL8q5Z1SybgmJE7xIn0qFsWJICuxHAIwGnJmAX50WbKJ7iqv3VC/lUlADEvEyWQoPtFSZ8lJEfGvNVXnVwPupDD4sWH9tX740PHx5fCq1WRVlu3alYLM06ySAeGncAgafnTrOFRDKoqnmFAJ8yBRaXYwBp8TpxqSaqWHUU2igB00TTaJoAWkmkmmk0AKTXCe1Fu5YHNnPoF/eu4Ymuf60dCLiggcsMuYgqQD3okag8h6U3BJRmmxOeLljcUcf1OH+PH2Ub5IFrSjZmDswnKddJ5wRI2keA5A1zfQnVtbOJe6GJkNCxouYgnWuluXFRSzsFVQSzMQFUDcknYVOeSlJV2QYIOMXfdj8NdJGqkMDDDfXmpjvKdwfkDIHCe07DF2t3FuW4RWVrZuqtwd6QVUnveI30GhqfrZ1jS5hmNhb8EhBiOye3ZysRmUO+UurAR3QQdDNZw2InmfCDp8PgafpcTfjTM+rzJeBo7PqB0ph8N2rX7mVrmVQMrEKqyZYgcS3wjxrRkGc5iO6DKbyd++eEch8eOmBvdHjseBrcegulLF+2BYupcNtVVgrDMhAAh095T5gVGrgk1LuTo8lpx7fJPj7OZGExKsJ5SDWdHqO+UDtRMnUIYggRpO+/rWm3h3T5VSCaik48koch+XHGf1FnDDKoWNAAPQRVgNSZaIpI4fmpaZFFAEVvChTMuT43LhH4SYNLewqsZJcH7N26g/CrAVLRNAFf+BTjmPncuH82qdFAEDYUs0k0Acr1q6FuCzibli+yB0a5dssguWnZQCXTUNbYhRJBg7xWPy865dvGvohtdDqCNQdjzms39oXQVjD27JsWwkvczQWMlgke8TAGUwBoJNatNLjt7mXUx4buHAz/ADPH0RHgT+1d11N6oXhdurihdW0ECkI5tJeOYELmQgukAnQxtPKuVxiylrxsn/WvD8gK2vC3ptoeaKfVRTNS6j63+BWmScvSvyCPbsKttU7O2qgLkSLSgcO77gHMwNd6sW7wYAqQQdiCCD5Eb1B2lNSwJZgAGbdgAGPIkxqR41hN5bDU4GqSpdXYrcH2u4/nIGVj4ZVHjVj+JVQpf+WW0AcqDP1ZBIJ8iaAJisiKgt24aI08as0oosgR2gE8hOnhWM9I9Y79+4bhuMs6qqsQqDgFj8+NdHjfaJc7Ruxtp2YMKXDliPrGHETvEVxuMvB7hZUCKxkopIAncJMwPDWPLSulpsLhbkjmanMslKLNZ6l9IviMKr3dWDMmb6wWIbz1ieamvcrO+jOvaWbaW1w2VEEAC6fiTKakkk/Gu26H6TXE2lupIDTodwQYIPpWTNilFuTVJs2YMsZJRTtpF6aQGkmiaQaBaIqC/iraRndVnYMwE+QO/wAKYuOn3UuNrvkKAeM3MoYeU0AWYqti12+NOxDXJ7uQCPebMxnlkEeGub4VSNp2MvcY/ZUKi/CBnH4qlEMtWoBJOgAMk6Aa86o9Li3ibLWkuasVyuiG6qujq6F8oK5cyiQSJE1YNpC2ZkVmGxKgka8CRpV1moYIzvr70piBhRbxNgo3ar/OtMLli5CvsD30PHKy8Dqa4G3iFLGDwHhtmJ/Otc67dEvi7CpaK5kuB4YxmAVlgHn3uOlZFeXLnJGxOnkIifOa36ZvZSaMGqS320xTeQsAXUAggnMIElf+a1LpzpLC4zXBqb+LX+jiLCsBZbg1zFQEFvaVJMjSDXhdQOgLN4NduLLWrq5dSBoM0Mo0YTl9ORNaYNRHDw4UjVTblT6DtLBRjuXUrLjlfuq6MYE5SDrx04UoMU3F2Q5h1VhyZQR6GoVwiggrmWNgHcL5ZJy/KkI0M9W00iadVTI/dKFV55kLTyjK4j4zR2t0b2ww/wDbuAsf/FwoH4jVSS5RVT+N527gPLsyfmpI9DRQSWaJpKKACaQmkppoAUtXHe04ThrZ5XgPVG/autNc512wbXsKyqJZWDgcTEiB4wxpuF1NNisybxtIzLEf07R8HX0ct/vrVOg8Rmw+H59ja9ci1wNjq3fe0vdysHcgOY7rBBJiSDK/OtF6AwXZWbaE5iqKs8NBFP1MouNJ9WZ9NCSlbXRHoWbVWVSmB6fmrGbR4oIBEHY6EcDTZomgCsMAq/0y1v7KEZPLs2BUeagHxqn010+lhltKj3sQ4lLFkZny7Z3JIW2k/SYjwmvWmuUfHjAYvEXMSpFnEtbZcUFLKhVFTsb5GqAEEqdu8fGgDLbckaDYcePCjveHqadhbgI0M907a8KWa7sZXZ5+UaSAK2UtA0IGh+sGP+3513HU/rAcPhx21m4MP2jf4lYdEYkSLqDvIu3fgjXhXGBv5bffT/Lcrq+rHWBRhf4ewhv4hmcdmoPZoH0D37h7qpvxk7RWTWPwV5/Bt0Uanfl8neDtW1zoqkSMi5zB2IuMYP4Kfaw0EEvcYjiXIHxRMqn4iqnQmF7DD2bJbMbdtULcCVABInhyq+DXNOmPVQCSAATuQNTG0njTs1MWnigBH5jlVSauVXvqBsKlEMiJqzG+keH61DbTjUpahghjmKwbFNKk/WI/uYfvW44+9CMeSk+grDb3uqPtJ/mH7Vt0a4S+3yYda+Mfv8GnezS3/h7h53z8kt12iiuV9nSxhAfrXHPocv8AtrqprNnd5H6mnAqxx9Bl1NzGtJYUHcfGpgaWaXY2haWmzRUEjpopKKAEoopJoAKQ0UVIDTVfELINWYplxdDQQUBaq1YXQUyP++tT2dqlkIUClAp0UVBYKKCf+8qoWukDdI7Fc1uQTeJi2V/9n/1Dt3hC66MYigCzisWlsAuYkwBBLM2+VFGrN4AE1Hh7lxzLKEtwQEbvXGmNXIOVRv3e9MjUainphlDm5lGdhBYkkwAO6s+6ugMDSddzNSmoAzXpzqFZsWcTeLZ4ANpQChTNcXVird85SRy1JjaOQsdF51uEGBaTOdSCQXVIBG5lxv41r/XEf4K/90f51rNOiv6eK/8Arj/Xs1vwVKDk1xtfBz89xmopuqfyVeh+rv8AEC4Lag3ECsMzHUEkMBJidQdeVaZ1X6OOGw6WzGbVmiIBY7achA+Fcv7Pf6l37g/zV3aCk6l1JwS/6h2m8UFNt3/JMtTLTLa1MorMahwFOpBS0AFIVmnUUAMy0mWn0hqQK2JsBlIOxBHyrkrXU3DoScpYHg5zAeXpuZNdnc2NVCtWjJrkykop80RYDDC2iqohRsAIA14CrimlRdBT4qrLIAacDSRS0EjgaWm0tAC0UlFQAtFFFABSUTRQAVFcucKkubVBdjhyqSBlApRRUkFgHgar3McguC2CWfSVQSUU7NcOyDeJIJgxNV3t3rx1JsWgSO6Qb9yDE5hItKRO0tBBlCKu4XDJaXLbUKskwOJOpYndmPEnU8aqWK+I6OW403CXURltGOzBH0mX6ZnXvSBAgA61cNLNJNSAlMJp5NMJqAPH62n/AAd/7n6isx6Mbu4jxw5/1rNal0/YNyxdRYlkIE7TGk1n2B6BvKt7NbIJtZV7yme8rHY/ZFbcE4rG031XujDqISeRNLo/ZlrqCf5tz7g/zVoVha4jqL0ZcR7jXEZdABI31JP6V3qLStS08raHaVNYkmPUU8UgFOArOaAFLSRS0AFFFFABRRTWEmOEetADLh0NQRUlwa02KsVJbJmpIqGyu+tTKagkKKWigkKKWigAoooqACiiigAooooAKhvLxooqSDyH6Qa4z28OAWttkuXHns7TQDlyAhrjQQYEL9oHSruB6NCEuWZ3YQXc6x9VQNEXwUDmZOtFFAF40k0UUEhSGlooAaaYRRRQBFdXQ1WFka+VFFSipLh0irS0UUMlDwacDSUVBI6aJooqAFooooAQtSFZoooAgfc0lJRUkEto8hTxpvRRUAPFFFFBIUUUUAFJRRQB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073" y="1073709"/>
            <a:ext cx="2271889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b="1" kern="1200" dirty="0" smtClean="0">
                <a:effectLst/>
                <a:latin typeface="+mn-lt"/>
                <a:ea typeface="+mj-ea"/>
                <a:cs typeface="+mj-cs"/>
              </a:rPr>
              <a:t>6 / 30 Security</a:t>
            </a:r>
            <a:endParaRPr lang="en-US" sz="28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File system, Kerberos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Sentry, Knox, others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Encryption (how much?)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Vendors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400" b="1" dirty="0" smtClean="0">
              <a:solidFill>
                <a:schemeClr val="bg2"/>
              </a:solidFill>
              <a:effectLst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  <a:effectLst/>
              </a:rPr>
              <a:t>Your security organization will need </a:t>
            </a:r>
            <a:br>
              <a:rPr lang="en-US" sz="2400" b="1" dirty="0" smtClean="0">
                <a:solidFill>
                  <a:schemeClr val="bg2"/>
                </a:solidFill>
                <a:effectLst/>
              </a:rPr>
            </a:br>
            <a:r>
              <a:rPr lang="en-US" sz="2400" b="1" dirty="0" smtClean="0">
                <a:solidFill>
                  <a:schemeClr val="bg2"/>
                </a:solidFill>
                <a:effectLst/>
              </a:rPr>
              <a:t>a Hadoop Intro, keep them in the loop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EB51A-9671-4AB7-BC59-965E9A74FEAF}" type="datetime1">
              <a:rPr lang="en-US" smtClean="0"/>
              <a:pPr>
                <a:defRPr/>
              </a:pPr>
              <a:t>10/22/2013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lstate_Powerpoint_All_pres_white">
  <a:themeElements>
    <a:clrScheme name="Office Theme 13">
      <a:dk1>
        <a:srgbClr val="4B4A4C"/>
      </a:dk1>
      <a:lt1>
        <a:srgbClr val="FFFFFF"/>
      </a:lt1>
      <a:dk2>
        <a:srgbClr val="1666AF"/>
      </a:dk2>
      <a:lt2>
        <a:srgbClr val="000000"/>
      </a:lt2>
      <a:accent1>
        <a:srgbClr val="50C8E8"/>
      </a:accent1>
      <a:accent2>
        <a:srgbClr val="EE3424"/>
      </a:accent2>
      <a:accent3>
        <a:srgbClr val="FFFFFF"/>
      </a:accent3>
      <a:accent4>
        <a:srgbClr val="3F3E40"/>
      </a:accent4>
      <a:accent5>
        <a:srgbClr val="B3E0F2"/>
      </a:accent5>
      <a:accent6>
        <a:srgbClr val="D82E20"/>
      </a:accent6>
      <a:hlink>
        <a:srgbClr val="6DB33F"/>
      </a:hlink>
      <a:folHlink>
        <a:srgbClr val="FFCC00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4B4A4C"/>
        </a:dk1>
        <a:lt1>
          <a:srgbClr val="FFFFFF"/>
        </a:lt1>
        <a:dk2>
          <a:srgbClr val="1666AF"/>
        </a:dk2>
        <a:lt2>
          <a:srgbClr val="000000"/>
        </a:lt2>
        <a:accent1>
          <a:srgbClr val="50C8E8"/>
        </a:accent1>
        <a:accent2>
          <a:srgbClr val="EE3424"/>
        </a:accent2>
        <a:accent3>
          <a:srgbClr val="FFFFFF"/>
        </a:accent3>
        <a:accent4>
          <a:srgbClr val="3F3E40"/>
        </a:accent4>
        <a:accent5>
          <a:srgbClr val="B3E0F2"/>
        </a:accent5>
        <a:accent6>
          <a:srgbClr val="D82E20"/>
        </a:accent6>
        <a:hlink>
          <a:srgbClr val="6DB33F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Allstate_Powerpoint_All_pres_white</Template>
  <TotalTime>189</TotalTime>
  <Words>1377</Words>
  <Application>Microsoft Office PowerPoint</Application>
  <PresentationFormat>On-screen Show (4:3)</PresentationFormat>
  <Paragraphs>385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Allstate_Powerpoint_All_pres_white</vt:lpstr>
      <vt:lpstr>Hadoop &amp; Data Science For The Enterprise   30 Tips &amp; Tricks + Worksheets  https://www.slideshare.net/markslusar </vt:lpstr>
      <vt:lpstr>Allstate: The Good Hands Company</vt:lpstr>
      <vt:lpstr>Mark Slusar</vt:lpstr>
      <vt:lpstr>1 / 30 Hadoop Loves ETL &amp; Datawarehouse Offloading</vt:lpstr>
      <vt:lpstr>2 / 30 Play the Right  Hadoop Data Science Game</vt:lpstr>
      <vt:lpstr>3 / 30 Learn To Profile Effectively At Scale</vt:lpstr>
      <vt:lpstr>4 / 30 Brace Yourself For Hadoop 2.0</vt:lpstr>
      <vt:lpstr>5 / 30 Skills</vt:lpstr>
      <vt:lpstr>6 / 30 Security</vt:lpstr>
      <vt:lpstr>7 / 30 Use Other Platforms As Needed </vt:lpstr>
      <vt:lpstr>8 / 30 Understand Analytics &amp; Business</vt:lpstr>
      <vt:lpstr>9 / 30 Use Sqoop, Use Flume </vt:lpstr>
      <vt:lpstr>10 / 30 Learn Python</vt:lpstr>
      <vt:lpstr>11 / 30 Learn Python Modules</vt:lpstr>
      <vt:lpstr>12 / 30 Learn R</vt:lpstr>
      <vt:lpstr>13 / 30 Admin</vt:lpstr>
      <vt:lpstr>14 / 30 Back it up?</vt:lpstr>
      <vt:lpstr>15 / 30 Advanced Predictive Modeling</vt:lpstr>
      <vt:lpstr>16 / 30 Get Comfy Streaming</vt:lpstr>
      <vt:lpstr>17 / 30 Use Hive &amp; Pig</vt:lpstr>
      <vt:lpstr>18 / 30 Learn The Enterprise Packages</vt:lpstr>
      <vt:lpstr>19 / 30 Get Ready For YARNtacular Analytics</vt:lpstr>
      <vt:lpstr>20 / 30 Know Your Data (Intimately)</vt:lpstr>
      <vt:lpstr>21 / 30 Compliment Your Data </vt:lpstr>
      <vt:lpstr>22 / 30 Get The Math &amp; Stats Expertise </vt:lpstr>
      <vt:lpstr>23 / 30 Get Down With The Graph</vt:lpstr>
      <vt:lpstr>24 / 30 Go Jump In A Lake</vt:lpstr>
      <vt:lpstr>25 / 30 Mahout is “in”</vt:lpstr>
      <vt:lpstr>26 / 30 Don’t Be Afraid to Flatten Data</vt:lpstr>
      <vt:lpstr>27 / 30 Use “Hadoop beat ABC by 400x” Sparingly</vt:lpstr>
      <vt:lpstr>28 / 30 Ask Questions Of Data</vt:lpstr>
      <vt:lpstr>29 / 30 Data Science Is Science</vt:lpstr>
      <vt:lpstr>30 / 30 Don’t Forget Visualization</vt:lpstr>
      <vt:lpstr>31 / 30….. Have Fun!</vt:lpstr>
      <vt:lpstr>Worksheet #1 Hadoop Use Cases</vt:lpstr>
      <vt:lpstr>Worksheet #2 Data Science Ops</vt:lpstr>
      <vt:lpstr>Worksheet #3 Crossing “Hadoop Use Cases”  with the “Ops Usage”</vt:lpstr>
      <vt:lpstr>Worksheet #4 Crossing “Hadoop Use Cases”  with your Organization</vt:lpstr>
    </vt:vector>
  </TitlesOfParts>
  <Company>Allstate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Hadoop &amp; Data Science For The Enterprise 30 Tips &amp; Tricks</dc:title>
  <dc:creator>mslus</dc:creator>
  <cp:lastModifiedBy>mslus</cp:lastModifiedBy>
  <cp:revision>30</cp:revision>
  <dcterms:created xsi:type="dcterms:W3CDTF">2013-10-22T18:44:34Z</dcterms:created>
  <dcterms:modified xsi:type="dcterms:W3CDTF">2013-10-22T22:04:30Z</dcterms:modified>
</cp:coreProperties>
</file>