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50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Masters/slideMaster7.xml" ContentType="application/vnd.openxmlformats-officedocument.presentationml.slideMaster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3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Masters/slideMaster6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3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Layouts/slideLayout3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4.xml" ContentType="application/vnd.openxmlformats-officedocument.presentationml.slideMaster+xml"/>
  <Default Extension="jpeg" ContentType="image/jpeg"/>
  <Override PartName="/ppt/viewProps.xml" ContentType="application/vnd.openxmlformats-officedocument.presentationml.viewProps+xml"/>
  <Override PartName="/ppt/slideLayouts/slideLayout3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Default Extension="wdp" ContentType="image/vnd.ms-photo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Layouts/slideLayout43.xml" ContentType="application/vnd.openxmlformats-officedocument.presentationml.slideLayout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7" r:id="rId5"/>
    <p:sldMasterId id="2147483672" r:id="rId6"/>
    <p:sldMasterId id="2147483687" r:id="rId7"/>
  </p:sldMasterIdLst>
  <p:notesMasterIdLst>
    <p:notesMasterId r:id="rId39"/>
  </p:notesMasterIdLst>
  <p:sldIdLst>
    <p:sldId id="256" r:id="rId8"/>
    <p:sldId id="260" r:id="rId9"/>
    <p:sldId id="263" r:id="rId10"/>
    <p:sldId id="266" r:id="rId11"/>
    <p:sldId id="258" r:id="rId12"/>
    <p:sldId id="267" r:id="rId13"/>
    <p:sldId id="268" r:id="rId14"/>
    <p:sldId id="262" r:id="rId15"/>
    <p:sldId id="270" r:id="rId16"/>
    <p:sldId id="271" r:id="rId17"/>
    <p:sldId id="280" r:id="rId18"/>
    <p:sldId id="272" r:id="rId19"/>
    <p:sldId id="279" r:id="rId20"/>
    <p:sldId id="273" r:id="rId21"/>
    <p:sldId id="275" r:id="rId22"/>
    <p:sldId id="289" r:id="rId23"/>
    <p:sldId id="274" r:id="rId24"/>
    <p:sldId id="276" r:id="rId25"/>
    <p:sldId id="277" r:id="rId26"/>
    <p:sldId id="265" r:id="rId27"/>
    <p:sldId id="278" r:id="rId28"/>
    <p:sldId id="264" r:id="rId29"/>
    <p:sldId id="269" r:id="rId30"/>
    <p:sldId id="284" r:id="rId31"/>
    <p:sldId id="285" r:id="rId32"/>
    <p:sldId id="286" r:id="rId33"/>
    <p:sldId id="287" r:id="rId34"/>
    <p:sldId id="288" r:id="rId35"/>
    <p:sldId id="281" r:id="rId36"/>
    <p:sldId id="261" r:id="rId37"/>
    <p:sldId id="283" r:id="rId38"/>
  </p:sldIdLst>
  <p:sldSz cx="24384000" cy="13716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167" algn="l" rtl="0" fontAlgn="base">
      <a:spcBef>
        <a:spcPct val="0"/>
      </a:spcBef>
      <a:spcAft>
        <a:spcPct val="0"/>
      </a:spcAft>
      <a:defRPr sz="1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329" algn="l" rtl="0" fontAlgn="base">
      <a:spcBef>
        <a:spcPct val="0"/>
      </a:spcBef>
      <a:spcAft>
        <a:spcPct val="0"/>
      </a:spcAft>
      <a:defRPr sz="1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496" algn="l" rtl="0" fontAlgn="base">
      <a:spcBef>
        <a:spcPct val="0"/>
      </a:spcBef>
      <a:spcAft>
        <a:spcPct val="0"/>
      </a:spcAft>
      <a:defRPr sz="1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664" algn="l" rtl="0" fontAlgn="base">
      <a:spcBef>
        <a:spcPct val="0"/>
      </a:spcBef>
      <a:spcAft>
        <a:spcPct val="0"/>
      </a:spcAft>
      <a:defRPr sz="1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831" algn="l" defTabSz="457167" rtl="0" eaLnBrk="1" latinLnBrk="0" hangingPunct="1">
      <a:defRPr sz="1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2993" algn="l" defTabSz="457167" rtl="0" eaLnBrk="1" latinLnBrk="0" hangingPunct="1">
      <a:defRPr sz="1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160" algn="l" defTabSz="457167" rtl="0" eaLnBrk="1" latinLnBrk="0" hangingPunct="1">
      <a:defRPr sz="1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327" algn="l" defTabSz="457167" rtl="0" eaLnBrk="1" latinLnBrk="0" hangingPunct="1">
      <a:defRPr sz="1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5520" autoAdjust="0"/>
  </p:normalViewPr>
  <p:slideViewPr>
    <p:cSldViewPr>
      <p:cViewPr>
        <p:scale>
          <a:sx n="41" d="100"/>
          <a:sy n="41" d="100"/>
        </p:scale>
        <p:origin x="-864" y="-56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C150F-B18C-2549-84C9-D0A301AE67A3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96801-EC94-3E42-9247-53B7CA3A8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1595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4571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29" algn="l" defTabSz="4571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496" algn="l" defTabSz="4571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4571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831" algn="l" defTabSz="4571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993" algn="l" defTabSz="4571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4571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4571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14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processes are more complex</a:t>
            </a:r>
            <a:r>
              <a:rPr lang="en-US" baseline="0" dirty="0" smtClean="0"/>
              <a:t> that fits “nicely” inside the terms &amp; conditions of the container.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use the embedded process as a data acquisition channel, and yet perform the mathematics elsewhere (and in the first generation, elsewhere meant other operating system processes on the same server – preserving a </a:t>
            </a:r>
            <a:r>
              <a:rPr lang="en-US" baseline="0" dirty="0" err="1" smtClean="0"/>
              <a:t>symetric</a:t>
            </a:r>
            <a:r>
              <a:rPr lang="en-US" baseline="0" dirty="0" smtClean="0"/>
              <a:t> or 1:1 balance between the data parallelism and the mathematics parallelism)</a:t>
            </a:r>
          </a:p>
          <a:p>
            <a:endParaRPr lang="en-US" baseline="0" dirty="0" smtClean="0"/>
          </a:p>
          <a:p>
            <a:r>
              <a:rPr lang="en-US" baseline="0" dirty="0" smtClean="0"/>
              <a:t>2012 – SAS High Performance appliances for </a:t>
            </a:r>
            <a:r>
              <a:rPr lang="en-US" baseline="0" dirty="0" err="1" smtClean="0"/>
              <a:t>teradata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greenplum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hadoop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402D1-88AD-43C2-B8BB-8C7904BBCA11}" type="slidenum">
              <a:rPr lang="en-US" smtClean="0">
                <a:solidFill>
                  <a:srgbClr val="596267"/>
                </a:solidFill>
              </a:rPr>
              <a:pPr/>
              <a:t>4</a:t>
            </a:fld>
            <a:endParaRPr lang="en-US" dirty="0">
              <a:solidFill>
                <a:srgbClr val="5962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9044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96801-EC94-3E42-9247-53B7CA3A8F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5688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96801-EC94-3E42-9247-53B7CA3A8F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429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14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Finally, we can separate</a:t>
            </a:r>
            <a:r>
              <a:rPr lang="en-US" baseline="0" dirty="0" smtClean="0"/>
              <a:t> the computers hosting the mathematics from those hosting the data.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don’t have to preserve the symmetry – we can have a different degree of parallelism in the </a:t>
            </a:r>
            <a:r>
              <a:rPr lang="en-US" baseline="0" dirty="0" err="1" smtClean="0"/>
              <a:t>datasource</a:t>
            </a:r>
            <a:r>
              <a:rPr lang="en-US" baseline="0" dirty="0" smtClean="0"/>
              <a:t> than the mathematics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402D1-88AD-43C2-B8BB-8C7904BBCA11}" type="slidenum">
              <a:rPr lang="en-US" smtClean="0">
                <a:solidFill>
                  <a:srgbClr val="596267"/>
                </a:solidFill>
              </a:rPr>
              <a:pPr/>
              <a:t>19</a:t>
            </a:fld>
            <a:endParaRPr lang="en-US" dirty="0">
              <a:solidFill>
                <a:srgbClr val="5962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4526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that we have asymmetric</a:t>
            </a:r>
            <a:r>
              <a:rPr lang="en-US" baseline="0" dirty="0" smtClean="0"/>
              <a:t> connection models, we can hook one instance of the mathematics to several (different) instances of data providers.</a:t>
            </a:r>
          </a:p>
          <a:p>
            <a:r>
              <a:rPr lang="en-US" baseline="0" dirty="0" smtClean="0"/>
              <a:t>The SAS </a:t>
            </a:r>
            <a:r>
              <a:rPr lang="en-US" baseline="0" dirty="0" err="1" smtClean="0"/>
              <a:t>bigmath</a:t>
            </a:r>
            <a:r>
              <a:rPr lang="en-US" baseline="0" dirty="0" smtClean="0"/>
              <a:t> idea is now a first class citizen in the datacenter, and in the data architectures being implemented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Terdata</a:t>
            </a:r>
            <a:r>
              <a:rPr lang="en-US" baseline="0" dirty="0" smtClean="0"/>
              <a:t> UDA:	SAS + Hadoop + Aster + Teradata</a:t>
            </a:r>
          </a:p>
          <a:p>
            <a:r>
              <a:rPr lang="en-US" baseline="0" dirty="0" smtClean="0"/>
              <a:t>Oracle:				SAS + </a:t>
            </a:r>
            <a:r>
              <a:rPr lang="en-US" baseline="0" dirty="0" err="1" smtClean="0"/>
              <a:t>Bigdata</a:t>
            </a:r>
            <a:r>
              <a:rPr lang="en-US" baseline="0" dirty="0" smtClean="0"/>
              <a:t> Appliance + </a:t>
            </a:r>
            <a:r>
              <a:rPr lang="en-US" baseline="0" dirty="0" err="1" smtClean="0"/>
              <a:t>Exadata</a:t>
            </a:r>
            <a:endParaRPr lang="en-US" baseline="0" dirty="0" smtClean="0"/>
          </a:p>
          <a:p>
            <a:r>
              <a:rPr lang="en-US" baseline="0" dirty="0" smtClean="0"/>
              <a:t>IBM					SAS + </a:t>
            </a:r>
            <a:r>
              <a:rPr lang="en-US" baseline="0" dirty="0" err="1" smtClean="0"/>
              <a:t>BigInsights</a:t>
            </a:r>
            <a:r>
              <a:rPr lang="en-US" baseline="0" dirty="0" smtClean="0"/>
              <a:t> + DB2 + </a:t>
            </a:r>
            <a:r>
              <a:rPr lang="en-US" baseline="0" dirty="0" err="1" smtClean="0"/>
              <a:t>Puredata</a:t>
            </a:r>
            <a:r>
              <a:rPr lang="en-US" baseline="0" dirty="0" smtClean="0"/>
              <a:t>(aka </a:t>
            </a:r>
            <a:r>
              <a:rPr lang="en-US" baseline="0" dirty="0" err="1" smtClean="0"/>
              <a:t>Netezza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EMC </a:t>
            </a:r>
            <a:r>
              <a:rPr lang="en-US" baseline="0" dirty="0" err="1" smtClean="0"/>
              <a:t>Greenplum</a:t>
            </a:r>
            <a:r>
              <a:rPr lang="en-US" baseline="0" dirty="0" smtClean="0"/>
              <a:t> SAS + Pivotal HD + </a:t>
            </a:r>
            <a:r>
              <a:rPr lang="en-US" baseline="0" dirty="0" err="1" smtClean="0"/>
              <a:t>GreenplumSQL</a:t>
            </a:r>
            <a:endParaRPr lang="en-US" baseline="0" dirty="0" smtClean="0"/>
          </a:p>
          <a:p>
            <a:r>
              <a:rPr lang="en-US" baseline="0" dirty="0" smtClean="0"/>
              <a:t>SAP 					SAS + {</a:t>
            </a:r>
            <a:r>
              <a:rPr lang="en-US" baseline="0" dirty="0" err="1" smtClean="0"/>
              <a:t>hadoop</a:t>
            </a:r>
            <a:r>
              <a:rPr lang="en-US" baseline="0" dirty="0" smtClean="0"/>
              <a:t>} + HANA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402D1-88AD-43C2-B8BB-8C7904BBCA1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974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jpeg"/><Relationship Id="rId3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s.com/" TargetMode="External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jpeg"/><Relationship Id="rId3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jpeg"/><Relationship Id="rId3" Type="http://schemas.openxmlformats.org/officeDocument/2006/relationships/image" Target="../media/image1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jpeg"/><Relationship Id="rId3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jpeg"/><Relationship Id="rId3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s.com/" TargetMode="External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jpeg"/><Relationship Id="rId3" Type="http://schemas.openxmlformats.org/officeDocument/2006/relationships/image" Target="../media/image1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jpeg"/><Relationship Id="rId3" Type="http://schemas.openxmlformats.org/officeDocument/2006/relationships/image" Target="../media/image1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jpeg"/><Relationship Id="rId3" Type="http://schemas.openxmlformats.org/officeDocument/2006/relationships/image" Target="../media/image1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jpeg"/><Relationship Id="rId3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s.com/" TargetMode="External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23564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6727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7013109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376121"/>
            <a:ext cx="6214549" cy="1559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298270" y="704411"/>
            <a:ext cx="15874997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0" indent="0" algn="r">
              <a:buFontTx/>
              <a:buNone/>
              <a:defRPr sz="3700" b="1">
                <a:solidFill>
                  <a:schemeClr val="bg1"/>
                </a:solidFill>
              </a:defRPr>
            </a:lvl2pPr>
            <a:lvl3pPr marL="487633" indent="0" algn="r">
              <a:buFontTx/>
              <a:buNone/>
              <a:defRPr sz="3700" b="1">
                <a:solidFill>
                  <a:schemeClr val="bg1"/>
                </a:solidFill>
              </a:defRPr>
            </a:lvl3pPr>
            <a:lvl4pPr marL="975264" indent="0" algn="r">
              <a:buFontTx/>
              <a:buNone/>
              <a:defRPr sz="3700" b="1">
                <a:solidFill>
                  <a:schemeClr val="bg1"/>
                </a:solidFill>
              </a:defRPr>
            </a:lvl4pPr>
            <a:lvl5pPr marL="1462891" indent="0" algn="r">
              <a:buFontTx/>
              <a:buNone/>
              <a:defRPr sz="3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7298267" y="5011345"/>
            <a:ext cx="15849600" cy="3693320"/>
          </a:xfrm>
        </p:spPr>
        <p:txBody>
          <a:bodyPr anchor="ctr">
            <a:sp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5848494"/>
            <a:ext cx="6200309" cy="2019013"/>
          </a:xfrm>
        </p:spPr>
        <p:txBody>
          <a:bodyPr wrap="square" anchor="ctr">
            <a:spAutoFit/>
          </a:bodyPr>
          <a:lstStyle>
            <a:lvl1pPr marL="0" indent="0" algn="r">
              <a:buFont typeface="Arial" pitchFamily="34" charset="0"/>
              <a:buNone/>
              <a:defRPr sz="4800" b="1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sp>
        <p:nvSpPr>
          <p:cNvPr id="11" name="TextBox 5"/>
          <p:cNvSpPr txBox="1"/>
          <p:nvPr/>
        </p:nvSpPr>
        <p:spPr>
          <a:xfrm>
            <a:off x="9" y="13303070"/>
            <a:ext cx="5151971" cy="415493"/>
          </a:xfrm>
          <a:prstGeom prst="rect">
            <a:avLst/>
          </a:prstGeom>
          <a:noFill/>
        </p:spPr>
        <p:txBody>
          <a:bodyPr wrap="square" lIns="243818" tIns="121909" rIns="243818" bIns="121909" anchor="ctr">
            <a:spAutoFit/>
          </a:bodyPr>
          <a:lstStyle/>
          <a:p>
            <a:pPr defTabSz="243815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7DC3"/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4356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ase Stud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373600" y="0"/>
            <a:ext cx="70104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027349" y="745457"/>
            <a:ext cx="10346251" cy="82073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37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1243747" y="5011345"/>
            <a:ext cx="14875877" cy="3693320"/>
          </a:xfrm>
        </p:spPr>
        <p:txBody>
          <a:bodyPr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17606433" y="745457"/>
            <a:ext cx="6529240" cy="820739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37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1219082" indent="0">
              <a:buNone/>
              <a:defRPr sz="3200"/>
            </a:lvl2pPr>
            <a:lvl3pPr marL="2438155" indent="0">
              <a:buNone/>
              <a:defRPr sz="2700"/>
            </a:lvl3pPr>
            <a:lvl4pPr marL="3657237" indent="0">
              <a:buNone/>
              <a:defRPr sz="2400"/>
            </a:lvl4pPr>
            <a:lvl5pPr marL="4876310" indent="0">
              <a:buNone/>
              <a:defRPr sz="2400"/>
            </a:lvl5pPr>
            <a:lvl6pPr marL="6095392" indent="0">
              <a:buNone/>
              <a:defRPr sz="2400"/>
            </a:lvl6pPr>
            <a:lvl7pPr marL="7314465" indent="0">
              <a:buNone/>
              <a:defRPr sz="2400"/>
            </a:lvl7pPr>
            <a:lvl8pPr marL="8533547" indent="0">
              <a:buNone/>
              <a:defRPr sz="2400"/>
            </a:lvl8pPr>
            <a:lvl9pPr marL="9752626" indent="0">
              <a:buNone/>
              <a:defRPr sz="2400"/>
            </a:lvl9pPr>
          </a:lstStyle>
          <a:p>
            <a:pPr lvl="0"/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7607675" y="5848494"/>
            <a:ext cx="6528000" cy="2019013"/>
          </a:xfrm>
        </p:spPr>
        <p:txBody>
          <a:bodyPr wrap="square" anchor="ctr">
            <a:spAutoFit/>
          </a:bodyPr>
          <a:lstStyle>
            <a:lvl1pPr marL="0" indent="0">
              <a:buFont typeface="Arial" pitchFamily="34" charset="0"/>
              <a:buNone/>
              <a:defRPr sz="4800" b="1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487633" indent="0">
              <a:buFontTx/>
              <a:buNone/>
              <a:defRPr/>
            </a:lvl3pPr>
            <a:lvl4pPr marL="975264" indent="0">
              <a:buFontTx/>
              <a:buNone/>
              <a:defRPr/>
            </a:lvl4pPr>
            <a:lvl5pPr marL="1462891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sp>
        <p:nvSpPr>
          <p:cNvPr id="14" name="TextBox 6"/>
          <p:cNvSpPr txBox="1"/>
          <p:nvPr/>
        </p:nvSpPr>
        <p:spPr>
          <a:xfrm>
            <a:off x="9" y="13303070"/>
            <a:ext cx="5151971" cy="415493"/>
          </a:xfrm>
          <a:prstGeom prst="rect">
            <a:avLst/>
          </a:prstGeom>
          <a:noFill/>
        </p:spPr>
        <p:txBody>
          <a:bodyPr wrap="square" lIns="243818" tIns="121909" rIns="243818" bIns="121909" anchor="ctr">
            <a:spAutoFit/>
          </a:bodyPr>
          <a:lstStyle/>
          <a:p>
            <a:pPr defTabSz="731446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1464" y="12456714"/>
            <a:ext cx="2715621" cy="628829"/>
          </a:xfrm>
          <a:prstGeom prst="rect">
            <a:avLst/>
          </a:prstGeom>
        </p:spPr>
      </p:pic>
      <p:cxnSp>
        <p:nvCxnSpPr>
          <p:cNvPr id="17" name="Straight Connector 8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1059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RussianBear\Desktop\OnCloud_Jon\CloudComputing_NIST_IMAGES\Panoramic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39800"/>
            <a:ext cx="24384000" cy="781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027333" y="704411"/>
            <a:ext cx="16137467" cy="902811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300" b="1" i="0" cap="all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1248836" y="5011345"/>
            <a:ext cx="10693400" cy="3693320"/>
          </a:xfrm>
        </p:spPr>
        <p:txBody>
          <a:bodyPr wrap="square" anchor="ctr">
            <a:spAutoFit/>
          </a:bodyPr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12437543" y="5011345"/>
            <a:ext cx="10727267" cy="3693320"/>
          </a:xfrm>
        </p:spPr>
        <p:txBody>
          <a:bodyPr anchor="ctr"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Box 5"/>
          <p:cNvSpPr txBox="1"/>
          <p:nvPr/>
        </p:nvSpPr>
        <p:spPr>
          <a:xfrm>
            <a:off x="9" y="13303070"/>
            <a:ext cx="5151971" cy="415493"/>
          </a:xfrm>
          <a:prstGeom prst="rect">
            <a:avLst/>
          </a:prstGeom>
          <a:noFill/>
        </p:spPr>
        <p:txBody>
          <a:bodyPr wrap="square" lIns="243818" tIns="121909" rIns="243818" bIns="121909" anchor="ctr">
            <a:spAutoFit/>
          </a:bodyPr>
          <a:lstStyle/>
          <a:p>
            <a:pPr defTabSz="731446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2753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7027349" y="704411"/>
            <a:ext cx="16125739" cy="902811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1219082" indent="0">
              <a:buNone/>
              <a:defRPr sz="5300" b="1"/>
            </a:lvl2pPr>
            <a:lvl3pPr marL="2438155" indent="0">
              <a:buNone/>
              <a:defRPr sz="4800" b="1"/>
            </a:lvl3pPr>
            <a:lvl4pPr marL="3657237" indent="0">
              <a:buNone/>
              <a:defRPr sz="4300" b="1"/>
            </a:lvl4pPr>
            <a:lvl5pPr marL="4876310" indent="0">
              <a:buNone/>
              <a:defRPr sz="4300" b="1"/>
            </a:lvl5pPr>
            <a:lvl6pPr marL="6095392" indent="0">
              <a:buNone/>
              <a:defRPr sz="4300" b="1"/>
            </a:lvl6pPr>
            <a:lvl7pPr marL="7314465" indent="0">
              <a:buNone/>
              <a:defRPr sz="4300" b="1"/>
            </a:lvl7pPr>
            <a:lvl8pPr marL="8533547" indent="0">
              <a:buNone/>
              <a:defRPr sz="4300" b="1"/>
            </a:lvl8pPr>
            <a:lvl9pPr marL="9752626" indent="0">
              <a:buNone/>
              <a:defRPr sz="43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1219212" y="5011345"/>
            <a:ext cx="10354733" cy="3693320"/>
          </a:xfrm>
        </p:spPr>
        <p:txBody>
          <a:bodyPr wrap="square" anchor="ctr">
            <a:spAutoFit/>
          </a:bodyPr>
          <a:lstStyle>
            <a:lvl1pPr>
              <a:defRPr sz="4800" baseline="0"/>
            </a:lvl1pPr>
            <a:lvl2pPr>
              <a:defRPr sz="4300" baseline="0"/>
            </a:lvl2pPr>
            <a:lvl3pPr>
              <a:defRPr sz="3700"/>
            </a:lvl3pPr>
            <a:lvl4pPr>
              <a:defRPr sz="3200"/>
            </a:lvl4pPr>
            <a:lvl5pPr>
              <a:defRPr sz="2700" baseline="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12805833" y="5011345"/>
            <a:ext cx="10347256" cy="3693320"/>
          </a:xfrm>
        </p:spPr>
        <p:txBody>
          <a:bodyPr wrap="square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Box 5"/>
          <p:cNvSpPr txBox="1"/>
          <p:nvPr/>
        </p:nvSpPr>
        <p:spPr>
          <a:xfrm>
            <a:off x="9" y="13303070"/>
            <a:ext cx="5151971" cy="415493"/>
          </a:xfrm>
          <a:prstGeom prst="rect">
            <a:avLst/>
          </a:prstGeom>
          <a:noFill/>
        </p:spPr>
        <p:txBody>
          <a:bodyPr wrap="square" lIns="243818" tIns="121909" rIns="243818" bIns="121909" anchor="ctr">
            <a:spAutoFit/>
          </a:bodyPr>
          <a:lstStyle/>
          <a:p>
            <a:pPr defTabSz="243815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  <p:cxnSp>
        <p:nvCxnSpPr>
          <p:cNvPr id="16" name="Straight Connector 7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4131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9065" y="824816"/>
            <a:ext cx="22174632" cy="902811"/>
          </a:xfrm>
        </p:spPr>
        <p:txBody>
          <a:bodyPr/>
          <a:lstStyle>
            <a:lvl1pPr algn="l">
              <a:defRPr sz="43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9" y="13303070"/>
            <a:ext cx="5151971" cy="415493"/>
          </a:xfrm>
          <a:prstGeom prst="rect">
            <a:avLst/>
          </a:prstGeom>
          <a:noFill/>
        </p:spPr>
        <p:txBody>
          <a:bodyPr wrap="square" lIns="243818" tIns="121909" rIns="243818" bIns="121909" anchor="ctr">
            <a:spAutoFit/>
          </a:bodyPr>
          <a:lstStyle/>
          <a:p>
            <a:pPr defTabSz="731446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7315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AS 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27848" y="6381195"/>
            <a:ext cx="14651387" cy="902811"/>
          </a:xfrm>
        </p:spPr>
        <p:txBody>
          <a:bodyPr>
            <a:sp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closing comments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9" y="13303070"/>
            <a:ext cx="5151971" cy="415493"/>
          </a:xfrm>
          <a:prstGeom prst="rect">
            <a:avLst/>
          </a:prstGeom>
          <a:noFill/>
        </p:spPr>
        <p:txBody>
          <a:bodyPr wrap="square" lIns="243818" tIns="121909" rIns="243818" bIns="121909" anchor="ctr">
            <a:spAutoFit/>
          </a:bodyPr>
          <a:lstStyle/>
          <a:p>
            <a:pPr defTabSz="243815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7DC3"/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grpSp>
        <p:nvGrpSpPr>
          <p:cNvPr id="7" name="Group 5"/>
          <p:cNvGrpSpPr/>
          <p:nvPr/>
        </p:nvGrpSpPr>
        <p:grpSpPr>
          <a:xfrm>
            <a:off x="20674712" y="12961977"/>
            <a:ext cx="3565109" cy="754054"/>
            <a:chOff x="7807084" y="4860730"/>
            <a:chExt cx="1336916" cy="282770"/>
          </a:xfrm>
        </p:grpSpPr>
        <p:sp>
          <p:nvSpPr>
            <p:cNvPr id="3" name="TextBox 3"/>
            <p:cNvSpPr txBox="1"/>
            <p:nvPr/>
          </p:nvSpPr>
          <p:spPr>
            <a:xfrm>
              <a:off x="7807084" y="4860730"/>
              <a:ext cx="1336916" cy="28277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 defTabSz="73144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300" dirty="0">
                  <a:solidFill>
                    <a:srgbClr val="007DC3"/>
                  </a:solidFill>
                  <a:latin typeface="Arial"/>
                  <a:ea typeface="+mn-ea"/>
                  <a:cs typeface="+mn-cs"/>
                </a:rPr>
                <a:t>sas.com</a:t>
              </a:r>
            </a:p>
          </p:txBody>
        </p:sp>
        <p:sp>
          <p:nvSpPr>
            <p:cNvPr id="5" name="Rectangle 4">
              <a:hlinkClick r:id="rId3"/>
            </p:cNvPr>
            <p:cNvSpPr/>
            <p:nvPr userDrawn="1"/>
          </p:nvSpPr>
          <p:spPr>
            <a:xfrm>
              <a:off x="7876452" y="4865002"/>
              <a:ext cx="1267548" cy="278498"/>
            </a:xfrm>
            <a:prstGeom prst="rect">
              <a:avLst/>
            </a:prstGeom>
            <a:solidFill>
              <a:srgbClr val="003E74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438155" fontAlgn="auto">
                <a:spcBef>
                  <a:spcPts val="0"/>
                </a:spcBef>
                <a:spcAft>
                  <a:spcPts val="0"/>
                </a:spcAft>
              </a:pPr>
              <a:endParaRPr lang="en-US" sz="4800" dirty="0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4" name="Picture 6" descr="SAS_LOGO_horz288_L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0748" y="6223025"/>
            <a:ext cx="5398995" cy="124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5849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7779424" y="5188400"/>
            <a:ext cx="8825152" cy="984885"/>
          </a:xfrm>
          <a:prstGeom prst="rect">
            <a:avLst/>
          </a:prstGeom>
          <a:noFill/>
        </p:spPr>
        <p:txBody>
          <a:bodyPr wrap="none" lIns="243818" tIns="121909" rIns="243818" bIns="121909" rtlCol="0" anchor="ctr">
            <a:spAutoFit/>
          </a:bodyPr>
          <a:lstStyle/>
          <a:p>
            <a:pPr defTabSz="2438155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596267"/>
                </a:solidFill>
                <a:latin typeface="Arial"/>
                <a:ea typeface="+mn-ea"/>
                <a:cs typeface="+mn-cs"/>
              </a:rPr>
              <a:t>This slide is for video use only.</a:t>
            </a:r>
          </a:p>
        </p:txBody>
      </p:sp>
      <p:sp>
        <p:nvSpPr>
          <p:cNvPr id="8" name="Media Placeholder 2"/>
          <p:cNvSpPr>
            <a:spLocks noGrp="1" noChangeAspect="1"/>
          </p:cNvSpPr>
          <p:nvPr>
            <p:ph type="media" sz="quarter" idx="10"/>
          </p:nvPr>
        </p:nvSpPr>
        <p:spPr>
          <a:xfrm>
            <a:off x="3657600" y="2057400"/>
            <a:ext cx="17068800" cy="960120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>
            <a:lvl1pPr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9" y="13303070"/>
            <a:ext cx="5151971" cy="415493"/>
          </a:xfrm>
          <a:prstGeom prst="rect">
            <a:avLst/>
          </a:prstGeom>
          <a:noFill/>
        </p:spPr>
        <p:txBody>
          <a:bodyPr wrap="square" lIns="243818" tIns="121909" rIns="243818" bIns="121909" anchor="ctr">
            <a:spAutoFit/>
          </a:bodyPr>
          <a:lstStyle/>
          <a:p>
            <a:pPr defTabSz="731446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2537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 lIns="243818" tIns="121909" rIns="243818" bIns="121909"/>
          <a:lstStyle/>
          <a:p>
            <a:pPr defTabSz="2438155" fontAlgn="auto">
              <a:spcBef>
                <a:spcPts val="0"/>
              </a:spcBef>
              <a:spcAft>
                <a:spcPts val="0"/>
              </a:spcAft>
            </a:pPr>
            <a:fld id="{CF121DD0-6E1F-D24E-B569-8C7EA7F4C047}" type="datetimeFigureOut">
              <a:rPr lang="en-US" sz="4800" smtClean="0">
                <a:latin typeface="Arial"/>
                <a:ea typeface="+mn-ea"/>
                <a:cs typeface="+mn-cs"/>
              </a:rPr>
              <a:pPr defTabSz="2438155" fontAlgn="auto">
                <a:spcBef>
                  <a:spcPts val="0"/>
                </a:spcBef>
                <a:spcAft>
                  <a:spcPts val="0"/>
                </a:spcAft>
              </a:pPr>
              <a:t>10/30/13</a:t>
            </a:fld>
            <a:endParaRPr lang="en-US" sz="4800"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0B7BB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CE70-DE3F-FC42-8617-0C8517C777C6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0245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40267" y="555866"/>
            <a:ext cx="6400816" cy="1411661"/>
          </a:xfrm>
        </p:spPr>
        <p:txBody>
          <a:bodyPr wrap="square" anchor="ctr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3200" baseline="0">
                <a:solidFill>
                  <a:schemeClr val="accent1"/>
                </a:solidFill>
                <a:effectLst/>
                <a:latin typeface="Arial Black" pitchFamily="34" charset="0"/>
              </a:defRPr>
            </a:lvl1pPr>
          </a:lstStyle>
          <a:p>
            <a:pPr lvl="0"/>
            <a:r>
              <a:rPr lang="en-US" dirty="0" smtClean="0"/>
              <a:t>CLICK TO EDIT TITLE TEXT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27349" y="851332"/>
            <a:ext cx="16137451" cy="820733"/>
          </a:xfrm>
        </p:spPr>
        <p:txBody>
          <a:bodyPr wrap="square" anchor="ctr">
            <a:spAutoFit/>
          </a:bodyPr>
          <a:lstStyle>
            <a:lvl1pPr marL="0" algn="l">
              <a:spcBef>
                <a:spcPts val="0"/>
              </a:spcBef>
              <a:spcAft>
                <a:spcPts val="0"/>
              </a:spcAft>
              <a:defRPr sz="3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1219200" y="5036222"/>
            <a:ext cx="21945600" cy="3643557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defRPr sz="3700" baseline="0"/>
            </a:lvl1pPr>
            <a:lvl2pPr marL="609537" indent="-304768">
              <a:spcBef>
                <a:spcPts val="0"/>
              </a:spcBef>
              <a:spcAft>
                <a:spcPts val="0"/>
              </a:spcAft>
              <a:tabLst/>
              <a:defRPr sz="3700"/>
            </a:lvl2pPr>
            <a:lvl3pPr marL="1219082" indent="-304768">
              <a:spcBef>
                <a:spcPts val="0"/>
              </a:spcBef>
              <a:spcAft>
                <a:spcPts val="0"/>
              </a:spcAft>
              <a:defRPr sz="3700"/>
            </a:lvl3pPr>
            <a:lvl4pPr marL="1828618" indent="-304768">
              <a:spcBef>
                <a:spcPts val="0"/>
              </a:spcBef>
              <a:defRPr sz="3700"/>
            </a:lvl4pPr>
            <a:lvl5pPr marL="2438155" indent="-304768">
              <a:spcBef>
                <a:spcPts val="0"/>
              </a:spcBef>
              <a:tabLst/>
              <a:defRPr sz="370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4156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453415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05940" y="5906689"/>
            <a:ext cx="18978035" cy="1149032"/>
          </a:xfrm>
        </p:spPr>
        <p:txBody>
          <a:bodyPr anchor="b"/>
          <a:lstStyle>
            <a:lvl1pPr>
              <a:defRPr sz="59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body" sz="quarter" idx="13" hasCustomPrompt="1"/>
          </p:nvPr>
        </p:nvSpPr>
        <p:spPr>
          <a:xfrm>
            <a:off x="905940" y="6882257"/>
            <a:ext cx="18978035" cy="738664"/>
          </a:xfrm>
        </p:spPr>
        <p:txBody>
          <a:bodyPr wrap="square" anchor="t">
            <a:spAutoFit/>
          </a:bodyPr>
          <a:lstStyle>
            <a:lvl1pPr marL="0" indent="0" algn="r">
              <a:lnSpc>
                <a:spcPct val="100000"/>
              </a:lnSpc>
              <a:buFont typeface="Arial" pitchFamily="34" charset="0"/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Box 3"/>
          <p:cNvSpPr txBox="1"/>
          <p:nvPr/>
        </p:nvSpPr>
        <p:spPr>
          <a:xfrm>
            <a:off x="7" y="13303070"/>
            <a:ext cx="5151971" cy="415493"/>
          </a:xfrm>
          <a:prstGeom prst="rect">
            <a:avLst/>
          </a:prstGeom>
          <a:noFill/>
        </p:spPr>
        <p:txBody>
          <a:bodyPr wrap="square" lIns="243823" tIns="121912" rIns="243823" bIns="121912" anchor="ctr">
            <a:spAutoFit/>
          </a:bodyPr>
          <a:lstStyle/>
          <a:p>
            <a:pPr defTabSz="2438216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7DC3"/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cxnSp>
        <p:nvCxnSpPr>
          <p:cNvPr id="7" name="Straight Connector 4"/>
          <p:cNvCxnSpPr/>
          <p:nvPr/>
        </p:nvCxnSpPr>
        <p:spPr bwMode="auto">
          <a:xfrm>
            <a:off x="20455467" y="0"/>
            <a:ext cx="0" cy="137160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450241" y="6343152"/>
            <a:ext cx="1934579" cy="10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8379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7027347" y="704411"/>
            <a:ext cx="16145920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219200" y="5011345"/>
            <a:ext cx="21954069" cy="3693320"/>
          </a:xfrm>
        </p:spPr>
        <p:txBody>
          <a:bodyPr wrap="square"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4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8261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793854"/>
            <a:ext cx="24384000" cy="30369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1396" y="4384646"/>
            <a:ext cx="18590755" cy="1060229"/>
          </a:xfrm>
        </p:spPr>
        <p:txBody>
          <a:bodyPr anchor="b"/>
          <a:lstStyle>
            <a:lvl1pPr>
              <a:defRPr sz="53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40368" y="5444617"/>
            <a:ext cx="18592800" cy="738664"/>
          </a:xfrm>
        </p:spPr>
        <p:txBody>
          <a:bodyPr anchor="t">
            <a:spAutoFit/>
          </a:bodyPr>
          <a:lstStyle>
            <a:lvl1pPr marL="0" indent="0" algn="r">
              <a:lnSpc>
                <a:spcPct val="100000"/>
              </a:lnSpc>
              <a:buFont typeface="Arial" pitchFamily="34" charset="0"/>
              <a:buNone/>
              <a:defRPr sz="32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Box 3"/>
          <p:cNvSpPr txBox="1"/>
          <p:nvPr/>
        </p:nvSpPr>
        <p:spPr>
          <a:xfrm>
            <a:off x="7" y="13303070"/>
            <a:ext cx="5151971" cy="415493"/>
          </a:xfrm>
          <a:prstGeom prst="rect">
            <a:avLst/>
          </a:prstGeom>
          <a:noFill/>
        </p:spPr>
        <p:txBody>
          <a:bodyPr wrap="square" lIns="243823" tIns="121912" rIns="243823" bIns="121912" anchor="ctr">
            <a:spAutoFit/>
          </a:bodyPr>
          <a:lstStyle/>
          <a:p>
            <a:pPr defTabSz="73146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0455467" y="3801957"/>
            <a:ext cx="0" cy="30480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450241" y="4812627"/>
            <a:ext cx="1934579" cy="10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5397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7027356" y="704411"/>
            <a:ext cx="16163389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cxnSp>
        <p:nvCxnSpPr>
          <p:cNvPr id="8" name="Straight Connector 3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8324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6727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7013109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376121"/>
            <a:ext cx="6214549" cy="1559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298270" y="704411"/>
            <a:ext cx="15874997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0" indent="0" algn="r">
              <a:buFontTx/>
              <a:buNone/>
              <a:defRPr sz="3700" b="1">
                <a:solidFill>
                  <a:schemeClr val="bg1"/>
                </a:solidFill>
              </a:defRPr>
            </a:lvl2pPr>
            <a:lvl3pPr marL="487644" indent="0" algn="r">
              <a:buFontTx/>
              <a:buNone/>
              <a:defRPr sz="3700" b="1">
                <a:solidFill>
                  <a:schemeClr val="bg1"/>
                </a:solidFill>
              </a:defRPr>
            </a:lvl3pPr>
            <a:lvl4pPr marL="975288" indent="0" algn="r">
              <a:buFontTx/>
              <a:buNone/>
              <a:defRPr sz="3700" b="1">
                <a:solidFill>
                  <a:schemeClr val="bg1"/>
                </a:solidFill>
              </a:defRPr>
            </a:lvl4pPr>
            <a:lvl5pPr marL="1462929" indent="0" algn="r">
              <a:buFontTx/>
              <a:buNone/>
              <a:defRPr sz="3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7298267" y="5011345"/>
            <a:ext cx="15849600" cy="3693320"/>
          </a:xfrm>
        </p:spPr>
        <p:txBody>
          <a:bodyPr anchor="ctr">
            <a:sp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5848494"/>
            <a:ext cx="6200309" cy="2019013"/>
          </a:xfrm>
        </p:spPr>
        <p:txBody>
          <a:bodyPr wrap="square" anchor="ctr">
            <a:spAutoFit/>
          </a:bodyPr>
          <a:lstStyle>
            <a:lvl1pPr marL="0" indent="0" algn="r">
              <a:buFont typeface="Arial" pitchFamily="34" charset="0"/>
              <a:buNone/>
              <a:defRPr sz="4800" b="1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sp>
        <p:nvSpPr>
          <p:cNvPr id="11" name="TextBox 5"/>
          <p:cNvSpPr txBox="1"/>
          <p:nvPr/>
        </p:nvSpPr>
        <p:spPr>
          <a:xfrm>
            <a:off x="7" y="13303070"/>
            <a:ext cx="5151971" cy="415493"/>
          </a:xfrm>
          <a:prstGeom prst="rect">
            <a:avLst/>
          </a:prstGeom>
          <a:noFill/>
        </p:spPr>
        <p:txBody>
          <a:bodyPr wrap="square" lIns="243823" tIns="121912" rIns="243823" bIns="121912" anchor="ctr">
            <a:spAutoFit/>
          </a:bodyPr>
          <a:lstStyle/>
          <a:p>
            <a:pPr defTabSz="2438216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7DC3"/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4356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ase Stud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373600" y="0"/>
            <a:ext cx="70104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027349" y="745455"/>
            <a:ext cx="10346251" cy="82073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37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1243747" y="5011345"/>
            <a:ext cx="14875877" cy="3693320"/>
          </a:xfrm>
        </p:spPr>
        <p:txBody>
          <a:bodyPr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17606433" y="745455"/>
            <a:ext cx="6529240" cy="820739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37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1219111" indent="0">
              <a:buNone/>
              <a:defRPr sz="3200"/>
            </a:lvl2pPr>
            <a:lvl3pPr marL="2438216" indent="0">
              <a:buNone/>
              <a:defRPr sz="2700"/>
            </a:lvl3pPr>
            <a:lvl4pPr marL="3657327" indent="0">
              <a:buNone/>
              <a:defRPr sz="2400"/>
            </a:lvl4pPr>
            <a:lvl5pPr marL="4876433" indent="0">
              <a:buNone/>
              <a:defRPr sz="2400"/>
            </a:lvl5pPr>
            <a:lvl6pPr marL="6095544" indent="0">
              <a:buNone/>
              <a:defRPr sz="2400"/>
            </a:lvl6pPr>
            <a:lvl7pPr marL="7314649" indent="0">
              <a:buNone/>
              <a:defRPr sz="2400"/>
            </a:lvl7pPr>
            <a:lvl8pPr marL="8533760" indent="0">
              <a:buNone/>
              <a:defRPr sz="2400"/>
            </a:lvl8pPr>
            <a:lvl9pPr marL="9752868" indent="0">
              <a:buNone/>
              <a:defRPr sz="2400"/>
            </a:lvl9pPr>
          </a:lstStyle>
          <a:p>
            <a:pPr lvl="0"/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7607675" y="5848494"/>
            <a:ext cx="6528000" cy="2019013"/>
          </a:xfrm>
        </p:spPr>
        <p:txBody>
          <a:bodyPr wrap="square" anchor="ctr">
            <a:spAutoFit/>
          </a:bodyPr>
          <a:lstStyle>
            <a:lvl1pPr marL="0" indent="0">
              <a:buFont typeface="Arial" pitchFamily="34" charset="0"/>
              <a:buNone/>
              <a:defRPr sz="4800" b="1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487644" indent="0">
              <a:buFontTx/>
              <a:buNone/>
              <a:defRPr/>
            </a:lvl3pPr>
            <a:lvl4pPr marL="975288" indent="0">
              <a:buFontTx/>
              <a:buNone/>
              <a:defRPr/>
            </a:lvl4pPr>
            <a:lvl5pPr marL="1462929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sp>
        <p:nvSpPr>
          <p:cNvPr id="14" name="TextBox 6"/>
          <p:cNvSpPr txBox="1"/>
          <p:nvPr/>
        </p:nvSpPr>
        <p:spPr>
          <a:xfrm>
            <a:off x="7" y="13303070"/>
            <a:ext cx="5151971" cy="415493"/>
          </a:xfrm>
          <a:prstGeom prst="rect">
            <a:avLst/>
          </a:prstGeom>
          <a:noFill/>
        </p:spPr>
        <p:txBody>
          <a:bodyPr wrap="square" lIns="243823" tIns="121912" rIns="243823" bIns="121912" anchor="ctr">
            <a:spAutoFit/>
          </a:bodyPr>
          <a:lstStyle/>
          <a:p>
            <a:pPr defTabSz="73146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1464" y="12456711"/>
            <a:ext cx="2715621" cy="628829"/>
          </a:xfrm>
          <a:prstGeom prst="rect">
            <a:avLst/>
          </a:prstGeom>
        </p:spPr>
      </p:pic>
      <p:cxnSp>
        <p:nvCxnSpPr>
          <p:cNvPr id="17" name="Straight Connector 8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1059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RussianBear\Desktop\OnCloud_Jon\CloudComputing_NIST_IMAGES\Panoramic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39800"/>
            <a:ext cx="24384000" cy="781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027333" y="704411"/>
            <a:ext cx="16137467" cy="902811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300" b="1" i="0" cap="all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1248836" y="5011345"/>
            <a:ext cx="10693400" cy="3693320"/>
          </a:xfrm>
        </p:spPr>
        <p:txBody>
          <a:bodyPr wrap="square" anchor="ctr">
            <a:spAutoFit/>
          </a:bodyPr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12437540" y="5011345"/>
            <a:ext cx="10727267" cy="3693320"/>
          </a:xfrm>
        </p:spPr>
        <p:txBody>
          <a:bodyPr anchor="ctr"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Box 5"/>
          <p:cNvSpPr txBox="1"/>
          <p:nvPr/>
        </p:nvSpPr>
        <p:spPr>
          <a:xfrm>
            <a:off x="7" y="13303070"/>
            <a:ext cx="5151971" cy="415493"/>
          </a:xfrm>
          <a:prstGeom prst="rect">
            <a:avLst/>
          </a:prstGeom>
          <a:noFill/>
        </p:spPr>
        <p:txBody>
          <a:bodyPr wrap="square" lIns="243823" tIns="121912" rIns="243823" bIns="121912" anchor="ctr">
            <a:spAutoFit/>
          </a:bodyPr>
          <a:lstStyle/>
          <a:p>
            <a:pPr defTabSz="73146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2753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7027349" y="704411"/>
            <a:ext cx="16125739" cy="902811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1219111" indent="0">
              <a:buNone/>
              <a:defRPr sz="5300" b="1"/>
            </a:lvl2pPr>
            <a:lvl3pPr marL="2438216" indent="0">
              <a:buNone/>
              <a:defRPr sz="4800" b="1"/>
            </a:lvl3pPr>
            <a:lvl4pPr marL="3657327" indent="0">
              <a:buNone/>
              <a:defRPr sz="4300" b="1"/>
            </a:lvl4pPr>
            <a:lvl5pPr marL="4876433" indent="0">
              <a:buNone/>
              <a:defRPr sz="4300" b="1"/>
            </a:lvl5pPr>
            <a:lvl6pPr marL="6095544" indent="0">
              <a:buNone/>
              <a:defRPr sz="4300" b="1"/>
            </a:lvl6pPr>
            <a:lvl7pPr marL="7314649" indent="0">
              <a:buNone/>
              <a:defRPr sz="4300" b="1"/>
            </a:lvl7pPr>
            <a:lvl8pPr marL="8533760" indent="0">
              <a:buNone/>
              <a:defRPr sz="4300" b="1"/>
            </a:lvl8pPr>
            <a:lvl9pPr marL="9752868" indent="0">
              <a:buNone/>
              <a:defRPr sz="43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1219210" y="5011345"/>
            <a:ext cx="10354733" cy="3693320"/>
          </a:xfrm>
        </p:spPr>
        <p:txBody>
          <a:bodyPr wrap="square" anchor="ctr">
            <a:spAutoFit/>
          </a:bodyPr>
          <a:lstStyle>
            <a:lvl1pPr>
              <a:defRPr sz="4800" baseline="0"/>
            </a:lvl1pPr>
            <a:lvl2pPr>
              <a:defRPr sz="4300" baseline="0"/>
            </a:lvl2pPr>
            <a:lvl3pPr>
              <a:defRPr sz="3700"/>
            </a:lvl3pPr>
            <a:lvl4pPr>
              <a:defRPr sz="3200"/>
            </a:lvl4pPr>
            <a:lvl5pPr>
              <a:defRPr sz="2700" baseline="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12805833" y="5011345"/>
            <a:ext cx="10347256" cy="3693320"/>
          </a:xfrm>
        </p:spPr>
        <p:txBody>
          <a:bodyPr wrap="square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Box 5"/>
          <p:cNvSpPr txBox="1"/>
          <p:nvPr/>
        </p:nvSpPr>
        <p:spPr>
          <a:xfrm>
            <a:off x="7" y="13303070"/>
            <a:ext cx="5151971" cy="415493"/>
          </a:xfrm>
          <a:prstGeom prst="rect">
            <a:avLst/>
          </a:prstGeom>
          <a:noFill/>
        </p:spPr>
        <p:txBody>
          <a:bodyPr wrap="square" lIns="243823" tIns="121912" rIns="243823" bIns="121912" anchor="ctr">
            <a:spAutoFit/>
          </a:bodyPr>
          <a:lstStyle/>
          <a:p>
            <a:pPr defTabSz="2438216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  <p:cxnSp>
        <p:nvCxnSpPr>
          <p:cNvPr id="16" name="Straight Connector 7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4131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9065" y="824816"/>
            <a:ext cx="22174632" cy="902811"/>
          </a:xfrm>
        </p:spPr>
        <p:txBody>
          <a:bodyPr/>
          <a:lstStyle>
            <a:lvl1pPr algn="l">
              <a:defRPr sz="43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7" y="13303070"/>
            <a:ext cx="5151971" cy="415493"/>
          </a:xfrm>
          <a:prstGeom prst="rect">
            <a:avLst/>
          </a:prstGeom>
          <a:noFill/>
        </p:spPr>
        <p:txBody>
          <a:bodyPr wrap="square" lIns="243823" tIns="121912" rIns="243823" bIns="121912" anchor="ctr">
            <a:spAutoFit/>
          </a:bodyPr>
          <a:lstStyle/>
          <a:p>
            <a:pPr defTabSz="73146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7315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624524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AS 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27848" y="6381195"/>
            <a:ext cx="14651387" cy="902811"/>
          </a:xfrm>
        </p:spPr>
        <p:txBody>
          <a:bodyPr>
            <a:sp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closing comments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7" y="13303070"/>
            <a:ext cx="5151971" cy="415493"/>
          </a:xfrm>
          <a:prstGeom prst="rect">
            <a:avLst/>
          </a:prstGeom>
          <a:noFill/>
        </p:spPr>
        <p:txBody>
          <a:bodyPr wrap="square" lIns="243823" tIns="121912" rIns="243823" bIns="121912" anchor="ctr">
            <a:spAutoFit/>
          </a:bodyPr>
          <a:lstStyle/>
          <a:p>
            <a:pPr defTabSz="2438216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7DC3"/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grpSp>
        <p:nvGrpSpPr>
          <p:cNvPr id="7" name="Group 5"/>
          <p:cNvGrpSpPr/>
          <p:nvPr/>
        </p:nvGrpSpPr>
        <p:grpSpPr>
          <a:xfrm>
            <a:off x="20674712" y="12961969"/>
            <a:ext cx="3565109" cy="754054"/>
            <a:chOff x="7807084" y="4860730"/>
            <a:chExt cx="1336916" cy="282770"/>
          </a:xfrm>
        </p:grpSpPr>
        <p:sp>
          <p:nvSpPr>
            <p:cNvPr id="3" name="TextBox 3"/>
            <p:cNvSpPr txBox="1"/>
            <p:nvPr/>
          </p:nvSpPr>
          <p:spPr>
            <a:xfrm>
              <a:off x="7807084" y="4860730"/>
              <a:ext cx="1336916" cy="28277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 defTabSz="73146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300" dirty="0">
                  <a:solidFill>
                    <a:srgbClr val="007DC3"/>
                  </a:solidFill>
                  <a:latin typeface="Arial"/>
                  <a:ea typeface="+mn-ea"/>
                  <a:cs typeface="+mn-cs"/>
                </a:rPr>
                <a:t>sas.com</a:t>
              </a:r>
            </a:p>
          </p:txBody>
        </p:sp>
        <p:sp>
          <p:nvSpPr>
            <p:cNvPr id="5" name="Rectangle 4">
              <a:hlinkClick r:id="rId3"/>
            </p:cNvPr>
            <p:cNvSpPr/>
            <p:nvPr userDrawn="1"/>
          </p:nvSpPr>
          <p:spPr>
            <a:xfrm>
              <a:off x="7876452" y="4865002"/>
              <a:ext cx="1267548" cy="278498"/>
            </a:xfrm>
            <a:prstGeom prst="rect">
              <a:avLst/>
            </a:prstGeom>
            <a:solidFill>
              <a:srgbClr val="003E74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438216" fontAlgn="auto">
                <a:spcBef>
                  <a:spcPts val="0"/>
                </a:spcBef>
                <a:spcAft>
                  <a:spcPts val="0"/>
                </a:spcAft>
              </a:pPr>
              <a:endParaRPr lang="en-US" sz="4800" dirty="0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4" name="Picture 6" descr="SAS_LOGO_horz288_L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0745" y="6223025"/>
            <a:ext cx="5398995" cy="124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5849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7779424" y="5188400"/>
            <a:ext cx="8825152" cy="984885"/>
          </a:xfrm>
          <a:prstGeom prst="rect">
            <a:avLst/>
          </a:prstGeom>
          <a:noFill/>
        </p:spPr>
        <p:txBody>
          <a:bodyPr wrap="none" lIns="243823" tIns="121912" rIns="243823" bIns="121912" rtlCol="0" anchor="ctr">
            <a:spAutoFit/>
          </a:bodyPr>
          <a:lstStyle/>
          <a:p>
            <a:pPr defTabSz="2438216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596267"/>
                </a:solidFill>
                <a:latin typeface="Arial"/>
                <a:ea typeface="+mn-ea"/>
                <a:cs typeface="+mn-cs"/>
              </a:rPr>
              <a:t>This slide is for video use only.</a:t>
            </a:r>
          </a:p>
        </p:txBody>
      </p:sp>
      <p:sp>
        <p:nvSpPr>
          <p:cNvPr id="8" name="Media Placeholder 2"/>
          <p:cNvSpPr>
            <a:spLocks noGrp="1" noChangeAspect="1"/>
          </p:cNvSpPr>
          <p:nvPr>
            <p:ph type="media" sz="quarter" idx="10"/>
          </p:nvPr>
        </p:nvSpPr>
        <p:spPr>
          <a:xfrm>
            <a:off x="3657600" y="2057400"/>
            <a:ext cx="17068800" cy="960120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>
            <a:lvl1pPr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7" y="13303070"/>
            <a:ext cx="5151971" cy="415493"/>
          </a:xfrm>
          <a:prstGeom prst="rect">
            <a:avLst/>
          </a:prstGeom>
          <a:noFill/>
        </p:spPr>
        <p:txBody>
          <a:bodyPr wrap="square" lIns="243823" tIns="121912" rIns="243823" bIns="121912" anchor="ctr">
            <a:spAutoFit/>
          </a:bodyPr>
          <a:lstStyle/>
          <a:p>
            <a:pPr defTabSz="73146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2537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 lIns="243823" tIns="121912" rIns="243823" bIns="121912"/>
          <a:lstStyle/>
          <a:p>
            <a:pPr defTabSz="2438216" fontAlgn="auto">
              <a:spcBef>
                <a:spcPts val="0"/>
              </a:spcBef>
              <a:spcAft>
                <a:spcPts val="0"/>
              </a:spcAft>
            </a:pPr>
            <a:fld id="{CF121DD0-6E1F-D24E-B569-8C7EA7F4C047}" type="datetimeFigureOut">
              <a:rPr lang="en-US" sz="4800" smtClean="0">
                <a:latin typeface="Arial"/>
                <a:ea typeface="+mn-ea"/>
                <a:cs typeface="+mn-cs"/>
              </a:rPr>
              <a:pPr defTabSz="2438216" fontAlgn="auto">
                <a:spcBef>
                  <a:spcPts val="0"/>
                </a:spcBef>
                <a:spcAft>
                  <a:spcPts val="0"/>
                </a:spcAft>
              </a:pPr>
              <a:t>10/30/13</a:t>
            </a:fld>
            <a:endParaRPr lang="en-US" sz="4800"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0B7BB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CE70-DE3F-FC42-8617-0C8517C777C6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0245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40267" y="555863"/>
            <a:ext cx="6400816" cy="1411661"/>
          </a:xfrm>
        </p:spPr>
        <p:txBody>
          <a:bodyPr wrap="square" anchor="ctr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3200" baseline="0">
                <a:solidFill>
                  <a:schemeClr val="accent1"/>
                </a:solidFill>
                <a:effectLst/>
                <a:latin typeface="Arial Black" pitchFamily="34" charset="0"/>
              </a:defRPr>
            </a:lvl1pPr>
          </a:lstStyle>
          <a:p>
            <a:pPr lvl="0"/>
            <a:r>
              <a:rPr lang="en-US" dirty="0" smtClean="0"/>
              <a:t>CLICK TO EDIT TITLE TEXT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27349" y="851330"/>
            <a:ext cx="16137451" cy="820733"/>
          </a:xfrm>
        </p:spPr>
        <p:txBody>
          <a:bodyPr wrap="square" anchor="ctr">
            <a:spAutoFit/>
          </a:bodyPr>
          <a:lstStyle>
            <a:lvl1pPr marL="0" algn="l">
              <a:spcBef>
                <a:spcPts val="0"/>
              </a:spcBef>
              <a:spcAft>
                <a:spcPts val="0"/>
              </a:spcAft>
              <a:defRPr sz="3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1219200" y="5036222"/>
            <a:ext cx="21945600" cy="3643557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defRPr sz="3700" baseline="0"/>
            </a:lvl1pPr>
            <a:lvl2pPr marL="609553" indent="-304776">
              <a:spcBef>
                <a:spcPts val="0"/>
              </a:spcBef>
              <a:spcAft>
                <a:spcPts val="0"/>
              </a:spcAft>
              <a:tabLst/>
              <a:defRPr sz="3700"/>
            </a:lvl2pPr>
            <a:lvl3pPr marL="1219111" indent="-304776">
              <a:spcBef>
                <a:spcPts val="0"/>
              </a:spcBef>
              <a:spcAft>
                <a:spcPts val="0"/>
              </a:spcAft>
              <a:defRPr sz="3700"/>
            </a:lvl3pPr>
            <a:lvl4pPr marL="1828664" indent="-304776">
              <a:spcBef>
                <a:spcPts val="0"/>
              </a:spcBef>
              <a:defRPr sz="3700"/>
            </a:lvl4pPr>
            <a:lvl5pPr marL="2438216" indent="-304776">
              <a:spcBef>
                <a:spcPts val="0"/>
              </a:spcBef>
              <a:tabLst/>
              <a:defRPr sz="370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4156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05935" y="5906687"/>
            <a:ext cx="18978035" cy="1149032"/>
          </a:xfrm>
        </p:spPr>
        <p:txBody>
          <a:bodyPr anchor="b"/>
          <a:lstStyle>
            <a:lvl1pPr>
              <a:defRPr sz="59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body" sz="quarter" idx="13" hasCustomPrompt="1"/>
          </p:nvPr>
        </p:nvSpPr>
        <p:spPr>
          <a:xfrm>
            <a:off x="905935" y="6882252"/>
            <a:ext cx="18978035" cy="738664"/>
          </a:xfrm>
        </p:spPr>
        <p:txBody>
          <a:bodyPr wrap="square" anchor="t">
            <a:spAutoFit/>
          </a:bodyPr>
          <a:lstStyle>
            <a:lvl1pPr marL="0" indent="0" algn="r">
              <a:lnSpc>
                <a:spcPct val="100000"/>
              </a:lnSpc>
              <a:buFont typeface="Arial" pitchFamily="34" charset="0"/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Box 3"/>
          <p:cNvSpPr txBox="1"/>
          <p:nvPr/>
        </p:nvSpPr>
        <p:spPr>
          <a:xfrm>
            <a:off x="1" y="13303070"/>
            <a:ext cx="5151971" cy="415492"/>
          </a:xfrm>
          <a:prstGeom prst="rect">
            <a:avLst/>
          </a:prstGeom>
          <a:noFill/>
        </p:spPr>
        <p:txBody>
          <a:bodyPr wrap="square" lIns="243834" tIns="121917" rIns="243834" bIns="121917" anchor="ctr">
            <a:spAutoFit/>
          </a:bodyPr>
          <a:lstStyle/>
          <a:p>
            <a:pPr defTabSz="243833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7DC3"/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cxnSp>
        <p:nvCxnSpPr>
          <p:cNvPr id="7" name="Straight Connector 4"/>
          <p:cNvCxnSpPr/>
          <p:nvPr/>
        </p:nvCxnSpPr>
        <p:spPr bwMode="auto">
          <a:xfrm>
            <a:off x="20455467" y="0"/>
            <a:ext cx="0" cy="137160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450236" y="6343152"/>
            <a:ext cx="1934579" cy="10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8379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19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7027347" y="704411"/>
            <a:ext cx="16145920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219200" y="5011343"/>
            <a:ext cx="21954069" cy="3693320"/>
          </a:xfrm>
        </p:spPr>
        <p:txBody>
          <a:bodyPr wrap="square"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4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8261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793854"/>
            <a:ext cx="24384000" cy="30369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1391" y="4384646"/>
            <a:ext cx="18590755" cy="1060229"/>
          </a:xfrm>
        </p:spPr>
        <p:txBody>
          <a:bodyPr anchor="b"/>
          <a:lstStyle>
            <a:lvl1pPr>
              <a:defRPr sz="53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40368" y="5444615"/>
            <a:ext cx="18592800" cy="738664"/>
          </a:xfrm>
        </p:spPr>
        <p:txBody>
          <a:bodyPr anchor="t">
            <a:spAutoFit/>
          </a:bodyPr>
          <a:lstStyle>
            <a:lvl1pPr marL="0" indent="0" algn="r">
              <a:lnSpc>
                <a:spcPct val="100000"/>
              </a:lnSpc>
              <a:buFont typeface="Arial" pitchFamily="34" charset="0"/>
              <a:buNone/>
              <a:defRPr sz="32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Box 3"/>
          <p:cNvSpPr txBox="1"/>
          <p:nvPr/>
        </p:nvSpPr>
        <p:spPr>
          <a:xfrm>
            <a:off x="1" y="13303070"/>
            <a:ext cx="5151971" cy="415492"/>
          </a:xfrm>
          <a:prstGeom prst="rect">
            <a:avLst/>
          </a:prstGeom>
          <a:noFill/>
        </p:spPr>
        <p:txBody>
          <a:bodyPr wrap="square" lIns="243834" tIns="121917" rIns="243834" bIns="121917" anchor="ctr">
            <a:spAutoFit/>
          </a:bodyPr>
          <a:lstStyle/>
          <a:p>
            <a:pPr defTabSz="73150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0455467" y="3801957"/>
            <a:ext cx="0" cy="30480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450236" y="4812627"/>
            <a:ext cx="1934579" cy="10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5397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19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7027351" y="704411"/>
            <a:ext cx="16163389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cxnSp>
        <p:nvCxnSpPr>
          <p:cNvPr id="8" name="Straight Connector 3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8324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6727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7013109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376119"/>
            <a:ext cx="6214549" cy="1559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298270" y="704411"/>
            <a:ext cx="15874997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0" indent="0" algn="r">
              <a:buFontTx/>
              <a:buNone/>
              <a:defRPr sz="3700" b="1">
                <a:solidFill>
                  <a:schemeClr val="bg1"/>
                </a:solidFill>
              </a:defRPr>
            </a:lvl2pPr>
            <a:lvl3pPr marL="487668" indent="0" algn="r">
              <a:buFontTx/>
              <a:buNone/>
              <a:defRPr sz="3700" b="1">
                <a:solidFill>
                  <a:schemeClr val="bg1"/>
                </a:solidFill>
              </a:defRPr>
            </a:lvl3pPr>
            <a:lvl4pPr marL="975336" indent="0" algn="r">
              <a:buFontTx/>
              <a:buNone/>
              <a:defRPr sz="3700" b="1">
                <a:solidFill>
                  <a:schemeClr val="bg1"/>
                </a:solidFill>
              </a:defRPr>
            </a:lvl4pPr>
            <a:lvl5pPr marL="1463003" indent="0" algn="r">
              <a:buFontTx/>
              <a:buNone/>
              <a:defRPr sz="3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7298267" y="5011343"/>
            <a:ext cx="15849600" cy="3693320"/>
          </a:xfrm>
        </p:spPr>
        <p:txBody>
          <a:bodyPr anchor="ctr">
            <a:sp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5848494"/>
            <a:ext cx="6200309" cy="2019013"/>
          </a:xfrm>
        </p:spPr>
        <p:txBody>
          <a:bodyPr wrap="square" anchor="ctr">
            <a:spAutoFit/>
          </a:bodyPr>
          <a:lstStyle>
            <a:lvl1pPr marL="0" indent="0" algn="r">
              <a:buFont typeface="Arial" pitchFamily="34" charset="0"/>
              <a:buNone/>
              <a:defRPr sz="4800" b="1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sp>
        <p:nvSpPr>
          <p:cNvPr id="11" name="TextBox 5"/>
          <p:cNvSpPr txBox="1"/>
          <p:nvPr/>
        </p:nvSpPr>
        <p:spPr>
          <a:xfrm>
            <a:off x="1" y="13303070"/>
            <a:ext cx="5151971" cy="415492"/>
          </a:xfrm>
          <a:prstGeom prst="rect">
            <a:avLst/>
          </a:prstGeom>
          <a:noFill/>
        </p:spPr>
        <p:txBody>
          <a:bodyPr wrap="square" lIns="243834" tIns="121917" rIns="243834" bIns="121917" anchor="ctr">
            <a:spAutoFit/>
          </a:bodyPr>
          <a:lstStyle/>
          <a:p>
            <a:pPr defTabSz="243833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7DC3"/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4356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851670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ase Stud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373600" y="0"/>
            <a:ext cx="70104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19"/>
            <a:ext cx="6707835" cy="1559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027349" y="745449"/>
            <a:ext cx="10346251" cy="82073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37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1243747" y="5011343"/>
            <a:ext cx="14875877" cy="3693320"/>
          </a:xfrm>
        </p:spPr>
        <p:txBody>
          <a:bodyPr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17606433" y="745449"/>
            <a:ext cx="6529240" cy="820739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37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1219170" indent="0">
              <a:buNone/>
              <a:defRPr sz="3200"/>
            </a:lvl2pPr>
            <a:lvl3pPr marL="2438339" indent="0">
              <a:buNone/>
              <a:defRPr sz="2700"/>
            </a:lvl3pPr>
            <a:lvl4pPr marL="3657509" indent="0">
              <a:buNone/>
              <a:defRPr sz="2400"/>
            </a:lvl4pPr>
            <a:lvl5pPr marL="4876678" indent="0">
              <a:buNone/>
              <a:defRPr sz="2400"/>
            </a:lvl5pPr>
            <a:lvl6pPr marL="6095848" indent="0">
              <a:buNone/>
              <a:defRPr sz="2400"/>
            </a:lvl6pPr>
            <a:lvl7pPr marL="7315017" indent="0">
              <a:buNone/>
              <a:defRPr sz="2400"/>
            </a:lvl7pPr>
            <a:lvl8pPr marL="8534187" indent="0">
              <a:buNone/>
              <a:defRPr sz="2400"/>
            </a:lvl8pPr>
            <a:lvl9pPr marL="9753356" indent="0">
              <a:buNone/>
              <a:defRPr sz="2400"/>
            </a:lvl9pPr>
          </a:lstStyle>
          <a:p>
            <a:pPr lvl="0"/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7607675" y="5848494"/>
            <a:ext cx="6528000" cy="2019013"/>
          </a:xfrm>
        </p:spPr>
        <p:txBody>
          <a:bodyPr wrap="square" anchor="ctr">
            <a:spAutoFit/>
          </a:bodyPr>
          <a:lstStyle>
            <a:lvl1pPr marL="0" indent="0">
              <a:buFont typeface="Arial" pitchFamily="34" charset="0"/>
              <a:buNone/>
              <a:defRPr sz="4800" b="1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487668" indent="0">
              <a:buFontTx/>
              <a:buNone/>
              <a:defRPr/>
            </a:lvl3pPr>
            <a:lvl4pPr marL="975336" indent="0">
              <a:buFontTx/>
              <a:buNone/>
              <a:defRPr/>
            </a:lvl4pPr>
            <a:lvl5pPr marL="1463003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sp>
        <p:nvSpPr>
          <p:cNvPr id="14" name="TextBox 6"/>
          <p:cNvSpPr txBox="1"/>
          <p:nvPr/>
        </p:nvSpPr>
        <p:spPr>
          <a:xfrm>
            <a:off x="1" y="13303070"/>
            <a:ext cx="5151971" cy="415492"/>
          </a:xfrm>
          <a:prstGeom prst="rect">
            <a:avLst/>
          </a:prstGeom>
          <a:noFill/>
        </p:spPr>
        <p:txBody>
          <a:bodyPr wrap="square" lIns="243834" tIns="121917" rIns="243834" bIns="121917" anchor="ctr">
            <a:spAutoFit/>
          </a:bodyPr>
          <a:lstStyle/>
          <a:p>
            <a:pPr defTabSz="73150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1464" y="12456706"/>
            <a:ext cx="2715621" cy="628829"/>
          </a:xfrm>
          <a:prstGeom prst="rect">
            <a:avLst/>
          </a:prstGeom>
        </p:spPr>
      </p:pic>
      <p:cxnSp>
        <p:nvCxnSpPr>
          <p:cNvPr id="17" name="Straight Connector 8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1059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RussianBear\Desktop\OnCloud_Jon\CloudComputing_NIST_IMAGES\Panoramic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39800"/>
            <a:ext cx="24384000" cy="781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19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027333" y="704411"/>
            <a:ext cx="16137467" cy="902811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300" b="1" i="0" cap="all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1248836" y="5011343"/>
            <a:ext cx="10693400" cy="3693320"/>
          </a:xfrm>
        </p:spPr>
        <p:txBody>
          <a:bodyPr wrap="square" anchor="ctr">
            <a:spAutoFit/>
          </a:bodyPr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12437535" y="5011343"/>
            <a:ext cx="10727267" cy="3693320"/>
          </a:xfrm>
        </p:spPr>
        <p:txBody>
          <a:bodyPr anchor="ctr"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Box 5"/>
          <p:cNvSpPr txBox="1"/>
          <p:nvPr/>
        </p:nvSpPr>
        <p:spPr>
          <a:xfrm>
            <a:off x="1" y="13303070"/>
            <a:ext cx="5151971" cy="415492"/>
          </a:xfrm>
          <a:prstGeom prst="rect">
            <a:avLst/>
          </a:prstGeom>
          <a:noFill/>
        </p:spPr>
        <p:txBody>
          <a:bodyPr wrap="square" lIns="243834" tIns="121917" rIns="243834" bIns="121917" anchor="ctr">
            <a:spAutoFit/>
          </a:bodyPr>
          <a:lstStyle/>
          <a:p>
            <a:pPr defTabSz="73150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2753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19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7027349" y="704411"/>
            <a:ext cx="16125739" cy="902811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1219170" indent="0">
              <a:buNone/>
              <a:defRPr sz="5300" b="1"/>
            </a:lvl2pPr>
            <a:lvl3pPr marL="2438339" indent="0">
              <a:buNone/>
              <a:defRPr sz="4800" b="1"/>
            </a:lvl3pPr>
            <a:lvl4pPr marL="3657509" indent="0">
              <a:buNone/>
              <a:defRPr sz="4300" b="1"/>
            </a:lvl4pPr>
            <a:lvl5pPr marL="4876678" indent="0">
              <a:buNone/>
              <a:defRPr sz="4300" b="1"/>
            </a:lvl5pPr>
            <a:lvl6pPr marL="6095848" indent="0">
              <a:buNone/>
              <a:defRPr sz="4300" b="1"/>
            </a:lvl6pPr>
            <a:lvl7pPr marL="7315017" indent="0">
              <a:buNone/>
              <a:defRPr sz="4300" b="1"/>
            </a:lvl7pPr>
            <a:lvl8pPr marL="8534187" indent="0">
              <a:buNone/>
              <a:defRPr sz="4300" b="1"/>
            </a:lvl8pPr>
            <a:lvl9pPr marL="9753356" indent="0">
              <a:buNone/>
              <a:defRPr sz="43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1219204" y="5011343"/>
            <a:ext cx="10354733" cy="3693320"/>
          </a:xfrm>
        </p:spPr>
        <p:txBody>
          <a:bodyPr wrap="square" anchor="ctr">
            <a:spAutoFit/>
          </a:bodyPr>
          <a:lstStyle>
            <a:lvl1pPr>
              <a:defRPr sz="4800" baseline="0"/>
            </a:lvl1pPr>
            <a:lvl2pPr>
              <a:defRPr sz="4300" baseline="0"/>
            </a:lvl2pPr>
            <a:lvl3pPr>
              <a:defRPr sz="3700"/>
            </a:lvl3pPr>
            <a:lvl4pPr>
              <a:defRPr sz="3200"/>
            </a:lvl4pPr>
            <a:lvl5pPr>
              <a:defRPr sz="2700" baseline="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12805833" y="5011343"/>
            <a:ext cx="10347256" cy="3693320"/>
          </a:xfrm>
        </p:spPr>
        <p:txBody>
          <a:bodyPr wrap="square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Box 5"/>
          <p:cNvSpPr txBox="1"/>
          <p:nvPr/>
        </p:nvSpPr>
        <p:spPr>
          <a:xfrm>
            <a:off x="1" y="13303070"/>
            <a:ext cx="5151971" cy="415492"/>
          </a:xfrm>
          <a:prstGeom prst="rect">
            <a:avLst/>
          </a:prstGeom>
          <a:noFill/>
        </p:spPr>
        <p:txBody>
          <a:bodyPr wrap="square" lIns="243834" tIns="121917" rIns="243834" bIns="121917" anchor="ctr">
            <a:spAutoFit/>
          </a:bodyPr>
          <a:lstStyle/>
          <a:p>
            <a:pPr defTabSz="243833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  <p:cxnSp>
        <p:nvCxnSpPr>
          <p:cNvPr id="16" name="Straight Connector 7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4131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9065" y="824816"/>
            <a:ext cx="22174632" cy="902811"/>
          </a:xfrm>
        </p:spPr>
        <p:txBody>
          <a:bodyPr/>
          <a:lstStyle>
            <a:lvl1pPr algn="l">
              <a:defRPr sz="43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1" y="13303070"/>
            <a:ext cx="5151971" cy="415492"/>
          </a:xfrm>
          <a:prstGeom prst="rect">
            <a:avLst/>
          </a:prstGeom>
          <a:noFill/>
        </p:spPr>
        <p:txBody>
          <a:bodyPr wrap="square" lIns="243834" tIns="121917" rIns="243834" bIns="121917" anchor="ctr">
            <a:spAutoFit/>
          </a:bodyPr>
          <a:lstStyle/>
          <a:p>
            <a:pPr defTabSz="73150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7315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AS 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27848" y="6381195"/>
            <a:ext cx="14651387" cy="902811"/>
          </a:xfrm>
        </p:spPr>
        <p:txBody>
          <a:bodyPr>
            <a:sp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closing comments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1" y="13303070"/>
            <a:ext cx="5151971" cy="415492"/>
          </a:xfrm>
          <a:prstGeom prst="rect">
            <a:avLst/>
          </a:prstGeom>
          <a:noFill/>
        </p:spPr>
        <p:txBody>
          <a:bodyPr wrap="square" lIns="243834" tIns="121917" rIns="243834" bIns="121917" anchor="ctr">
            <a:spAutoFit/>
          </a:bodyPr>
          <a:lstStyle/>
          <a:p>
            <a:pPr defTabSz="243833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7DC3"/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grpSp>
        <p:nvGrpSpPr>
          <p:cNvPr id="7" name="Group 5"/>
          <p:cNvGrpSpPr/>
          <p:nvPr/>
        </p:nvGrpSpPr>
        <p:grpSpPr>
          <a:xfrm>
            <a:off x="20674712" y="12961953"/>
            <a:ext cx="3565109" cy="754054"/>
            <a:chOff x="7807084" y="4860730"/>
            <a:chExt cx="1336916" cy="282770"/>
          </a:xfrm>
        </p:grpSpPr>
        <p:sp>
          <p:nvSpPr>
            <p:cNvPr id="3" name="TextBox 3"/>
            <p:cNvSpPr txBox="1"/>
            <p:nvPr/>
          </p:nvSpPr>
          <p:spPr>
            <a:xfrm>
              <a:off x="7807084" y="4860730"/>
              <a:ext cx="1336916" cy="28277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 defTabSz="731502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300" dirty="0">
                  <a:solidFill>
                    <a:srgbClr val="007DC3"/>
                  </a:solidFill>
                  <a:latin typeface="Arial"/>
                  <a:ea typeface="+mn-ea"/>
                  <a:cs typeface="+mn-cs"/>
                </a:rPr>
                <a:t>sas.com</a:t>
              </a:r>
            </a:p>
          </p:txBody>
        </p:sp>
        <p:sp>
          <p:nvSpPr>
            <p:cNvPr id="5" name="Rectangle 4">
              <a:hlinkClick r:id="rId3"/>
            </p:cNvPr>
            <p:cNvSpPr/>
            <p:nvPr userDrawn="1"/>
          </p:nvSpPr>
          <p:spPr>
            <a:xfrm>
              <a:off x="7876452" y="4865002"/>
              <a:ext cx="1267548" cy="278498"/>
            </a:xfrm>
            <a:prstGeom prst="rect">
              <a:avLst/>
            </a:prstGeom>
            <a:solidFill>
              <a:srgbClr val="003E74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438339" fontAlgn="auto">
                <a:spcBef>
                  <a:spcPts val="0"/>
                </a:spcBef>
                <a:spcAft>
                  <a:spcPts val="0"/>
                </a:spcAft>
              </a:pPr>
              <a:endParaRPr lang="en-US" sz="4800" dirty="0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4" name="Picture 6" descr="SAS_LOGO_horz288_L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0740" y="6223025"/>
            <a:ext cx="5398995" cy="124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5849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7779424" y="5188400"/>
            <a:ext cx="8825152" cy="984885"/>
          </a:xfrm>
          <a:prstGeom prst="rect">
            <a:avLst/>
          </a:prstGeom>
          <a:noFill/>
        </p:spPr>
        <p:txBody>
          <a:bodyPr wrap="none" lIns="243834" tIns="121917" rIns="243834" bIns="121917" rtlCol="0" anchor="ctr">
            <a:spAutoFit/>
          </a:bodyPr>
          <a:lstStyle/>
          <a:p>
            <a:pPr defTabSz="2438339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596267"/>
                </a:solidFill>
                <a:latin typeface="Arial"/>
                <a:ea typeface="+mn-ea"/>
                <a:cs typeface="+mn-cs"/>
              </a:rPr>
              <a:t>This slide is for video use only.</a:t>
            </a:r>
          </a:p>
        </p:txBody>
      </p:sp>
      <p:sp>
        <p:nvSpPr>
          <p:cNvPr id="8" name="Media Placeholder 2"/>
          <p:cNvSpPr>
            <a:spLocks noGrp="1" noChangeAspect="1"/>
          </p:cNvSpPr>
          <p:nvPr>
            <p:ph type="media" sz="quarter" idx="10"/>
          </p:nvPr>
        </p:nvSpPr>
        <p:spPr>
          <a:xfrm>
            <a:off x="3657600" y="2057400"/>
            <a:ext cx="17068800" cy="960120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>
            <a:lvl1pPr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1" y="13303070"/>
            <a:ext cx="5151971" cy="415492"/>
          </a:xfrm>
          <a:prstGeom prst="rect">
            <a:avLst/>
          </a:prstGeom>
          <a:noFill/>
        </p:spPr>
        <p:txBody>
          <a:bodyPr wrap="square" lIns="243834" tIns="121917" rIns="243834" bIns="121917" anchor="ctr">
            <a:spAutoFit/>
          </a:bodyPr>
          <a:lstStyle/>
          <a:p>
            <a:pPr defTabSz="73150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2537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40267" y="555857"/>
            <a:ext cx="6400816" cy="1411662"/>
          </a:xfrm>
        </p:spPr>
        <p:txBody>
          <a:bodyPr wrap="square" anchor="ctr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3200" baseline="0">
                <a:solidFill>
                  <a:schemeClr val="accent1"/>
                </a:solidFill>
                <a:effectLst/>
                <a:latin typeface="Arial Black" pitchFamily="34" charset="0"/>
              </a:defRPr>
            </a:lvl1pPr>
          </a:lstStyle>
          <a:p>
            <a:pPr lvl="0"/>
            <a:r>
              <a:rPr lang="en-US" dirty="0" smtClean="0"/>
              <a:t>CLICK TO EDIT TITLE TEXT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27349" y="851325"/>
            <a:ext cx="16137451" cy="820732"/>
          </a:xfrm>
        </p:spPr>
        <p:txBody>
          <a:bodyPr wrap="square" anchor="ctr">
            <a:spAutoFit/>
          </a:bodyPr>
          <a:lstStyle>
            <a:lvl1pPr marL="0" algn="l">
              <a:spcBef>
                <a:spcPts val="0"/>
              </a:spcBef>
              <a:spcAft>
                <a:spcPts val="0"/>
              </a:spcAft>
              <a:defRPr sz="3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1219200" y="5036222"/>
            <a:ext cx="21945600" cy="3643556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defRPr sz="3700" baseline="0"/>
            </a:lvl1pPr>
            <a:lvl2pPr marL="609585" indent="-304792">
              <a:spcBef>
                <a:spcPts val="0"/>
              </a:spcBef>
              <a:spcAft>
                <a:spcPts val="0"/>
              </a:spcAft>
              <a:tabLst/>
              <a:defRPr sz="3700"/>
            </a:lvl2pPr>
            <a:lvl3pPr marL="1219170" indent="-304792">
              <a:spcBef>
                <a:spcPts val="0"/>
              </a:spcBef>
              <a:spcAft>
                <a:spcPts val="0"/>
              </a:spcAft>
              <a:defRPr sz="3700"/>
            </a:lvl3pPr>
            <a:lvl4pPr marL="1828754" indent="-304792">
              <a:spcBef>
                <a:spcPts val="0"/>
              </a:spcBef>
              <a:defRPr sz="3700"/>
            </a:lvl4pPr>
            <a:lvl5pPr marL="2438339" indent="-304792">
              <a:spcBef>
                <a:spcPts val="0"/>
              </a:spcBef>
              <a:tabLst/>
              <a:defRPr sz="370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6449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A_2-spaltig_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1824568" y="758832"/>
            <a:ext cx="21890565" cy="1395248"/>
          </a:xfrm>
        </p:spPr>
        <p:txBody>
          <a:bodyPr/>
          <a:lstStyle>
            <a:lvl1pPr marL="0" indent="0">
              <a:buFontTx/>
              <a:buNone/>
              <a:defRPr sz="6400">
                <a:latin typeface="+mj-lt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1824568" y="2682880"/>
            <a:ext cx="10799232" cy="9286875"/>
          </a:xfrm>
          <a:gradFill>
            <a:gsLst>
              <a:gs pos="0">
                <a:srgbClr val="EFF4FA"/>
              </a:gs>
              <a:gs pos="100000">
                <a:srgbClr val="DDE8F5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38100" dist="25400" dir="5400000" algn="tl" rotWithShape="0">
              <a:prstClr val="black">
                <a:alpha val="38000"/>
              </a:prstClr>
            </a:outerShdw>
          </a:effectLst>
        </p:spPr>
        <p:txBody>
          <a:bodyPr vert="horz" wrap="square" lIns="191995" tIns="191995" rIns="191995" bIns="191995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defRPr lang="de-DE" sz="5300" dirty="0" smtClean="0">
                <a:solidFill>
                  <a:srgbClr val="292929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1" fontAlgn="base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defRPr lang="de-DE" sz="4500" dirty="0" smtClean="0">
                <a:solidFill>
                  <a:srgbClr val="292929"/>
                </a:solidFill>
                <a:latin typeface="+mn-lt"/>
                <a:ea typeface="ＭＳ Ｐゴシック" pitchFamily="-112" charset="-128"/>
              </a:defRPr>
            </a:lvl2pPr>
            <a:lvl3pPr>
              <a:defRPr sz="43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12915901" y="2682880"/>
            <a:ext cx="10799232" cy="9286875"/>
          </a:xfrm>
          <a:gradFill>
            <a:gsLst>
              <a:gs pos="0">
                <a:srgbClr val="EFF4FA"/>
              </a:gs>
              <a:gs pos="100000">
                <a:srgbClr val="DDE8F5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38100" dist="25400" dir="5400000" algn="tl" rotWithShape="0">
              <a:prstClr val="black">
                <a:alpha val="38000"/>
              </a:prstClr>
            </a:outerShdw>
          </a:effectLst>
        </p:spPr>
        <p:txBody>
          <a:bodyPr vert="horz" wrap="square" lIns="191995" tIns="191995" rIns="191995" bIns="191995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defRPr lang="de-DE" sz="5300" dirty="0" smtClean="0">
                <a:solidFill>
                  <a:srgbClr val="292929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1" fontAlgn="base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defRPr lang="de-DE" sz="4500" dirty="0" smtClean="0">
                <a:solidFill>
                  <a:srgbClr val="292929"/>
                </a:solidFill>
                <a:latin typeface="+mn-lt"/>
                <a:ea typeface="ＭＳ Ｐゴシック" pitchFamily="-112" charset="-128"/>
              </a:defRPr>
            </a:lvl2pPr>
            <a:lvl3pPr>
              <a:defRPr sz="43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22112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7" y="376119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7027347" y="704411"/>
            <a:ext cx="16145920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219200" y="5011345"/>
            <a:ext cx="21954069" cy="3693320"/>
          </a:xfrm>
        </p:spPr>
        <p:txBody>
          <a:bodyPr wrap="square"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4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3608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40267" y="555857"/>
            <a:ext cx="6400816" cy="1411662"/>
          </a:xfrm>
        </p:spPr>
        <p:txBody>
          <a:bodyPr wrap="square" anchor="ctr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3200" baseline="0">
                <a:solidFill>
                  <a:schemeClr val="accent1"/>
                </a:solidFill>
                <a:effectLst/>
                <a:latin typeface="Arial Black" pitchFamily="34" charset="0"/>
              </a:defRPr>
            </a:lvl1pPr>
          </a:lstStyle>
          <a:p>
            <a:pPr lvl="0"/>
            <a:r>
              <a:rPr lang="en-US" dirty="0" smtClean="0"/>
              <a:t>CLICK TO EDIT TITLE TEXT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27349" y="851325"/>
            <a:ext cx="16137451" cy="820732"/>
          </a:xfrm>
        </p:spPr>
        <p:txBody>
          <a:bodyPr wrap="square" anchor="ctr">
            <a:spAutoFit/>
          </a:bodyPr>
          <a:lstStyle>
            <a:lvl1pPr marL="0" algn="l">
              <a:spcBef>
                <a:spcPts val="0"/>
              </a:spcBef>
              <a:spcAft>
                <a:spcPts val="0"/>
              </a:spcAft>
              <a:defRPr sz="3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1219200" y="5036222"/>
            <a:ext cx="21945600" cy="3643556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defRPr sz="3700" baseline="0"/>
            </a:lvl1pPr>
            <a:lvl2pPr marL="609585" indent="-304792">
              <a:spcBef>
                <a:spcPts val="0"/>
              </a:spcBef>
              <a:spcAft>
                <a:spcPts val="0"/>
              </a:spcAft>
              <a:tabLst/>
              <a:defRPr sz="3700"/>
            </a:lvl2pPr>
            <a:lvl3pPr marL="1219170" indent="-304792">
              <a:spcBef>
                <a:spcPts val="0"/>
              </a:spcBef>
              <a:spcAft>
                <a:spcPts val="0"/>
              </a:spcAft>
              <a:defRPr sz="3700"/>
            </a:lvl3pPr>
            <a:lvl4pPr marL="1828754" indent="-304792">
              <a:spcBef>
                <a:spcPts val="0"/>
              </a:spcBef>
              <a:defRPr sz="3700"/>
            </a:lvl4pPr>
            <a:lvl5pPr marL="2438339" indent="-304792">
              <a:spcBef>
                <a:spcPts val="0"/>
              </a:spcBef>
              <a:tabLst/>
              <a:defRPr sz="370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084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0856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>
            <a:off x="7016750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40267" y="987302"/>
            <a:ext cx="6400816" cy="548868"/>
          </a:xfrm>
        </p:spPr>
        <p:txBody>
          <a:bodyPr anchor="ctr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2900" baseline="0">
                <a:solidFill>
                  <a:schemeClr val="accent1"/>
                </a:solidFill>
                <a:effectLst/>
                <a:latin typeface="Arial Black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27349" y="987330"/>
            <a:ext cx="16137451" cy="548868"/>
          </a:xfrm>
        </p:spPr>
        <p:txBody>
          <a:bodyPr anchor="ctr">
            <a:spAutoFit/>
          </a:bodyPr>
          <a:lstStyle>
            <a:lvl1pPr marL="0" algn="l">
              <a:spcBef>
                <a:spcPts val="0"/>
              </a:spcBef>
              <a:spcAft>
                <a:spcPts val="0"/>
              </a:spcAft>
              <a:defRPr sz="29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219200" y="5537174"/>
            <a:ext cx="21945600" cy="2641749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defRPr sz="3300" baseline="0"/>
            </a:lvl1pPr>
            <a:lvl2pPr marL="544274" indent="-272137">
              <a:spcBef>
                <a:spcPts val="0"/>
              </a:spcBef>
              <a:spcAft>
                <a:spcPts val="0"/>
              </a:spcAft>
              <a:tabLst/>
              <a:defRPr sz="3300"/>
            </a:lvl2pPr>
            <a:lvl3pPr marL="1088547" indent="-272137">
              <a:spcBef>
                <a:spcPts val="0"/>
              </a:spcBef>
              <a:spcAft>
                <a:spcPts val="0"/>
              </a:spcAft>
              <a:defRPr sz="3300"/>
            </a:lvl3pPr>
            <a:lvl4pPr marL="1632821" indent="-272137">
              <a:spcBef>
                <a:spcPts val="0"/>
              </a:spcBef>
              <a:defRPr sz="3300"/>
            </a:lvl4pPr>
            <a:lvl5pPr marL="2177095" indent="-272137">
              <a:spcBef>
                <a:spcPts val="0"/>
              </a:spcBef>
              <a:tabLst/>
              <a:defRPr sz="3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71686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05943" y="5906689"/>
            <a:ext cx="18978035" cy="1149032"/>
          </a:xfrm>
        </p:spPr>
        <p:txBody>
          <a:bodyPr anchor="b"/>
          <a:lstStyle>
            <a:lvl1pPr>
              <a:defRPr sz="59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body" sz="quarter" idx="13" hasCustomPrompt="1"/>
          </p:nvPr>
        </p:nvSpPr>
        <p:spPr>
          <a:xfrm>
            <a:off x="905943" y="6882257"/>
            <a:ext cx="18978035" cy="738664"/>
          </a:xfrm>
        </p:spPr>
        <p:txBody>
          <a:bodyPr wrap="square" anchor="t">
            <a:spAutoFit/>
          </a:bodyPr>
          <a:lstStyle>
            <a:lvl1pPr marL="0" indent="0" algn="r">
              <a:lnSpc>
                <a:spcPct val="100000"/>
              </a:lnSpc>
              <a:buFont typeface="Arial" pitchFamily="34" charset="0"/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Box 3"/>
          <p:cNvSpPr txBox="1"/>
          <p:nvPr/>
        </p:nvSpPr>
        <p:spPr>
          <a:xfrm>
            <a:off x="9" y="13303070"/>
            <a:ext cx="5151971" cy="415493"/>
          </a:xfrm>
          <a:prstGeom prst="rect">
            <a:avLst/>
          </a:prstGeom>
          <a:noFill/>
        </p:spPr>
        <p:txBody>
          <a:bodyPr wrap="square" lIns="243818" tIns="121909" rIns="243818" bIns="121909" anchor="ctr">
            <a:spAutoFit/>
          </a:bodyPr>
          <a:lstStyle/>
          <a:p>
            <a:pPr defTabSz="243815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7DC3"/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cxnSp>
        <p:nvCxnSpPr>
          <p:cNvPr id="7" name="Straight Connector 4"/>
          <p:cNvCxnSpPr/>
          <p:nvPr/>
        </p:nvCxnSpPr>
        <p:spPr bwMode="auto">
          <a:xfrm>
            <a:off x="20455467" y="0"/>
            <a:ext cx="0" cy="137160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450244" y="6343152"/>
            <a:ext cx="1934579" cy="10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8379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7027347" y="704411"/>
            <a:ext cx="16145920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219200" y="5011345"/>
            <a:ext cx="21954069" cy="3693320"/>
          </a:xfrm>
        </p:spPr>
        <p:txBody>
          <a:bodyPr wrap="square"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4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8261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793854"/>
            <a:ext cx="24384000" cy="30369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1399" y="4384646"/>
            <a:ext cx="18590755" cy="1060229"/>
          </a:xfrm>
        </p:spPr>
        <p:txBody>
          <a:bodyPr anchor="b"/>
          <a:lstStyle>
            <a:lvl1pPr>
              <a:defRPr sz="53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40368" y="5444617"/>
            <a:ext cx="18592800" cy="738664"/>
          </a:xfrm>
        </p:spPr>
        <p:txBody>
          <a:bodyPr anchor="t">
            <a:spAutoFit/>
          </a:bodyPr>
          <a:lstStyle>
            <a:lvl1pPr marL="0" indent="0" algn="r">
              <a:lnSpc>
                <a:spcPct val="100000"/>
              </a:lnSpc>
              <a:buFont typeface="Arial" pitchFamily="34" charset="0"/>
              <a:buNone/>
              <a:defRPr sz="32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Box 3"/>
          <p:cNvSpPr txBox="1"/>
          <p:nvPr/>
        </p:nvSpPr>
        <p:spPr>
          <a:xfrm>
            <a:off x="9" y="13303070"/>
            <a:ext cx="5151971" cy="415493"/>
          </a:xfrm>
          <a:prstGeom prst="rect">
            <a:avLst/>
          </a:prstGeom>
          <a:noFill/>
        </p:spPr>
        <p:txBody>
          <a:bodyPr wrap="square" lIns="243818" tIns="121909" rIns="243818" bIns="121909" anchor="ctr">
            <a:spAutoFit/>
          </a:bodyPr>
          <a:lstStyle/>
          <a:p>
            <a:pPr defTabSz="731446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0455467" y="3801957"/>
            <a:ext cx="0" cy="30480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450244" y="4812627"/>
            <a:ext cx="1934579" cy="10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5397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7027359" y="704411"/>
            <a:ext cx="16163389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cxnSp>
        <p:nvCxnSpPr>
          <p:cNvPr id="8" name="Straight Connector 3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8324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Relationship Id="rId3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9.xml"/><Relationship Id="rId15" Type="http://schemas.openxmlformats.org/officeDocument/2006/relationships/theme" Target="../theme/theme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theme" Target="../theme/theme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theme" Target="../theme/theme7.xml"/><Relationship Id="rId19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496299" y="1"/>
            <a:ext cx="15328901" cy="764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50799" tIns="50799" rIns="50799" bIns="5079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96299" y="7772400"/>
            <a:ext cx="15328901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100" b="1">
          <a:solidFill>
            <a:srgbClr val="FFFFFF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457167" algn="ctr" rtl="0" fontAlgn="base">
        <a:spcBef>
          <a:spcPct val="0"/>
        </a:spcBef>
        <a:spcAft>
          <a:spcPct val="0"/>
        </a:spcAft>
        <a:defRPr sz="10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329" algn="ctr" rtl="0" fontAlgn="base">
        <a:spcBef>
          <a:spcPct val="0"/>
        </a:spcBef>
        <a:spcAft>
          <a:spcPct val="0"/>
        </a:spcAft>
        <a:defRPr sz="10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496" algn="ctr" rtl="0" fontAlgn="base">
        <a:spcBef>
          <a:spcPct val="0"/>
        </a:spcBef>
        <a:spcAft>
          <a:spcPct val="0"/>
        </a:spcAft>
        <a:defRPr sz="10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664" algn="ctr" rtl="0" fontAlgn="base">
        <a:spcBef>
          <a:spcPct val="0"/>
        </a:spcBef>
        <a:spcAft>
          <a:spcPct val="0"/>
        </a:spcAft>
        <a:defRPr sz="10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42877" indent="-342877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1pPr>
      <a:lvl2pPr marL="457167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2pPr>
      <a:lvl3pPr marL="914329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3pPr>
      <a:lvl4pPr marL="1371496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4pPr>
      <a:lvl5pPr marL="1828664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5pPr>
      <a:lvl6pPr marL="2285831" algn="ctr" rtl="0" fontAlgn="base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2742993" algn="ctr" rtl="0" fontAlgn="base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3200160" algn="ctr" rtl="0" fontAlgn="base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3657327" algn="ctr" rtl="0" fontAlgn="base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9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6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1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3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98505" y="165100"/>
            <a:ext cx="229870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50799" tIns="50799" rIns="50799" bIns="507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5" y="1816106"/>
            <a:ext cx="22987000" cy="1189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457167" algn="l" rtl="0" fontAlgn="base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329" algn="l" rtl="0" fontAlgn="base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496" algn="l" rtl="0" fontAlgn="base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664" algn="l" rtl="0" fontAlgn="base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774645" indent="-457167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Wingdings" charset="0"/>
        <a:buChar char="§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1pPr>
      <a:lvl2pPr marL="1219111" indent="-457167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2pPr>
      <a:lvl3pPr marL="1663580" indent="-457167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3pPr>
      <a:lvl4pPr marL="2108041" indent="-457167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4pPr>
      <a:lvl5pPr marL="2552510" indent="-457167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5pPr>
      <a:lvl6pPr marL="3009677" indent="-457167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3466841" indent="-457167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3924006" indent="-457167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4381173" indent="-457167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9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6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1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3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496299" y="1"/>
            <a:ext cx="15328901" cy="764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50799" tIns="50799" rIns="50799" bIns="5079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96299" y="7772400"/>
            <a:ext cx="15328901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1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1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1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1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1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457167" algn="ctr" rtl="0" fontAlgn="base">
        <a:spcBef>
          <a:spcPct val="0"/>
        </a:spcBef>
        <a:spcAft>
          <a:spcPct val="0"/>
        </a:spcAft>
        <a:defRPr sz="101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329" algn="ctr" rtl="0" fontAlgn="base">
        <a:spcBef>
          <a:spcPct val="0"/>
        </a:spcBef>
        <a:spcAft>
          <a:spcPct val="0"/>
        </a:spcAft>
        <a:defRPr sz="101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496" algn="ctr" rtl="0" fontAlgn="base">
        <a:spcBef>
          <a:spcPct val="0"/>
        </a:spcBef>
        <a:spcAft>
          <a:spcPct val="0"/>
        </a:spcAft>
        <a:defRPr sz="101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664" algn="ctr" rtl="0" fontAlgn="base">
        <a:spcBef>
          <a:spcPct val="0"/>
        </a:spcBef>
        <a:spcAft>
          <a:spcPct val="0"/>
        </a:spcAft>
        <a:defRPr sz="101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42877" indent="-342877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457167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914329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371496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828664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285831" algn="ctr" rtl="0" fontAlgn="base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742993" algn="ctr" rtl="0" fontAlgn="base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200160" algn="ctr" rtl="0" fontAlgn="base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657327" algn="ctr" rtl="0" fontAlgn="base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9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6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1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3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98505" y="165100"/>
            <a:ext cx="229870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50799" tIns="50799" rIns="50799" bIns="507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5" y="1816106"/>
            <a:ext cx="22987000" cy="1189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457167" algn="l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329" algn="l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496" algn="l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664" algn="l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774645" indent="-457167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Wingdings" charset="0"/>
        <a:buChar char="§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1pPr>
      <a:lvl2pPr marL="1219111" indent="-457167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2pPr>
      <a:lvl3pPr marL="1663580" indent="-457167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3pPr>
      <a:lvl4pPr marL="2108041" indent="-457167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4pPr>
      <a:lvl5pPr marL="2552510" indent="-457167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5pPr>
      <a:lvl6pPr marL="3009677" indent="-457167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6pPr>
      <a:lvl7pPr marL="3466841" indent="-457167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7pPr>
      <a:lvl8pPr marL="3924006" indent="-457167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8pPr>
      <a:lvl9pPr marL="4381173" indent="-457167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9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6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1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3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ooter_16x9_06.png"/>
          <p:cNvPicPr>
            <a:picLocks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767769"/>
            <a:ext cx="24384000" cy="94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19514" y="12819"/>
            <a:ext cx="6707835" cy="2286000"/>
          </a:xfrm>
          <a:prstGeom prst="rect">
            <a:avLst/>
          </a:prstGeom>
        </p:spPr>
        <p:txBody>
          <a:bodyPr vert="horz" wrap="square" lIns="243818" tIns="121909" rIns="243818" bIns="121909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5011345"/>
            <a:ext cx="21945600" cy="3693320"/>
          </a:xfrm>
          <a:prstGeom prst="rect">
            <a:avLst/>
          </a:prstGeom>
        </p:spPr>
        <p:txBody>
          <a:bodyPr vert="horz" lIns="243818" tIns="121909" rIns="243818" bIns="121909" rtlCol="0" anchor="ctr">
            <a:spAutoFit/>
          </a:bodyPr>
          <a:lstStyle/>
          <a:p>
            <a:pPr lvl="0"/>
            <a:r>
              <a:rPr lang="en-US" dirty="0" smtClean="0"/>
              <a:t>Click to edit Master text styles	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9" y="13303070"/>
            <a:ext cx="5151971" cy="415493"/>
          </a:xfrm>
          <a:prstGeom prst="rect">
            <a:avLst/>
          </a:prstGeom>
          <a:noFill/>
        </p:spPr>
        <p:txBody>
          <a:bodyPr wrap="square" lIns="243818" tIns="121909" rIns="243818" bIns="121909" anchor="ctr">
            <a:spAutoFit/>
          </a:bodyPr>
          <a:lstStyle/>
          <a:p>
            <a:pPr defTabSz="243815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539B">
                    <a:lumMod val="60000"/>
                    <a:lumOff val="4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12035412"/>
            <a:ext cx="7721600" cy="732365"/>
          </a:xfrm>
          <a:prstGeom prst="rect">
            <a:avLst/>
          </a:prstGeom>
        </p:spPr>
        <p:txBody>
          <a:bodyPr vert="horz" lIns="243818" tIns="121909" rIns="243818" bIns="121909" rtlCol="0" anchor="b"/>
          <a:lstStyle>
            <a:lvl1pPr algn="l">
              <a:defRPr sz="2100">
                <a:solidFill>
                  <a:schemeClr val="bg2"/>
                </a:solidFill>
              </a:defRPr>
            </a:lvl1pPr>
          </a:lstStyle>
          <a:p>
            <a:pPr defTabSz="2438155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0B7BB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8694400" y="12035412"/>
            <a:ext cx="5689600" cy="732365"/>
          </a:xfrm>
          <a:prstGeom prst="rect">
            <a:avLst/>
          </a:prstGeom>
        </p:spPr>
        <p:txBody>
          <a:bodyPr vert="horz" lIns="243818" tIns="121909" rIns="243818" bIns="121909" rtlCol="0" anchor="b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pPr defTabSz="2438155" fontAlgn="auto">
              <a:spcBef>
                <a:spcPts val="0"/>
              </a:spcBef>
              <a:spcAft>
                <a:spcPts val="0"/>
              </a:spcAft>
            </a:pPr>
            <a:fld id="{4976208B-6111-490B-8CEC-FFB249DB2100}" type="slidenum">
              <a:rPr lang="en-US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defTabSz="243815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474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defTabSz="487633" rtl="0" eaLnBrk="1" latinLnBrk="0" hangingPunct="1">
        <a:spcBef>
          <a:spcPct val="0"/>
        </a:spcBef>
        <a:buNone/>
        <a:defRPr sz="43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487633" indent="-487633" algn="l" defTabSz="975264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4800" b="0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975264" indent="-487633" algn="l" defTabSz="975264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tabLst/>
        <a:defRPr sz="43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462891" indent="-487633" algn="l" defTabSz="975264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37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950527" indent="-487633" algn="l" defTabSz="975264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32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407681" indent="-457157" algn="l" defTabSz="975264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27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925791" indent="-487633" algn="l" defTabSz="9752626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6pPr>
      <a:lvl7pPr marL="3413419" indent="-487633" algn="l" defTabSz="9752626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7pPr>
      <a:lvl8pPr marL="3901052" indent="-487633" algn="l" defTabSz="2438155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8pPr>
      <a:lvl9pPr marL="4388682" indent="-487633" algn="l" defTabSz="975264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15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082" algn="l" defTabSz="243815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155" algn="l" defTabSz="243815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237" algn="l" defTabSz="243815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310" algn="l" defTabSz="243815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5392" algn="l" defTabSz="243815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4465" algn="l" defTabSz="243815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3547" algn="l" defTabSz="243815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2626" algn="l" defTabSz="243815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ooter_16x9_06.png"/>
          <p:cNvPicPr>
            <a:picLocks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767769"/>
            <a:ext cx="24384000" cy="94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19514" y="12819"/>
            <a:ext cx="6707835" cy="2286000"/>
          </a:xfrm>
          <a:prstGeom prst="rect">
            <a:avLst/>
          </a:prstGeom>
        </p:spPr>
        <p:txBody>
          <a:bodyPr vert="horz" wrap="square" lIns="243823" tIns="121912" rIns="243823" bIns="121912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5011345"/>
            <a:ext cx="21945600" cy="3693320"/>
          </a:xfrm>
          <a:prstGeom prst="rect">
            <a:avLst/>
          </a:prstGeom>
        </p:spPr>
        <p:txBody>
          <a:bodyPr vert="horz" lIns="243823" tIns="121912" rIns="243823" bIns="121912" rtlCol="0" anchor="ctr">
            <a:spAutoFit/>
          </a:bodyPr>
          <a:lstStyle/>
          <a:p>
            <a:pPr lvl="0"/>
            <a:r>
              <a:rPr lang="en-US" dirty="0" smtClean="0"/>
              <a:t>Click to edit Master text styles	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7" y="13303070"/>
            <a:ext cx="5151971" cy="415493"/>
          </a:xfrm>
          <a:prstGeom prst="rect">
            <a:avLst/>
          </a:prstGeom>
          <a:noFill/>
        </p:spPr>
        <p:txBody>
          <a:bodyPr wrap="square" lIns="243823" tIns="121912" rIns="243823" bIns="121912" anchor="ctr">
            <a:spAutoFit/>
          </a:bodyPr>
          <a:lstStyle/>
          <a:p>
            <a:pPr defTabSz="2438216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539B">
                    <a:lumMod val="60000"/>
                    <a:lumOff val="4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12035410"/>
            <a:ext cx="7721600" cy="732365"/>
          </a:xfrm>
          <a:prstGeom prst="rect">
            <a:avLst/>
          </a:prstGeom>
        </p:spPr>
        <p:txBody>
          <a:bodyPr vert="horz" lIns="243823" tIns="121912" rIns="243823" bIns="121912" rtlCol="0" anchor="b"/>
          <a:lstStyle>
            <a:lvl1pPr algn="l">
              <a:defRPr sz="2100">
                <a:solidFill>
                  <a:schemeClr val="bg2"/>
                </a:solidFill>
              </a:defRPr>
            </a:lvl1pPr>
          </a:lstStyle>
          <a:p>
            <a:pPr defTabSz="2438216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0B7BB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8694400" y="12035410"/>
            <a:ext cx="5689600" cy="732365"/>
          </a:xfrm>
          <a:prstGeom prst="rect">
            <a:avLst/>
          </a:prstGeom>
        </p:spPr>
        <p:txBody>
          <a:bodyPr vert="horz" lIns="243823" tIns="121912" rIns="243823" bIns="121912" rtlCol="0" anchor="b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pPr defTabSz="2438216" fontAlgn="auto">
              <a:spcBef>
                <a:spcPts val="0"/>
              </a:spcBef>
              <a:spcAft>
                <a:spcPts val="0"/>
              </a:spcAft>
            </a:pPr>
            <a:fld id="{4976208B-6111-490B-8CEC-FFB249DB2100}" type="slidenum">
              <a:rPr lang="en-US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defTabSz="243821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474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defTabSz="487644" rtl="0" eaLnBrk="1" latinLnBrk="0" hangingPunct="1">
        <a:spcBef>
          <a:spcPct val="0"/>
        </a:spcBef>
        <a:buNone/>
        <a:defRPr sz="43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487644" indent="-487644" algn="l" defTabSz="975288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4800" b="0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975288" indent="-487644" algn="l" defTabSz="975288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tabLst/>
        <a:defRPr sz="43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462929" indent="-487644" algn="l" defTabSz="975288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37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950575" indent="-487644" algn="l" defTabSz="975288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32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407740" indent="-457167" algn="l" defTabSz="975288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27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925863" indent="-487644" algn="l" defTabSz="9752868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6pPr>
      <a:lvl7pPr marL="3413504" indent="-487644" algn="l" defTabSz="9752868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7pPr>
      <a:lvl8pPr marL="3901148" indent="-487644" algn="l" defTabSz="2438216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8pPr>
      <a:lvl9pPr marL="4388792" indent="-487644" algn="l" defTabSz="975288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21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111" algn="l" defTabSz="243821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216" algn="l" defTabSz="243821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327" algn="l" defTabSz="243821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433" algn="l" defTabSz="243821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5544" algn="l" defTabSz="243821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4649" algn="l" defTabSz="243821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3760" algn="l" defTabSz="243821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2868" algn="l" defTabSz="243821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ooter_16x9_06.png"/>
          <p:cNvPicPr>
            <a:picLocks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12767769"/>
            <a:ext cx="24384000" cy="94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19514" y="12819"/>
            <a:ext cx="6707835" cy="2286000"/>
          </a:xfrm>
          <a:prstGeom prst="rect">
            <a:avLst/>
          </a:prstGeom>
        </p:spPr>
        <p:txBody>
          <a:bodyPr vert="horz" wrap="square" lIns="243834" tIns="121917" rIns="243834" bIns="121917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5011343"/>
            <a:ext cx="21945600" cy="3693320"/>
          </a:xfrm>
          <a:prstGeom prst="rect">
            <a:avLst/>
          </a:prstGeom>
        </p:spPr>
        <p:txBody>
          <a:bodyPr vert="horz" lIns="243834" tIns="121917" rIns="243834" bIns="121917" rtlCol="0" anchor="ctr">
            <a:spAutoFit/>
          </a:bodyPr>
          <a:lstStyle/>
          <a:p>
            <a:pPr lvl="0"/>
            <a:r>
              <a:rPr lang="en-US" dirty="0" smtClean="0"/>
              <a:t>Click to edit Master text styles	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1" y="13303070"/>
            <a:ext cx="5151971" cy="415492"/>
          </a:xfrm>
          <a:prstGeom prst="rect">
            <a:avLst/>
          </a:prstGeom>
          <a:noFill/>
        </p:spPr>
        <p:txBody>
          <a:bodyPr wrap="square" lIns="243834" tIns="121917" rIns="243834" bIns="121917" anchor="ctr">
            <a:spAutoFit/>
          </a:bodyPr>
          <a:lstStyle/>
          <a:p>
            <a:pPr defTabSz="243833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539B">
                    <a:lumMod val="60000"/>
                    <a:lumOff val="4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12035404"/>
            <a:ext cx="7721600" cy="732365"/>
          </a:xfrm>
          <a:prstGeom prst="rect">
            <a:avLst/>
          </a:prstGeom>
        </p:spPr>
        <p:txBody>
          <a:bodyPr vert="horz" lIns="243834" tIns="121917" rIns="243834" bIns="121917" rtlCol="0" anchor="b"/>
          <a:lstStyle>
            <a:lvl1pPr algn="l">
              <a:defRPr sz="2100">
                <a:solidFill>
                  <a:schemeClr val="bg2"/>
                </a:solidFill>
              </a:defRPr>
            </a:lvl1pPr>
          </a:lstStyle>
          <a:p>
            <a:pPr defTabSz="2438339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0B7BB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8694400" y="12035404"/>
            <a:ext cx="5689600" cy="732365"/>
          </a:xfrm>
          <a:prstGeom prst="rect">
            <a:avLst/>
          </a:prstGeom>
        </p:spPr>
        <p:txBody>
          <a:bodyPr vert="horz" lIns="243834" tIns="121917" rIns="243834" bIns="121917" rtlCol="0" anchor="b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pPr defTabSz="2438339" fontAlgn="auto">
              <a:spcBef>
                <a:spcPts val="0"/>
              </a:spcBef>
              <a:spcAft>
                <a:spcPts val="0"/>
              </a:spcAft>
            </a:pPr>
            <a:fld id="{4976208B-6111-490B-8CEC-FFB249DB2100}" type="slidenum">
              <a:rPr lang="en-US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defTabSz="243833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474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defTabSz="487668" rtl="0" eaLnBrk="1" latinLnBrk="0" hangingPunct="1">
        <a:spcBef>
          <a:spcPct val="0"/>
        </a:spcBef>
        <a:buNone/>
        <a:defRPr sz="43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487668" indent="-487668" algn="l" defTabSz="975336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4800" b="0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975336" indent="-487668" algn="l" defTabSz="975336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tabLst/>
        <a:defRPr sz="43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463003" indent="-487668" algn="l" defTabSz="975336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37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950671" indent="-487668" algn="l" defTabSz="975336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32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407860" indent="-457189" algn="l" defTabSz="975336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27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926007" indent="-487668" algn="l" defTabSz="9753356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6pPr>
      <a:lvl7pPr marL="3413675" indent="-487668" algn="l" defTabSz="9753356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7pPr>
      <a:lvl8pPr marL="3901342" indent="-487668" algn="l" defTabSz="2438339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8pPr>
      <a:lvl9pPr marL="4389010" indent="-487668" algn="l" defTabSz="975336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170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339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509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678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5848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017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187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356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28.png"/><Relationship Id="rId15" Type="http://schemas.microsoft.com/office/2007/relationships/hdphoto" Target="../media/hdphoto1.wdp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png"/><Relationship Id="rId12" Type="http://schemas.openxmlformats.org/officeDocument/2006/relationships/image" Target="../media/image50.png"/><Relationship Id="rId13" Type="http://schemas.openxmlformats.org/officeDocument/2006/relationships/image" Target="../media/image51.png"/><Relationship Id="rId14" Type="http://schemas.openxmlformats.org/officeDocument/2006/relationships/image" Target="../media/image52.png"/><Relationship Id="rId15" Type="http://schemas.openxmlformats.org/officeDocument/2006/relationships/image" Target="../media/image53.png"/><Relationship Id="rId16" Type="http://schemas.openxmlformats.org/officeDocument/2006/relationships/image" Target="../media/image54.png"/><Relationship Id="rId17" Type="http://schemas.openxmlformats.org/officeDocument/2006/relationships/image" Target="../media/image55.png"/><Relationship Id="rId18" Type="http://schemas.openxmlformats.org/officeDocument/2006/relationships/image" Target="../media/image33.png"/><Relationship Id="rId19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png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microsoft.com/office/2007/relationships/hdphoto" Target="../media/hdphoto1.wdp"/><Relationship Id="rId14" Type="http://schemas.microsoft.com/office/2007/relationships/hdphoto" Target="../media/hdphoto2.wdp"/><Relationship Id="rId15" Type="http://schemas.microsoft.com/office/2007/relationships/hdphoto" Target="../media/hdphoto3.wdp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8496299" y="0"/>
            <a:ext cx="15328901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/>
              <a:t>Hardening Hadoop for the Enterprise: Managing Diverse Workloads, Securing and Governing your Big Data Platform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58200" y="6096001"/>
            <a:ext cx="15328901" cy="7239000"/>
          </a:xfrm>
        </p:spPr>
        <p:txBody>
          <a:bodyPr/>
          <a:lstStyle/>
          <a:p>
            <a:pPr algn="l"/>
            <a:r>
              <a:rPr lang="en-US" sz="4000" dirty="0"/>
              <a:t>How does IT balance the tension between “one glorious cluster that serves them all” and “one cluster, one purpose – dedicated for the particular task and not to be interfered with by anything”. </a:t>
            </a:r>
          </a:p>
          <a:p>
            <a:pPr algn="l"/>
            <a:r>
              <a:rPr lang="en-US" sz="4000" dirty="0"/>
              <a:t>If they are to contain cluster sprawl, folks need help allocating a mixed workload across a shared cluster (beyond the job tracker assigning map and reduce slots), and they want to be sure the cluster is as secure as can be. </a:t>
            </a:r>
          </a:p>
          <a:p>
            <a:pPr algn="l"/>
            <a:r>
              <a:rPr lang="en-US" sz="4000" dirty="0"/>
              <a:t>Kerberos, C-groups and YARN to the rescue! </a:t>
            </a:r>
          </a:p>
          <a:p>
            <a:pPr algn="l"/>
            <a:r>
              <a:rPr lang="en-US" sz="4000" dirty="0"/>
              <a:t>This talk describes the current practices and speculates how things get better under YARN.</a:t>
            </a:r>
          </a:p>
          <a:p>
            <a:pPr algn="l"/>
            <a:r>
              <a:rPr lang="en-US" sz="4000" dirty="0"/>
              <a:t>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048001" y="4038600"/>
            <a:ext cx="4953000" cy="1066800"/>
            <a:chOff x="7239000" y="2819400"/>
            <a:chExt cx="4953000" cy="1066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7239000" y="28194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NameNode</a:t>
              </a:r>
              <a:endParaRPr lang="en-US" sz="5300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972800" y="3048000"/>
              <a:ext cx="954709" cy="58674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048001" y="5257800"/>
            <a:ext cx="4953000" cy="1066800"/>
            <a:chOff x="7239000" y="4038600"/>
            <a:chExt cx="4953000" cy="1066800"/>
          </a:xfrm>
        </p:grpSpPr>
        <p:sp>
          <p:nvSpPr>
            <p:cNvPr id="7" name="Rectangle 6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048001" y="6477000"/>
            <a:ext cx="4953000" cy="1066800"/>
            <a:chOff x="7239000" y="4038600"/>
            <a:chExt cx="4953000" cy="10668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048001" y="7696200"/>
            <a:ext cx="4953000" cy="1066800"/>
            <a:chOff x="7239000" y="4038600"/>
            <a:chExt cx="4953000" cy="10668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048001" y="8915400"/>
            <a:ext cx="4953000" cy="1066800"/>
            <a:chOff x="7239000" y="4038600"/>
            <a:chExt cx="4953000" cy="10668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2877801" y="4038600"/>
            <a:ext cx="4953000" cy="1066800"/>
            <a:chOff x="7239000" y="2819400"/>
            <a:chExt cx="4953000" cy="10668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7239000" y="28194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SecNmNode</a:t>
              </a:r>
              <a:endParaRPr lang="en-US" sz="5300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972800" y="3048000"/>
              <a:ext cx="954709" cy="586749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2877801" y="5257800"/>
            <a:ext cx="4953000" cy="1066800"/>
            <a:chOff x="7239000" y="4038600"/>
            <a:chExt cx="4953000" cy="1066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2877801" y="6477000"/>
            <a:ext cx="4953000" cy="1066800"/>
            <a:chOff x="7239000" y="4038600"/>
            <a:chExt cx="4953000" cy="10668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2877801" y="7696200"/>
            <a:ext cx="4953000" cy="1066800"/>
            <a:chOff x="7239000" y="4038600"/>
            <a:chExt cx="4953000" cy="10668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2877801" y="8915400"/>
            <a:ext cx="4953000" cy="1066800"/>
            <a:chOff x="7239000" y="4038600"/>
            <a:chExt cx="4953000" cy="106680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Vanilla Cluster (with foreign workload)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117451" y="4114800"/>
            <a:ext cx="1846949" cy="5638800"/>
            <a:chOff x="8077200" y="4191000"/>
            <a:chExt cx="1846950" cy="5638800"/>
          </a:xfrm>
        </p:grpSpPr>
        <p:pic>
          <p:nvPicPr>
            <p:cNvPr id="37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4191000"/>
              <a:ext cx="1846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5410200"/>
              <a:ext cx="1846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6629400"/>
              <a:ext cx="1846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7924800"/>
              <a:ext cx="1846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9067800"/>
              <a:ext cx="1846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8440051" y="4343400"/>
            <a:ext cx="1846949" cy="5638800"/>
            <a:chOff x="8077200" y="4191000"/>
            <a:chExt cx="1846950" cy="5638800"/>
          </a:xfrm>
        </p:grpSpPr>
        <p:pic>
          <p:nvPicPr>
            <p:cNvPr id="43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4191000"/>
              <a:ext cx="1846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5410200"/>
              <a:ext cx="1846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6629400"/>
              <a:ext cx="1846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7924800"/>
              <a:ext cx="1846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9067800"/>
              <a:ext cx="1846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676439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 != </a:t>
            </a:r>
            <a:r>
              <a:rPr lang="en-US" dirty="0" err="1" smtClean="0"/>
              <a:t>MapReduce</a:t>
            </a:r>
            <a:r>
              <a:rPr lang="en-US" dirty="0" smtClean="0"/>
              <a:t> &amp; not only ( SAS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SAS High Performance Analytics</a:t>
            </a:r>
          </a:p>
          <a:p>
            <a:r>
              <a:rPr lang="en-US" dirty="0" smtClean="0"/>
              <a:t>SAS Visual Analytics</a:t>
            </a:r>
          </a:p>
          <a:p>
            <a:endParaRPr lang="en-US" dirty="0"/>
          </a:p>
          <a:p>
            <a:r>
              <a:rPr lang="en-US" dirty="0" smtClean="0"/>
              <a:t>Impala</a:t>
            </a:r>
          </a:p>
          <a:p>
            <a:r>
              <a:rPr lang="en-US" dirty="0" smtClean="0"/>
              <a:t>BDAS Spark</a:t>
            </a:r>
          </a:p>
          <a:p>
            <a:r>
              <a:rPr lang="en-US" dirty="0" err="1" smtClean="0"/>
              <a:t>Giraph</a:t>
            </a:r>
            <a:endParaRPr lang="en-US" dirty="0" smtClean="0"/>
          </a:p>
          <a:p>
            <a:r>
              <a:rPr lang="en-US" dirty="0" err="1" smtClean="0"/>
              <a:t>Solr</a:t>
            </a:r>
            <a:endParaRPr lang="en-US" dirty="0" smtClean="0"/>
          </a:p>
          <a:p>
            <a:r>
              <a:rPr lang="en-US" dirty="0" smtClean="0"/>
              <a:t>.. </a:t>
            </a:r>
            <a:r>
              <a:rPr lang="en-US" dirty="0" err="1" smtClean="0"/>
              <a:t>Hbase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121165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048001" y="4038600"/>
            <a:ext cx="4953000" cy="1066800"/>
            <a:chOff x="7239000" y="2819400"/>
            <a:chExt cx="4953000" cy="1066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7239000" y="28194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NameNode</a:t>
              </a:r>
              <a:endParaRPr lang="en-US" sz="5300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972800" y="3048000"/>
              <a:ext cx="954709" cy="58674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048001" y="5257800"/>
            <a:ext cx="4953000" cy="1066800"/>
            <a:chOff x="7239000" y="4038600"/>
            <a:chExt cx="4953000" cy="1066800"/>
          </a:xfrm>
        </p:grpSpPr>
        <p:sp>
          <p:nvSpPr>
            <p:cNvPr id="7" name="Rectangle 6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048001" y="6477000"/>
            <a:ext cx="4953000" cy="1066800"/>
            <a:chOff x="7239000" y="4038600"/>
            <a:chExt cx="4953000" cy="10668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048001" y="7696200"/>
            <a:ext cx="4953000" cy="1066800"/>
            <a:chOff x="7239000" y="4038600"/>
            <a:chExt cx="4953000" cy="10668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048001" y="8915400"/>
            <a:ext cx="4953000" cy="1066800"/>
            <a:chOff x="7239000" y="4038600"/>
            <a:chExt cx="4953000" cy="10668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2877801" y="4038600"/>
            <a:ext cx="4953000" cy="1066800"/>
            <a:chOff x="7239000" y="2819400"/>
            <a:chExt cx="4953000" cy="10668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7239000" y="28194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SecNmNode</a:t>
              </a:r>
              <a:endParaRPr lang="en-US" sz="5300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972800" y="3048000"/>
              <a:ext cx="954709" cy="586749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2877801" y="5257800"/>
            <a:ext cx="4953000" cy="1066800"/>
            <a:chOff x="7239000" y="4038600"/>
            <a:chExt cx="4953000" cy="1066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2877801" y="6477000"/>
            <a:ext cx="4953000" cy="1066800"/>
            <a:chOff x="7239000" y="4038600"/>
            <a:chExt cx="4953000" cy="10668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2877801" y="7696200"/>
            <a:ext cx="4953000" cy="1066800"/>
            <a:chOff x="7239000" y="4038600"/>
            <a:chExt cx="4953000" cy="10668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2877801" y="8915400"/>
            <a:ext cx="4953000" cy="1066800"/>
            <a:chOff x="7239000" y="4038600"/>
            <a:chExt cx="4953000" cy="106680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Vanilla Cluster (with foreign workload)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117451" y="4114800"/>
            <a:ext cx="1846949" cy="5638800"/>
            <a:chOff x="8077200" y="4191000"/>
            <a:chExt cx="1846950" cy="5638800"/>
          </a:xfrm>
        </p:grpSpPr>
        <p:pic>
          <p:nvPicPr>
            <p:cNvPr id="37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4191000"/>
              <a:ext cx="1846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5410200"/>
              <a:ext cx="1846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6629400"/>
              <a:ext cx="1846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7924800"/>
              <a:ext cx="1846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9067800"/>
              <a:ext cx="1846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8440051" y="4343400"/>
            <a:ext cx="1846949" cy="5638800"/>
            <a:chOff x="8077200" y="4191000"/>
            <a:chExt cx="1846950" cy="5638800"/>
          </a:xfrm>
        </p:grpSpPr>
        <p:pic>
          <p:nvPicPr>
            <p:cNvPr id="43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4191000"/>
              <a:ext cx="1846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5410200"/>
              <a:ext cx="1846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6629400"/>
              <a:ext cx="1846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7924800"/>
              <a:ext cx="1846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9067800"/>
              <a:ext cx="1846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9448807" y="2209807"/>
            <a:ext cx="13021497" cy="4785924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wrap="none" lIns="91432" tIns="45719" rIns="91432" bIns="45719" rtlCol="0">
            <a:spAutoFit/>
          </a:bodyPr>
          <a:lstStyle/>
          <a:p>
            <a:pPr marL="1142913" indent="-1142913">
              <a:buAutoNum type="arabicPeriod"/>
            </a:pPr>
            <a:r>
              <a:rPr lang="en-US" sz="6100" dirty="0" smtClean="0"/>
              <a:t>Add work across entire cluster</a:t>
            </a:r>
          </a:p>
          <a:p>
            <a:pPr marL="1142913" indent="-1142913">
              <a:buAutoNum type="arabicPeriod"/>
            </a:pPr>
            <a:r>
              <a:rPr lang="en-US" sz="6100" dirty="0" smtClean="0"/>
              <a:t>Add </a:t>
            </a:r>
            <a:r>
              <a:rPr lang="en-US" sz="6100" dirty="0"/>
              <a:t>memory to accommodate</a:t>
            </a:r>
          </a:p>
          <a:p>
            <a:pPr marL="1142913" indent="-1142913">
              <a:buAutoNum type="arabicPeriod"/>
            </a:pPr>
            <a:r>
              <a:rPr lang="en-US" sz="6100" dirty="0" err="1"/>
              <a:t>Derate</a:t>
            </a:r>
            <a:r>
              <a:rPr lang="en-US" sz="6100" dirty="0"/>
              <a:t> </a:t>
            </a:r>
            <a:r>
              <a:rPr lang="en-US" sz="6100" dirty="0" err="1"/>
              <a:t>MapReduce</a:t>
            </a:r>
            <a:r>
              <a:rPr lang="en-US" sz="6100" dirty="0"/>
              <a:t> to accommodate</a:t>
            </a:r>
          </a:p>
          <a:p>
            <a:pPr marL="1142913" indent="-1142913">
              <a:buAutoNum type="arabicPeriod"/>
            </a:pPr>
            <a:r>
              <a:rPr lang="en-US" sz="6100" dirty="0"/>
              <a:t>Time Slice?</a:t>
            </a:r>
          </a:p>
          <a:p>
            <a:pPr marL="1142913" indent="-1142913">
              <a:buAutoNum type="arabicPeriod"/>
            </a:pPr>
            <a:r>
              <a:rPr lang="en-US" sz="6100" dirty="0"/>
              <a:t>No extra copy of Data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0956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951" y="4"/>
            <a:ext cx="18824109" cy="1253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057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048001" y="4038600"/>
            <a:ext cx="4953000" cy="1066800"/>
            <a:chOff x="7239000" y="2819400"/>
            <a:chExt cx="4953000" cy="1066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7239000" y="28194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NameNode</a:t>
              </a:r>
              <a:endParaRPr lang="en-US" sz="5300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972800" y="3048000"/>
              <a:ext cx="954709" cy="58674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048001" y="5257800"/>
            <a:ext cx="4953000" cy="1066800"/>
            <a:chOff x="7239000" y="4038600"/>
            <a:chExt cx="4953000" cy="1066800"/>
          </a:xfrm>
        </p:grpSpPr>
        <p:sp>
          <p:nvSpPr>
            <p:cNvPr id="7" name="Rectangle 6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048001" y="6477000"/>
            <a:ext cx="4953000" cy="1066800"/>
            <a:chOff x="7239000" y="4038600"/>
            <a:chExt cx="4953000" cy="10668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048001" y="7696200"/>
            <a:ext cx="7543800" cy="1066800"/>
            <a:chOff x="7239000" y="4038600"/>
            <a:chExt cx="4953000" cy="10668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048001" y="8915400"/>
            <a:ext cx="7543800" cy="1066800"/>
            <a:chOff x="7239000" y="4038600"/>
            <a:chExt cx="4953000" cy="10668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2877801" y="4038600"/>
            <a:ext cx="4953000" cy="1066800"/>
            <a:chOff x="7239000" y="2819400"/>
            <a:chExt cx="4953000" cy="10668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7239000" y="28194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SecNmNode</a:t>
              </a:r>
              <a:endParaRPr lang="en-US" sz="5300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972800" y="3048000"/>
              <a:ext cx="954709" cy="586749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2877801" y="5257800"/>
            <a:ext cx="4953000" cy="1066800"/>
            <a:chOff x="7239000" y="4038600"/>
            <a:chExt cx="4953000" cy="1066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2877801" y="6477000"/>
            <a:ext cx="4953000" cy="1066800"/>
            <a:chOff x="7239000" y="4038600"/>
            <a:chExt cx="4953000" cy="10668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2877801" y="7696200"/>
            <a:ext cx="7391400" cy="1066800"/>
            <a:chOff x="7239000" y="4038600"/>
            <a:chExt cx="4953000" cy="10668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2877801" y="8915400"/>
            <a:ext cx="7391400" cy="1066800"/>
            <a:chOff x="7239000" y="4038600"/>
            <a:chExt cx="4953000" cy="106680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Specialization (for foreign workload)</a:t>
            </a:r>
            <a:endParaRPr lang="en-US" dirty="0"/>
          </a:p>
        </p:txBody>
      </p:sp>
      <p:pic>
        <p:nvPicPr>
          <p:cNvPr id="40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6800" y="7848600"/>
            <a:ext cx="184694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6800" y="8991600"/>
            <a:ext cx="184694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924800"/>
            <a:ext cx="184694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067800"/>
            <a:ext cx="184694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5001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048001" y="4038600"/>
            <a:ext cx="4953000" cy="1066800"/>
            <a:chOff x="7239000" y="2819400"/>
            <a:chExt cx="4953000" cy="1066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7239000" y="28194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NameNode</a:t>
              </a:r>
              <a:endParaRPr lang="en-US" sz="5300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972800" y="3048000"/>
              <a:ext cx="954709" cy="58674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048001" y="5257800"/>
            <a:ext cx="4953000" cy="1066800"/>
            <a:chOff x="7239000" y="4038600"/>
            <a:chExt cx="4953000" cy="1066800"/>
          </a:xfrm>
        </p:grpSpPr>
        <p:sp>
          <p:nvSpPr>
            <p:cNvPr id="7" name="Rectangle 6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048001" y="6477000"/>
            <a:ext cx="4953000" cy="1066800"/>
            <a:chOff x="7239000" y="4038600"/>
            <a:chExt cx="4953000" cy="10668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048001" y="7696200"/>
            <a:ext cx="7543800" cy="1066800"/>
            <a:chOff x="7239000" y="4038600"/>
            <a:chExt cx="4953000" cy="10668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048001" y="8915400"/>
            <a:ext cx="7543800" cy="1066800"/>
            <a:chOff x="7239000" y="4038600"/>
            <a:chExt cx="4953000" cy="10668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2877801" y="4038600"/>
            <a:ext cx="4953000" cy="1066800"/>
            <a:chOff x="7239000" y="2819400"/>
            <a:chExt cx="4953000" cy="10668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7239000" y="28194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SecNmNode</a:t>
              </a:r>
              <a:endParaRPr lang="en-US" sz="5300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972800" y="3048000"/>
              <a:ext cx="954709" cy="586749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2877801" y="5257800"/>
            <a:ext cx="4953000" cy="1066800"/>
            <a:chOff x="7239000" y="4038600"/>
            <a:chExt cx="4953000" cy="1066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2877801" y="6477000"/>
            <a:ext cx="4953000" cy="1066800"/>
            <a:chOff x="7239000" y="4038600"/>
            <a:chExt cx="4953000" cy="10668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2877801" y="7696200"/>
            <a:ext cx="7391400" cy="1066800"/>
            <a:chOff x="7239000" y="4038600"/>
            <a:chExt cx="4953000" cy="10668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2877801" y="8915400"/>
            <a:ext cx="7391400" cy="1066800"/>
            <a:chOff x="7239000" y="4038600"/>
            <a:chExt cx="4953000" cy="106680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Specialization (for foreign workload)</a:t>
            </a:r>
            <a:endParaRPr lang="en-US" dirty="0"/>
          </a:p>
        </p:txBody>
      </p:sp>
      <p:pic>
        <p:nvPicPr>
          <p:cNvPr id="40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6800" y="7848600"/>
            <a:ext cx="184694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6800" y="8991600"/>
            <a:ext cx="184694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924800"/>
            <a:ext cx="184694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067800"/>
            <a:ext cx="184694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6632307" y="2514603"/>
            <a:ext cx="15483710" cy="5724642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wrap="none" lIns="91432" tIns="45719" rIns="91432" bIns="45719" rtlCol="0">
            <a:spAutoFit/>
          </a:bodyPr>
          <a:lstStyle/>
          <a:p>
            <a:pPr marL="1142913" indent="-1142913">
              <a:buAutoNum type="arabicPeriod"/>
            </a:pPr>
            <a:r>
              <a:rPr lang="en-US" sz="6100" dirty="0" smtClean="0"/>
              <a:t>Add workload to some  … “</a:t>
            </a:r>
            <a:r>
              <a:rPr lang="en-US" sz="6100" dirty="0" err="1" smtClean="0"/>
              <a:t>SASnodes</a:t>
            </a:r>
            <a:r>
              <a:rPr lang="en-US" sz="6100" dirty="0" smtClean="0"/>
              <a:t>”</a:t>
            </a:r>
          </a:p>
          <a:p>
            <a:pPr marL="1142913" indent="-1142913">
              <a:buAutoNum type="arabicPeriod"/>
            </a:pPr>
            <a:r>
              <a:rPr lang="en-US" sz="6100" dirty="0" smtClean="0"/>
              <a:t>Add </a:t>
            </a:r>
            <a:r>
              <a:rPr lang="en-US" sz="6100" dirty="0"/>
              <a:t>memory to </a:t>
            </a:r>
            <a:r>
              <a:rPr lang="en-US" sz="6100" dirty="0" err="1"/>
              <a:t>SASnodes</a:t>
            </a:r>
            <a:endParaRPr lang="en-US" sz="6100" dirty="0"/>
          </a:p>
          <a:p>
            <a:pPr marL="1142913" indent="-1142913">
              <a:buAutoNum type="arabicPeriod"/>
            </a:pPr>
            <a:r>
              <a:rPr lang="en-US" sz="6100" dirty="0" err="1"/>
              <a:t>Derate</a:t>
            </a:r>
            <a:r>
              <a:rPr lang="en-US" sz="6100" dirty="0"/>
              <a:t> </a:t>
            </a:r>
            <a:r>
              <a:rPr lang="en-US" sz="6100" dirty="0" err="1"/>
              <a:t>MapReduce</a:t>
            </a:r>
            <a:r>
              <a:rPr lang="en-US" sz="6100" dirty="0"/>
              <a:t> on </a:t>
            </a:r>
            <a:r>
              <a:rPr lang="en-US" sz="6100" dirty="0" err="1"/>
              <a:t>SASnodes</a:t>
            </a:r>
            <a:r>
              <a:rPr lang="en-US" sz="6100" dirty="0"/>
              <a:t>?</a:t>
            </a:r>
          </a:p>
          <a:p>
            <a:pPr marL="1142913" indent="-1142913">
              <a:buAutoNum type="arabicPeriod"/>
            </a:pPr>
            <a:r>
              <a:rPr lang="en-US" sz="6100" dirty="0" err="1"/>
              <a:t>Cgroups</a:t>
            </a:r>
            <a:r>
              <a:rPr lang="en-US" sz="6100" dirty="0"/>
              <a:t> to make </a:t>
            </a:r>
            <a:r>
              <a:rPr lang="en-US" sz="6100" dirty="0" err="1"/>
              <a:t>em</a:t>
            </a:r>
            <a:r>
              <a:rPr lang="en-US" sz="6100" dirty="0"/>
              <a:t> play nice</a:t>
            </a:r>
          </a:p>
          <a:p>
            <a:pPr marL="1142913" indent="-1142913">
              <a:buAutoNum type="arabicPeriod"/>
            </a:pPr>
            <a:r>
              <a:rPr lang="en-US" sz="6100" dirty="0"/>
              <a:t>Still no extra copy of Data</a:t>
            </a:r>
          </a:p>
          <a:p>
            <a:pPr marL="1142913" indent="-1142913">
              <a:buAutoNum type="arabicPeriod"/>
            </a:pPr>
            <a:r>
              <a:rPr lang="en-US" sz="6100" dirty="0"/>
              <a:t>SAS writes data to </a:t>
            </a:r>
            <a:r>
              <a:rPr lang="en-US" sz="6100" dirty="0" err="1"/>
              <a:t>SASnodes</a:t>
            </a:r>
            <a:r>
              <a:rPr lang="en-US" sz="6100" dirty="0"/>
              <a:t> only. (balancer)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2893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048001" y="4038600"/>
            <a:ext cx="4953000" cy="1066800"/>
            <a:chOff x="7239000" y="2819400"/>
            <a:chExt cx="4953000" cy="1066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7239000" y="28194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NameNode</a:t>
              </a:r>
              <a:endParaRPr lang="en-US" sz="5300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972800" y="3048000"/>
              <a:ext cx="954709" cy="58674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048001" y="5257800"/>
            <a:ext cx="4953000" cy="1066800"/>
            <a:chOff x="7239000" y="4038600"/>
            <a:chExt cx="4953000" cy="1066800"/>
          </a:xfrm>
        </p:grpSpPr>
        <p:sp>
          <p:nvSpPr>
            <p:cNvPr id="7" name="Rectangle 6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048001" y="6477000"/>
            <a:ext cx="4953000" cy="1066800"/>
            <a:chOff x="7239000" y="4038600"/>
            <a:chExt cx="4953000" cy="10668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048001" y="7696200"/>
            <a:ext cx="7543800" cy="1066800"/>
            <a:chOff x="7239000" y="4038600"/>
            <a:chExt cx="4953000" cy="10668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048001" y="8915400"/>
            <a:ext cx="7543800" cy="1066800"/>
            <a:chOff x="7239000" y="4038600"/>
            <a:chExt cx="4953000" cy="10668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2877801" y="4038600"/>
            <a:ext cx="4953000" cy="1066800"/>
            <a:chOff x="7239000" y="2819400"/>
            <a:chExt cx="4953000" cy="10668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7239000" y="28194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SecNmNode</a:t>
              </a:r>
              <a:endParaRPr lang="en-US" sz="5300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972800" y="3048000"/>
              <a:ext cx="954709" cy="586749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2877801" y="5257800"/>
            <a:ext cx="4953000" cy="1066800"/>
            <a:chOff x="7239000" y="4038600"/>
            <a:chExt cx="4953000" cy="1066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2877801" y="6477000"/>
            <a:ext cx="4953000" cy="1066800"/>
            <a:chOff x="7239000" y="4038600"/>
            <a:chExt cx="4953000" cy="10668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2877801" y="7696200"/>
            <a:ext cx="7391400" cy="1066800"/>
            <a:chOff x="7239000" y="4038600"/>
            <a:chExt cx="4953000" cy="10668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2877801" y="8915400"/>
            <a:ext cx="7391400" cy="1066800"/>
            <a:chOff x="7239000" y="4038600"/>
            <a:chExt cx="4953000" cy="106680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Specialization (for foreign workload)</a:t>
            </a:r>
            <a:endParaRPr lang="en-US" dirty="0"/>
          </a:p>
        </p:txBody>
      </p:sp>
      <p:pic>
        <p:nvPicPr>
          <p:cNvPr id="40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6800" y="7848600"/>
            <a:ext cx="184694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6800" y="8991600"/>
            <a:ext cx="184694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924800"/>
            <a:ext cx="184694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067800"/>
            <a:ext cx="184694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6632307" y="2514603"/>
            <a:ext cx="15483710" cy="5724642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wrap="none" lIns="91432" tIns="45719" rIns="91432" bIns="45719" rtlCol="0">
            <a:spAutoFit/>
          </a:bodyPr>
          <a:lstStyle/>
          <a:p>
            <a:pPr marL="1142913" indent="-1142913">
              <a:buAutoNum type="arabicPeriod"/>
            </a:pPr>
            <a:r>
              <a:rPr lang="en-US" sz="6100" dirty="0" smtClean="0"/>
              <a:t>Add workload to some  … “</a:t>
            </a:r>
            <a:r>
              <a:rPr lang="en-US" sz="6100" dirty="0" err="1" smtClean="0"/>
              <a:t>SASnodes</a:t>
            </a:r>
            <a:r>
              <a:rPr lang="en-US" sz="6100" dirty="0" smtClean="0"/>
              <a:t>”</a:t>
            </a:r>
          </a:p>
          <a:p>
            <a:pPr marL="1142913" indent="-1142913">
              <a:buAutoNum type="arabicPeriod"/>
            </a:pPr>
            <a:r>
              <a:rPr lang="en-US" sz="6100" dirty="0" smtClean="0"/>
              <a:t>Add </a:t>
            </a:r>
            <a:r>
              <a:rPr lang="en-US" sz="6100" dirty="0"/>
              <a:t>memory to </a:t>
            </a:r>
            <a:r>
              <a:rPr lang="en-US" sz="6100" dirty="0" err="1"/>
              <a:t>SASnodes</a:t>
            </a:r>
            <a:endParaRPr lang="en-US" sz="6100" dirty="0"/>
          </a:p>
          <a:p>
            <a:pPr marL="1142913" indent="-1142913">
              <a:buAutoNum type="arabicPeriod"/>
            </a:pPr>
            <a:r>
              <a:rPr lang="en-US" sz="6100" dirty="0" err="1"/>
              <a:t>Derate</a:t>
            </a:r>
            <a:r>
              <a:rPr lang="en-US" sz="6100" dirty="0"/>
              <a:t> </a:t>
            </a:r>
            <a:r>
              <a:rPr lang="en-US" sz="6100" dirty="0" err="1"/>
              <a:t>MapReduce</a:t>
            </a:r>
            <a:r>
              <a:rPr lang="en-US" sz="6100" dirty="0"/>
              <a:t> on </a:t>
            </a:r>
            <a:r>
              <a:rPr lang="en-US" sz="6100" dirty="0" err="1"/>
              <a:t>SASnodes</a:t>
            </a:r>
            <a:r>
              <a:rPr lang="en-US" sz="6100" dirty="0"/>
              <a:t>?</a:t>
            </a:r>
          </a:p>
          <a:p>
            <a:pPr marL="1142913" indent="-1142913">
              <a:buAutoNum type="arabicPeriod"/>
            </a:pPr>
            <a:r>
              <a:rPr lang="en-US" sz="6100" dirty="0" err="1"/>
              <a:t>Cgroups</a:t>
            </a:r>
            <a:r>
              <a:rPr lang="en-US" sz="6100" dirty="0"/>
              <a:t> to make </a:t>
            </a:r>
            <a:r>
              <a:rPr lang="en-US" sz="6100" dirty="0" err="1"/>
              <a:t>em</a:t>
            </a:r>
            <a:r>
              <a:rPr lang="en-US" sz="6100" dirty="0"/>
              <a:t> play nice</a:t>
            </a:r>
          </a:p>
          <a:p>
            <a:pPr marL="1142913" indent="-1142913">
              <a:buAutoNum type="arabicPeriod"/>
            </a:pPr>
            <a:r>
              <a:rPr lang="en-US" sz="6100" dirty="0"/>
              <a:t>Still no extra copy of Data</a:t>
            </a:r>
          </a:p>
          <a:p>
            <a:pPr marL="1142913" indent="-1142913">
              <a:buAutoNum type="arabicPeriod"/>
            </a:pPr>
            <a:r>
              <a:rPr lang="en-US" sz="6100" dirty="0"/>
              <a:t>SAS writes data to </a:t>
            </a:r>
            <a:r>
              <a:rPr lang="en-US" sz="6100" dirty="0" err="1"/>
              <a:t>SASnodes</a:t>
            </a:r>
            <a:r>
              <a:rPr lang="en-US" sz="6100" dirty="0"/>
              <a:t> only. (balancer)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856614" y="10363200"/>
            <a:ext cx="7841586" cy="2032000"/>
            <a:chOff x="9067800" y="10363200"/>
            <a:chExt cx="7841586" cy="2032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67800" y="10363200"/>
              <a:ext cx="3048000" cy="2032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496800" y="11506200"/>
              <a:ext cx="44125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CDH4 Best Practice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9023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1" y="4038600"/>
            <a:ext cx="4953000" cy="5943600"/>
            <a:chOff x="3048000" y="4038600"/>
            <a:chExt cx="4953000" cy="5943600"/>
          </a:xfrm>
        </p:grpSpPr>
        <p:grpSp>
          <p:nvGrpSpPr>
            <p:cNvPr id="20" name="Group 19"/>
            <p:cNvGrpSpPr/>
            <p:nvPr/>
          </p:nvGrpSpPr>
          <p:grpSpPr>
            <a:xfrm>
              <a:off x="3048000" y="4038600"/>
              <a:ext cx="4953000" cy="1066800"/>
              <a:chOff x="7239000" y="2819400"/>
              <a:chExt cx="4953000" cy="1066800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7239000" y="2819400"/>
                <a:ext cx="4953000" cy="1066800"/>
              </a:xfrm>
              <a:prstGeom prst="rect">
                <a:avLst/>
              </a:prstGeom>
              <a:solidFill>
                <a:schemeClr val="accent5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29"/>
                <a:r>
                  <a:rPr lang="en-US" sz="5300" dirty="0" err="1"/>
                  <a:t>NameNode</a:t>
                </a:r>
                <a:endParaRPr lang="en-US" sz="5300" dirty="0"/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72800" y="3048000"/>
                <a:ext cx="954709" cy="586749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3048000" y="5257800"/>
              <a:ext cx="4953000" cy="1066800"/>
              <a:chOff x="7239000" y="4038600"/>
              <a:chExt cx="4953000" cy="1066800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7239000" y="4038600"/>
                <a:ext cx="4953000" cy="1066800"/>
              </a:xfrm>
              <a:prstGeom prst="rect">
                <a:avLst/>
              </a:prstGeom>
              <a:solidFill>
                <a:schemeClr val="accent5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29"/>
                <a:r>
                  <a:rPr lang="en-US" sz="5300" dirty="0" err="1"/>
                  <a:t>DataNode</a:t>
                </a:r>
                <a:endParaRPr lang="en-US" sz="5300" dirty="0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896600" y="4191000"/>
                <a:ext cx="954709" cy="586749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3048000" y="6477000"/>
              <a:ext cx="4953000" cy="1066800"/>
              <a:chOff x="7239000" y="4038600"/>
              <a:chExt cx="4953000" cy="1066800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7239000" y="4038600"/>
                <a:ext cx="4953000" cy="1066800"/>
              </a:xfrm>
              <a:prstGeom prst="rect">
                <a:avLst/>
              </a:prstGeom>
              <a:solidFill>
                <a:schemeClr val="accent5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29"/>
                <a:r>
                  <a:rPr lang="en-US" sz="5300" dirty="0" err="1"/>
                  <a:t>DataNode</a:t>
                </a:r>
                <a:endParaRPr lang="en-US" sz="5300" dirty="0"/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896600" y="4191000"/>
                <a:ext cx="954709" cy="586749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3048000" y="7696200"/>
              <a:ext cx="4953000" cy="1066800"/>
              <a:chOff x="7239000" y="4038600"/>
              <a:chExt cx="4953000" cy="1066800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7239000" y="4038600"/>
                <a:ext cx="4953000" cy="1066800"/>
              </a:xfrm>
              <a:prstGeom prst="rect">
                <a:avLst/>
              </a:prstGeom>
              <a:solidFill>
                <a:schemeClr val="accent5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29"/>
                <a:r>
                  <a:rPr lang="en-US" sz="5300" dirty="0" err="1"/>
                  <a:t>DataNode</a:t>
                </a:r>
                <a:endParaRPr lang="en-US" sz="5300" dirty="0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896600" y="4191000"/>
                <a:ext cx="954709" cy="586749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3048000" y="8915400"/>
              <a:ext cx="4953000" cy="1066800"/>
              <a:chOff x="7239000" y="4038600"/>
              <a:chExt cx="4953000" cy="1066800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7239000" y="4038600"/>
                <a:ext cx="4953000" cy="1066800"/>
              </a:xfrm>
              <a:prstGeom prst="rect">
                <a:avLst/>
              </a:prstGeom>
              <a:solidFill>
                <a:schemeClr val="accent5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29"/>
                <a:r>
                  <a:rPr lang="en-US" sz="5300" dirty="0" err="1"/>
                  <a:t>DataNode</a:t>
                </a:r>
                <a:endParaRPr lang="en-US" sz="5300" dirty="0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896600" y="4191000"/>
                <a:ext cx="954709" cy="586749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8915401" y="4038600"/>
            <a:ext cx="4953000" cy="5943600"/>
            <a:chOff x="12877800" y="4038600"/>
            <a:chExt cx="4953000" cy="5943600"/>
          </a:xfrm>
        </p:grpSpPr>
        <p:grpSp>
          <p:nvGrpSpPr>
            <p:cNvPr id="21" name="Group 20"/>
            <p:cNvGrpSpPr/>
            <p:nvPr/>
          </p:nvGrpSpPr>
          <p:grpSpPr>
            <a:xfrm>
              <a:off x="12877800" y="4038600"/>
              <a:ext cx="4953000" cy="1066800"/>
              <a:chOff x="7239000" y="2819400"/>
              <a:chExt cx="4953000" cy="1066800"/>
            </a:xfrm>
          </p:grpSpPr>
          <p:sp>
            <p:nvSpPr>
              <p:cNvPr id="22" name="Rectangle 21"/>
              <p:cNvSpPr/>
              <p:nvPr/>
            </p:nvSpPr>
            <p:spPr bwMode="auto">
              <a:xfrm>
                <a:off x="7239000" y="2819400"/>
                <a:ext cx="4953000" cy="1066800"/>
              </a:xfrm>
              <a:prstGeom prst="rect">
                <a:avLst/>
              </a:prstGeom>
              <a:solidFill>
                <a:schemeClr val="accent5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29"/>
                <a:r>
                  <a:rPr lang="en-US" sz="5300" dirty="0" err="1"/>
                  <a:t>SecNmNode</a:t>
                </a:r>
                <a:endParaRPr lang="en-US" sz="5300" dirty="0"/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72800" y="3048000"/>
                <a:ext cx="954709" cy="586749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12877800" y="5257800"/>
              <a:ext cx="4953000" cy="1066800"/>
              <a:chOff x="7239000" y="4038600"/>
              <a:chExt cx="4953000" cy="1066800"/>
            </a:xfrm>
          </p:grpSpPr>
          <p:sp>
            <p:nvSpPr>
              <p:cNvPr id="25" name="Rectangle 24"/>
              <p:cNvSpPr/>
              <p:nvPr/>
            </p:nvSpPr>
            <p:spPr bwMode="auto">
              <a:xfrm>
                <a:off x="7239000" y="4038600"/>
                <a:ext cx="4953000" cy="1066800"/>
              </a:xfrm>
              <a:prstGeom prst="rect">
                <a:avLst/>
              </a:prstGeom>
              <a:solidFill>
                <a:schemeClr val="accent5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29"/>
                <a:r>
                  <a:rPr lang="en-US" sz="5300" dirty="0" err="1"/>
                  <a:t>DataNode</a:t>
                </a:r>
                <a:endParaRPr lang="en-US" sz="5300" dirty="0"/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896600" y="4191000"/>
                <a:ext cx="954709" cy="586749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12877800" y="6477000"/>
              <a:ext cx="4953000" cy="1066800"/>
              <a:chOff x="7239000" y="4038600"/>
              <a:chExt cx="4953000" cy="1066800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7239000" y="4038600"/>
                <a:ext cx="4953000" cy="1066800"/>
              </a:xfrm>
              <a:prstGeom prst="rect">
                <a:avLst/>
              </a:prstGeom>
              <a:solidFill>
                <a:schemeClr val="accent5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29"/>
                <a:r>
                  <a:rPr lang="en-US" sz="5300" dirty="0" err="1"/>
                  <a:t>DataNode</a:t>
                </a:r>
                <a:endParaRPr lang="en-US" sz="5300" dirty="0"/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896600" y="4191000"/>
                <a:ext cx="954709" cy="586749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12877800" y="7696200"/>
              <a:ext cx="4953000" cy="1066800"/>
              <a:chOff x="7239000" y="4038600"/>
              <a:chExt cx="4953000" cy="1066800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7239000" y="4038600"/>
                <a:ext cx="4953000" cy="1066800"/>
              </a:xfrm>
              <a:prstGeom prst="rect">
                <a:avLst/>
              </a:prstGeom>
              <a:solidFill>
                <a:schemeClr val="accent5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29"/>
                <a:r>
                  <a:rPr lang="en-US" sz="5300" dirty="0" err="1"/>
                  <a:t>DataNode</a:t>
                </a:r>
                <a:endParaRPr lang="en-US" sz="5300" dirty="0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896600" y="4191000"/>
                <a:ext cx="954709" cy="586749"/>
              </a:xfrm>
              <a:prstGeom prst="rect">
                <a:avLst/>
              </a:prstGeom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12877800" y="8915400"/>
              <a:ext cx="4953000" cy="1066800"/>
              <a:chOff x="7239000" y="4038600"/>
              <a:chExt cx="4953000" cy="1066800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7239000" y="4038600"/>
                <a:ext cx="4953000" cy="1066800"/>
              </a:xfrm>
              <a:prstGeom prst="rect">
                <a:avLst/>
              </a:prstGeom>
              <a:solidFill>
                <a:schemeClr val="accent5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29"/>
                <a:r>
                  <a:rPr lang="en-US" sz="5300" dirty="0" err="1"/>
                  <a:t>DataNode</a:t>
                </a:r>
                <a:endParaRPr lang="en-US" sz="5300" dirty="0"/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896600" y="4191000"/>
                <a:ext cx="954709" cy="586749"/>
              </a:xfrm>
              <a:prstGeom prst="rect">
                <a:avLst/>
              </a:prstGeom>
            </p:spPr>
          </p:pic>
        </p:grpSp>
      </p:grp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Specialty Cluster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6535400" y="5486401"/>
            <a:ext cx="7010400" cy="4648200"/>
            <a:chOff x="3048000" y="4038600"/>
            <a:chExt cx="4953000" cy="5943600"/>
          </a:xfrm>
        </p:grpSpPr>
        <p:grpSp>
          <p:nvGrpSpPr>
            <p:cNvPr id="38" name="Group 37"/>
            <p:cNvGrpSpPr/>
            <p:nvPr/>
          </p:nvGrpSpPr>
          <p:grpSpPr>
            <a:xfrm>
              <a:off x="3048000" y="4038600"/>
              <a:ext cx="4953000" cy="1066800"/>
              <a:chOff x="7239000" y="2819400"/>
              <a:chExt cx="4953000" cy="1066800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7239000" y="2819400"/>
                <a:ext cx="4953000" cy="1066800"/>
              </a:xfrm>
              <a:prstGeom prst="rect">
                <a:avLst/>
              </a:prstGeom>
              <a:solidFill>
                <a:schemeClr val="accent5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29"/>
                <a:r>
                  <a:rPr lang="en-US" sz="5300" dirty="0" err="1"/>
                  <a:t>NameNode</a:t>
                </a:r>
                <a:endParaRPr lang="en-US" sz="5300" dirty="0"/>
              </a:p>
            </p:txBody>
          </p:sp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72800" y="3048000"/>
                <a:ext cx="954709" cy="586749"/>
              </a:xfrm>
              <a:prstGeom prst="rect">
                <a:avLst/>
              </a:prstGeom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3048000" y="5257800"/>
              <a:ext cx="4953000" cy="1066800"/>
              <a:chOff x="7239000" y="4038600"/>
              <a:chExt cx="4953000" cy="1066800"/>
            </a:xfrm>
          </p:grpSpPr>
          <p:sp>
            <p:nvSpPr>
              <p:cNvPr id="49" name="Rectangle 48"/>
              <p:cNvSpPr/>
              <p:nvPr/>
            </p:nvSpPr>
            <p:spPr bwMode="auto">
              <a:xfrm>
                <a:off x="7239000" y="4038600"/>
                <a:ext cx="4953000" cy="1066800"/>
              </a:xfrm>
              <a:prstGeom prst="rect">
                <a:avLst/>
              </a:prstGeom>
              <a:solidFill>
                <a:schemeClr val="accent5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29"/>
                <a:r>
                  <a:rPr lang="en-US" sz="5300" dirty="0" err="1"/>
                  <a:t>DataNode</a:t>
                </a:r>
                <a:endParaRPr lang="en-US" sz="5300" dirty="0"/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896600" y="4191000"/>
                <a:ext cx="954709" cy="586749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3048000" y="6477000"/>
              <a:ext cx="4953000" cy="1066800"/>
              <a:chOff x="7239000" y="4038600"/>
              <a:chExt cx="4953000" cy="1066800"/>
            </a:xfrm>
          </p:grpSpPr>
          <p:sp>
            <p:nvSpPr>
              <p:cNvPr id="47" name="Rectangle 46"/>
              <p:cNvSpPr/>
              <p:nvPr/>
            </p:nvSpPr>
            <p:spPr bwMode="auto">
              <a:xfrm>
                <a:off x="7239000" y="4038600"/>
                <a:ext cx="4953000" cy="1066800"/>
              </a:xfrm>
              <a:prstGeom prst="rect">
                <a:avLst/>
              </a:prstGeom>
              <a:solidFill>
                <a:schemeClr val="accent5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29"/>
                <a:r>
                  <a:rPr lang="en-US" sz="5300" dirty="0" err="1"/>
                  <a:t>DataNode</a:t>
                </a:r>
                <a:endParaRPr lang="en-US" sz="5300" dirty="0"/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896600" y="4191000"/>
                <a:ext cx="954709" cy="586749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3048000" y="7696200"/>
              <a:ext cx="4953000" cy="1066800"/>
              <a:chOff x="7239000" y="4038600"/>
              <a:chExt cx="4953000" cy="1066800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7239000" y="4038600"/>
                <a:ext cx="4953000" cy="1066800"/>
              </a:xfrm>
              <a:prstGeom prst="rect">
                <a:avLst/>
              </a:prstGeom>
              <a:solidFill>
                <a:schemeClr val="accent5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29"/>
                <a:r>
                  <a:rPr lang="en-US" sz="5300" dirty="0" err="1"/>
                  <a:t>DataNode</a:t>
                </a:r>
                <a:endParaRPr lang="en-US" sz="5300" dirty="0"/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896600" y="4191000"/>
                <a:ext cx="954709" cy="586749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3048000" y="8915400"/>
              <a:ext cx="4953000" cy="1066800"/>
              <a:chOff x="7239000" y="4038600"/>
              <a:chExt cx="4953000" cy="1066800"/>
            </a:xfrm>
          </p:grpSpPr>
          <p:sp>
            <p:nvSpPr>
              <p:cNvPr id="43" name="Rectangle 42"/>
              <p:cNvSpPr/>
              <p:nvPr/>
            </p:nvSpPr>
            <p:spPr bwMode="auto">
              <a:xfrm>
                <a:off x="7239000" y="4038600"/>
                <a:ext cx="4953000" cy="1066800"/>
              </a:xfrm>
              <a:prstGeom prst="rect">
                <a:avLst/>
              </a:prstGeom>
              <a:solidFill>
                <a:schemeClr val="accent5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29"/>
                <a:r>
                  <a:rPr lang="en-US" sz="5300" dirty="0" err="1"/>
                  <a:t>DataNode</a:t>
                </a:r>
                <a:endParaRPr lang="en-US" sz="5300" dirty="0"/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896600" y="4191000"/>
                <a:ext cx="954709" cy="586749"/>
              </a:xfrm>
              <a:prstGeom prst="rect">
                <a:avLst/>
              </a:prstGeom>
            </p:spPr>
          </p:pic>
        </p:grpSp>
      </p:grpSp>
      <p:grpSp>
        <p:nvGrpSpPr>
          <p:cNvPr id="53" name="Group 52"/>
          <p:cNvGrpSpPr/>
          <p:nvPr/>
        </p:nvGrpSpPr>
        <p:grpSpPr>
          <a:xfrm>
            <a:off x="19888200" y="5715000"/>
            <a:ext cx="1846949" cy="4267200"/>
            <a:chOff x="8077200" y="4191000"/>
            <a:chExt cx="1846950" cy="5638800"/>
          </a:xfrm>
        </p:grpSpPr>
        <p:pic>
          <p:nvPicPr>
            <p:cNvPr id="54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4191000"/>
              <a:ext cx="1846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5410200"/>
              <a:ext cx="1846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6629400"/>
              <a:ext cx="1846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7924800"/>
              <a:ext cx="1846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9067800"/>
              <a:ext cx="1846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16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1" y="4038600"/>
            <a:ext cx="4953000" cy="5943600"/>
            <a:chOff x="3048000" y="4038600"/>
            <a:chExt cx="4953000" cy="5943600"/>
          </a:xfrm>
        </p:grpSpPr>
        <p:grpSp>
          <p:nvGrpSpPr>
            <p:cNvPr id="20" name="Group 19"/>
            <p:cNvGrpSpPr/>
            <p:nvPr/>
          </p:nvGrpSpPr>
          <p:grpSpPr>
            <a:xfrm>
              <a:off x="3048000" y="4038600"/>
              <a:ext cx="4953000" cy="1066800"/>
              <a:chOff x="7239000" y="2819400"/>
              <a:chExt cx="4953000" cy="1066800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7239000" y="2819400"/>
                <a:ext cx="4953000" cy="1066800"/>
              </a:xfrm>
              <a:prstGeom prst="rect">
                <a:avLst/>
              </a:prstGeom>
              <a:solidFill>
                <a:schemeClr val="accent5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29"/>
                <a:r>
                  <a:rPr lang="en-US" sz="5300" dirty="0" err="1"/>
                  <a:t>NameNode</a:t>
                </a:r>
                <a:endParaRPr lang="en-US" sz="5300" dirty="0"/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72800" y="3048000"/>
                <a:ext cx="954709" cy="586749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3048000" y="5257800"/>
              <a:ext cx="4953000" cy="1066800"/>
              <a:chOff x="7239000" y="4038600"/>
              <a:chExt cx="4953000" cy="1066800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7239000" y="4038600"/>
                <a:ext cx="4953000" cy="1066800"/>
              </a:xfrm>
              <a:prstGeom prst="rect">
                <a:avLst/>
              </a:prstGeom>
              <a:solidFill>
                <a:schemeClr val="accent5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29"/>
                <a:r>
                  <a:rPr lang="en-US" sz="5300" dirty="0" err="1"/>
                  <a:t>DataNode</a:t>
                </a:r>
                <a:endParaRPr lang="en-US" sz="5300" dirty="0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896600" y="4191000"/>
                <a:ext cx="954709" cy="586749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3048000" y="6477000"/>
              <a:ext cx="4953000" cy="1066800"/>
              <a:chOff x="7239000" y="4038600"/>
              <a:chExt cx="4953000" cy="1066800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7239000" y="4038600"/>
                <a:ext cx="4953000" cy="1066800"/>
              </a:xfrm>
              <a:prstGeom prst="rect">
                <a:avLst/>
              </a:prstGeom>
              <a:solidFill>
                <a:schemeClr val="accent5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29"/>
                <a:r>
                  <a:rPr lang="en-US" sz="5300" dirty="0" err="1"/>
                  <a:t>DataNode</a:t>
                </a:r>
                <a:endParaRPr lang="en-US" sz="5300" dirty="0"/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896600" y="4191000"/>
                <a:ext cx="954709" cy="586749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3048000" y="7696200"/>
              <a:ext cx="4953000" cy="1066800"/>
              <a:chOff x="7239000" y="4038600"/>
              <a:chExt cx="4953000" cy="1066800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7239000" y="4038600"/>
                <a:ext cx="4953000" cy="1066800"/>
              </a:xfrm>
              <a:prstGeom prst="rect">
                <a:avLst/>
              </a:prstGeom>
              <a:solidFill>
                <a:schemeClr val="accent5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29"/>
                <a:r>
                  <a:rPr lang="en-US" sz="5300" dirty="0" err="1"/>
                  <a:t>DataNode</a:t>
                </a:r>
                <a:endParaRPr lang="en-US" sz="5300" dirty="0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896600" y="4191000"/>
                <a:ext cx="954709" cy="586749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3048000" y="8915400"/>
              <a:ext cx="4953000" cy="1066800"/>
              <a:chOff x="7239000" y="4038600"/>
              <a:chExt cx="4953000" cy="1066800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7239000" y="4038600"/>
                <a:ext cx="4953000" cy="1066800"/>
              </a:xfrm>
              <a:prstGeom prst="rect">
                <a:avLst/>
              </a:prstGeom>
              <a:solidFill>
                <a:schemeClr val="accent5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29"/>
                <a:r>
                  <a:rPr lang="en-US" sz="5300" dirty="0" err="1"/>
                  <a:t>DataNode</a:t>
                </a:r>
                <a:endParaRPr lang="en-US" sz="5300" dirty="0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896600" y="4191000"/>
                <a:ext cx="954709" cy="586749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8915401" y="4038600"/>
            <a:ext cx="4953000" cy="5943600"/>
            <a:chOff x="12877800" y="4038600"/>
            <a:chExt cx="4953000" cy="5943600"/>
          </a:xfrm>
        </p:grpSpPr>
        <p:grpSp>
          <p:nvGrpSpPr>
            <p:cNvPr id="21" name="Group 20"/>
            <p:cNvGrpSpPr/>
            <p:nvPr/>
          </p:nvGrpSpPr>
          <p:grpSpPr>
            <a:xfrm>
              <a:off x="12877800" y="4038600"/>
              <a:ext cx="4953000" cy="1066800"/>
              <a:chOff x="7239000" y="2819400"/>
              <a:chExt cx="4953000" cy="1066800"/>
            </a:xfrm>
          </p:grpSpPr>
          <p:sp>
            <p:nvSpPr>
              <p:cNvPr id="22" name="Rectangle 21"/>
              <p:cNvSpPr/>
              <p:nvPr/>
            </p:nvSpPr>
            <p:spPr bwMode="auto">
              <a:xfrm>
                <a:off x="7239000" y="2819400"/>
                <a:ext cx="4953000" cy="1066800"/>
              </a:xfrm>
              <a:prstGeom prst="rect">
                <a:avLst/>
              </a:prstGeom>
              <a:solidFill>
                <a:schemeClr val="accent5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29"/>
                <a:r>
                  <a:rPr lang="en-US" sz="5300" dirty="0" err="1"/>
                  <a:t>SecNmNode</a:t>
                </a:r>
                <a:endParaRPr lang="en-US" sz="5300" dirty="0"/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72800" y="3048000"/>
                <a:ext cx="954709" cy="586749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12877800" y="5257800"/>
              <a:ext cx="4953000" cy="1066800"/>
              <a:chOff x="7239000" y="4038600"/>
              <a:chExt cx="4953000" cy="1066800"/>
            </a:xfrm>
          </p:grpSpPr>
          <p:sp>
            <p:nvSpPr>
              <p:cNvPr id="25" name="Rectangle 24"/>
              <p:cNvSpPr/>
              <p:nvPr/>
            </p:nvSpPr>
            <p:spPr bwMode="auto">
              <a:xfrm>
                <a:off x="7239000" y="4038600"/>
                <a:ext cx="4953000" cy="1066800"/>
              </a:xfrm>
              <a:prstGeom prst="rect">
                <a:avLst/>
              </a:prstGeom>
              <a:solidFill>
                <a:schemeClr val="accent5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29"/>
                <a:r>
                  <a:rPr lang="en-US" sz="5300" dirty="0" err="1"/>
                  <a:t>DataNode</a:t>
                </a:r>
                <a:endParaRPr lang="en-US" sz="5300" dirty="0"/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896600" y="4191000"/>
                <a:ext cx="954709" cy="586749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12877800" y="6477000"/>
              <a:ext cx="4953000" cy="1066800"/>
              <a:chOff x="7239000" y="4038600"/>
              <a:chExt cx="4953000" cy="1066800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7239000" y="4038600"/>
                <a:ext cx="4953000" cy="1066800"/>
              </a:xfrm>
              <a:prstGeom prst="rect">
                <a:avLst/>
              </a:prstGeom>
              <a:solidFill>
                <a:schemeClr val="accent5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29"/>
                <a:r>
                  <a:rPr lang="en-US" sz="5300" dirty="0" err="1"/>
                  <a:t>DataNode</a:t>
                </a:r>
                <a:endParaRPr lang="en-US" sz="5300" dirty="0"/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896600" y="4191000"/>
                <a:ext cx="954709" cy="586749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12877800" y="7696200"/>
              <a:ext cx="4953000" cy="1066800"/>
              <a:chOff x="7239000" y="4038600"/>
              <a:chExt cx="4953000" cy="1066800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7239000" y="4038600"/>
                <a:ext cx="4953000" cy="1066800"/>
              </a:xfrm>
              <a:prstGeom prst="rect">
                <a:avLst/>
              </a:prstGeom>
              <a:solidFill>
                <a:schemeClr val="accent5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29"/>
                <a:r>
                  <a:rPr lang="en-US" sz="5300" dirty="0" err="1"/>
                  <a:t>DataNode</a:t>
                </a:r>
                <a:endParaRPr lang="en-US" sz="5300" dirty="0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896600" y="4191000"/>
                <a:ext cx="954709" cy="586749"/>
              </a:xfrm>
              <a:prstGeom prst="rect">
                <a:avLst/>
              </a:prstGeom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12877800" y="8915400"/>
              <a:ext cx="4953000" cy="1066800"/>
              <a:chOff x="7239000" y="4038600"/>
              <a:chExt cx="4953000" cy="1066800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7239000" y="4038600"/>
                <a:ext cx="4953000" cy="1066800"/>
              </a:xfrm>
              <a:prstGeom prst="rect">
                <a:avLst/>
              </a:prstGeom>
              <a:solidFill>
                <a:schemeClr val="accent5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29"/>
                <a:r>
                  <a:rPr lang="en-US" sz="5300" dirty="0" err="1"/>
                  <a:t>DataNode</a:t>
                </a:r>
                <a:endParaRPr lang="en-US" sz="5300" dirty="0"/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896600" y="4191000"/>
                <a:ext cx="954709" cy="586749"/>
              </a:xfrm>
              <a:prstGeom prst="rect">
                <a:avLst/>
              </a:prstGeom>
            </p:spPr>
          </p:pic>
        </p:grpSp>
      </p:grp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Specialty Cluster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6535400" y="5486401"/>
            <a:ext cx="7010400" cy="4648200"/>
            <a:chOff x="3048000" y="4038600"/>
            <a:chExt cx="4953000" cy="5943600"/>
          </a:xfrm>
        </p:grpSpPr>
        <p:grpSp>
          <p:nvGrpSpPr>
            <p:cNvPr id="38" name="Group 37"/>
            <p:cNvGrpSpPr/>
            <p:nvPr/>
          </p:nvGrpSpPr>
          <p:grpSpPr>
            <a:xfrm>
              <a:off x="3048000" y="4038600"/>
              <a:ext cx="4953000" cy="1066800"/>
              <a:chOff x="7239000" y="2819400"/>
              <a:chExt cx="4953000" cy="1066800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7239000" y="2819400"/>
                <a:ext cx="4953000" cy="1066800"/>
              </a:xfrm>
              <a:prstGeom prst="rect">
                <a:avLst/>
              </a:prstGeom>
              <a:solidFill>
                <a:schemeClr val="accent5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29"/>
                <a:r>
                  <a:rPr lang="en-US" sz="5300" dirty="0" err="1"/>
                  <a:t>NameNode</a:t>
                </a:r>
                <a:endParaRPr lang="en-US" sz="5300" dirty="0"/>
              </a:p>
            </p:txBody>
          </p:sp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72800" y="3048000"/>
                <a:ext cx="954709" cy="586749"/>
              </a:xfrm>
              <a:prstGeom prst="rect">
                <a:avLst/>
              </a:prstGeom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3048000" y="5257800"/>
              <a:ext cx="4953000" cy="1066800"/>
              <a:chOff x="7239000" y="4038600"/>
              <a:chExt cx="4953000" cy="1066800"/>
            </a:xfrm>
          </p:grpSpPr>
          <p:sp>
            <p:nvSpPr>
              <p:cNvPr id="49" name="Rectangle 48"/>
              <p:cNvSpPr/>
              <p:nvPr/>
            </p:nvSpPr>
            <p:spPr bwMode="auto">
              <a:xfrm>
                <a:off x="7239000" y="4038600"/>
                <a:ext cx="4953000" cy="1066800"/>
              </a:xfrm>
              <a:prstGeom prst="rect">
                <a:avLst/>
              </a:prstGeom>
              <a:solidFill>
                <a:schemeClr val="accent5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29"/>
                <a:r>
                  <a:rPr lang="en-US" sz="5300" dirty="0" err="1"/>
                  <a:t>DataNode</a:t>
                </a:r>
                <a:endParaRPr lang="en-US" sz="5300" dirty="0"/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896600" y="4191000"/>
                <a:ext cx="954709" cy="586749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3048000" y="6477000"/>
              <a:ext cx="4953000" cy="1066800"/>
              <a:chOff x="7239000" y="4038600"/>
              <a:chExt cx="4953000" cy="1066800"/>
            </a:xfrm>
          </p:grpSpPr>
          <p:sp>
            <p:nvSpPr>
              <p:cNvPr id="47" name="Rectangle 46"/>
              <p:cNvSpPr/>
              <p:nvPr/>
            </p:nvSpPr>
            <p:spPr bwMode="auto">
              <a:xfrm>
                <a:off x="7239000" y="4038600"/>
                <a:ext cx="4953000" cy="1066800"/>
              </a:xfrm>
              <a:prstGeom prst="rect">
                <a:avLst/>
              </a:prstGeom>
              <a:solidFill>
                <a:schemeClr val="accent5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29"/>
                <a:r>
                  <a:rPr lang="en-US" sz="5300" dirty="0" err="1"/>
                  <a:t>DataNode</a:t>
                </a:r>
                <a:endParaRPr lang="en-US" sz="5300" dirty="0"/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896600" y="4191000"/>
                <a:ext cx="954709" cy="586749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3048000" y="7696200"/>
              <a:ext cx="4953000" cy="1066800"/>
              <a:chOff x="7239000" y="4038600"/>
              <a:chExt cx="4953000" cy="1066800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7239000" y="4038600"/>
                <a:ext cx="4953000" cy="1066800"/>
              </a:xfrm>
              <a:prstGeom prst="rect">
                <a:avLst/>
              </a:prstGeom>
              <a:solidFill>
                <a:schemeClr val="accent5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29"/>
                <a:r>
                  <a:rPr lang="en-US" sz="5300" dirty="0" err="1"/>
                  <a:t>DataNode</a:t>
                </a:r>
                <a:endParaRPr lang="en-US" sz="5300" dirty="0"/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896600" y="4191000"/>
                <a:ext cx="954709" cy="586749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3048000" y="8915400"/>
              <a:ext cx="4953000" cy="1066800"/>
              <a:chOff x="7239000" y="4038600"/>
              <a:chExt cx="4953000" cy="1066800"/>
            </a:xfrm>
          </p:grpSpPr>
          <p:sp>
            <p:nvSpPr>
              <p:cNvPr id="43" name="Rectangle 42"/>
              <p:cNvSpPr/>
              <p:nvPr/>
            </p:nvSpPr>
            <p:spPr bwMode="auto">
              <a:xfrm>
                <a:off x="7239000" y="4038600"/>
                <a:ext cx="4953000" cy="1066800"/>
              </a:xfrm>
              <a:prstGeom prst="rect">
                <a:avLst/>
              </a:prstGeom>
              <a:solidFill>
                <a:schemeClr val="accent5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29"/>
                <a:r>
                  <a:rPr lang="en-US" sz="5300" dirty="0" err="1"/>
                  <a:t>DataNode</a:t>
                </a:r>
                <a:endParaRPr lang="en-US" sz="5300" dirty="0"/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896600" y="4191000"/>
                <a:ext cx="954709" cy="586749"/>
              </a:xfrm>
              <a:prstGeom prst="rect">
                <a:avLst/>
              </a:prstGeom>
            </p:spPr>
          </p:pic>
        </p:grpSp>
      </p:grpSp>
      <p:grpSp>
        <p:nvGrpSpPr>
          <p:cNvPr id="53" name="Group 52"/>
          <p:cNvGrpSpPr/>
          <p:nvPr/>
        </p:nvGrpSpPr>
        <p:grpSpPr>
          <a:xfrm>
            <a:off x="19888200" y="5715000"/>
            <a:ext cx="1846949" cy="4267200"/>
            <a:chOff x="8077200" y="4191000"/>
            <a:chExt cx="1846950" cy="5638800"/>
          </a:xfrm>
        </p:grpSpPr>
        <p:pic>
          <p:nvPicPr>
            <p:cNvPr id="54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4191000"/>
              <a:ext cx="1846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5410200"/>
              <a:ext cx="1846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6629400"/>
              <a:ext cx="1846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7924800"/>
              <a:ext cx="1846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9067800"/>
              <a:ext cx="1846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" name="TextBox 58"/>
          <p:cNvSpPr txBox="1"/>
          <p:nvPr/>
        </p:nvSpPr>
        <p:spPr>
          <a:xfrm>
            <a:off x="6632307" y="2514600"/>
            <a:ext cx="11726271" cy="3847205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wrap="none" lIns="91432" tIns="45719" rIns="91432" bIns="45719" rtlCol="0">
            <a:spAutoFit/>
          </a:bodyPr>
          <a:lstStyle/>
          <a:p>
            <a:pPr marL="1142913" indent="-1142913">
              <a:buAutoNum type="arabicPeriod"/>
            </a:pPr>
            <a:r>
              <a:rPr lang="en-US" sz="6100" dirty="0"/>
              <a:t>Create new “Odd Shape” </a:t>
            </a:r>
            <a:r>
              <a:rPr lang="en-US" sz="6100" dirty="0" smtClean="0"/>
              <a:t>cluster</a:t>
            </a:r>
          </a:p>
          <a:p>
            <a:pPr marL="1142913" indent="-1142913">
              <a:buAutoNum type="arabicPeriod"/>
            </a:pPr>
            <a:r>
              <a:rPr lang="en-US" sz="6100" dirty="0" smtClean="0"/>
              <a:t>Optimize Hardware to fit task</a:t>
            </a:r>
            <a:endParaRPr lang="en-US" sz="6100" dirty="0"/>
          </a:p>
          <a:p>
            <a:pPr marL="1142913" indent="-1142913">
              <a:buAutoNum type="arabicPeriod"/>
            </a:pPr>
            <a:r>
              <a:rPr lang="en-US" sz="6100" dirty="0"/>
              <a:t>Oops!  extra copy of Data</a:t>
            </a:r>
          </a:p>
          <a:p>
            <a:pPr marL="1142913" indent="-1142913">
              <a:buAutoNum type="arabicPeriod"/>
            </a:pPr>
            <a:r>
              <a:rPr lang="en-US" sz="6100" dirty="0"/>
              <a:t>Easier to contain variation </a:t>
            </a:r>
            <a:r>
              <a:rPr lang="en-US" sz="6100" dirty="0">
                <a:sym typeface="Wingdings"/>
              </a:rPr>
              <a:t></a:t>
            </a:r>
            <a:endParaRPr lang="en-US" sz="61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4030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033872" y="4818328"/>
            <a:ext cx="2497269" cy="2664917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51036" y="3791518"/>
            <a:ext cx="2263651" cy="253203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9514" y="704411"/>
            <a:ext cx="6707835" cy="902811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10" name="Picture 109" descr="StandardDeviationFormula_BLU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29468" y="4731851"/>
            <a:ext cx="1111987" cy="52390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027333" y="704411"/>
            <a:ext cx="16137467" cy="902811"/>
          </a:xfrm>
        </p:spPr>
        <p:txBody>
          <a:bodyPr/>
          <a:lstStyle/>
          <a:p>
            <a:r>
              <a:rPr lang="en-US" dirty="0" smtClean="0"/>
              <a:t>Asymmetric AS an option</a:t>
            </a:r>
            <a:endParaRPr lang="en-US" dirty="0"/>
          </a:p>
        </p:txBody>
      </p:sp>
      <p:sp>
        <p:nvSpPr>
          <p:cNvPr id="132" name="Rectangle 131"/>
          <p:cNvSpPr/>
          <p:nvPr/>
        </p:nvSpPr>
        <p:spPr>
          <a:xfrm>
            <a:off x="7624654" y="4818337"/>
            <a:ext cx="5091893" cy="5111203"/>
          </a:xfrm>
          <a:prstGeom prst="rect">
            <a:avLst/>
          </a:prstGeom>
          <a:gradFill flip="none" rotWithShape="1">
            <a:gsLst>
              <a:gs pos="1000">
                <a:srgbClr val="F9FAFD"/>
              </a:gs>
              <a:gs pos="100000">
                <a:srgbClr val="CFE0F5"/>
              </a:gs>
            </a:gsLst>
            <a:lin ang="3300000" scaled="0"/>
            <a:tileRect/>
          </a:gradFill>
          <a:ln w="9525">
            <a:solidFill>
              <a:srgbClr val="0F84AD"/>
            </a:solidFill>
          </a:ln>
          <a:effectLst>
            <a:innerShdw blurRad="114300">
              <a:srgbClr val="185A6A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7633" tIns="487633" rIns="487633" bIns="487633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75264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39B"/>
              </a:buClr>
              <a:buSzPct val="80000"/>
            </a:pPr>
            <a:endParaRPr lang="en-US" sz="4800" b="1" dirty="0">
              <a:solidFill>
                <a:srgbClr val="003B76"/>
              </a:solidFill>
              <a:latin typeface="Arial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7624654" y="3842417"/>
            <a:ext cx="5091893" cy="987288"/>
          </a:xfrm>
          <a:prstGeom prst="rect">
            <a:avLst/>
          </a:prstGeom>
          <a:gradFill flip="none" rotWithShape="1">
            <a:gsLst>
              <a:gs pos="1000">
                <a:srgbClr val="F9FAFD"/>
              </a:gs>
              <a:gs pos="100000">
                <a:srgbClr val="CFE0F5"/>
              </a:gs>
            </a:gsLst>
            <a:lin ang="3300000" scaled="0"/>
            <a:tileRect/>
          </a:gradFill>
          <a:ln w="9525">
            <a:solidFill>
              <a:srgbClr val="0F84AD"/>
            </a:solidFill>
          </a:ln>
          <a:effectLst>
            <a:innerShdw blurRad="114300">
              <a:srgbClr val="185A6A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7633" tIns="487633" rIns="487633" bIns="487633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defTabSz="975264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39B"/>
              </a:buClr>
              <a:buSzPct val="80000"/>
            </a:pPr>
            <a:endParaRPr lang="en-US" sz="4800" b="1" dirty="0">
              <a:solidFill>
                <a:srgbClr val="003B76"/>
              </a:solidFill>
              <a:latin typeface="Arial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13280717" y="3406339"/>
            <a:ext cx="10649627" cy="6884896"/>
            <a:chOff x="4898361" y="1144309"/>
            <a:chExt cx="4003339" cy="2620296"/>
          </a:xfrm>
        </p:grpSpPr>
        <p:sp>
          <p:nvSpPr>
            <p:cNvPr id="196" name="Rectangle 195"/>
            <p:cNvSpPr/>
            <p:nvPr/>
          </p:nvSpPr>
          <p:spPr>
            <a:xfrm>
              <a:off x="4898361" y="1144309"/>
              <a:ext cx="4003339" cy="368551"/>
            </a:xfrm>
            <a:prstGeom prst="rect">
              <a:avLst/>
            </a:prstGeom>
            <a:gradFill flip="none" rotWithShape="1">
              <a:gsLst>
                <a:gs pos="1000">
                  <a:srgbClr val="F9FAFD"/>
                </a:gs>
                <a:gs pos="100000">
                  <a:srgbClr val="CFE0F5"/>
                </a:gs>
              </a:gsLst>
              <a:lin ang="3300000" scaled="0"/>
              <a:tileRect/>
            </a:gradFill>
            <a:ln w="9525">
              <a:solidFill>
                <a:srgbClr val="0F84AD"/>
              </a:solidFill>
            </a:ln>
            <a:effectLst>
              <a:innerShdw blurRad="114300">
                <a:srgbClr val="185A6A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defTabSz="975264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39B"/>
                </a:buClr>
                <a:buSzPct val="80000"/>
              </a:pPr>
              <a:endParaRPr lang="en-US" sz="4800" b="1" dirty="0">
                <a:solidFill>
                  <a:srgbClr val="003B76"/>
                </a:solidFill>
                <a:latin typeface="Arial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4898361" y="1512859"/>
              <a:ext cx="4003339" cy="2251746"/>
            </a:xfrm>
            <a:prstGeom prst="rect">
              <a:avLst/>
            </a:prstGeom>
            <a:gradFill flip="none" rotWithShape="1">
              <a:gsLst>
                <a:gs pos="1000">
                  <a:srgbClr val="F9FAFD"/>
                </a:gs>
                <a:gs pos="100000">
                  <a:srgbClr val="CFE0F5"/>
                </a:gs>
              </a:gsLst>
              <a:lin ang="3300000" scaled="0"/>
              <a:tileRect/>
            </a:gradFill>
            <a:ln w="9525">
              <a:solidFill>
                <a:srgbClr val="0F84AD"/>
              </a:solidFill>
            </a:ln>
            <a:effectLst>
              <a:innerShdw blurRad="114300">
                <a:srgbClr val="185A6A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defTabSz="975264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39B"/>
                </a:buClr>
                <a:buSzPct val="80000"/>
              </a:pPr>
              <a:endParaRPr lang="en-US" sz="4800" b="1" dirty="0">
                <a:solidFill>
                  <a:srgbClr val="003B76"/>
                </a:solidFill>
                <a:latin typeface="Arial"/>
              </a:endParaRPr>
            </a:p>
          </p:txBody>
        </p:sp>
      </p:grpSp>
      <p:pic>
        <p:nvPicPr>
          <p:cNvPr id="136" name="Picture 1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 flipV="1">
            <a:off x="8383668" y="4315537"/>
            <a:ext cx="3689469" cy="323736"/>
          </a:xfrm>
          <a:prstGeom prst="rect">
            <a:avLst/>
          </a:prstGeom>
        </p:spPr>
      </p:pic>
      <p:sp>
        <p:nvSpPr>
          <p:cNvPr id="285" name="pORANGE"/>
          <p:cNvSpPr/>
          <p:nvPr/>
        </p:nvSpPr>
        <p:spPr>
          <a:xfrm>
            <a:off x="9917641" y="5944585"/>
            <a:ext cx="147139" cy="14713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8" name="pORANGE"/>
          <p:cNvSpPr/>
          <p:nvPr/>
        </p:nvSpPr>
        <p:spPr>
          <a:xfrm>
            <a:off x="9484881" y="8977065"/>
            <a:ext cx="145720" cy="14572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7" name="pORANGE"/>
          <p:cNvSpPr/>
          <p:nvPr/>
        </p:nvSpPr>
        <p:spPr>
          <a:xfrm>
            <a:off x="9440345" y="5820305"/>
            <a:ext cx="145720" cy="145720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4" name="pORANGE"/>
          <p:cNvSpPr/>
          <p:nvPr/>
        </p:nvSpPr>
        <p:spPr>
          <a:xfrm>
            <a:off x="9699937" y="9151249"/>
            <a:ext cx="145720" cy="145720"/>
          </a:xfrm>
          <a:prstGeom prst="rect">
            <a:avLst/>
          </a:prstGeom>
          <a:solidFill>
            <a:srgbClr val="FF7E2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91" name="pORANGE"/>
          <p:cNvSpPr/>
          <p:nvPr/>
        </p:nvSpPr>
        <p:spPr>
          <a:xfrm>
            <a:off x="9728212" y="5853649"/>
            <a:ext cx="145720" cy="14572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90" name="pORANGE"/>
          <p:cNvSpPr/>
          <p:nvPr/>
        </p:nvSpPr>
        <p:spPr>
          <a:xfrm>
            <a:off x="9874521" y="5747153"/>
            <a:ext cx="145720" cy="145720"/>
          </a:xfrm>
          <a:prstGeom prst="rect">
            <a:avLst/>
          </a:prstGeom>
          <a:solidFill>
            <a:srgbClr val="FF7E2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9" name="pORANGE"/>
          <p:cNvSpPr/>
          <p:nvPr/>
        </p:nvSpPr>
        <p:spPr>
          <a:xfrm>
            <a:off x="9724321" y="8977065"/>
            <a:ext cx="145720" cy="14572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6" name="pORANGE"/>
          <p:cNvSpPr/>
          <p:nvPr/>
        </p:nvSpPr>
        <p:spPr>
          <a:xfrm>
            <a:off x="9889913" y="9098985"/>
            <a:ext cx="174867" cy="17486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76" name="Picture 2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9574597" y="6928760"/>
            <a:ext cx="1254107" cy="4231339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9574597" y="3551720"/>
            <a:ext cx="1254107" cy="4231339"/>
          </a:xfrm>
          <a:prstGeom prst="rect">
            <a:avLst/>
          </a:prstGeom>
        </p:spPr>
      </p:pic>
      <p:pic>
        <p:nvPicPr>
          <p:cNvPr id="272" name="Picture 2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9555157" y="5240240"/>
            <a:ext cx="1254107" cy="4231339"/>
          </a:xfrm>
          <a:prstGeom prst="rect">
            <a:avLst/>
          </a:prstGeom>
        </p:spPr>
      </p:pic>
      <p:sp>
        <p:nvSpPr>
          <p:cNvPr id="203" name="pORANGE"/>
          <p:cNvSpPr/>
          <p:nvPr/>
        </p:nvSpPr>
        <p:spPr>
          <a:xfrm>
            <a:off x="14257498" y="9543596"/>
            <a:ext cx="121917" cy="121917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17692471" y="3349629"/>
            <a:ext cx="1928712" cy="574507"/>
          </a:xfrm>
          <a:prstGeom prst="rect">
            <a:avLst/>
          </a:prstGeom>
          <a:noFill/>
        </p:spPr>
        <p:txBody>
          <a:bodyPr wrap="none" lIns="243818" tIns="121909" rIns="243818" bIns="121909" rtlCol="0">
            <a:spAutoFit/>
          </a:bodyPr>
          <a:lstStyle/>
          <a:p>
            <a:pPr defTabSz="2438155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 err="1">
                <a:solidFill>
                  <a:srgbClr val="596267">
                    <a:lumMod val="75000"/>
                  </a:srgbClr>
                </a:solidFill>
                <a:latin typeface="Arial"/>
                <a:ea typeface="+mn-ea"/>
                <a:cs typeface="+mn-cs"/>
              </a:rPr>
              <a:t>NameNode</a:t>
            </a:r>
            <a:endParaRPr lang="en-US" sz="2100" b="1" dirty="0">
              <a:solidFill>
                <a:srgbClr val="596267">
                  <a:lumMod val="75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4" name="pORANGE"/>
          <p:cNvSpPr/>
          <p:nvPr/>
        </p:nvSpPr>
        <p:spPr>
          <a:xfrm>
            <a:off x="15053124" y="4835948"/>
            <a:ext cx="121917" cy="121917"/>
          </a:xfrm>
          <a:prstGeom prst="rect">
            <a:avLst/>
          </a:prstGeom>
          <a:solidFill>
            <a:srgbClr val="003B7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0" name="pORANGE"/>
          <p:cNvSpPr/>
          <p:nvPr/>
        </p:nvSpPr>
        <p:spPr>
          <a:xfrm>
            <a:off x="14427837" y="9665507"/>
            <a:ext cx="146304" cy="146304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1" name="pORANGE"/>
          <p:cNvSpPr/>
          <p:nvPr/>
        </p:nvSpPr>
        <p:spPr>
          <a:xfrm>
            <a:off x="14618954" y="4909100"/>
            <a:ext cx="121917" cy="121917"/>
          </a:xfrm>
          <a:prstGeom prst="rect">
            <a:avLst/>
          </a:prstGeom>
          <a:solidFill>
            <a:srgbClr val="003B7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99" name="pORANGE"/>
          <p:cNvSpPr/>
          <p:nvPr/>
        </p:nvSpPr>
        <p:spPr>
          <a:xfrm>
            <a:off x="15096464" y="5033368"/>
            <a:ext cx="123104" cy="123104"/>
          </a:xfrm>
          <a:prstGeom prst="rect">
            <a:avLst/>
          </a:prstGeom>
          <a:solidFill>
            <a:srgbClr val="003B7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2" name="pORANGE"/>
          <p:cNvSpPr/>
          <p:nvPr/>
        </p:nvSpPr>
        <p:spPr>
          <a:xfrm>
            <a:off x="14018060" y="9614476"/>
            <a:ext cx="121917" cy="121917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5" name="pORANGE"/>
          <p:cNvSpPr/>
          <p:nvPr/>
        </p:nvSpPr>
        <p:spPr>
          <a:xfrm>
            <a:off x="14906820" y="4942444"/>
            <a:ext cx="121917" cy="121917"/>
          </a:xfrm>
          <a:prstGeom prst="rect">
            <a:avLst/>
          </a:prstGeom>
          <a:solidFill>
            <a:srgbClr val="003B7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98" name="pORANGE"/>
          <p:cNvSpPr/>
          <p:nvPr/>
        </p:nvSpPr>
        <p:spPr>
          <a:xfrm>
            <a:off x="14233114" y="9604378"/>
            <a:ext cx="121917" cy="121917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3" name="pORANGE"/>
          <p:cNvSpPr/>
          <p:nvPr/>
        </p:nvSpPr>
        <p:spPr>
          <a:xfrm>
            <a:off x="20931325" y="5031011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07" name="Picture 20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706215" y="4651171"/>
            <a:ext cx="9798653" cy="859792"/>
          </a:xfrm>
          <a:prstGeom prst="rect">
            <a:avLst/>
          </a:prstGeom>
        </p:spPr>
      </p:pic>
      <p:pic>
        <p:nvPicPr>
          <p:cNvPr id="208" name="Picture 20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706215" y="6119893"/>
            <a:ext cx="9798653" cy="859792"/>
          </a:xfrm>
          <a:prstGeom prst="rect">
            <a:avLst/>
          </a:prstGeom>
        </p:spPr>
      </p:pic>
      <p:pic>
        <p:nvPicPr>
          <p:cNvPr id="209" name="Picture 20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706215" y="7588616"/>
            <a:ext cx="9798653" cy="859792"/>
          </a:xfrm>
          <a:prstGeom prst="rect">
            <a:avLst/>
          </a:prstGeom>
        </p:spPr>
      </p:pic>
      <p:pic>
        <p:nvPicPr>
          <p:cNvPr id="210" name="Picture 20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706215" y="9057336"/>
            <a:ext cx="9798653" cy="859792"/>
          </a:xfrm>
          <a:prstGeom prst="rect">
            <a:avLst/>
          </a:prstGeom>
        </p:spPr>
      </p:pic>
      <p:pic>
        <p:nvPicPr>
          <p:cNvPr id="211" name="Picture 2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 flipV="1">
            <a:off x="16220248" y="3834955"/>
            <a:ext cx="4770565" cy="418597"/>
          </a:xfrm>
          <a:prstGeom prst="rect">
            <a:avLst/>
          </a:prstGeom>
        </p:spPr>
      </p:pic>
      <p:sp>
        <p:nvSpPr>
          <p:cNvPr id="212" name="pORANGE"/>
          <p:cNvSpPr/>
          <p:nvPr/>
        </p:nvSpPr>
        <p:spPr>
          <a:xfrm>
            <a:off x="20744853" y="4884707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4" name="pORANGE"/>
          <p:cNvSpPr/>
          <p:nvPr/>
        </p:nvSpPr>
        <p:spPr>
          <a:xfrm>
            <a:off x="20891157" y="5031011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5" name="pORANGE"/>
          <p:cNvSpPr/>
          <p:nvPr/>
        </p:nvSpPr>
        <p:spPr>
          <a:xfrm>
            <a:off x="20744853" y="4761603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6" name="pORANGE"/>
          <p:cNvSpPr/>
          <p:nvPr/>
        </p:nvSpPr>
        <p:spPr>
          <a:xfrm>
            <a:off x="20891157" y="4761603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7" name="pORANGE"/>
          <p:cNvSpPr/>
          <p:nvPr/>
        </p:nvSpPr>
        <p:spPr>
          <a:xfrm>
            <a:off x="20891157" y="4907907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8" name="pORANGE"/>
          <p:cNvSpPr/>
          <p:nvPr/>
        </p:nvSpPr>
        <p:spPr>
          <a:xfrm>
            <a:off x="20891157" y="9743016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9" name="pORANGE"/>
          <p:cNvSpPr/>
          <p:nvPr/>
        </p:nvSpPr>
        <p:spPr>
          <a:xfrm>
            <a:off x="20891157" y="9889320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0" name="pORANGE"/>
          <p:cNvSpPr/>
          <p:nvPr/>
        </p:nvSpPr>
        <p:spPr>
          <a:xfrm>
            <a:off x="21037461" y="9889320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1" name="pORANGE"/>
          <p:cNvSpPr/>
          <p:nvPr/>
        </p:nvSpPr>
        <p:spPr>
          <a:xfrm>
            <a:off x="20891157" y="9619912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2" name="pORANGE"/>
          <p:cNvSpPr/>
          <p:nvPr/>
        </p:nvSpPr>
        <p:spPr>
          <a:xfrm>
            <a:off x="21037461" y="9619912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3" name="pORANGE"/>
          <p:cNvSpPr/>
          <p:nvPr/>
        </p:nvSpPr>
        <p:spPr>
          <a:xfrm>
            <a:off x="21037461" y="9766216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4" name="pORANGE"/>
          <p:cNvSpPr/>
          <p:nvPr/>
        </p:nvSpPr>
        <p:spPr>
          <a:xfrm>
            <a:off x="20891157" y="8086341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5" name="pORANGE"/>
          <p:cNvSpPr/>
          <p:nvPr/>
        </p:nvSpPr>
        <p:spPr>
          <a:xfrm>
            <a:off x="20891157" y="8232645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6" name="pORANGE"/>
          <p:cNvSpPr/>
          <p:nvPr/>
        </p:nvSpPr>
        <p:spPr>
          <a:xfrm>
            <a:off x="21037461" y="8232645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7" name="pORANGE"/>
          <p:cNvSpPr/>
          <p:nvPr/>
        </p:nvSpPr>
        <p:spPr>
          <a:xfrm>
            <a:off x="20891157" y="7963237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8" name="pORANGE"/>
          <p:cNvSpPr/>
          <p:nvPr/>
        </p:nvSpPr>
        <p:spPr>
          <a:xfrm>
            <a:off x="21037461" y="7963237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9" name="pORANGE"/>
          <p:cNvSpPr/>
          <p:nvPr/>
        </p:nvSpPr>
        <p:spPr>
          <a:xfrm>
            <a:off x="21037461" y="8109541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30" name="pORANGE"/>
          <p:cNvSpPr/>
          <p:nvPr/>
        </p:nvSpPr>
        <p:spPr>
          <a:xfrm>
            <a:off x="20814941" y="6555245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31" name="pORANGE"/>
          <p:cNvSpPr/>
          <p:nvPr/>
        </p:nvSpPr>
        <p:spPr>
          <a:xfrm>
            <a:off x="20814941" y="6701549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32" name="pORANGE"/>
          <p:cNvSpPr/>
          <p:nvPr/>
        </p:nvSpPr>
        <p:spPr>
          <a:xfrm>
            <a:off x="20961245" y="6701549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33" name="pORANGE"/>
          <p:cNvSpPr/>
          <p:nvPr/>
        </p:nvSpPr>
        <p:spPr>
          <a:xfrm>
            <a:off x="20814941" y="6432141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34" name="pORANGE"/>
          <p:cNvSpPr/>
          <p:nvPr/>
        </p:nvSpPr>
        <p:spPr>
          <a:xfrm>
            <a:off x="20961245" y="6432141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35" name="pORANGE"/>
          <p:cNvSpPr/>
          <p:nvPr/>
        </p:nvSpPr>
        <p:spPr>
          <a:xfrm>
            <a:off x="20961245" y="6578445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9" rIns="243818" bIns="121909" rtlCol="0" anchor="ctr"/>
          <a:lstStyle/>
          <a:p>
            <a:pPr algn="ctr" defTabSz="2438155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253" name="Group 252"/>
          <p:cNvGrpSpPr/>
          <p:nvPr/>
        </p:nvGrpSpPr>
        <p:grpSpPr>
          <a:xfrm>
            <a:off x="1715955" y="5570119"/>
            <a:ext cx="4367013" cy="3766813"/>
            <a:chOff x="1255713" y="1695534"/>
            <a:chExt cx="1868487" cy="1611679"/>
          </a:xfrm>
        </p:grpSpPr>
        <p:sp>
          <p:nvSpPr>
            <p:cNvPr id="254" name="TextBox 253"/>
            <p:cNvSpPr txBox="1">
              <a:spLocks noChangeArrowheads="1"/>
            </p:cNvSpPr>
            <p:nvPr/>
          </p:nvSpPr>
          <p:spPr bwMode="auto">
            <a:xfrm>
              <a:off x="1255713" y="2984582"/>
              <a:ext cx="1868487" cy="322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eaLnBrk="0" hangingPunct="0"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lvl="1" algn="ctr" defTabSz="975264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300" dirty="0">
                  <a:solidFill>
                    <a:prstClr val="white"/>
                  </a:solidFill>
                  <a:ea typeface="+mn-ea"/>
                </a:rPr>
                <a:t>Client</a:t>
              </a:r>
            </a:p>
          </p:txBody>
        </p:sp>
        <p:pic>
          <p:nvPicPr>
            <p:cNvPr id="255" name="Picture 254" descr="Conclusions_ICONSALL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688" y="1695534"/>
              <a:ext cx="1504950" cy="11906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4200000" algn="tl" rotWithShape="0">
                <a:prstClr val="black">
                  <a:alpha val="35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2" name="Oval 241"/>
          <p:cNvSpPr>
            <a:spLocks noChangeAspect="1"/>
          </p:cNvSpPr>
          <p:nvPr/>
        </p:nvSpPr>
        <p:spPr>
          <a:xfrm>
            <a:off x="15578701" y="7749299"/>
            <a:ext cx="966688" cy="966693"/>
          </a:xfrm>
          <a:prstGeom prst="ellipse">
            <a:avLst/>
          </a:prstGeom>
          <a:gradFill flip="none" rotWithShape="1">
            <a:gsLst>
              <a:gs pos="0">
                <a:srgbClr val="1B69C0"/>
              </a:gs>
              <a:gs pos="85000">
                <a:srgbClr val="11335A"/>
              </a:gs>
              <a:gs pos="65000">
                <a:srgbClr val="022340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rgbClr val="11335A"/>
            </a:solidFill>
          </a:ln>
          <a:effectLst>
            <a:innerShdw blurRad="368300">
              <a:srgbClr val="1B69C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121888" rIns="121888" bIns="121888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7510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45" name="Oval 244"/>
          <p:cNvSpPr>
            <a:spLocks noChangeAspect="1"/>
          </p:cNvSpPr>
          <p:nvPr/>
        </p:nvSpPr>
        <p:spPr>
          <a:xfrm>
            <a:off x="15578701" y="9124128"/>
            <a:ext cx="966688" cy="966693"/>
          </a:xfrm>
          <a:prstGeom prst="ellipse">
            <a:avLst/>
          </a:prstGeom>
          <a:gradFill flip="none" rotWithShape="1">
            <a:gsLst>
              <a:gs pos="0">
                <a:srgbClr val="1B69C0"/>
              </a:gs>
              <a:gs pos="85000">
                <a:srgbClr val="11335A"/>
              </a:gs>
              <a:gs pos="65000">
                <a:srgbClr val="022340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rgbClr val="11335A"/>
            </a:solidFill>
          </a:ln>
          <a:effectLst>
            <a:innerShdw blurRad="368300">
              <a:srgbClr val="1B69C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121888" rIns="121888" bIns="121888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7510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48" name="Oval 247"/>
          <p:cNvSpPr>
            <a:spLocks noChangeAspect="1"/>
          </p:cNvSpPr>
          <p:nvPr/>
        </p:nvSpPr>
        <p:spPr>
          <a:xfrm>
            <a:off x="15578701" y="6153886"/>
            <a:ext cx="966688" cy="966693"/>
          </a:xfrm>
          <a:prstGeom prst="ellipse">
            <a:avLst/>
          </a:prstGeom>
          <a:gradFill flip="none" rotWithShape="1">
            <a:gsLst>
              <a:gs pos="0">
                <a:srgbClr val="1B69C0"/>
              </a:gs>
              <a:gs pos="85000">
                <a:srgbClr val="11335A"/>
              </a:gs>
              <a:gs pos="65000">
                <a:srgbClr val="022340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rgbClr val="11335A"/>
            </a:solidFill>
          </a:ln>
          <a:effectLst>
            <a:innerShdw blurRad="368300">
              <a:srgbClr val="1B69C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121888" rIns="121888" bIns="121888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7510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51" name="Oval 250"/>
          <p:cNvSpPr>
            <a:spLocks noChangeAspect="1"/>
          </p:cNvSpPr>
          <p:nvPr/>
        </p:nvSpPr>
        <p:spPr>
          <a:xfrm>
            <a:off x="15578701" y="4570864"/>
            <a:ext cx="966688" cy="966693"/>
          </a:xfrm>
          <a:prstGeom prst="ellipse">
            <a:avLst/>
          </a:prstGeom>
          <a:gradFill flip="none" rotWithShape="1">
            <a:gsLst>
              <a:gs pos="0">
                <a:srgbClr val="1B69C0"/>
              </a:gs>
              <a:gs pos="85000">
                <a:srgbClr val="11335A"/>
              </a:gs>
              <a:gs pos="65000">
                <a:srgbClr val="022340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rgbClr val="11335A"/>
            </a:solidFill>
          </a:ln>
          <a:effectLst>
            <a:innerShdw blurRad="368300">
              <a:srgbClr val="1B69C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121888" rIns="121888" bIns="121888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7510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61" name="Oval 260"/>
          <p:cNvSpPr>
            <a:spLocks noChangeAspect="1"/>
          </p:cNvSpPr>
          <p:nvPr/>
        </p:nvSpPr>
        <p:spPr>
          <a:xfrm>
            <a:off x="10872241" y="5220307"/>
            <a:ext cx="1079064" cy="1079067"/>
          </a:xfrm>
          <a:prstGeom prst="ellipse">
            <a:avLst/>
          </a:prstGeom>
          <a:gradFill flip="none" rotWithShape="1">
            <a:gsLst>
              <a:gs pos="0">
                <a:srgbClr val="1B69C0"/>
              </a:gs>
              <a:gs pos="85000">
                <a:srgbClr val="11335A"/>
              </a:gs>
              <a:gs pos="65000">
                <a:srgbClr val="022340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rgbClr val="11335A"/>
            </a:solidFill>
          </a:ln>
          <a:effectLst>
            <a:innerShdw blurRad="368300">
              <a:srgbClr val="1B69C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121888" rIns="121888" bIns="121888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7510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74" name="Oval 273"/>
          <p:cNvSpPr>
            <a:spLocks noChangeAspect="1"/>
          </p:cNvSpPr>
          <p:nvPr/>
        </p:nvSpPr>
        <p:spPr>
          <a:xfrm>
            <a:off x="10852801" y="6928949"/>
            <a:ext cx="1079064" cy="1079067"/>
          </a:xfrm>
          <a:prstGeom prst="ellipse">
            <a:avLst/>
          </a:prstGeom>
          <a:gradFill flip="none" rotWithShape="1">
            <a:gsLst>
              <a:gs pos="0">
                <a:srgbClr val="1B69C0"/>
              </a:gs>
              <a:gs pos="85000">
                <a:srgbClr val="11335A"/>
              </a:gs>
              <a:gs pos="65000">
                <a:srgbClr val="022340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rgbClr val="11335A"/>
            </a:solidFill>
          </a:ln>
          <a:effectLst>
            <a:innerShdw blurRad="368300">
              <a:srgbClr val="1B69C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121888" rIns="121888" bIns="121888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7510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78" name="Oval 277"/>
          <p:cNvSpPr>
            <a:spLocks noChangeAspect="1"/>
          </p:cNvSpPr>
          <p:nvPr/>
        </p:nvSpPr>
        <p:spPr>
          <a:xfrm>
            <a:off x="10872241" y="8597347"/>
            <a:ext cx="1079064" cy="1079067"/>
          </a:xfrm>
          <a:prstGeom prst="ellipse">
            <a:avLst/>
          </a:prstGeom>
          <a:gradFill flip="none" rotWithShape="1">
            <a:gsLst>
              <a:gs pos="0">
                <a:srgbClr val="1B69C0"/>
              </a:gs>
              <a:gs pos="85000">
                <a:srgbClr val="11335A"/>
              </a:gs>
              <a:gs pos="65000">
                <a:srgbClr val="022340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rgbClr val="11335A"/>
            </a:solidFill>
          </a:ln>
          <a:effectLst>
            <a:innerShdw blurRad="368300">
              <a:srgbClr val="1B69C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121888" rIns="121888" bIns="121888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7510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275" name="Picture 274" descr="StandardDeviationFormula_FORMULA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935688" y="7177240"/>
            <a:ext cx="969819" cy="623045"/>
          </a:xfrm>
          <a:prstGeom prst="rect">
            <a:avLst/>
          </a:prstGeom>
        </p:spPr>
      </p:pic>
      <p:pic>
        <p:nvPicPr>
          <p:cNvPr id="279" name="Picture 278" descr="StandardDeviationFormula_FORMULA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947741" y="8843403"/>
            <a:ext cx="969819" cy="623045"/>
          </a:xfrm>
          <a:prstGeom prst="rect">
            <a:avLst/>
          </a:prstGeom>
        </p:spPr>
      </p:pic>
      <p:pic>
        <p:nvPicPr>
          <p:cNvPr id="262" name="Picture 261" descr="StandardDeviationFormula_FORMULA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935688" y="5508779"/>
            <a:ext cx="969819" cy="623045"/>
          </a:xfrm>
          <a:prstGeom prst="rect">
            <a:avLst/>
          </a:prstGeom>
        </p:spPr>
      </p:pic>
      <p:grpSp>
        <p:nvGrpSpPr>
          <p:cNvPr id="236" name="Group 235"/>
          <p:cNvGrpSpPr/>
          <p:nvPr/>
        </p:nvGrpSpPr>
        <p:grpSpPr>
          <a:xfrm>
            <a:off x="20674739" y="4482931"/>
            <a:ext cx="2339973" cy="5688160"/>
            <a:chOff x="7107368" y="1374526"/>
            <a:chExt cx="1167122" cy="2837117"/>
          </a:xfrm>
        </p:grpSpPr>
        <p:pic>
          <p:nvPicPr>
            <p:cNvPr id="237" name="Picture 2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7107368" y="1374526"/>
              <a:ext cx="1167122" cy="623067"/>
            </a:xfrm>
            <a:prstGeom prst="rect">
              <a:avLst/>
            </a:prstGeom>
          </p:spPr>
        </p:pic>
        <p:pic>
          <p:nvPicPr>
            <p:cNvPr id="238" name="Picture 2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7107368" y="2112543"/>
              <a:ext cx="1167122" cy="623067"/>
            </a:xfrm>
            <a:prstGeom prst="rect">
              <a:avLst/>
            </a:prstGeom>
          </p:spPr>
        </p:pic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7107368" y="2850559"/>
              <a:ext cx="1167122" cy="623067"/>
            </a:xfrm>
            <a:prstGeom prst="rect">
              <a:avLst/>
            </a:prstGeom>
          </p:spPr>
        </p:pic>
        <p:pic>
          <p:nvPicPr>
            <p:cNvPr id="240" name="Picture 23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7107368" y="3588576"/>
              <a:ext cx="1167122" cy="623067"/>
            </a:xfrm>
            <a:prstGeom prst="rect">
              <a:avLst/>
            </a:prstGeom>
          </p:spPr>
        </p:pic>
      </p:grpSp>
      <p:sp>
        <p:nvSpPr>
          <p:cNvPr id="292" name="TextBox 291"/>
          <p:cNvSpPr txBox="1"/>
          <p:nvPr/>
        </p:nvSpPr>
        <p:spPr>
          <a:xfrm>
            <a:off x="9348492" y="3800198"/>
            <a:ext cx="2182659" cy="574517"/>
          </a:xfrm>
          <a:prstGeom prst="rect">
            <a:avLst/>
          </a:prstGeom>
          <a:noFill/>
        </p:spPr>
        <p:txBody>
          <a:bodyPr wrap="square" lIns="243818" tIns="121909" rIns="243818" bIns="121909" rtlCol="0">
            <a:spAutoFit/>
          </a:bodyPr>
          <a:lstStyle/>
          <a:p>
            <a:pPr defTabSz="2438155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596267">
                    <a:lumMod val="75000"/>
                  </a:srgbClr>
                </a:solidFill>
                <a:latin typeface="Arial"/>
                <a:ea typeface="+mn-ea"/>
                <a:cs typeface="+mn-cs"/>
              </a:rPr>
              <a:t>Controller</a:t>
            </a: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929054" y="5623397"/>
            <a:ext cx="962981" cy="39380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781082" y="4861631"/>
            <a:ext cx="567229" cy="385181"/>
            <a:chOff x="5870569" y="1742365"/>
            <a:chExt cx="329479" cy="223736"/>
          </a:xfrm>
        </p:grpSpPr>
        <p:cxnSp>
          <p:nvCxnSpPr>
            <p:cNvPr id="106" name="Straight Arrow Connector 105"/>
            <p:cNvCxnSpPr/>
            <p:nvPr/>
          </p:nvCxnSpPr>
          <p:spPr>
            <a:xfrm flipV="1">
              <a:off x="5870569" y="1742365"/>
              <a:ext cx="329479" cy="396"/>
            </a:xfrm>
            <a:prstGeom prst="straightConnector1">
              <a:avLst/>
            </a:prstGeom>
            <a:ln w="25400">
              <a:solidFill>
                <a:srgbClr val="CDFFDE"/>
              </a:solidFill>
              <a:headEnd type="triangle" w="med" len="med"/>
              <a:tailEnd type="none" w="med" len="med"/>
            </a:ln>
            <a:effectLst>
              <a:glow rad="38100">
                <a:srgbClr val="00E216">
                  <a:alpha val="70000"/>
                </a:srgbClr>
              </a:glo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V="1">
              <a:off x="5870569" y="1857727"/>
              <a:ext cx="329479" cy="396"/>
            </a:xfrm>
            <a:prstGeom prst="straightConnector1">
              <a:avLst/>
            </a:prstGeom>
            <a:ln w="25400">
              <a:solidFill>
                <a:srgbClr val="CDFFDE"/>
              </a:solidFill>
              <a:headEnd type="triangle" w="med" len="med"/>
              <a:tailEnd type="none" w="med" len="med"/>
            </a:ln>
            <a:effectLst>
              <a:glow rad="38100">
                <a:srgbClr val="00E216">
                  <a:alpha val="70000"/>
                </a:srgbClr>
              </a:glo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5870569" y="1965705"/>
              <a:ext cx="329479" cy="396"/>
            </a:xfrm>
            <a:prstGeom prst="straightConnector1">
              <a:avLst/>
            </a:prstGeom>
            <a:ln w="25400">
              <a:solidFill>
                <a:srgbClr val="CDFFDE"/>
              </a:solidFill>
              <a:headEnd type="triangle" w="med" len="med"/>
              <a:tailEnd type="none" w="med" len="med"/>
            </a:ln>
            <a:effectLst>
              <a:glow rad="38100">
                <a:srgbClr val="00E216">
                  <a:alpha val="70000"/>
                </a:srgbClr>
              </a:glo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15781082" y="6444652"/>
            <a:ext cx="567229" cy="385181"/>
            <a:chOff x="5870569" y="1742365"/>
            <a:chExt cx="329479" cy="223736"/>
          </a:xfrm>
        </p:grpSpPr>
        <p:cxnSp>
          <p:nvCxnSpPr>
            <p:cNvPr id="115" name="Straight Arrow Connector 114"/>
            <p:cNvCxnSpPr/>
            <p:nvPr/>
          </p:nvCxnSpPr>
          <p:spPr>
            <a:xfrm flipV="1">
              <a:off x="5870569" y="1742365"/>
              <a:ext cx="329479" cy="396"/>
            </a:xfrm>
            <a:prstGeom prst="straightConnector1">
              <a:avLst/>
            </a:prstGeom>
            <a:ln w="25400">
              <a:solidFill>
                <a:srgbClr val="CDFFDE"/>
              </a:solidFill>
              <a:headEnd type="triangle" w="med" len="med"/>
              <a:tailEnd type="none" w="med" len="med"/>
            </a:ln>
            <a:effectLst>
              <a:glow rad="38100">
                <a:srgbClr val="00E216">
                  <a:alpha val="70000"/>
                </a:srgbClr>
              </a:glo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5870569" y="1857727"/>
              <a:ext cx="329479" cy="396"/>
            </a:xfrm>
            <a:prstGeom prst="straightConnector1">
              <a:avLst/>
            </a:prstGeom>
            <a:ln w="25400">
              <a:solidFill>
                <a:srgbClr val="CDFFDE"/>
              </a:solidFill>
              <a:headEnd type="triangle" w="med" len="med"/>
              <a:tailEnd type="none" w="med" len="med"/>
            </a:ln>
            <a:effectLst>
              <a:glow rad="38100">
                <a:srgbClr val="00E216">
                  <a:alpha val="70000"/>
                </a:srgbClr>
              </a:glo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V="1">
              <a:off x="5870569" y="1965705"/>
              <a:ext cx="329479" cy="396"/>
            </a:xfrm>
            <a:prstGeom prst="straightConnector1">
              <a:avLst/>
            </a:prstGeom>
            <a:ln w="25400">
              <a:solidFill>
                <a:srgbClr val="CDFFDE"/>
              </a:solidFill>
              <a:headEnd type="triangle" w="med" len="med"/>
              <a:tailEnd type="none" w="med" len="med"/>
            </a:ln>
            <a:effectLst>
              <a:glow rad="38100">
                <a:srgbClr val="00E216">
                  <a:alpha val="70000"/>
                </a:srgbClr>
              </a:glo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15781082" y="8040065"/>
            <a:ext cx="567229" cy="385181"/>
            <a:chOff x="5870569" y="1742365"/>
            <a:chExt cx="329479" cy="223736"/>
          </a:xfrm>
        </p:grpSpPr>
        <p:cxnSp>
          <p:nvCxnSpPr>
            <p:cNvPr id="119" name="Straight Arrow Connector 118"/>
            <p:cNvCxnSpPr/>
            <p:nvPr/>
          </p:nvCxnSpPr>
          <p:spPr>
            <a:xfrm flipV="1">
              <a:off x="5870569" y="1742365"/>
              <a:ext cx="329479" cy="396"/>
            </a:xfrm>
            <a:prstGeom prst="straightConnector1">
              <a:avLst/>
            </a:prstGeom>
            <a:ln w="25400">
              <a:solidFill>
                <a:srgbClr val="CDFFDE"/>
              </a:solidFill>
              <a:headEnd type="triangle" w="med" len="med"/>
              <a:tailEnd type="none" w="med" len="med"/>
            </a:ln>
            <a:effectLst>
              <a:glow rad="38100">
                <a:srgbClr val="00E216">
                  <a:alpha val="70000"/>
                </a:srgbClr>
              </a:glo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V="1">
              <a:off x="5870569" y="1857727"/>
              <a:ext cx="329479" cy="396"/>
            </a:xfrm>
            <a:prstGeom prst="straightConnector1">
              <a:avLst/>
            </a:prstGeom>
            <a:ln w="25400">
              <a:solidFill>
                <a:srgbClr val="CDFFDE"/>
              </a:solidFill>
              <a:headEnd type="triangle" w="med" len="med"/>
              <a:tailEnd type="none" w="med" len="med"/>
            </a:ln>
            <a:effectLst>
              <a:glow rad="38100">
                <a:srgbClr val="00E216">
                  <a:alpha val="70000"/>
                </a:srgbClr>
              </a:glo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V="1">
              <a:off x="5870569" y="1965705"/>
              <a:ext cx="329479" cy="396"/>
            </a:xfrm>
            <a:prstGeom prst="straightConnector1">
              <a:avLst/>
            </a:prstGeom>
            <a:ln w="25400">
              <a:solidFill>
                <a:srgbClr val="CDFFDE"/>
              </a:solidFill>
              <a:headEnd type="triangle" w="med" len="med"/>
              <a:tailEnd type="none" w="med" len="med"/>
            </a:ln>
            <a:effectLst>
              <a:glow rad="38100">
                <a:srgbClr val="00E216">
                  <a:alpha val="70000"/>
                </a:srgbClr>
              </a:glo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15781082" y="9414895"/>
            <a:ext cx="567229" cy="385181"/>
            <a:chOff x="5870569" y="1742365"/>
            <a:chExt cx="329479" cy="223736"/>
          </a:xfrm>
        </p:grpSpPr>
        <p:cxnSp>
          <p:nvCxnSpPr>
            <p:cNvPr id="123" name="Straight Arrow Connector 122"/>
            <p:cNvCxnSpPr/>
            <p:nvPr/>
          </p:nvCxnSpPr>
          <p:spPr>
            <a:xfrm flipV="1">
              <a:off x="5870569" y="1742365"/>
              <a:ext cx="329479" cy="396"/>
            </a:xfrm>
            <a:prstGeom prst="straightConnector1">
              <a:avLst/>
            </a:prstGeom>
            <a:ln w="25400">
              <a:solidFill>
                <a:srgbClr val="CDFFDE"/>
              </a:solidFill>
              <a:headEnd type="triangle" w="med" len="med"/>
              <a:tailEnd type="none" w="med" len="med"/>
            </a:ln>
            <a:effectLst>
              <a:glow rad="38100">
                <a:srgbClr val="00E216">
                  <a:alpha val="70000"/>
                </a:srgbClr>
              </a:glo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flipV="1">
              <a:off x="5870569" y="1857727"/>
              <a:ext cx="329479" cy="396"/>
            </a:xfrm>
            <a:prstGeom prst="straightConnector1">
              <a:avLst/>
            </a:prstGeom>
            <a:ln w="25400">
              <a:solidFill>
                <a:srgbClr val="CDFFDE"/>
              </a:solidFill>
              <a:headEnd type="triangle" w="med" len="med"/>
              <a:tailEnd type="none" w="med" len="med"/>
            </a:ln>
            <a:effectLst>
              <a:glow rad="38100">
                <a:srgbClr val="00E216">
                  <a:alpha val="70000"/>
                </a:srgbClr>
              </a:glo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flipV="1">
              <a:off x="5870569" y="1965705"/>
              <a:ext cx="329479" cy="396"/>
            </a:xfrm>
            <a:prstGeom prst="straightConnector1">
              <a:avLst/>
            </a:prstGeom>
            <a:ln w="25400">
              <a:solidFill>
                <a:srgbClr val="CDFFDE"/>
              </a:solidFill>
              <a:headEnd type="triangle" w="med" len="med"/>
              <a:tailEnd type="none" w="med" len="med"/>
            </a:ln>
            <a:effectLst>
              <a:glow rad="38100">
                <a:srgbClr val="00E216">
                  <a:alpha val="70000"/>
                </a:srgbClr>
              </a:glo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6" name="Picture 1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942526" y="7295224"/>
            <a:ext cx="962981" cy="393808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947067" y="8958776"/>
            <a:ext cx="962981" cy="393808"/>
          </a:xfrm>
          <a:prstGeom prst="rect">
            <a:avLst/>
          </a:prstGeom>
        </p:spPr>
      </p:pic>
      <p:pic>
        <p:nvPicPr>
          <p:cNvPr id="100" name="Picture 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85201" y="4706943"/>
            <a:ext cx="1346200" cy="100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83601" y="6230943"/>
            <a:ext cx="1346200" cy="100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83601" y="7678743"/>
            <a:ext cx="1346200" cy="100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83601" y="9144004"/>
            <a:ext cx="1346200" cy="100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05829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14524E-6 L 0.31163 0.1825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912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0167E-6 L 0.31163 0.1779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88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2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9" presetClass="path" presetSubtype="0" repeatCount="4000" accel="50000" decel="48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6 2.46914E-7 L -0.38559 0.2984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8" y="1490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9" presetClass="path" presetSubtype="0" repeatCount="4000" accel="50000" decel="4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72222E-6 1.59617E-6 L -0.39322 0.1661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70" y="830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9" presetClass="path" presetSubtype="0" repeatCount="4000" accel="50000" decel="48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22222E-6 -3.58025E-6 L -0.39166 0.04321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216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9" presetClass="path" presetSubtype="0" repeatCount="4000" accel="50000" decel="48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4.16667E-6 8.64198E-7 L -0.38559 0.06265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8" y="311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9" presetClass="path" presetSubtype="0" repeatCount="4000" accel="50000" decel="48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22222E-6 8.64198E-7 L -0.39166 0.08148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407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9" presetClass="path" presetSubtype="0" repeatCount="4000" accel="50000" decel="48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22222E-6 -2.96296E-6 L -0.39166 0.16574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8272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9" presetClass="path" presetSubtype="0" repeatCount="4000" accel="50000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09877E-6 L -0.39166 -0.29197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1459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9" presetClass="path" presetSubtype="0" repeatCount="4000" accel="50000" decel="4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-0.00061 L -0.39166 -0.06635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3302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9" presetClass="path" presetSubtype="0" repeatCount="4000" accel="50000" decel="48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-4.5679E-6 L -0.39757 -0.30277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8" y="-1515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9" presetClass="path" presetSubtype="0" repeatCount="4000" accel="50000" decel="48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22222E-6 -1.48148E-6 L -0.39166 -0.0466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234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9" presetClass="path" presetSubtype="0" repeatCount="4000" accel="50000" decel="48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5E-6 -1.48148E-6 L -0.39757 -0.17778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8" y="-888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9" presetClass="path" presetSubtype="0" repeatCount="4000" accel="50000" decel="48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5E-6 4.5971E-6 L -0.39757 -0.05743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8" y="-287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9" presetClass="path" presetSubtype="0" repeatCount="4000" accel="50000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08642E-6 L -0.39166 0.06513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324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9" presetClass="path" presetSubtype="0" repeatCount="4000" accel="50000" decel="4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-2.51312E-6 L -0.39166 0.05434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271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9" presetClass="path" presetSubtype="0" repeatCount="4000" accel="50000" decel="48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4.44444E-6 L -0.39757 -0.0676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8" y="-3395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9" presetClass="path" presetSubtype="0" repeatCount="4000" accel="50000" decel="48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22222E-6 -2.46914E-6 L -0.39166 -0.0358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179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9" presetClass="path" presetSubtype="0" repeatCount="4000" accel="50000" decel="48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5E-6 -2.46914E-6 L -0.39757 -0.0358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8" y="-179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9" presetClass="path" presetSubtype="0" repeatCount="4000" accel="50000" decel="48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5E-6 -4.93827E-6 L -0.39757 -0.0466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8" y="-234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9" presetClass="path" presetSubtype="0" repeatCount="4000" accel="50000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69136E-6 L -0.38854 0.06698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333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9" presetClass="path" presetSubtype="0" repeatCount="4000" accel="50000" decel="4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77778E-6 2.83951E-6 L -0.38854 -0.06111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305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9" presetClass="path" presetSubtype="0" repeatCount="4000" accel="50000" decel="48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2.83951E-6 L -0.39444 -0.06111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22" y="-305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9" presetClass="path" presetSubtype="0" repeatCount="4000" accel="50000" decel="48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6 -4.07407E-6 L -0.38854 -0.05864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2932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9" presetClass="path" presetSubtype="0" repeatCount="4000" accel="50000" decel="48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-4.07407E-6 L -0.39444 -0.05864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22" y="-2932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9" presetClass="path" presetSubtype="0" repeatCount="4000" accel="50000" decel="4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3.45679E-6 L -0.39444 0.04382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22" y="219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9" presetClass="path" presetSubtype="0" repeatCount="2000" accel="50000" decel="48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399 -0.00309 L 0.00434 0.2093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062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9" presetClass="path" presetSubtype="0" repeatCount="2000" accel="50000" decel="4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91039E-7 1.34651E-6 L -0.00417 0.2149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0747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9" presetClass="path" presetSubtype="0" repeatCount="2000" accel="50000" decel="48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1094 0.01142 L -0.01181 0.2307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953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9" presetClass="path" presetSubtype="0" repeatCount="2000" accel="50000" decel="48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07676E-7 1.30327E-6 L -0.00747 0.2056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1028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9" presetClass="path" presetSubtype="0" repeatCount="2000" accel="50000" decel="48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26433E-6 3.69364E-6 L -0.00017 -0.2665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3342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9" presetClass="path" presetSubtype="0" repeatCount="2000" accel="50000" decel="4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417 -0.21619 L 0.00278 0.017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1674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200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77874E-7 3.84805E-6 L 0.00417 -0.21619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0809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200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33 -0.22607 L -0.00313 -0.0154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53 0.06292 L -0.29114 -0.08421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-7372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/>
      <p:bldP spid="287" grpId="0" animBg="1"/>
      <p:bldP spid="284" grpId="0" animBg="1"/>
      <p:bldP spid="291" grpId="0" animBg="1"/>
      <p:bldP spid="290" grpId="0" animBg="1"/>
      <p:bldP spid="289" grpId="0" animBg="1"/>
      <p:bldP spid="289" grpId="1" animBg="1"/>
      <p:bldP spid="286" grpId="0" animBg="1"/>
      <p:bldP spid="213" grpId="0" animBg="1"/>
      <p:bldP spid="212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8496299" y="1"/>
            <a:ext cx="15328901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Agenda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963401" y="3810000"/>
            <a:ext cx="11861800" cy="9906000"/>
          </a:xfrm>
        </p:spPr>
        <p:txBody>
          <a:bodyPr/>
          <a:lstStyle/>
          <a:p>
            <a:pPr marL="914329" indent="-914329" algn="l" eaLnBrk="1" hangingPunct="1">
              <a:buAutoNum type="arabicPeriod"/>
              <a:defRPr/>
            </a:pPr>
            <a:r>
              <a:rPr lang="en-US" dirty="0" smtClean="0"/>
              <a:t>Basics</a:t>
            </a:r>
          </a:p>
          <a:p>
            <a:pPr marL="914329" indent="-914329" algn="l" eaLnBrk="1" hangingPunct="1">
              <a:buAutoNum type="arabicPeriod"/>
              <a:defRPr/>
            </a:pPr>
            <a:endParaRPr lang="en-US" dirty="0" smtClean="0"/>
          </a:p>
          <a:p>
            <a:pPr marL="914329" indent="-914329" algn="l" eaLnBrk="1" hangingPunct="1">
              <a:buAutoNum type="arabicPeriod"/>
              <a:defRPr/>
            </a:pPr>
            <a:r>
              <a:rPr lang="en-US" dirty="0" smtClean="0"/>
              <a:t>Cluster Evolution</a:t>
            </a:r>
          </a:p>
          <a:p>
            <a:pPr marL="1028628" lvl="1" indent="-914329" algn="l" eaLnBrk="1" hangingPunct="1">
              <a:buFont typeface="Arial"/>
              <a:buChar char="•"/>
              <a:defRPr/>
            </a:pPr>
            <a:r>
              <a:rPr lang="en-US" dirty="0" smtClean="0"/>
              <a:t>Vanilla Cluster</a:t>
            </a:r>
          </a:p>
          <a:p>
            <a:pPr marL="1028628" lvl="1" indent="-914329" algn="l" eaLnBrk="1" hangingPunct="1">
              <a:buFont typeface="Arial"/>
              <a:buChar char="•"/>
              <a:defRPr/>
            </a:pPr>
            <a:r>
              <a:rPr lang="en-US" dirty="0" smtClean="0"/>
              <a:t>Foreign Workload Introduced</a:t>
            </a:r>
          </a:p>
          <a:p>
            <a:pPr marL="1028628" lvl="1" indent="-914329" algn="l" eaLnBrk="1" hangingPunct="1">
              <a:buFont typeface="Arial"/>
              <a:buChar char="•"/>
              <a:defRPr/>
            </a:pPr>
            <a:r>
              <a:rPr lang="en-US" dirty="0" smtClean="0"/>
              <a:t>Node Specialization</a:t>
            </a:r>
          </a:p>
          <a:p>
            <a:pPr marL="1028628" lvl="1" indent="-914329" algn="l" eaLnBrk="1" hangingPunct="1">
              <a:buFont typeface="Arial"/>
              <a:buChar char="•"/>
              <a:defRPr/>
            </a:pPr>
            <a:r>
              <a:rPr lang="en-US" dirty="0" smtClean="0"/>
              <a:t>Cluster Specialization</a:t>
            </a:r>
          </a:p>
          <a:p>
            <a:pPr marL="1028628" lvl="1" indent="-914329" algn="l" eaLnBrk="1" hangingPunct="1">
              <a:buFont typeface="Arial"/>
              <a:buChar char="•"/>
              <a:defRPr/>
            </a:pPr>
            <a:r>
              <a:rPr lang="en-US" dirty="0" smtClean="0"/>
              <a:t>Datacenter Integration</a:t>
            </a:r>
          </a:p>
          <a:p>
            <a:pPr marL="914329" indent="-914329" algn="l" eaLnBrk="1" hangingPunct="1">
              <a:buFont typeface="+mj-lt"/>
              <a:buAutoNum type="arabicPeriod"/>
              <a:defRPr/>
            </a:pPr>
            <a:endParaRPr lang="en-US" dirty="0"/>
          </a:p>
          <a:p>
            <a:pPr marL="914329" indent="-914329" algn="l" eaLnBrk="1" hangingPunct="1">
              <a:buFont typeface="+mj-lt"/>
              <a:buAutoNum type="arabicPeriod"/>
              <a:defRPr/>
            </a:pPr>
            <a:r>
              <a:rPr lang="en-US" dirty="0" smtClean="0"/>
              <a:t>YARN</a:t>
            </a:r>
          </a:p>
          <a:p>
            <a:pPr marL="914329" indent="-914329" algn="l" eaLnBrk="1" hangingPunct="1">
              <a:buFont typeface="+mj-lt"/>
              <a:buAutoNum type="arabicPeriod"/>
              <a:defRPr/>
            </a:pPr>
            <a:endParaRPr lang="en-US" dirty="0"/>
          </a:p>
          <a:p>
            <a:pPr marL="914329" indent="-914329" algn="l" eaLnBrk="1" hangingPunct="1">
              <a:buFont typeface="+mj-lt"/>
              <a:buAutoNum type="arabicPeriod"/>
              <a:defRPr/>
            </a:pPr>
            <a:r>
              <a:rPr lang="en-US" dirty="0" smtClean="0"/>
              <a:t>Security</a:t>
            </a:r>
          </a:p>
          <a:p>
            <a:pPr marL="914329" indent="-914329" algn="l" eaLnBrk="1" hangingPunct="1">
              <a:buAutoNum type="arabicPeriod"/>
              <a:defRPr/>
            </a:pPr>
            <a:endParaRPr lang="en-US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roup 305"/>
          <p:cNvGrpSpPr/>
          <p:nvPr/>
        </p:nvGrpSpPr>
        <p:grpSpPr>
          <a:xfrm>
            <a:off x="12173008" y="4150503"/>
            <a:ext cx="3901440" cy="5146413"/>
            <a:chOff x="6282143" y="859895"/>
            <a:chExt cx="1630643" cy="2150991"/>
          </a:xfrm>
        </p:grpSpPr>
        <p:sp>
          <p:nvSpPr>
            <p:cNvPr id="194" name="Rectangle 193"/>
            <p:cNvSpPr/>
            <p:nvPr/>
          </p:nvSpPr>
          <p:spPr>
            <a:xfrm>
              <a:off x="6282143" y="859895"/>
              <a:ext cx="1630643" cy="2150991"/>
            </a:xfrm>
            <a:prstGeom prst="rect">
              <a:avLst/>
            </a:prstGeom>
            <a:gradFill flip="none" rotWithShape="1">
              <a:gsLst>
                <a:gs pos="0">
                  <a:srgbClr val="F3A015"/>
                </a:gs>
                <a:gs pos="100000">
                  <a:srgbClr val="CF4A0F"/>
                </a:gs>
              </a:gsLst>
              <a:lin ang="3300000" scaled="0"/>
              <a:tileRect/>
            </a:gradFill>
            <a:ln w="6350">
              <a:solidFill>
                <a:srgbClr val="652407"/>
              </a:solidFill>
            </a:ln>
            <a:effectLst>
              <a:innerShdw blurRad="152400">
                <a:srgbClr val="652407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2" tIns="137160" rIns="45712" bIns="45712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75104">
                <a:lnSpc>
                  <a:spcPct val="90000"/>
                </a:lnSpc>
              </a:pP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TERADATA</a:t>
              </a:r>
            </a:p>
          </p:txBody>
        </p:sp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639994" y="1317163"/>
              <a:ext cx="1100168" cy="1474034"/>
            </a:xfrm>
            <a:prstGeom prst="rect">
              <a:avLst/>
            </a:prstGeom>
          </p:spPr>
        </p:pic>
        <p:grpSp>
          <p:nvGrpSpPr>
            <p:cNvPr id="195" name="Group 194"/>
            <p:cNvGrpSpPr/>
            <p:nvPr/>
          </p:nvGrpSpPr>
          <p:grpSpPr>
            <a:xfrm>
              <a:off x="6901065" y="1740732"/>
              <a:ext cx="894615" cy="1091228"/>
              <a:chOff x="-338247" y="3157038"/>
              <a:chExt cx="1578866" cy="1039370"/>
            </a:xfrm>
          </p:grpSpPr>
          <p:pic>
            <p:nvPicPr>
              <p:cNvPr id="196" name="Picture 19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338247" y="3157038"/>
                <a:ext cx="1578866" cy="1039370"/>
              </a:xfrm>
              <a:prstGeom prst="rect">
                <a:avLst/>
              </a:prstGeom>
            </p:spPr>
          </p:pic>
          <p:sp>
            <p:nvSpPr>
              <p:cNvPr id="197" name="TextBox 196"/>
              <p:cNvSpPr txBox="1"/>
              <p:nvPr/>
            </p:nvSpPr>
            <p:spPr>
              <a:xfrm>
                <a:off x="-336727" y="3351799"/>
                <a:ext cx="1575815" cy="838593"/>
              </a:xfrm>
              <a:prstGeom prst="rect">
                <a:avLst/>
              </a:prstGeom>
              <a:noFill/>
            </p:spPr>
            <p:txBody>
              <a:bodyPr wrap="square" lIns="45720" rIns="45720" rtlCol="0" anchor="ctr">
                <a:noAutofit/>
              </a:bodyPr>
              <a:lstStyle>
                <a:defPPr>
                  <a:defRPr lang="en-US"/>
                </a:defPPr>
                <a:lvl1pPr algn="ctr">
                  <a:lnSpc>
                    <a:spcPct val="90000"/>
                  </a:lnSpc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lvl1pPr>
              </a:lstStyle>
              <a:p>
                <a:pPr defTabSz="975104"/>
                <a:endParaRPr lang="en-US" sz="2700" dirty="0"/>
              </a:p>
            </p:txBody>
          </p:sp>
        </p:grpSp>
        <p:grpSp>
          <p:nvGrpSpPr>
            <p:cNvPr id="253" name="Group 252"/>
            <p:cNvGrpSpPr/>
            <p:nvPr/>
          </p:nvGrpSpPr>
          <p:grpSpPr>
            <a:xfrm>
              <a:off x="6316524" y="1879378"/>
              <a:ext cx="256172" cy="256173"/>
              <a:chOff x="695316" y="2285122"/>
              <a:chExt cx="256172" cy="256173"/>
            </a:xfrm>
          </p:grpSpPr>
          <p:sp>
            <p:nvSpPr>
              <p:cNvPr id="254" name="Oval 253"/>
              <p:cNvSpPr>
                <a:spLocks noChangeAspect="1"/>
              </p:cNvSpPr>
              <p:nvPr/>
            </p:nvSpPr>
            <p:spPr>
              <a:xfrm>
                <a:off x="695316" y="2285122"/>
                <a:ext cx="256172" cy="256173"/>
              </a:xfrm>
              <a:prstGeom prst="ellipse">
                <a:avLst/>
              </a:prstGeom>
              <a:gradFill flip="none" rotWithShape="1">
                <a:gsLst>
                  <a:gs pos="0">
                    <a:srgbClr val="1B69C0"/>
                  </a:gs>
                  <a:gs pos="85000">
                    <a:srgbClr val="11335A"/>
                  </a:gs>
                  <a:gs pos="65000">
                    <a:srgbClr val="0223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>
                <a:solidFill>
                  <a:srgbClr val="11335A"/>
                </a:solidFill>
              </a:ln>
              <a:effectLst>
                <a:innerShdw blurRad="368300">
                  <a:srgbClr val="1B69C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12" tIns="45712" rIns="45712" bIns="45712" numCol="1" spcCol="0" rtlCol="0" fromWordArt="0" anchor="ctr" anchorCtr="0" forceAA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pPr algn="ctr" defTabSz="975104">
                  <a:lnSpc>
                    <a:spcPct val="90000"/>
                  </a:lnSpc>
                </a:pPr>
                <a:endPara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255" name="Picture 25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06058" y="2374460"/>
                <a:ext cx="228613" cy="93491"/>
              </a:xfrm>
              <a:prstGeom prst="rect">
                <a:avLst/>
              </a:prstGeom>
            </p:spPr>
          </p:pic>
        </p:grpSp>
      </p:grpSp>
      <p:grpSp>
        <p:nvGrpSpPr>
          <p:cNvPr id="266" name="Group 265"/>
          <p:cNvGrpSpPr/>
          <p:nvPr/>
        </p:nvGrpSpPr>
        <p:grpSpPr>
          <a:xfrm>
            <a:off x="20574000" y="381000"/>
            <a:ext cx="3454027" cy="1477936"/>
            <a:chOff x="2241294" y="1413764"/>
            <a:chExt cx="1443643" cy="617717"/>
          </a:xfrm>
        </p:grpSpPr>
        <p:sp>
          <p:nvSpPr>
            <p:cNvPr id="265" name="Rectangle 264"/>
            <p:cNvSpPr/>
            <p:nvPr/>
          </p:nvSpPr>
          <p:spPr>
            <a:xfrm>
              <a:off x="2241294" y="1413764"/>
              <a:ext cx="1443643" cy="617717"/>
            </a:xfrm>
            <a:prstGeom prst="rect">
              <a:avLst/>
            </a:prstGeom>
            <a:gradFill flip="none" rotWithShape="1">
              <a:gsLst>
                <a:gs pos="97500">
                  <a:srgbClr val="003464"/>
                </a:gs>
                <a:gs pos="37000">
                  <a:srgbClr val="11639B"/>
                </a:gs>
                <a:gs pos="0">
                  <a:srgbClr val="1977AB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rgbClr val="003E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27" tIns="27427" rIns="91440" bIns="27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sz="29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CLIENT</a:t>
              </a:r>
              <a:endPara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64" name="Picture 263" descr="Conclusions_ICONSALL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7533" y="1463207"/>
              <a:ext cx="655800" cy="5188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4200000" algn="tl" rotWithShape="0">
                <a:prstClr val="black">
                  <a:alpha val="35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2" name="Group 191"/>
          <p:cNvGrpSpPr/>
          <p:nvPr/>
        </p:nvGrpSpPr>
        <p:grpSpPr>
          <a:xfrm>
            <a:off x="7811159" y="4155129"/>
            <a:ext cx="3648461" cy="5141784"/>
            <a:chOff x="1262520" y="-279306"/>
            <a:chExt cx="4310444" cy="5986263"/>
          </a:xfrm>
        </p:grpSpPr>
        <p:grpSp>
          <p:nvGrpSpPr>
            <p:cNvPr id="94" name="Group 93"/>
            <p:cNvGrpSpPr/>
            <p:nvPr/>
          </p:nvGrpSpPr>
          <p:grpSpPr>
            <a:xfrm>
              <a:off x="1262523" y="2684875"/>
              <a:ext cx="4310439" cy="798938"/>
              <a:chOff x="1253045" y="2675398"/>
              <a:chExt cx="4310439" cy="798938"/>
            </a:xfrm>
          </p:grpSpPr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53045" y="2675398"/>
                <a:ext cx="4310439" cy="798938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84846" y="2845900"/>
                <a:ext cx="1564130" cy="576350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12709" y="2980071"/>
                <a:ext cx="523870" cy="279668"/>
              </a:xfrm>
              <a:prstGeom prst="rect">
                <a:avLst/>
              </a:prstGeom>
            </p:spPr>
          </p:pic>
          <p:grpSp>
            <p:nvGrpSpPr>
              <p:cNvPr id="99" name="Group 98"/>
              <p:cNvGrpSpPr/>
              <p:nvPr/>
            </p:nvGrpSpPr>
            <p:grpSpPr>
              <a:xfrm>
                <a:off x="4316019" y="2859627"/>
                <a:ext cx="1047674" cy="541002"/>
                <a:chOff x="3436689" y="1702436"/>
                <a:chExt cx="1677482" cy="866139"/>
              </a:xfrm>
            </p:grpSpPr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36689" y="1702436"/>
                  <a:ext cx="1677482" cy="866139"/>
                </a:xfrm>
                <a:prstGeom prst="rect">
                  <a:avLst/>
                </a:prstGeom>
              </p:spPr>
            </p:pic>
            <p:grpSp>
              <p:nvGrpSpPr>
                <p:cNvPr id="101" name="Group 100"/>
                <p:cNvGrpSpPr/>
                <p:nvPr/>
              </p:nvGrpSpPr>
              <p:grpSpPr>
                <a:xfrm>
                  <a:off x="3784185" y="1967490"/>
                  <a:ext cx="1091943" cy="380453"/>
                  <a:chOff x="7445248" y="2132022"/>
                  <a:chExt cx="613458" cy="213740"/>
                </a:xfrm>
              </p:grpSpPr>
              <p:grpSp>
                <p:nvGrpSpPr>
                  <p:cNvPr id="102" name="Group 101"/>
                  <p:cNvGrpSpPr>
                    <a:grpSpLocks noChangeAspect="1"/>
                  </p:cNvGrpSpPr>
                  <p:nvPr/>
                </p:nvGrpSpPr>
                <p:grpSpPr>
                  <a:xfrm>
                    <a:off x="7813311" y="2132022"/>
                    <a:ext cx="245395" cy="213740"/>
                    <a:chOff x="5911100" y="787465"/>
                    <a:chExt cx="2290773" cy="1995272"/>
                  </a:xfrm>
                </p:grpSpPr>
                <p:pic>
                  <p:nvPicPr>
                    <p:cNvPr id="104" name="Picture 103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911100" y="928861"/>
                      <a:ext cx="1408179" cy="14081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5" name="Picture 104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052468" y="1810425"/>
                      <a:ext cx="972312" cy="9723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6" name="Picture 105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229559" y="787465"/>
                      <a:ext cx="972314" cy="97231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3" name="Picture 102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45248" y="2160345"/>
                    <a:ext cx="358997" cy="14681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08" name="Group 107"/>
            <p:cNvGrpSpPr/>
            <p:nvPr/>
          </p:nvGrpSpPr>
          <p:grpSpPr>
            <a:xfrm>
              <a:off x="1262524" y="3425923"/>
              <a:ext cx="4310439" cy="798938"/>
              <a:chOff x="1268703" y="2683980"/>
              <a:chExt cx="4310439" cy="798938"/>
            </a:xfrm>
          </p:grpSpPr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68703" y="2683980"/>
                <a:ext cx="4310439" cy="798938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84846" y="2845900"/>
                <a:ext cx="1564130" cy="576350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12709" y="2980071"/>
                <a:ext cx="523870" cy="279668"/>
              </a:xfrm>
              <a:prstGeom prst="rect">
                <a:avLst/>
              </a:prstGeom>
            </p:spPr>
          </p:pic>
          <p:grpSp>
            <p:nvGrpSpPr>
              <p:cNvPr id="112" name="Group 111"/>
              <p:cNvGrpSpPr/>
              <p:nvPr/>
            </p:nvGrpSpPr>
            <p:grpSpPr>
              <a:xfrm>
                <a:off x="4316019" y="2859627"/>
                <a:ext cx="1047674" cy="541002"/>
                <a:chOff x="3436689" y="1702436"/>
                <a:chExt cx="1677482" cy="866139"/>
              </a:xfrm>
            </p:grpSpPr>
            <p:pic>
              <p:nvPicPr>
                <p:cNvPr id="113" name="Picture 112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36689" y="1702436"/>
                  <a:ext cx="1677482" cy="866139"/>
                </a:xfrm>
                <a:prstGeom prst="rect">
                  <a:avLst/>
                </a:prstGeom>
              </p:spPr>
            </p:pic>
            <p:grpSp>
              <p:nvGrpSpPr>
                <p:cNvPr id="114" name="Group 113"/>
                <p:cNvGrpSpPr/>
                <p:nvPr/>
              </p:nvGrpSpPr>
              <p:grpSpPr>
                <a:xfrm>
                  <a:off x="3784185" y="1967490"/>
                  <a:ext cx="1091943" cy="380453"/>
                  <a:chOff x="7445248" y="2132022"/>
                  <a:chExt cx="613458" cy="213740"/>
                </a:xfrm>
              </p:grpSpPr>
              <p:grpSp>
                <p:nvGrpSpPr>
                  <p:cNvPr id="115" name="Group 114"/>
                  <p:cNvGrpSpPr>
                    <a:grpSpLocks noChangeAspect="1"/>
                  </p:cNvGrpSpPr>
                  <p:nvPr/>
                </p:nvGrpSpPr>
                <p:grpSpPr>
                  <a:xfrm>
                    <a:off x="7813311" y="2132022"/>
                    <a:ext cx="245395" cy="213740"/>
                    <a:chOff x="5911100" y="787465"/>
                    <a:chExt cx="2290773" cy="1995272"/>
                  </a:xfrm>
                </p:grpSpPr>
                <p:pic>
                  <p:nvPicPr>
                    <p:cNvPr id="117" name="Picture 116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911100" y="928861"/>
                      <a:ext cx="1408179" cy="14081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8" name="Picture 117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052468" y="1810425"/>
                      <a:ext cx="972312" cy="9723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9" name="Picture 118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229559" y="787465"/>
                      <a:ext cx="972314" cy="97231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16" name="Picture 115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45248" y="2160345"/>
                    <a:ext cx="358997" cy="14681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20" name="Group 119"/>
            <p:cNvGrpSpPr/>
            <p:nvPr/>
          </p:nvGrpSpPr>
          <p:grpSpPr>
            <a:xfrm>
              <a:off x="1262523" y="1943831"/>
              <a:ext cx="4310439" cy="798938"/>
              <a:chOff x="1253045" y="2683017"/>
              <a:chExt cx="4310439" cy="798938"/>
            </a:xfrm>
          </p:grpSpPr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53045" y="2683017"/>
                <a:ext cx="4310439" cy="798938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84846" y="2845900"/>
                <a:ext cx="1564130" cy="576350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12709" y="2980071"/>
                <a:ext cx="523870" cy="279668"/>
              </a:xfrm>
              <a:prstGeom prst="rect">
                <a:avLst/>
              </a:prstGeom>
            </p:spPr>
          </p:pic>
          <p:grpSp>
            <p:nvGrpSpPr>
              <p:cNvPr id="124" name="Group 123"/>
              <p:cNvGrpSpPr/>
              <p:nvPr/>
            </p:nvGrpSpPr>
            <p:grpSpPr>
              <a:xfrm>
                <a:off x="4316019" y="2859627"/>
                <a:ext cx="1047674" cy="541002"/>
                <a:chOff x="3436689" y="1702436"/>
                <a:chExt cx="1677482" cy="866139"/>
              </a:xfrm>
            </p:grpSpPr>
            <p:pic>
              <p:nvPicPr>
                <p:cNvPr id="125" name="Picture 124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36689" y="1702436"/>
                  <a:ext cx="1677482" cy="866139"/>
                </a:xfrm>
                <a:prstGeom prst="rect">
                  <a:avLst/>
                </a:prstGeom>
              </p:spPr>
            </p:pic>
            <p:grpSp>
              <p:nvGrpSpPr>
                <p:cNvPr id="126" name="Group 125"/>
                <p:cNvGrpSpPr/>
                <p:nvPr/>
              </p:nvGrpSpPr>
              <p:grpSpPr>
                <a:xfrm>
                  <a:off x="3784185" y="1967490"/>
                  <a:ext cx="1091943" cy="380453"/>
                  <a:chOff x="7445248" y="2132022"/>
                  <a:chExt cx="613458" cy="213740"/>
                </a:xfrm>
              </p:grpSpPr>
              <p:grpSp>
                <p:nvGrpSpPr>
                  <p:cNvPr id="127" name="Group 126"/>
                  <p:cNvGrpSpPr>
                    <a:grpSpLocks noChangeAspect="1"/>
                  </p:cNvGrpSpPr>
                  <p:nvPr/>
                </p:nvGrpSpPr>
                <p:grpSpPr>
                  <a:xfrm>
                    <a:off x="7813311" y="2132022"/>
                    <a:ext cx="245395" cy="213740"/>
                    <a:chOff x="5911100" y="787465"/>
                    <a:chExt cx="2290773" cy="1995272"/>
                  </a:xfrm>
                </p:grpSpPr>
                <p:pic>
                  <p:nvPicPr>
                    <p:cNvPr id="129" name="Picture 128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911100" y="928861"/>
                      <a:ext cx="1408179" cy="14081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0" name="Picture 129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052468" y="1810425"/>
                      <a:ext cx="972312" cy="9723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1" name="Picture 130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229559" y="787465"/>
                      <a:ext cx="972314" cy="97231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28" name="Picture 127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45248" y="2160345"/>
                    <a:ext cx="358997" cy="14681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32" name="Group 131"/>
            <p:cNvGrpSpPr/>
            <p:nvPr/>
          </p:nvGrpSpPr>
          <p:grpSpPr>
            <a:xfrm>
              <a:off x="1262524" y="461738"/>
              <a:ext cx="4310439" cy="798938"/>
              <a:chOff x="1246867" y="2688000"/>
              <a:chExt cx="4310439" cy="798938"/>
            </a:xfrm>
          </p:grpSpPr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46867" y="2688000"/>
                <a:ext cx="4310439" cy="798938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84846" y="2845900"/>
                <a:ext cx="1564130" cy="576350"/>
              </a:xfrm>
              <a:prstGeom prst="rect">
                <a:avLst/>
              </a:prstGeom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12709" y="2980071"/>
                <a:ext cx="523870" cy="279668"/>
              </a:xfrm>
              <a:prstGeom prst="rect">
                <a:avLst/>
              </a:prstGeom>
            </p:spPr>
          </p:pic>
          <p:grpSp>
            <p:nvGrpSpPr>
              <p:cNvPr id="136" name="Group 135"/>
              <p:cNvGrpSpPr/>
              <p:nvPr/>
            </p:nvGrpSpPr>
            <p:grpSpPr>
              <a:xfrm>
                <a:off x="4316019" y="2859627"/>
                <a:ext cx="1047674" cy="541002"/>
                <a:chOff x="3436689" y="1702436"/>
                <a:chExt cx="1677482" cy="866139"/>
              </a:xfrm>
            </p:grpSpPr>
            <p:pic>
              <p:nvPicPr>
                <p:cNvPr id="137" name="Picture 136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36689" y="1702436"/>
                  <a:ext cx="1677482" cy="866139"/>
                </a:xfrm>
                <a:prstGeom prst="rect">
                  <a:avLst/>
                </a:prstGeom>
              </p:spPr>
            </p:pic>
            <p:grpSp>
              <p:nvGrpSpPr>
                <p:cNvPr id="138" name="Group 137"/>
                <p:cNvGrpSpPr/>
                <p:nvPr/>
              </p:nvGrpSpPr>
              <p:grpSpPr>
                <a:xfrm>
                  <a:off x="3784185" y="1967490"/>
                  <a:ext cx="1091943" cy="380453"/>
                  <a:chOff x="7445248" y="2132022"/>
                  <a:chExt cx="613458" cy="213740"/>
                </a:xfrm>
              </p:grpSpPr>
              <p:grpSp>
                <p:nvGrpSpPr>
                  <p:cNvPr id="139" name="Group 138"/>
                  <p:cNvGrpSpPr>
                    <a:grpSpLocks noChangeAspect="1"/>
                  </p:cNvGrpSpPr>
                  <p:nvPr/>
                </p:nvGrpSpPr>
                <p:grpSpPr>
                  <a:xfrm>
                    <a:off x="7813311" y="2132022"/>
                    <a:ext cx="245395" cy="213740"/>
                    <a:chOff x="5911100" y="787465"/>
                    <a:chExt cx="2290773" cy="1995272"/>
                  </a:xfrm>
                </p:grpSpPr>
                <p:pic>
                  <p:nvPicPr>
                    <p:cNvPr id="141" name="Picture 140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911100" y="928861"/>
                      <a:ext cx="1408179" cy="14081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2" name="Picture 141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052468" y="1810425"/>
                      <a:ext cx="972312" cy="9723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3" name="Picture 142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229559" y="787465"/>
                      <a:ext cx="972314" cy="97231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40" name="Picture 139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45248" y="2160345"/>
                    <a:ext cx="358997" cy="14681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44" name="Group 143"/>
            <p:cNvGrpSpPr/>
            <p:nvPr/>
          </p:nvGrpSpPr>
          <p:grpSpPr>
            <a:xfrm>
              <a:off x="1262525" y="1202785"/>
              <a:ext cx="4310439" cy="798938"/>
              <a:chOff x="1262525" y="2696581"/>
              <a:chExt cx="4310439" cy="798938"/>
            </a:xfrm>
          </p:grpSpPr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62525" y="2696581"/>
                <a:ext cx="4310439" cy="798938"/>
              </a:xfrm>
              <a:prstGeom prst="rect">
                <a:avLst/>
              </a:prstGeom>
            </p:spPr>
          </p:pic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84846" y="2845900"/>
                <a:ext cx="1564130" cy="576350"/>
              </a:xfrm>
              <a:prstGeom prst="rect">
                <a:avLst/>
              </a:prstGeom>
            </p:spPr>
          </p:pic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12709" y="2980071"/>
                <a:ext cx="523870" cy="279668"/>
              </a:xfrm>
              <a:prstGeom prst="rect">
                <a:avLst/>
              </a:prstGeom>
            </p:spPr>
          </p:pic>
          <p:grpSp>
            <p:nvGrpSpPr>
              <p:cNvPr id="148" name="Group 147"/>
              <p:cNvGrpSpPr/>
              <p:nvPr/>
            </p:nvGrpSpPr>
            <p:grpSpPr>
              <a:xfrm>
                <a:off x="4316019" y="2859627"/>
                <a:ext cx="1047674" cy="541002"/>
                <a:chOff x="3436689" y="1702436"/>
                <a:chExt cx="1677482" cy="866139"/>
              </a:xfrm>
            </p:grpSpPr>
            <p:pic>
              <p:nvPicPr>
                <p:cNvPr id="149" name="Picture 148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36689" y="1702436"/>
                  <a:ext cx="1677482" cy="866139"/>
                </a:xfrm>
                <a:prstGeom prst="rect">
                  <a:avLst/>
                </a:prstGeom>
              </p:spPr>
            </p:pic>
            <p:grpSp>
              <p:nvGrpSpPr>
                <p:cNvPr id="150" name="Group 149"/>
                <p:cNvGrpSpPr/>
                <p:nvPr/>
              </p:nvGrpSpPr>
              <p:grpSpPr>
                <a:xfrm>
                  <a:off x="3784185" y="1967490"/>
                  <a:ext cx="1091943" cy="380453"/>
                  <a:chOff x="7445248" y="2132022"/>
                  <a:chExt cx="613458" cy="213740"/>
                </a:xfrm>
              </p:grpSpPr>
              <p:grpSp>
                <p:nvGrpSpPr>
                  <p:cNvPr id="151" name="Group 150"/>
                  <p:cNvGrpSpPr>
                    <a:grpSpLocks noChangeAspect="1"/>
                  </p:cNvGrpSpPr>
                  <p:nvPr/>
                </p:nvGrpSpPr>
                <p:grpSpPr>
                  <a:xfrm>
                    <a:off x="7813311" y="2132022"/>
                    <a:ext cx="245395" cy="213740"/>
                    <a:chOff x="5911100" y="787465"/>
                    <a:chExt cx="2290773" cy="1995272"/>
                  </a:xfrm>
                </p:grpSpPr>
                <p:pic>
                  <p:nvPicPr>
                    <p:cNvPr id="153" name="Picture 152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911100" y="928861"/>
                      <a:ext cx="1408179" cy="14081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4" name="Picture 153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052468" y="1810425"/>
                      <a:ext cx="972312" cy="9723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5" name="Picture 154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229559" y="787465"/>
                      <a:ext cx="972314" cy="97231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52" name="Picture 151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45248" y="2160345"/>
                    <a:ext cx="358997" cy="14681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56" name="Group 155"/>
            <p:cNvGrpSpPr/>
            <p:nvPr/>
          </p:nvGrpSpPr>
          <p:grpSpPr>
            <a:xfrm>
              <a:off x="1262524" y="-279306"/>
              <a:ext cx="4310439" cy="798938"/>
              <a:chOff x="1246867" y="2695619"/>
              <a:chExt cx="4310439" cy="798938"/>
            </a:xfrm>
          </p:grpSpPr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46867" y="2695619"/>
                <a:ext cx="4310439" cy="798938"/>
              </a:xfrm>
              <a:prstGeom prst="rect">
                <a:avLst/>
              </a:prstGeom>
            </p:spPr>
          </p:pic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84846" y="2845900"/>
                <a:ext cx="1564130" cy="576350"/>
              </a:xfrm>
              <a:prstGeom prst="rect">
                <a:avLst/>
              </a:prstGeom>
            </p:spPr>
          </p:pic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12709" y="2980071"/>
                <a:ext cx="523870" cy="279668"/>
              </a:xfrm>
              <a:prstGeom prst="rect">
                <a:avLst/>
              </a:prstGeom>
            </p:spPr>
          </p:pic>
          <p:grpSp>
            <p:nvGrpSpPr>
              <p:cNvPr id="160" name="Group 159"/>
              <p:cNvGrpSpPr/>
              <p:nvPr/>
            </p:nvGrpSpPr>
            <p:grpSpPr>
              <a:xfrm>
                <a:off x="4316019" y="2859627"/>
                <a:ext cx="1047674" cy="541002"/>
                <a:chOff x="3436689" y="1702436"/>
                <a:chExt cx="1677482" cy="866139"/>
              </a:xfrm>
            </p:grpSpPr>
            <p:pic>
              <p:nvPicPr>
                <p:cNvPr id="161" name="Picture 160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36689" y="1702436"/>
                  <a:ext cx="1677482" cy="866139"/>
                </a:xfrm>
                <a:prstGeom prst="rect">
                  <a:avLst/>
                </a:prstGeom>
              </p:spPr>
            </p:pic>
            <p:grpSp>
              <p:nvGrpSpPr>
                <p:cNvPr id="162" name="Group 161"/>
                <p:cNvGrpSpPr/>
                <p:nvPr/>
              </p:nvGrpSpPr>
              <p:grpSpPr>
                <a:xfrm>
                  <a:off x="3784185" y="1967490"/>
                  <a:ext cx="1091943" cy="380453"/>
                  <a:chOff x="7445248" y="2132022"/>
                  <a:chExt cx="613458" cy="213740"/>
                </a:xfrm>
              </p:grpSpPr>
              <p:grpSp>
                <p:nvGrpSpPr>
                  <p:cNvPr id="163" name="Group 162"/>
                  <p:cNvGrpSpPr>
                    <a:grpSpLocks noChangeAspect="1"/>
                  </p:cNvGrpSpPr>
                  <p:nvPr/>
                </p:nvGrpSpPr>
                <p:grpSpPr>
                  <a:xfrm>
                    <a:off x="7813311" y="2132022"/>
                    <a:ext cx="245395" cy="213740"/>
                    <a:chOff x="5911100" y="787465"/>
                    <a:chExt cx="2290773" cy="1995272"/>
                  </a:xfrm>
                </p:grpSpPr>
                <p:pic>
                  <p:nvPicPr>
                    <p:cNvPr id="165" name="Picture 164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911100" y="928861"/>
                      <a:ext cx="1408179" cy="14081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6" name="Picture 165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052468" y="1810425"/>
                      <a:ext cx="972312" cy="9723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7" name="Picture 166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229559" y="787465"/>
                      <a:ext cx="972314" cy="97231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64" name="Picture 163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45248" y="2160345"/>
                    <a:ext cx="358997" cy="14681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68" name="Group 167"/>
            <p:cNvGrpSpPr/>
            <p:nvPr/>
          </p:nvGrpSpPr>
          <p:grpSpPr>
            <a:xfrm>
              <a:off x="1262522" y="4166969"/>
              <a:ext cx="4310439" cy="798938"/>
              <a:chOff x="1255924" y="2687035"/>
              <a:chExt cx="4310439" cy="798938"/>
            </a:xfrm>
          </p:grpSpPr>
          <p:pic>
            <p:nvPicPr>
              <p:cNvPr id="169" name="Picture 16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55924" y="2687035"/>
                <a:ext cx="4310439" cy="798938"/>
              </a:xfrm>
              <a:prstGeom prst="rect">
                <a:avLst/>
              </a:prstGeom>
            </p:spPr>
          </p:pic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84846" y="2845900"/>
                <a:ext cx="1564130" cy="576350"/>
              </a:xfrm>
              <a:prstGeom prst="rect">
                <a:avLst/>
              </a:prstGeom>
            </p:spPr>
          </p:pic>
          <p:pic>
            <p:nvPicPr>
              <p:cNvPr id="171" name="Picture 17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12709" y="2980071"/>
                <a:ext cx="523870" cy="279668"/>
              </a:xfrm>
              <a:prstGeom prst="rect">
                <a:avLst/>
              </a:prstGeom>
            </p:spPr>
          </p:pic>
          <p:grpSp>
            <p:nvGrpSpPr>
              <p:cNvPr id="172" name="Group 171"/>
              <p:cNvGrpSpPr/>
              <p:nvPr/>
            </p:nvGrpSpPr>
            <p:grpSpPr>
              <a:xfrm>
                <a:off x="4316019" y="2859627"/>
                <a:ext cx="1047674" cy="541002"/>
                <a:chOff x="3436689" y="1702436"/>
                <a:chExt cx="1677482" cy="866139"/>
              </a:xfrm>
            </p:grpSpPr>
            <p:pic>
              <p:nvPicPr>
                <p:cNvPr id="173" name="Picture 172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36689" y="1702436"/>
                  <a:ext cx="1677482" cy="866139"/>
                </a:xfrm>
                <a:prstGeom prst="rect">
                  <a:avLst/>
                </a:prstGeom>
              </p:spPr>
            </p:pic>
            <p:grpSp>
              <p:nvGrpSpPr>
                <p:cNvPr id="174" name="Group 173"/>
                <p:cNvGrpSpPr/>
                <p:nvPr/>
              </p:nvGrpSpPr>
              <p:grpSpPr>
                <a:xfrm>
                  <a:off x="3784185" y="1967490"/>
                  <a:ext cx="1091943" cy="380453"/>
                  <a:chOff x="7445248" y="2132022"/>
                  <a:chExt cx="613458" cy="213740"/>
                </a:xfrm>
              </p:grpSpPr>
              <p:grpSp>
                <p:nvGrpSpPr>
                  <p:cNvPr id="175" name="Group 174"/>
                  <p:cNvGrpSpPr>
                    <a:grpSpLocks noChangeAspect="1"/>
                  </p:cNvGrpSpPr>
                  <p:nvPr/>
                </p:nvGrpSpPr>
                <p:grpSpPr>
                  <a:xfrm>
                    <a:off x="7813311" y="2132022"/>
                    <a:ext cx="245395" cy="213740"/>
                    <a:chOff x="5911100" y="787465"/>
                    <a:chExt cx="2290773" cy="1995272"/>
                  </a:xfrm>
                </p:grpSpPr>
                <p:pic>
                  <p:nvPicPr>
                    <p:cNvPr id="177" name="Picture 176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911100" y="928861"/>
                      <a:ext cx="1408179" cy="14081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8" name="Picture 177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052468" y="1810425"/>
                      <a:ext cx="972312" cy="9723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9" name="Picture 178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229559" y="787465"/>
                      <a:ext cx="972314" cy="97231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76" name="Picture 175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45248" y="2160345"/>
                    <a:ext cx="358997" cy="14681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80" name="Group 179"/>
            <p:cNvGrpSpPr/>
            <p:nvPr/>
          </p:nvGrpSpPr>
          <p:grpSpPr>
            <a:xfrm>
              <a:off x="1262520" y="4908019"/>
              <a:ext cx="4310439" cy="798938"/>
              <a:chOff x="1271579" y="2695619"/>
              <a:chExt cx="4310439" cy="798938"/>
            </a:xfrm>
          </p:grpSpPr>
          <p:pic>
            <p:nvPicPr>
              <p:cNvPr id="181" name="Picture 18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71579" y="2695619"/>
                <a:ext cx="4310439" cy="798938"/>
              </a:xfrm>
              <a:prstGeom prst="rect">
                <a:avLst/>
              </a:prstGeom>
            </p:spPr>
          </p:pic>
          <p:pic>
            <p:nvPicPr>
              <p:cNvPr id="182" name="Picture 18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84846" y="2845900"/>
                <a:ext cx="1564130" cy="576350"/>
              </a:xfrm>
              <a:prstGeom prst="rect">
                <a:avLst/>
              </a:prstGeom>
            </p:spPr>
          </p:pic>
          <p:pic>
            <p:nvPicPr>
              <p:cNvPr id="183" name="Picture 18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12709" y="2980071"/>
                <a:ext cx="523870" cy="279668"/>
              </a:xfrm>
              <a:prstGeom prst="rect">
                <a:avLst/>
              </a:prstGeom>
            </p:spPr>
          </p:pic>
          <p:grpSp>
            <p:nvGrpSpPr>
              <p:cNvPr id="184" name="Group 183"/>
              <p:cNvGrpSpPr/>
              <p:nvPr/>
            </p:nvGrpSpPr>
            <p:grpSpPr>
              <a:xfrm>
                <a:off x="4316019" y="2859627"/>
                <a:ext cx="1047674" cy="541002"/>
                <a:chOff x="3436689" y="1702436"/>
                <a:chExt cx="1677482" cy="866139"/>
              </a:xfrm>
            </p:grpSpPr>
            <p:pic>
              <p:nvPicPr>
                <p:cNvPr id="185" name="Picture 184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36689" y="1702436"/>
                  <a:ext cx="1677482" cy="866139"/>
                </a:xfrm>
                <a:prstGeom prst="rect">
                  <a:avLst/>
                </a:prstGeom>
              </p:spPr>
            </p:pic>
            <p:grpSp>
              <p:nvGrpSpPr>
                <p:cNvPr id="186" name="Group 185"/>
                <p:cNvGrpSpPr/>
                <p:nvPr/>
              </p:nvGrpSpPr>
              <p:grpSpPr>
                <a:xfrm>
                  <a:off x="3784185" y="1967490"/>
                  <a:ext cx="1091943" cy="380453"/>
                  <a:chOff x="7445248" y="2132022"/>
                  <a:chExt cx="613458" cy="213740"/>
                </a:xfrm>
              </p:grpSpPr>
              <p:grpSp>
                <p:nvGrpSpPr>
                  <p:cNvPr id="187" name="Group 186"/>
                  <p:cNvGrpSpPr>
                    <a:grpSpLocks noChangeAspect="1"/>
                  </p:cNvGrpSpPr>
                  <p:nvPr/>
                </p:nvGrpSpPr>
                <p:grpSpPr>
                  <a:xfrm>
                    <a:off x="7813311" y="2132022"/>
                    <a:ext cx="245395" cy="213740"/>
                    <a:chOff x="5911100" y="787465"/>
                    <a:chExt cx="2290773" cy="1995272"/>
                  </a:xfrm>
                </p:grpSpPr>
                <p:pic>
                  <p:nvPicPr>
                    <p:cNvPr id="189" name="Picture 188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911100" y="928861"/>
                      <a:ext cx="1408179" cy="14081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0" name="Picture 189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052468" y="1810425"/>
                      <a:ext cx="972312" cy="9723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1" name="Picture 190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229559" y="787465"/>
                      <a:ext cx="972314" cy="97231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8" name="Picture 187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45248" y="2160345"/>
                    <a:ext cx="358997" cy="146810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16" name="Group 15"/>
          <p:cNvGrpSpPr/>
          <p:nvPr/>
        </p:nvGrpSpPr>
        <p:grpSpPr>
          <a:xfrm>
            <a:off x="16777389" y="4150497"/>
            <a:ext cx="3901440" cy="5141784"/>
            <a:chOff x="6177258" y="1556436"/>
            <a:chExt cx="1463040" cy="1928169"/>
          </a:xfrm>
        </p:grpSpPr>
        <p:sp>
          <p:nvSpPr>
            <p:cNvPr id="315" name="Rectangle 314"/>
            <p:cNvSpPr/>
            <p:nvPr/>
          </p:nvSpPr>
          <p:spPr>
            <a:xfrm>
              <a:off x="6177258" y="1556436"/>
              <a:ext cx="1463040" cy="1928169"/>
            </a:xfrm>
            <a:prstGeom prst="rect">
              <a:avLst/>
            </a:prstGeom>
            <a:solidFill>
              <a:srgbClr val="E62E24"/>
            </a:solidFill>
            <a:ln w="6350">
              <a:solidFill>
                <a:srgbClr val="083E11"/>
              </a:solidFill>
            </a:ln>
            <a:effectLst>
              <a:innerShdw blurRad="152400">
                <a:srgbClr val="083E1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2" tIns="137160" rIns="45712" bIns="45712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75104">
                <a:lnSpc>
                  <a:spcPct val="90000"/>
                </a:lnSpc>
              </a:pP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ORACLE</a:t>
              </a:r>
            </a:p>
          </p:txBody>
        </p:sp>
        <p:grpSp>
          <p:nvGrpSpPr>
            <p:cNvPr id="317" name="Group 316"/>
            <p:cNvGrpSpPr/>
            <p:nvPr/>
          </p:nvGrpSpPr>
          <p:grpSpPr>
            <a:xfrm>
              <a:off x="6737197" y="2346736"/>
              <a:ext cx="798271" cy="973402"/>
              <a:chOff x="4098585" y="2153296"/>
              <a:chExt cx="917341" cy="923814"/>
            </a:xfrm>
          </p:grpSpPr>
          <p:pic>
            <p:nvPicPr>
              <p:cNvPr id="330" name="Picture 329"/>
              <p:cNvPicPr>
                <a:picLocks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098585" y="2153296"/>
                <a:ext cx="917340" cy="923814"/>
              </a:xfrm>
              <a:prstGeom prst="rect">
                <a:avLst/>
              </a:prstGeom>
            </p:spPr>
          </p:pic>
          <p:sp>
            <p:nvSpPr>
              <p:cNvPr id="331" name="TextBox 330"/>
              <p:cNvSpPr txBox="1"/>
              <p:nvPr/>
            </p:nvSpPr>
            <p:spPr>
              <a:xfrm>
                <a:off x="4098585" y="2389269"/>
                <a:ext cx="917341" cy="646975"/>
              </a:xfrm>
              <a:prstGeom prst="rect">
                <a:avLst/>
              </a:prstGeom>
              <a:noFill/>
            </p:spPr>
            <p:txBody>
              <a:bodyPr wrap="square" lIns="45720" rIns="45720" rtlCol="0" anchor="ctr">
                <a:noAutofit/>
              </a:bodyPr>
              <a:lstStyle>
                <a:defPPr>
                  <a:defRPr lang="en-US"/>
                </a:defPPr>
                <a:lvl1pPr algn="ctr">
                  <a:lnSpc>
                    <a:spcPct val="90000"/>
                  </a:lnSpc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lvl1pPr>
              </a:lstStyle>
              <a:p>
                <a:pPr defTabSz="975104"/>
                <a:endParaRPr lang="en-US" sz="2700" dirty="0"/>
              </a:p>
            </p:txBody>
          </p:sp>
        </p:grpSp>
        <p:grpSp>
          <p:nvGrpSpPr>
            <p:cNvPr id="322" name="Group 321"/>
            <p:cNvGrpSpPr/>
            <p:nvPr/>
          </p:nvGrpSpPr>
          <p:grpSpPr>
            <a:xfrm>
              <a:off x="6275651" y="2454117"/>
              <a:ext cx="227463" cy="227464"/>
              <a:chOff x="-1120637" y="2051329"/>
              <a:chExt cx="256172" cy="256173"/>
            </a:xfrm>
          </p:grpSpPr>
          <p:sp>
            <p:nvSpPr>
              <p:cNvPr id="328" name="Oval 327"/>
              <p:cNvSpPr>
                <a:spLocks noChangeAspect="1"/>
              </p:cNvSpPr>
              <p:nvPr/>
            </p:nvSpPr>
            <p:spPr>
              <a:xfrm>
                <a:off x="-1120637" y="2051329"/>
                <a:ext cx="256172" cy="256173"/>
              </a:xfrm>
              <a:prstGeom prst="ellipse">
                <a:avLst/>
              </a:prstGeom>
              <a:gradFill flip="none" rotWithShape="1">
                <a:gsLst>
                  <a:gs pos="0">
                    <a:srgbClr val="1B69C0"/>
                  </a:gs>
                  <a:gs pos="85000">
                    <a:srgbClr val="11335A"/>
                  </a:gs>
                  <a:gs pos="65000">
                    <a:srgbClr val="0223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>
                <a:solidFill>
                  <a:srgbClr val="11335A"/>
                </a:solidFill>
              </a:ln>
              <a:effectLst>
                <a:innerShdw blurRad="368300">
                  <a:srgbClr val="1B69C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12" tIns="45712" rIns="45712" bIns="45712" numCol="1" spcCol="0" rtlCol="0" fromWordArt="0" anchor="ctr" anchorCtr="0" forceAA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pPr algn="ctr" defTabSz="975104">
                  <a:lnSpc>
                    <a:spcPct val="90000"/>
                  </a:lnSpc>
                </a:pPr>
                <a:endPara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29" name="Picture 328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1109897" y="2140668"/>
                <a:ext cx="228614" cy="93491"/>
              </a:xfrm>
              <a:prstGeom prst="rect">
                <a:avLst/>
              </a:prstGeom>
            </p:spPr>
          </p:pic>
        </p:grpSp>
        <p:grpSp>
          <p:nvGrpSpPr>
            <p:cNvPr id="323" name="Group 322"/>
            <p:cNvGrpSpPr/>
            <p:nvPr/>
          </p:nvGrpSpPr>
          <p:grpSpPr>
            <a:xfrm>
              <a:off x="6437995" y="2734436"/>
              <a:ext cx="1003679" cy="522657"/>
              <a:chOff x="840716" y="1407215"/>
              <a:chExt cx="1099027" cy="572310"/>
            </a:xfrm>
          </p:grpSpPr>
          <p:pic>
            <p:nvPicPr>
              <p:cNvPr id="324" name="Picture 323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37793" y="1516932"/>
                <a:ext cx="565516" cy="359669"/>
              </a:xfrm>
              <a:prstGeom prst="rect">
                <a:avLst/>
              </a:prstGeom>
            </p:spPr>
          </p:pic>
          <p:pic>
            <p:nvPicPr>
              <p:cNvPr id="325" name="Picture 32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108713" y="1510139"/>
                <a:ext cx="565517" cy="359669"/>
              </a:xfrm>
              <a:prstGeom prst="rect">
                <a:avLst/>
              </a:prstGeom>
            </p:spPr>
          </p:pic>
          <p:pic>
            <p:nvPicPr>
              <p:cNvPr id="327" name="Picture 326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77151" y="1511170"/>
                <a:ext cx="565516" cy="359669"/>
              </a:xfrm>
              <a:prstGeom prst="rect">
                <a:avLst/>
              </a:prstGeom>
            </p:spPr>
          </p:pic>
        </p:grpSp>
      </p:grpSp>
      <p:sp>
        <p:nvSpPr>
          <p:cNvPr id="241" name="Rectangle 240"/>
          <p:cNvSpPr/>
          <p:nvPr/>
        </p:nvSpPr>
        <p:spPr>
          <a:xfrm>
            <a:off x="3667907" y="9704759"/>
            <a:ext cx="17010923" cy="2457933"/>
          </a:xfrm>
          <a:prstGeom prst="rect">
            <a:avLst/>
          </a:prstGeom>
          <a:gradFill flip="none" rotWithShape="1">
            <a:gsLst>
              <a:gs pos="50000">
                <a:srgbClr val="D4E5F4"/>
              </a:gs>
              <a:gs pos="0">
                <a:srgbClr val="81B2DE"/>
              </a:gs>
              <a:gs pos="99583">
                <a:srgbClr val="7DAFDD"/>
              </a:gs>
              <a:gs pos="20000">
                <a:srgbClr val="9BC2E5"/>
              </a:gs>
              <a:gs pos="83000">
                <a:srgbClr val="93BDE3"/>
              </a:gs>
            </a:gsLst>
            <a:lin ang="0" scaled="0"/>
            <a:tileRect/>
          </a:gradFill>
          <a:ln w="15875">
            <a:solidFill>
              <a:schemeClr val="accent1"/>
            </a:solidFill>
          </a:ln>
          <a:effectLst>
            <a:glow>
              <a:schemeClr val="accent1"/>
            </a:glow>
          </a:effectLst>
          <a:scene3d>
            <a:camera prst="orthographicFront"/>
            <a:lightRig rig="soft" dir="t"/>
          </a:scene3d>
          <a:sp3d extrusionH="76200" prstMaterial="powder">
            <a:extrusionClr>
              <a:schemeClr val="accent2">
                <a:lumMod val="40000"/>
                <a:lumOff val="60000"/>
              </a:schemeClr>
            </a:extrusionClr>
            <a:contourClr>
              <a:schemeClr val="accent4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778" tIns="121888" rIns="243778" bIns="121888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75104"/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defTabSz="975104"/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defTabSz="975104"/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defTabSz="975104"/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defTabSz="975104"/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42" name="Group 241"/>
          <p:cNvGrpSpPr/>
          <p:nvPr/>
        </p:nvGrpSpPr>
        <p:grpSpPr>
          <a:xfrm>
            <a:off x="8291107" y="9840921"/>
            <a:ext cx="7795259" cy="2270888"/>
            <a:chOff x="1032450" y="2176152"/>
            <a:chExt cx="2299794" cy="1505676"/>
          </a:xfrm>
        </p:grpSpPr>
        <p:pic>
          <p:nvPicPr>
            <p:cNvPr id="346" name="Picture 16" descr="Stream_LC_STORAGE.png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037982" y="2865674"/>
              <a:ext cx="2294262" cy="816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7" name="Picture 16" descr="Stream_LC_STORAGE.png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032450" y="2537858"/>
              <a:ext cx="2294262" cy="816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" name="Picture 16" descr="Stream_LC_STORAGE.png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035059" y="2176152"/>
              <a:ext cx="2294262" cy="816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2" name="Picture 3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754707" y="11091250"/>
            <a:ext cx="954709" cy="586749"/>
          </a:xfrm>
          <a:prstGeom prst="rect">
            <a:avLst/>
          </a:prstGeom>
        </p:spPr>
      </p:pic>
      <p:sp>
        <p:nvSpPr>
          <p:cNvPr id="343" name="TextBox 342"/>
          <p:cNvSpPr txBox="1"/>
          <p:nvPr/>
        </p:nvSpPr>
        <p:spPr>
          <a:xfrm>
            <a:off x="11162530" y="9704756"/>
            <a:ext cx="2520029" cy="738659"/>
          </a:xfrm>
          <a:prstGeom prst="rect">
            <a:avLst/>
          </a:prstGeom>
          <a:noFill/>
        </p:spPr>
        <p:txBody>
          <a:bodyPr wrap="none" lIns="243818" tIns="121909" rIns="243818" bIns="121909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HADOOP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857402" y="3123709"/>
            <a:ext cx="2443181" cy="443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>
          <a:xfrm>
            <a:off x="10970193" y="3123709"/>
            <a:ext cx="1818739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/>
          <p:nvPr/>
        </p:nvCxnSpPr>
        <p:spPr>
          <a:xfrm flipV="1">
            <a:off x="15458543" y="3108269"/>
            <a:ext cx="1934771" cy="1544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6" name="Oval 365"/>
          <p:cNvSpPr>
            <a:spLocks noChangeAspect="1"/>
          </p:cNvSpPr>
          <p:nvPr/>
        </p:nvSpPr>
        <p:spPr>
          <a:xfrm>
            <a:off x="19172241" y="10630621"/>
            <a:ext cx="606568" cy="606571"/>
          </a:xfrm>
          <a:prstGeom prst="ellipse">
            <a:avLst/>
          </a:prstGeom>
          <a:gradFill flip="none" rotWithShape="1">
            <a:gsLst>
              <a:gs pos="0">
                <a:srgbClr val="1B69C0"/>
              </a:gs>
              <a:gs pos="85000">
                <a:srgbClr val="11335A"/>
              </a:gs>
              <a:gs pos="65000">
                <a:srgbClr val="022340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rgbClr val="11335A"/>
            </a:solidFill>
          </a:ln>
          <a:effectLst>
            <a:innerShdw blurRad="368300">
              <a:srgbClr val="1B69C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121888" rIns="121888" bIns="121888" numCol="1" spcCol="0" rtlCol="0" fromWordArt="0" anchor="ctr" anchorCtr="0" forceAA="0" compatLnSpc="1">
            <a:prstTxWarp prst="textNoShape">
              <a:avLst/>
            </a:prstTxWarp>
            <a:normAutofit fontScale="47500" lnSpcReduction="20000"/>
          </a:bodyPr>
          <a:lstStyle/>
          <a:p>
            <a:pPr algn="ctr" defTabSz="975104">
              <a:lnSpc>
                <a:spcPct val="90000"/>
              </a:lnSpc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7" name="Picture 36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197684" y="10842155"/>
            <a:ext cx="541315" cy="221371"/>
          </a:xfrm>
          <a:prstGeom prst="rect">
            <a:avLst/>
          </a:prstGeom>
        </p:spPr>
      </p:pic>
      <p:grpSp>
        <p:nvGrpSpPr>
          <p:cNvPr id="231" name="Group 230"/>
          <p:cNvGrpSpPr/>
          <p:nvPr/>
        </p:nvGrpSpPr>
        <p:grpSpPr>
          <a:xfrm>
            <a:off x="4114800" y="3429000"/>
            <a:ext cx="2190688" cy="5882555"/>
            <a:chOff x="1105465" y="1027539"/>
            <a:chExt cx="915618" cy="2667584"/>
          </a:xfrm>
        </p:grpSpPr>
        <p:cxnSp>
          <p:nvCxnSpPr>
            <p:cNvPr id="232" name="Straight Connector 231"/>
            <p:cNvCxnSpPr/>
            <p:nvPr/>
          </p:nvCxnSpPr>
          <p:spPr bwMode="auto">
            <a:xfrm rot="16200000" flipH="1" flipV="1">
              <a:off x="686683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 bwMode="auto">
            <a:xfrm rot="16200000" flipH="1" flipV="1">
              <a:off x="-227718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 bwMode="auto">
            <a:xfrm rot="16200000" flipH="1" flipV="1">
              <a:off x="585082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 bwMode="auto">
            <a:xfrm rot="16200000" flipH="1" flipV="1">
              <a:off x="381882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 bwMode="auto">
            <a:xfrm rot="16200000" flipH="1" flipV="1">
              <a:off x="178682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 bwMode="auto">
            <a:xfrm rot="16200000" flipH="1" flipV="1">
              <a:off x="-24518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 bwMode="auto">
            <a:xfrm rot="16200000" flipH="1" flipV="1">
              <a:off x="483482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 bwMode="auto">
            <a:xfrm rot="16200000" flipH="1" flipV="1">
              <a:off x="280282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 bwMode="auto">
            <a:xfrm rot="16200000" flipH="1" flipV="1">
              <a:off x="77082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 bwMode="auto">
            <a:xfrm rot="16200000" flipH="1" flipV="1">
              <a:off x="-126118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9" name="Picture 19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184051" y="2862829"/>
            <a:ext cx="3088117" cy="445568"/>
          </a:xfrm>
          <a:prstGeom prst="rect">
            <a:avLst/>
          </a:prstGeom>
        </p:spPr>
      </p:pic>
      <p:pic>
        <p:nvPicPr>
          <p:cNvPr id="244" name="Picture 2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579669" y="2862829"/>
            <a:ext cx="3088117" cy="445568"/>
          </a:xfrm>
          <a:prstGeom prst="rect">
            <a:avLst/>
          </a:prstGeom>
        </p:spPr>
      </p:pic>
      <p:pic>
        <p:nvPicPr>
          <p:cNvPr id="245" name="Picture 2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91320" y="2862829"/>
            <a:ext cx="3088117" cy="445568"/>
          </a:xfrm>
          <a:prstGeom prst="rect">
            <a:avLst/>
          </a:prstGeom>
        </p:spPr>
      </p:pic>
      <p:pic>
        <p:nvPicPr>
          <p:cNvPr id="246" name="Picture 2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59496" y="2862829"/>
            <a:ext cx="3088117" cy="445568"/>
          </a:xfrm>
          <a:prstGeom prst="rect">
            <a:avLst/>
          </a:prstGeom>
        </p:spPr>
      </p:pic>
      <p:grpSp>
        <p:nvGrpSpPr>
          <p:cNvPr id="260" name="Group 259"/>
          <p:cNvGrpSpPr/>
          <p:nvPr/>
        </p:nvGrpSpPr>
        <p:grpSpPr>
          <a:xfrm>
            <a:off x="17678400" y="3352807"/>
            <a:ext cx="2190688" cy="750557"/>
            <a:chOff x="1105465" y="1027539"/>
            <a:chExt cx="915618" cy="2667584"/>
          </a:xfrm>
        </p:grpSpPr>
        <p:cxnSp>
          <p:nvCxnSpPr>
            <p:cNvPr id="261" name="Straight Connector 260"/>
            <p:cNvCxnSpPr/>
            <p:nvPr/>
          </p:nvCxnSpPr>
          <p:spPr bwMode="auto">
            <a:xfrm rot="16200000" flipH="1" flipV="1">
              <a:off x="686683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 bwMode="auto">
            <a:xfrm rot="16200000" flipH="1" flipV="1">
              <a:off x="-227718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 bwMode="auto">
            <a:xfrm rot="16200000" flipH="1" flipV="1">
              <a:off x="585082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 bwMode="auto">
            <a:xfrm rot="16200000" flipH="1" flipV="1">
              <a:off x="381882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 bwMode="auto">
            <a:xfrm rot="16200000" flipH="1" flipV="1">
              <a:off x="178682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 bwMode="auto">
            <a:xfrm rot="16200000" flipH="1" flipV="1">
              <a:off x="-24518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 bwMode="auto">
            <a:xfrm rot="16200000" flipH="1" flipV="1">
              <a:off x="483482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 bwMode="auto">
            <a:xfrm rot="16200000" flipH="1" flipV="1">
              <a:off x="280282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 bwMode="auto">
            <a:xfrm rot="16200000" flipH="1" flipV="1">
              <a:off x="77082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 bwMode="auto">
            <a:xfrm rot="16200000" flipH="1" flipV="1">
              <a:off x="-126118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Group 273"/>
          <p:cNvGrpSpPr/>
          <p:nvPr/>
        </p:nvGrpSpPr>
        <p:grpSpPr>
          <a:xfrm>
            <a:off x="13030200" y="3352807"/>
            <a:ext cx="2190688" cy="750557"/>
            <a:chOff x="1105465" y="1027539"/>
            <a:chExt cx="915618" cy="2667584"/>
          </a:xfrm>
        </p:grpSpPr>
        <p:cxnSp>
          <p:nvCxnSpPr>
            <p:cNvPr id="275" name="Straight Connector 274"/>
            <p:cNvCxnSpPr/>
            <p:nvPr/>
          </p:nvCxnSpPr>
          <p:spPr bwMode="auto">
            <a:xfrm rot="16200000" flipH="1" flipV="1">
              <a:off x="686683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 bwMode="auto">
            <a:xfrm rot="16200000" flipH="1" flipV="1">
              <a:off x="-227718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 bwMode="auto">
            <a:xfrm rot="16200000" flipH="1" flipV="1">
              <a:off x="585082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 bwMode="auto">
            <a:xfrm rot="16200000" flipH="1" flipV="1">
              <a:off x="381882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 bwMode="auto">
            <a:xfrm rot="16200000" flipH="1" flipV="1">
              <a:off x="178682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 bwMode="auto">
            <a:xfrm rot="16200000" flipH="1" flipV="1">
              <a:off x="-24518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 bwMode="auto">
            <a:xfrm rot="16200000" flipH="1" flipV="1">
              <a:off x="483482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 bwMode="auto">
            <a:xfrm rot="16200000" flipH="1" flipV="1">
              <a:off x="280282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 bwMode="auto">
            <a:xfrm rot="16200000" flipH="1" flipV="1">
              <a:off x="77082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 bwMode="auto">
            <a:xfrm rot="16200000" flipH="1" flipV="1">
              <a:off x="-126118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84"/>
          <p:cNvGrpSpPr/>
          <p:nvPr/>
        </p:nvGrpSpPr>
        <p:grpSpPr>
          <a:xfrm>
            <a:off x="8610600" y="3352807"/>
            <a:ext cx="2190688" cy="750557"/>
            <a:chOff x="1105465" y="1027539"/>
            <a:chExt cx="915618" cy="2667584"/>
          </a:xfrm>
        </p:grpSpPr>
        <p:cxnSp>
          <p:nvCxnSpPr>
            <p:cNvPr id="286" name="Straight Connector 285"/>
            <p:cNvCxnSpPr/>
            <p:nvPr/>
          </p:nvCxnSpPr>
          <p:spPr bwMode="auto">
            <a:xfrm rot="16200000" flipH="1" flipV="1">
              <a:off x="686683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 bwMode="auto">
            <a:xfrm rot="16200000" flipH="1" flipV="1">
              <a:off x="-227718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 bwMode="auto">
            <a:xfrm rot="16200000" flipH="1" flipV="1">
              <a:off x="585082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 bwMode="auto">
            <a:xfrm rot="16200000" flipH="1" flipV="1">
              <a:off x="381882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 bwMode="auto">
            <a:xfrm rot="16200000" flipH="1" flipV="1">
              <a:off x="178682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 bwMode="auto">
            <a:xfrm rot="16200000" flipH="1" flipV="1">
              <a:off x="-24518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 bwMode="auto">
            <a:xfrm rot="16200000" flipH="1" flipV="1">
              <a:off x="483482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 bwMode="auto">
            <a:xfrm rot="16200000" flipH="1" flipV="1">
              <a:off x="280282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 bwMode="auto">
            <a:xfrm rot="16200000" flipH="1" flipV="1">
              <a:off x="77082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 bwMode="auto">
            <a:xfrm rot="16200000" flipH="1" flipV="1">
              <a:off x="-126118" y="2360722"/>
              <a:ext cx="2667584" cy="12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Left-Up Arrow 2"/>
          <p:cNvSpPr/>
          <p:nvPr/>
        </p:nvSpPr>
        <p:spPr bwMode="auto">
          <a:xfrm rot="10800000">
            <a:off x="11811000" y="685801"/>
            <a:ext cx="8382000" cy="1600200"/>
          </a:xfrm>
          <a:prstGeom prst="leftUpArrow">
            <a:avLst>
              <a:gd name="adj1" fmla="val 9436"/>
              <a:gd name="adj2" fmla="val 24222"/>
              <a:gd name="adj3" fmla="val 18775"/>
            </a:avLst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2" tIns="45719" rIns="91432" bIns="45719" numCol="1" spcCol="0" rtlCol="0" anchor="t" anchorCtr="0" compatLnSpc="1">
            <a:prstTxWarp prst="textNoShape">
              <a:avLst/>
            </a:prstTxWarp>
          </a:bodyPr>
          <a:lstStyle/>
          <a:p>
            <a:pPr defTabSz="914329"/>
            <a:endParaRPr lang="en-US"/>
          </a:p>
        </p:txBody>
      </p:sp>
      <p:sp>
        <p:nvSpPr>
          <p:cNvPr id="297" name="Title 35"/>
          <p:cNvSpPr txBox="1">
            <a:spLocks/>
          </p:cNvSpPr>
          <p:nvPr/>
        </p:nvSpPr>
        <p:spPr>
          <a:xfrm>
            <a:off x="698505" y="165100"/>
            <a:ext cx="22987000" cy="1651000"/>
          </a:xfrm>
          <a:prstGeom prst="rect">
            <a:avLst/>
          </a:prstGeom>
        </p:spPr>
        <p:txBody>
          <a:bodyPr lIns="91432" tIns="45719" rIns="91432" bIns="45719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6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6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6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6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9pPr>
          </a:lstStyle>
          <a:p>
            <a:r>
              <a:rPr lang="en-US" dirty="0" err="1" smtClean="0"/>
              <a:t>DataCenter</a:t>
            </a:r>
            <a:r>
              <a:rPr lang="en-US" dirty="0" smtClean="0"/>
              <a:t>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9886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8496299" y="1"/>
            <a:ext cx="15328901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Agenda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963401" y="3810000"/>
            <a:ext cx="11861800" cy="9906000"/>
          </a:xfrm>
        </p:spPr>
        <p:txBody>
          <a:bodyPr/>
          <a:lstStyle/>
          <a:p>
            <a:pPr marL="914329" indent="-914329" algn="l" eaLnBrk="1" hangingPunct="1">
              <a:buAutoNum type="arabicPeriod"/>
              <a:defRPr/>
            </a:pPr>
            <a:r>
              <a:rPr lang="en-US" dirty="0" smtClean="0"/>
              <a:t>Basics</a:t>
            </a:r>
          </a:p>
          <a:p>
            <a:pPr marL="914329" indent="-914329" algn="l" eaLnBrk="1" hangingPunct="1">
              <a:buAutoNum type="arabicPeriod"/>
              <a:defRPr/>
            </a:pPr>
            <a:endParaRPr lang="en-US" dirty="0" smtClean="0"/>
          </a:p>
          <a:p>
            <a:pPr marL="914329" indent="-914329" algn="l" eaLnBrk="1" hangingPunct="1">
              <a:buAutoNum type="arabicPeriod"/>
              <a:defRPr/>
            </a:pPr>
            <a:r>
              <a:rPr lang="en-US" dirty="0" smtClean="0"/>
              <a:t>Cluster Evolution</a:t>
            </a:r>
          </a:p>
          <a:p>
            <a:pPr marL="1028628" lvl="1" indent="-914329" algn="l" eaLnBrk="1" hangingPunct="1">
              <a:buFont typeface="Arial"/>
              <a:buChar char="•"/>
              <a:defRPr/>
            </a:pPr>
            <a:r>
              <a:rPr lang="en-US" dirty="0" smtClean="0"/>
              <a:t>Vanilla Cluster</a:t>
            </a:r>
          </a:p>
          <a:p>
            <a:pPr marL="1028628" lvl="1" indent="-914329" algn="l" eaLnBrk="1" hangingPunct="1">
              <a:buFont typeface="Arial"/>
              <a:buChar char="•"/>
              <a:defRPr/>
            </a:pPr>
            <a:r>
              <a:rPr lang="en-US" dirty="0" smtClean="0"/>
              <a:t>Foreign Workload Introduced</a:t>
            </a:r>
          </a:p>
          <a:p>
            <a:pPr marL="1028628" lvl="1" indent="-914329" algn="l" eaLnBrk="1" hangingPunct="1">
              <a:buFont typeface="Arial"/>
              <a:buChar char="•"/>
              <a:defRPr/>
            </a:pPr>
            <a:r>
              <a:rPr lang="en-US" dirty="0" smtClean="0"/>
              <a:t>Node Specialization</a:t>
            </a:r>
          </a:p>
          <a:p>
            <a:pPr marL="1028628" lvl="1" indent="-914329" algn="l" eaLnBrk="1" hangingPunct="1">
              <a:buFont typeface="Arial"/>
              <a:buChar char="•"/>
              <a:defRPr/>
            </a:pPr>
            <a:r>
              <a:rPr lang="en-US" dirty="0" smtClean="0"/>
              <a:t>Cluster Specialization</a:t>
            </a:r>
          </a:p>
          <a:p>
            <a:pPr marL="1028628" lvl="1" indent="-914329" algn="l" eaLnBrk="1" hangingPunct="1">
              <a:buFont typeface="Arial"/>
              <a:buChar char="•"/>
              <a:defRPr/>
            </a:pPr>
            <a:r>
              <a:rPr lang="en-US" dirty="0" smtClean="0"/>
              <a:t>Datacenter Integration</a:t>
            </a:r>
          </a:p>
          <a:p>
            <a:pPr marL="914329" indent="-914329" algn="l" eaLnBrk="1" hangingPunct="1">
              <a:buFont typeface="Arial"/>
              <a:buChar char="•"/>
              <a:defRPr/>
            </a:pPr>
            <a:endParaRPr lang="en-US" dirty="0"/>
          </a:p>
          <a:p>
            <a:pPr marL="914329" indent="-914329" algn="l" eaLnBrk="1" hangingPunct="1">
              <a:buFont typeface="+mj-lt"/>
              <a:buAutoNum type="arabicPeriod"/>
              <a:defRPr/>
            </a:pPr>
            <a:r>
              <a:rPr lang="en-US" dirty="0" smtClean="0"/>
              <a:t>YARN</a:t>
            </a:r>
          </a:p>
          <a:p>
            <a:pPr marL="914329" indent="-914329" algn="l" eaLnBrk="1" hangingPunct="1">
              <a:buFont typeface="+mj-lt"/>
              <a:buAutoNum type="arabicPeriod"/>
              <a:defRPr/>
            </a:pPr>
            <a:endParaRPr lang="en-US" dirty="0"/>
          </a:p>
          <a:p>
            <a:pPr marL="914329" indent="-914329" algn="l" eaLnBrk="1" hangingPunct="1">
              <a:buFont typeface="+mj-lt"/>
              <a:buAutoNum type="arabicPeriod"/>
              <a:defRPr/>
            </a:pPr>
            <a:r>
              <a:rPr lang="en-US" dirty="0" smtClean="0"/>
              <a:t>Security</a:t>
            </a:r>
          </a:p>
          <a:p>
            <a:pPr marL="914329" indent="-914329" algn="l" eaLnBrk="1" hangingPunct="1">
              <a:buAutoNum type="arabicPeriod"/>
              <a:defRPr/>
            </a:pPr>
            <a:endParaRPr lang="en-US" dirty="0" smtClean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11201400" y="10591801"/>
            <a:ext cx="10820400" cy="1752600"/>
          </a:xfrm>
          <a:prstGeom prst="roundRect">
            <a:avLst/>
          </a:prstGeom>
          <a:solidFill>
            <a:schemeClr val="accent2">
              <a:alpha val="3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2" tIns="45719" rIns="91432" bIns="45719" numCol="1" spcCol="0" rtlCol="0" anchor="t" anchorCtr="0" compatLnSpc="1">
            <a:prstTxWarp prst="textNoShape">
              <a:avLst/>
            </a:prstTxWarp>
          </a:bodyPr>
          <a:lstStyle/>
          <a:p>
            <a:pPr defTabSz="914329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705215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2013q4?  2014?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5481" b="-254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4835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2013q4? 2014?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5481" b="-25481"/>
          <a:stretch>
            <a:fillRect/>
          </a:stretch>
        </p:blipFill>
        <p:spPr/>
      </p:pic>
      <p:pic>
        <p:nvPicPr>
          <p:cNvPr id="5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73407" y="6400807"/>
            <a:ext cx="2197101" cy="90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40407" y="6400807"/>
            <a:ext cx="2197101" cy="90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6573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ding_home_pag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33623" b="22943"/>
          <a:stretch/>
        </p:blipFill>
        <p:spPr>
          <a:xfrm>
            <a:off x="1524000" y="0"/>
            <a:ext cx="17373600" cy="1260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763666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s_ep_config_resource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30609" b="21477"/>
          <a:stretch/>
        </p:blipFill>
        <p:spPr>
          <a:xfrm>
            <a:off x="0" y="0"/>
            <a:ext cx="17907000" cy="1266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95905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s_ep_basic_statu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38448" b="36114"/>
          <a:stretch/>
        </p:blipFill>
        <p:spPr>
          <a:xfrm>
            <a:off x="0" y="0"/>
            <a:ext cx="19278600" cy="1250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174797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rvice_instance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37806" b="47102"/>
          <a:stretch/>
        </p:blipFill>
        <p:spPr>
          <a:xfrm>
            <a:off x="457200" y="381000"/>
            <a:ext cx="22218564" cy="118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079824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048001" y="4038600"/>
            <a:ext cx="4953000" cy="1066800"/>
            <a:chOff x="7239000" y="2819400"/>
            <a:chExt cx="4953000" cy="1066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7239000" y="28194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NameNode</a:t>
              </a:r>
              <a:endParaRPr lang="en-US" sz="5300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972800" y="3048000"/>
              <a:ext cx="954709" cy="58674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048001" y="5257800"/>
            <a:ext cx="4953000" cy="1066800"/>
            <a:chOff x="7239000" y="4038600"/>
            <a:chExt cx="4953000" cy="1066800"/>
          </a:xfrm>
        </p:grpSpPr>
        <p:sp>
          <p:nvSpPr>
            <p:cNvPr id="7" name="Rectangle 6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048001" y="6477000"/>
            <a:ext cx="4953000" cy="1066800"/>
            <a:chOff x="7239000" y="4038600"/>
            <a:chExt cx="4953000" cy="10668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048001" y="7696200"/>
            <a:ext cx="7543800" cy="1066800"/>
            <a:chOff x="7239000" y="4038600"/>
            <a:chExt cx="4953000" cy="10668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048001" y="8915400"/>
            <a:ext cx="7543800" cy="1066800"/>
            <a:chOff x="7239000" y="4038600"/>
            <a:chExt cx="4953000" cy="10668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2877801" y="4038600"/>
            <a:ext cx="4953000" cy="1066800"/>
            <a:chOff x="7239000" y="2819400"/>
            <a:chExt cx="4953000" cy="10668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7239000" y="28194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SecNmNode</a:t>
              </a:r>
              <a:endParaRPr lang="en-US" sz="5300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972800" y="3048000"/>
              <a:ext cx="954709" cy="586749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2877801" y="5257800"/>
            <a:ext cx="4953000" cy="1066800"/>
            <a:chOff x="7239000" y="4038600"/>
            <a:chExt cx="4953000" cy="1066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2877801" y="6477000"/>
            <a:ext cx="4953000" cy="1066800"/>
            <a:chOff x="7239000" y="4038600"/>
            <a:chExt cx="4953000" cy="10668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2877801" y="7696200"/>
            <a:ext cx="7391400" cy="1066800"/>
            <a:chOff x="7239000" y="4038600"/>
            <a:chExt cx="4953000" cy="10668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2877801" y="8915400"/>
            <a:ext cx="7391400" cy="1066800"/>
            <a:chOff x="7239000" y="4038600"/>
            <a:chExt cx="4953000" cy="106680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Specialization (for foreign workload)</a:t>
            </a:r>
            <a:endParaRPr lang="en-US" dirty="0"/>
          </a:p>
        </p:txBody>
      </p:sp>
      <p:pic>
        <p:nvPicPr>
          <p:cNvPr id="40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6800" y="7848600"/>
            <a:ext cx="184694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6800" y="8991600"/>
            <a:ext cx="184694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924800"/>
            <a:ext cx="184694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067800"/>
            <a:ext cx="184694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9736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8496299" y="1"/>
            <a:ext cx="15328901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Agenda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963401" y="3810000"/>
            <a:ext cx="11861800" cy="9906000"/>
          </a:xfrm>
        </p:spPr>
        <p:txBody>
          <a:bodyPr/>
          <a:lstStyle/>
          <a:p>
            <a:pPr marL="914329" indent="-914329" algn="l" eaLnBrk="1" hangingPunct="1">
              <a:buAutoNum type="arabicPeriod"/>
              <a:defRPr/>
            </a:pPr>
            <a:r>
              <a:rPr lang="en-US" dirty="0" smtClean="0"/>
              <a:t>Basics</a:t>
            </a:r>
          </a:p>
          <a:p>
            <a:pPr marL="914329" indent="-914329" algn="l" eaLnBrk="1" hangingPunct="1">
              <a:buAutoNum type="arabicPeriod"/>
              <a:defRPr/>
            </a:pPr>
            <a:endParaRPr lang="en-US" dirty="0" smtClean="0"/>
          </a:p>
          <a:p>
            <a:pPr marL="914329" indent="-914329" algn="l" eaLnBrk="1" hangingPunct="1">
              <a:buAutoNum type="arabicPeriod"/>
              <a:defRPr/>
            </a:pPr>
            <a:r>
              <a:rPr lang="en-US" dirty="0" smtClean="0"/>
              <a:t>Cluster Evolution</a:t>
            </a:r>
          </a:p>
          <a:p>
            <a:pPr marL="1028628" lvl="1" indent="-914329" algn="l" eaLnBrk="1" hangingPunct="1">
              <a:buFont typeface="Arial"/>
              <a:buChar char="•"/>
              <a:defRPr/>
            </a:pPr>
            <a:r>
              <a:rPr lang="en-US" dirty="0" smtClean="0"/>
              <a:t>Vanilla Cluster</a:t>
            </a:r>
          </a:p>
          <a:p>
            <a:pPr marL="1028628" lvl="1" indent="-914329" algn="l" eaLnBrk="1" hangingPunct="1">
              <a:buFont typeface="Arial"/>
              <a:buChar char="•"/>
              <a:defRPr/>
            </a:pPr>
            <a:r>
              <a:rPr lang="en-US" dirty="0" smtClean="0"/>
              <a:t>Foreign Workload Introduced</a:t>
            </a:r>
          </a:p>
          <a:p>
            <a:pPr marL="1028628" lvl="1" indent="-914329" algn="l" eaLnBrk="1" hangingPunct="1">
              <a:buFont typeface="Arial"/>
              <a:buChar char="•"/>
              <a:defRPr/>
            </a:pPr>
            <a:r>
              <a:rPr lang="en-US" dirty="0" smtClean="0"/>
              <a:t>Node Specialization</a:t>
            </a:r>
          </a:p>
          <a:p>
            <a:pPr marL="1028628" lvl="1" indent="-914329" algn="l" eaLnBrk="1" hangingPunct="1">
              <a:buFont typeface="Arial"/>
              <a:buChar char="•"/>
              <a:defRPr/>
            </a:pPr>
            <a:r>
              <a:rPr lang="en-US" dirty="0" smtClean="0"/>
              <a:t>Cluster Specialization</a:t>
            </a:r>
          </a:p>
          <a:p>
            <a:pPr marL="1028628" lvl="1" indent="-914329" algn="l" eaLnBrk="1" hangingPunct="1">
              <a:buFont typeface="Arial"/>
              <a:buChar char="•"/>
              <a:defRPr/>
            </a:pPr>
            <a:r>
              <a:rPr lang="en-US" dirty="0" smtClean="0"/>
              <a:t>Datacenter Integration</a:t>
            </a:r>
          </a:p>
          <a:p>
            <a:pPr marL="914329" indent="-914329" algn="l" eaLnBrk="1" hangingPunct="1">
              <a:buFont typeface="Arial"/>
              <a:buChar char="•"/>
              <a:defRPr/>
            </a:pPr>
            <a:endParaRPr lang="en-US" dirty="0"/>
          </a:p>
          <a:p>
            <a:pPr marL="914329" indent="-914329" algn="l" eaLnBrk="1" hangingPunct="1">
              <a:buFont typeface="+mj-lt"/>
              <a:buAutoNum type="arabicPeriod"/>
              <a:defRPr/>
            </a:pPr>
            <a:r>
              <a:rPr lang="en-US" dirty="0" smtClean="0"/>
              <a:t>YARN</a:t>
            </a:r>
          </a:p>
          <a:p>
            <a:pPr marL="914329" indent="-914329" algn="l" eaLnBrk="1" hangingPunct="1">
              <a:buFont typeface="+mj-lt"/>
              <a:buAutoNum type="arabicPeriod"/>
              <a:defRPr/>
            </a:pPr>
            <a:endParaRPr lang="en-US" dirty="0"/>
          </a:p>
          <a:p>
            <a:pPr marL="914329" indent="-914329" algn="l" eaLnBrk="1" hangingPunct="1">
              <a:buFont typeface="+mj-lt"/>
              <a:buAutoNum type="arabicPeriod"/>
              <a:defRPr/>
            </a:pPr>
            <a:r>
              <a:rPr lang="en-US" dirty="0" smtClean="0"/>
              <a:t>Security</a:t>
            </a:r>
          </a:p>
          <a:p>
            <a:pPr marL="914329" indent="-914329" algn="l" eaLnBrk="1" hangingPunct="1">
              <a:buAutoNum type="arabicPeriod"/>
              <a:defRPr/>
            </a:pPr>
            <a:endParaRPr lang="en-US" dirty="0" smtClean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11201400" y="12344401"/>
            <a:ext cx="10820400" cy="1752600"/>
          </a:xfrm>
          <a:prstGeom prst="roundRect">
            <a:avLst/>
          </a:prstGeom>
          <a:solidFill>
            <a:schemeClr val="accent2">
              <a:alpha val="3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2" tIns="45719" rIns="91432" bIns="45719" numCol="1" spcCol="0" rtlCol="0" anchor="t" anchorCtr="0" compatLnSpc="1">
            <a:prstTxWarp prst="textNoShape">
              <a:avLst/>
            </a:prstTxWarp>
          </a:bodyPr>
          <a:lstStyle/>
          <a:p>
            <a:pPr defTabSz="914329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654143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Hadoop – and her 2 beautiful things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3906" y="1816106"/>
            <a:ext cx="15201901" cy="11899901"/>
          </a:xfrm>
        </p:spPr>
        <p:txBody>
          <a:bodyPr/>
          <a:lstStyle/>
          <a:p>
            <a:pPr marL="317477" indent="0">
              <a:buNone/>
              <a:defRPr/>
            </a:pPr>
            <a:endParaRPr lang="en-US" dirty="0" smtClean="0"/>
          </a:p>
          <a:p>
            <a:pPr marL="317477" indent="0">
              <a:buNone/>
              <a:defRPr/>
            </a:pPr>
            <a:r>
              <a:rPr lang="en-US" dirty="0" smtClean="0"/>
              <a:t>I will spread your data out over many servers to keep it safe</a:t>
            </a:r>
          </a:p>
          <a:p>
            <a:pPr marL="317477" indent="0">
              <a:buNone/>
              <a:defRPr/>
            </a:pPr>
            <a:endParaRPr lang="en-US" dirty="0"/>
          </a:p>
          <a:p>
            <a:pPr marL="317477" indent="0">
              <a:buNone/>
              <a:defRPr/>
            </a:pPr>
            <a:endParaRPr lang="en-US" dirty="0" smtClean="0"/>
          </a:p>
          <a:p>
            <a:pPr marL="317477" indent="0">
              <a:buNone/>
              <a:defRPr/>
            </a:pPr>
            <a:endParaRPr lang="en-US" dirty="0"/>
          </a:p>
          <a:p>
            <a:pPr marL="317477" indent="0">
              <a:buNone/>
              <a:defRPr/>
            </a:pPr>
            <a:r>
              <a:rPr lang="en-US" dirty="0" smtClean="0"/>
              <a:t>I </a:t>
            </a:r>
            <a:r>
              <a:rPr lang="en-US" smtClean="0"/>
              <a:t>will facilitate </a:t>
            </a:r>
            <a:r>
              <a:rPr lang="en-US" dirty="0" smtClean="0"/>
              <a:t>a new idea that you should send the work to the data, not the other way around.</a:t>
            </a:r>
          </a:p>
          <a:p>
            <a:pPr marL="317477" indent="0">
              <a:buNone/>
              <a:defRPr/>
            </a:pPr>
            <a:endParaRPr lang="en-US" dirty="0"/>
          </a:p>
          <a:p>
            <a:pPr marL="317477" indent="0">
              <a:buNone/>
              <a:defRPr/>
            </a:pP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7907000" y="10515599"/>
            <a:ext cx="5585741" cy="1058861"/>
            <a:chOff x="8001000" y="10210800"/>
            <a:chExt cx="5585741" cy="1058862"/>
          </a:xfrm>
        </p:grpSpPr>
        <p:pic>
          <p:nvPicPr>
            <p:cNvPr id="13339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3200" y="10210800"/>
              <a:ext cx="1346200" cy="10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0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10363200"/>
              <a:ext cx="2197100" cy="906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1887200" y="10210800"/>
              <a:ext cx="1699541" cy="1031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100" dirty="0"/>
                <a:t>Data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7907000" y="8991599"/>
            <a:ext cx="5585741" cy="1058861"/>
            <a:chOff x="8001000" y="10210800"/>
            <a:chExt cx="5585741" cy="1058862"/>
          </a:xfrm>
        </p:grpSpPr>
        <p:pic>
          <p:nvPicPr>
            <p:cNvPr id="33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3200" y="10210800"/>
              <a:ext cx="1346200" cy="10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10363200"/>
              <a:ext cx="2197100" cy="906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11887200" y="10210800"/>
              <a:ext cx="1699541" cy="1031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100" dirty="0"/>
                <a:t>Data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907000" y="7467599"/>
            <a:ext cx="5585741" cy="1058861"/>
            <a:chOff x="8001000" y="10210800"/>
            <a:chExt cx="5585741" cy="1058862"/>
          </a:xfrm>
        </p:grpSpPr>
        <p:pic>
          <p:nvPicPr>
            <p:cNvPr id="3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3200" y="10210800"/>
              <a:ext cx="1346200" cy="10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10363200"/>
              <a:ext cx="2197100" cy="906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11887200" y="10210800"/>
              <a:ext cx="1699541" cy="1031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100" dirty="0"/>
                <a:t>Data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7907000" y="5943599"/>
            <a:ext cx="5585741" cy="1058861"/>
            <a:chOff x="8001000" y="10210800"/>
            <a:chExt cx="5585741" cy="1058862"/>
          </a:xfrm>
        </p:grpSpPr>
        <p:pic>
          <p:nvPicPr>
            <p:cNvPr id="41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3200" y="10210800"/>
              <a:ext cx="1346200" cy="10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10363200"/>
              <a:ext cx="2197100" cy="906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11887200" y="10210800"/>
              <a:ext cx="1699541" cy="1031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100" dirty="0"/>
                <a:t>Data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7907000" y="4419599"/>
            <a:ext cx="5585741" cy="1058861"/>
            <a:chOff x="8001000" y="10210800"/>
            <a:chExt cx="5585741" cy="1058862"/>
          </a:xfrm>
        </p:grpSpPr>
        <p:pic>
          <p:nvPicPr>
            <p:cNvPr id="45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3200" y="10210800"/>
              <a:ext cx="1346200" cy="10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10363200"/>
              <a:ext cx="2197100" cy="906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11887200" y="10210800"/>
              <a:ext cx="1699541" cy="1031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100" dirty="0"/>
                <a:t>Data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7907000" y="2895599"/>
            <a:ext cx="5585741" cy="1058861"/>
            <a:chOff x="8001000" y="10210800"/>
            <a:chExt cx="5585741" cy="1058862"/>
          </a:xfrm>
        </p:grpSpPr>
        <p:pic>
          <p:nvPicPr>
            <p:cNvPr id="49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3200" y="10210800"/>
              <a:ext cx="1346200" cy="10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10363200"/>
              <a:ext cx="2197100" cy="906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11887200" y="10210800"/>
              <a:ext cx="1699541" cy="1031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100" dirty="0"/>
                <a:t>Data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7907000" y="1371599"/>
            <a:ext cx="5585741" cy="1058861"/>
            <a:chOff x="8001000" y="10210800"/>
            <a:chExt cx="5585741" cy="1058862"/>
          </a:xfrm>
        </p:grpSpPr>
        <p:pic>
          <p:nvPicPr>
            <p:cNvPr id="53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3200" y="10210800"/>
              <a:ext cx="1346200" cy="10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10363200"/>
              <a:ext cx="2197100" cy="906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11887200" y="10210800"/>
              <a:ext cx="1699541" cy="1031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100" dirty="0"/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9875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Security is Hard.  Better Start right away.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Add Kerberos to your environment ASAP – right after the first POC</a:t>
            </a:r>
          </a:p>
          <a:p>
            <a:pPr eaLnBrk="1" hangingPunct="1">
              <a:defRPr/>
            </a:pPr>
            <a:r>
              <a:rPr lang="en-US" dirty="0" smtClean="0"/>
              <a:t>Integrate with the identity management on site </a:t>
            </a:r>
          </a:p>
          <a:p>
            <a:pPr lvl="1" eaLnBrk="1" hangingPunct="1">
              <a:defRPr/>
            </a:pPr>
            <a:r>
              <a:rPr lang="en-US" dirty="0" smtClean="0"/>
              <a:t>Don’t add </a:t>
            </a:r>
            <a:r>
              <a:rPr lang="en-US" dirty="0" err="1" smtClean="0"/>
              <a:t>unix</a:t>
            </a:r>
            <a:r>
              <a:rPr lang="en-US" dirty="0" smtClean="0"/>
              <a:t>-users to the cluster by hand! </a:t>
            </a:r>
            <a:endParaRPr lang="en-US" dirty="0"/>
          </a:p>
          <a:p>
            <a:pPr lvl="2" eaLnBrk="1" hangingPunct="1">
              <a:defRPr/>
            </a:pPr>
            <a:r>
              <a:rPr lang="en-US" dirty="0" smtClean="0"/>
              <a:t>Automate. </a:t>
            </a:r>
          </a:p>
          <a:p>
            <a:pPr lvl="2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 smtClean="0"/>
              <a:t>Engage SAS Technical Resources.</a:t>
            </a:r>
          </a:p>
          <a:p>
            <a:pPr lvl="2" eaLnBrk="1" hangingPunct="1">
              <a:defRPr/>
            </a:pPr>
            <a:r>
              <a:rPr lang="en-US" dirty="0" smtClean="0"/>
              <a:t>Security settings can be hard to get right.  Error messages get obfuscated and tracking the true source is difficult</a:t>
            </a:r>
          </a:p>
          <a:p>
            <a:pPr lvl="2" eaLnBrk="1" hangingPunct="1">
              <a:defRPr/>
            </a:pPr>
            <a:r>
              <a:rPr lang="en-US" dirty="0" smtClean="0"/>
              <a:t>Easier to start with a small working system and add projects</a:t>
            </a:r>
          </a:p>
          <a:p>
            <a:pPr lvl="2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smtClean="0"/>
              <a:t>Resist “Oh, we will add the security later”.  Your users will have gotten so used to no-security </a:t>
            </a:r>
            <a:r>
              <a:rPr lang="en-US" dirty="0" err="1" smtClean="0"/>
              <a:t>they’l</a:t>
            </a:r>
            <a:r>
              <a:rPr lang="en-US" dirty="0" smtClean="0"/>
              <a:t> scream!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Placeholder 4"/>
          <p:cNvSpPr txBox="1">
            <a:spLocks/>
          </p:cNvSpPr>
          <p:nvPr/>
        </p:nvSpPr>
        <p:spPr bwMode="auto">
          <a:xfrm>
            <a:off x="11963400" y="1828800"/>
            <a:ext cx="11803063" cy="960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34" tIns="121917" rIns="243834" bIns="121917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Font typeface="Wingdings" charset="0"/>
              <a:buNone/>
            </a:pPr>
            <a:r>
              <a:rPr lang="en-US" sz="16000">
                <a:solidFill>
                  <a:srgbClr val="404040"/>
                </a:solidFill>
                <a:latin typeface="Arial Bold" charset="0"/>
              </a:rPr>
              <a:t>Thank You!</a:t>
            </a:r>
          </a:p>
          <a:p>
            <a:pPr algn="ctr" eaLnBrk="1" hangingPunct="1">
              <a:buClr>
                <a:schemeClr val="accent2"/>
              </a:buClr>
              <a:buFont typeface="Wingdings" charset="0"/>
              <a:buNone/>
            </a:pPr>
            <a:endParaRPr lang="en-US" sz="6400">
              <a:solidFill>
                <a:srgbClr val="404040"/>
              </a:solidFill>
              <a:latin typeface="Arial Bold" charset="0"/>
            </a:endParaRPr>
          </a:p>
          <a:p>
            <a:pPr algn="ctr" eaLnBrk="1" hangingPunct="1">
              <a:buClr>
                <a:schemeClr val="accent2"/>
              </a:buClr>
              <a:buFont typeface="Wingdings" charset="0"/>
              <a:buNone/>
            </a:pPr>
            <a:r>
              <a:rPr lang="en-US" sz="6400">
                <a:solidFill>
                  <a:srgbClr val="404040"/>
                </a:solidFill>
                <a:latin typeface="Arial Bold" charset="0"/>
              </a:rPr>
              <a:t>Paul.Kent @ sas.com</a:t>
            </a:r>
          </a:p>
          <a:p>
            <a:pPr algn="ctr" eaLnBrk="1" hangingPunct="1">
              <a:buClr>
                <a:schemeClr val="accent2"/>
              </a:buClr>
              <a:buFont typeface="Wingdings" charset="0"/>
              <a:buNone/>
            </a:pPr>
            <a:endParaRPr lang="en-US" sz="6400">
              <a:solidFill>
                <a:srgbClr val="404040"/>
              </a:solidFill>
              <a:latin typeface="Arial Bold" charset="0"/>
            </a:endParaRPr>
          </a:p>
          <a:p>
            <a:pPr algn="ctr" eaLnBrk="1" hangingPunct="1">
              <a:buClr>
                <a:schemeClr val="accent2"/>
              </a:buClr>
              <a:buFont typeface="Wingdings" charset="0"/>
              <a:buNone/>
            </a:pPr>
            <a:r>
              <a:rPr lang="en-US" sz="6400">
                <a:solidFill>
                  <a:srgbClr val="404040"/>
                </a:solidFill>
                <a:latin typeface="Arial Bold" charset="0"/>
              </a:rPr>
              <a:t>	@hornpolish</a:t>
            </a:r>
          </a:p>
          <a:p>
            <a:pPr algn="ctr" eaLnBrk="1" hangingPunct="1">
              <a:buClr>
                <a:schemeClr val="accent2"/>
              </a:buClr>
              <a:buFont typeface="Wingdings" charset="0"/>
              <a:buNone/>
            </a:pPr>
            <a:endParaRPr lang="en-US" sz="6400">
              <a:solidFill>
                <a:srgbClr val="404040"/>
              </a:solidFill>
              <a:latin typeface="Arial Bold" charset="0"/>
            </a:endParaRPr>
          </a:p>
          <a:p>
            <a:pPr algn="ctr" eaLnBrk="1" hangingPunct="1">
              <a:buClr>
                <a:schemeClr val="accent2"/>
              </a:buClr>
              <a:buFont typeface="Wingdings" charset="0"/>
              <a:buNone/>
            </a:pPr>
            <a:r>
              <a:rPr lang="en-US" sz="6400">
                <a:solidFill>
                  <a:srgbClr val="404040"/>
                </a:solidFill>
                <a:latin typeface="Arial Bold" charset="0"/>
              </a:rPr>
              <a:t>	paulmkent</a:t>
            </a:r>
          </a:p>
          <a:p>
            <a:pPr algn="ctr" eaLnBrk="1" hangingPunct="1">
              <a:buClr>
                <a:schemeClr val="accent2"/>
              </a:buClr>
              <a:buFont typeface="Wingdings" charset="0"/>
              <a:buNone/>
            </a:pPr>
            <a:endParaRPr lang="en-US" sz="6400">
              <a:solidFill>
                <a:srgbClr val="404040"/>
              </a:solidFill>
              <a:latin typeface="Arial Bold" charset="0"/>
            </a:endParaRPr>
          </a:p>
        </p:txBody>
      </p:sp>
      <p:pic>
        <p:nvPicPr>
          <p:cNvPr id="30722" name="Picture 4" descr="twitter_newbird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5000" y="6781800"/>
            <a:ext cx="22352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7" descr="linkedin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44600" y="9144000"/>
            <a:ext cx="1287463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78200" y="11201400"/>
            <a:ext cx="3509209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9518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14" y="704411"/>
            <a:ext cx="6707835" cy="902811"/>
          </a:xfrm>
        </p:spPr>
        <p:txBody>
          <a:bodyPr/>
          <a:lstStyle/>
          <a:p>
            <a:r>
              <a:rPr lang="en-US" dirty="0" smtClean="0"/>
              <a:t>Why Do This?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Because it gets the answers </a:t>
            </a:r>
            <a:r>
              <a:rPr lang="en-US" dirty="0" err="1" smtClean="0"/>
              <a:t>soooo</a:t>
            </a:r>
            <a:r>
              <a:rPr lang="en-US" dirty="0" smtClean="0"/>
              <a:t> much faster</a:t>
            </a:r>
            <a:endParaRPr lang="en-US" dirty="0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505027" y="3153531"/>
            <a:ext cx="2497269" cy="266491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91396" y="3797224"/>
            <a:ext cx="2263651" cy="2532037"/>
          </a:xfrm>
          <a:prstGeom prst="rect">
            <a:avLst/>
          </a:prstGeom>
        </p:spPr>
      </p:pic>
      <p:pic>
        <p:nvPicPr>
          <p:cNvPr id="77" name="Picture 76" descr="StandardDeviationFormula_BLU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69828" y="4737558"/>
            <a:ext cx="1111987" cy="52390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3260763" y="3168802"/>
            <a:ext cx="10675568" cy="7339837"/>
            <a:chOff x="4898361" y="1214876"/>
            <a:chExt cx="4003339" cy="2752439"/>
          </a:xfrm>
        </p:grpSpPr>
        <p:sp>
          <p:nvSpPr>
            <p:cNvPr id="12" name="Rectangle 11"/>
            <p:cNvSpPr/>
            <p:nvPr/>
          </p:nvSpPr>
          <p:spPr>
            <a:xfrm>
              <a:off x="4898361" y="1524635"/>
              <a:ext cx="4003339" cy="2442680"/>
            </a:xfrm>
            <a:prstGeom prst="rect">
              <a:avLst/>
            </a:prstGeom>
            <a:gradFill flip="none" rotWithShape="1">
              <a:gsLst>
                <a:gs pos="1000">
                  <a:srgbClr val="F9FAFD"/>
                </a:gs>
                <a:gs pos="100000">
                  <a:srgbClr val="CFE0F5"/>
                </a:gs>
              </a:gsLst>
              <a:lin ang="3300000" scaled="0"/>
              <a:tileRect/>
            </a:gradFill>
            <a:ln w="9525">
              <a:solidFill>
                <a:srgbClr val="0F84AD"/>
              </a:solidFill>
            </a:ln>
            <a:effectLst>
              <a:innerShdw blurRad="114300">
                <a:srgbClr val="185A6A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defTabSz="97524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39B"/>
                </a:buClr>
                <a:buSzPct val="80000"/>
              </a:pPr>
              <a:endParaRPr lang="en-US" sz="4800" b="1" dirty="0">
                <a:solidFill>
                  <a:srgbClr val="003B76"/>
                </a:solidFill>
                <a:latin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98361" y="1214876"/>
              <a:ext cx="4003339" cy="309759"/>
            </a:xfrm>
            <a:prstGeom prst="rect">
              <a:avLst/>
            </a:prstGeom>
            <a:gradFill flip="none" rotWithShape="1">
              <a:gsLst>
                <a:gs pos="1000">
                  <a:srgbClr val="F9FAFD"/>
                </a:gs>
                <a:gs pos="100000">
                  <a:srgbClr val="CFE0F5"/>
                </a:gs>
              </a:gsLst>
              <a:lin ang="3300000" scaled="0"/>
              <a:tileRect/>
            </a:gradFill>
            <a:ln w="9525">
              <a:solidFill>
                <a:srgbClr val="0F84AD"/>
              </a:solidFill>
            </a:ln>
            <a:effectLst>
              <a:innerShdw blurRad="114300">
                <a:srgbClr val="185A6A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defTabSz="97524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39B"/>
                </a:buClr>
                <a:buSzPct val="80000"/>
              </a:pPr>
              <a:endParaRPr lang="en-US" sz="4800" b="1" dirty="0">
                <a:solidFill>
                  <a:srgbClr val="003B76"/>
                </a:solidFill>
                <a:latin typeface="Arial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7684825" y="3050835"/>
            <a:ext cx="1928712" cy="574507"/>
          </a:xfrm>
          <a:prstGeom prst="rect">
            <a:avLst/>
          </a:prstGeom>
          <a:noFill/>
        </p:spPr>
        <p:txBody>
          <a:bodyPr wrap="none" lIns="243813" tIns="121906" rIns="243813" bIns="121906" rtlCol="0">
            <a:spAutoFit/>
          </a:bodyPr>
          <a:lstStyle/>
          <a:p>
            <a:pPr defTabSz="2438094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 err="1">
                <a:solidFill>
                  <a:srgbClr val="596267">
                    <a:lumMod val="75000"/>
                  </a:srgbClr>
                </a:solidFill>
                <a:latin typeface="Arial"/>
                <a:ea typeface="+mn-ea"/>
                <a:cs typeface="+mn-cs"/>
              </a:rPr>
              <a:t>NameNode</a:t>
            </a:r>
            <a:endParaRPr lang="en-US" sz="2100" b="1" dirty="0">
              <a:solidFill>
                <a:srgbClr val="596267">
                  <a:lumMod val="75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1" name="pORANGE"/>
          <p:cNvSpPr/>
          <p:nvPr/>
        </p:nvSpPr>
        <p:spPr>
          <a:xfrm>
            <a:off x="14233116" y="9717788"/>
            <a:ext cx="121917" cy="121917"/>
          </a:xfrm>
          <a:prstGeom prst="rect">
            <a:avLst/>
          </a:prstGeom>
          <a:solidFill>
            <a:schemeClr val="accent5"/>
          </a:solidFill>
          <a:ln>
            <a:solidFill>
              <a:srgbClr val="003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3" tIns="121906" rIns="243813" bIns="121906" rtlCol="0" anchor="ctr"/>
          <a:lstStyle/>
          <a:p>
            <a:pPr algn="ctr" defTabSz="2438094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0" name="pORANGE"/>
          <p:cNvSpPr/>
          <p:nvPr/>
        </p:nvSpPr>
        <p:spPr>
          <a:xfrm>
            <a:off x="15096464" y="4962488"/>
            <a:ext cx="123104" cy="123104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3" tIns="121906" rIns="243813" bIns="121906" rtlCol="0" anchor="ctr"/>
          <a:lstStyle/>
          <a:p>
            <a:pPr algn="ctr" defTabSz="2438094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9" name="pORANGE"/>
          <p:cNvSpPr/>
          <p:nvPr/>
        </p:nvSpPr>
        <p:spPr>
          <a:xfrm>
            <a:off x="14427837" y="9665507"/>
            <a:ext cx="146304" cy="146304"/>
          </a:xfrm>
          <a:prstGeom prst="rect">
            <a:avLst/>
          </a:prstGeom>
          <a:solidFill>
            <a:schemeClr val="accent6"/>
          </a:solidFill>
          <a:ln>
            <a:solidFill>
              <a:srgbClr val="003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3" tIns="121906" rIns="243813" bIns="121906" rtlCol="0" anchor="ctr"/>
          <a:lstStyle/>
          <a:p>
            <a:pPr algn="ctr" defTabSz="2438094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8" name="pORANGE"/>
          <p:cNvSpPr/>
          <p:nvPr/>
        </p:nvSpPr>
        <p:spPr>
          <a:xfrm>
            <a:off x="14618956" y="4838223"/>
            <a:ext cx="121917" cy="121917"/>
          </a:xfrm>
          <a:prstGeom prst="rect">
            <a:avLst/>
          </a:prstGeom>
          <a:solidFill>
            <a:schemeClr val="accent6"/>
          </a:solidFill>
          <a:ln>
            <a:solidFill>
              <a:srgbClr val="003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3" tIns="121906" rIns="243813" bIns="121906" rtlCol="0" anchor="ctr"/>
          <a:lstStyle/>
          <a:p>
            <a:pPr algn="ctr" defTabSz="2438094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4" name="pORANGE"/>
          <p:cNvSpPr/>
          <p:nvPr/>
        </p:nvSpPr>
        <p:spPr>
          <a:xfrm>
            <a:off x="14018063" y="9543599"/>
            <a:ext cx="121917" cy="121917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3" tIns="121906" rIns="243813" bIns="121906" rtlCol="0" anchor="ctr"/>
          <a:lstStyle/>
          <a:p>
            <a:pPr algn="ctr" defTabSz="2438094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5" name="pORANGE"/>
          <p:cNvSpPr/>
          <p:nvPr/>
        </p:nvSpPr>
        <p:spPr>
          <a:xfrm>
            <a:off x="14257500" y="9543599"/>
            <a:ext cx="121917" cy="121917"/>
          </a:xfrm>
          <a:prstGeom prst="rect">
            <a:avLst/>
          </a:prstGeom>
          <a:solidFill>
            <a:srgbClr val="42C826"/>
          </a:solidFill>
          <a:ln>
            <a:solidFill>
              <a:srgbClr val="003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3" tIns="121906" rIns="243813" bIns="121906" rtlCol="0" anchor="ctr"/>
          <a:lstStyle/>
          <a:p>
            <a:pPr algn="ctr" defTabSz="2438094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6" name="pORANGE"/>
          <p:cNvSpPr/>
          <p:nvPr/>
        </p:nvSpPr>
        <p:spPr>
          <a:xfrm>
            <a:off x="15053127" y="4765071"/>
            <a:ext cx="121917" cy="121917"/>
          </a:xfrm>
          <a:prstGeom prst="rect">
            <a:avLst/>
          </a:prstGeom>
          <a:solidFill>
            <a:schemeClr val="accent5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3" tIns="121906" rIns="243813" bIns="121906" rtlCol="0" anchor="ctr"/>
          <a:lstStyle/>
          <a:p>
            <a:pPr algn="ctr" defTabSz="2438094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7" name="pORANGE"/>
          <p:cNvSpPr/>
          <p:nvPr/>
        </p:nvSpPr>
        <p:spPr>
          <a:xfrm>
            <a:off x="14906823" y="4871567"/>
            <a:ext cx="121917" cy="121917"/>
          </a:xfrm>
          <a:prstGeom prst="rect">
            <a:avLst/>
          </a:prstGeom>
          <a:solidFill>
            <a:schemeClr val="accent5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3" tIns="121906" rIns="243813" bIns="121906" rtlCol="0" anchor="ctr"/>
          <a:lstStyle/>
          <a:p>
            <a:pPr algn="ctr" defTabSz="2438094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711754" y="3506343"/>
            <a:ext cx="9798653" cy="6655421"/>
            <a:chOff x="5104691" y="1341454"/>
            <a:chExt cx="3674495" cy="249578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104691" y="1692391"/>
              <a:ext cx="3674495" cy="32242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104691" y="2299866"/>
              <a:ext cx="3674495" cy="32242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104691" y="2907341"/>
              <a:ext cx="3674495" cy="32242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104691" y="3514815"/>
              <a:ext cx="3674495" cy="32242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10800000" flipV="1">
              <a:off x="6049989" y="1341454"/>
              <a:ext cx="1788962" cy="156974"/>
            </a:xfrm>
            <a:prstGeom prst="rect">
              <a:avLst/>
            </a:prstGeom>
          </p:spPr>
        </p:pic>
      </p:grpSp>
      <p:sp>
        <p:nvSpPr>
          <p:cNvPr id="46" name="pORANGE"/>
          <p:cNvSpPr/>
          <p:nvPr/>
        </p:nvSpPr>
        <p:spPr>
          <a:xfrm>
            <a:off x="20687477" y="4813827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3" tIns="121906" rIns="243813" bIns="121906" rtlCol="0" anchor="ctr"/>
          <a:lstStyle/>
          <a:p>
            <a:pPr algn="ctr" defTabSz="2438094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pORANGE"/>
          <p:cNvSpPr/>
          <p:nvPr/>
        </p:nvSpPr>
        <p:spPr>
          <a:xfrm>
            <a:off x="20687477" y="4960131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3" tIns="121906" rIns="243813" bIns="121906" rtlCol="0" anchor="ctr"/>
          <a:lstStyle/>
          <a:p>
            <a:pPr algn="ctr" defTabSz="2438094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pORANGE"/>
          <p:cNvSpPr/>
          <p:nvPr/>
        </p:nvSpPr>
        <p:spPr>
          <a:xfrm>
            <a:off x="20833781" y="4960131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3" tIns="121906" rIns="243813" bIns="121906" rtlCol="0" anchor="ctr"/>
          <a:lstStyle/>
          <a:p>
            <a:pPr algn="ctr" defTabSz="2438094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9" name="pORANGE"/>
          <p:cNvSpPr/>
          <p:nvPr/>
        </p:nvSpPr>
        <p:spPr>
          <a:xfrm>
            <a:off x="20687477" y="4690723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3" tIns="121906" rIns="243813" bIns="121906" rtlCol="0" anchor="ctr"/>
          <a:lstStyle/>
          <a:p>
            <a:pPr algn="ctr" defTabSz="2438094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0" name="pORANGE"/>
          <p:cNvSpPr/>
          <p:nvPr/>
        </p:nvSpPr>
        <p:spPr>
          <a:xfrm>
            <a:off x="20833781" y="4690723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3" tIns="121906" rIns="243813" bIns="121906" rtlCol="0" anchor="ctr"/>
          <a:lstStyle/>
          <a:p>
            <a:pPr algn="ctr" defTabSz="2438094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1" name="pORANGE"/>
          <p:cNvSpPr/>
          <p:nvPr/>
        </p:nvSpPr>
        <p:spPr>
          <a:xfrm>
            <a:off x="20833781" y="4837027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3" tIns="121906" rIns="243813" bIns="121906" rtlCol="0" anchor="ctr"/>
          <a:lstStyle/>
          <a:p>
            <a:pPr algn="ctr" defTabSz="2438094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pORANGE"/>
          <p:cNvSpPr/>
          <p:nvPr/>
        </p:nvSpPr>
        <p:spPr>
          <a:xfrm>
            <a:off x="20833781" y="9672136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3" tIns="121906" rIns="243813" bIns="121906" rtlCol="0" anchor="ctr"/>
          <a:lstStyle/>
          <a:p>
            <a:pPr algn="ctr" defTabSz="2438094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2" name="pORANGE"/>
          <p:cNvSpPr/>
          <p:nvPr/>
        </p:nvSpPr>
        <p:spPr>
          <a:xfrm>
            <a:off x="20833781" y="9818440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3" tIns="121906" rIns="243813" bIns="121906" rtlCol="0" anchor="ctr"/>
          <a:lstStyle/>
          <a:p>
            <a:pPr algn="ctr" defTabSz="2438094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3" name="pORANGE"/>
          <p:cNvSpPr/>
          <p:nvPr/>
        </p:nvSpPr>
        <p:spPr>
          <a:xfrm>
            <a:off x="20980085" y="9818440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3" tIns="121906" rIns="243813" bIns="121906" rtlCol="0" anchor="ctr"/>
          <a:lstStyle/>
          <a:p>
            <a:pPr algn="ctr" defTabSz="2438094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4" name="pORANGE"/>
          <p:cNvSpPr/>
          <p:nvPr/>
        </p:nvSpPr>
        <p:spPr>
          <a:xfrm>
            <a:off x="20833781" y="9549032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3" tIns="121906" rIns="243813" bIns="121906" rtlCol="0" anchor="ctr"/>
          <a:lstStyle/>
          <a:p>
            <a:pPr algn="ctr" defTabSz="2438094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5" name="pORANGE"/>
          <p:cNvSpPr/>
          <p:nvPr/>
        </p:nvSpPr>
        <p:spPr>
          <a:xfrm>
            <a:off x="20980085" y="9549032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3" tIns="121906" rIns="243813" bIns="121906" rtlCol="0" anchor="ctr"/>
          <a:lstStyle/>
          <a:p>
            <a:pPr algn="ctr" defTabSz="2438094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6" name="pORANGE"/>
          <p:cNvSpPr/>
          <p:nvPr/>
        </p:nvSpPr>
        <p:spPr>
          <a:xfrm>
            <a:off x="20980085" y="9695336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3" tIns="121906" rIns="243813" bIns="121906" rtlCol="0" anchor="ctr"/>
          <a:lstStyle/>
          <a:p>
            <a:pPr algn="ctr" defTabSz="2438094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7" name="pORANGE"/>
          <p:cNvSpPr/>
          <p:nvPr/>
        </p:nvSpPr>
        <p:spPr>
          <a:xfrm>
            <a:off x="20833781" y="8015461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3" tIns="121906" rIns="243813" bIns="121906" rtlCol="0" anchor="ctr"/>
          <a:lstStyle/>
          <a:p>
            <a:pPr algn="ctr" defTabSz="2438094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8" name="pORANGE"/>
          <p:cNvSpPr/>
          <p:nvPr/>
        </p:nvSpPr>
        <p:spPr>
          <a:xfrm>
            <a:off x="20833781" y="8161765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3" tIns="121906" rIns="243813" bIns="121906" rtlCol="0" anchor="ctr"/>
          <a:lstStyle/>
          <a:p>
            <a:pPr algn="ctr" defTabSz="2438094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9" name="pORANGE"/>
          <p:cNvSpPr/>
          <p:nvPr/>
        </p:nvSpPr>
        <p:spPr>
          <a:xfrm>
            <a:off x="20980085" y="8161765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3" tIns="121906" rIns="243813" bIns="121906" rtlCol="0" anchor="ctr"/>
          <a:lstStyle/>
          <a:p>
            <a:pPr algn="ctr" defTabSz="2438094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0" name="pORANGE"/>
          <p:cNvSpPr/>
          <p:nvPr/>
        </p:nvSpPr>
        <p:spPr>
          <a:xfrm>
            <a:off x="20833781" y="7892357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3" tIns="121906" rIns="243813" bIns="121906" rtlCol="0" anchor="ctr"/>
          <a:lstStyle/>
          <a:p>
            <a:pPr algn="ctr" defTabSz="2438094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1" name="pORANGE"/>
          <p:cNvSpPr/>
          <p:nvPr/>
        </p:nvSpPr>
        <p:spPr>
          <a:xfrm>
            <a:off x="20980085" y="7892357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3" tIns="121906" rIns="243813" bIns="121906" rtlCol="0" anchor="ctr"/>
          <a:lstStyle/>
          <a:p>
            <a:pPr algn="ctr" defTabSz="2438094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2" name="pORANGE"/>
          <p:cNvSpPr/>
          <p:nvPr/>
        </p:nvSpPr>
        <p:spPr>
          <a:xfrm>
            <a:off x="20980085" y="8038661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3" tIns="121906" rIns="243813" bIns="121906" rtlCol="0" anchor="ctr"/>
          <a:lstStyle/>
          <a:p>
            <a:pPr algn="ctr" defTabSz="2438094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3" name="pORANGE"/>
          <p:cNvSpPr/>
          <p:nvPr/>
        </p:nvSpPr>
        <p:spPr>
          <a:xfrm>
            <a:off x="20757565" y="6484365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3" tIns="121906" rIns="243813" bIns="121906" rtlCol="0" anchor="ctr"/>
          <a:lstStyle/>
          <a:p>
            <a:pPr algn="ctr" defTabSz="2438094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4" name="pORANGE"/>
          <p:cNvSpPr/>
          <p:nvPr/>
        </p:nvSpPr>
        <p:spPr>
          <a:xfrm>
            <a:off x="20757565" y="6630669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3" tIns="121906" rIns="243813" bIns="121906" rtlCol="0" anchor="ctr"/>
          <a:lstStyle/>
          <a:p>
            <a:pPr algn="ctr" defTabSz="2438094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5" name="pORANGE"/>
          <p:cNvSpPr/>
          <p:nvPr/>
        </p:nvSpPr>
        <p:spPr>
          <a:xfrm>
            <a:off x="20903869" y="6630669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3" tIns="121906" rIns="243813" bIns="121906" rtlCol="0" anchor="ctr"/>
          <a:lstStyle/>
          <a:p>
            <a:pPr algn="ctr" defTabSz="2438094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6" name="pORANGE"/>
          <p:cNvSpPr/>
          <p:nvPr/>
        </p:nvSpPr>
        <p:spPr>
          <a:xfrm>
            <a:off x="20757565" y="6361261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3" tIns="121906" rIns="243813" bIns="121906" rtlCol="0" anchor="ctr"/>
          <a:lstStyle/>
          <a:p>
            <a:pPr algn="ctr" defTabSz="2438094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7" name="pORANGE"/>
          <p:cNvSpPr/>
          <p:nvPr/>
        </p:nvSpPr>
        <p:spPr>
          <a:xfrm>
            <a:off x="20903869" y="6361261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3" tIns="121906" rIns="243813" bIns="121906" rtlCol="0" anchor="ctr"/>
          <a:lstStyle/>
          <a:p>
            <a:pPr algn="ctr" defTabSz="2438094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8" name="pORANGE"/>
          <p:cNvSpPr/>
          <p:nvPr/>
        </p:nvSpPr>
        <p:spPr>
          <a:xfrm>
            <a:off x="20903869" y="6507565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3" tIns="121906" rIns="243813" bIns="121906" rtlCol="0" anchor="ctr"/>
          <a:lstStyle/>
          <a:p>
            <a:pPr algn="ctr" defTabSz="2438094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0623531" y="4191480"/>
            <a:ext cx="2541269" cy="6228555"/>
            <a:chOff x="7107368" y="1386428"/>
            <a:chExt cx="1167122" cy="286056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7107368" y="1386428"/>
              <a:ext cx="1167122" cy="62306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7107368" y="2132261"/>
              <a:ext cx="1167122" cy="62306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7107368" y="2878094"/>
              <a:ext cx="1167122" cy="62306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7107368" y="3623928"/>
              <a:ext cx="1167122" cy="623067"/>
            </a:xfrm>
            <a:prstGeom prst="rect">
              <a:avLst/>
            </a:prstGeom>
          </p:spPr>
        </p:pic>
      </p:grpSp>
      <p:sp>
        <p:nvSpPr>
          <p:cNvPr id="40" name="Oval 39"/>
          <p:cNvSpPr>
            <a:spLocks noChangeAspect="1"/>
          </p:cNvSpPr>
          <p:nvPr/>
        </p:nvSpPr>
        <p:spPr>
          <a:xfrm>
            <a:off x="15363592" y="7385709"/>
            <a:ext cx="1497355" cy="1497360"/>
          </a:xfrm>
          <a:prstGeom prst="ellipse">
            <a:avLst/>
          </a:prstGeom>
          <a:gradFill flip="none" rotWithShape="1">
            <a:gsLst>
              <a:gs pos="0">
                <a:srgbClr val="1B69C0"/>
              </a:gs>
              <a:gs pos="85000">
                <a:srgbClr val="11335A"/>
              </a:gs>
              <a:gs pos="65000">
                <a:srgbClr val="022340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rgbClr val="11335A"/>
            </a:solidFill>
          </a:ln>
          <a:effectLst>
            <a:innerShdw blurRad="368300">
              <a:srgbClr val="1B69C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5" tIns="121885" rIns="121885" bIns="121885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750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41" name="Picture 40" descr="StandardDeviationFormula_FORMULA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439229" y="7750777"/>
            <a:ext cx="1345765" cy="864568"/>
          </a:xfrm>
          <a:prstGeom prst="rect">
            <a:avLst/>
          </a:prstGeom>
        </p:spPr>
      </p:pic>
      <p:sp>
        <p:nvSpPr>
          <p:cNvPr id="43" name="Oval 42"/>
          <p:cNvSpPr>
            <a:spLocks noChangeAspect="1"/>
          </p:cNvSpPr>
          <p:nvPr/>
        </p:nvSpPr>
        <p:spPr>
          <a:xfrm>
            <a:off x="15363592" y="9027157"/>
            <a:ext cx="1497355" cy="1497360"/>
          </a:xfrm>
          <a:prstGeom prst="ellipse">
            <a:avLst/>
          </a:prstGeom>
          <a:gradFill flip="none" rotWithShape="1">
            <a:gsLst>
              <a:gs pos="0">
                <a:srgbClr val="1B69C0"/>
              </a:gs>
              <a:gs pos="85000">
                <a:srgbClr val="11335A"/>
              </a:gs>
              <a:gs pos="65000">
                <a:srgbClr val="022340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rgbClr val="11335A"/>
            </a:solidFill>
          </a:ln>
          <a:effectLst>
            <a:innerShdw blurRad="368300">
              <a:srgbClr val="1B69C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5" tIns="121885" rIns="121885" bIns="121885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750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44" name="Picture 43" descr="StandardDeviationFormula_FORMULA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439229" y="9392225"/>
            <a:ext cx="1345765" cy="864568"/>
          </a:xfrm>
          <a:prstGeom prst="rect">
            <a:avLst/>
          </a:prstGeom>
        </p:spPr>
      </p:pic>
      <p:sp>
        <p:nvSpPr>
          <p:cNvPr id="37" name="Oval 36"/>
          <p:cNvSpPr>
            <a:spLocks noChangeAspect="1"/>
          </p:cNvSpPr>
          <p:nvPr/>
        </p:nvSpPr>
        <p:spPr>
          <a:xfrm>
            <a:off x="15363592" y="5744371"/>
            <a:ext cx="1497355" cy="1497360"/>
          </a:xfrm>
          <a:prstGeom prst="ellipse">
            <a:avLst/>
          </a:prstGeom>
          <a:gradFill flip="none" rotWithShape="1">
            <a:gsLst>
              <a:gs pos="0">
                <a:srgbClr val="1B69C0"/>
              </a:gs>
              <a:gs pos="85000">
                <a:srgbClr val="11335A"/>
              </a:gs>
              <a:gs pos="65000">
                <a:srgbClr val="022340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rgbClr val="11335A"/>
            </a:solidFill>
          </a:ln>
          <a:effectLst>
            <a:innerShdw blurRad="368300">
              <a:srgbClr val="1B69C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5" tIns="121885" rIns="121885" bIns="121885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750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38" name="Picture 37" descr="StandardDeviationFormula_FORMULA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439229" y="6109433"/>
            <a:ext cx="1345765" cy="864568"/>
          </a:xfrm>
          <a:prstGeom prst="rect">
            <a:avLst/>
          </a:prstGeom>
        </p:spPr>
      </p:pic>
      <p:sp>
        <p:nvSpPr>
          <p:cNvPr id="34" name="Oval 33"/>
          <p:cNvSpPr>
            <a:spLocks noChangeAspect="1"/>
          </p:cNvSpPr>
          <p:nvPr/>
        </p:nvSpPr>
        <p:spPr>
          <a:xfrm>
            <a:off x="15363592" y="4117488"/>
            <a:ext cx="1497355" cy="1497360"/>
          </a:xfrm>
          <a:prstGeom prst="ellipse">
            <a:avLst/>
          </a:prstGeom>
          <a:gradFill flip="none" rotWithShape="1">
            <a:gsLst>
              <a:gs pos="0">
                <a:srgbClr val="1B69C0"/>
              </a:gs>
              <a:gs pos="85000">
                <a:srgbClr val="11335A"/>
              </a:gs>
              <a:gs pos="65000">
                <a:srgbClr val="022340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rgbClr val="11335A"/>
            </a:solidFill>
          </a:ln>
          <a:effectLst>
            <a:innerShdw blurRad="368300">
              <a:srgbClr val="1B69C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5" tIns="121885" rIns="121885" bIns="121885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750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35" name="Picture 34" descr="StandardDeviationFormula_FORMULA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439229" y="4482553"/>
            <a:ext cx="1345765" cy="864568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493193" y="4629621"/>
            <a:ext cx="1163448" cy="475787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495137" y="6272963"/>
            <a:ext cx="1163448" cy="475787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495137" y="7925152"/>
            <a:ext cx="1163448" cy="47578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495137" y="9509987"/>
            <a:ext cx="1163448" cy="475787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3946568" y="5573999"/>
            <a:ext cx="4367013" cy="3766813"/>
            <a:chOff x="1255713" y="1695534"/>
            <a:chExt cx="1868487" cy="1611679"/>
          </a:xfrm>
        </p:grpSpPr>
        <p:sp>
          <p:nvSpPr>
            <p:cNvPr id="74" name="TextBox 73"/>
            <p:cNvSpPr txBox="1">
              <a:spLocks noChangeArrowheads="1"/>
            </p:cNvSpPr>
            <p:nvPr/>
          </p:nvSpPr>
          <p:spPr bwMode="auto">
            <a:xfrm>
              <a:off x="1255713" y="2984582"/>
              <a:ext cx="1868487" cy="322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eaLnBrk="0" hangingPunct="0"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lvl="1" algn="ctr" defTabSz="97524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300" dirty="0">
                  <a:solidFill>
                    <a:prstClr val="white"/>
                  </a:solidFill>
                  <a:ea typeface="+mn-ea"/>
                </a:rPr>
                <a:t>Client</a:t>
              </a:r>
            </a:p>
          </p:txBody>
        </p:sp>
        <p:pic>
          <p:nvPicPr>
            <p:cNvPr id="75" name="Picture 74" descr="Conclusions_ICONSALL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688" y="1695534"/>
              <a:ext cx="1504950" cy="11906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4200000" algn="tl" rotWithShape="0">
                <a:prstClr val="black">
                  <a:alpha val="35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9" name="Picture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59801" y="4419607"/>
            <a:ext cx="1346200" cy="100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83601" y="6096007"/>
            <a:ext cx="1346200" cy="100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59801" y="7772407"/>
            <a:ext cx="1346200" cy="100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59801" y="9372607"/>
            <a:ext cx="1346200" cy="100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36376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44232E-6 L 0.4868 0.1236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0" y="61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8681 0.12365 " pathEditMode="relative" ptsTypes="AA"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49" presetClass="path" presetSubtype="0" repeatCount="4000" accel="50000" decel="48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9" presetClass="path" presetSubtype="0" repeatCount="4000" accel="50000" decel="4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9" presetClass="path" presetSubtype="0" repeatCount="4000" accel="50000" decel="48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9" presetClass="path" presetSubtype="0" repeatCount="4000" accel="50000" decel="48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9" presetClass="path" presetSubtype="0" repeatCount="4000" accel="50000" decel="48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9" presetClass="path" presetSubtype="0" repeatCount="4000" accel="50000" decel="48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9" presetClass="path" presetSubtype="0" repeatCount="4000" accel="50000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9" presetClass="path" presetSubtype="0" repeatCount="4000" accel="50000" decel="4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9" presetClass="path" presetSubtype="0" repeatCount="4000" accel="50000" decel="48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9" presetClass="path" presetSubtype="0" repeatCount="4000" accel="50000" decel="48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9" presetClass="path" presetSubtype="0" repeatCount="4000" accel="50000" decel="48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9" presetClass="path" presetSubtype="0" repeatCount="4000" accel="50000" decel="48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9" presetClass="path" presetSubtype="0" repeatCount="4000" accel="50000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9" presetClass="path" presetSubtype="0" repeatCount="4000" accel="50000" decel="4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9" presetClass="path" presetSubtype="0" repeatCount="4000" accel="50000" decel="48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9" presetClass="path" presetSubtype="0" repeatCount="4000" accel="50000" decel="48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9" presetClass="path" presetSubtype="0" repeatCount="4000" accel="50000" decel="48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9" presetClass="path" presetSubtype="0" repeatCount="4000" accel="50000" decel="48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9" presetClass="path" presetSubtype="0" repeatCount="4000" accel="50000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9" presetClass="path" presetSubtype="0" repeatCount="4000" accel="50000" decel="4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9" presetClass="path" presetSubtype="0" repeatCount="4000" accel="50000" decel="48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9" presetClass="path" presetSubtype="0" repeatCount="4000" accel="50000" decel="48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9" presetClass="path" presetSubtype="0" repeatCount="4000" accel="50000" decel="48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9" presetClass="path" presetSubtype="0" repeatCount="4000" accel="50000" decel="4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9" presetClass="path" presetSubtype="0" repeatCount="2000" accel="50000" decel="48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4.93671E-6 L -0.00643 0.33528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16764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9" presetClass="path" presetSubtype="0" repeatCount="2000" accel="50000" decel="4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1077 -0.01081 L -0.00295 0.3340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17228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9" presetClass="path" presetSubtype="0" repeatCount="2000" accel="50000" decel="48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7 4.12164E-6 L -0.00087 0.3340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70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9" presetClass="path" presetSubtype="0" repeatCount="2000" accel="50000" decel="48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1979 -0.01512 L -0.01094 0.32922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1721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9" presetClass="path" presetSubtype="0" repeatCount="2000" accel="50000" decel="48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8.33333E-7 -1.52731E-6 L -0.00295 -0.3517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7587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9" presetClass="path" presetSubtype="0" repeatCount="2000" accel="50000" decel="4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2031 0.00185 L 0.01458 -0.3489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17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repeatCount="200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0 -0.33457 " pathEditMode="relative" ptsTypes="AA">
                                      <p:cBhvr>
                                        <p:cTn id="11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repeatCount="200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94444E-6 -0.00771 L -0.00573 -0.3537 " pathEditMode="relative" ptsTypes="AA">
                                      <p:cBhvr>
                                        <p:cTn id="11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9 0.0401 L -0.50573 0.03547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91" y="-247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0" grpId="0" animBg="1"/>
      <p:bldP spid="89" grpId="0" animBg="1"/>
      <p:bldP spid="88" grpId="0" animBg="1"/>
      <p:bldP spid="85" grpId="0" animBg="1"/>
      <p:bldP spid="85" grpId="1" animBg="1"/>
      <p:bldP spid="86" grpId="0" animBg="1"/>
      <p:bldP spid="87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45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WOW, that</a:t>
            </a:r>
            <a:r>
              <a:rPr lang="fr-FR" dirty="0" smtClean="0"/>
              <a:t>’</a:t>
            </a:r>
            <a:r>
              <a:rPr lang="en-US" dirty="0" smtClean="0"/>
              <a:t>s awesome.  Can we join your cluster?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salala-youngster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38200" y="1828800"/>
            <a:ext cx="10051221" cy="6705600"/>
          </a:xfrm>
          <a:prstGeom prst="rect">
            <a:avLst/>
          </a:prstGeom>
        </p:spPr>
      </p:pic>
      <p:pic>
        <p:nvPicPr>
          <p:cNvPr id="4" name="Picture 3" descr="017-Ximpalapala-Cub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887200" y="5029200"/>
            <a:ext cx="11125200" cy="804193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We’ll be very very good.  Really.</a:t>
            </a:r>
            <a:endParaRPr lang="en-US" dirty="0"/>
          </a:p>
        </p:txBody>
      </p:sp>
      <p:pic>
        <p:nvPicPr>
          <p:cNvPr id="6" name="Content Placeholder 5" descr="MuhgenCub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1113" b="11113"/>
          <a:stretch>
            <a:fillRect/>
          </a:stretch>
        </p:blipFill>
        <p:spPr>
          <a:xfrm>
            <a:off x="685800" y="1600207"/>
            <a:ext cx="20726400" cy="10729635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7583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8496299" y="1"/>
            <a:ext cx="15328901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Agenda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963401" y="3810000"/>
            <a:ext cx="11861800" cy="9906000"/>
          </a:xfrm>
        </p:spPr>
        <p:txBody>
          <a:bodyPr/>
          <a:lstStyle/>
          <a:p>
            <a:pPr marL="914329" indent="-914329" algn="l" eaLnBrk="1" hangingPunct="1">
              <a:buAutoNum type="arabicPeriod"/>
              <a:defRPr/>
            </a:pPr>
            <a:r>
              <a:rPr lang="en-US" dirty="0" smtClean="0"/>
              <a:t>Basics</a:t>
            </a:r>
          </a:p>
          <a:p>
            <a:pPr marL="914329" indent="-914329" algn="l" eaLnBrk="1" hangingPunct="1">
              <a:buAutoNum type="arabicPeriod"/>
              <a:defRPr/>
            </a:pPr>
            <a:endParaRPr lang="en-US" dirty="0" smtClean="0"/>
          </a:p>
          <a:p>
            <a:pPr marL="914329" indent="-914329" algn="l" eaLnBrk="1" hangingPunct="1">
              <a:buAutoNum type="arabicPeriod"/>
              <a:defRPr/>
            </a:pPr>
            <a:r>
              <a:rPr lang="en-US" dirty="0" smtClean="0"/>
              <a:t>Cluster Evolution</a:t>
            </a:r>
          </a:p>
          <a:p>
            <a:pPr marL="1028628" lvl="1" indent="-914329" algn="l" eaLnBrk="1" hangingPunct="1">
              <a:buFont typeface="Arial"/>
              <a:buChar char="•"/>
              <a:defRPr/>
            </a:pPr>
            <a:r>
              <a:rPr lang="en-US" dirty="0" smtClean="0"/>
              <a:t>Vanilla Cluster</a:t>
            </a:r>
          </a:p>
          <a:p>
            <a:pPr marL="1028628" lvl="1" indent="-914329" algn="l" eaLnBrk="1" hangingPunct="1">
              <a:buFont typeface="Arial"/>
              <a:buChar char="•"/>
              <a:defRPr/>
            </a:pPr>
            <a:r>
              <a:rPr lang="en-US" dirty="0" smtClean="0"/>
              <a:t>Foreign Workload Introduced</a:t>
            </a:r>
          </a:p>
          <a:p>
            <a:pPr marL="1028628" lvl="1" indent="-914329" algn="l" eaLnBrk="1" hangingPunct="1">
              <a:buFont typeface="Arial"/>
              <a:buChar char="•"/>
              <a:defRPr/>
            </a:pPr>
            <a:r>
              <a:rPr lang="en-US" dirty="0" smtClean="0"/>
              <a:t>Node Specialization</a:t>
            </a:r>
          </a:p>
          <a:p>
            <a:pPr marL="1028628" lvl="1" indent="-914329" algn="l" eaLnBrk="1" hangingPunct="1">
              <a:buFont typeface="Arial"/>
              <a:buChar char="•"/>
              <a:defRPr/>
            </a:pPr>
            <a:r>
              <a:rPr lang="en-US" dirty="0" smtClean="0"/>
              <a:t>Cluster Specialization</a:t>
            </a:r>
          </a:p>
          <a:p>
            <a:pPr marL="1028628" lvl="1" indent="-914329" algn="l" eaLnBrk="1" hangingPunct="1">
              <a:buFont typeface="Arial"/>
              <a:buChar char="•"/>
              <a:defRPr/>
            </a:pPr>
            <a:r>
              <a:rPr lang="en-US" dirty="0" smtClean="0"/>
              <a:t>Datacenter Integration</a:t>
            </a:r>
          </a:p>
          <a:p>
            <a:pPr marL="914329" indent="-914329" algn="l" eaLnBrk="1" hangingPunct="1">
              <a:buFont typeface="Arial"/>
              <a:buChar char="•"/>
              <a:defRPr/>
            </a:pPr>
            <a:endParaRPr lang="en-US" dirty="0"/>
          </a:p>
          <a:p>
            <a:pPr marL="914329" indent="-914329" algn="l" eaLnBrk="1" hangingPunct="1">
              <a:buFont typeface="+mj-lt"/>
              <a:buAutoNum type="arabicPeriod"/>
              <a:defRPr/>
            </a:pPr>
            <a:r>
              <a:rPr lang="en-US" dirty="0" smtClean="0"/>
              <a:t>YARN</a:t>
            </a:r>
          </a:p>
          <a:p>
            <a:pPr marL="914329" indent="-914329" algn="l" eaLnBrk="1" hangingPunct="1">
              <a:buFont typeface="+mj-lt"/>
              <a:buAutoNum type="arabicPeriod"/>
              <a:defRPr/>
            </a:pPr>
            <a:endParaRPr lang="en-US" dirty="0"/>
          </a:p>
          <a:p>
            <a:pPr marL="914329" indent="-914329" algn="l" eaLnBrk="1" hangingPunct="1">
              <a:buFont typeface="+mj-lt"/>
              <a:buAutoNum type="arabicPeriod"/>
              <a:defRPr/>
            </a:pPr>
            <a:r>
              <a:rPr lang="en-US" dirty="0" smtClean="0"/>
              <a:t>Security</a:t>
            </a:r>
          </a:p>
          <a:p>
            <a:pPr marL="914329" indent="-914329" algn="l" eaLnBrk="1" hangingPunct="1">
              <a:buAutoNum type="arabicPeriod"/>
              <a:defRPr/>
            </a:pPr>
            <a:endParaRPr lang="en-US" dirty="0" smtClean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11201400" y="5334001"/>
            <a:ext cx="10820400" cy="5105400"/>
          </a:xfrm>
          <a:prstGeom prst="roundRect">
            <a:avLst/>
          </a:prstGeom>
          <a:solidFill>
            <a:schemeClr val="accent2">
              <a:alpha val="3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2" tIns="45719" rIns="91432" bIns="45719" numCol="1" spcCol="0" rtlCol="0" anchor="t" anchorCtr="0" compatLnSpc="1">
            <a:prstTxWarp prst="textNoShape">
              <a:avLst/>
            </a:prstTxWarp>
          </a:bodyPr>
          <a:lstStyle/>
          <a:p>
            <a:pPr defTabSz="914329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5008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2012 ::  Have </a:t>
            </a:r>
            <a:r>
              <a:rPr lang="en-US" dirty="0" smtClean="0">
                <a:sym typeface="Wingdings"/>
              </a:rPr>
              <a:t>                                         </a:t>
            </a:r>
            <a:r>
              <a:rPr lang="en-US" dirty="0" smtClean="0"/>
              <a:t>Want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1861" b="-11861"/>
          <a:stretch>
            <a:fillRect/>
          </a:stretch>
        </p:blipFill>
        <p:spPr>
          <a:xfrm>
            <a:off x="1066807" y="1219201"/>
            <a:ext cx="22815549" cy="11811000"/>
          </a:xfrm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048001" y="4038600"/>
            <a:ext cx="4953000" cy="1066800"/>
            <a:chOff x="7239000" y="2819400"/>
            <a:chExt cx="4953000" cy="1066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7239000" y="28194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NameNode</a:t>
              </a:r>
              <a:endParaRPr lang="en-US" sz="5300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972800" y="3048000"/>
              <a:ext cx="954709" cy="58674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048001" y="5257800"/>
            <a:ext cx="4953000" cy="1066800"/>
            <a:chOff x="7239000" y="4038600"/>
            <a:chExt cx="4953000" cy="1066800"/>
          </a:xfrm>
        </p:grpSpPr>
        <p:sp>
          <p:nvSpPr>
            <p:cNvPr id="7" name="Rectangle 6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048001" y="6477000"/>
            <a:ext cx="4953000" cy="1066800"/>
            <a:chOff x="7239000" y="4038600"/>
            <a:chExt cx="4953000" cy="10668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048001" y="7696200"/>
            <a:ext cx="4953000" cy="1066800"/>
            <a:chOff x="7239000" y="4038600"/>
            <a:chExt cx="4953000" cy="10668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048001" y="8915400"/>
            <a:ext cx="4953000" cy="1066800"/>
            <a:chOff x="7239000" y="4038600"/>
            <a:chExt cx="4953000" cy="10668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2877801" y="4038600"/>
            <a:ext cx="4953000" cy="1066800"/>
            <a:chOff x="7239000" y="2819400"/>
            <a:chExt cx="4953000" cy="10668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7239000" y="28194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SecNmNode</a:t>
              </a:r>
              <a:endParaRPr lang="en-US" sz="5300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972800" y="3048000"/>
              <a:ext cx="954709" cy="586749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2877801" y="5257800"/>
            <a:ext cx="4953000" cy="1066800"/>
            <a:chOff x="7239000" y="4038600"/>
            <a:chExt cx="4953000" cy="1066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2877801" y="6477000"/>
            <a:ext cx="4953000" cy="1066800"/>
            <a:chOff x="7239000" y="4038600"/>
            <a:chExt cx="4953000" cy="10668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2877801" y="7696200"/>
            <a:ext cx="4953000" cy="1066800"/>
            <a:chOff x="7239000" y="4038600"/>
            <a:chExt cx="4953000" cy="10668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2877801" y="8915400"/>
            <a:ext cx="4953000" cy="1066800"/>
            <a:chOff x="7239000" y="4038600"/>
            <a:chExt cx="4953000" cy="106680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7239000" y="4038600"/>
              <a:ext cx="4953000" cy="106680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9"/>
              <a:r>
                <a:rPr lang="en-US" sz="5300" dirty="0" err="1"/>
                <a:t>DataNode</a:t>
              </a:r>
              <a:endParaRPr lang="en-US" sz="5300" dirty="0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896600" y="4191000"/>
              <a:ext cx="954709" cy="586749"/>
            </a:xfrm>
            <a:prstGeom prst="rect">
              <a:avLst/>
            </a:prstGeom>
          </p:spPr>
        </p:pic>
      </p:grp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Vanilla Cluster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12974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Subtitle dar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dark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 dar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dark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Subtitle l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ligh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 l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ligh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xternal_Presentation_16x9_2012">
  <a:themeElements>
    <a:clrScheme name="SAS_2012_Theme_Colors">
      <a:dk1>
        <a:srgbClr val="000000"/>
      </a:dk1>
      <a:lt1>
        <a:sysClr val="window" lastClr="FFFFFF"/>
      </a:lt1>
      <a:dk2>
        <a:srgbClr val="596267"/>
      </a:dk2>
      <a:lt2>
        <a:srgbClr val="B0B7BB"/>
      </a:lt2>
      <a:accent1>
        <a:srgbClr val="007DC3"/>
      </a:accent1>
      <a:accent2>
        <a:srgbClr val="00539B"/>
      </a:accent2>
      <a:accent3>
        <a:srgbClr val="003B76"/>
      </a:accent3>
      <a:accent4>
        <a:srgbClr val="5BCAF1"/>
      </a:accent4>
      <a:accent5>
        <a:srgbClr val="42C826"/>
      </a:accent5>
      <a:accent6>
        <a:srgbClr val="FF7E27"/>
      </a:accent6>
      <a:hlink>
        <a:srgbClr val="007DC3"/>
      </a:hlink>
      <a:folHlink>
        <a:srgbClr val="B8F7F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1_External_Presentation_16x9_2012">
  <a:themeElements>
    <a:clrScheme name="SAS_2012_Theme_Colors">
      <a:dk1>
        <a:srgbClr val="000000"/>
      </a:dk1>
      <a:lt1>
        <a:sysClr val="window" lastClr="FFFFFF"/>
      </a:lt1>
      <a:dk2>
        <a:srgbClr val="596267"/>
      </a:dk2>
      <a:lt2>
        <a:srgbClr val="B0B7BB"/>
      </a:lt2>
      <a:accent1>
        <a:srgbClr val="007DC3"/>
      </a:accent1>
      <a:accent2>
        <a:srgbClr val="00539B"/>
      </a:accent2>
      <a:accent3>
        <a:srgbClr val="003B76"/>
      </a:accent3>
      <a:accent4>
        <a:srgbClr val="5BCAF1"/>
      </a:accent4>
      <a:accent5>
        <a:srgbClr val="42C826"/>
      </a:accent5>
      <a:accent6>
        <a:srgbClr val="FF7E27"/>
      </a:accent6>
      <a:hlink>
        <a:srgbClr val="007DC3"/>
      </a:hlink>
      <a:folHlink>
        <a:srgbClr val="B8F7F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2_External_Presentation_16x9_2012">
  <a:themeElements>
    <a:clrScheme name="SAS_2012_Theme_Colors">
      <a:dk1>
        <a:srgbClr val="000000"/>
      </a:dk1>
      <a:lt1>
        <a:sysClr val="window" lastClr="FFFFFF"/>
      </a:lt1>
      <a:dk2>
        <a:srgbClr val="596267"/>
      </a:dk2>
      <a:lt2>
        <a:srgbClr val="B0B7BB"/>
      </a:lt2>
      <a:accent1>
        <a:srgbClr val="007DC3"/>
      </a:accent1>
      <a:accent2>
        <a:srgbClr val="00539B"/>
      </a:accent2>
      <a:accent3>
        <a:srgbClr val="003B76"/>
      </a:accent3>
      <a:accent4>
        <a:srgbClr val="5BCAF1"/>
      </a:accent4>
      <a:accent5>
        <a:srgbClr val="42C826"/>
      </a:accent5>
      <a:accent6>
        <a:srgbClr val="FF7E27"/>
      </a:accent6>
      <a:hlink>
        <a:srgbClr val="007DC3"/>
      </a:hlink>
      <a:folHlink>
        <a:srgbClr val="B8F7F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Pages>0</Pages>
  <Words>958</Words>
  <Characters>0</Characters>
  <Application>Microsoft Macintosh PowerPoint</Application>
  <PresentationFormat>Custom</PresentationFormat>
  <Lines>0</Lines>
  <Paragraphs>275</Paragraphs>
  <Slides>31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7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Title &amp; Subtitle dark</vt:lpstr>
      <vt:lpstr>Title &amp; Bullets dark</vt:lpstr>
      <vt:lpstr>Title &amp; Subtitle light</vt:lpstr>
      <vt:lpstr>Title &amp; Bullets light</vt:lpstr>
      <vt:lpstr>External_Presentation_16x9_2012</vt:lpstr>
      <vt:lpstr>1_External_Presentation_16x9_2012</vt:lpstr>
      <vt:lpstr>2_External_Presentation_16x9_2012</vt:lpstr>
      <vt:lpstr>Hardening Hadoop for the Enterprise: Managing Diverse Workloads, Securing and Governing your Big Data Platform</vt:lpstr>
      <vt:lpstr>Agenda</vt:lpstr>
      <vt:lpstr>Hadoop – and her 2 beautiful things</vt:lpstr>
      <vt:lpstr>Why Do This?</vt:lpstr>
      <vt:lpstr>WOW, that’s awesome.  Can we join your cluster?</vt:lpstr>
      <vt:lpstr>We’ll be very very good.  Really.</vt:lpstr>
      <vt:lpstr>Agenda</vt:lpstr>
      <vt:lpstr>2012 ::  Have                                          Want </vt:lpstr>
      <vt:lpstr>Vanilla Cluster</vt:lpstr>
      <vt:lpstr>Vanilla Cluster (with foreign workload)</vt:lpstr>
      <vt:lpstr>Foreign  != MapReduce &amp; not only ( SAS )</vt:lpstr>
      <vt:lpstr>Vanilla Cluster (with foreign workload)</vt:lpstr>
      <vt:lpstr>Slide 13</vt:lpstr>
      <vt:lpstr>Node Specialization (for foreign workload)</vt:lpstr>
      <vt:lpstr>Node Specialization (for foreign workload)</vt:lpstr>
      <vt:lpstr>Node Specialization (for foreign workload)</vt:lpstr>
      <vt:lpstr>Specialty Cluster</vt:lpstr>
      <vt:lpstr>Specialty Cluster</vt:lpstr>
      <vt:lpstr>example</vt:lpstr>
      <vt:lpstr>Slide 20</vt:lpstr>
      <vt:lpstr>Agenda</vt:lpstr>
      <vt:lpstr>2013q4?  2014?</vt:lpstr>
      <vt:lpstr>2013q4? 2014?</vt:lpstr>
      <vt:lpstr>Slide 24</vt:lpstr>
      <vt:lpstr>Slide 25</vt:lpstr>
      <vt:lpstr>Slide 26</vt:lpstr>
      <vt:lpstr>Slide 27</vt:lpstr>
      <vt:lpstr>Node Specialization (for foreign workload)</vt:lpstr>
      <vt:lpstr>Agenda</vt:lpstr>
      <vt:lpstr>Security is Hard.  Better Start right away.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Sophia DeMartini</cp:lastModifiedBy>
  <cp:revision>29</cp:revision>
  <dcterms:created xsi:type="dcterms:W3CDTF">2013-10-30T19:21:54Z</dcterms:created>
  <dcterms:modified xsi:type="dcterms:W3CDTF">2013-10-30T19:22:21Z</dcterms:modified>
</cp:coreProperties>
</file>