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0" r:id="rId2"/>
    <p:sldId id="287" r:id="rId3"/>
    <p:sldId id="257" r:id="rId4"/>
    <p:sldId id="258" r:id="rId5"/>
    <p:sldId id="259" r:id="rId6"/>
    <p:sldId id="286" r:id="rId7"/>
    <p:sldId id="260" r:id="rId8"/>
    <p:sldId id="264" r:id="rId9"/>
    <p:sldId id="282" r:id="rId10"/>
    <p:sldId id="278" r:id="rId11"/>
    <p:sldId id="267" r:id="rId12"/>
    <p:sldId id="268" r:id="rId13"/>
    <p:sldId id="269" r:id="rId14"/>
    <p:sldId id="284" r:id="rId15"/>
    <p:sldId id="271" r:id="rId16"/>
    <p:sldId id="285" r:id="rId17"/>
    <p:sldId id="273" r:id="rId18"/>
    <p:sldId id="279" r:id="rId19"/>
    <p:sldId id="275" r:id="rId20"/>
    <p:sldId id="28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99" autoAdjust="0"/>
  </p:normalViewPr>
  <p:slideViewPr>
    <p:cSldViewPr snapToGrid="0" snapToObjects="1">
      <p:cViewPr varScale="1">
        <p:scale>
          <a:sx n="111" d="100"/>
          <a:sy n="111" d="100"/>
        </p:scale>
        <p:origin x="-14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6972EA-5B9C-1A4A-9097-328B259B7D62}" type="datetimeFigureOut">
              <a:rPr lang="en-US" smtClean="0"/>
              <a:t>10/28/13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0BB640-F8A6-CB41-B248-F6799EBD9641}" type="slidenum">
              <a:rPr lang="en-US" smtClean="0"/>
              <a:t>‹#›</a:t>
            </a:fld>
            <a:endParaRPr lang="en-US"/>
          </a:p>
        </p:txBody>
      </p:sp>
    </p:spTree>
    <p:extLst>
      <p:ext uri="{BB962C8B-B14F-4D97-AF65-F5344CB8AC3E}">
        <p14:creationId xmlns:p14="http://schemas.microsoft.com/office/powerpoint/2010/main" val="2033937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as you just heard, my name is Hilary. I’m a data analyst at Etsy. I’m going to talk about an analysis I did </a:t>
            </a:r>
            <a:r>
              <a:rPr lang="en-US" baseline="0" dirty="0" smtClean="0"/>
              <a:t>earlier this year where </a:t>
            </a:r>
            <a:r>
              <a:rPr lang="en-US" baseline="0" dirty="0" smtClean="0"/>
              <a:t>I found that my name was the most </a:t>
            </a:r>
            <a:r>
              <a:rPr lang="en-US" baseline="0" dirty="0" smtClean="0"/>
              <a:t>poisoned </a:t>
            </a:r>
            <a:r>
              <a:rPr lang="en-US" baseline="0" dirty="0" smtClean="0"/>
              <a:t>baby name in US History.</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a:t>
            </a:fld>
            <a:endParaRPr lang="en-US"/>
          </a:p>
        </p:txBody>
      </p:sp>
    </p:spTree>
    <p:extLst>
      <p:ext uri="{BB962C8B-B14F-4D97-AF65-F5344CB8AC3E}">
        <p14:creationId xmlns:p14="http://schemas.microsoft.com/office/powerpoint/2010/main" val="264736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each of the most poisoned names, I saw that the names would have a huge spike in popularity and then drop off the chart. So I started to investigate what was going on. For each of the names, I </a:t>
            </a:r>
            <a:r>
              <a:rPr lang="en-US" baseline="0" dirty="0" err="1" smtClean="0"/>
              <a:t>googled</a:t>
            </a:r>
            <a:r>
              <a:rPr lang="en-US" baseline="0" dirty="0" smtClean="0"/>
              <a:t> the name as well as the year it spiked into popularity, and I found some interesting results.</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10</a:t>
            </a:fld>
            <a:endParaRPr lang="en-US"/>
          </a:p>
        </p:txBody>
      </p:sp>
    </p:spTree>
    <p:extLst>
      <p:ext uri="{BB962C8B-B14F-4D97-AF65-F5344CB8AC3E}">
        <p14:creationId xmlns:p14="http://schemas.microsoft.com/office/powerpoint/2010/main" val="840367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these spikes were due to the fact that people were </a:t>
            </a:r>
            <a:r>
              <a:rPr lang="en-US" dirty="0" smtClean="0"/>
              <a:t>naming</a:t>
            </a:r>
            <a:r>
              <a:rPr lang="en-US" baseline="0" dirty="0" smtClean="0"/>
              <a:t> their kids after people that they saw on TV.</a:t>
            </a:r>
            <a:r>
              <a:rPr lang="en-US" dirty="0" smtClean="0"/>
              <a:t> For example, in 1970 the name “</a:t>
            </a:r>
            <a:r>
              <a:rPr lang="en-US" dirty="0" err="1" smtClean="0"/>
              <a:t>Catina</a:t>
            </a:r>
            <a:r>
              <a:rPr lang="en-US" dirty="0" smtClean="0"/>
              <a:t>” spiked into popularity</a:t>
            </a:r>
            <a:r>
              <a:rPr lang="en-US" baseline="0" dirty="0" smtClean="0"/>
              <a:t> because a baby name </a:t>
            </a:r>
            <a:r>
              <a:rPr lang="en-US" baseline="0" dirty="0" err="1" smtClean="0"/>
              <a:t>Catina</a:t>
            </a:r>
            <a:r>
              <a:rPr lang="en-US" baseline="0" dirty="0" smtClean="0"/>
              <a:t> was born on the soap opera “Where The Heart Is.”</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11</a:t>
            </a:fld>
            <a:endParaRPr lang="en-US"/>
          </a:p>
        </p:txBody>
      </p:sp>
    </p:spTree>
    <p:extLst>
      <p:ext uri="{BB962C8B-B14F-4D97-AF65-F5344CB8AC3E}">
        <p14:creationId xmlns:p14="http://schemas.microsoft.com/office/powerpoint/2010/main" val="2860943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in 1970 the name “</a:t>
            </a:r>
            <a:r>
              <a:rPr lang="en-US" dirty="0" err="1" smtClean="0"/>
              <a:t>Farrah</a:t>
            </a:r>
            <a:r>
              <a:rPr lang="en-US" dirty="0" smtClean="0"/>
              <a:t>” became</a:t>
            </a:r>
            <a:r>
              <a:rPr lang="en-US" baseline="0" dirty="0" smtClean="0"/>
              <a:t> popular because the show Charlie’s Angel’s started, and everyone wanted to name their babies after </a:t>
            </a:r>
            <a:r>
              <a:rPr lang="en-US" baseline="0" dirty="0" err="1" smtClean="0"/>
              <a:t>Farrah</a:t>
            </a:r>
            <a:r>
              <a:rPr lang="en-US" baseline="0" dirty="0" smtClean="0"/>
              <a:t> Fawcett. And my personal favorite is the name </a:t>
            </a:r>
            <a:r>
              <a:rPr lang="en-US" baseline="0" dirty="0" err="1" smtClean="0"/>
              <a:t>Iesha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12</a:t>
            </a:fld>
            <a:endParaRPr lang="en-US"/>
          </a:p>
        </p:txBody>
      </p:sp>
    </p:spTree>
    <p:extLst>
      <p:ext uri="{BB962C8B-B14F-4D97-AF65-F5344CB8AC3E}">
        <p14:creationId xmlns:p14="http://schemas.microsoft.com/office/powerpoint/2010/main" val="170844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spiked into popularity in 1991 because of the One</a:t>
            </a:r>
            <a:r>
              <a:rPr lang="en-US" baseline="0" dirty="0" smtClean="0"/>
              <a:t> Hit song “</a:t>
            </a:r>
            <a:r>
              <a:rPr lang="en-US" baseline="0" dirty="0" err="1" smtClean="0"/>
              <a:t>Iesha</a:t>
            </a:r>
            <a:r>
              <a:rPr lang="en-US" baseline="0" dirty="0" smtClean="0"/>
              <a:t>” of the One Hit Wonder band “Another Bad Creation”. I highly recommend looking up that </a:t>
            </a:r>
            <a:r>
              <a:rPr lang="en-US" baseline="0" dirty="0" err="1" smtClean="0"/>
              <a:t>youtube</a:t>
            </a:r>
            <a:r>
              <a:rPr lang="en-US" baseline="0" dirty="0" smtClean="0"/>
              <a:t> video when you get home. So I thought this was all interesting, but these were all fad names…</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13</a:t>
            </a:fld>
            <a:endParaRPr lang="en-US"/>
          </a:p>
        </p:txBody>
      </p:sp>
    </p:spTree>
    <p:extLst>
      <p:ext uri="{BB962C8B-B14F-4D97-AF65-F5344CB8AC3E}">
        <p14:creationId xmlns:p14="http://schemas.microsoft.com/office/powerpoint/2010/main" val="41593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didn’t feel like it was a fair</a:t>
            </a:r>
            <a:r>
              <a:rPr lang="en-US" baseline="0" dirty="0" smtClean="0"/>
              <a:t> comparison to look at the fad names versus Hilary. The mechanism that was causing these names to drop in </a:t>
            </a:r>
            <a:r>
              <a:rPr lang="en-US" baseline="0" dirty="0" err="1" smtClean="0"/>
              <a:t>popuarlity</a:t>
            </a:r>
            <a:r>
              <a:rPr lang="en-US" baseline="0" dirty="0" smtClean="0"/>
              <a:t> was really different. So I filtered out the fad names, and lo and behold, </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14</a:t>
            </a:fld>
            <a:endParaRPr lang="en-US"/>
          </a:p>
        </p:txBody>
      </p:sp>
    </p:spTree>
    <p:extLst>
      <p:ext uri="{BB962C8B-B14F-4D97-AF65-F5344CB8AC3E}">
        <p14:creationId xmlns:p14="http://schemas.microsoft.com/office/powerpoint/2010/main" val="413792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found that the top two most poisoned names where “Hilary” spelled with one and two L’s. “Hilary” with one L dropped 70% year-over-year in 1993, and Hillary with two L’s dropped 61%.</a:t>
            </a:r>
            <a:endParaRPr lang="en-US" dirty="0" smtClean="0"/>
          </a:p>
        </p:txBody>
      </p:sp>
      <p:sp>
        <p:nvSpPr>
          <p:cNvPr id="4" name="Slide Number Placeholder 3"/>
          <p:cNvSpPr>
            <a:spLocks noGrp="1"/>
          </p:cNvSpPr>
          <p:nvPr>
            <p:ph type="sldNum" sz="quarter" idx="10"/>
          </p:nvPr>
        </p:nvSpPr>
        <p:spPr/>
        <p:txBody>
          <a:bodyPr/>
          <a:lstStyle/>
          <a:p>
            <a:fld id="{360BB640-F8A6-CB41-B248-F6799EBD9641}" type="slidenum">
              <a:rPr lang="en-US" smtClean="0"/>
              <a:t>15</a:t>
            </a:fld>
            <a:endParaRPr lang="en-US"/>
          </a:p>
        </p:txBody>
      </p:sp>
    </p:spTree>
    <p:extLst>
      <p:ext uri="{BB962C8B-B14F-4D97-AF65-F5344CB8AC3E}">
        <p14:creationId xmlns:p14="http://schemas.microsoft.com/office/powerpoint/2010/main" val="183751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that this is a very data-driven crowd, but regardless, I know that at this point everyone asks</a:t>
            </a:r>
            <a:r>
              <a:rPr lang="en-US" baseline="0" dirty="0" smtClean="0"/>
              <a:t> the exact same questions. True to Godwin’s Law, everyone asks about Adolf Hitler. So, I’m here to assure you beyond a </a:t>
            </a:r>
            <a:r>
              <a:rPr lang="en-US" baseline="0" dirty="0" err="1" smtClean="0"/>
              <a:t>resonable</a:t>
            </a:r>
            <a:r>
              <a:rPr lang="en-US" baseline="0" dirty="0" smtClean="0"/>
              <a:t> doubt…</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16</a:t>
            </a:fld>
            <a:endParaRPr lang="en-US"/>
          </a:p>
        </p:txBody>
      </p:sp>
    </p:spTree>
    <p:extLst>
      <p:ext uri="{BB962C8B-B14F-4D97-AF65-F5344CB8AC3E}">
        <p14:creationId xmlns:p14="http://schemas.microsoft.com/office/powerpoint/2010/main" val="35800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the name “Hilary” is FAR more poisoned than the name “Adolph”. In fact, Adolph was relatively</a:t>
            </a:r>
            <a:r>
              <a:rPr lang="en-US" baseline="0" dirty="0" smtClean="0"/>
              <a:t> unaffected by World War II. Take from that what you will. Similarly, everyone asks about the name Katrina…</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17</a:t>
            </a:fld>
            <a:endParaRPr lang="en-US"/>
          </a:p>
        </p:txBody>
      </p:sp>
    </p:spTree>
    <p:extLst>
      <p:ext uri="{BB962C8B-B14F-4D97-AF65-F5344CB8AC3E}">
        <p14:creationId xmlns:p14="http://schemas.microsoft.com/office/powerpoint/2010/main" val="388083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Katrina was affected by hurricane Katrina,</a:t>
            </a:r>
            <a:r>
              <a:rPr lang="en-US" baseline="0" dirty="0" smtClean="0"/>
              <a:t> its drop in 2006 was only about 40%, versus 70% for Hilary. So, all joking aside, I think this entire story is actually a very important message for young women to hear.</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18</a:t>
            </a:fld>
            <a:endParaRPr lang="en-US"/>
          </a:p>
        </p:txBody>
      </p:sp>
    </p:spTree>
    <p:extLst>
      <p:ext uri="{BB962C8B-B14F-4D97-AF65-F5344CB8AC3E}">
        <p14:creationId xmlns:p14="http://schemas.microsoft.com/office/powerpoint/2010/main" val="1462018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Hillary Clinton was so unpopular</a:t>
            </a:r>
            <a:r>
              <a:rPr lang="en-US" baseline="0" dirty="0" smtClean="0"/>
              <a:t> in 1992 that she poisoned her name more than everyone else in US history. However, she now is one of the most successful and powerful women in US history. So, the moral of the story is that life is not about being popular.</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19</a:t>
            </a:fld>
            <a:endParaRPr lang="en-US"/>
          </a:p>
        </p:txBody>
      </p:sp>
    </p:spTree>
    <p:extLst>
      <p:ext uri="{BB962C8B-B14F-4D97-AF65-F5344CB8AC3E}">
        <p14:creationId xmlns:p14="http://schemas.microsoft.com/office/powerpoint/2010/main" val="232585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first of all, I always</a:t>
            </a:r>
            <a:r>
              <a:rPr lang="en-US" baseline="0" dirty="0" smtClean="0"/>
              <a:t> want to start this discussion by saying that I love my name. The name Hilary comes from the same root word for the </a:t>
            </a:r>
            <a:r>
              <a:rPr lang="en-US" baseline="0" dirty="0" err="1" smtClean="0"/>
              <a:t>wordhilarious</a:t>
            </a:r>
            <a:r>
              <a:rPr lang="en-US" baseline="0" dirty="0" smtClean="0"/>
              <a:t>. It means cheerful and merry. It’s a great name. However, I guarantee you that almost everyone in this room associates the name Hilary with a specific person.</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2</a:t>
            </a:fld>
            <a:endParaRPr lang="en-US"/>
          </a:p>
        </p:txBody>
      </p:sp>
    </p:spTree>
    <p:extLst>
      <p:ext uri="{BB962C8B-B14F-4D97-AF65-F5344CB8AC3E}">
        <p14:creationId xmlns:p14="http://schemas.microsoft.com/office/powerpoint/2010/main" val="219387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my name is Hilary. If you want to</a:t>
            </a:r>
            <a:r>
              <a:rPr lang="en-US" baseline="0" dirty="0" smtClean="0"/>
              <a:t> read this full analysis or find the code, you can go to my blog </a:t>
            </a:r>
            <a:r>
              <a:rPr lang="en-US" baseline="0" dirty="0" err="1" smtClean="0"/>
              <a:t>hilaryparker.com</a:t>
            </a:r>
            <a:r>
              <a:rPr lang="en-US" baseline="0" dirty="0" smtClean="0"/>
              <a:t>. Thanks!</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20</a:t>
            </a:fld>
            <a:endParaRPr lang="en-US"/>
          </a:p>
        </p:txBody>
      </p:sp>
    </p:spTree>
    <p:extLst>
      <p:ext uri="{BB962C8B-B14F-4D97-AF65-F5344CB8AC3E}">
        <p14:creationId xmlns:p14="http://schemas.microsoft.com/office/powerpoint/2010/main" val="113566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name Hillary is strongly</a:t>
            </a:r>
            <a:r>
              <a:rPr lang="en-US" baseline="0" dirty="0" smtClean="0"/>
              <a:t> associated with Hillary Clinton. I know this personally because whenever I introduce myself, there’s a high probability that the other person is going to say “Oh Hilary? Like Hillary Clinton!” First of all, to all the jokesters out there, this is not original. Secondly, when I was growing up in the 90s…</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3</a:t>
            </a:fld>
            <a:endParaRPr lang="en-US"/>
          </a:p>
        </p:txBody>
      </p:sp>
    </p:spTree>
    <p:extLst>
      <p:ext uri="{BB962C8B-B14F-4D97-AF65-F5344CB8AC3E}">
        <p14:creationId xmlns:p14="http://schemas.microsoft.com/office/powerpoint/2010/main" val="8362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really meant in a pejorative sense, because Hillary Clinton didn’t fit</a:t>
            </a:r>
            <a:r>
              <a:rPr lang="en-US" baseline="0" dirty="0" smtClean="0"/>
              <a:t> into the mold of first lady, and was not a popular person.  So I wasn’t surprised when I came across a blog article in college…</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4</a:t>
            </a:fld>
            <a:endParaRPr lang="en-US"/>
          </a:p>
        </p:txBody>
      </p:sp>
    </p:spTree>
    <p:extLst>
      <p:ext uri="{BB962C8B-B14F-4D97-AF65-F5344CB8AC3E}">
        <p14:creationId xmlns:p14="http://schemas.microsoft.com/office/powerpoint/2010/main" val="167926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states that Hilary was the most poisoned baby</a:t>
            </a:r>
            <a:r>
              <a:rPr lang="en-US" baseline="0" dirty="0" smtClean="0"/>
              <a:t> name in US history. The author had looked at the popularity ranking of the name Hilary and compared it to other names around the same timeframe and found that the name Hilary dropped in popularity around 1993.</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5</a:t>
            </a:fld>
            <a:endParaRPr lang="en-US"/>
          </a:p>
        </p:txBody>
      </p:sp>
    </p:spTree>
    <p:extLst>
      <p:ext uri="{BB962C8B-B14F-4D97-AF65-F5344CB8AC3E}">
        <p14:creationId xmlns:p14="http://schemas.microsoft.com/office/powerpoint/2010/main" val="245219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thought this was really interesting and started to tell people this at cocktail parties. I</a:t>
            </a:r>
            <a:r>
              <a:rPr lang="en-US" baseline="0" dirty="0" smtClean="0"/>
              <a:t> </a:t>
            </a:r>
            <a:r>
              <a:rPr lang="en-US" dirty="0" smtClean="0"/>
              <a:t>always wanted to compare</a:t>
            </a:r>
            <a:r>
              <a:rPr lang="en-US" baseline="0" dirty="0" smtClean="0"/>
              <a:t> it to every single name in US history. However, I was in college and didn’t have the technical skills to do this analysis. Fast forward 8 years, and I’m in grad school – I’ve learned some R and some statistics, and I thought to myself “I should really do this analysis.” So I went…</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6</a:t>
            </a:fld>
            <a:endParaRPr lang="en-US"/>
          </a:p>
        </p:txBody>
      </p:sp>
    </p:spTree>
    <p:extLst>
      <p:ext uri="{BB962C8B-B14F-4D97-AF65-F5344CB8AC3E}">
        <p14:creationId xmlns:p14="http://schemas.microsoft.com/office/powerpoint/2010/main" val="87315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social security website. </a:t>
            </a:r>
            <a:r>
              <a:rPr lang="en-US" baseline="0" dirty="0" smtClean="0"/>
              <a:t>Using data I scraped from the website, I calculated the year-over-year change in percent popularity for every single baby name for every single year. Defining poisoned as the largest year-over-year drop in popularity, I ranked the names by “most </a:t>
            </a:r>
            <a:r>
              <a:rPr lang="en-US" baseline="0" dirty="0" err="1" smtClean="0"/>
              <a:t>poisioned</a:t>
            </a:r>
            <a:r>
              <a:rPr lang="en-US" baseline="0" dirty="0" smtClean="0"/>
              <a:t>.”</a:t>
            </a:r>
          </a:p>
        </p:txBody>
      </p:sp>
      <p:sp>
        <p:nvSpPr>
          <p:cNvPr id="4" name="Slide Number Placeholder 3"/>
          <p:cNvSpPr>
            <a:spLocks noGrp="1"/>
          </p:cNvSpPr>
          <p:nvPr>
            <p:ph type="sldNum" sz="quarter" idx="10"/>
          </p:nvPr>
        </p:nvSpPr>
        <p:spPr/>
        <p:txBody>
          <a:bodyPr/>
          <a:lstStyle/>
          <a:p>
            <a:fld id="{360BB640-F8A6-CB41-B248-F6799EBD9641}" type="slidenum">
              <a:rPr lang="en-US" smtClean="0"/>
              <a:t>7</a:t>
            </a:fld>
            <a:endParaRPr lang="en-US"/>
          </a:p>
        </p:txBody>
      </p:sp>
    </p:spTree>
    <p:extLst>
      <p:ext uri="{BB962C8B-B14F-4D97-AF65-F5344CB8AC3E}">
        <p14:creationId xmlns:p14="http://schemas.microsoft.com/office/powerpoint/2010/main" val="206855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found that Hilary was ranked number 6!</a:t>
            </a:r>
            <a:r>
              <a:rPr lang="en-US" baseline="0" dirty="0" smtClean="0"/>
              <a:t> This was DEVASTATING. Not only was I extremely upset that I wasn’t the most poisoned baby name, but you have to remember that I had been telling this to people for 8 years! </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8</a:t>
            </a:fld>
            <a:endParaRPr lang="en-US"/>
          </a:p>
        </p:txBody>
      </p:sp>
    </p:spTree>
    <p:extLst>
      <p:ext uri="{BB962C8B-B14F-4D97-AF65-F5344CB8AC3E}">
        <p14:creationId xmlns:p14="http://schemas.microsoft.com/office/powerpoint/2010/main" val="25542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pretty bummed out. After moping around a bit, I decided to visualize</a:t>
            </a:r>
            <a:r>
              <a:rPr lang="en-US" baseline="0" dirty="0" smtClean="0"/>
              <a:t> the data. That’s when this project got really interested. Looking at the percent popularity of these most poisoned names over years, I saw a strange trend.</a:t>
            </a:r>
            <a:endParaRPr lang="en-US" dirty="0"/>
          </a:p>
        </p:txBody>
      </p:sp>
      <p:sp>
        <p:nvSpPr>
          <p:cNvPr id="4" name="Slide Number Placeholder 3"/>
          <p:cNvSpPr>
            <a:spLocks noGrp="1"/>
          </p:cNvSpPr>
          <p:nvPr>
            <p:ph type="sldNum" sz="quarter" idx="10"/>
          </p:nvPr>
        </p:nvSpPr>
        <p:spPr/>
        <p:txBody>
          <a:bodyPr/>
          <a:lstStyle/>
          <a:p>
            <a:fld id="{360BB640-F8A6-CB41-B248-F6799EBD9641}" type="slidenum">
              <a:rPr lang="en-US" smtClean="0"/>
              <a:t>9</a:t>
            </a:fld>
            <a:endParaRPr lang="en-US"/>
          </a:p>
        </p:txBody>
      </p:sp>
    </p:spTree>
    <p:extLst>
      <p:ext uri="{BB962C8B-B14F-4D97-AF65-F5344CB8AC3E}">
        <p14:creationId xmlns:p14="http://schemas.microsoft.com/office/powerpoint/2010/main" val="99305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FB5769-AA39-1940-85ED-CE386D3D9060}"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280651017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FB5769-AA39-1940-85ED-CE386D3D9060}"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153962042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FB5769-AA39-1940-85ED-CE386D3D9060}"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196740552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FB5769-AA39-1940-85ED-CE386D3D9060}"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276638201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FB5769-AA39-1940-85ED-CE386D3D9060}"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407536509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FB5769-AA39-1940-85ED-CE386D3D9060}" type="datetimeFigureOut">
              <a:rPr lang="en-US" smtClean="0"/>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7307527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FB5769-AA39-1940-85ED-CE386D3D9060}" type="datetimeFigureOut">
              <a:rPr lang="en-US" smtClean="0"/>
              <a:t>10/28/13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3862556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FB5769-AA39-1940-85ED-CE386D3D9060}" type="datetimeFigureOut">
              <a:rPr lang="en-US" smtClean="0"/>
              <a:t>10/28/13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232260777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B5769-AA39-1940-85ED-CE386D3D9060}" type="datetimeFigureOut">
              <a:rPr lang="en-US" smtClean="0"/>
              <a:t>10/28/13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5498240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B5769-AA39-1940-85ED-CE386D3D9060}" type="datetimeFigureOut">
              <a:rPr lang="en-US" smtClean="0"/>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25204179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B5769-AA39-1940-85ED-CE386D3D9060}" type="datetimeFigureOut">
              <a:rPr lang="en-US" smtClean="0"/>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018DD-8DEE-EA43-93C9-28F228DA1D6F}" type="slidenum">
              <a:rPr lang="en-US" smtClean="0"/>
              <a:t>‹#›</a:t>
            </a:fld>
            <a:endParaRPr lang="en-US"/>
          </a:p>
        </p:txBody>
      </p:sp>
    </p:spTree>
    <p:extLst>
      <p:ext uri="{BB962C8B-B14F-4D97-AF65-F5344CB8AC3E}">
        <p14:creationId xmlns:p14="http://schemas.microsoft.com/office/powerpoint/2010/main" val="93447581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B5769-AA39-1940-85ED-CE386D3D9060}" type="datetimeFigureOut">
              <a:rPr lang="en-US" smtClean="0"/>
              <a:t>10/28/13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018DD-8DEE-EA43-93C9-28F228DA1D6F}" type="slidenum">
              <a:rPr lang="en-US" smtClean="0"/>
              <a:t>‹#›</a:t>
            </a:fld>
            <a:endParaRPr lang="en-US"/>
          </a:p>
        </p:txBody>
      </p:sp>
    </p:spTree>
    <p:extLst>
      <p:ext uri="{BB962C8B-B14F-4D97-AF65-F5344CB8AC3E}">
        <p14:creationId xmlns:p14="http://schemas.microsoft.com/office/powerpoint/2010/main" val="35968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645" y="1408314"/>
            <a:ext cx="8456710" cy="4093428"/>
          </a:xfrm>
          <a:prstGeom prst="rect">
            <a:avLst/>
          </a:prstGeom>
          <a:noFill/>
        </p:spPr>
        <p:txBody>
          <a:bodyPr wrap="square" rtlCol="0">
            <a:spAutoFit/>
          </a:bodyPr>
          <a:lstStyle/>
          <a:p>
            <a:pPr algn="ctr"/>
            <a:r>
              <a:rPr lang="en-US" sz="16000" dirty="0" smtClean="0">
                <a:latin typeface="Helvetica Light"/>
              </a:rPr>
              <a:t>Hilary </a:t>
            </a:r>
          </a:p>
          <a:p>
            <a:pPr algn="ctr"/>
            <a:r>
              <a:rPr lang="en-US" sz="5000" dirty="0" smtClean="0">
                <a:latin typeface="Helvetica Neue UltraLight"/>
                <a:cs typeface="Helvetica Neue UltraLight"/>
              </a:rPr>
              <a:t>The Most Poisoned Baby </a:t>
            </a:r>
          </a:p>
          <a:p>
            <a:pPr algn="ctr"/>
            <a:r>
              <a:rPr lang="en-US" sz="5000" dirty="0" smtClean="0">
                <a:latin typeface="Helvetica Neue UltraLight"/>
                <a:cs typeface="Helvetica Neue UltraLight"/>
              </a:rPr>
              <a:t>Name in US History</a:t>
            </a:r>
          </a:p>
        </p:txBody>
      </p:sp>
    </p:spTree>
    <p:extLst>
      <p:ext uri="{BB962C8B-B14F-4D97-AF65-F5344CB8AC3E}">
        <p14:creationId xmlns:p14="http://schemas.microsoft.com/office/powerpoint/2010/main" val="374166869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mes_past_194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19" y="0"/>
            <a:ext cx="9144000" cy="6400800"/>
          </a:xfrm>
          <a:prstGeom prst="rect">
            <a:avLst/>
          </a:prstGeom>
        </p:spPr>
      </p:pic>
    </p:spTree>
    <p:extLst>
      <p:ext uri="{BB962C8B-B14F-4D97-AF65-F5344CB8AC3E}">
        <p14:creationId xmlns:p14="http://schemas.microsoft.com/office/powerpoint/2010/main" val="368083148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86931" y="860009"/>
            <a:ext cx="2829990" cy="4395099"/>
          </a:xfrm>
          <a:prstGeom prst="rect">
            <a:avLst/>
          </a:prstGeom>
        </p:spPr>
      </p:pic>
      <p:pic>
        <p:nvPicPr>
          <p:cNvPr id="3" name="Picture 2" descr="Catina_Katin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0"/>
            <a:ext cx="9144000" cy="6400800"/>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4429" y="972457"/>
            <a:ext cx="3054497" cy="4279900"/>
          </a:xfrm>
          <a:prstGeom prst="rect">
            <a:avLst/>
          </a:prstGeom>
        </p:spPr>
      </p:pic>
      <p:pic>
        <p:nvPicPr>
          <p:cNvPr id="2" name="Picture 1" descr="Farrah.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0"/>
            <a:ext cx="9144000" cy="6400800"/>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es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0"/>
            <a:ext cx="9144000" cy="6400800"/>
          </a:xfrm>
          <a:prstGeom prst="rect">
            <a:avLst/>
          </a:prstGeom>
        </p:spPr>
      </p:pic>
      <p:pic>
        <p:nvPicPr>
          <p:cNvPr id="5" name="Picture 4"/>
          <p:cNvPicPr>
            <a:picLocks noChangeAspect="1"/>
          </p:cNvPicPr>
          <p:nvPr/>
        </p:nvPicPr>
        <p:blipFill>
          <a:blip r:embed="rId4"/>
          <a:stretch>
            <a:fillRect/>
          </a:stretch>
        </p:blipFill>
        <p:spPr>
          <a:xfrm>
            <a:off x="1073427" y="1327263"/>
            <a:ext cx="4424788" cy="3238063"/>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397000" y="254000"/>
            <a:ext cx="6350000" cy="6350000"/>
          </a:xfrm>
          <a:prstGeom prst="rect">
            <a:avLst/>
          </a:prstGeom>
        </p:spPr>
      </p:pic>
    </p:spTree>
    <p:extLst>
      <p:ext uri="{BB962C8B-B14F-4D97-AF65-F5344CB8AC3E}">
        <p14:creationId xmlns:p14="http://schemas.microsoft.com/office/powerpoint/2010/main" val="350008353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lary_Hilla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0"/>
            <a:ext cx="9144000" cy="6400800"/>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1782" y="-221363"/>
            <a:ext cx="9575888" cy="7122067"/>
          </a:xfrm>
          <a:prstGeom prst="rect">
            <a:avLst/>
          </a:prstGeom>
        </p:spPr>
      </p:pic>
    </p:spTree>
    <p:extLst>
      <p:ext uri="{BB962C8B-B14F-4D97-AF65-F5344CB8AC3E}">
        <p14:creationId xmlns:p14="http://schemas.microsoft.com/office/powerpoint/2010/main" val="229814206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olph_Adolf_Hilary_Hilla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0"/>
            <a:ext cx="9144000" cy="6400800"/>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trina_Hila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0"/>
            <a:ext cx="8828251" cy="6179776"/>
          </a:xfrm>
          <a:prstGeom prst="rect">
            <a:avLst/>
          </a:prstGeom>
        </p:spPr>
      </p:pic>
    </p:spTree>
    <p:extLst>
      <p:ext uri="{BB962C8B-B14F-4D97-AF65-F5344CB8AC3E}">
        <p14:creationId xmlns:p14="http://schemas.microsoft.com/office/powerpoint/2010/main" val="114996490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528" y="1"/>
            <a:ext cx="8803358" cy="6858000"/>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6 at 11.59.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62" y="-1456193"/>
            <a:ext cx="10579601" cy="10910904"/>
          </a:xfrm>
          <a:prstGeom prst="rect">
            <a:avLst/>
          </a:prstGeom>
        </p:spPr>
      </p:pic>
    </p:spTree>
    <p:extLst>
      <p:ext uri="{BB962C8B-B14F-4D97-AF65-F5344CB8AC3E}">
        <p14:creationId xmlns:p14="http://schemas.microsoft.com/office/powerpoint/2010/main" val="40373877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213" y="2655176"/>
            <a:ext cx="8427849" cy="3739485"/>
          </a:xfrm>
          <a:prstGeom prst="rect">
            <a:avLst/>
          </a:prstGeom>
          <a:noFill/>
        </p:spPr>
        <p:txBody>
          <a:bodyPr wrap="square" rtlCol="0">
            <a:spAutoFit/>
          </a:bodyPr>
          <a:lstStyle/>
          <a:p>
            <a:r>
              <a:rPr lang="en-US" sz="9500" dirty="0" smtClean="0">
                <a:latin typeface="Helvetica Neue"/>
                <a:cs typeface="Helvetica Neue"/>
              </a:rPr>
              <a:t>Hilary Parker</a:t>
            </a:r>
          </a:p>
          <a:p>
            <a:r>
              <a:rPr lang="en-US" sz="7000" dirty="0" err="1">
                <a:latin typeface="Helvetica Neue Light"/>
                <a:cs typeface="Helvetica Neue Light"/>
              </a:rPr>
              <a:t>h</a:t>
            </a:r>
            <a:r>
              <a:rPr lang="en-US" sz="7000" dirty="0" err="1" smtClean="0">
                <a:latin typeface="Helvetica Neue Light"/>
                <a:cs typeface="Helvetica Neue Light"/>
              </a:rPr>
              <a:t>ilaryparker.com</a:t>
            </a:r>
            <a:endParaRPr lang="en-US" sz="7000" dirty="0" smtClean="0">
              <a:latin typeface="Helvetica Neue Light"/>
              <a:cs typeface="Helvetica Neue Light"/>
            </a:endParaRPr>
          </a:p>
          <a:p>
            <a:r>
              <a:rPr lang="en-US" sz="6800" dirty="0" smtClean="0">
                <a:latin typeface="Helvetica Neue Light"/>
                <a:cs typeface="Helvetica Neue Light"/>
              </a:rPr>
              <a:t>@</a:t>
            </a:r>
            <a:r>
              <a:rPr lang="en-US" sz="6800" dirty="0" err="1" smtClean="0">
                <a:latin typeface="Helvetica Neue Light"/>
                <a:cs typeface="Helvetica Neue Light"/>
              </a:rPr>
              <a:t>hspter</a:t>
            </a:r>
            <a:endParaRPr lang="en-US" sz="6800" dirty="0">
              <a:latin typeface="Helvetica Neue Light"/>
              <a:cs typeface="Helvetica Neue Light"/>
            </a:endParaRPr>
          </a:p>
        </p:txBody>
      </p:sp>
    </p:spTree>
    <p:extLst>
      <p:ext uri="{BB962C8B-B14F-4D97-AF65-F5344CB8AC3E}">
        <p14:creationId xmlns:p14="http://schemas.microsoft.com/office/powerpoint/2010/main" val="893914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6752" y="-79125"/>
            <a:ext cx="10424641" cy="6937125"/>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23430" y="252562"/>
            <a:ext cx="4804825" cy="6417843"/>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5 at 6.20.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95" y="570901"/>
            <a:ext cx="8826500" cy="5473700"/>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6765" y="-26620"/>
            <a:ext cx="10281033" cy="6884620"/>
          </a:xfrm>
          <a:prstGeom prst="rect">
            <a:avLst/>
          </a:prstGeom>
        </p:spPr>
      </p:pic>
    </p:spTree>
    <p:extLst>
      <p:ext uri="{BB962C8B-B14F-4D97-AF65-F5344CB8AC3E}">
        <p14:creationId xmlns:p14="http://schemas.microsoft.com/office/powerpoint/2010/main" val="184640294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6 at 11.27.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63" y="-89455"/>
            <a:ext cx="10194306" cy="6947455"/>
          </a:xfrm>
          <a:prstGeom prst="rect">
            <a:avLst/>
          </a:prstGeom>
        </p:spPr>
      </p:pic>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596694190"/>
              </p:ext>
            </p:extLst>
          </p:nvPr>
        </p:nvGraphicFramePr>
        <p:xfrm>
          <a:off x="1356538" y="565928"/>
          <a:ext cx="6450768" cy="5848306"/>
        </p:xfrm>
        <a:graphic>
          <a:graphicData uri="http://schemas.openxmlformats.org/drawingml/2006/table">
            <a:tbl>
              <a:tblPr/>
              <a:tblGrid>
                <a:gridCol w="2380230"/>
                <a:gridCol w="2173254"/>
                <a:gridCol w="1897284"/>
              </a:tblGrid>
              <a:tr h="368378">
                <a:tc>
                  <a:txBody>
                    <a:bodyPr/>
                    <a:lstStyle/>
                    <a:p>
                      <a:pPr algn="r" fontAlgn="ctr"/>
                      <a:r>
                        <a:rPr lang="en-US" sz="2400" b="1" i="0" u="none" strike="noStrike" dirty="0">
                          <a:solidFill>
                            <a:srgbClr val="366092"/>
                          </a:solidFill>
                          <a:effectLst/>
                          <a:latin typeface="Calibri"/>
                        </a:rPr>
                        <a:t>Name</a:t>
                      </a:r>
                    </a:p>
                  </a:txBody>
                  <a:tcPr marL="12700" marR="12700" marT="12700"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_tradnl" sz="2400" b="1" i="0" u="none" strike="noStrike">
                          <a:solidFill>
                            <a:srgbClr val="366092"/>
                          </a:solidFill>
                          <a:effectLst/>
                          <a:latin typeface="Calibri"/>
                        </a:rPr>
                        <a:t>Loss (%)</a:t>
                      </a:r>
                    </a:p>
                  </a:txBody>
                  <a:tcPr marL="12700" marR="12700" marT="12700"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n-US" sz="2400" b="1" i="0" u="none" strike="noStrike">
                          <a:solidFill>
                            <a:srgbClr val="366092"/>
                          </a:solidFill>
                          <a:effectLst/>
                          <a:latin typeface="Calibri"/>
                        </a:rPr>
                        <a:t>Year</a:t>
                      </a:r>
                    </a:p>
                  </a:txBody>
                  <a:tcPr marL="12700" marR="12700" marT="12700"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368378">
                <a:tc>
                  <a:txBody>
                    <a:bodyPr/>
                    <a:lstStyle/>
                    <a:p>
                      <a:pPr algn="r" fontAlgn="b"/>
                      <a:r>
                        <a:rPr lang="en-US" sz="2400" b="0" i="0" u="none" strike="noStrike" dirty="0" err="1">
                          <a:solidFill>
                            <a:srgbClr val="366092"/>
                          </a:solidFill>
                          <a:effectLst/>
                          <a:latin typeface="Calibri"/>
                        </a:rPr>
                        <a:t>Farrah</a:t>
                      </a:r>
                      <a:endParaRPr lang="en-US" sz="2400" b="0" i="0" u="none" strike="noStrike" dirty="0">
                        <a:solidFill>
                          <a:srgbClr val="366092"/>
                        </a:solidFill>
                        <a:effectLst/>
                        <a:latin typeface="Calibri"/>
                      </a:endParaRPr>
                    </a:p>
                  </a:txBody>
                  <a:tcPr marL="12700" marR="12700" marT="12700" marB="0" anchor="b">
                    <a:lnL>
                      <a:noFill/>
                    </a:lnL>
                    <a:lnR>
                      <a:noFill/>
                    </a:lnR>
                    <a:lnT w="6350" cap="flat" cmpd="sng" algn="ctr">
                      <a:solidFill>
                        <a:srgbClr val="4F81BD"/>
                      </a:solidFill>
                      <a:prstDash val="solid"/>
                      <a:round/>
                      <a:headEnd type="none" w="med" len="med"/>
                      <a:tailEnd type="none" w="med" len="med"/>
                    </a:lnT>
                    <a:lnB>
                      <a:noFill/>
                    </a:lnB>
                    <a:solidFill>
                      <a:srgbClr val="DCE6F1"/>
                    </a:solidFill>
                  </a:tcPr>
                </a:tc>
                <a:tc>
                  <a:txBody>
                    <a:bodyPr/>
                    <a:lstStyle/>
                    <a:p>
                      <a:pPr algn="ctr" fontAlgn="b"/>
                      <a:r>
                        <a:rPr lang="en-US" sz="2400" b="0" i="0" u="none" strike="noStrike">
                          <a:solidFill>
                            <a:srgbClr val="366092"/>
                          </a:solidFill>
                          <a:effectLst/>
                          <a:latin typeface="Calibri"/>
                        </a:rPr>
                        <a:t>78</a:t>
                      </a:r>
                    </a:p>
                  </a:txBody>
                  <a:tcPr marL="12700" marR="12700" marT="12700" marB="0" anchor="b">
                    <a:lnL>
                      <a:noFill/>
                    </a:lnL>
                    <a:lnR>
                      <a:noFill/>
                    </a:lnR>
                    <a:lnT w="6350" cap="flat" cmpd="sng" algn="ctr">
                      <a:solidFill>
                        <a:srgbClr val="4F81BD"/>
                      </a:solidFill>
                      <a:prstDash val="solid"/>
                      <a:round/>
                      <a:headEnd type="none" w="med" len="med"/>
                      <a:tailEnd type="none" w="med" len="med"/>
                    </a:lnT>
                    <a:lnB>
                      <a:noFill/>
                    </a:lnB>
                    <a:solidFill>
                      <a:srgbClr val="DCE6F1"/>
                    </a:solidFill>
                  </a:tcPr>
                </a:tc>
                <a:tc>
                  <a:txBody>
                    <a:bodyPr/>
                    <a:lstStyle/>
                    <a:p>
                      <a:pPr algn="ctr" fontAlgn="b"/>
                      <a:r>
                        <a:rPr lang="en-US" sz="2400" b="0" i="0" u="none" strike="noStrike" dirty="0">
                          <a:solidFill>
                            <a:srgbClr val="366092"/>
                          </a:solidFill>
                          <a:effectLst/>
                          <a:latin typeface="Calibri"/>
                        </a:rPr>
                        <a:t>1978</a:t>
                      </a:r>
                    </a:p>
                  </a:txBody>
                  <a:tcPr marL="12700" marR="12700" marT="12700" marB="0" anchor="b">
                    <a:lnL>
                      <a:noFill/>
                    </a:lnL>
                    <a:lnR>
                      <a:noFill/>
                    </a:lnR>
                    <a:lnT w="6350" cap="flat" cmpd="sng" algn="ctr">
                      <a:solidFill>
                        <a:srgbClr val="4F81BD"/>
                      </a:solidFill>
                      <a:prstDash val="solid"/>
                      <a:round/>
                      <a:headEnd type="none" w="med" len="med"/>
                      <a:tailEnd type="none" w="med" len="med"/>
                    </a:lnT>
                    <a:lnB>
                      <a:noFill/>
                    </a:lnB>
                    <a:solidFill>
                      <a:srgbClr val="DCE6F1"/>
                    </a:solidFill>
                  </a:tcPr>
                </a:tc>
              </a:tr>
              <a:tr h="368378">
                <a:tc>
                  <a:txBody>
                    <a:bodyPr/>
                    <a:lstStyle/>
                    <a:p>
                      <a:pPr algn="r" fontAlgn="b"/>
                      <a:r>
                        <a:rPr lang="en-US" sz="2400" b="0" i="0" u="none" strike="noStrike" dirty="0">
                          <a:solidFill>
                            <a:srgbClr val="366092"/>
                          </a:solidFill>
                          <a:effectLst/>
                          <a:latin typeface="Calibri"/>
                        </a:rPr>
                        <a:t>Dewey</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74</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1899</a:t>
                      </a:r>
                    </a:p>
                  </a:txBody>
                  <a:tcPr marL="12700" marR="12700" marT="12700" marB="0" anchor="b">
                    <a:lnL>
                      <a:noFill/>
                    </a:lnL>
                    <a:lnR>
                      <a:noFill/>
                    </a:lnR>
                    <a:lnT>
                      <a:noFill/>
                    </a:lnT>
                    <a:lnB>
                      <a:noFill/>
                    </a:lnB>
                  </a:tcPr>
                </a:tc>
              </a:tr>
              <a:tr h="368378">
                <a:tc>
                  <a:txBody>
                    <a:bodyPr/>
                    <a:lstStyle/>
                    <a:p>
                      <a:pPr algn="r" fontAlgn="b"/>
                      <a:r>
                        <a:rPr lang="en-US" sz="2400" b="0" i="0" u="none" strike="noStrike" dirty="0" err="1">
                          <a:solidFill>
                            <a:srgbClr val="366092"/>
                          </a:solidFill>
                          <a:effectLst/>
                          <a:latin typeface="Calibri"/>
                        </a:rPr>
                        <a:t>Catina</a:t>
                      </a:r>
                      <a:endParaRPr lang="en-US" sz="2400" b="0" i="0" u="none" strike="noStrike" dirty="0">
                        <a:solidFill>
                          <a:srgbClr val="366092"/>
                        </a:solidFill>
                        <a:effectLst/>
                        <a:latin typeface="Calibri"/>
                      </a:endParaRP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dirty="0">
                          <a:solidFill>
                            <a:srgbClr val="366092"/>
                          </a:solidFill>
                          <a:effectLst/>
                          <a:latin typeface="Calibri"/>
                        </a:rPr>
                        <a:t>74</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a:solidFill>
                            <a:srgbClr val="366092"/>
                          </a:solidFill>
                          <a:effectLst/>
                          <a:latin typeface="Calibri"/>
                        </a:rPr>
                        <a:t>1974</a:t>
                      </a:r>
                    </a:p>
                  </a:txBody>
                  <a:tcPr marL="12700" marR="12700" marT="12700" marB="0" anchor="b">
                    <a:lnL>
                      <a:noFill/>
                    </a:lnL>
                    <a:lnR>
                      <a:noFill/>
                    </a:lnR>
                    <a:lnT>
                      <a:noFill/>
                    </a:lnT>
                    <a:lnB>
                      <a:noFill/>
                    </a:lnB>
                    <a:solidFill>
                      <a:srgbClr val="DCE6F1"/>
                    </a:solidFill>
                  </a:tcPr>
                </a:tc>
              </a:tr>
              <a:tr h="368378">
                <a:tc>
                  <a:txBody>
                    <a:bodyPr/>
                    <a:lstStyle/>
                    <a:p>
                      <a:pPr algn="r" fontAlgn="b"/>
                      <a:r>
                        <a:rPr lang="en-US" sz="2400" b="0" i="0" u="none" strike="noStrike">
                          <a:solidFill>
                            <a:srgbClr val="366092"/>
                          </a:solidFill>
                          <a:effectLst/>
                          <a:latin typeface="Calibri"/>
                        </a:rPr>
                        <a:t>Deneen</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72</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1965</a:t>
                      </a:r>
                    </a:p>
                  </a:txBody>
                  <a:tcPr marL="12700" marR="12700" marT="12700" marB="0" anchor="b">
                    <a:lnL>
                      <a:noFill/>
                    </a:lnL>
                    <a:lnR>
                      <a:noFill/>
                    </a:lnR>
                    <a:lnT>
                      <a:noFill/>
                    </a:lnT>
                    <a:lnB>
                      <a:noFill/>
                    </a:lnB>
                  </a:tcPr>
                </a:tc>
              </a:tr>
              <a:tr h="368378">
                <a:tc>
                  <a:txBody>
                    <a:bodyPr/>
                    <a:lstStyle/>
                    <a:p>
                      <a:pPr algn="r" fontAlgn="b"/>
                      <a:r>
                        <a:rPr lang="en-US" sz="2400" b="0" i="0" u="none" strike="noStrike" dirty="0" err="1">
                          <a:solidFill>
                            <a:srgbClr val="366092"/>
                          </a:solidFill>
                          <a:effectLst/>
                          <a:latin typeface="Calibri"/>
                        </a:rPr>
                        <a:t>Khadijah</a:t>
                      </a:r>
                      <a:endParaRPr lang="en-US" sz="2400" b="0" i="0" u="none" strike="noStrike" dirty="0">
                        <a:solidFill>
                          <a:srgbClr val="366092"/>
                        </a:solidFill>
                        <a:effectLst/>
                        <a:latin typeface="Calibri"/>
                      </a:endParaRP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dirty="0">
                          <a:solidFill>
                            <a:srgbClr val="366092"/>
                          </a:solidFill>
                          <a:effectLst/>
                          <a:latin typeface="Calibri"/>
                        </a:rPr>
                        <a:t>72</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a:solidFill>
                            <a:srgbClr val="366092"/>
                          </a:solidFill>
                          <a:effectLst/>
                          <a:latin typeface="Calibri"/>
                        </a:rPr>
                        <a:t>1995</a:t>
                      </a:r>
                    </a:p>
                  </a:txBody>
                  <a:tcPr marL="12700" marR="12700" marT="12700" marB="0" anchor="b">
                    <a:lnL>
                      <a:noFill/>
                    </a:lnL>
                    <a:lnR>
                      <a:noFill/>
                    </a:lnR>
                    <a:lnT>
                      <a:noFill/>
                    </a:lnT>
                    <a:lnB>
                      <a:noFill/>
                    </a:lnB>
                    <a:solidFill>
                      <a:srgbClr val="DCE6F1"/>
                    </a:solidFill>
                  </a:tcPr>
                </a:tc>
              </a:tr>
              <a:tr h="368378">
                <a:tc>
                  <a:txBody>
                    <a:bodyPr/>
                    <a:lstStyle/>
                    <a:p>
                      <a:pPr algn="r" fontAlgn="b"/>
                      <a:r>
                        <a:rPr lang="en-US" sz="2400" b="0" i="0" u="none" strike="noStrike">
                          <a:solidFill>
                            <a:srgbClr val="366092"/>
                          </a:solidFill>
                          <a:effectLst/>
                          <a:latin typeface="Calibri"/>
                        </a:rPr>
                        <a:t>Hilary</a:t>
                      </a:r>
                    </a:p>
                  </a:txBody>
                  <a:tcPr marL="12700" marR="12700" marT="12700" marB="0" anchor="b">
                    <a:lnL>
                      <a:noFill/>
                    </a:lnL>
                    <a:lnR>
                      <a:noFill/>
                    </a:lnR>
                    <a:lnT>
                      <a:noFill/>
                    </a:lnT>
                    <a:lnB>
                      <a:noFill/>
                    </a:lnB>
                  </a:tcPr>
                </a:tc>
                <a:tc>
                  <a:txBody>
                    <a:bodyPr/>
                    <a:lstStyle/>
                    <a:p>
                      <a:pPr algn="ctr" fontAlgn="b"/>
                      <a:r>
                        <a:rPr lang="en-US" sz="2400" b="0" i="0" u="none" strike="noStrike" dirty="0">
                          <a:solidFill>
                            <a:srgbClr val="366092"/>
                          </a:solidFill>
                          <a:effectLst/>
                          <a:latin typeface="Calibri"/>
                        </a:rPr>
                        <a:t>70</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1993</a:t>
                      </a:r>
                    </a:p>
                  </a:txBody>
                  <a:tcPr marL="12700" marR="12700" marT="12700" marB="0" anchor="b">
                    <a:lnL>
                      <a:noFill/>
                    </a:lnL>
                    <a:lnR>
                      <a:noFill/>
                    </a:lnR>
                    <a:lnT>
                      <a:noFill/>
                    </a:lnT>
                    <a:lnB>
                      <a:noFill/>
                    </a:lnB>
                  </a:tcPr>
                </a:tc>
              </a:tr>
              <a:tr h="549866">
                <a:tc>
                  <a:txBody>
                    <a:bodyPr/>
                    <a:lstStyle/>
                    <a:p>
                      <a:pPr algn="r" fontAlgn="b"/>
                      <a:r>
                        <a:rPr lang="en-US" sz="2400" b="0" i="0" u="none" strike="noStrike">
                          <a:solidFill>
                            <a:srgbClr val="366092"/>
                          </a:solidFill>
                          <a:effectLst/>
                          <a:latin typeface="Calibri"/>
                        </a:rPr>
                        <a:t>Clementine</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dirty="0">
                          <a:solidFill>
                            <a:srgbClr val="366092"/>
                          </a:solidFill>
                          <a:effectLst/>
                          <a:latin typeface="Calibri"/>
                        </a:rPr>
                        <a:t>69</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a:solidFill>
                            <a:srgbClr val="366092"/>
                          </a:solidFill>
                          <a:effectLst/>
                          <a:latin typeface="Calibri"/>
                        </a:rPr>
                        <a:t>1881</a:t>
                      </a:r>
                    </a:p>
                  </a:txBody>
                  <a:tcPr marL="12700" marR="12700" marT="12700" marB="0" anchor="b">
                    <a:lnL>
                      <a:noFill/>
                    </a:lnL>
                    <a:lnR>
                      <a:noFill/>
                    </a:lnR>
                    <a:lnT>
                      <a:noFill/>
                    </a:lnT>
                    <a:lnB>
                      <a:noFill/>
                    </a:lnB>
                    <a:solidFill>
                      <a:srgbClr val="DCE6F1"/>
                    </a:solidFill>
                  </a:tcPr>
                </a:tc>
              </a:tr>
              <a:tr h="368378">
                <a:tc>
                  <a:txBody>
                    <a:bodyPr/>
                    <a:lstStyle/>
                    <a:p>
                      <a:pPr algn="r" fontAlgn="b"/>
                      <a:r>
                        <a:rPr lang="en-US" sz="2400" b="0" i="0" u="none" strike="noStrike">
                          <a:solidFill>
                            <a:srgbClr val="366092"/>
                          </a:solidFill>
                          <a:effectLst/>
                          <a:latin typeface="Calibri"/>
                        </a:rPr>
                        <a:t>Katina</a:t>
                      </a:r>
                    </a:p>
                  </a:txBody>
                  <a:tcPr marL="12700" marR="12700" marT="12700" marB="0" anchor="b">
                    <a:lnL>
                      <a:noFill/>
                    </a:lnL>
                    <a:lnR>
                      <a:noFill/>
                    </a:lnR>
                    <a:lnT>
                      <a:noFill/>
                    </a:lnT>
                    <a:lnB>
                      <a:noFill/>
                    </a:lnB>
                  </a:tcPr>
                </a:tc>
                <a:tc>
                  <a:txBody>
                    <a:bodyPr/>
                    <a:lstStyle/>
                    <a:p>
                      <a:pPr algn="ctr" fontAlgn="b"/>
                      <a:r>
                        <a:rPr lang="en-US" sz="2400" b="0" i="0" u="none" strike="noStrike" dirty="0">
                          <a:solidFill>
                            <a:srgbClr val="366092"/>
                          </a:solidFill>
                          <a:effectLst/>
                          <a:latin typeface="Calibri"/>
                        </a:rPr>
                        <a:t>69</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1974</a:t>
                      </a:r>
                    </a:p>
                  </a:txBody>
                  <a:tcPr marL="12700" marR="12700" marT="12700" marB="0" anchor="b">
                    <a:lnL>
                      <a:noFill/>
                    </a:lnL>
                    <a:lnR>
                      <a:noFill/>
                    </a:lnR>
                    <a:lnT>
                      <a:noFill/>
                    </a:lnT>
                    <a:lnB>
                      <a:noFill/>
                    </a:lnB>
                  </a:tcPr>
                </a:tc>
              </a:tr>
              <a:tr h="368378">
                <a:tc>
                  <a:txBody>
                    <a:bodyPr/>
                    <a:lstStyle/>
                    <a:p>
                      <a:pPr algn="r" fontAlgn="b"/>
                      <a:r>
                        <a:rPr lang="en-US" sz="2400" b="0" i="0" u="none" strike="noStrike">
                          <a:solidFill>
                            <a:srgbClr val="366092"/>
                          </a:solidFill>
                          <a:effectLst/>
                          <a:latin typeface="Calibri"/>
                        </a:rPr>
                        <a:t>Renata</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dirty="0">
                          <a:solidFill>
                            <a:srgbClr val="366092"/>
                          </a:solidFill>
                          <a:effectLst/>
                          <a:latin typeface="Calibri"/>
                        </a:rPr>
                        <a:t>69</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a:solidFill>
                            <a:srgbClr val="366092"/>
                          </a:solidFill>
                          <a:effectLst/>
                          <a:latin typeface="Calibri"/>
                        </a:rPr>
                        <a:t>1981</a:t>
                      </a:r>
                    </a:p>
                  </a:txBody>
                  <a:tcPr marL="12700" marR="12700" marT="12700" marB="0" anchor="b">
                    <a:lnL>
                      <a:noFill/>
                    </a:lnL>
                    <a:lnR>
                      <a:noFill/>
                    </a:lnR>
                    <a:lnT>
                      <a:noFill/>
                    </a:lnT>
                    <a:lnB>
                      <a:noFill/>
                    </a:lnB>
                    <a:solidFill>
                      <a:srgbClr val="DCE6F1"/>
                    </a:solidFill>
                  </a:tcPr>
                </a:tc>
              </a:tr>
              <a:tr h="368378">
                <a:tc>
                  <a:txBody>
                    <a:bodyPr/>
                    <a:lstStyle/>
                    <a:p>
                      <a:pPr algn="r" fontAlgn="b"/>
                      <a:r>
                        <a:rPr lang="en-US" sz="2400" b="0" i="0" u="none" strike="noStrike">
                          <a:solidFill>
                            <a:srgbClr val="366092"/>
                          </a:solidFill>
                          <a:effectLst/>
                          <a:latin typeface="Calibri"/>
                        </a:rPr>
                        <a:t>Iesha</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69</a:t>
                      </a:r>
                    </a:p>
                  </a:txBody>
                  <a:tcPr marL="12700" marR="12700" marT="12700" marB="0" anchor="b">
                    <a:lnL>
                      <a:noFill/>
                    </a:lnL>
                    <a:lnR>
                      <a:noFill/>
                    </a:lnR>
                    <a:lnT>
                      <a:noFill/>
                    </a:lnT>
                    <a:lnB>
                      <a:noFill/>
                    </a:lnB>
                  </a:tcPr>
                </a:tc>
                <a:tc>
                  <a:txBody>
                    <a:bodyPr/>
                    <a:lstStyle/>
                    <a:p>
                      <a:pPr algn="ctr" fontAlgn="b"/>
                      <a:r>
                        <a:rPr lang="en-US" sz="2400" b="0" i="0" u="none" strike="noStrike" dirty="0">
                          <a:solidFill>
                            <a:srgbClr val="366092"/>
                          </a:solidFill>
                          <a:effectLst/>
                          <a:latin typeface="Calibri"/>
                        </a:rPr>
                        <a:t>1992</a:t>
                      </a:r>
                    </a:p>
                  </a:txBody>
                  <a:tcPr marL="12700" marR="12700" marT="12700" marB="0" anchor="b">
                    <a:lnL>
                      <a:noFill/>
                    </a:lnL>
                    <a:lnR>
                      <a:noFill/>
                    </a:lnR>
                    <a:lnT>
                      <a:noFill/>
                    </a:lnT>
                    <a:lnB>
                      <a:noFill/>
                    </a:lnB>
                  </a:tcPr>
                </a:tc>
              </a:tr>
              <a:tr h="368378">
                <a:tc>
                  <a:txBody>
                    <a:bodyPr/>
                    <a:lstStyle/>
                    <a:p>
                      <a:pPr algn="r" fontAlgn="b"/>
                      <a:r>
                        <a:rPr lang="en-US" sz="2400" b="0" i="0" u="none" strike="noStrike">
                          <a:solidFill>
                            <a:srgbClr val="366092"/>
                          </a:solidFill>
                          <a:effectLst/>
                          <a:latin typeface="Calibri"/>
                        </a:rPr>
                        <a:t>Minna</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a:solidFill>
                            <a:srgbClr val="366092"/>
                          </a:solidFill>
                          <a:effectLst/>
                          <a:latin typeface="Calibri"/>
                        </a:rPr>
                        <a:t>68</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dirty="0">
                          <a:solidFill>
                            <a:srgbClr val="366092"/>
                          </a:solidFill>
                          <a:effectLst/>
                          <a:latin typeface="Calibri"/>
                        </a:rPr>
                        <a:t>1883</a:t>
                      </a:r>
                    </a:p>
                  </a:txBody>
                  <a:tcPr marL="12700" marR="12700" marT="12700" marB="0" anchor="b">
                    <a:lnL>
                      <a:noFill/>
                    </a:lnL>
                    <a:lnR>
                      <a:noFill/>
                    </a:lnR>
                    <a:lnT>
                      <a:noFill/>
                    </a:lnT>
                    <a:lnB>
                      <a:noFill/>
                    </a:lnB>
                    <a:solidFill>
                      <a:srgbClr val="DCE6F1"/>
                    </a:solidFill>
                  </a:tcPr>
                </a:tc>
              </a:tr>
              <a:tr h="368378">
                <a:tc>
                  <a:txBody>
                    <a:bodyPr/>
                    <a:lstStyle/>
                    <a:p>
                      <a:pPr algn="r" fontAlgn="b"/>
                      <a:r>
                        <a:rPr lang="en-US" sz="2400" b="0" i="0" u="none" strike="noStrike">
                          <a:solidFill>
                            <a:srgbClr val="366092"/>
                          </a:solidFill>
                          <a:effectLst/>
                          <a:latin typeface="Calibri"/>
                        </a:rPr>
                        <a:t>Ashanti</a:t>
                      </a:r>
                    </a:p>
                  </a:txBody>
                  <a:tcPr marL="12700" marR="12700" marT="12700" marB="0" anchor="b">
                    <a:lnL>
                      <a:noFill/>
                    </a:lnL>
                    <a:lnR>
                      <a:noFill/>
                    </a:lnR>
                    <a:lnT>
                      <a:noFill/>
                    </a:lnT>
                    <a:lnB>
                      <a:noFill/>
                    </a:lnB>
                  </a:tcPr>
                </a:tc>
                <a:tc>
                  <a:txBody>
                    <a:bodyPr/>
                    <a:lstStyle/>
                    <a:p>
                      <a:pPr algn="ctr" fontAlgn="b"/>
                      <a:r>
                        <a:rPr lang="en-US" sz="2400" b="0" i="0" u="none" strike="noStrike">
                          <a:solidFill>
                            <a:srgbClr val="366092"/>
                          </a:solidFill>
                          <a:effectLst/>
                          <a:latin typeface="Calibri"/>
                        </a:rPr>
                        <a:t>68</a:t>
                      </a:r>
                    </a:p>
                  </a:txBody>
                  <a:tcPr marL="12700" marR="12700" marT="12700" marB="0" anchor="b">
                    <a:lnL>
                      <a:noFill/>
                    </a:lnL>
                    <a:lnR>
                      <a:noFill/>
                    </a:lnR>
                    <a:lnT>
                      <a:noFill/>
                    </a:lnT>
                    <a:lnB>
                      <a:noFill/>
                    </a:lnB>
                  </a:tcPr>
                </a:tc>
                <a:tc>
                  <a:txBody>
                    <a:bodyPr/>
                    <a:lstStyle/>
                    <a:p>
                      <a:pPr algn="ctr" fontAlgn="b"/>
                      <a:r>
                        <a:rPr lang="en-US" sz="2400" b="0" i="0" u="none" strike="noStrike" dirty="0">
                          <a:solidFill>
                            <a:srgbClr val="366092"/>
                          </a:solidFill>
                          <a:effectLst/>
                          <a:latin typeface="Calibri"/>
                        </a:rPr>
                        <a:t>2003</a:t>
                      </a:r>
                    </a:p>
                  </a:txBody>
                  <a:tcPr marL="12700" marR="12700" marT="12700" marB="0" anchor="b">
                    <a:lnL>
                      <a:noFill/>
                    </a:lnL>
                    <a:lnR>
                      <a:noFill/>
                    </a:lnR>
                    <a:lnT>
                      <a:noFill/>
                    </a:lnT>
                    <a:lnB>
                      <a:noFill/>
                    </a:lnB>
                  </a:tcPr>
                </a:tc>
              </a:tr>
              <a:tr h="368378">
                <a:tc>
                  <a:txBody>
                    <a:bodyPr/>
                    <a:lstStyle/>
                    <a:p>
                      <a:pPr algn="r" fontAlgn="b"/>
                      <a:r>
                        <a:rPr lang="en-US" sz="2400" b="0" i="0" u="none" strike="noStrike">
                          <a:solidFill>
                            <a:srgbClr val="366092"/>
                          </a:solidFill>
                          <a:effectLst/>
                          <a:latin typeface="Calibri"/>
                        </a:rPr>
                        <a:t>Celestine</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a:solidFill>
                            <a:srgbClr val="366092"/>
                          </a:solidFill>
                          <a:effectLst/>
                          <a:latin typeface="Calibri"/>
                        </a:rPr>
                        <a:t>67</a:t>
                      </a:r>
                    </a:p>
                  </a:txBody>
                  <a:tcPr marL="12700" marR="12700" marT="12700" marB="0" anchor="b">
                    <a:lnL>
                      <a:noFill/>
                    </a:lnL>
                    <a:lnR>
                      <a:noFill/>
                    </a:lnR>
                    <a:lnT>
                      <a:noFill/>
                    </a:lnT>
                    <a:lnB>
                      <a:noFill/>
                    </a:lnB>
                    <a:solidFill>
                      <a:srgbClr val="DCE6F1"/>
                    </a:solidFill>
                  </a:tcPr>
                </a:tc>
                <a:tc>
                  <a:txBody>
                    <a:bodyPr/>
                    <a:lstStyle/>
                    <a:p>
                      <a:pPr algn="ctr" fontAlgn="b"/>
                      <a:r>
                        <a:rPr lang="en-US" sz="2400" b="0" i="0" u="none" strike="noStrike" dirty="0">
                          <a:solidFill>
                            <a:srgbClr val="366092"/>
                          </a:solidFill>
                          <a:effectLst/>
                          <a:latin typeface="Calibri"/>
                        </a:rPr>
                        <a:t>1881</a:t>
                      </a:r>
                    </a:p>
                  </a:txBody>
                  <a:tcPr marL="12700" marR="12700" marT="12700" marB="0" anchor="b">
                    <a:lnL>
                      <a:noFill/>
                    </a:lnL>
                    <a:lnR>
                      <a:noFill/>
                    </a:lnR>
                    <a:lnT>
                      <a:noFill/>
                    </a:lnT>
                    <a:lnB>
                      <a:noFill/>
                    </a:lnB>
                    <a:solidFill>
                      <a:srgbClr val="DCE6F1"/>
                    </a:solidFill>
                  </a:tcPr>
                </a:tc>
              </a:tr>
              <a:tr h="368378">
                <a:tc>
                  <a:txBody>
                    <a:bodyPr/>
                    <a:lstStyle/>
                    <a:p>
                      <a:pPr algn="r" fontAlgn="b"/>
                      <a:r>
                        <a:rPr lang="en-US" sz="2400" b="0" i="0" u="none" strike="noStrike">
                          <a:solidFill>
                            <a:srgbClr val="366092"/>
                          </a:solidFill>
                          <a:effectLst/>
                          <a:latin typeface="Calibri"/>
                        </a:rPr>
                        <a:t>Infant</a:t>
                      </a:r>
                    </a:p>
                  </a:txBody>
                  <a:tcPr marL="12700" marR="12700" marT="12700" marB="0" anchor="b">
                    <a:lnL>
                      <a:noFill/>
                    </a:lnL>
                    <a:lnR>
                      <a:noFill/>
                    </a:lnR>
                    <a:lnT>
                      <a:noFill/>
                    </a:lnT>
                    <a:lnB w="6350" cap="flat" cmpd="sng" algn="ctr">
                      <a:solidFill>
                        <a:srgbClr val="4F81BD"/>
                      </a:solidFill>
                      <a:prstDash val="solid"/>
                      <a:round/>
                      <a:headEnd type="none" w="med" len="med"/>
                      <a:tailEnd type="none" w="med" len="med"/>
                    </a:lnB>
                  </a:tcPr>
                </a:tc>
                <a:tc>
                  <a:txBody>
                    <a:bodyPr/>
                    <a:lstStyle/>
                    <a:p>
                      <a:pPr algn="ctr" fontAlgn="b"/>
                      <a:r>
                        <a:rPr lang="en-US" sz="2400" b="0" i="0" u="none" strike="noStrike" dirty="0">
                          <a:solidFill>
                            <a:srgbClr val="366092"/>
                          </a:solidFill>
                          <a:effectLst/>
                          <a:latin typeface="Calibri"/>
                        </a:rPr>
                        <a:t>67</a:t>
                      </a:r>
                    </a:p>
                  </a:txBody>
                  <a:tcPr marL="12700" marR="12700" marT="12700" marB="0" anchor="b">
                    <a:lnL>
                      <a:noFill/>
                    </a:lnL>
                    <a:lnR>
                      <a:noFill/>
                    </a:lnR>
                    <a:lnT>
                      <a:noFill/>
                    </a:lnT>
                    <a:lnB w="6350" cap="flat" cmpd="sng" algn="ctr">
                      <a:solidFill>
                        <a:srgbClr val="4F81BD"/>
                      </a:solidFill>
                      <a:prstDash val="solid"/>
                      <a:round/>
                      <a:headEnd type="none" w="med" len="med"/>
                      <a:tailEnd type="none" w="med" len="med"/>
                    </a:lnB>
                  </a:tcPr>
                </a:tc>
                <a:tc>
                  <a:txBody>
                    <a:bodyPr/>
                    <a:lstStyle/>
                    <a:p>
                      <a:pPr algn="ctr" fontAlgn="b"/>
                      <a:r>
                        <a:rPr lang="en-US" sz="2400" b="0" i="0" u="none" strike="noStrike" dirty="0">
                          <a:solidFill>
                            <a:srgbClr val="366092"/>
                          </a:solidFill>
                          <a:effectLst/>
                          <a:latin typeface="Calibri"/>
                        </a:rPr>
                        <a:t>1991</a:t>
                      </a:r>
                    </a:p>
                  </a:txBody>
                  <a:tcPr marL="12700" marR="12700" marT="12700" marB="0" anchor="b">
                    <a:lnL>
                      <a:noFill/>
                    </a:lnL>
                    <a:lnR>
                      <a:noFill/>
                    </a:lnR>
                    <a:lnT>
                      <a:noFill/>
                    </a:lnT>
                    <a:lnB w="6350" cap="flat" cmpd="sng" algn="ctr">
                      <a:solidFill>
                        <a:srgbClr val="4F81BD"/>
                      </a:solidFill>
                      <a:prstDash val="solid"/>
                      <a:round/>
                      <a:headEnd type="none" w="med" len="med"/>
                      <a:tailEnd type="none" w="med" len="med"/>
                    </a:lnB>
                  </a:tcPr>
                </a:tc>
              </a:tr>
            </a:tbl>
          </a:graphicData>
        </a:graphic>
      </p:graphicFrame>
      <p:sp>
        <p:nvSpPr>
          <p:cNvPr id="8" name="Right Arrow 7"/>
          <p:cNvSpPr/>
          <p:nvPr/>
        </p:nvSpPr>
        <p:spPr>
          <a:xfrm flipV="1">
            <a:off x="1245966" y="2948861"/>
            <a:ext cx="776035" cy="150535"/>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1138" y="2523900"/>
            <a:ext cx="824828" cy="830997"/>
          </a:xfrm>
          <a:prstGeom prst="rect">
            <a:avLst/>
          </a:prstGeom>
          <a:noFill/>
        </p:spPr>
        <p:txBody>
          <a:bodyPr wrap="none" rtlCol="0">
            <a:spAutoFit/>
          </a:bodyPr>
          <a:lstStyle/>
          <a:p>
            <a:r>
              <a:rPr lang="en-US" sz="4800" dirty="0" smtClean="0">
                <a:solidFill>
                  <a:srgbClr val="FF0000"/>
                </a:solidFill>
                <a:latin typeface="Helvetica Neue Black Condensed"/>
                <a:cs typeface="Helvetica Neue Black Condensed"/>
              </a:rPr>
              <a:t>#6</a:t>
            </a:r>
            <a:endParaRPr lang="en-US" sz="4800" dirty="0">
              <a:solidFill>
                <a:srgbClr val="FF0000"/>
              </a:solidFill>
              <a:latin typeface="Helvetica Neue Black Condensed"/>
              <a:cs typeface="Helvetica Neue Black Condensed"/>
            </a:endParaRPr>
          </a:p>
        </p:txBody>
      </p:sp>
    </p:spTree>
    <p:extLst>
      <p:ext uri="{BB962C8B-B14F-4D97-AF65-F5344CB8AC3E}">
        <p14:creationId xmlns:p14="http://schemas.microsoft.com/office/powerpoint/2010/main" val="3384899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9525270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2368</TotalTime>
  <Words>1119</Words>
  <Application>Microsoft Macintosh PowerPoint</Application>
  <PresentationFormat>On-screen Show (4:3)</PresentationFormat>
  <Paragraphs>92</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Etsy Inc.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Hilary Parker</dc:creator>
  <cp:lastModifiedBy>Hilary Parker</cp:lastModifiedBy>
  <cp:revision>52</cp:revision>
  <dcterms:created xsi:type="dcterms:W3CDTF">2013-10-25T19:00:37Z</dcterms:created>
  <dcterms:modified xsi:type="dcterms:W3CDTF">2013-10-28T17:52:49Z</dcterms:modified>
</cp:coreProperties>
</file>