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4"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90" d="100"/>
          <a:sy n="190" d="100"/>
        </p:scale>
        <p:origin x="-104" y="-12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8" name="Shape 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3" name="Shape 1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4" name="Shape 1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0" name="Shape 1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78571"/>
              <a:buFont typeface="Arial"/>
              <a:buNone/>
            </a:pPr>
            <a:r>
              <a:rPr lang="en" sz="1400">
                <a:solidFill>
                  <a:schemeClr val="dk1"/>
                </a:solidFill>
              </a:rPr>
              <a:t>77.37% are between 10 and 20% improvement</a:t>
            </a:r>
          </a:p>
          <a:p>
            <a:endParaRPr/>
          </a:p>
          <a:p>
            <a:endParaRPr/>
          </a:p>
          <a:p>
            <a:pPr lvl="0" rtl="0">
              <a:buClr>
                <a:schemeClr val="dk1"/>
              </a:buClr>
              <a:buSzPct val="78571"/>
              <a:buFont typeface="Arial"/>
              <a:buNone/>
            </a:pPr>
            <a:r>
              <a:rPr lang="en" sz="1400">
                <a:solidFill>
                  <a:schemeClr val="dk1"/>
                </a:solidFill>
              </a:rPr>
              <a:t>mean of 13.91066</a:t>
            </a:r>
          </a:p>
          <a:p>
            <a:pPr lvl="0" rtl="0">
              <a:buClr>
                <a:schemeClr val="dk1"/>
              </a:buClr>
              <a:buSzPct val="78571"/>
              <a:buFont typeface="Arial"/>
              <a:buNone/>
            </a:pPr>
            <a:r>
              <a:rPr lang="en" sz="1400">
                <a:solidFill>
                  <a:schemeClr val="dk1"/>
                </a:solidFill>
              </a:rPr>
              <a:t>median of 13.92128</a:t>
            </a:r>
          </a:p>
          <a:p>
            <a:endParaRPr/>
          </a:p>
          <a:p>
            <a:pPr lvl="0" rtl="0">
              <a:buClr>
                <a:schemeClr val="dk1"/>
              </a:buClr>
              <a:buSzPct val="78571"/>
              <a:buFont typeface="Arial"/>
              <a:buNone/>
            </a:pPr>
            <a:r>
              <a:rPr lang="en" sz="1400">
                <a:solidFill>
                  <a:schemeClr val="dk1"/>
                </a:solidFill>
              </a:rPr>
              <a:t>79.34% are between 8.92 and 18.92</a:t>
            </a:r>
          </a:p>
          <a:p>
            <a:endParaRPr/>
          </a:p>
          <a:p>
            <a:pPr lvl="0">
              <a:buClr>
                <a:schemeClr val="dk1"/>
              </a:buClr>
              <a:buSzPct val="78571"/>
              <a:buFont typeface="Arial"/>
              <a:buNone/>
            </a:pPr>
            <a:r>
              <a:rPr lang="en" sz="1400">
                <a:solidFill>
                  <a:schemeClr val="dk1"/>
                </a:solidFill>
              </a:rPr>
              <a:t>50% are between 11.22% and  16.55%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Look at how much the interval was jumping early -- but it had no effect on p. But then just a little jump below zero makes a huge impact on 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Look at how much the interval was jumping early -- but it had no effect on p. But then just a little jump below zero makes a huge impact on p.</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0" name="Shape 2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3" name="Shape 2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5" name="Shape 2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7" name="Shape 2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7" name="Shape 3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Hahaha. Oops.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7" name="Shape 4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52" name="Shape 4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hyperlink" Target="mailto:zack@thoughtworks.com" TargetMode="External"/><Relationship Id="rId4" Type="http://schemas.openxmlformats.org/officeDocument/2006/relationships/hyperlink" Target="mailto:sayhar@gmail.com" TargetMode="External"/><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3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4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4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4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4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image" Target="../media/image4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 Id="rId3"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
        <p:cNvGrpSpPr/>
        <p:nvPr/>
      </p:nvGrpSpPr>
      <p:grpSpPr>
        <a:xfrm>
          <a:off x="0" y="0"/>
          <a:ext cx="0" cy="0"/>
          <a:chOff x="0" y="0"/>
          <a:chExt cx="0" cy="0"/>
        </a:xfrm>
      </p:grpSpPr>
      <p:sp>
        <p:nvSpPr>
          <p:cNvPr id="23" name="Shape 23"/>
          <p:cNvSpPr txBox="1"/>
          <p:nvPr/>
        </p:nvSpPr>
        <p:spPr>
          <a:xfrm>
            <a:off x="605675" y="312600"/>
            <a:ext cx="7707899" cy="4142099"/>
          </a:xfrm>
          <a:prstGeom prst="rect">
            <a:avLst/>
          </a:prstGeom>
        </p:spPr>
        <p:txBody>
          <a:bodyPr lIns="91425" tIns="91425" rIns="91425" bIns="91425" anchor="t" anchorCtr="0">
            <a:noAutofit/>
          </a:bodyPr>
          <a:lstStyle/>
          <a:p>
            <a:pPr lvl="0" rtl="0">
              <a:lnSpc>
                <a:spcPct val="115000"/>
              </a:lnSpc>
              <a:buNone/>
            </a:pPr>
            <a:r>
              <a:rPr lang="en" sz="3000" b="1"/>
              <a:t>Are these your goals too?</a:t>
            </a:r>
          </a:p>
          <a:p>
            <a:pPr lvl="0" rtl="0">
              <a:lnSpc>
                <a:spcPct val="115000"/>
              </a:lnSpc>
              <a:buNone/>
            </a:pPr>
            <a:r>
              <a:rPr lang="en" sz="3000"/>
              <a:t>1) To improve some metric.</a:t>
            </a:r>
          </a:p>
          <a:p>
            <a:pPr lvl="0" rtl="0">
              <a:lnSpc>
                <a:spcPct val="115000"/>
              </a:lnSpc>
              <a:buNone/>
            </a:pPr>
            <a:r>
              <a:rPr lang="en" sz="3000"/>
              <a:t>2) To do as many tests as possible. </a:t>
            </a:r>
          </a:p>
          <a:p>
            <a:pPr lvl="0" rtl="0">
              <a:lnSpc>
                <a:spcPct val="115000"/>
              </a:lnSpc>
              <a:buNone/>
            </a:pPr>
            <a:r>
              <a:rPr lang="en" sz="3000"/>
              <a:t>3) To find big breakthroughs…</a:t>
            </a:r>
          </a:p>
          <a:p>
            <a:pPr lvl="0" rtl="0">
              <a:lnSpc>
                <a:spcPct val="115000"/>
              </a:lnSpc>
              <a:buNone/>
            </a:pPr>
            <a:r>
              <a:rPr lang="en" sz="3000"/>
              <a:t>4) ...and incremental gains.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4"/>
        <p:cNvGrpSpPr/>
        <p:nvPr/>
      </p:nvGrpSpPr>
      <p:grpSpPr>
        <a:xfrm>
          <a:off x="0" y="0"/>
          <a:ext cx="0" cy="0"/>
          <a:chOff x="0" y="0"/>
          <a:chExt cx="0" cy="0"/>
        </a:xfrm>
      </p:grpSpPr>
      <p:sp>
        <p:nvSpPr>
          <p:cNvPr id="75" name="Shape 75"/>
          <p:cNvSpPr/>
          <p:nvPr/>
        </p:nvSpPr>
        <p:spPr>
          <a:xfrm>
            <a:off x="-6850" y="43200"/>
            <a:ext cx="9074649" cy="5006549"/>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9"/>
        <p:cNvGrpSpPr/>
        <p:nvPr/>
      </p:nvGrpSpPr>
      <p:grpSpPr>
        <a:xfrm>
          <a:off x="0" y="0"/>
          <a:ext cx="0" cy="0"/>
          <a:chOff x="0" y="0"/>
          <a:chExt cx="0" cy="0"/>
        </a:xfrm>
      </p:grpSpPr>
      <p:sp>
        <p:nvSpPr>
          <p:cNvPr id="80" name="Shape 80"/>
          <p:cNvSpPr/>
          <p:nvPr/>
        </p:nvSpPr>
        <p:spPr>
          <a:xfrm>
            <a:off x="1158625" y="924175"/>
            <a:ext cx="6972300" cy="2838450"/>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Shape 85"/>
          <p:cNvSpPr txBox="1"/>
          <p:nvPr/>
        </p:nvSpPr>
        <p:spPr>
          <a:xfrm>
            <a:off x="622275" y="653650"/>
            <a:ext cx="8215199" cy="1453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It is OK to peek.</a:t>
            </a:r>
          </a:p>
          <a:p>
            <a:endParaRPr/>
          </a:p>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9"/>
        <p:cNvGrpSpPr/>
        <p:nvPr/>
      </p:nvGrpSpPr>
      <p:grpSpPr>
        <a:xfrm>
          <a:off x="0" y="0"/>
          <a:ext cx="0" cy="0"/>
          <a:chOff x="0" y="0"/>
          <a:chExt cx="0" cy="0"/>
        </a:xfrm>
      </p:grpSpPr>
      <p:sp>
        <p:nvSpPr>
          <p:cNvPr id="90" name="Shape 90"/>
          <p:cNvSpPr/>
          <p:nvPr/>
        </p:nvSpPr>
        <p:spPr>
          <a:xfrm>
            <a:off x="0" y="-231303"/>
            <a:ext cx="9143998" cy="6299356"/>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4"/>
        <p:cNvGrpSpPr/>
        <p:nvPr/>
      </p:nvGrpSpPr>
      <p:grpSpPr>
        <a:xfrm>
          <a:off x="0" y="0"/>
          <a:ext cx="0" cy="0"/>
          <a:chOff x="0" y="0"/>
          <a:chExt cx="0" cy="0"/>
        </a:xfrm>
      </p:grpSpPr>
      <p:sp>
        <p:nvSpPr>
          <p:cNvPr id="95" name="Shape 95"/>
          <p:cNvSpPr/>
          <p:nvPr/>
        </p:nvSpPr>
        <p:spPr>
          <a:xfrm>
            <a:off x="2249243" y="0"/>
            <a:ext cx="4645513" cy="5143501"/>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9"/>
        <p:cNvGrpSpPr/>
        <p:nvPr/>
      </p:nvGrpSpPr>
      <p:grpSpPr>
        <a:xfrm>
          <a:off x="0" y="0"/>
          <a:ext cx="0" cy="0"/>
          <a:chOff x="0" y="0"/>
          <a:chExt cx="0" cy="0"/>
        </a:xfrm>
      </p:grpSpPr>
      <p:sp>
        <p:nvSpPr>
          <p:cNvPr id="100" name="Shape 100"/>
          <p:cNvSpPr/>
          <p:nvPr/>
        </p:nvSpPr>
        <p:spPr>
          <a:xfrm>
            <a:off x="306150" y="50300"/>
            <a:ext cx="8407775" cy="5102250"/>
          </a:xfrm>
          <a:prstGeom prst="rect">
            <a:avLst/>
          </a:prstGeom>
          <a:blipFill>
            <a:blip r:embed="rId3"/>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4"/>
        <p:cNvGrpSpPr/>
        <p:nvPr/>
      </p:nvGrpSpPr>
      <p:grpSpPr>
        <a:xfrm>
          <a:off x="0" y="0"/>
          <a:ext cx="0" cy="0"/>
          <a:chOff x="0" y="0"/>
          <a:chExt cx="0" cy="0"/>
        </a:xfrm>
      </p:grpSpPr>
      <p:sp>
        <p:nvSpPr>
          <p:cNvPr id="105" name="Shape 105"/>
          <p:cNvSpPr/>
          <p:nvPr/>
        </p:nvSpPr>
        <p:spPr>
          <a:xfrm>
            <a:off x="-3599100" y="-3557625"/>
            <a:ext cx="17042874" cy="10346949"/>
          </a:xfrm>
          <a:prstGeom prst="rect">
            <a:avLst/>
          </a:prstGeom>
          <a:blipFill>
            <a:blip r:embed="rId3"/>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9"/>
        <p:cNvGrpSpPr/>
        <p:nvPr/>
      </p:nvGrpSpPr>
      <p:grpSpPr>
        <a:xfrm>
          <a:off x="0" y="0"/>
          <a:ext cx="0" cy="0"/>
          <a:chOff x="0" y="0"/>
          <a:chExt cx="0" cy="0"/>
        </a:xfrm>
      </p:grpSpPr>
      <p:sp>
        <p:nvSpPr>
          <p:cNvPr id="110" name="Shape 110"/>
          <p:cNvSpPr txBox="1"/>
          <p:nvPr/>
        </p:nvSpPr>
        <p:spPr>
          <a:xfrm>
            <a:off x="622275" y="653650"/>
            <a:ext cx="8215199" cy="1453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Not only is it OK to peek. You don’t even have to wait for 95% confidence!</a:t>
            </a:r>
          </a:p>
          <a:p>
            <a:endParaRPr/>
          </a:p>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There’s no magic at p=.05 or p=.01</a:t>
            </a:r>
          </a:p>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Every p value tells you something</a:t>
            </a:r>
            <a:r>
              <a:rPr lang="en" sz="4000" b="0" i="0" u="none" strike="noStrike" cap="none" baseline="0">
                <a:solidFill>
                  <a:schemeClr val="dk1"/>
                </a:solidFill>
                <a:latin typeface="Calibri"/>
                <a:ea typeface="Calibri"/>
                <a:cs typeface="Calibri"/>
                <a:sym typeface="Calibri"/>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4"/>
        <p:cNvGrpSpPr/>
        <p:nvPr/>
      </p:nvGrpSpPr>
      <p:grpSpPr>
        <a:xfrm>
          <a:off x="0" y="0"/>
          <a:ext cx="0" cy="0"/>
          <a:chOff x="0" y="0"/>
          <a:chExt cx="0" cy="0"/>
        </a:xfrm>
      </p:grpSpPr>
      <p:sp>
        <p:nvSpPr>
          <p:cNvPr id="115" name="Shape 115"/>
          <p:cNvSpPr txBox="1"/>
          <p:nvPr/>
        </p:nvSpPr>
        <p:spPr>
          <a:xfrm>
            <a:off x="1200150" y="738200"/>
            <a:ext cx="7043400" cy="3352499"/>
          </a:xfrm>
          <a:prstGeom prst="rect">
            <a:avLst/>
          </a:prstGeom>
        </p:spPr>
        <p:txBody>
          <a:bodyPr lIns="91425" tIns="91425" rIns="91425" bIns="91425" anchor="ctr" anchorCtr="0">
            <a:noAutofit/>
          </a:bodyPr>
          <a:lstStyle/>
          <a:p>
            <a:pPr lvl="0" rtl="0">
              <a:buNone/>
            </a:pPr>
            <a:r>
              <a:rPr lang="en" sz="4000" b="1">
                <a:solidFill>
                  <a:schemeClr val="dk1"/>
                </a:solidFill>
                <a:latin typeface="Calibri"/>
                <a:ea typeface="Calibri"/>
                <a:cs typeface="Calibri"/>
                <a:sym typeface="Calibri"/>
              </a:rPr>
              <a:t>For example:</a:t>
            </a:r>
          </a:p>
          <a:p>
            <a:pPr lvl="0" rtl="0">
              <a:buNone/>
            </a:pPr>
            <a:r>
              <a:rPr lang="en" sz="4000">
                <a:solidFill>
                  <a:schemeClr val="dk1"/>
                </a:solidFill>
                <a:latin typeface="Calibri"/>
                <a:ea typeface="Calibri"/>
                <a:cs typeface="Calibri"/>
                <a:sym typeface="Calibri"/>
              </a:rPr>
              <a:t>.3 = “probably a winner!”</a:t>
            </a:r>
          </a:p>
          <a:p>
            <a:pPr lvl="0" rtl="0">
              <a:buNone/>
            </a:pPr>
            <a:r>
              <a:rPr lang="en" sz="4000">
                <a:solidFill>
                  <a:schemeClr val="dk1"/>
                </a:solidFill>
                <a:latin typeface="Calibri"/>
                <a:ea typeface="Calibri"/>
                <a:cs typeface="Calibri"/>
                <a:sym typeface="Calibri"/>
              </a:rPr>
              <a:t>.8 = “probably no big difference.”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9"/>
        <p:cNvGrpSpPr/>
        <p:nvPr/>
      </p:nvGrpSpPr>
      <p:grpSpPr>
        <a:xfrm>
          <a:off x="0" y="0"/>
          <a:ext cx="0" cy="0"/>
          <a:chOff x="0" y="0"/>
          <a:chExt cx="0" cy="0"/>
        </a:xfrm>
      </p:grpSpPr>
      <p:sp>
        <p:nvSpPr>
          <p:cNvPr id="120" name="Shape 120"/>
          <p:cNvSpPr/>
          <p:nvPr/>
        </p:nvSpPr>
        <p:spPr>
          <a:xfrm>
            <a:off x="306150" y="50300"/>
            <a:ext cx="8407775" cy="5102250"/>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
        <p:cNvGrpSpPr/>
        <p:nvPr/>
      </p:nvGrpSpPr>
      <p:grpSpPr>
        <a:xfrm>
          <a:off x="0" y="0"/>
          <a:ext cx="0" cy="0"/>
          <a:chOff x="0" y="0"/>
          <a:chExt cx="0" cy="0"/>
        </a:xfrm>
      </p:grpSpPr>
      <p:sp>
        <p:nvSpPr>
          <p:cNvPr id="28" name="Shape 28"/>
          <p:cNvSpPr/>
          <p:nvPr/>
        </p:nvSpPr>
        <p:spPr>
          <a:xfrm>
            <a:off x="142875" y="-751650"/>
            <a:ext cx="8782049" cy="6588100"/>
          </a:xfrm>
          <a:prstGeom prst="rect">
            <a:avLst/>
          </a:prstGeom>
          <a:blipFill>
            <a:blip r:embed="rId3"/>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4"/>
        <p:cNvGrpSpPr/>
        <p:nvPr/>
      </p:nvGrpSpPr>
      <p:grpSpPr>
        <a:xfrm>
          <a:off x="0" y="0"/>
          <a:ext cx="0" cy="0"/>
          <a:chOff x="0" y="0"/>
          <a:chExt cx="0" cy="0"/>
        </a:xfrm>
      </p:grpSpPr>
      <p:sp>
        <p:nvSpPr>
          <p:cNvPr id="125" name="Shape 125"/>
          <p:cNvSpPr/>
          <p:nvPr/>
        </p:nvSpPr>
        <p:spPr>
          <a:xfrm>
            <a:off x="-3599100" y="-3557625"/>
            <a:ext cx="17042874" cy="10346949"/>
          </a:xfrm>
          <a:prstGeom prst="rect">
            <a:avLst/>
          </a:prstGeom>
          <a:blipFill>
            <a:blip r:embed="rId3"/>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9"/>
        <p:cNvGrpSpPr/>
        <p:nvPr/>
      </p:nvGrpSpPr>
      <p:grpSpPr>
        <a:xfrm>
          <a:off x="0" y="0"/>
          <a:ext cx="0" cy="0"/>
          <a:chOff x="0" y="0"/>
          <a:chExt cx="0" cy="0"/>
        </a:xfrm>
      </p:grpSpPr>
      <p:sp>
        <p:nvSpPr>
          <p:cNvPr id="130" name="Shape 130"/>
          <p:cNvSpPr txBox="1"/>
          <p:nvPr/>
        </p:nvSpPr>
        <p:spPr>
          <a:xfrm>
            <a:off x="527550" y="185625"/>
            <a:ext cx="8435699" cy="4430399"/>
          </a:xfrm>
          <a:prstGeom prst="rect">
            <a:avLst/>
          </a:prstGeom>
        </p:spPr>
        <p:txBody>
          <a:bodyPr lIns="91425" tIns="91425" rIns="91425" bIns="91425" anchor="t" anchorCtr="0">
            <a:noAutofit/>
          </a:bodyPr>
          <a:lstStyle/>
          <a:p>
            <a:pPr lvl="0" rtl="0">
              <a:buNone/>
            </a:pPr>
            <a:r>
              <a:rPr lang="en" sz="3600" b="1"/>
              <a:t>OK to peek? REALLY? Yes, really. Let’s think it through...</a:t>
            </a:r>
          </a:p>
          <a:p>
            <a:endParaRPr/>
          </a:p>
          <a:p>
            <a:pPr lvl="0" rtl="0">
              <a:buNone/>
            </a:pPr>
            <a:r>
              <a:rPr lang="en" sz="1800"/>
              <a:t>What if you peek during a moment when you’ve “falsely” gotten 95% confidence thanks to a handful of anomalous sales? </a:t>
            </a:r>
          </a:p>
          <a:p>
            <a:endParaRPr/>
          </a:p>
          <a:p>
            <a:pPr lvl="0" rtl="0">
              <a:buNone/>
            </a:pPr>
            <a:r>
              <a:rPr lang="en" sz="1800"/>
              <a:t>What if the ‘true’ confidence is only 90% -- i.e. if you ran the test much longer, you’d eventually get only 90% confidence.   </a:t>
            </a:r>
          </a:p>
          <a:p>
            <a:pPr lvl="0" rtl="0">
              <a:buNone/>
            </a:pPr>
            <a:r>
              <a:rPr lang="en" sz="1800"/>
              <a:t/>
            </a:r>
            <a:br>
              <a:rPr lang="en" sz="1800"/>
            </a:br>
            <a:r>
              <a:rPr lang="en" sz="1800"/>
              <a:t>OK, </a:t>
            </a:r>
            <a:r>
              <a:rPr lang="en" sz="1800" b="1"/>
              <a:t>What are you risking?</a:t>
            </a:r>
          </a:p>
          <a:p>
            <a:endParaRPr/>
          </a:p>
          <a:p>
            <a:pPr lvl="0" rtl="0">
              <a:buNone/>
            </a:pPr>
            <a:r>
              <a:rPr lang="en" sz="1800"/>
              <a:t>You are mistakenly thinking that you have a 2.5% chance of picking a loser when you actually have a 5% chance of picking a loser. </a:t>
            </a:r>
          </a:p>
          <a:p>
            <a:endParaRPr/>
          </a:p>
          <a:p>
            <a:pPr lvl="0" rtl="0">
              <a:buNone/>
            </a:pPr>
            <a:r>
              <a:rPr lang="en" sz="1800"/>
              <a:t>BIG DEAL.</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4"/>
        <p:cNvGrpSpPr/>
        <p:nvPr/>
      </p:nvGrpSpPr>
      <p:grpSpPr>
        <a:xfrm>
          <a:off x="0" y="0"/>
          <a:ext cx="0" cy="0"/>
          <a:chOff x="0" y="0"/>
          <a:chExt cx="0" cy="0"/>
        </a:xfrm>
      </p:grpSpPr>
      <p:sp>
        <p:nvSpPr>
          <p:cNvPr id="135" name="Shape 135"/>
          <p:cNvSpPr txBox="1"/>
          <p:nvPr/>
        </p:nvSpPr>
        <p:spPr>
          <a:xfrm>
            <a:off x="527550" y="185625"/>
            <a:ext cx="8435699" cy="4430399"/>
          </a:xfrm>
          <a:prstGeom prst="rect">
            <a:avLst/>
          </a:prstGeom>
        </p:spPr>
        <p:txBody>
          <a:bodyPr lIns="91425" tIns="91425" rIns="91425" bIns="91425" anchor="t" anchorCtr="0">
            <a:noAutofit/>
          </a:bodyPr>
          <a:lstStyle/>
          <a:p>
            <a:pPr lvl="0" rtl="0">
              <a:buNone/>
            </a:pPr>
            <a:r>
              <a:rPr lang="en" sz="3000" b="1" i="1"/>
              <a:t>But here’s what you gain:</a:t>
            </a:r>
            <a:r>
              <a:rPr lang="en" b="1" i="1"/>
              <a:t> </a:t>
            </a:r>
          </a:p>
          <a:p>
            <a:endParaRPr/>
          </a:p>
          <a:p>
            <a:pPr lvl="0" rtl="0">
              <a:buNone/>
            </a:pPr>
            <a:r>
              <a:rPr lang="en" sz="2400"/>
              <a:t>You can move on to test something new! </a:t>
            </a:r>
          </a:p>
          <a:p>
            <a:endParaRPr/>
          </a:p>
          <a:p>
            <a:pPr lvl="0" rtl="0">
              <a:buNone/>
            </a:pPr>
            <a:r>
              <a:rPr lang="en" sz="2400"/>
              <a:t>Something that might make a huge difference! </a:t>
            </a:r>
          </a:p>
          <a:p>
            <a:endParaRPr/>
          </a:p>
          <a:p>
            <a:pPr lvl="0" rtl="0">
              <a:buNone/>
            </a:pPr>
            <a:r>
              <a:rPr lang="en" sz="3600" b="1"/>
              <a:t>So go for it! </a:t>
            </a:r>
          </a:p>
          <a:p>
            <a:endParaRPr/>
          </a:p>
          <a:p>
            <a:pPr lvl="0" rtl="0">
              <a:buNone/>
            </a:pPr>
            <a:r>
              <a:rPr lang="en" sz="2400"/>
              <a:t>If you’re making an error, it will soon be rooted out if you’re testing often enough.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9"/>
        <p:cNvGrpSpPr/>
        <p:nvPr/>
      </p:nvGrpSpPr>
      <p:grpSpPr>
        <a:xfrm>
          <a:off x="0" y="0"/>
          <a:ext cx="0" cy="0"/>
          <a:chOff x="0" y="0"/>
          <a:chExt cx="0" cy="0"/>
        </a:xfrm>
      </p:grpSpPr>
      <p:sp>
        <p:nvSpPr>
          <p:cNvPr id="140" name="Shape 140"/>
          <p:cNvSpPr/>
          <p:nvPr/>
        </p:nvSpPr>
        <p:spPr>
          <a:xfrm>
            <a:off x="672868" y="116975"/>
            <a:ext cx="7666401" cy="5102250"/>
          </a:xfrm>
          <a:prstGeom prst="rect">
            <a:avLst/>
          </a:prstGeom>
          <a:blipFill>
            <a:blip r:embed="rId3"/>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4"/>
        <p:cNvGrpSpPr/>
        <p:nvPr/>
      </p:nvGrpSpPr>
      <p:grpSpPr>
        <a:xfrm>
          <a:off x="0" y="0"/>
          <a:ext cx="0" cy="0"/>
          <a:chOff x="0" y="0"/>
          <a:chExt cx="0" cy="0"/>
        </a:xfrm>
      </p:grpSpPr>
      <p:sp>
        <p:nvSpPr>
          <p:cNvPr id="145" name="Shape 145"/>
          <p:cNvSpPr txBox="1"/>
          <p:nvPr/>
        </p:nvSpPr>
        <p:spPr>
          <a:xfrm>
            <a:off x="527550" y="185625"/>
            <a:ext cx="8435699" cy="4430399"/>
          </a:xfrm>
          <a:prstGeom prst="rect">
            <a:avLst/>
          </a:prstGeom>
        </p:spPr>
        <p:txBody>
          <a:bodyPr lIns="91425" tIns="91425" rIns="91425" bIns="91425" anchor="t" anchorCtr="0">
            <a:noAutofit/>
          </a:bodyPr>
          <a:lstStyle/>
          <a:p>
            <a:pPr lvl="0" rtl="0">
              <a:buNone/>
            </a:pPr>
            <a:r>
              <a:rPr lang="en" sz="3600" b="1"/>
              <a:t>OK to stop at 70% confidence? REALLY? Yes, really. Let’s think it through...</a:t>
            </a:r>
          </a:p>
          <a:p>
            <a:endParaRPr/>
          </a:p>
          <a:p>
            <a:pPr lvl="0" rtl="0">
              <a:buClr>
                <a:schemeClr val="dk1"/>
              </a:buClr>
              <a:buSzPct val="61111"/>
              <a:buFont typeface="Arial"/>
              <a:buNone/>
            </a:pPr>
            <a:r>
              <a:rPr lang="en" sz="1800">
                <a:solidFill>
                  <a:schemeClr val="dk1"/>
                </a:solidFill>
              </a:rPr>
              <a:t>That just means you’re taking a 15% chance of hurting performance -- i.e. a 15% chance that you’re using AB testing for </a:t>
            </a:r>
            <a:r>
              <a:rPr lang="en" sz="1800" b="1">
                <a:solidFill>
                  <a:schemeClr val="dk1"/>
                </a:solidFill>
              </a:rPr>
              <a:t>EVIL instead of GOOD!!! Oh no!</a:t>
            </a:r>
            <a:r>
              <a:rPr lang="en" sz="1800">
                <a:solidFill>
                  <a:schemeClr val="dk1"/>
                </a:solidFill>
              </a:rPr>
              <a:t> </a:t>
            </a:r>
          </a:p>
          <a:p>
            <a:endParaRPr/>
          </a:p>
          <a:p>
            <a:pPr lvl="0" rtl="0">
              <a:buNone/>
            </a:pPr>
            <a:r>
              <a:rPr lang="en" sz="1800" i="1">
                <a:solidFill>
                  <a:schemeClr val="dk1"/>
                </a:solidFill>
              </a:rPr>
              <a:t>Before you start hyperventilating: </a:t>
            </a:r>
            <a:r>
              <a:rPr lang="en" sz="1800">
                <a:solidFill>
                  <a:schemeClr val="dk1"/>
                </a:solidFill>
              </a:rPr>
              <a:t>If you ARE hurting performance, chances are you’re only hurting it by a percent or two. There’s only a </a:t>
            </a:r>
            <a:r>
              <a:rPr lang="en" sz="1800" b="1" i="1">
                <a:solidFill>
                  <a:schemeClr val="dk1"/>
                </a:solidFill>
              </a:rPr>
              <a:t>tiny</a:t>
            </a:r>
            <a:r>
              <a:rPr lang="en" sz="1800">
                <a:solidFill>
                  <a:schemeClr val="dk1"/>
                </a:solidFill>
              </a:rPr>
              <a:t> chance that you’re doing serious harm (to your sales...for a short time). </a:t>
            </a:r>
          </a:p>
          <a:p>
            <a:endParaRPr/>
          </a:p>
          <a:p>
            <a:pPr lvl="0" rtl="0">
              <a:buClr>
                <a:schemeClr val="dk1"/>
              </a:buClr>
              <a:buSzPct val="61111"/>
              <a:buFont typeface="Arial"/>
              <a:buNone/>
            </a:pPr>
            <a:r>
              <a:rPr lang="en" sz="1800">
                <a:solidFill>
                  <a:schemeClr val="dk1"/>
                </a:solidFill>
              </a:rPr>
              <a:t>We’re not landing someone on the moon, just playing with websites.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9"/>
        <p:cNvGrpSpPr/>
        <p:nvPr/>
      </p:nvGrpSpPr>
      <p:grpSpPr>
        <a:xfrm>
          <a:off x="0" y="0"/>
          <a:ext cx="0" cy="0"/>
          <a:chOff x="0" y="0"/>
          <a:chExt cx="0" cy="0"/>
        </a:xfrm>
      </p:grpSpPr>
      <p:sp>
        <p:nvSpPr>
          <p:cNvPr id="150" name="Shape 150"/>
          <p:cNvSpPr txBox="1"/>
          <p:nvPr/>
        </p:nvSpPr>
        <p:spPr>
          <a:xfrm>
            <a:off x="681375" y="367950"/>
            <a:ext cx="7331399" cy="620099"/>
          </a:xfrm>
          <a:prstGeom prst="rect">
            <a:avLst/>
          </a:prstGeom>
        </p:spPr>
        <p:txBody>
          <a:bodyPr lIns="91425" tIns="91425" rIns="91425" bIns="91425" anchor="t" anchorCtr="0">
            <a:noAutofit/>
          </a:bodyPr>
          <a:lstStyle/>
          <a:p>
            <a:pPr>
              <a:buNone/>
            </a:pPr>
            <a:r>
              <a:rPr lang="en" sz="2400" b="1"/>
              <a:t>Out of 214 real Wikipedia tests we analyzed:</a:t>
            </a:r>
          </a:p>
        </p:txBody>
      </p:sp>
      <p:sp>
        <p:nvSpPr>
          <p:cNvPr id="151" name="Shape 151"/>
          <p:cNvSpPr txBox="1"/>
          <p:nvPr/>
        </p:nvSpPr>
        <p:spPr>
          <a:xfrm>
            <a:off x="7018125" y="1717050"/>
            <a:ext cx="3858899" cy="558599"/>
          </a:xfrm>
          <a:prstGeom prst="rect">
            <a:avLst/>
          </a:prstGeom>
        </p:spPr>
        <p:txBody>
          <a:bodyPr lIns="91425" tIns="91425" rIns="91425" bIns="91425" anchor="t" anchorCtr="0">
            <a:noAutofit/>
          </a:bodyPr>
          <a:lstStyle/>
          <a:p>
            <a:endParaRPr/>
          </a:p>
        </p:txBody>
      </p:sp>
      <p:sp>
        <p:nvSpPr>
          <p:cNvPr id="152" name="Shape 152"/>
          <p:cNvSpPr txBox="1"/>
          <p:nvPr/>
        </p:nvSpPr>
        <p:spPr>
          <a:xfrm>
            <a:off x="942800" y="1147900"/>
            <a:ext cx="7774500" cy="558599"/>
          </a:xfrm>
          <a:prstGeom prst="rect">
            <a:avLst/>
          </a:prstGeom>
        </p:spPr>
        <p:txBody>
          <a:bodyPr lIns="91425" tIns="91425" rIns="91425" bIns="91425" anchor="t" anchorCtr="0">
            <a:noAutofit/>
          </a:bodyPr>
          <a:lstStyle/>
          <a:p>
            <a:pPr lvl="0" rtl="0">
              <a:buNone/>
            </a:pPr>
            <a:r>
              <a:rPr lang="en" sz="1800"/>
              <a:t>If we had stopped at the first sign of 70% confidence (after 15 donations):</a:t>
            </a:r>
          </a:p>
        </p:txBody>
      </p:sp>
      <p:sp>
        <p:nvSpPr>
          <p:cNvPr id="153" name="Shape 153"/>
          <p:cNvSpPr txBox="1"/>
          <p:nvPr/>
        </p:nvSpPr>
        <p:spPr>
          <a:xfrm>
            <a:off x="1488900" y="1706500"/>
            <a:ext cx="6166199" cy="286199"/>
          </a:xfrm>
          <a:prstGeom prst="rect">
            <a:avLst/>
          </a:prstGeom>
        </p:spPr>
        <p:txBody>
          <a:bodyPr lIns="91425" tIns="91425" rIns="91425" bIns="91425" anchor="t" anchorCtr="0">
            <a:noAutofit/>
          </a:bodyPr>
          <a:lstStyle/>
          <a:p>
            <a:pPr lvl="0" rtl="0">
              <a:buNone/>
            </a:pPr>
            <a:r>
              <a:rPr lang="en" sz="2400"/>
              <a:t>We’d pick the winner : 90% of the time</a:t>
            </a:r>
            <a:br>
              <a:rPr lang="en" sz="2400"/>
            </a:br>
            <a:r>
              <a:rPr lang="en" sz="2400"/>
              <a:t>We’d pick the loser: 10% of the time.</a:t>
            </a:r>
          </a:p>
        </p:txBody>
      </p:sp>
      <p:sp>
        <p:nvSpPr>
          <p:cNvPr id="154" name="Shape 154"/>
          <p:cNvSpPr txBox="1"/>
          <p:nvPr/>
        </p:nvSpPr>
        <p:spPr>
          <a:xfrm>
            <a:off x="2044125" y="-54500"/>
            <a:ext cx="3657600" cy="457200"/>
          </a:xfrm>
          <a:prstGeom prst="rect">
            <a:avLst/>
          </a:prstGeom>
        </p:spPr>
        <p:txBody>
          <a:bodyPr lIns="91425" tIns="91425" rIns="91425" bIns="91425" anchor="t" anchorCtr="0">
            <a:noAutofit/>
          </a:bodyPr>
          <a:lstStyle/>
          <a:p>
            <a:endParaRPr/>
          </a:p>
        </p:txBody>
      </p:sp>
      <p:sp>
        <p:nvSpPr>
          <p:cNvPr id="155" name="Shape 155"/>
          <p:cNvSpPr txBox="1"/>
          <p:nvPr/>
        </p:nvSpPr>
        <p:spPr>
          <a:xfrm>
            <a:off x="1416900" y="2614125"/>
            <a:ext cx="6018899" cy="457200"/>
          </a:xfrm>
          <a:prstGeom prst="rect">
            <a:avLst/>
          </a:prstGeom>
        </p:spPr>
        <p:txBody>
          <a:bodyPr lIns="91425" tIns="91425" rIns="91425" bIns="91425" anchor="t" anchorCtr="0">
            <a:noAutofit/>
          </a:bodyPr>
          <a:lstStyle/>
          <a:p>
            <a:pPr lvl="0" algn="ctr" rtl="0">
              <a:buNone/>
            </a:pPr>
            <a:r>
              <a:rPr lang="en" sz="1800" b="1"/>
              <a:t>Our tests were on average 72% too long.</a:t>
            </a:r>
          </a:p>
          <a:p>
            <a:endParaRPr/>
          </a:p>
          <a:p>
            <a:pPr lvl="0" algn="ctr" rtl="0">
              <a:buNone/>
            </a:pPr>
            <a:r>
              <a:rPr lang="en" sz="1800" b="1"/>
              <a:t>We could have done 3.6 TIMES MORE testing!</a:t>
            </a:r>
          </a:p>
          <a:p>
            <a:endParaRPr/>
          </a:p>
          <a:p>
            <a:pPr lvl="0" algn="ctr" rtl="0">
              <a:buNone/>
            </a:pPr>
            <a:r>
              <a:rPr lang="en" sz="1800"/>
              <a:t>(if we were OK with that trade off, which we are!)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9"/>
        <p:cNvGrpSpPr/>
        <p:nvPr/>
      </p:nvGrpSpPr>
      <p:grpSpPr>
        <a:xfrm>
          <a:off x="0" y="0"/>
          <a:ext cx="0" cy="0"/>
          <a:chOff x="0" y="0"/>
          <a:chExt cx="0" cy="0"/>
        </a:xfrm>
      </p:grpSpPr>
      <p:sp>
        <p:nvSpPr>
          <p:cNvPr id="160" name="Shape 160"/>
          <p:cNvSpPr txBox="1"/>
          <p:nvPr/>
        </p:nvSpPr>
        <p:spPr>
          <a:xfrm>
            <a:off x="878325" y="283095"/>
            <a:ext cx="7700999" cy="51434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2400">
                <a:solidFill>
                  <a:schemeClr val="dk1"/>
                </a:solidFill>
                <a:latin typeface="Calibri"/>
                <a:ea typeface="Calibri"/>
                <a:cs typeface="Calibri"/>
                <a:sym typeface="Calibri"/>
              </a:rPr>
              <a:t>Hey, guess what!</a:t>
            </a:r>
            <a:r>
              <a:rPr lang="en">
                <a:solidFill>
                  <a:schemeClr val="dk1"/>
                </a:solidFill>
                <a:latin typeface="Calibri"/>
                <a:ea typeface="Calibri"/>
                <a:cs typeface="Calibri"/>
                <a:sym typeface="Calibri"/>
              </a:rPr>
              <a:t> </a:t>
            </a:r>
            <a:r>
              <a:rPr lang="en" sz="4000">
                <a:solidFill>
                  <a:schemeClr val="dk1"/>
                </a:solidFill>
                <a:latin typeface="Calibri"/>
                <a:ea typeface="Calibri"/>
                <a:cs typeface="Calibri"/>
                <a:sym typeface="Calibri"/>
              </a:rPr>
              <a:t/>
            </a:r>
            <a:br>
              <a:rPr lang="en" sz="4000">
                <a:solidFill>
                  <a:schemeClr val="dk1"/>
                </a:solidFill>
                <a:latin typeface="Calibri"/>
                <a:ea typeface="Calibri"/>
                <a:cs typeface="Calibri"/>
                <a:sym typeface="Calibri"/>
              </a:rPr>
            </a:br>
            <a:r>
              <a:rPr lang="en" sz="4000">
                <a:solidFill>
                  <a:schemeClr val="dk1"/>
                </a:solidFill>
                <a:latin typeface="Calibri"/>
                <a:ea typeface="Calibri"/>
                <a:cs typeface="Calibri"/>
                <a:sym typeface="Calibri"/>
              </a:rPr>
              <a:t>When the lower bound of the confidence interval crosses zero, you have confidence!</a:t>
            </a:r>
          </a:p>
          <a:p>
            <a:endParaRPr/>
          </a:p>
          <a:p>
            <a:pPr marL="0" marR="0" lvl="0" indent="0" algn="l" rtl="0">
              <a:spcBef>
                <a:spcPts val="0"/>
              </a:spcBef>
              <a:buClr>
                <a:schemeClr val="dk1"/>
              </a:buClr>
              <a:buSzPct val="25000"/>
              <a:buFont typeface="Calibri"/>
              <a:buNone/>
            </a:pPr>
            <a:r>
              <a:rPr lang="en" sz="2400">
                <a:solidFill>
                  <a:schemeClr val="dk1"/>
                </a:solidFill>
                <a:latin typeface="Calibri"/>
                <a:ea typeface="Calibri"/>
                <a:cs typeface="Calibri"/>
                <a:sym typeface="Calibri"/>
              </a:rPr>
              <a:t>(Now that’s something they didn’t teach you in AB testing school.)</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4"/>
        <p:cNvGrpSpPr/>
        <p:nvPr/>
      </p:nvGrpSpPr>
      <p:grpSpPr>
        <a:xfrm>
          <a:off x="0" y="0"/>
          <a:ext cx="0" cy="0"/>
          <a:chOff x="0" y="0"/>
          <a:chExt cx="0" cy="0"/>
        </a:xfrm>
      </p:grpSpPr>
      <p:sp>
        <p:nvSpPr>
          <p:cNvPr id="165" name="Shape 165"/>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9"/>
        <p:cNvGrpSpPr/>
        <p:nvPr/>
      </p:nvGrpSpPr>
      <p:grpSpPr>
        <a:xfrm>
          <a:off x="0" y="0"/>
          <a:ext cx="0" cy="0"/>
          <a:chOff x="0" y="0"/>
          <a:chExt cx="0" cy="0"/>
        </a:xfrm>
      </p:grpSpPr>
      <p:sp>
        <p:nvSpPr>
          <p:cNvPr id="170" name="Shape 170"/>
          <p:cNvSpPr txBox="1"/>
          <p:nvPr/>
        </p:nvSpPr>
        <p:spPr>
          <a:xfrm>
            <a:off x="723900" y="678650"/>
            <a:ext cx="7552499"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800">
                <a:solidFill>
                  <a:schemeClr val="dk1"/>
                </a:solidFill>
                <a:latin typeface="Calibri"/>
                <a:ea typeface="Calibri"/>
                <a:cs typeface="Calibri"/>
                <a:sym typeface="Calibri"/>
              </a:rPr>
              <a:t>p is nice.</a:t>
            </a:r>
          </a:p>
          <a:p>
            <a:endParaRPr/>
          </a:p>
          <a:p>
            <a:pPr marL="0" marR="0" lvl="0" indent="0" algn="l" rtl="0">
              <a:spcBef>
                <a:spcPts val="0"/>
              </a:spcBef>
              <a:buClr>
                <a:schemeClr val="dk1"/>
              </a:buClr>
              <a:buSzPct val="25000"/>
              <a:buFont typeface="Calibri"/>
              <a:buNone/>
            </a:pPr>
            <a:r>
              <a:rPr lang="en" sz="4800">
                <a:solidFill>
                  <a:schemeClr val="dk1"/>
                </a:solidFill>
                <a:latin typeface="Calibri"/>
                <a:ea typeface="Calibri"/>
                <a:cs typeface="Calibri"/>
                <a:sym typeface="Calibri"/>
              </a:rPr>
              <a:t>But confidence interval is where it’s at.</a:t>
            </a:r>
          </a:p>
        </p:txBody>
      </p:sp>
      <p:sp>
        <p:nvSpPr>
          <p:cNvPr id="171" name="Shape 171"/>
          <p:cNvSpPr txBox="1"/>
          <p:nvPr/>
        </p:nvSpPr>
        <p:spPr>
          <a:xfrm>
            <a:off x="323850" y="180975"/>
            <a:ext cx="5076899" cy="257099"/>
          </a:xfrm>
          <a:prstGeom prst="rect">
            <a:avLst/>
          </a:prstGeom>
        </p:spPr>
        <p:txBody>
          <a:bodyPr lIns="91425" tIns="91425" rIns="91425" bIns="91425" anchor="t" anchorCtr="0">
            <a:noAutofit/>
          </a:bodyPr>
          <a:lstStyle/>
          <a:p>
            <a:pPr lvl="0" rtl="0">
              <a:buNone/>
            </a:pPr>
            <a:r>
              <a:rPr lang="en"/>
              <a:t>And that’s why we say….</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5"/>
        <p:cNvGrpSpPr/>
        <p:nvPr/>
      </p:nvGrpSpPr>
      <p:grpSpPr>
        <a:xfrm>
          <a:off x="0" y="0"/>
          <a:ext cx="0" cy="0"/>
          <a:chOff x="0" y="0"/>
          <a:chExt cx="0" cy="0"/>
        </a:xfrm>
      </p:grpSpPr>
      <p:sp>
        <p:nvSpPr>
          <p:cNvPr id="176" name="Shape 176"/>
          <p:cNvSpPr txBox="1"/>
          <p:nvPr/>
        </p:nvSpPr>
        <p:spPr>
          <a:xfrm>
            <a:off x="723900" y="602450"/>
            <a:ext cx="7552499"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800">
                <a:solidFill>
                  <a:schemeClr val="dk1"/>
                </a:solidFill>
                <a:latin typeface="Calibri"/>
                <a:ea typeface="Calibri"/>
                <a:cs typeface="Calibri"/>
                <a:sym typeface="Calibri"/>
              </a:rPr>
              <a:t>There’s no cliff at 95% or 99% confidence.</a:t>
            </a:r>
          </a:p>
        </p:txBody>
      </p:sp>
      <p:sp>
        <p:nvSpPr>
          <p:cNvPr id="177" name="Shape 177"/>
          <p:cNvSpPr txBox="1"/>
          <p:nvPr/>
        </p:nvSpPr>
        <p:spPr>
          <a:xfrm>
            <a:off x="884237" y="2470727"/>
            <a:ext cx="7700999" cy="2838600"/>
          </a:xfrm>
          <a:prstGeom prst="rect">
            <a:avLst/>
          </a:prstGeom>
          <a:noFill/>
          <a:ln>
            <a:noFill/>
          </a:ln>
        </p:spPr>
        <p:txBody>
          <a:bodyPr lIns="91425" tIns="45700" rIns="91425" bIns="45700" anchor="t" anchorCtr="0">
            <a:noAutofit/>
          </a:bodyPr>
          <a:lstStyle/>
          <a:p>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
        <p:cNvGrpSpPr/>
        <p:nvPr/>
      </p:nvGrpSpPr>
      <p:grpSpPr>
        <a:xfrm>
          <a:off x="0" y="0"/>
          <a:ext cx="0" cy="0"/>
          <a:chOff x="0" y="0"/>
          <a:chExt cx="0" cy="0"/>
        </a:xfrm>
      </p:grpSpPr>
      <p:sp>
        <p:nvSpPr>
          <p:cNvPr id="33" name="Shape 33"/>
          <p:cNvSpPr/>
          <p:nvPr/>
        </p:nvSpPr>
        <p:spPr>
          <a:xfrm>
            <a:off x="1226525" y="0"/>
            <a:ext cx="7243399" cy="5143499"/>
          </a:xfrm>
          <a:prstGeom prst="rect">
            <a:avLst/>
          </a:prstGeom>
          <a:blipFill>
            <a:blip r:embed="rId3"/>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1"/>
        <p:cNvGrpSpPr/>
        <p:nvPr/>
      </p:nvGrpSpPr>
      <p:grpSpPr>
        <a:xfrm>
          <a:off x="0" y="0"/>
          <a:ext cx="0" cy="0"/>
          <a:chOff x="0" y="0"/>
          <a:chExt cx="0" cy="0"/>
        </a:xfrm>
      </p:grpSpPr>
      <p:sp>
        <p:nvSpPr>
          <p:cNvPr id="182" name="Shape 182"/>
          <p:cNvSpPr/>
          <p:nvPr/>
        </p:nvSpPr>
        <p:spPr>
          <a:xfrm>
            <a:off x="0" y="304037"/>
            <a:ext cx="9144000" cy="4535424"/>
          </a:xfrm>
          <a:prstGeom prst="rect">
            <a:avLst/>
          </a:prstGeom>
          <a:blipFill>
            <a:blip r:embed="rId3"/>
            <a:stretch>
              <a:fillRect/>
            </a:stretch>
          </a:blipFill>
          <a:ln>
            <a:noFill/>
          </a:ln>
        </p:spPr>
      </p:sp>
      <p:sp>
        <p:nvSpPr>
          <p:cNvPr id="183" name="Shape 183"/>
          <p:cNvSpPr/>
          <p:nvPr/>
        </p:nvSpPr>
        <p:spPr>
          <a:xfrm rot="5400000">
            <a:off x="4660674" y="-134574"/>
            <a:ext cx="881100" cy="4357800"/>
          </a:xfrm>
          <a:prstGeom prst="leftBrace">
            <a:avLst>
              <a:gd name="adj1" fmla="val 8333"/>
              <a:gd name="adj2" fmla="val 50000"/>
            </a:avLst>
          </a:prstGeom>
          <a:noFill/>
          <a:ln w="28575" cap="flat">
            <a:solidFill>
              <a:srgbClr val="FF9900"/>
            </a:solidFill>
            <a:prstDash val="solid"/>
            <a:round/>
            <a:headEnd type="none" w="med" len="med"/>
            <a:tailEnd type="none" w="med" len="med"/>
          </a:ln>
        </p:spPr>
        <p:txBody>
          <a:bodyPr lIns="91425" tIns="91425" rIns="91425" bIns="91425" anchor="ctr" anchorCtr="0">
            <a:noAutofit/>
          </a:bodyPr>
          <a:lstStyle/>
          <a:p>
            <a:endParaRPr/>
          </a:p>
        </p:txBody>
      </p:sp>
      <p:sp>
        <p:nvSpPr>
          <p:cNvPr id="184" name="Shape 184"/>
          <p:cNvSpPr txBox="1"/>
          <p:nvPr/>
        </p:nvSpPr>
        <p:spPr>
          <a:xfrm>
            <a:off x="3799700" y="816950"/>
            <a:ext cx="2153699" cy="457200"/>
          </a:xfrm>
          <a:prstGeom prst="rect">
            <a:avLst/>
          </a:prstGeom>
          <a:ln>
            <a:noFill/>
          </a:ln>
        </p:spPr>
        <p:txBody>
          <a:bodyPr lIns="91425" tIns="91425" rIns="91425" bIns="91425" anchor="t" anchorCtr="0">
            <a:noAutofit/>
          </a:bodyPr>
          <a:lstStyle/>
          <a:p>
            <a:pPr algn="ctr">
              <a:buNone/>
            </a:pPr>
            <a:r>
              <a:rPr lang="en" b="1">
                <a:solidFill>
                  <a:srgbClr val="FF9900"/>
                </a:solidFill>
              </a:rPr>
              <a:t>95% of results are in here</a:t>
            </a:r>
          </a:p>
        </p:txBody>
      </p:sp>
      <p:sp>
        <p:nvSpPr>
          <p:cNvPr id="185" name="Shape 185"/>
          <p:cNvSpPr txBox="1"/>
          <p:nvPr/>
        </p:nvSpPr>
        <p:spPr>
          <a:xfrm>
            <a:off x="4186700" y="2387375"/>
            <a:ext cx="2169300" cy="457200"/>
          </a:xfrm>
          <a:prstGeom prst="rect">
            <a:avLst/>
          </a:prstGeom>
        </p:spPr>
        <p:txBody>
          <a:bodyPr lIns="91425" tIns="91425" rIns="91425" bIns="91425" anchor="t" anchorCtr="0">
            <a:noAutofit/>
          </a:bodyPr>
          <a:lstStyle/>
          <a:p>
            <a:pPr lvl="0" rtl="0">
              <a:buNone/>
            </a:pPr>
            <a:r>
              <a:rPr lang="en" b="1">
                <a:solidFill>
                  <a:srgbClr val="FF9900"/>
                </a:solidFill>
              </a:rPr>
              <a:t>But 80% are in here</a:t>
            </a:r>
          </a:p>
        </p:txBody>
      </p:sp>
      <p:sp>
        <p:nvSpPr>
          <p:cNvPr id="186" name="Shape 186"/>
          <p:cNvSpPr/>
          <p:nvPr/>
        </p:nvSpPr>
        <p:spPr>
          <a:xfrm rot="5400000">
            <a:off x="4476099" y="2288300"/>
            <a:ext cx="881100" cy="2169300"/>
          </a:xfrm>
          <a:prstGeom prst="leftBrace">
            <a:avLst>
              <a:gd name="adj1" fmla="val 8333"/>
              <a:gd name="adj2" fmla="val 50000"/>
            </a:avLst>
          </a:prstGeom>
          <a:noFill/>
          <a:ln w="28575" cap="flat">
            <a:solidFill>
              <a:srgbClr val="FF9900"/>
            </a:solidFill>
            <a:prstDash val="solid"/>
            <a:round/>
            <a:headEnd type="none" w="med" len="med"/>
            <a:tailEnd type="none" w="med" len="med"/>
          </a:ln>
        </p:spPr>
        <p:txBody>
          <a:bodyPr lIns="91425" tIns="91425" rIns="91425" bIns="91425" anchor="ctr" anchorCtr="0">
            <a:noAutofit/>
          </a:bodyPr>
          <a:lstStyle/>
          <a:p>
            <a:endParaRPr/>
          </a:p>
        </p:txBody>
      </p:sp>
      <p:sp>
        <p:nvSpPr>
          <p:cNvPr id="187" name="Shape 187"/>
          <p:cNvSpPr/>
          <p:nvPr/>
        </p:nvSpPr>
        <p:spPr>
          <a:xfrm>
            <a:off x="48850" y="302850"/>
            <a:ext cx="527399" cy="4210499"/>
          </a:xfrm>
          <a:prstGeom prst="rect">
            <a:avLst/>
          </a:prstGeom>
          <a:solidFill>
            <a:srgbClr val="FFFFFF"/>
          </a:solidFill>
          <a:ln>
            <a:noFill/>
          </a:ln>
        </p:spPr>
        <p:txBody>
          <a:bodyPr lIns="91425" tIns="91425" rIns="91425" bIns="91425" anchor="ctr" anchorCtr="0">
            <a:noAutofit/>
          </a:bodyPr>
          <a:lstStyle/>
          <a:p>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1"/>
        <p:cNvGrpSpPr/>
        <p:nvPr/>
      </p:nvGrpSpPr>
      <p:grpSpPr>
        <a:xfrm>
          <a:off x="0" y="0"/>
          <a:ext cx="0" cy="0"/>
          <a:chOff x="0" y="0"/>
          <a:chExt cx="0" cy="0"/>
        </a:xfrm>
      </p:grpSpPr>
      <p:sp>
        <p:nvSpPr>
          <p:cNvPr id="192" name="Shape 192"/>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6"/>
        <p:cNvGrpSpPr/>
        <p:nvPr/>
      </p:nvGrpSpPr>
      <p:grpSpPr>
        <a:xfrm>
          <a:off x="0" y="0"/>
          <a:ext cx="0" cy="0"/>
          <a:chOff x="0" y="0"/>
          <a:chExt cx="0" cy="0"/>
        </a:xfrm>
      </p:grpSpPr>
      <p:sp>
        <p:nvSpPr>
          <p:cNvPr id="197" name="Shape 197"/>
          <p:cNvSpPr txBox="1"/>
          <p:nvPr/>
        </p:nvSpPr>
        <p:spPr>
          <a:xfrm>
            <a:off x="647700" y="1447800"/>
            <a:ext cx="8343900" cy="3895799"/>
          </a:xfrm>
          <a:prstGeom prst="rect">
            <a:avLst/>
          </a:prstGeom>
        </p:spPr>
        <p:txBody>
          <a:bodyPr lIns="91425" tIns="91425" rIns="91425" bIns="91425" anchor="t" anchorCtr="0">
            <a:noAutofit/>
          </a:bodyPr>
          <a:lstStyle/>
          <a:p>
            <a:pPr algn="ctr">
              <a:buNone/>
            </a:pPr>
            <a:r>
              <a:rPr lang="en" sz="3000"/>
              <a:t>Now for some finer points and other tips.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1"/>
        <p:cNvGrpSpPr/>
        <p:nvPr/>
      </p:nvGrpSpPr>
      <p:grpSpPr>
        <a:xfrm>
          <a:off x="0" y="0"/>
          <a:ext cx="0" cy="0"/>
          <a:chOff x="0" y="0"/>
          <a:chExt cx="0" cy="0"/>
        </a:xfrm>
      </p:grpSpPr>
      <p:sp>
        <p:nvSpPr>
          <p:cNvPr id="202" name="Shape 202"/>
          <p:cNvSpPr txBox="1"/>
          <p:nvPr/>
        </p:nvSpPr>
        <p:spPr>
          <a:xfrm>
            <a:off x="723900" y="602450"/>
            <a:ext cx="6321599"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3600" b="1">
                <a:solidFill>
                  <a:schemeClr val="dk1"/>
                </a:solidFill>
                <a:latin typeface="Calibri"/>
                <a:ea typeface="Calibri"/>
                <a:cs typeface="Calibri"/>
                <a:sym typeface="Calibri"/>
              </a:rPr>
              <a:t>Don’t freak out when...</a:t>
            </a:r>
          </a:p>
        </p:txBody>
      </p:sp>
      <p:sp>
        <p:nvSpPr>
          <p:cNvPr id="203" name="Shape 203"/>
          <p:cNvSpPr txBox="1"/>
          <p:nvPr/>
        </p:nvSpPr>
        <p:spPr>
          <a:xfrm>
            <a:off x="845162" y="1718477"/>
            <a:ext cx="7700999" cy="2838600"/>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Calibri"/>
              <a:buNone/>
            </a:pPr>
            <a:r>
              <a:rPr lang="en" sz="4000">
                <a:solidFill>
                  <a:schemeClr val="dk1"/>
                </a:solidFill>
                <a:latin typeface="Calibri"/>
                <a:ea typeface="Calibri"/>
                <a:cs typeface="Calibri"/>
                <a:sym typeface="Calibri"/>
              </a:rPr>
              <a:t>p shoots up for a moment. </a:t>
            </a:r>
          </a:p>
          <a:p>
            <a:endParaRPr/>
          </a:p>
          <a:p>
            <a:pPr marL="0" marR="0" lvl="0" indent="0" algn="l" rtl="0">
              <a:buClr>
                <a:schemeClr val="dk1"/>
              </a:buClr>
              <a:buSzPct val="25000"/>
              <a:buFont typeface="Calibri"/>
              <a:buNone/>
            </a:pPr>
            <a:r>
              <a:rPr lang="en" sz="4000">
                <a:solidFill>
                  <a:schemeClr val="dk1"/>
                </a:solidFill>
                <a:latin typeface="Calibri"/>
                <a:ea typeface="Calibri"/>
                <a:cs typeface="Calibri"/>
                <a:sym typeface="Calibri"/>
              </a:rPr>
              <a:t>It’s just an edge case.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7"/>
        <p:cNvGrpSpPr/>
        <p:nvPr/>
      </p:nvGrpSpPr>
      <p:grpSpPr>
        <a:xfrm>
          <a:off x="0" y="0"/>
          <a:ext cx="0" cy="0"/>
          <a:chOff x="0" y="0"/>
          <a:chExt cx="0" cy="0"/>
        </a:xfrm>
      </p:grpSpPr>
      <p:sp>
        <p:nvSpPr>
          <p:cNvPr id="208" name="Shape 208"/>
          <p:cNvSpPr/>
          <p:nvPr/>
        </p:nvSpPr>
        <p:spPr>
          <a:xfrm>
            <a:off x="0" y="-476250"/>
            <a:ext cx="9143999" cy="6095999"/>
          </a:xfrm>
          <a:prstGeom prst="rect">
            <a:avLst/>
          </a:prstGeom>
          <a:blipFill>
            <a:blip r:embed="rId3"/>
            <a:stretch>
              <a:fillRect/>
            </a:stretch>
          </a:blipFill>
          <a:ln>
            <a:noFill/>
          </a:ln>
        </p:spPr>
      </p:sp>
      <p:sp>
        <p:nvSpPr>
          <p:cNvPr id="209" name="Shape 209"/>
          <p:cNvSpPr/>
          <p:nvPr/>
        </p:nvSpPr>
        <p:spPr>
          <a:xfrm>
            <a:off x="5595525" y="2566575"/>
            <a:ext cx="1512599" cy="1444200"/>
          </a:xfrm>
          <a:prstGeom prst="ellipse">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3"/>
        <p:cNvGrpSpPr/>
        <p:nvPr/>
      </p:nvGrpSpPr>
      <p:grpSpPr>
        <a:xfrm>
          <a:off x="0" y="0"/>
          <a:ext cx="0" cy="0"/>
          <a:chOff x="0" y="0"/>
          <a:chExt cx="0" cy="0"/>
        </a:xfrm>
      </p:grpSpPr>
      <p:sp>
        <p:nvSpPr>
          <p:cNvPr id="214" name="Shape 214"/>
          <p:cNvSpPr/>
          <p:nvPr/>
        </p:nvSpPr>
        <p:spPr>
          <a:xfrm>
            <a:off x="-5495925" y="-3366500"/>
            <a:ext cx="16111550" cy="10744326"/>
          </a:xfrm>
          <a:prstGeom prst="rect">
            <a:avLst/>
          </a:prstGeom>
          <a:blipFill>
            <a:blip r:embed="rId3"/>
            <a:stretch>
              <a:fillRect/>
            </a:stretch>
          </a:blipFill>
          <a:ln>
            <a:noFill/>
          </a:ln>
        </p:spPr>
      </p:sp>
      <p:sp>
        <p:nvSpPr>
          <p:cNvPr id="215" name="Shape 215"/>
          <p:cNvSpPr/>
          <p:nvPr/>
        </p:nvSpPr>
        <p:spPr>
          <a:xfrm>
            <a:off x="4909725" y="2490375"/>
            <a:ext cx="1512599" cy="1444200"/>
          </a:xfrm>
          <a:prstGeom prst="ellipse">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9"/>
        <p:cNvGrpSpPr/>
        <p:nvPr/>
      </p:nvGrpSpPr>
      <p:grpSpPr>
        <a:xfrm>
          <a:off x="0" y="0"/>
          <a:ext cx="0" cy="0"/>
          <a:chOff x="0" y="0"/>
          <a:chExt cx="0" cy="0"/>
        </a:xfrm>
      </p:grpSpPr>
      <p:sp>
        <p:nvSpPr>
          <p:cNvPr id="220" name="Shape 220"/>
          <p:cNvSpPr/>
          <p:nvPr/>
        </p:nvSpPr>
        <p:spPr>
          <a:xfrm>
            <a:off x="0" y="-476250"/>
            <a:ext cx="9143999" cy="6095999"/>
          </a:xfrm>
          <a:prstGeom prst="rect">
            <a:avLst/>
          </a:prstGeom>
          <a:blipFill>
            <a:blip r:embed="rId3"/>
            <a:stretch>
              <a:fillRect/>
            </a:stretch>
          </a:blipFill>
          <a:ln>
            <a:noFill/>
          </a:ln>
        </p:spPr>
      </p:sp>
      <p:sp>
        <p:nvSpPr>
          <p:cNvPr id="221" name="Shape 221"/>
          <p:cNvSpPr/>
          <p:nvPr/>
        </p:nvSpPr>
        <p:spPr>
          <a:xfrm>
            <a:off x="6766200" y="1239150"/>
            <a:ext cx="786900" cy="747600"/>
          </a:xfrm>
          <a:prstGeom prst="ellipse">
            <a:avLst/>
          </a:prstGeom>
          <a:noFill/>
          <a:ln w="28575"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2" name="Shape 222"/>
          <p:cNvSpPr txBox="1"/>
          <p:nvPr/>
        </p:nvSpPr>
        <p:spPr>
          <a:xfrm>
            <a:off x="5486400" y="885125"/>
            <a:ext cx="3657600" cy="457200"/>
          </a:xfrm>
          <a:prstGeom prst="rect">
            <a:avLst/>
          </a:prstGeom>
        </p:spPr>
        <p:txBody>
          <a:bodyPr lIns="91425" tIns="91425" rIns="91425" bIns="91425" anchor="t" anchorCtr="0">
            <a:noAutofit/>
          </a:bodyPr>
          <a:lstStyle/>
          <a:p>
            <a:pPr lvl="0" rtl="0">
              <a:buNone/>
            </a:pPr>
            <a:r>
              <a:rPr lang="en"/>
              <a:t>This is the blip.</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6"/>
        <p:cNvGrpSpPr/>
        <p:nvPr/>
      </p:nvGrpSpPr>
      <p:grpSpPr>
        <a:xfrm>
          <a:off x="0" y="0"/>
          <a:ext cx="0" cy="0"/>
          <a:chOff x="0" y="0"/>
          <a:chExt cx="0" cy="0"/>
        </a:xfrm>
      </p:grpSpPr>
      <p:sp>
        <p:nvSpPr>
          <p:cNvPr id="227" name="Shape 227"/>
          <p:cNvSpPr txBox="1"/>
          <p:nvPr/>
        </p:nvSpPr>
        <p:spPr>
          <a:xfrm>
            <a:off x="893762" y="554827"/>
            <a:ext cx="7700999" cy="9917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b="0" i="0" u="none" strike="noStrike" cap="none" baseline="0">
                <a:solidFill>
                  <a:schemeClr val="dk1"/>
                </a:solidFill>
                <a:latin typeface="Calibri"/>
                <a:ea typeface="Calibri"/>
                <a:cs typeface="Calibri"/>
                <a:sym typeface="Calibri"/>
              </a:rPr>
              <a:t>To hal</a:t>
            </a:r>
            <a:r>
              <a:rPr lang="en" sz="4000">
                <a:solidFill>
                  <a:schemeClr val="dk1"/>
                </a:solidFill>
                <a:latin typeface="Calibri"/>
                <a:ea typeface="Calibri"/>
                <a:cs typeface="Calibri"/>
                <a:sym typeface="Calibri"/>
              </a:rPr>
              <a:t>ve </a:t>
            </a:r>
            <a:r>
              <a:rPr lang="en" sz="4000" b="0" i="0" u="none" strike="noStrike" cap="none" baseline="0">
                <a:solidFill>
                  <a:schemeClr val="dk1"/>
                </a:solidFill>
                <a:latin typeface="Calibri"/>
                <a:ea typeface="Calibri"/>
                <a:cs typeface="Calibri"/>
                <a:sym typeface="Calibri"/>
              </a:rPr>
              <a:t>the confidence interval, you have to roughly </a:t>
            </a:r>
            <a:r>
              <a:rPr lang="en" sz="4000" b="1" i="0" u="none" strike="noStrike" cap="none" baseline="0">
                <a:solidFill>
                  <a:schemeClr val="dk1"/>
                </a:solidFill>
                <a:latin typeface="Calibri"/>
                <a:ea typeface="Calibri"/>
                <a:cs typeface="Calibri"/>
                <a:sym typeface="Calibri"/>
              </a:rPr>
              <a:t>quadruple</a:t>
            </a:r>
            <a:r>
              <a:rPr lang="en" sz="4000" b="0" i="0" u="none" strike="noStrike" cap="none" baseline="0">
                <a:solidFill>
                  <a:schemeClr val="dk1"/>
                </a:solidFill>
                <a:latin typeface="Calibri"/>
                <a:ea typeface="Calibri"/>
                <a:cs typeface="Calibri"/>
                <a:sym typeface="Calibri"/>
              </a:rPr>
              <a:t> the sample size</a:t>
            </a:r>
            <a:r>
              <a:rPr lang="en" sz="4000">
                <a:solidFill>
                  <a:schemeClr val="dk1"/>
                </a:solidFill>
                <a:latin typeface="Calibri"/>
                <a:ea typeface="Calibri"/>
                <a:cs typeface="Calibri"/>
                <a:sym typeface="Calibri"/>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1"/>
        <p:cNvGrpSpPr/>
        <p:nvPr/>
      </p:nvGrpSpPr>
      <p:grpSpPr>
        <a:xfrm>
          <a:off x="0" y="0"/>
          <a:ext cx="0" cy="0"/>
          <a:chOff x="0" y="0"/>
          <a:chExt cx="0" cy="0"/>
        </a:xfrm>
      </p:grpSpPr>
      <p:sp>
        <p:nvSpPr>
          <p:cNvPr id="232" name="Shape 232"/>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6"/>
        <p:cNvGrpSpPr/>
        <p:nvPr/>
      </p:nvGrpSpPr>
      <p:grpSpPr>
        <a:xfrm>
          <a:off x="0" y="0"/>
          <a:ext cx="0" cy="0"/>
          <a:chOff x="0" y="0"/>
          <a:chExt cx="0" cy="0"/>
        </a:xfrm>
      </p:grpSpPr>
      <p:sp>
        <p:nvSpPr>
          <p:cNvPr id="237" name="Shape 237"/>
          <p:cNvSpPr/>
          <p:nvPr/>
        </p:nvSpPr>
        <p:spPr>
          <a:xfrm>
            <a:off x="0" y="-476250"/>
            <a:ext cx="9143999" cy="6095999"/>
          </a:xfrm>
          <a:prstGeom prst="rect">
            <a:avLst/>
          </a:prstGeom>
          <a:blipFill>
            <a:blip r:embed="rId3"/>
            <a:stretch>
              <a:fillRect/>
            </a:stretch>
          </a:blipFill>
          <a:ln>
            <a:noFill/>
          </a:ln>
        </p:spPr>
      </p:sp>
      <p:sp>
        <p:nvSpPr>
          <p:cNvPr id="238" name="Shape 238"/>
          <p:cNvSpPr/>
          <p:nvPr/>
        </p:nvSpPr>
        <p:spPr>
          <a:xfrm rot="2393477">
            <a:off x="3245428" y="1888186"/>
            <a:ext cx="462162" cy="1111310"/>
          </a:xfrm>
          <a:prstGeom prst="downArrow">
            <a:avLst>
              <a:gd name="adj1" fmla="val 50000"/>
              <a:gd name="adj2" fmla="val 55283"/>
            </a:avLst>
          </a:prstGeom>
          <a:solidFill>
            <a:srgbClr val="3D85C6"/>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9" name="Shape 239"/>
          <p:cNvSpPr txBox="1"/>
          <p:nvPr/>
        </p:nvSpPr>
        <p:spPr>
          <a:xfrm>
            <a:off x="3796150" y="1563700"/>
            <a:ext cx="2625899" cy="688499"/>
          </a:xfrm>
          <a:prstGeom prst="rect">
            <a:avLst/>
          </a:prstGeom>
        </p:spPr>
        <p:txBody>
          <a:bodyPr lIns="91425" tIns="91425" rIns="91425" bIns="91425" anchor="t" anchorCtr="0">
            <a:noAutofit/>
          </a:bodyPr>
          <a:lstStyle/>
          <a:p>
            <a:endParaRPr/>
          </a:p>
        </p:txBody>
      </p:sp>
      <p:sp>
        <p:nvSpPr>
          <p:cNvPr id="240" name="Shape 240"/>
          <p:cNvSpPr txBox="1"/>
          <p:nvPr/>
        </p:nvSpPr>
        <p:spPr>
          <a:xfrm>
            <a:off x="3884675" y="1524375"/>
            <a:ext cx="3196200" cy="688499"/>
          </a:xfrm>
          <a:prstGeom prst="rect">
            <a:avLst/>
          </a:prstGeom>
        </p:spPr>
        <p:txBody>
          <a:bodyPr lIns="91425" tIns="91425" rIns="91425" bIns="91425" anchor="t" anchorCtr="0">
            <a:noAutofit/>
          </a:bodyPr>
          <a:lstStyle/>
          <a:p>
            <a:pPr lvl="0" rtl="0">
              <a:buNone/>
            </a:pPr>
            <a:r>
              <a:rPr lang="en"/>
              <a:t>4998400   impressions</a:t>
            </a:r>
          </a:p>
          <a:p>
            <a:pPr lvl="0" rtl="0">
              <a:buNone/>
            </a:pPr>
            <a:r>
              <a:rPr lang="en"/>
              <a:t>11.6% - 22.7% interval</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
        <p:cNvGrpSpPr/>
        <p:nvPr/>
      </p:nvGrpSpPr>
      <p:grpSpPr>
        <a:xfrm>
          <a:off x="0" y="0"/>
          <a:ext cx="0" cy="0"/>
          <a:chOff x="0" y="0"/>
          <a:chExt cx="0" cy="0"/>
        </a:xfrm>
      </p:grpSpPr>
      <p:sp>
        <p:nvSpPr>
          <p:cNvPr id="38" name="Shape 38"/>
          <p:cNvSpPr/>
          <p:nvPr/>
        </p:nvSpPr>
        <p:spPr>
          <a:xfrm>
            <a:off x="0" y="0"/>
            <a:ext cx="10331449" cy="3273499"/>
          </a:xfrm>
          <a:prstGeom prst="rect">
            <a:avLst/>
          </a:prstGeom>
          <a:blipFill>
            <a:blip r:embed="rId3"/>
            <a:stretch>
              <a:fillRect/>
            </a:stretch>
          </a:blipFill>
          <a:ln>
            <a:noFill/>
          </a:ln>
        </p:spPr>
      </p:sp>
      <p:sp>
        <p:nvSpPr>
          <p:cNvPr id="39" name="Shape 39"/>
          <p:cNvSpPr/>
          <p:nvPr/>
        </p:nvSpPr>
        <p:spPr>
          <a:xfrm>
            <a:off x="410800" y="2043400"/>
            <a:ext cx="10047649" cy="5000324"/>
          </a:xfrm>
          <a:prstGeom prst="rect">
            <a:avLst/>
          </a:prstGeom>
          <a:blipFill>
            <a:blip r:embed="rId4"/>
            <a:stretch>
              <a:fillRect/>
            </a:stretch>
          </a:blipFill>
          <a:ln>
            <a:noFill/>
          </a:ln>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4"/>
        <p:cNvGrpSpPr/>
        <p:nvPr/>
      </p:nvGrpSpPr>
      <p:grpSpPr>
        <a:xfrm>
          <a:off x="0" y="0"/>
          <a:ext cx="0" cy="0"/>
          <a:chOff x="0" y="0"/>
          <a:chExt cx="0" cy="0"/>
        </a:xfrm>
      </p:grpSpPr>
      <p:sp>
        <p:nvSpPr>
          <p:cNvPr id="245" name="Shape 245"/>
          <p:cNvSpPr/>
          <p:nvPr/>
        </p:nvSpPr>
        <p:spPr>
          <a:xfrm>
            <a:off x="0" y="-230443"/>
            <a:ext cx="9144001" cy="5604387"/>
          </a:xfrm>
          <a:prstGeom prst="rect">
            <a:avLst/>
          </a:prstGeom>
          <a:blipFill>
            <a:blip r:embed="rId3"/>
            <a:stretch>
              <a:fillRect/>
            </a:stretch>
          </a:blipFill>
          <a:ln>
            <a:noFill/>
          </a:ln>
        </p:spPr>
      </p:sp>
      <p:sp>
        <p:nvSpPr>
          <p:cNvPr id="246" name="Shape 246"/>
          <p:cNvSpPr/>
          <p:nvPr/>
        </p:nvSpPr>
        <p:spPr>
          <a:xfrm rot="-3364805">
            <a:off x="5934315" y="725590"/>
            <a:ext cx="497819" cy="238217"/>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7" name="Shape 247"/>
          <p:cNvSpPr txBox="1"/>
          <p:nvPr/>
        </p:nvSpPr>
        <p:spPr>
          <a:xfrm>
            <a:off x="6276975" y="152400"/>
            <a:ext cx="2124000" cy="399900"/>
          </a:xfrm>
          <a:prstGeom prst="rect">
            <a:avLst/>
          </a:prstGeom>
        </p:spPr>
        <p:txBody>
          <a:bodyPr lIns="91425" tIns="91425" rIns="91425" bIns="91425" anchor="t" anchorCtr="0">
            <a:noAutofit/>
          </a:bodyPr>
          <a:lstStyle/>
          <a:p>
            <a:pPr lvl="0" rtl="0">
              <a:buNone/>
            </a:pPr>
            <a:r>
              <a:rPr lang="en" b="1"/>
              <a:t>1 million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1"/>
        <p:cNvGrpSpPr/>
        <p:nvPr/>
      </p:nvGrpSpPr>
      <p:grpSpPr>
        <a:xfrm>
          <a:off x="0" y="0"/>
          <a:ext cx="0" cy="0"/>
          <a:chOff x="0" y="0"/>
          <a:chExt cx="0" cy="0"/>
        </a:xfrm>
      </p:grpSpPr>
      <p:sp>
        <p:nvSpPr>
          <p:cNvPr id="252" name="Shape 252"/>
          <p:cNvSpPr/>
          <p:nvPr/>
        </p:nvSpPr>
        <p:spPr>
          <a:xfrm>
            <a:off x="0" y="-207010"/>
            <a:ext cx="9143999" cy="5557519"/>
          </a:xfrm>
          <a:prstGeom prst="rect">
            <a:avLst/>
          </a:prstGeom>
          <a:blipFill>
            <a:blip r:embed="rId3"/>
            <a:stretch>
              <a:fillRect/>
            </a:stretch>
          </a:blipFill>
          <a:ln>
            <a:noFill/>
          </a:ln>
        </p:spPr>
      </p:sp>
      <p:sp>
        <p:nvSpPr>
          <p:cNvPr id="253" name="Shape 253"/>
          <p:cNvSpPr/>
          <p:nvPr/>
        </p:nvSpPr>
        <p:spPr>
          <a:xfrm rot="-3364805">
            <a:off x="5988740" y="839890"/>
            <a:ext cx="497819" cy="238217"/>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4" name="Shape 254"/>
          <p:cNvSpPr txBox="1"/>
          <p:nvPr/>
        </p:nvSpPr>
        <p:spPr>
          <a:xfrm>
            <a:off x="6475400" y="225875"/>
            <a:ext cx="2124000" cy="399900"/>
          </a:xfrm>
          <a:prstGeom prst="rect">
            <a:avLst/>
          </a:prstGeom>
        </p:spPr>
        <p:txBody>
          <a:bodyPr lIns="91425" tIns="91425" rIns="91425" bIns="91425" anchor="t" anchorCtr="0">
            <a:noAutofit/>
          </a:bodyPr>
          <a:lstStyle/>
          <a:p>
            <a:pPr>
              <a:buNone/>
            </a:pPr>
            <a:r>
              <a:rPr lang="en" b="1"/>
              <a:t>7 million!</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8"/>
        <p:cNvGrpSpPr/>
        <p:nvPr/>
      </p:nvGrpSpPr>
      <p:grpSpPr>
        <a:xfrm>
          <a:off x="0" y="0"/>
          <a:ext cx="0" cy="0"/>
          <a:chOff x="0" y="0"/>
          <a:chExt cx="0" cy="0"/>
        </a:xfrm>
      </p:grpSpPr>
      <p:sp>
        <p:nvSpPr>
          <p:cNvPr id="259" name="Shape 259"/>
          <p:cNvSpPr txBox="1"/>
          <p:nvPr/>
        </p:nvSpPr>
        <p:spPr>
          <a:xfrm>
            <a:off x="723900" y="602456"/>
            <a:ext cx="3327400"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3600" b="1">
                <a:solidFill>
                  <a:schemeClr val="dk1"/>
                </a:solidFill>
                <a:latin typeface="Calibri"/>
                <a:ea typeface="Calibri"/>
                <a:cs typeface="Calibri"/>
                <a:sym typeface="Calibri"/>
              </a:rPr>
              <a:t>Another tip</a:t>
            </a:r>
            <a:r>
              <a:rPr lang="en" sz="3600" b="1" i="0" u="none" strike="noStrike" cap="none" baseline="0">
                <a:solidFill>
                  <a:schemeClr val="dk1"/>
                </a:solidFill>
                <a:latin typeface="Calibri"/>
                <a:ea typeface="Calibri"/>
                <a:cs typeface="Calibri"/>
                <a:sym typeface="Calibri"/>
              </a:rPr>
              <a:t>:</a:t>
            </a:r>
          </a:p>
        </p:txBody>
      </p:sp>
      <p:sp>
        <p:nvSpPr>
          <p:cNvPr id="260" name="Shape 260"/>
          <p:cNvSpPr txBox="1"/>
          <p:nvPr/>
        </p:nvSpPr>
        <p:spPr>
          <a:xfrm>
            <a:off x="884237" y="1568052"/>
            <a:ext cx="7700999" cy="23777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WFRs (Wildly Fluctuating Response rates) can mess you up.</a:t>
            </a:r>
          </a:p>
          <a:p>
            <a:endParaRPr/>
          </a:p>
          <a:p>
            <a:pPr marL="0" marR="0" lvl="0" indent="0" algn="l" rtl="0">
              <a:buClr>
                <a:schemeClr val="dk1"/>
              </a:buClr>
              <a:buSzPct val="25000"/>
              <a:buFont typeface="Calibri"/>
              <a:buNone/>
            </a:pPr>
            <a:r>
              <a:rPr lang="en" sz="2400" b="0" i="0" u="none" strike="noStrike" cap="none" baseline="0">
                <a:solidFill>
                  <a:schemeClr val="dk1"/>
                </a:solidFill>
                <a:latin typeface="Calibri"/>
                <a:ea typeface="Calibri"/>
                <a:cs typeface="Calibri"/>
                <a:sym typeface="Calibri"/>
              </a:rPr>
              <a:t>Example - WMF </a:t>
            </a:r>
            <a:r>
              <a:rPr lang="en" sz="2400">
                <a:solidFill>
                  <a:schemeClr val="dk1"/>
                </a:solidFill>
                <a:latin typeface="Calibri"/>
                <a:ea typeface="Calibri"/>
                <a:cs typeface="Calibri"/>
                <a:sym typeface="Calibri"/>
              </a:rPr>
              <a:t>d</a:t>
            </a:r>
            <a:r>
              <a:rPr lang="en" sz="2400" b="0" i="0" u="none" strike="noStrike" cap="none" baseline="0">
                <a:solidFill>
                  <a:schemeClr val="dk1"/>
                </a:solidFill>
                <a:latin typeface="Calibri"/>
                <a:ea typeface="Calibri"/>
                <a:cs typeface="Calibri"/>
                <a:sym typeface="Calibri"/>
              </a:rPr>
              <a:t>onation rates at night are much lower than during the day, and skew our results.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4"/>
        <p:cNvGrpSpPr/>
        <p:nvPr/>
      </p:nvGrpSpPr>
      <p:grpSpPr>
        <a:xfrm>
          <a:off x="0" y="0"/>
          <a:ext cx="0" cy="0"/>
          <a:chOff x="0" y="0"/>
          <a:chExt cx="0" cy="0"/>
        </a:xfrm>
      </p:grpSpPr>
      <p:sp>
        <p:nvSpPr>
          <p:cNvPr id="265" name="Shape 265"/>
          <p:cNvSpPr/>
          <p:nvPr/>
        </p:nvSpPr>
        <p:spPr>
          <a:xfrm>
            <a:off x="0" y="-259875"/>
            <a:ext cx="6042074" cy="4025823"/>
          </a:xfrm>
          <a:prstGeom prst="rect">
            <a:avLst/>
          </a:prstGeom>
          <a:blipFill>
            <a:blip r:embed="rId3"/>
            <a:stretch>
              <a:fillRect/>
            </a:stretch>
          </a:blipFill>
          <a:ln>
            <a:noFill/>
          </a:ln>
        </p:spPr>
      </p:sp>
      <p:sp>
        <p:nvSpPr>
          <p:cNvPr id="266" name="Shape 266"/>
          <p:cNvSpPr/>
          <p:nvPr/>
        </p:nvSpPr>
        <p:spPr>
          <a:xfrm>
            <a:off x="4067150" y="1924925"/>
            <a:ext cx="5076849" cy="3382099"/>
          </a:xfrm>
          <a:prstGeom prst="rect">
            <a:avLst/>
          </a:prstGeom>
          <a:blipFill>
            <a:blip r:embed="rId4"/>
            <a:stretch>
              <a:fillRect/>
            </a:stretch>
          </a:blipFill>
          <a:ln>
            <a:noFill/>
          </a:ln>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0"/>
        <p:cNvGrpSpPr/>
        <p:nvPr/>
      </p:nvGrpSpPr>
      <p:grpSpPr>
        <a:xfrm>
          <a:off x="0" y="0"/>
          <a:ext cx="0" cy="0"/>
          <a:chOff x="0" y="0"/>
          <a:chExt cx="0" cy="0"/>
        </a:xfrm>
      </p:grpSpPr>
      <p:sp>
        <p:nvSpPr>
          <p:cNvPr id="271" name="Shape 271"/>
          <p:cNvSpPr txBox="1"/>
          <p:nvPr/>
        </p:nvSpPr>
        <p:spPr>
          <a:xfrm>
            <a:off x="1028700" y="602450"/>
            <a:ext cx="7570800"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6000">
                <a:solidFill>
                  <a:schemeClr val="dk1"/>
                </a:solidFill>
                <a:latin typeface="Calibri"/>
                <a:ea typeface="Calibri"/>
                <a:cs typeface="Calibri"/>
                <a:sym typeface="Calibri"/>
              </a:rPr>
              <a:t>Any stats test will do.</a:t>
            </a:r>
          </a:p>
        </p:txBody>
      </p:sp>
      <p:sp>
        <p:nvSpPr>
          <p:cNvPr id="272" name="Shape 272"/>
          <p:cNvSpPr txBox="1"/>
          <p:nvPr/>
        </p:nvSpPr>
        <p:spPr>
          <a:xfrm>
            <a:off x="695325" y="285750"/>
            <a:ext cx="7510499" cy="457200"/>
          </a:xfrm>
          <a:prstGeom prst="rect">
            <a:avLst/>
          </a:prstGeom>
        </p:spPr>
        <p:txBody>
          <a:bodyPr lIns="91425" tIns="91425" rIns="91425" bIns="91425" anchor="t" anchorCtr="0">
            <a:noAutofit/>
          </a:bodyPr>
          <a:lstStyle/>
          <a:p>
            <a:pPr>
              <a:buNone/>
            </a:pPr>
            <a:r>
              <a:rPr lang="en"/>
              <a:t>Some good news, if you’re torn between Agresti-Coull and Adjusted Wald...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6"/>
        <p:cNvGrpSpPr/>
        <p:nvPr/>
      </p:nvGrpSpPr>
      <p:grpSpPr>
        <a:xfrm>
          <a:off x="0" y="0"/>
          <a:ext cx="0" cy="0"/>
          <a:chOff x="0" y="0"/>
          <a:chExt cx="0" cy="0"/>
        </a:xfrm>
      </p:grpSpPr>
      <p:sp>
        <p:nvSpPr>
          <p:cNvPr id="277" name="Shape 277"/>
          <p:cNvSpPr/>
          <p:nvPr/>
        </p:nvSpPr>
        <p:spPr>
          <a:xfrm>
            <a:off x="-1" y="183700"/>
            <a:ext cx="9144000" cy="4774725"/>
          </a:xfrm>
          <a:prstGeom prst="rect">
            <a:avLst/>
          </a:prstGeom>
          <a:blipFill>
            <a:blip r:embed="rId3"/>
            <a:stretch>
              <a:fillRect/>
            </a:stretch>
          </a:blipFill>
          <a:ln>
            <a:noFill/>
          </a:ln>
        </p:spPr>
      </p:sp>
      <p:sp>
        <p:nvSpPr>
          <p:cNvPr id="278" name="Shape 278"/>
          <p:cNvSpPr/>
          <p:nvPr/>
        </p:nvSpPr>
        <p:spPr>
          <a:xfrm>
            <a:off x="5674175" y="1455975"/>
            <a:ext cx="489899" cy="3502500"/>
          </a:xfrm>
          <a:prstGeom prst="roundRect">
            <a:avLst>
              <a:gd name="adj" fmla="val 16667"/>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279" name="Shape 279"/>
          <p:cNvSpPr/>
          <p:nvPr/>
        </p:nvSpPr>
        <p:spPr>
          <a:xfrm>
            <a:off x="7445825" y="1455975"/>
            <a:ext cx="489899" cy="3502500"/>
          </a:xfrm>
          <a:prstGeom prst="roundRect">
            <a:avLst>
              <a:gd name="adj" fmla="val 16667"/>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3"/>
        <p:cNvGrpSpPr/>
        <p:nvPr/>
      </p:nvGrpSpPr>
      <p:grpSpPr>
        <a:xfrm>
          <a:off x="0" y="0"/>
          <a:ext cx="0" cy="0"/>
          <a:chOff x="0" y="0"/>
          <a:chExt cx="0" cy="0"/>
        </a:xfrm>
      </p:grpSpPr>
      <p:sp>
        <p:nvSpPr>
          <p:cNvPr id="284" name="Shape 284"/>
          <p:cNvSpPr txBox="1"/>
          <p:nvPr/>
        </p:nvSpPr>
        <p:spPr>
          <a:xfrm>
            <a:off x="884237" y="615552"/>
            <a:ext cx="7700999" cy="9917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b="0" i="0" u="none" strike="noStrike" cap="none" baseline="0">
                <a:solidFill>
                  <a:schemeClr val="dk1"/>
                </a:solidFill>
                <a:latin typeface="Calibri"/>
                <a:ea typeface="Calibri"/>
                <a:cs typeface="Calibri"/>
                <a:sym typeface="Calibri"/>
              </a:rPr>
              <a:t>Use diagnostic graphs to detect errors in your testing.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8"/>
        <p:cNvGrpSpPr/>
        <p:nvPr/>
      </p:nvGrpSpPr>
      <p:grpSpPr>
        <a:xfrm>
          <a:off x="0" y="0"/>
          <a:ext cx="0" cy="0"/>
          <a:chOff x="0" y="0"/>
          <a:chExt cx="0" cy="0"/>
        </a:xfrm>
      </p:grpSpPr>
      <p:sp>
        <p:nvSpPr>
          <p:cNvPr id="289" name="Shape 289"/>
          <p:cNvSpPr/>
          <p:nvPr/>
        </p:nvSpPr>
        <p:spPr>
          <a:xfrm>
            <a:off x="0" y="-476250"/>
            <a:ext cx="9143999" cy="6095999"/>
          </a:xfrm>
          <a:prstGeom prst="rect">
            <a:avLst/>
          </a:prstGeom>
          <a:blipFill>
            <a:blip r:embed="rId3"/>
            <a:stretch>
              <a:fillRect/>
            </a:stretch>
          </a:blipFill>
          <a:ln>
            <a:noFill/>
          </a:ln>
        </p:spPr>
      </p:sp>
      <p:sp>
        <p:nvSpPr>
          <p:cNvPr id="290" name="Shape 290"/>
          <p:cNvSpPr txBox="1"/>
          <p:nvPr/>
        </p:nvSpPr>
        <p:spPr>
          <a:xfrm>
            <a:off x="3211975" y="3569275"/>
            <a:ext cx="2040000" cy="1068000"/>
          </a:xfrm>
          <a:prstGeom prst="rect">
            <a:avLst/>
          </a:prstGeom>
        </p:spPr>
        <p:txBody>
          <a:bodyPr lIns="91425" tIns="91425" rIns="91425" bIns="91425" anchor="t" anchorCtr="0">
            <a:noAutofit/>
          </a:bodyPr>
          <a:lstStyle/>
          <a:p>
            <a:pPr lvl="0" rtl="0">
              <a:buNone/>
            </a:pPr>
            <a:r>
              <a:rPr lang="en" sz="2400" b="1">
                <a:solidFill>
                  <a:srgbClr val="FF0000"/>
                </a:solidFill>
              </a:rPr>
              <a:t>OOPS!</a:t>
            </a:r>
          </a:p>
          <a:p>
            <a:pPr>
              <a:buNone/>
            </a:pPr>
            <a:r>
              <a:rPr lang="en" sz="2400" b="1">
                <a:solidFill>
                  <a:srgbClr val="FF0000"/>
                </a:solidFill>
              </a:rPr>
              <a:t>Lucky we found this.</a:t>
            </a:r>
          </a:p>
        </p:txBody>
      </p:sp>
      <p:sp>
        <p:nvSpPr>
          <p:cNvPr id="291" name="Shape 291"/>
          <p:cNvSpPr/>
          <p:nvPr/>
        </p:nvSpPr>
        <p:spPr>
          <a:xfrm>
            <a:off x="2557375" y="3868600"/>
            <a:ext cx="654599" cy="595799"/>
          </a:xfrm>
          <a:prstGeom prst="leftArrow">
            <a:avLst>
              <a:gd name="adj1" fmla="val 50000"/>
              <a:gd name="adj2" fmla="val 50000"/>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5"/>
        <p:cNvGrpSpPr/>
        <p:nvPr/>
      </p:nvGrpSpPr>
      <p:grpSpPr>
        <a:xfrm>
          <a:off x="0" y="0"/>
          <a:ext cx="0" cy="0"/>
          <a:chOff x="0" y="0"/>
          <a:chExt cx="0" cy="0"/>
        </a:xfrm>
      </p:grpSpPr>
      <p:sp>
        <p:nvSpPr>
          <p:cNvPr id="296" name="Shape 296"/>
          <p:cNvSpPr/>
          <p:nvPr/>
        </p:nvSpPr>
        <p:spPr>
          <a:xfrm>
            <a:off x="0" y="-476250"/>
            <a:ext cx="9143999" cy="6095999"/>
          </a:xfrm>
          <a:prstGeom prst="rect">
            <a:avLst/>
          </a:prstGeom>
          <a:blipFill>
            <a:blip r:embed="rId3"/>
            <a:stretch>
              <a:fillRect/>
            </a:stretch>
          </a:blipFill>
          <a:ln>
            <a:noFill/>
          </a:ln>
        </p:spPr>
      </p:sp>
      <p:sp>
        <p:nvSpPr>
          <p:cNvPr id="297" name="Shape 297"/>
          <p:cNvSpPr/>
          <p:nvPr/>
        </p:nvSpPr>
        <p:spPr>
          <a:xfrm>
            <a:off x="3368325" y="2743850"/>
            <a:ext cx="1219500" cy="1425900"/>
          </a:xfrm>
          <a:prstGeom prst="ellipse">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98" name="Shape 298"/>
          <p:cNvSpPr txBox="1"/>
          <p:nvPr/>
        </p:nvSpPr>
        <p:spPr>
          <a:xfrm>
            <a:off x="5123825" y="3038750"/>
            <a:ext cx="3599400" cy="836099"/>
          </a:xfrm>
          <a:prstGeom prst="rect">
            <a:avLst/>
          </a:prstGeom>
        </p:spPr>
        <p:txBody>
          <a:bodyPr lIns="91425" tIns="91425" rIns="91425" bIns="91425" anchor="t" anchorCtr="0">
            <a:noAutofit/>
          </a:bodyPr>
          <a:lstStyle/>
          <a:p>
            <a:pPr>
              <a:buNone/>
            </a:pPr>
            <a:r>
              <a:rPr lang="en" b="1">
                <a:solidFill>
                  <a:srgbClr val="FF0000"/>
                </a:solidFill>
              </a:rPr>
              <a:t>Oops! Someone forgot to turn on B outside the US. Good thing our diagnostic graphs uncovered it.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2"/>
        <p:cNvGrpSpPr/>
        <p:nvPr/>
      </p:nvGrpSpPr>
      <p:grpSpPr>
        <a:xfrm>
          <a:off x="0" y="0"/>
          <a:ext cx="0" cy="0"/>
          <a:chOff x="0" y="0"/>
          <a:chExt cx="0" cy="0"/>
        </a:xfrm>
      </p:grpSpPr>
      <p:sp>
        <p:nvSpPr>
          <p:cNvPr id="303" name="Shape 303"/>
          <p:cNvSpPr txBox="1"/>
          <p:nvPr/>
        </p:nvSpPr>
        <p:spPr>
          <a:xfrm>
            <a:off x="422450" y="258925"/>
            <a:ext cx="8489999" cy="4551599"/>
          </a:xfrm>
          <a:prstGeom prst="rect">
            <a:avLst/>
          </a:prstGeom>
        </p:spPr>
        <p:txBody>
          <a:bodyPr lIns="91425" tIns="91425" rIns="91425" bIns="91425" anchor="t" anchorCtr="0">
            <a:noAutofit/>
          </a:bodyPr>
          <a:lstStyle/>
          <a:p>
            <a:pPr lvl="0" rtl="0">
              <a:buNone/>
            </a:pPr>
            <a:r>
              <a:rPr lang="en" sz="3600" b="1"/>
              <a:t>Let business needs, not stats dogma decide when to stop your tests.</a:t>
            </a:r>
          </a:p>
          <a:p>
            <a:endParaRPr/>
          </a:p>
          <a:p>
            <a:pPr lvl="0" rtl="0">
              <a:buNone/>
            </a:pPr>
            <a:r>
              <a:rPr lang="en" sz="2400"/>
              <a:t>Is B going to be technically or politically difficult to implement permanently, but is winning by 5% to 50%? Then you need to keep running your test!</a:t>
            </a:r>
          </a:p>
          <a:p>
            <a:endParaRPr/>
          </a:p>
          <a:p>
            <a:pPr lvl="0" rtl="0">
              <a:buNone/>
            </a:pPr>
            <a:r>
              <a:rPr lang="en" sz="2400"/>
              <a:t>Are A and B almost the same to your business? And B is 0% to 8% better? Then stop! Time to test something else and find something with a bigger impact!</a:t>
            </a:r>
          </a:p>
          <a:p>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
        <p:cNvGrpSpPr/>
        <p:nvPr/>
      </p:nvGrpSpPr>
      <p:grpSpPr>
        <a:xfrm>
          <a:off x="0" y="0"/>
          <a:ext cx="0" cy="0"/>
          <a:chOff x="0" y="0"/>
          <a:chExt cx="0" cy="0"/>
        </a:xfrm>
      </p:grpSpPr>
      <p:sp>
        <p:nvSpPr>
          <p:cNvPr id="44" name="Shape 44"/>
          <p:cNvSpPr/>
          <p:nvPr/>
        </p:nvSpPr>
        <p:spPr>
          <a:xfrm>
            <a:off x="4298475" y="1757775"/>
            <a:ext cx="4048125" cy="2701274"/>
          </a:xfrm>
          <a:prstGeom prst="rect">
            <a:avLst/>
          </a:prstGeom>
          <a:blipFill>
            <a:blip r:embed="rId3"/>
            <a:stretch>
              <a:fillRect/>
            </a:stretch>
          </a:blipFill>
          <a:ln>
            <a:noFill/>
          </a:ln>
        </p:spPr>
      </p:sp>
      <p:sp>
        <p:nvSpPr>
          <p:cNvPr id="45" name="Shape 45"/>
          <p:cNvSpPr/>
          <p:nvPr/>
        </p:nvSpPr>
        <p:spPr>
          <a:xfrm>
            <a:off x="0" y="-7"/>
            <a:ext cx="9143998" cy="3451314"/>
          </a:xfrm>
          <a:prstGeom prst="rect">
            <a:avLst/>
          </a:prstGeom>
          <a:blipFill>
            <a:blip r:embed="rId4"/>
            <a:stretch>
              <a:fillRect/>
            </a:stretch>
          </a:blipFill>
          <a:ln>
            <a:noFill/>
          </a:ln>
        </p:spPr>
      </p:sp>
      <p:sp>
        <p:nvSpPr>
          <p:cNvPr id="46" name="Shape 46"/>
          <p:cNvSpPr/>
          <p:nvPr/>
        </p:nvSpPr>
        <p:spPr>
          <a:xfrm>
            <a:off x="364375" y="1581925"/>
            <a:ext cx="9143998" cy="3499147"/>
          </a:xfrm>
          <a:prstGeom prst="rect">
            <a:avLst/>
          </a:prstGeom>
          <a:blipFill>
            <a:blip r:embed="rId5"/>
            <a:stretch>
              <a:fillRect/>
            </a:stretch>
          </a:blipFill>
          <a:ln>
            <a:noFill/>
          </a:ln>
        </p:spPr>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7"/>
        <p:cNvGrpSpPr/>
        <p:nvPr/>
      </p:nvGrpSpPr>
      <p:grpSpPr>
        <a:xfrm>
          <a:off x="0" y="0"/>
          <a:ext cx="0" cy="0"/>
          <a:chOff x="0" y="0"/>
          <a:chExt cx="0" cy="0"/>
        </a:xfrm>
      </p:grpSpPr>
      <p:sp>
        <p:nvSpPr>
          <p:cNvPr id="308" name="Shape 308"/>
          <p:cNvSpPr/>
          <p:nvPr/>
        </p:nvSpPr>
        <p:spPr>
          <a:xfrm>
            <a:off x="342875" y="125375"/>
            <a:ext cx="8328275" cy="4892749"/>
          </a:xfrm>
          <a:prstGeom prst="rect">
            <a:avLst/>
          </a:prstGeom>
          <a:blipFill>
            <a:blip r:embed="rId3"/>
            <a:stretch>
              <a:fillRect/>
            </a:stretch>
          </a:blipFill>
        </p:spPr>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2"/>
        <p:cNvGrpSpPr/>
        <p:nvPr/>
      </p:nvGrpSpPr>
      <p:grpSpPr>
        <a:xfrm>
          <a:off x="0" y="0"/>
          <a:ext cx="0" cy="0"/>
          <a:chOff x="0" y="0"/>
          <a:chExt cx="0" cy="0"/>
        </a:xfrm>
      </p:grpSpPr>
      <p:sp>
        <p:nvSpPr>
          <p:cNvPr id="313" name="Shape 313"/>
          <p:cNvSpPr txBox="1"/>
          <p:nvPr/>
        </p:nvSpPr>
        <p:spPr>
          <a:xfrm>
            <a:off x="723900" y="602456"/>
            <a:ext cx="5226050"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6000" b="0" i="0" u="none" strike="noStrike" cap="none" baseline="0">
                <a:solidFill>
                  <a:schemeClr val="dk1"/>
                </a:solidFill>
                <a:latin typeface="Calibri"/>
                <a:ea typeface="Calibri"/>
                <a:cs typeface="Calibri"/>
                <a:sym typeface="Calibri"/>
              </a:rPr>
              <a:t>Announcement:</a:t>
            </a:r>
          </a:p>
        </p:txBody>
      </p:sp>
      <p:sp>
        <p:nvSpPr>
          <p:cNvPr id="314" name="Shape 314"/>
          <p:cNvSpPr txBox="1"/>
          <p:nvPr/>
        </p:nvSpPr>
        <p:spPr>
          <a:xfrm>
            <a:off x="884237" y="1796652"/>
            <a:ext cx="7700961" cy="145375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All of our code is free/libre software. We’d love collaborators. </a:t>
            </a:r>
          </a:p>
          <a:p>
            <a:pPr marL="0" marR="0" lvl="0" indent="0" algn="l" rtl="0">
              <a:spcBef>
                <a:spcPts val="0"/>
              </a:spcBef>
              <a:buClr>
                <a:schemeClr val="dk1"/>
              </a:buClr>
              <a:buSzPct val="25000"/>
              <a:buFont typeface="Calibri"/>
              <a:buNone/>
            </a:pPr>
            <a:r>
              <a:rPr lang="en" sz="4000" u="sng">
                <a:solidFill>
                  <a:schemeClr val="hlink"/>
                </a:solidFill>
                <a:latin typeface="Calibri"/>
                <a:ea typeface="Calibri"/>
                <a:cs typeface="Calibri"/>
                <a:sym typeface="Calibri"/>
                <a:hlinkClick r:id="rId3"/>
              </a:rPr>
              <a:t>zack@thoughtworks.com</a:t>
            </a:r>
          </a:p>
          <a:p>
            <a:pPr marL="0" marR="0" lvl="0" indent="0" algn="l" rtl="0">
              <a:spcBef>
                <a:spcPts val="0"/>
              </a:spcBef>
              <a:buClr>
                <a:schemeClr val="dk1"/>
              </a:buClr>
              <a:buSzPct val="25000"/>
              <a:buFont typeface="Calibri"/>
              <a:buNone/>
            </a:pPr>
            <a:r>
              <a:rPr lang="en" sz="4000" u="sng">
                <a:solidFill>
                  <a:schemeClr val="hlink"/>
                </a:solidFill>
                <a:latin typeface="Calibri"/>
                <a:ea typeface="Calibri"/>
                <a:cs typeface="Calibri"/>
                <a:sym typeface="Calibri"/>
                <a:hlinkClick r:id="rId4"/>
              </a:rPr>
              <a:t>sahar@vlwc.org</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8"/>
        <p:cNvGrpSpPr/>
        <p:nvPr/>
      </p:nvGrpSpPr>
      <p:grpSpPr>
        <a:xfrm>
          <a:off x="0" y="0"/>
          <a:ext cx="0" cy="0"/>
          <a:chOff x="0" y="0"/>
          <a:chExt cx="0" cy="0"/>
        </a:xfrm>
      </p:grpSpPr>
      <p:sp>
        <p:nvSpPr>
          <p:cNvPr id="319" name="Shape 319"/>
          <p:cNvSpPr txBox="1"/>
          <p:nvPr/>
        </p:nvSpPr>
        <p:spPr>
          <a:xfrm>
            <a:off x="197650" y="748800"/>
            <a:ext cx="8585399" cy="3959700"/>
          </a:xfrm>
          <a:prstGeom prst="rect">
            <a:avLst/>
          </a:prstGeom>
        </p:spPr>
        <p:txBody>
          <a:bodyPr lIns="91425" tIns="91425" rIns="91425" bIns="91425" anchor="t" anchorCtr="0">
            <a:noAutofit/>
          </a:bodyPr>
          <a:lstStyle/>
          <a:p>
            <a:pPr marL="457200" lvl="0" indent="-342900" rtl="0">
              <a:buClr>
                <a:srgbClr val="000000"/>
              </a:buClr>
              <a:buSzPct val="100000"/>
              <a:buFont typeface="Arial"/>
              <a:buChar char="●"/>
            </a:pPr>
            <a:r>
              <a:rPr lang="en" sz="1800"/>
              <a:t>There’s nothing magic about 95% confidence - consider using 70% or 80%.</a:t>
            </a:r>
          </a:p>
          <a:p>
            <a:pPr marL="457200" lvl="0" indent="-342900" rtl="0">
              <a:buClr>
                <a:srgbClr val="000000"/>
              </a:buClr>
              <a:buSzPct val="100000"/>
              <a:buFont typeface="Arial"/>
              <a:buChar char="●"/>
            </a:pPr>
            <a:r>
              <a:rPr lang="en" sz="1800"/>
              <a:t>Decide when to end your test </a:t>
            </a:r>
            <a:r>
              <a:rPr lang="en" sz="1800" i="1"/>
              <a:t>dynamically, </a:t>
            </a:r>
            <a:r>
              <a:rPr lang="en" sz="1800"/>
              <a:t>don’t fix your sample size ahead of time. It’s totally okay to peek.</a:t>
            </a:r>
          </a:p>
          <a:p>
            <a:pPr marL="457200" lvl="0" indent="-342900" rtl="0">
              <a:buClr>
                <a:srgbClr val="000000"/>
              </a:buClr>
              <a:buSzPct val="100000"/>
              <a:buFont typeface="Arial"/>
              <a:buChar char="●"/>
            </a:pPr>
            <a:r>
              <a:rPr lang="en" sz="1800"/>
              <a:t>Confidence intervals are your new best friend.</a:t>
            </a:r>
          </a:p>
          <a:p>
            <a:pPr marL="457200" lvl="0" indent="-342900" rtl="0">
              <a:buClr>
                <a:srgbClr val="000000"/>
              </a:buClr>
              <a:buSzPct val="100000"/>
              <a:buFont typeface="Arial"/>
              <a:buChar char="●"/>
            </a:pPr>
            <a:r>
              <a:rPr lang="en" sz="1800"/>
              <a:t>The lower bound of your confidence interval will be &gt; 0 when you have confidence. (When p-value is below the threshold).</a:t>
            </a:r>
          </a:p>
          <a:p>
            <a:pPr marL="457200" lvl="0" indent="-342900" rtl="0">
              <a:buClr>
                <a:srgbClr val="000000"/>
              </a:buClr>
              <a:buSzPct val="100000"/>
              <a:buFont typeface="Arial"/>
              <a:buChar char="●"/>
            </a:pPr>
            <a:r>
              <a:rPr lang="en" sz="1800"/>
              <a:t>Don’t freak out if p-value spikes a bit - look at your confidence interval: is it an edge case?</a:t>
            </a:r>
          </a:p>
          <a:p>
            <a:pPr marL="457200" lvl="0" indent="-342900" rtl="0">
              <a:buClr>
                <a:srgbClr val="000000"/>
              </a:buClr>
              <a:buSzPct val="100000"/>
              <a:buFont typeface="Arial"/>
              <a:buChar char="●"/>
            </a:pPr>
            <a:r>
              <a:rPr lang="en" sz="1800">
                <a:solidFill>
                  <a:schemeClr val="dk1"/>
                </a:solidFill>
              </a:rPr>
              <a:t>If A &amp; B are very slightly different, you’ll need an enormous sample size to find it - it’s not worth it!</a:t>
            </a:r>
          </a:p>
          <a:p>
            <a:pPr marL="457200" lvl="0" indent="-342900" rtl="0">
              <a:buClr>
                <a:srgbClr val="000000"/>
              </a:buClr>
              <a:buSzPct val="100000"/>
              <a:buFont typeface="Arial"/>
              <a:buChar char="●"/>
            </a:pPr>
            <a:r>
              <a:rPr lang="en" sz="1800">
                <a:solidFill>
                  <a:schemeClr val="dk1"/>
                </a:solidFill>
              </a:rPr>
              <a:t>Quadruple your sample size to halve your confidence interval.</a:t>
            </a:r>
          </a:p>
          <a:p>
            <a:pPr marL="457200" lvl="0" indent="-342900" rtl="0">
              <a:buClr>
                <a:schemeClr val="dk1"/>
              </a:buClr>
              <a:buSzPct val="100000"/>
              <a:buFont typeface="Arial"/>
              <a:buChar char="●"/>
            </a:pPr>
            <a:r>
              <a:rPr lang="en" sz="1800">
                <a:solidFill>
                  <a:schemeClr val="dk1"/>
                </a:solidFill>
              </a:rPr>
              <a:t>Wait until A &amp; B have 15 successes each. &amp;/or run power prop over and over.</a:t>
            </a:r>
          </a:p>
          <a:p>
            <a:pPr marL="457200" lvl="0" indent="-342900" rtl="0">
              <a:buClr>
                <a:srgbClr val="000000"/>
              </a:buClr>
              <a:buSzPct val="100000"/>
              <a:buFont typeface="Arial"/>
              <a:buChar char="●"/>
            </a:pPr>
            <a:r>
              <a:rPr lang="en" sz="1800">
                <a:solidFill>
                  <a:schemeClr val="dk1"/>
                </a:solidFill>
              </a:rPr>
              <a:t>Beware of low response rate periods.</a:t>
            </a:r>
          </a:p>
          <a:p>
            <a:pPr marL="457200" lvl="0" indent="-342900" rtl="0">
              <a:buClr>
                <a:srgbClr val="000000"/>
              </a:buClr>
              <a:buSzPct val="100000"/>
              <a:buFont typeface="Arial"/>
              <a:buChar char="●"/>
            </a:pPr>
            <a:r>
              <a:rPr lang="en" sz="1800">
                <a:solidFill>
                  <a:schemeClr val="dk1"/>
                </a:solidFill>
              </a:rPr>
              <a:t>Almost any statistical test for finding p/confidence is fine.</a:t>
            </a:r>
          </a:p>
          <a:p>
            <a:pPr marL="457200" lvl="0" indent="-342900" rtl="0">
              <a:buClr>
                <a:srgbClr val="000000"/>
              </a:buClr>
              <a:buSzPct val="100000"/>
              <a:buFont typeface="Arial"/>
              <a:buChar char="●"/>
            </a:pPr>
            <a:r>
              <a:rPr lang="en" sz="1800"/>
              <a:t>Use diagnostic graphs to detect errors.</a:t>
            </a:r>
          </a:p>
        </p:txBody>
      </p:sp>
      <p:sp>
        <p:nvSpPr>
          <p:cNvPr id="320" name="Shape 320"/>
          <p:cNvSpPr txBox="1"/>
          <p:nvPr/>
        </p:nvSpPr>
        <p:spPr>
          <a:xfrm>
            <a:off x="1211050" y="122450"/>
            <a:ext cx="3657600" cy="457200"/>
          </a:xfrm>
          <a:prstGeom prst="rect">
            <a:avLst/>
          </a:prstGeom>
        </p:spPr>
        <p:txBody>
          <a:bodyPr lIns="91425" tIns="91425" rIns="91425" bIns="91425" anchor="t" anchorCtr="0">
            <a:noAutofit/>
          </a:bodyPr>
          <a:lstStyle/>
          <a:p>
            <a:pPr>
              <a:buNone/>
            </a:pPr>
            <a:r>
              <a:rPr lang="en" sz="3000" b="1"/>
              <a:t>Review:</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4"/>
        <p:cNvGrpSpPr/>
        <p:nvPr/>
      </p:nvGrpSpPr>
      <p:grpSpPr>
        <a:xfrm>
          <a:off x="0" y="0"/>
          <a:ext cx="0" cy="0"/>
          <a:chOff x="0" y="0"/>
          <a:chExt cx="0" cy="0"/>
        </a:xfrm>
      </p:grpSpPr>
      <p:sp>
        <p:nvSpPr>
          <p:cNvPr id="325" name="Shape 325"/>
          <p:cNvSpPr txBox="1"/>
          <p:nvPr/>
        </p:nvSpPr>
        <p:spPr>
          <a:xfrm>
            <a:off x="2183475" y="1317825"/>
            <a:ext cx="4749899" cy="2220300"/>
          </a:xfrm>
          <a:prstGeom prst="rect">
            <a:avLst/>
          </a:prstGeom>
        </p:spPr>
        <p:txBody>
          <a:bodyPr lIns="91425" tIns="91425" rIns="91425" bIns="91425" anchor="t" anchorCtr="0">
            <a:noAutofit/>
          </a:bodyPr>
          <a:lstStyle/>
          <a:p>
            <a:pPr>
              <a:buNone/>
            </a:pPr>
            <a:r>
              <a:rPr lang="en" sz="4800"/>
              <a:t>Extra slides in case we have enough time:</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9"/>
        <p:cNvGrpSpPr/>
        <p:nvPr/>
      </p:nvGrpSpPr>
      <p:grpSpPr>
        <a:xfrm>
          <a:off x="0" y="0"/>
          <a:ext cx="0" cy="0"/>
          <a:chOff x="0" y="0"/>
          <a:chExt cx="0" cy="0"/>
        </a:xfrm>
      </p:grpSpPr>
      <p:sp>
        <p:nvSpPr>
          <p:cNvPr id="330" name="Shape 330"/>
          <p:cNvSpPr txBox="1"/>
          <p:nvPr/>
        </p:nvSpPr>
        <p:spPr>
          <a:xfrm>
            <a:off x="342900" y="247650"/>
            <a:ext cx="8544000" cy="1128300"/>
          </a:xfrm>
          <a:prstGeom prst="rect">
            <a:avLst/>
          </a:prstGeom>
        </p:spPr>
        <p:txBody>
          <a:bodyPr lIns="91425" tIns="91425" rIns="91425" bIns="91425" anchor="t" anchorCtr="0">
            <a:noAutofit/>
          </a:bodyPr>
          <a:lstStyle/>
          <a:p>
            <a:pPr lvl="0" rtl="0">
              <a:buNone/>
            </a:pPr>
            <a:r>
              <a:rPr lang="en"/>
              <a:t>Our back up method:</a:t>
            </a:r>
          </a:p>
          <a:p>
            <a:endParaRPr/>
          </a:p>
          <a:p>
            <a:pPr lvl="0" rtl="0">
              <a:buNone/>
            </a:pPr>
            <a:r>
              <a:rPr lang="en"/>
              <a:t>We use the power prop test in a sort of self-referential way. We continuously run power prop using the proportions we have at the moment and see if our sample is the recommended size. </a:t>
            </a:r>
          </a:p>
          <a:p>
            <a:endParaRPr/>
          </a:p>
          <a:p>
            <a:endParaRPr/>
          </a:p>
        </p:txBody>
      </p:sp>
      <p:sp>
        <p:nvSpPr>
          <p:cNvPr id="331" name="Shape 331"/>
          <p:cNvSpPr txBox="1"/>
          <p:nvPr/>
        </p:nvSpPr>
        <p:spPr>
          <a:xfrm>
            <a:off x="436075" y="1458125"/>
            <a:ext cx="8231100" cy="3365999"/>
          </a:xfrm>
          <a:prstGeom prst="rect">
            <a:avLst/>
          </a:prstGeom>
        </p:spPr>
        <p:txBody>
          <a:bodyPr lIns="91425" tIns="91425" rIns="91425" bIns="91425" anchor="t" anchorCtr="0">
            <a:noAutofit/>
          </a:bodyPr>
          <a:lstStyle/>
          <a:p>
            <a:pPr lvl="0" rtl="0">
              <a:buNone/>
            </a:pPr>
            <a:r>
              <a:rPr lang="en" sz="3000">
                <a:solidFill>
                  <a:schemeClr val="dk1"/>
                </a:solidFill>
                <a:latin typeface="Courier New"/>
                <a:ea typeface="Courier New"/>
                <a:cs typeface="Courier New"/>
                <a:sym typeface="Courier New"/>
              </a:rPr>
              <a:t>
</a:t>
            </a:r>
          </a:p>
          <a:p>
            <a:pPr>
              <a:buNone/>
            </a:pPr>
            <a:r>
              <a:rPr lang="en" sz="3000">
                <a:solidFill>
                  <a:schemeClr val="dk1"/>
                </a:solidFill>
                <a:latin typeface="Courier New"/>
                <a:ea typeface="Courier New"/>
                <a:cs typeface="Courier New"/>
                <a:sym typeface="Courier New"/>
              </a:rPr>
              <a:t>power.prop.test(p1=p1, p2=p2, power=power, sig.level=alpha)$n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5"/>
        <p:cNvGrpSpPr/>
        <p:nvPr/>
      </p:nvGrpSpPr>
      <p:grpSpPr>
        <a:xfrm>
          <a:off x="0" y="0"/>
          <a:ext cx="0" cy="0"/>
          <a:chOff x="0" y="0"/>
          <a:chExt cx="0" cy="0"/>
        </a:xfrm>
      </p:grpSpPr>
      <p:sp>
        <p:nvSpPr>
          <p:cNvPr id="336" name="Shape 336"/>
          <p:cNvSpPr/>
          <p:nvPr/>
        </p:nvSpPr>
        <p:spPr>
          <a:xfrm>
            <a:off x="0" y="-114889"/>
            <a:ext cx="9144000" cy="5373278"/>
          </a:xfrm>
          <a:prstGeom prst="rect">
            <a:avLst/>
          </a:prstGeom>
          <a:blipFill>
            <a:blip r:embed="rId3"/>
            <a:stretch>
              <a:fillRect/>
            </a:stretch>
          </a:blipFill>
          <a:ln>
            <a:noFill/>
          </a:ln>
        </p:spPr>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0"/>
        <p:cNvGrpSpPr/>
        <p:nvPr/>
      </p:nvGrpSpPr>
      <p:grpSpPr>
        <a:xfrm>
          <a:off x="0" y="0"/>
          <a:ext cx="0" cy="0"/>
          <a:chOff x="0" y="0"/>
          <a:chExt cx="0" cy="0"/>
        </a:xfrm>
      </p:grpSpPr>
      <p:sp>
        <p:nvSpPr>
          <p:cNvPr id="341" name="Shape 341"/>
          <p:cNvSpPr/>
          <p:nvPr/>
        </p:nvSpPr>
        <p:spPr>
          <a:xfrm>
            <a:off x="1214437" y="219075"/>
            <a:ext cx="6715125" cy="4705350"/>
          </a:xfrm>
          <a:prstGeom prst="rect">
            <a:avLst/>
          </a:prstGeom>
          <a:blipFill>
            <a:blip r:embed="rId3"/>
            <a:stretch>
              <a:fillRect/>
            </a:stretch>
          </a:blipFill>
          <a:ln>
            <a:noFill/>
          </a:ln>
        </p:spPr>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5"/>
        <p:cNvGrpSpPr/>
        <p:nvPr/>
      </p:nvGrpSpPr>
      <p:grpSpPr>
        <a:xfrm>
          <a:off x="0" y="0"/>
          <a:ext cx="0" cy="0"/>
          <a:chOff x="0" y="0"/>
          <a:chExt cx="0" cy="0"/>
        </a:xfrm>
      </p:grpSpPr>
      <p:sp>
        <p:nvSpPr>
          <p:cNvPr id="346" name="Shape 346"/>
          <p:cNvSpPr/>
          <p:nvPr/>
        </p:nvSpPr>
        <p:spPr>
          <a:xfrm>
            <a:off x="0" y="10"/>
            <a:ext cx="9144000" cy="5373278"/>
          </a:xfrm>
          <a:prstGeom prst="rect">
            <a:avLst/>
          </a:prstGeom>
          <a:blipFill>
            <a:blip r:embed="rId3"/>
            <a:stretch>
              <a:fillRect/>
            </a:stretch>
          </a:blipFill>
          <a:ln>
            <a:noFill/>
          </a:ln>
        </p:spPr>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0"/>
        <p:cNvGrpSpPr/>
        <p:nvPr/>
      </p:nvGrpSpPr>
      <p:grpSpPr>
        <a:xfrm>
          <a:off x="0" y="0"/>
          <a:ext cx="0" cy="0"/>
          <a:chOff x="0" y="0"/>
          <a:chExt cx="0" cy="0"/>
        </a:xfrm>
      </p:grpSpPr>
      <p:sp>
        <p:nvSpPr>
          <p:cNvPr id="351" name="Shape 351"/>
          <p:cNvSpPr/>
          <p:nvPr/>
        </p:nvSpPr>
        <p:spPr>
          <a:xfrm>
            <a:off x="0" y="-445147"/>
            <a:ext cx="9144000" cy="6033796"/>
          </a:xfrm>
          <a:prstGeom prst="rect">
            <a:avLst/>
          </a:prstGeom>
          <a:blipFill>
            <a:blip r:embed="rId3"/>
            <a:stretch>
              <a:fillRect/>
            </a:stretch>
          </a:blipFill>
          <a:ln>
            <a:noFill/>
          </a:ln>
        </p:spPr>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5"/>
        <p:cNvGrpSpPr/>
        <p:nvPr/>
      </p:nvGrpSpPr>
      <p:grpSpPr>
        <a:xfrm>
          <a:off x="0" y="0"/>
          <a:ext cx="0" cy="0"/>
          <a:chOff x="0" y="0"/>
          <a:chExt cx="0" cy="0"/>
        </a:xfrm>
      </p:grpSpPr>
      <p:sp>
        <p:nvSpPr>
          <p:cNvPr id="356" name="Shape 356"/>
          <p:cNvSpPr/>
          <p:nvPr/>
        </p:nvSpPr>
        <p:spPr>
          <a:xfrm>
            <a:off x="0" y="-114889"/>
            <a:ext cx="9144000" cy="5373278"/>
          </a:xfrm>
          <a:prstGeom prst="rect">
            <a:avLst/>
          </a:prstGeom>
          <a:blipFill>
            <a:blip r:embed="rId3"/>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
        <p:cNvGrpSpPr/>
        <p:nvPr/>
      </p:nvGrpSpPr>
      <p:grpSpPr>
        <a:xfrm>
          <a:off x="0" y="0"/>
          <a:ext cx="0" cy="0"/>
          <a:chOff x="0" y="0"/>
          <a:chExt cx="0" cy="0"/>
        </a:xfrm>
      </p:grpSpPr>
      <p:sp>
        <p:nvSpPr>
          <p:cNvPr id="51" name="Shape 51"/>
          <p:cNvSpPr/>
          <p:nvPr/>
        </p:nvSpPr>
        <p:spPr>
          <a:xfrm>
            <a:off x="-42325" y="0"/>
            <a:ext cx="9013701" cy="5730725"/>
          </a:xfrm>
          <a:prstGeom prst="rect">
            <a:avLst/>
          </a:prstGeom>
          <a:blipFill>
            <a:blip r:embed="rId3"/>
            <a:stretch>
              <a:fillRect/>
            </a:stretch>
          </a:blipFill>
          <a:ln>
            <a:noFill/>
          </a:ln>
        </p:spPr>
      </p:sp>
      <p:sp>
        <p:nvSpPr>
          <p:cNvPr id="52" name="Shape 52"/>
          <p:cNvSpPr/>
          <p:nvPr/>
        </p:nvSpPr>
        <p:spPr>
          <a:xfrm>
            <a:off x="613500" y="1781650"/>
            <a:ext cx="9701648" cy="6186474"/>
          </a:xfrm>
          <a:prstGeom prst="rect">
            <a:avLst/>
          </a:prstGeom>
          <a:blipFill>
            <a:blip r:embed="rId4"/>
            <a:stretch>
              <a:fillRect/>
            </a:stretch>
          </a:blipFill>
          <a:ln>
            <a:noFill/>
          </a:ln>
        </p:spPr>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60"/>
        <p:cNvGrpSpPr/>
        <p:nvPr/>
      </p:nvGrpSpPr>
      <p:grpSpPr>
        <a:xfrm>
          <a:off x="0" y="0"/>
          <a:ext cx="0" cy="0"/>
          <a:chOff x="0" y="0"/>
          <a:chExt cx="0" cy="0"/>
        </a:xfrm>
      </p:grpSpPr>
      <p:sp>
        <p:nvSpPr>
          <p:cNvPr id="361" name="Shape 361"/>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65"/>
        <p:cNvGrpSpPr/>
        <p:nvPr/>
      </p:nvGrpSpPr>
      <p:grpSpPr>
        <a:xfrm>
          <a:off x="0" y="0"/>
          <a:ext cx="0" cy="0"/>
          <a:chOff x="0" y="0"/>
          <a:chExt cx="0" cy="0"/>
        </a:xfrm>
      </p:grpSpPr>
      <p:sp>
        <p:nvSpPr>
          <p:cNvPr id="366" name="Shape 366"/>
          <p:cNvSpPr/>
          <p:nvPr/>
        </p:nvSpPr>
        <p:spPr>
          <a:xfrm>
            <a:off x="0" y="-114889"/>
            <a:ext cx="9144000" cy="5373278"/>
          </a:xfrm>
          <a:prstGeom prst="rect">
            <a:avLst/>
          </a:prstGeom>
          <a:blipFill>
            <a:blip r:embed="rId3"/>
            <a:stretch>
              <a:fillRect/>
            </a:stretch>
          </a:blipFill>
          <a:ln>
            <a:noFill/>
          </a:ln>
        </p:spPr>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0"/>
        <p:cNvGrpSpPr/>
        <p:nvPr/>
      </p:nvGrpSpPr>
      <p:grpSpPr>
        <a:xfrm>
          <a:off x="0" y="0"/>
          <a:ext cx="0" cy="0"/>
          <a:chOff x="0" y="0"/>
          <a:chExt cx="0" cy="0"/>
        </a:xfrm>
      </p:grpSpPr>
      <p:sp>
        <p:nvSpPr>
          <p:cNvPr id="371" name="Shape 371"/>
          <p:cNvSpPr txBox="1"/>
          <p:nvPr/>
        </p:nvSpPr>
        <p:spPr>
          <a:xfrm>
            <a:off x="884237" y="625077"/>
            <a:ext cx="7700999" cy="1453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Yes, Zack, you really can trust all these standard statistical tests. They do apply to AB testing on websites too.</a:t>
            </a:r>
          </a:p>
          <a:p>
            <a:endParaRPr/>
          </a:p>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Trust p. Trust confidence intervals.</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5"/>
        <p:cNvGrpSpPr/>
        <p:nvPr/>
      </p:nvGrpSpPr>
      <p:grpSpPr>
        <a:xfrm>
          <a:off x="0" y="0"/>
          <a:ext cx="0" cy="0"/>
          <a:chOff x="0" y="0"/>
          <a:chExt cx="0" cy="0"/>
        </a:xfrm>
      </p:grpSpPr>
      <p:sp>
        <p:nvSpPr>
          <p:cNvPr id="376" name="Shape 376"/>
          <p:cNvSpPr txBox="1"/>
          <p:nvPr/>
        </p:nvSpPr>
        <p:spPr>
          <a:xfrm>
            <a:off x="884237" y="653652"/>
            <a:ext cx="7700999" cy="1453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Wide confidence intervals and p values that never get to .05 are signals to move on to a new test. But don’t ignore the results just because you didn’t “get confidence.”</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0"/>
        <p:cNvGrpSpPr/>
        <p:nvPr/>
      </p:nvGrpSpPr>
      <p:grpSpPr>
        <a:xfrm>
          <a:off x="0" y="0"/>
          <a:ext cx="0" cy="0"/>
          <a:chOff x="0" y="0"/>
          <a:chExt cx="0" cy="0"/>
        </a:xfrm>
      </p:grpSpPr>
      <p:sp>
        <p:nvSpPr>
          <p:cNvPr id="381" name="Shape 381"/>
          <p:cNvSpPr txBox="1"/>
          <p:nvPr/>
        </p:nvSpPr>
        <p:spPr>
          <a:xfrm>
            <a:off x="884237" y="453627"/>
            <a:ext cx="7700999" cy="1453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Most AB testing mistakes are caused by stupid errors in your own data or testing, not stats. Make diagnostic visualizations to spot problems in your underlying data that could be causing misleading tests.</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5"/>
        <p:cNvGrpSpPr/>
        <p:nvPr/>
      </p:nvGrpSpPr>
      <p:grpSpPr>
        <a:xfrm>
          <a:off x="0" y="0"/>
          <a:ext cx="0" cy="0"/>
          <a:chOff x="0" y="0"/>
          <a:chExt cx="0" cy="0"/>
        </a:xfrm>
      </p:grpSpPr>
      <p:sp>
        <p:nvSpPr>
          <p:cNvPr id="386" name="Shape 386"/>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0"/>
        <p:cNvGrpSpPr/>
        <p:nvPr/>
      </p:nvGrpSpPr>
      <p:grpSpPr>
        <a:xfrm>
          <a:off x="0" y="0"/>
          <a:ext cx="0" cy="0"/>
          <a:chOff x="0" y="0"/>
          <a:chExt cx="0" cy="0"/>
        </a:xfrm>
      </p:grpSpPr>
      <p:sp>
        <p:nvSpPr>
          <p:cNvPr id="391" name="Shape 391"/>
          <p:cNvSpPr/>
          <p:nvPr/>
        </p:nvSpPr>
        <p:spPr>
          <a:xfrm>
            <a:off x="0" y="-819568"/>
            <a:ext cx="9144000" cy="6782637"/>
          </a:xfrm>
          <a:prstGeom prst="rect">
            <a:avLst/>
          </a:prstGeom>
          <a:blipFill>
            <a:blip r:embed="rId3"/>
            <a:stretch>
              <a:fillRect/>
            </a:stretch>
          </a:blipFill>
          <a:ln>
            <a:noFill/>
          </a:ln>
        </p:spPr>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5"/>
        <p:cNvGrpSpPr/>
        <p:nvPr/>
      </p:nvGrpSpPr>
      <p:grpSpPr>
        <a:xfrm>
          <a:off x="0" y="0"/>
          <a:ext cx="0" cy="0"/>
          <a:chOff x="0" y="0"/>
          <a:chExt cx="0" cy="0"/>
        </a:xfrm>
      </p:grpSpPr>
      <p:sp>
        <p:nvSpPr>
          <p:cNvPr id="396" name="Shape 396"/>
          <p:cNvSpPr/>
          <p:nvPr/>
        </p:nvSpPr>
        <p:spPr>
          <a:xfrm>
            <a:off x="0" y="442212"/>
            <a:ext cx="9144000" cy="4535424"/>
          </a:xfrm>
          <a:prstGeom prst="rect">
            <a:avLst/>
          </a:prstGeom>
          <a:blipFill>
            <a:blip r:embed="rId3"/>
            <a:stretch>
              <a:fillRect/>
            </a:stretch>
          </a:blipFill>
          <a:ln>
            <a:noFill/>
          </a:ln>
        </p:spPr>
      </p:sp>
      <p:sp>
        <p:nvSpPr>
          <p:cNvPr id="397" name="Shape 397"/>
          <p:cNvSpPr/>
          <p:nvPr/>
        </p:nvSpPr>
        <p:spPr>
          <a:xfrm>
            <a:off x="0" y="523875"/>
            <a:ext cx="571500" cy="3990899"/>
          </a:xfrm>
          <a:prstGeom prst="rect">
            <a:avLst/>
          </a:prstGeom>
          <a:solidFill>
            <a:srgbClr val="FFFFFF"/>
          </a:solidFill>
          <a:ln>
            <a:noFill/>
          </a:ln>
        </p:spPr>
        <p:txBody>
          <a:bodyPr lIns="91425" tIns="91425" rIns="91425" bIns="91425" anchor="ctr" anchorCtr="0">
            <a:noAutofit/>
          </a:bodyPr>
          <a:lstStyle/>
          <a:p>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1"/>
        <p:cNvGrpSpPr/>
        <p:nvPr/>
      </p:nvGrpSpPr>
      <p:grpSpPr>
        <a:xfrm>
          <a:off x="0" y="0"/>
          <a:ext cx="0" cy="0"/>
          <a:chOff x="0" y="0"/>
          <a:chExt cx="0" cy="0"/>
        </a:xfrm>
      </p:grpSpPr>
      <p:sp>
        <p:nvSpPr>
          <p:cNvPr id="402" name="Shape 402"/>
          <p:cNvSpPr/>
          <p:nvPr/>
        </p:nvSpPr>
        <p:spPr>
          <a:xfrm>
            <a:off x="530674" y="-27350"/>
            <a:ext cx="7796900" cy="5198176"/>
          </a:xfrm>
          <a:prstGeom prst="rect">
            <a:avLst/>
          </a:prstGeom>
          <a:blipFill>
            <a:blip r:embed="rId3"/>
            <a:stretch>
              <a:fillRect/>
            </a:stretch>
          </a:blipFill>
          <a:ln>
            <a:noFill/>
          </a:ln>
        </p:spPr>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6"/>
        <p:cNvGrpSpPr/>
        <p:nvPr/>
      </p:nvGrpSpPr>
      <p:grpSpPr>
        <a:xfrm>
          <a:off x="0" y="0"/>
          <a:ext cx="0" cy="0"/>
          <a:chOff x="0" y="0"/>
          <a:chExt cx="0" cy="0"/>
        </a:xfrm>
      </p:grpSpPr>
      <p:sp>
        <p:nvSpPr>
          <p:cNvPr id="407" name="Shape 407"/>
          <p:cNvSpPr/>
          <p:nvPr/>
        </p:nvSpPr>
        <p:spPr>
          <a:xfrm>
            <a:off x="0" y="-114889"/>
            <a:ext cx="9144000" cy="5373278"/>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
        <p:cNvGrpSpPr/>
        <p:nvPr/>
      </p:nvGrpSpPr>
      <p:grpSpPr>
        <a:xfrm>
          <a:off x="0" y="0"/>
          <a:ext cx="0" cy="0"/>
          <a:chOff x="0" y="0"/>
          <a:chExt cx="0" cy="0"/>
        </a:xfrm>
      </p:grpSpPr>
      <p:sp>
        <p:nvSpPr>
          <p:cNvPr id="57" name="Shape 57"/>
          <p:cNvSpPr/>
          <p:nvPr/>
        </p:nvSpPr>
        <p:spPr>
          <a:xfrm>
            <a:off x="990600" y="152400"/>
            <a:ext cx="7410450" cy="4781550"/>
          </a:xfrm>
          <a:prstGeom prst="rect">
            <a:avLst/>
          </a:prstGeom>
          <a:blipFill>
            <a:blip r:embed="rId3"/>
            <a:stretch>
              <a:fillRect/>
            </a:stretch>
          </a:blipFill>
        </p:spPr>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1"/>
        <p:cNvGrpSpPr/>
        <p:nvPr/>
      </p:nvGrpSpPr>
      <p:grpSpPr>
        <a:xfrm>
          <a:off x="0" y="0"/>
          <a:ext cx="0" cy="0"/>
          <a:chOff x="0" y="0"/>
          <a:chExt cx="0" cy="0"/>
        </a:xfrm>
      </p:grpSpPr>
      <p:sp>
        <p:nvSpPr>
          <p:cNvPr id="412" name="Shape 412"/>
          <p:cNvSpPr/>
          <p:nvPr/>
        </p:nvSpPr>
        <p:spPr>
          <a:xfrm>
            <a:off x="0" y="-114889"/>
            <a:ext cx="9144000" cy="5373278"/>
          </a:xfrm>
          <a:prstGeom prst="rect">
            <a:avLst/>
          </a:prstGeom>
          <a:blipFill>
            <a:blip r:embed="rId3"/>
            <a:stretch>
              <a:fillRect/>
            </a:stretch>
          </a:blipFill>
          <a:ln>
            <a:noFill/>
          </a:ln>
        </p:spPr>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6"/>
        <p:cNvGrpSpPr/>
        <p:nvPr/>
      </p:nvGrpSpPr>
      <p:grpSpPr>
        <a:xfrm>
          <a:off x="0" y="0"/>
          <a:ext cx="0" cy="0"/>
          <a:chOff x="0" y="0"/>
          <a:chExt cx="0" cy="0"/>
        </a:xfrm>
      </p:grpSpPr>
      <p:sp>
        <p:nvSpPr>
          <p:cNvPr id="417" name="Shape 417"/>
          <p:cNvSpPr txBox="1"/>
          <p:nvPr/>
        </p:nvSpPr>
        <p:spPr>
          <a:xfrm>
            <a:off x="447675" y="1047750"/>
            <a:ext cx="8181899" cy="2333699"/>
          </a:xfrm>
          <a:prstGeom prst="rect">
            <a:avLst/>
          </a:prstGeom>
        </p:spPr>
        <p:txBody>
          <a:bodyPr lIns="91425" tIns="91425" rIns="91425" bIns="91425" anchor="t" anchorCtr="0">
            <a:noAutofit/>
          </a:bodyPr>
          <a:lstStyle/>
          <a:p>
            <a:pPr lvl="0" rtl="0">
              <a:buClr>
                <a:schemeClr val="dk1"/>
              </a:buClr>
              <a:buSzPct val="25000"/>
              <a:buFont typeface="Calibri"/>
              <a:buNone/>
            </a:pPr>
            <a:r>
              <a:rPr lang="en" sz="4000">
                <a:solidFill>
                  <a:schemeClr val="dk1"/>
                </a:solidFill>
                <a:latin typeface="Calibri"/>
                <a:ea typeface="Calibri"/>
                <a:cs typeface="Calibri"/>
                <a:sym typeface="Calibri"/>
              </a:rPr>
              <a:t>Not only is it OK to peek. You don’t even have to wait for 95% confidence!</a:t>
            </a:r>
          </a:p>
          <a:p>
            <a:endParaRPr/>
          </a:p>
        </p:txBody>
      </p:sp>
      <p:sp>
        <p:nvSpPr>
          <p:cNvPr id="418" name="Shape 418"/>
          <p:cNvSpPr txBox="1"/>
          <p:nvPr/>
        </p:nvSpPr>
        <p:spPr>
          <a:xfrm>
            <a:off x="352425" y="371475"/>
            <a:ext cx="4314900" cy="285899"/>
          </a:xfrm>
          <a:prstGeom prst="rect">
            <a:avLst/>
          </a:prstGeom>
        </p:spPr>
        <p:txBody>
          <a:bodyPr lIns="91425" tIns="91425" rIns="91425" bIns="91425" anchor="t" anchorCtr="0">
            <a:noAutofit/>
          </a:bodyPr>
          <a:lstStyle/>
          <a:p>
            <a:pPr>
              <a:buNone/>
            </a:pPr>
            <a:r>
              <a:rPr lang="en"/>
              <a:t>OK, everyone repeat after me...</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2"/>
        <p:cNvGrpSpPr/>
        <p:nvPr/>
      </p:nvGrpSpPr>
      <p:grpSpPr>
        <a:xfrm>
          <a:off x="0" y="0"/>
          <a:ext cx="0" cy="0"/>
          <a:chOff x="0" y="0"/>
          <a:chExt cx="0" cy="0"/>
        </a:xfrm>
      </p:grpSpPr>
      <p:sp>
        <p:nvSpPr>
          <p:cNvPr id="423" name="Shape 423"/>
          <p:cNvSpPr txBox="1"/>
          <p:nvPr/>
        </p:nvSpPr>
        <p:spPr>
          <a:xfrm>
            <a:off x="695325" y="459575"/>
            <a:ext cx="8321700"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800">
                <a:solidFill>
                  <a:schemeClr val="dk1"/>
                </a:solidFill>
                <a:latin typeface="Calibri"/>
                <a:ea typeface="Calibri"/>
                <a:cs typeface="Calibri"/>
                <a:sym typeface="Calibri"/>
              </a:rPr>
              <a:t>Caveat: </a:t>
            </a:r>
          </a:p>
        </p:txBody>
      </p:sp>
      <p:sp>
        <p:nvSpPr>
          <p:cNvPr id="424" name="Shape 424"/>
          <p:cNvSpPr txBox="1"/>
          <p:nvPr/>
        </p:nvSpPr>
        <p:spPr>
          <a:xfrm>
            <a:off x="893762" y="1510577"/>
            <a:ext cx="7700999" cy="19157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To get through the initial noise, w</a:t>
            </a:r>
            <a:r>
              <a:rPr lang="en" sz="4000" b="0" i="0" u="none" strike="noStrike" cap="none" baseline="0">
                <a:solidFill>
                  <a:schemeClr val="dk1"/>
                </a:solidFill>
                <a:latin typeface="Calibri"/>
                <a:ea typeface="Calibri"/>
                <a:cs typeface="Calibri"/>
                <a:sym typeface="Calibri"/>
              </a:rPr>
              <a:t>ait until A &amp; B have 15 successes each. </a:t>
            </a:r>
          </a:p>
          <a:p>
            <a:pPr marL="0" marR="0" lvl="0" indent="0" algn="l" rtl="0">
              <a:spcBef>
                <a:spcPts val="0"/>
              </a:spcBef>
              <a:buClr>
                <a:schemeClr val="dk1"/>
              </a:buClr>
              <a:buSzPct val="25000"/>
              <a:buFont typeface="Calibri"/>
              <a:buNone/>
            </a:pPr>
            <a:r>
              <a:rPr lang="en" sz="4000" b="1">
                <a:solidFill>
                  <a:schemeClr val="dk1"/>
                </a:solidFill>
                <a:latin typeface="Calibri"/>
                <a:ea typeface="Calibri"/>
                <a:cs typeface="Calibri"/>
                <a:sym typeface="Calibri"/>
              </a:rPr>
              <a:t>Then you can start peeking!</a:t>
            </a:r>
          </a:p>
          <a:p>
            <a:endParaRPr/>
          </a:p>
          <a:p>
            <a:pPr marL="0" marR="0" lvl="0" indent="0" algn="l" rtl="0">
              <a:spcBef>
                <a:spcPts val="0"/>
              </a:spcBef>
              <a:buClr>
                <a:schemeClr val="dk1"/>
              </a:buClr>
              <a:buSzPct val="25000"/>
              <a:buFont typeface="Calibri"/>
              <a:buNone/>
            </a:pPr>
            <a:r>
              <a:rPr lang="en" sz="4000" b="0" i="0" u="none" strike="noStrike" cap="none" baseline="0">
                <a:solidFill>
                  <a:schemeClr val="dk1"/>
                </a:solidFill>
                <a:latin typeface="Calibri"/>
                <a:ea typeface="Calibri"/>
                <a:cs typeface="Calibri"/>
                <a:sym typeface="Calibri"/>
              </a:rPr>
              <a:t>(</a:t>
            </a:r>
            <a:r>
              <a:rPr lang="en" sz="4000">
                <a:solidFill>
                  <a:schemeClr val="dk1"/>
                </a:solidFill>
                <a:latin typeface="Calibri"/>
                <a:ea typeface="Calibri"/>
                <a:cs typeface="Calibri"/>
                <a:sym typeface="Calibri"/>
              </a:rPr>
              <a:t>There are other methods too.)</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8"/>
        <p:cNvGrpSpPr/>
        <p:nvPr/>
      </p:nvGrpSpPr>
      <p:grpSpPr>
        <a:xfrm>
          <a:off x="0" y="0"/>
          <a:ext cx="0" cy="0"/>
          <a:chOff x="0" y="0"/>
          <a:chExt cx="0" cy="0"/>
        </a:xfrm>
      </p:grpSpPr>
      <p:sp>
        <p:nvSpPr>
          <p:cNvPr id="429" name="Shape 429"/>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3"/>
        <p:cNvGrpSpPr/>
        <p:nvPr/>
      </p:nvGrpSpPr>
      <p:grpSpPr>
        <a:xfrm>
          <a:off x="0" y="0"/>
          <a:ext cx="0" cy="0"/>
          <a:chOff x="0" y="0"/>
          <a:chExt cx="0" cy="0"/>
        </a:xfrm>
      </p:grpSpPr>
      <p:sp>
        <p:nvSpPr>
          <p:cNvPr id="434" name="Shape 434"/>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8"/>
        <p:cNvGrpSpPr/>
        <p:nvPr/>
      </p:nvGrpSpPr>
      <p:grpSpPr>
        <a:xfrm>
          <a:off x="0" y="0"/>
          <a:ext cx="0" cy="0"/>
          <a:chOff x="0" y="0"/>
          <a:chExt cx="0" cy="0"/>
        </a:xfrm>
      </p:grpSpPr>
      <p:sp>
        <p:nvSpPr>
          <p:cNvPr id="439" name="Shape 439"/>
          <p:cNvSpPr/>
          <p:nvPr/>
        </p:nvSpPr>
        <p:spPr>
          <a:xfrm>
            <a:off x="0" y="-476250"/>
            <a:ext cx="9143999" cy="6095999"/>
          </a:xfrm>
          <a:prstGeom prst="rect">
            <a:avLst/>
          </a:prstGeom>
          <a:blipFill>
            <a:blip r:embed="rId3"/>
            <a:stretch>
              <a:fillRect/>
            </a:stretch>
          </a:blipFill>
          <a:ln>
            <a:noFill/>
          </a:ln>
        </p:spPr>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3"/>
        <p:cNvGrpSpPr/>
        <p:nvPr/>
      </p:nvGrpSpPr>
      <p:grpSpPr>
        <a:xfrm>
          <a:off x="0" y="0"/>
          <a:ext cx="0" cy="0"/>
          <a:chOff x="0" y="0"/>
          <a:chExt cx="0" cy="0"/>
        </a:xfrm>
      </p:grpSpPr>
      <p:sp>
        <p:nvSpPr>
          <p:cNvPr id="444" name="Shape 444"/>
          <p:cNvSpPr/>
          <p:nvPr/>
        </p:nvSpPr>
        <p:spPr>
          <a:xfrm>
            <a:off x="229950" y="50300"/>
            <a:ext cx="8852274" cy="5102250"/>
          </a:xfrm>
          <a:prstGeom prst="rect">
            <a:avLst/>
          </a:prstGeom>
          <a:blipFill>
            <a:blip r:embed="rId3"/>
            <a:stretch>
              <a:fillRect/>
            </a:stretch>
          </a:blipFill>
          <a:ln>
            <a:noFill/>
          </a:ln>
        </p:spPr>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8"/>
        <p:cNvGrpSpPr/>
        <p:nvPr/>
      </p:nvGrpSpPr>
      <p:grpSpPr>
        <a:xfrm>
          <a:off x="0" y="0"/>
          <a:ext cx="0" cy="0"/>
          <a:chOff x="0" y="0"/>
          <a:chExt cx="0" cy="0"/>
        </a:xfrm>
      </p:grpSpPr>
      <p:sp>
        <p:nvSpPr>
          <p:cNvPr id="449" name="Shape 449"/>
          <p:cNvSpPr txBox="1"/>
          <p:nvPr/>
        </p:nvSpPr>
        <p:spPr>
          <a:xfrm>
            <a:off x="884237" y="348852"/>
            <a:ext cx="7700999" cy="1453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4000">
                <a:solidFill>
                  <a:schemeClr val="dk1"/>
                </a:solidFill>
                <a:latin typeface="Calibri"/>
                <a:ea typeface="Calibri"/>
                <a:cs typeface="Calibri"/>
                <a:sym typeface="Calibri"/>
              </a:rPr>
              <a:t>The “true” result is probably near the center of your confidence interval. Therefore, wide confidence intervals are not as useless as they might seem.</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3"/>
        <p:cNvGrpSpPr/>
        <p:nvPr/>
      </p:nvGrpSpPr>
      <p:grpSpPr>
        <a:xfrm>
          <a:off x="0" y="0"/>
          <a:ext cx="0" cy="0"/>
          <a:chOff x="0" y="0"/>
          <a:chExt cx="0" cy="0"/>
        </a:xfrm>
      </p:grpSpPr>
      <p:sp>
        <p:nvSpPr>
          <p:cNvPr id="454" name="Shape 454"/>
          <p:cNvSpPr txBox="1"/>
          <p:nvPr/>
        </p:nvSpPr>
        <p:spPr>
          <a:xfrm>
            <a:off x="708625" y="3661350"/>
            <a:ext cx="7583699" cy="457200"/>
          </a:xfrm>
          <a:prstGeom prst="rect">
            <a:avLst/>
          </a:prstGeom>
        </p:spPr>
        <p:txBody>
          <a:bodyPr lIns="91425" tIns="91425" rIns="91425" bIns="91425" anchor="t" anchorCtr="0">
            <a:noAutofit/>
          </a:bodyPr>
          <a:lstStyle/>
          <a:p>
            <a:pPr>
              <a:buNone/>
            </a:pPr>
            <a:r>
              <a:rPr lang="en" sz="1800"/>
              <a:t>Our total test time would be 27% of the time it’d take at 95% confidence.</a:t>
            </a:r>
          </a:p>
        </p:txBody>
      </p:sp>
      <p:sp>
        <p:nvSpPr>
          <p:cNvPr id="455" name="Shape 455"/>
          <p:cNvSpPr txBox="1"/>
          <p:nvPr/>
        </p:nvSpPr>
        <p:spPr>
          <a:xfrm>
            <a:off x="681375" y="367950"/>
            <a:ext cx="7331399" cy="620099"/>
          </a:xfrm>
          <a:prstGeom prst="rect">
            <a:avLst/>
          </a:prstGeom>
        </p:spPr>
        <p:txBody>
          <a:bodyPr lIns="91425" tIns="91425" rIns="91425" bIns="91425" anchor="t" anchorCtr="0">
            <a:noAutofit/>
          </a:bodyPr>
          <a:lstStyle/>
          <a:p>
            <a:pPr lvl="0" rtl="0">
              <a:buNone/>
            </a:pPr>
            <a:r>
              <a:rPr lang="en" sz="2400" b="1"/>
              <a:t>Out of 216 real Wikipedia tests we analyzed:</a:t>
            </a:r>
          </a:p>
        </p:txBody>
      </p:sp>
      <p:sp>
        <p:nvSpPr>
          <p:cNvPr id="456" name="Shape 456"/>
          <p:cNvSpPr txBox="1"/>
          <p:nvPr/>
        </p:nvSpPr>
        <p:spPr>
          <a:xfrm>
            <a:off x="7018125" y="1717050"/>
            <a:ext cx="3858899" cy="558599"/>
          </a:xfrm>
          <a:prstGeom prst="rect">
            <a:avLst/>
          </a:prstGeom>
        </p:spPr>
        <p:txBody>
          <a:bodyPr lIns="91425" tIns="91425" rIns="91425" bIns="91425" anchor="t" anchorCtr="0">
            <a:noAutofit/>
          </a:bodyPr>
          <a:lstStyle/>
          <a:p>
            <a:endParaRPr/>
          </a:p>
        </p:txBody>
      </p:sp>
      <p:sp>
        <p:nvSpPr>
          <p:cNvPr id="457" name="Shape 457"/>
          <p:cNvSpPr txBox="1"/>
          <p:nvPr/>
        </p:nvSpPr>
        <p:spPr>
          <a:xfrm>
            <a:off x="942800" y="995500"/>
            <a:ext cx="7774500" cy="558599"/>
          </a:xfrm>
          <a:prstGeom prst="rect">
            <a:avLst/>
          </a:prstGeom>
        </p:spPr>
        <p:txBody>
          <a:bodyPr lIns="91425" tIns="91425" rIns="91425" bIns="91425" anchor="t" anchorCtr="0">
            <a:noAutofit/>
          </a:bodyPr>
          <a:lstStyle/>
          <a:p>
            <a:pPr lvl="0" rtl="0">
              <a:buNone/>
            </a:pPr>
            <a:r>
              <a:rPr lang="en" sz="1800"/>
              <a:t>If we had stopped at 70% confidence (with our conservative methods of knowing when to stop):</a:t>
            </a:r>
          </a:p>
        </p:txBody>
      </p:sp>
      <p:sp>
        <p:nvSpPr>
          <p:cNvPr id="458" name="Shape 458"/>
          <p:cNvSpPr txBox="1"/>
          <p:nvPr/>
        </p:nvSpPr>
        <p:spPr>
          <a:xfrm>
            <a:off x="942800" y="1790150"/>
            <a:ext cx="6650100" cy="286199"/>
          </a:xfrm>
          <a:prstGeom prst="rect">
            <a:avLst/>
          </a:prstGeom>
        </p:spPr>
        <p:txBody>
          <a:bodyPr lIns="91425" tIns="91425" rIns="91425" bIns="91425" anchor="t" anchorCtr="0">
            <a:noAutofit/>
          </a:bodyPr>
          <a:lstStyle/>
          <a:p>
            <a:pPr lvl="0" rtl="0">
              <a:buNone/>
            </a:pPr>
            <a:r>
              <a:rPr lang="en" sz="2400"/>
              <a:t>We’d pick the winner : 93% of the time</a:t>
            </a:r>
            <a:br>
              <a:rPr lang="en" sz="2400"/>
            </a:br>
            <a:r>
              <a:rPr lang="en" sz="2400"/>
              <a:t>We’d miss the winner: 5% of the time</a:t>
            </a:r>
          </a:p>
          <a:p>
            <a:pPr lvl="0" rtl="0">
              <a:buNone/>
            </a:pPr>
            <a:r>
              <a:rPr lang="en" sz="2400"/>
              <a:t>We’d falsely find a difference: 2% of the time.</a:t>
            </a:r>
          </a:p>
          <a:p>
            <a:pPr lvl="0" rtl="0">
              <a:buNone/>
            </a:pPr>
            <a:r>
              <a:rPr lang="en" sz="2400"/>
              <a:t>We’d pick the loser: 0% of the time.</a:t>
            </a:r>
          </a:p>
          <a:p>
            <a:endParaRPr/>
          </a:p>
        </p:txBody>
      </p:sp>
      <p:sp>
        <p:nvSpPr>
          <p:cNvPr id="459" name="Shape 459"/>
          <p:cNvSpPr txBox="1"/>
          <p:nvPr/>
        </p:nvSpPr>
        <p:spPr>
          <a:xfrm>
            <a:off x="2044125" y="-54500"/>
            <a:ext cx="3657600" cy="457200"/>
          </a:xfrm>
          <a:prstGeom prst="rect">
            <a:avLst/>
          </a:prstGeom>
        </p:spPr>
        <p:txBody>
          <a:bodyPr lIns="91425" tIns="91425" rIns="91425" bIns="91425" anchor="t" anchorCtr="0">
            <a:noAutofit/>
          </a:bodyPr>
          <a:lstStyle/>
          <a:p>
            <a:endParaRPr/>
          </a:p>
        </p:txBody>
      </p:sp>
      <p:sp>
        <p:nvSpPr>
          <p:cNvPr id="460" name="Shape 460"/>
          <p:cNvSpPr txBox="1"/>
          <p:nvPr/>
        </p:nvSpPr>
        <p:spPr>
          <a:xfrm>
            <a:off x="1199225" y="3679400"/>
            <a:ext cx="1185600" cy="790500"/>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1"/>
        <p:cNvGrpSpPr/>
        <p:nvPr/>
      </p:nvGrpSpPr>
      <p:grpSpPr>
        <a:xfrm>
          <a:off x="0" y="0"/>
          <a:ext cx="0" cy="0"/>
          <a:chOff x="0" y="0"/>
          <a:chExt cx="0" cy="0"/>
        </a:xfrm>
      </p:grpSpPr>
      <p:sp>
        <p:nvSpPr>
          <p:cNvPr id="62" name="Shape 62"/>
          <p:cNvSpPr/>
          <p:nvPr/>
        </p:nvSpPr>
        <p:spPr>
          <a:xfrm>
            <a:off x="152400" y="152400"/>
            <a:ext cx="8899750" cy="2335325"/>
          </a:xfrm>
          <a:prstGeom prst="rect">
            <a:avLst/>
          </a:prstGeom>
          <a:blipFill>
            <a:blip r:embed="rId3"/>
            <a:stretch>
              <a:fillRect/>
            </a:stretch>
          </a:blipFill>
        </p:spPr>
      </p:sp>
      <p:sp>
        <p:nvSpPr>
          <p:cNvPr id="63" name="Shape 63"/>
          <p:cNvSpPr/>
          <p:nvPr/>
        </p:nvSpPr>
        <p:spPr>
          <a:xfrm>
            <a:off x="5183550" y="2780325"/>
            <a:ext cx="3409950" cy="1419225"/>
          </a:xfrm>
          <a:prstGeom prst="rect">
            <a:avLst/>
          </a:prstGeom>
          <a:blipFill>
            <a:blip r:embed="rId4"/>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7"/>
        <p:cNvGrpSpPr/>
        <p:nvPr/>
      </p:nvGrpSpPr>
      <p:grpSpPr>
        <a:xfrm>
          <a:off x="0" y="0"/>
          <a:ext cx="0" cy="0"/>
          <a:chOff x="0" y="0"/>
          <a:chExt cx="0" cy="0"/>
        </a:xfrm>
      </p:grpSpPr>
      <p:sp>
        <p:nvSpPr>
          <p:cNvPr id="68" name="Shape 68"/>
          <p:cNvSpPr txBox="1"/>
          <p:nvPr/>
        </p:nvSpPr>
        <p:spPr>
          <a:xfrm>
            <a:off x="928050" y="1824900"/>
            <a:ext cx="8216099" cy="457200"/>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 sz="2400"/>
              <a:t>B won in this sample. </a:t>
            </a:r>
          </a:p>
          <a:p>
            <a:pPr marL="457200" lvl="0" indent="-381000" rtl="0">
              <a:buClr>
                <a:srgbClr val="000000"/>
              </a:buClr>
              <a:buSzPct val="100000"/>
              <a:buFont typeface="Arial"/>
              <a:buChar char="●"/>
            </a:pPr>
            <a:r>
              <a:rPr lang="en" sz="2400"/>
              <a:t>But you have a 6% chance of B actually being a loser. (And another 6% chance that B wins by a ton.)</a:t>
            </a:r>
          </a:p>
          <a:p>
            <a:pPr marL="457200" lvl="0" indent="-381000" rtl="0">
              <a:buClr>
                <a:srgbClr val="000000"/>
              </a:buClr>
              <a:buSzPct val="100000"/>
              <a:buFont typeface="Arial"/>
              <a:buChar char="●"/>
            </a:pPr>
            <a:r>
              <a:rPr lang="en" sz="2400"/>
              <a:t>If you keep running this test, B will probably win by somewhere not too too far from 10%.</a:t>
            </a:r>
            <a:r>
              <a:rPr lang="en"/>
              <a:t> </a:t>
            </a:r>
          </a:p>
        </p:txBody>
      </p:sp>
      <p:sp>
        <p:nvSpPr>
          <p:cNvPr id="69" name="Shape 69"/>
          <p:cNvSpPr/>
          <p:nvPr/>
        </p:nvSpPr>
        <p:spPr>
          <a:xfrm>
            <a:off x="0" y="76200"/>
            <a:ext cx="9143999" cy="1644350"/>
          </a:xfrm>
          <a:prstGeom prst="rect">
            <a:avLst/>
          </a:prstGeom>
          <a:blipFill>
            <a:blip r:embed="rId3"/>
            <a:stretch>
              <a:fillRect/>
            </a:stretch>
          </a:blipFill>
        </p:spPr>
      </p:sp>
      <p:sp>
        <p:nvSpPr>
          <p:cNvPr id="70" name="Shape 70"/>
          <p:cNvSpPr txBox="1"/>
          <p:nvPr/>
        </p:nvSpPr>
        <p:spPr>
          <a:xfrm>
            <a:off x="7825" y="1729150"/>
            <a:ext cx="3657600" cy="457200"/>
          </a:xfrm>
          <a:prstGeom prst="rect">
            <a:avLst/>
          </a:prstGeom>
        </p:spPr>
        <p:txBody>
          <a:bodyPr lIns="91425" tIns="91425" rIns="91425" bIns="91425" anchor="t" anchorCtr="0">
            <a:noAutofit/>
          </a:bodyPr>
          <a:lstStyle/>
          <a:p>
            <a:pPr>
              <a:buNone/>
            </a:pPr>
            <a:r>
              <a:rPr lang="en" sz="3000"/>
              <a:t>i.e.:</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Macintosh PowerPoint</Application>
  <PresentationFormat>On-screen Show (16:9)</PresentationFormat>
  <Paragraphs>142</Paragraphs>
  <Slides>78</Slides>
  <Notes>78</Notes>
  <HiddenSlides>0</HiddenSlides>
  <MMClips>0</MMClips>
  <ScaleCrop>false</ScaleCrop>
  <HeadingPairs>
    <vt:vector size="4" baseType="variant">
      <vt:variant>
        <vt:lpstr>Design Template</vt:lpstr>
      </vt:variant>
      <vt:variant>
        <vt:i4>1</vt:i4>
      </vt:variant>
      <vt:variant>
        <vt:lpstr>Slide Titles</vt:lpstr>
      </vt:variant>
      <vt:variant>
        <vt:i4>78</vt:i4>
      </vt:variant>
    </vt:vector>
  </HeadingPairs>
  <TitlesOfParts>
    <vt:vector size="79" baseType="lpstr">
      <vt:lpstr>simple-light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Sophia DeMartini</cp:lastModifiedBy>
  <cp:revision>1</cp:revision>
  <dcterms:created xsi:type="dcterms:W3CDTF">2013-11-13T18:01:33Z</dcterms:created>
  <dcterms:modified xsi:type="dcterms:W3CDTF">2013-11-13T18:01:46Z</dcterms:modified>
</cp:coreProperties>
</file>