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vsdx" ContentType="application/vnd.ms-visio.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9"/>
  </p:notesMasterIdLst>
  <p:handoutMasterIdLst>
    <p:handoutMasterId r:id="rId10"/>
  </p:handoutMasterIdLst>
  <p:sldIdLst>
    <p:sldId id="265" r:id="rId3"/>
    <p:sldId id="494" r:id="rId4"/>
    <p:sldId id="497" r:id="rId5"/>
    <p:sldId id="498" r:id="rId6"/>
    <p:sldId id="500" r:id="rId7"/>
    <p:sldId id="499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 H. BEAUREGARD" initials="PHB" lastIdx="3" clrIdx="0"/>
  <p:cmAuthor id="1" name="Jeff Groves" initials="J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FF7"/>
    <a:srgbClr val="969696"/>
    <a:srgbClr val="E01A00"/>
    <a:srgbClr val="A6A6A6"/>
    <a:srgbClr val="558ED5"/>
    <a:srgbClr val="8A0000"/>
    <a:srgbClr val="FCD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5" autoAdjust="0"/>
    <p:restoredTop sz="85787" autoAdjust="0"/>
  </p:normalViewPr>
  <p:slideViewPr>
    <p:cSldViewPr snapToGrid="0">
      <p:cViewPr>
        <p:scale>
          <a:sx n="121" d="100"/>
          <a:sy n="121" d="100"/>
        </p:scale>
        <p:origin x="-8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534306-9F9B-446C-BE91-BAB71236DEE6}" type="datetimeFigureOut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599D14D-8323-48F0-9540-DAF4C88CC6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55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9E88D01-4226-4D9E-94E5-21B4F8A1F6E4}" type="datetimeFigureOut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22585B-9CD0-4109-B6B4-F1F50CC5D2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7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2585B-9CD0-4109-B6B4-F1F50CC5D27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2585B-9CD0-4109-B6B4-F1F50CC5D2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5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2585B-9CD0-4109-B6B4-F1F50CC5D2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8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2585B-9CD0-4109-B6B4-F1F50CC5D2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3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2585B-9CD0-4109-B6B4-F1F50CC5D2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3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1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1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72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924800" cy="8382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914616" y="6535581"/>
            <a:ext cx="816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white">
                    <a:lumMod val="75000"/>
                  </a:prstClr>
                </a:solidFill>
                <a:latin typeface="Calibri"/>
              </a:rPr>
              <a:t>Confidential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77000"/>
            <a:ext cx="733864" cy="45720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161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02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06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02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924800" cy="8382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09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49580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49580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05532" y="6324602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924800" cy="8382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6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49580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49580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02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2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02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652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02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08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924800" cy="8382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914616" y="6535589"/>
            <a:ext cx="816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Confidential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77000"/>
            <a:ext cx="733864" cy="45720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02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094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02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8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02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66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1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1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924800" cy="8382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49581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49581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05532" y="632461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924800" cy="8382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49581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49581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1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1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1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1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jl-ppt-backgroun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5532" y="632461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objl-ppt-cover2.bmp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1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objl-ppt-cover2.bmp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5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.vsdx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0" y="6157454"/>
            <a:ext cx="9144000" cy="7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406785"/>
            <a:ext cx="9144000" cy="1470025"/>
          </a:xfrm>
          <a:prstGeom prst="rect">
            <a:avLst/>
          </a:prstGeom>
        </p:spPr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Improving Customer Experience One Meal at a Time </a:t>
            </a:r>
            <a:br>
              <a:rPr lang="en-US" sz="2600" b="1" dirty="0" smtClean="0">
                <a:solidFill>
                  <a:schemeClr val="bg1"/>
                </a:solidFill>
              </a:rPr>
            </a:br>
            <a:r>
              <a:rPr lang="en-US" sz="2600" b="1" dirty="0" smtClean="0">
                <a:solidFill>
                  <a:schemeClr val="bg1"/>
                </a:solidFill>
              </a:rPr>
              <a:t>Matthew Grace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85200" cy="838200"/>
          </a:xfrm>
        </p:spPr>
        <p:txBody>
          <a:bodyPr/>
          <a:lstStyle/>
          <a:p>
            <a:r>
              <a:rPr lang="en-US" dirty="0" smtClean="0"/>
              <a:t>MUSE: Measure, Motivate, and Reward Staff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550" y="1123960"/>
            <a:ext cx="34988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Delivers: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Harder </a:t>
            </a:r>
            <a:r>
              <a:rPr lang="en-US" sz="2400" dirty="0"/>
              <a:t>– and smarter – working staff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Measurable and sustained sales lift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Improved service and customer </a:t>
            </a:r>
            <a:r>
              <a:rPr lang="en-US" sz="2400" dirty="0" smtClean="0"/>
              <a:t>loyalty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 “Culture of Excellence”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672" y="1380065"/>
            <a:ext cx="4774719" cy="470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Union - 2013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0769"/>
            <a:ext cx="8229600" cy="4525963"/>
          </a:xfrm>
        </p:spPr>
        <p:txBody>
          <a:bodyPr/>
          <a:lstStyle/>
          <a:p>
            <a:r>
              <a:rPr lang="en-US" dirty="0" smtClean="0"/>
              <a:t>Technical Challenges</a:t>
            </a:r>
          </a:p>
          <a:p>
            <a:pPr lvl="1"/>
            <a:r>
              <a:rPr lang="en-US" dirty="0" smtClean="0"/>
              <a:t>Scale = Legacy architecture limited volume of data to be analyzed</a:t>
            </a:r>
          </a:p>
          <a:p>
            <a:pPr lvl="1"/>
            <a:r>
              <a:rPr lang="en-US" dirty="0" smtClean="0"/>
              <a:t>Rigidity = Data schema and associated challenges dramatically reduced attributes available to analyze staff performance</a:t>
            </a:r>
          </a:p>
          <a:p>
            <a:pPr lvl="1"/>
            <a:r>
              <a:rPr lang="en-US" dirty="0" smtClean="0"/>
              <a:t>Predictive Modeling = “normalizing” process computationally expensive and inhibiting to analytic models</a:t>
            </a:r>
          </a:p>
          <a:p>
            <a:pPr lvl="1"/>
            <a:r>
              <a:rPr lang="en-US" dirty="0" smtClean="0"/>
              <a:t>Time to Insight = Cumbersome data pipeline and incompatible stores</a:t>
            </a:r>
          </a:p>
          <a:p>
            <a:r>
              <a:rPr lang="en-US" dirty="0" smtClean="0"/>
              <a:t>Business Impediments</a:t>
            </a:r>
            <a:endParaRPr lang="en-US" dirty="0"/>
          </a:p>
          <a:p>
            <a:pPr lvl="1"/>
            <a:r>
              <a:rPr lang="en-US" dirty="0" smtClean="0"/>
              <a:t>Ability to discover emerging performance attributes = significant value  </a:t>
            </a:r>
          </a:p>
          <a:p>
            <a:pPr lvl="1"/>
            <a:r>
              <a:rPr lang="en-US" dirty="0" smtClean="0"/>
              <a:t>Data “currency” weighs on new market development </a:t>
            </a:r>
          </a:p>
          <a:p>
            <a:pPr lvl="1"/>
            <a:r>
              <a:rPr lang="en-US" dirty="0" smtClean="0"/>
              <a:t>Flexibility critical to customer on-boarding and scalability of business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HAD_UseCase_Funn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66" y="3138387"/>
            <a:ext cx="6045705" cy="453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Decisive Actions Yield Groundbreaking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Considerations</a:t>
            </a:r>
          </a:p>
          <a:p>
            <a:pPr lvl="1"/>
            <a:r>
              <a:rPr lang="en-US" dirty="0" smtClean="0"/>
              <a:t>Traditional MPP &amp; Hadoop architecture</a:t>
            </a:r>
          </a:p>
          <a:p>
            <a:pPr lvl="1"/>
            <a:r>
              <a:rPr lang="en-US" dirty="0" smtClean="0"/>
              <a:t>Purely open source “Hadoop stack”</a:t>
            </a:r>
          </a:p>
          <a:p>
            <a:pPr lvl="1"/>
            <a:r>
              <a:rPr lang="en-US" dirty="0" smtClean="0"/>
              <a:t>Hadapt Adaptive Analytical Platform </a:t>
            </a:r>
          </a:p>
          <a:p>
            <a:r>
              <a:rPr lang="en-US" dirty="0" smtClean="0"/>
              <a:t>The Solution</a:t>
            </a:r>
          </a:p>
          <a:p>
            <a:pPr lvl="1"/>
            <a:r>
              <a:rPr lang="en-US" dirty="0" smtClean="0"/>
              <a:t>Hadapt Adaptive Analytical Platform</a:t>
            </a:r>
          </a:p>
          <a:p>
            <a:pPr lvl="1"/>
            <a:r>
              <a:rPr lang="en-US" dirty="0" smtClean="0"/>
              <a:t>Flexible Schema and Schemaless SQL completely change the data management paradigm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Dramatically simplified data management pipeline and infrastructure architecture</a:t>
            </a:r>
          </a:p>
          <a:p>
            <a:pPr lvl="1"/>
            <a:r>
              <a:rPr lang="en-US" dirty="0" smtClean="0"/>
              <a:t>Time to insight improved &gt; 750x</a:t>
            </a:r>
          </a:p>
          <a:p>
            <a:pPr lvl="1"/>
            <a:r>
              <a:rPr lang="en-US" dirty="0" smtClean="0"/>
              <a:t>Data now able to “speak for itself” providing unparalleled insights</a:t>
            </a:r>
          </a:p>
          <a:p>
            <a:pPr lvl="1"/>
            <a:r>
              <a:rPr lang="en-US" dirty="0" smtClean="0"/>
              <a:t>Scalable &amp; completely parallelized implementation of advanced analytic models</a:t>
            </a:r>
          </a:p>
          <a:p>
            <a:pPr lvl="1"/>
            <a:r>
              <a:rPr lang="en-US" dirty="0" smtClean="0"/>
              <a:t>Business expanding into additional markets, verticals, and use cases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6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732520" cy="838200"/>
          </a:xfrm>
        </p:spPr>
        <p:txBody>
          <a:bodyPr/>
          <a:lstStyle/>
          <a:p>
            <a:r>
              <a:rPr lang="en-US" dirty="0" smtClean="0"/>
              <a:t>6 Pillars of Architecture – </a:t>
            </a:r>
            <a:r>
              <a:rPr lang="en-US" dirty="0" err="1" smtClean="0"/>
              <a:t>Hadapt</a:t>
            </a:r>
            <a:r>
              <a:rPr lang="en-US" dirty="0" smtClean="0"/>
              <a:t> as our Analytical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BADCD2-E400-44E7-BA30-4A56DE40DE57}" type="slidenum">
              <a:rPr lang="en-US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943125"/>
              </p:ext>
            </p:extLst>
          </p:nvPr>
        </p:nvGraphicFramePr>
        <p:xfrm>
          <a:off x="690199" y="1063625"/>
          <a:ext cx="7763619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Visio" r:id="rId3" imgW="6981856" imgH="4505220" progId="Visio.Drawing.15">
                  <p:embed/>
                </p:oleObj>
              </mc:Choice>
              <mc:Fallback>
                <p:oleObj name="Visio" r:id="rId3" imgW="6981856" imgH="45052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199" y="1063625"/>
                        <a:ext cx="7763619" cy="501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3634740" y="3329940"/>
            <a:ext cx="2887980" cy="2682240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7425" y="5122684"/>
            <a:ext cx="1651000" cy="529193"/>
          </a:xfrm>
          <a:prstGeom prst="rect">
            <a:avLst/>
          </a:prstGeom>
          <a:solidFill>
            <a:srgbClr val="E4EF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7843" y="5172854"/>
            <a:ext cx="1230488" cy="291056"/>
          </a:xfrm>
          <a:prstGeom prst="rect">
            <a:avLst/>
          </a:prstGeom>
          <a:solidFill>
            <a:srgbClr val="E4EF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9544" y="5122672"/>
            <a:ext cx="1572757" cy="553998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+mn-cs"/>
              </a:rPr>
              <a:t>CDH 4.3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err="1" smtClean="0">
                <a:solidFill>
                  <a:prstClr val="black"/>
                </a:solidFill>
                <a:latin typeface="Calibri"/>
                <a:cs typeface="+mn-cs"/>
              </a:rPr>
              <a:t>Hadapt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cs typeface="+mn-cs"/>
              </a:rPr>
              <a:t> Adaptive Analytical Platform v2.0</a:t>
            </a:r>
            <a:endParaRPr lang="en-US" sz="1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30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BADCD2-E400-44E7-BA30-4A56DE40DE5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1291" y="1602520"/>
            <a:ext cx="8259773" cy="202919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err="1" smtClean="0"/>
              <a:t>Hadapt</a:t>
            </a:r>
            <a:r>
              <a:rPr lang="en-US" sz="3600" dirty="0" smtClean="0"/>
              <a:t> Flexible Schema &amp; The End of ETL Tuesday @ 11:50AM Rhinelander South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0923" y="3413300"/>
            <a:ext cx="5520508" cy="202919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/>
              <a:t>Booth #402 Sponsor Pavilion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432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10342</TotalTime>
  <Words>247</Words>
  <Application>Microsoft Macintosh PowerPoint</Application>
  <PresentationFormat>On-screen Show (4:3)</PresentationFormat>
  <Paragraphs>50</Paragraphs>
  <Slides>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17_Office Theme</vt:lpstr>
      <vt:lpstr>Visio</vt:lpstr>
      <vt:lpstr>Improving Customer Experience One Meal at a Time  Matthew Grace</vt:lpstr>
      <vt:lpstr>MUSE: Measure, Motivate, and Reward Staff Performance</vt:lpstr>
      <vt:lpstr>State of the Union - 2013</vt:lpstr>
      <vt:lpstr>Decisive Actions Yield Groundbreaking Results</vt:lpstr>
      <vt:lpstr>6 Pillars of Architecture – Hadapt as our Analytical Core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Price Deviation</dc:title>
  <dc:creator>Mattastica</dc:creator>
  <cp:lastModifiedBy>Scott Howser</cp:lastModifiedBy>
  <cp:revision>829</cp:revision>
  <dcterms:created xsi:type="dcterms:W3CDTF">2013-01-09T22:39:34Z</dcterms:created>
  <dcterms:modified xsi:type="dcterms:W3CDTF">2013-10-23T20:50:03Z</dcterms:modified>
</cp:coreProperties>
</file>