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7"/>
  </p:notesMasterIdLst>
  <p:handoutMasterIdLst>
    <p:handoutMasterId r:id="rId28"/>
  </p:handoutMasterIdLst>
  <p:sldIdLst>
    <p:sldId id="454" r:id="rId5"/>
    <p:sldId id="444" r:id="rId6"/>
    <p:sldId id="445" r:id="rId7"/>
    <p:sldId id="448" r:id="rId8"/>
    <p:sldId id="415" r:id="rId9"/>
    <p:sldId id="456" r:id="rId10"/>
    <p:sldId id="457" r:id="rId11"/>
    <p:sldId id="455" r:id="rId12"/>
    <p:sldId id="452" r:id="rId13"/>
    <p:sldId id="453" r:id="rId14"/>
    <p:sldId id="402" r:id="rId15"/>
    <p:sldId id="404" r:id="rId16"/>
    <p:sldId id="407" r:id="rId17"/>
    <p:sldId id="439" r:id="rId18"/>
    <p:sldId id="413" r:id="rId19"/>
    <p:sldId id="464" r:id="rId20"/>
    <p:sldId id="458" r:id="rId21"/>
    <p:sldId id="459" r:id="rId22"/>
    <p:sldId id="461" r:id="rId23"/>
    <p:sldId id="463" r:id="rId24"/>
    <p:sldId id="462" r:id="rId25"/>
    <p:sldId id="310" r:id="rId26"/>
  </p:sldIdLst>
  <p:sldSz cx="12195175" cy="6859588"/>
  <p:notesSz cx="6858000" cy="9144000"/>
  <p:defaultTex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urdett, David" initials="DB"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283"/>
    <a:srgbClr val="FF0000"/>
    <a:srgbClr val="666666"/>
    <a:srgbClr val="2B3F7B"/>
    <a:srgbClr val="9C277B"/>
    <a:srgbClr val="D4652D"/>
    <a:srgbClr val="9E3039"/>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84" autoAdjust="0"/>
    <p:restoredTop sz="72101" autoAdjust="0"/>
  </p:normalViewPr>
  <p:slideViewPr>
    <p:cSldViewPr snapToGrid="0" showGuides="1">
      <p:cViewPr varScale="1">
        <p:scale>
          <a:sx n="79" d="100"/>
          <a:sy n="79" d="100"/>
        </p:scale>
        <p:origin x="-1440" y="-96"/>
      </p:cViewPr>
      <p:guideLst>
        <p:guide orient="horz" pos="4118"/>
        <p:guide orient="horz" pos="3835"/>
        <p:guide orient="horz" pos="1065"/>
        <p:guide orient="horz" pos="779"/>
        <p:guide pos="7478"/>
        <p:guide pos="205"/>
        <p:guide pos="3849"/>
        <p:guide pos="4708"/>
        <p:guide pos="4812"/>
        <p:guide pos="2865"/>
        <p:guide pos="2965"/>
      </p:guideLst>
    </p:cSldViewPr>
  </p:slideViewPr>
  <p:notesTextViewPr>
    <p:cViewPr>
      <p:scale>
        <a:sx n="100" d="100"/>
        <a:sy n="100" d="100"/>
      </p:scale>
      <p:origin x="0" y="0"/>
    </p:cViewPr>
  </p:notesTextViewPr>
  <p:sorterViewPr>
    <p:cViewPr>
      <p:scale>
        <a:sx n="100" d="100"/>
        <a:sy n="100" d="100"/>
      </p:scale>
      <p:origin x="0" y="8112"/>
    </p:cViewPr>
  </p:sorterViewPr>
  <p:notesViewPr>
    <p:cSldViewPr snapToGrid="0" showGuides="1">
      <p:cViewPr varScale="1">
        <p:scale>
          <a:sx n="77" d="100"/>
          <a:sy n="77" d="100"/>
        </p:scale>
        <p:origin x="-204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71E361-0A64-4098-94D3-EB56DC0F63A1}"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US"/>
        </a:p>
      </dgm:t>
    </dgm:pt>
    <dgm:pt modelId="{2A38DFB9-F42F-4EE9-B29E-DED3913A6642}">
      <dgm:prSet phldrT="[Text]" custT="1"/>
      <dgm:spPr/>
      <dgm:t>
        <a:bodyPr lIns="91440" tIns="91440" rIns="91440" bIns="0"/>
        <a:lstStyle/>
        <a:p>
          <a:r>
            <a:rPr lang="en-US" sz="3200" b="0" dirty="0" smtClean="0">
              <a:solidFill>
                <a:schemeClr val="bg1"/>
              </a:solidFill>
            </a:rPr>
            <a:t>Data Needs</a:t>
          </a:r>
          <a:endParaRPr lang="en-US" sz="3200" b="0" dirty="0">
            <a:solidFill>
              <a:schemeClr val="bg1"/>
            </a:solidFill>
          </a:endParaRPr>
        </a:p>
      </dgm:t>
    </dgm:pt>
    <dgm:pt modelId="{36576CBD-FDFF-4E07-9068-9AFB11E93357}" type="parTrans" cxnId="{4EEBF010-164D-41A7-89F0-1172F8082B57}">
      <dgm:prSet/>
      <dgm:spPr/>
      <dgm:t>
        <a:bodyPr/>
        <a:lstStyle/>
        <a:p>
          <a:endParaRPr lang="en-US" sz="1600"/>
        </a:p>
      </dgm:t>
    </dgm:pt>
    <dgm:pt modelId="{F1572EBC-CD2C-45DC-8DCF-71DB7B6F0A8F}" type="sibTrans" cxnId="{4EEBF010-164D-41A7-89F0-1172F8082B57}">
      <dgm:prSet/>
      <dgm:spPr/>
      <dgm:t>
        <a:bodyPr/>
        <a:lstStyle/>
        <a:p>
          <a:endParaRPr lang="en-US" sz="1600"/>
        </a:p>
      </dgm:t>
    </dgm:pt>
    <dgm:pt modelId="{8A953CF0-4730-4F86-95FD-ADBDBBE658A4}">
      <dgm:prSet phldrT="[Text]" custT="1"/>
      <dgm:spPr>
        <a:solidFill>
          <a:schemeClr val="bg1">
            <a:lumMod val="95000"/>
          </a:schemeClr>
        </a:solidFill>
      </dgm:spPr>
      <dgm:t>
        <a:bodyPr/>
        <a:lstStyle/>
        <a:p>
          <a:r>
            <a:rPr lang="en-US" sz="1800" b="0" dirty="0" smtClean="0"/>
            <a:t>Decide what remote data sources are needed for the application running on SAP HANA</a:t>
          </a:r>
          <a:endParaRPr lang="en-US" sz="1800" dirty="0"/>
        </a:p>
      </dgm:t>
    </dgm:pt>
    <dgm:pt modelId="{30F2124C-9685-44D0-A06A-997BD74ED0F9}" type="parTrans" cxnId="{5B1B6A9E-D8A6-4767-B9CE-83E1172BFA45}">
      <dgm:prSet/>
      <dgm:spPr/>
      <dgm:t>
        <a:bodyPr/>
        <a:lstStyle/>
        <a:p>
          <a:endParaRPr lang="en-US" sz="1600"/>
        </a:p>
      </dgm:t>
    </dgm:pt>
    <dgm:pt modelId="{CBE580A5-4D1F-4704-8F4B-13CFEC451976}" type="sibTrans" cxnId="{5B1B6A9E-D8A6-4767-B9CE-83E1172BFA45}">
      <dgm:prSet/>
      <dgm:spPr/>
      <dgm:t>
        <a:bodyPr/>
        <a:lstStyle/>
        <a:p>
          <a:endParaRPr lang="en-US" sz="1600"/>
        </a:p>
      </dgm:t>
    </dgm:pt>
    <dgm:pt modelId="{8110D967-FB27-4A7E-8DAA-7EAA62FF4288}">
      <dgm:prSet phldrT="[Text]" custT="1"/>
      <dgm:spPr/>
      <dgm:t>
        <a:bodyPr lIns="91440" tIns="91440" rIns="91440" bIns="0"/>
        <a:lstStyle/>
        <a:p>
          <a:r>
            <a:rPr lang="en-US" sz="3200" b="0" dirty="0" smtClean="0">
              <a:solidFill>
                <a:schemeClr val="bg1"/>
              </a:solidFill>
            </a:rPr>
            <a:t>Sources</a:t>
          </a:r>
          <a:endParaRPr lang="en-US" sz="3200" b="0" dirty="0">
            <a:solidFill>
              <a:schemeClr val="bg1"/>
            </a:solidFill>
          </a:endParaRPr>
        </a:p>
      </dgm:t>
    </dgm:pt>
    <dgm:pt modelId="{FBC2E670-7717-4DBB-9105-A9C1B5EDEB8B}" type="parTrans" cxnId="{49917CFE-2F4C-4687-850D-1EEC194C230A}">
      <dgm:prSet/>
      <dgm:spPr/>
      <dgm:t>
        <a:bodyPr/>
        <a:lstStyle/>
        <a:p>
          <a:endParaRPr lang="en-US" sz="1600"/>
        </a:p>
      </dgm:t>
    </dgm:pt>
    <dgm:pt modelId="{14A28143-3E90-40B2-BDA7-2577C45B4925}" type="sibTrans" cxnId="{49917CFE-2F4C-4687-850D-1EEC194C230A}">
      <dgm:prSet/>
      <dgm:spPr/>
      <dgm:t>
        <a:bodyPr/>
        <a:lstStyle/>
        <a:p>
          <a:endParaRPr lang="en-US" sz="1600"/>
        </a:p>
      </dgm:t>
    </dgm:pt>
    <dgm:pt modelId="{ADAC8571-7E13-4034-9AF5-75C2CB5C5235}">
      <dgm:prSet phldrT="[Text]" custT="1"/>
      <dgm:spPr>
        <a:solidFill>
          <a:schemeClr val="bg1">
            <a:lumMod val="95000"/>
            <a:alpha val="90000"/>
          </a:schemeClr>
        </a:solidFill>
      </dgm:spPr>
      <dgm:t>
        <a:bodyPr/>
        <a:lstStyle/>
        <a:p>
          <a:r>
            <a:rPr lang="en-US" sz="1800" b="0" dirty="0" smtClean="0"/>
            <a:t>Define the remote data source with the appropriate security credentials</a:t>
          </a:r>
          <a:endParaRPr lang="en-US" sz="1800" dirty="0"/>
        </a:p>
      </dgm:t>
    </dgm:pt>
    <dgm:pt modelId="{7F7AFAC3-387B-4B06-A289-145DFD9514E4}" type="parTrans" cxnId="{22013C4F-F7C9-410D-ACCF-D64DFC26351B}">
      <dgm:prSet/>
      <dgm:spPr/>
      <dgm:t>
        <a:bodyPr/>
        <a:lstStyle/>
        <a:p>
          <a:endParaRPr lang="en-US" sz="1600"/>
        </a:p>
      </dgm:t>
    </dgm:pt>
    <dgm:pt modelId="{2D3E9E17-BA28-4FF9-B800-CDE6DF755AD9}" type="sibTrans" cxnId="{22013C4F-F7C9-410D-ACCF-D64DFC26351B}">
      <dgm:prSet/>
      <dgm:spPr/>
      <dgm:t>
        <a:bodyPr/>
        <a:lstStyle/>
        <a:p>
          <a:endParaRPr lang="en-US" sz="1600"/>
        </a:p>
      </dgm:t>
    </dgm:pt>
    <dgm:pt modelId="{A2A6B439-D9CB-47DC-BAD2-8481756B9A74}">
      <dgm:prSet phldrT="[Text]" custT="1"/>
      <dgm:spPr/>
      <dgm:t>
        <a:bodyPr lIns="91440" tIns="91440" rIns="91440" bIns="0"/>
        <a:lstStyle/>
        <a:p>
          <a:r>
            <a:rPr lang="en-US" sz="3200" b="0" dirty="0" smtClean="0">
              <a:solidFill>
                <a:schemeClr val="bg1"/>
              </a:solidFill>
            </a:rPr>
            <a:t>References</a:t>
          </a:r>
          <a:endParaRPr lang="en-US" sz="3200" b="0" dirty="0">
            <a:solidFill>
              <a:schemeClr val="bg1"/>
            </a:solidFill>
          </a:endParaRPr>
        </a:p>
      </dgm:t>
    </dgm:pt>
    <dgm:pt modelId="{6EDF67B2-2CEA-47EB-83C9-44F5D33D8A97}" type="parTrans" cxnId="{7D46D2F9-1DDB-45CA-BB60-BEE43A49EF98}">
      <dgm:prSet/>
      <dgm:spPr/>
      <dgm:t>
        <a:bodyPr/>
        <a:lstStyle/>
        <a:p>
          <a:endParaRPr lang="en-US" sz="1600"/>
        </a:p>
      </dgm:t>
    </dgm:pt>
    <dgm:pt modelId="{D1DC5C54-ADB5-4328-A8DA-5E6840188A5D}" type="sibTrans" cxnId="{7D46D2F9-1DDB-45CA-BB60-BEE43A49EF98}">
      <dgm:prSet/>
      <dgm:spPr/>
      <dgm:t>
        <a:bodyPr/>
        <a:lstStyle/>
        <a:p>
          <a:endParaRPr lang="en-US" sz="1600"/>
        </a:p>
      </dgm:t>
    </dgm:pt>
    <dgm:pt modelId="{4A664008-4DAE-4114-964F-2C1AE73CF5A7}">
      <dgm:prSet phldrT="[Text]" custT="1"/>
      <dgm:spPr>
        <a:solidFill>
          <a:schemeClr val="bg1">
            <a:lumMod val="95000"/>
            <a:alpha val="90000"/>
          </a:schemeClr>
        </a:solidFill>
      </dgm:spPr>
      <dgm:t>
        <a:bodyPr/>
        <a:lstStyle/>
        <a:p>
          <a:r>
            <a:rPr lang="en-US" sz="1800" b="0" dirty="0" smtClean="0"/>
            <a:t>Create virtual tables which reference the remote data source (table)</a:t>
          </a:r>
          <a:endParaRPr lang="en-US" sz="1800" dirty="0"/>
        </a:p>
      </dgm:t>
    </dgm:pt>
    <dgm:pt modelId="{F050A8EC-5C83-4DBB-98D8-F5B2504726EC}" type="parTrans" cxnId="{6A1C43A4-1D49-407A-BB91-6206275C51D6}">
      <dgm:prSet/>
      <dgm:spPr/>
      <dgm:t>
        <a:bodyPr/>
        <a:lstStyle/>
        <a:p>
          <a:endParaRPr lang="en-US" sz="1600"/>
        </a:p>
      </dgm:t>
    </dgm:pt>
    <dgm:pt modelId="{3C9B4793-61C9-4D9C-B7D5-785614C4616A}" type="sibTrans" cxnId="{6A1C43A4-1D49-407A-BB91-6206275C51D6}">
      <dgm:prSet/>
      <dgm:spPr/>
      <dgm:t>
        <a:bodyPr/>
        <a:lstStyle/>
        <a:p>
          <a:endParaRPr lang="en-US" sz="1600"/>
        </a:p>
      </dgm:t>
    </dgm:pt>
    <dgm:pt modelId="{AC457AA4-DEC3-404E-906F-AF5392A747E9}">
      <dgm:prSet phldrT="[Text]" custT="1"/>
      <dgm:spPr/>
      <dgm:t>
        <a:bodyPr lIns="91440" tIns="91440" rIns="91440" bIns="0"/>
        <a:lstStyle/>
        <a:p>
          <a:r>
            <a:rPr lang="en-US" sz="3200" b="0" dirty="0" smtClean="0">
              <a:solidFill>
                <a:schemeClr val="bg1"/>
              </a:solidFill>
            </a:rPr>
            <a:t>Application</a:t>
          </a:r>
          <a:endParaRPr lang="en-US" sz="3200" b="0" dirty="0">
            <a:solidFill>
              <a:schemeClr val="bg1"/>
            </a:solidFill>
          </a:endParaRPr>
        </a:p>
      </dgm:t>
    </dgm:pt>
    <dgm:pt modelId="{7287F66E-BEE7-47DD-87A4-D19AB9C61576}" type="parTrans" cxnId="{EEC415A0-7111-4FFA-8358-3E6F31B31940}">
      <dgm:prSet/>
      <dgm:spPr/>
      <dgm:t>
        <a:bodyPr/>
        <a:lstStyle/>
        <a:p>
          <a:endParaRPr lang="en-US" sz="1600"/>
        </a:p>
      </dgm:t>
    </dgm:pt>
    <dgm:pt modelId="{B6665806-AAF5-4822-89CE-15A4AEF841C8}" type="sibTrans" cxnId="{EEC415A0-7111-4FFA-8358-3E6F31B31940}">
      <dgm:prSet/>
      <dgm:spPr/>
      <dgm:t>
        <a:bodyPr/>
        <a:lstStyle/>
        <a:p>
          <a:endParaRPr lang="en-US" sz="1600"/>
        </a:p>
      </dgm:t>
    </dgm:pt>
    <dgm:pt modelId="{65A58B45-2724-4B17-9016-FBD17D0F641D}">
      <dgm:prSet phldrT="[Text]" custT="1"/>
      <dgm:spPr>
        <a:solidFill>
          <a:schemeClr val="bg1">
            <a:lumMod val="95000"/>
            <a:alpha val="90000"/>
          </a:schemeClr>
        </a:solidFill>
      </dgm:spPr>
      <dgm:t>
        <a:bodyPr/>
        <a:lstStyle/>
        <a:p>
          <a:r>
            <a:rPr lang="en-US" sz="1800" b="0" dirty="0" smtClean="0"/>
            <a:t>Write your application, using HANA tables and virtual tables</a:t>
          </a:r>
          <a:endParaRPr lang="en-US" sz="1800" dirty="0"/>
        </a:p>
      </dgm:t>
    </dgm:pt>
    <dgm:pt modelId="{722C9AC7-EF80-4E70-BB5A-5181CD521DAE}" type="parTrans" cxnId="{D5B83315-4748-4418-8973-C7EB8815B416}">
      <dgm:prSet/>
      <dgm:spPr/>
      <dgm:t>
        <a:bodyPr/>
        <a:lstStyle/>
        <a:p>
          <a:endParaRPr lang="en-US" sz="1600"/>
        </a:p>
      </dgm:t>
    </dgm:pt>
    <dgm:pt modelId="{C5886137-4572-4AD7-A4FC-AF2C54F4BADF}" type="sibTrans" cxnId="{D5B83315-4748-4418-8973-C7EB8815B416}">
      <dgm:prSet/>
      <dgm:spPr/>
      <dgm:t>
        <a:bodyPr/>
        <a:lstStyle/>
        <a:p>
          <a:endParaRPr lang="en-US" sz="1600"/>
        </a:p>
      </dgm:t>
    </dgm:pt>
    <dgm:pt modelId="{5E9DDBE3-0375-4CB0-8026-390752E574F5}">
      <dgm:prSet phldrT="[Text]" custT="1"/>
      <dgm:spPr>
        <a:solidFill>
          <a:schemeClr val="bg1">
            <a:lumMod val="95000"/>
            <a:alpha val="90000"/>
          </a:schemeClr>
        </a:solidFill>
      </dgm:spPr>
      <dgm:t>
        <a:bodyPr/>
        <a:lstStyle/>
        <a:p>
          <a:r>
            <a:rPr lang="en-US" sz="1800" dirty="0" smtClean="0"/>
            <a:t>Query processor in HANA does the rest of the optimizations and data access</a:t>
          </a:r>
          <a:endParaRPr lang="en-US" sz="1800" dirty="0"/>
        </a:p>
      </dgm:t>
    </dgm:pt>
    <dgm:pt modelId="{3BC9ED3F-6E88-4AD9-942D-A3FD6F0E71A4}" type="parTrans" cxnId="{9367C10A-E87C-4008-B479-4B40FB20A87D}">
      <dgm:prSet/>
      <dgm:spPr/>
      <dgm:t>
        <a:bodyPr/>
        <a:lstStyle/>
        <a:p>
          <a:endParaRPr lang="en-US"/>
        </a:p>
      </dgm:t>
    </dgm:pt>
    <dgm:pt modelId="{C4F38F52-6D96-498B-A55A-7B7DEC56527B}" type="sibTrans" cxnId="{9367C10A-E87C-4008-B479-4B40FB20A87D}">
      <dgm:prSet/>
      <dgm:spPr/>
      <dgm:t>
        <a:bodyPr/>
        <a:lstStyle/>
        <a:p>
          <a:endParaRPr lang="en-US"/>
        </a:p>
      </dgm:t>
    </dgm:pt>
    <dgm:pt modelId="{3CF30652-5655-477D-AA45-56ECE2F22A82}" type="pres">
      <dgm:prSet presAssocID="{0C71E361-0A64-4098-94D3-EB56DC0F63A1}" presName="Name0" presStyleCnt="0">
        <dgm:presLayoutVars>
          <dgm:dir/>
          <dgm:animLvl val="lvl"/>
          <dgm:resizeHandles val="exact"/>
        </dgm:presLayoutVars>
      </dgm:prSet>
      <dgm:spPr/>
      <dgm:t>
        <a:bodyPr/>
        <a:lstStyle/>
        <a:p>
          <a:endParaRPr lang="en-US"/>
        </a:p>
      </dgm:t>
    </dgm:pt>
    <dgm:pt modelId="{8FCD5D54-E158-45DE-8E83-DB19B949CAF6}" type="pres">
      <dgm:prSet presAssocID="{2A38DFB9-F42F-4EE9-B29E-DED3913A6642}" presName="linNode" presStyleCnt="0"/>
      <dgm:spPr/>
    </dgm:pt>
    <dgm:pt modelId="{96E2EE4E-0DB4-47C3-ABCA-215522C6E3BD}" type="pres">
      <dgm:prSet presAssocID="{2A38DFB9-F42F-4EE9-B29E-DED3913A6642}" presName="parentText" presStyleLbl="node1" presStyleIdx="0" presStyleCnt="4">
        <dgm:presLayoutVars>
          <dgm:chMax val="1"/>
          <dgm:bulletEnabled val="1"/>
        </dgm:presLayoutVars>
      </dgm:prSet>
      <dgm:spPr/>
      <dgm:t>
        <a:bodyPr/>
        <a:lstStyle/>
        <a:p>
          <a:endParaRPr lang="en-US"/>
        </a:p>
      </dgm:t>
    </dgm:pt>
    <dgm:pt modelId="{F3F4C839-5352-4BB6-A7FF-B91196DCD753}" type="pres">
      <dgm:prSet presAssocID="{2A38DFB9-F42F-4EE9-B29E-DED3913A6642}" presName="descendantText" presStyleLbl="alignAccFollowNode1" presStyleIdx="0" presStyleCnt="4">
        <dgm:presLayoutVars>
          <dgm:bulletEnabled val="1"/>
        </dgm:presLayoutVars>
      </dgm:prSet>
      <dgm:spPr/>
      <dgm:t>
        <a:bodyPr/>
        <a:lstStyle/>
        <a:p>
          <a:endParaRPr lang="en-US"/>
        </a:p>
      </dgm:t>
    </dgm:pt>
    <dgm:pt modelId="{ABF9E5B4-946B-4065-94D7-E835BF721E15}" type="pres">
      <dgm:prSet presAssocID="{F1572EBC-CD2C-45DC-8DCF-71DB7B6F0A8F}" presName="sp" presStyleCnt="0"/>
      <dgm:spPr/>
    </dgm:pt>
    <dgm:pt modelId="{DE2F279F-78E5-4370-BD90-519A3699EA7B}" type="pres">
      <dgm:prSet presAssocID="{8110D967-FB27-4A7E-8DAA-7EAA62FF4288}" presName="linNode" presStyleCnt="0"/>
      <dgm:spPr/>
    </dgm:pt>
    <dgm:pt modelId="{639F1A42-CEB1-4A71-83A4-137B02841AC7}" type="pres">
      <dgm:prSet presAssocID="{8110D967-FB27-4A7E-8DAA-7EAA62FF4288}" presName="parentText" presStyleLbl="node1" presStyleIdx="1" presStyleCnt="4">
        <dgm:presLayoutVars>
          <dgm:chMax val="1"/>
          <dgm:bulletEnabled val="1"/>
        </dgm:presLayoutVars>
      </dgm:prSet>
      <dgm:spPr/>
      <dgm:t>
        <a:bodyPr/>
        <a:lstStyle/>
        <a:p>
          <a:endParaRPr lang="en-US"/>
        </a:p>
      </dgm:t>
    </dgm:pt>
    <dgm:pt modelId="{B7DBC889-5ECD-430B-ADFE-1425F247A73E}" type="pres">
      <dgm:prSet presAssocID="{8110D967-FB27-4A7E-8DAA-7EAA62FF4288}" presName="descendantText" presStyleLbl="alignAccFollowNode1" presStyleIdx="1" presStyleCnt="4">
        <dgm:presLayoutVars>
          <dgm:bulletEnabled val="1"/>
        </dgm:presLayoutVars>
      </dgm:prSet>
      <dgm:spPr/>
      <dgm:t>
        <a:bodyPr/>
        <a:lstStyle/>
        <a:p>
          <a:endParaRPr lang="en-US"/>
        </a:p>
      </dgm:t>
    </dgm:pt>
    <dgm:pt modelId="{FEF5C17E-B5EA-4FB1-80C2-D4A36625F81C}" type="pres">
      <dgm:prSet presAssocID="{14A28143-3E90-40B2-BDA7-2577C45B4925}" presName="sp" presStyleCnt="0"/>
      <dgm:spPr/>
    </dgm:pt>
    <dgm:pt modelId="{25299BE4-AF5B-4DF6-BF84-8036BF6D00B7}" type="pres">
      <dgm:prSet presAssocID="{A2A6B439-D9CB-47DC-BAD2-8481756B9A74}" presName="linNode" presStyleCnt="0"/>
      <dgm:spPr/>
    </dgm:pt>
    <dgm:pt modelId="{99385BC5-A4BD-492C-BD6F-E057A3D2E85C}" type="pres">
      <dgm:prSet presAssocID="{A2A6B439-D9CB-47DC-BAD2-8481756B9A74}" presName="parentText" presStyleLbl="node1" presStyleIdx="2" presStyleCnt="4">
        <dgm:presLayoutVars>
          <dgm:chMax val="1"/>
          <dgm:bulletEnabled val="1"/>
        </dgm:presLayoutVars>
      </dgm:prSet>
      <dgm:spPr/>
      <dgm:t>
        <a:bodyPr/>
        <a:lstStyle/>
        <a:p>
          <a:endParaRPr lang="en-US"/>
        </a:p>
      </dgm:t>
    </dgm:pt>
    <dgm:pt modelId="{9DD0F02F-A002-4B21-895B-E51F4FBAC0FF}" type="pres">
      <dgm:prSet presAssocID="{A2A6B439-D9CB-47DC-BAD2-8481756B9A74}" presName="descendantText" presStyleLbl="alignAccFollowNode1" presStyleIdx="2" presStyleCnt="4">
        <dgm:presLayoutVars>
          <dgm:bulletEnabled val="1"/>
        </dgm:presLayoutVars>
      </dgm:prSet>
      <dgm:spPr/>
      <dgm:t>
        <a:bodyPr/>
        <a:lstStyle/>
        <a:p>
          <a:endParaRPr lang="en-US"/>
        </a:p>
      </dgm:t>
    </dgm:pt>
    <dgm:pt modelId="{DB7B3B74-DE0E-4CF0-AE44-EFA7EAC347DE}" type="pres">
      <dgm:prSet presAssocID="{D1DC5C54-ADB5-4328-A8DA-5E6840188A5D}" presName="sp" presStyleCnt="0"/>
      <dgm:spPr/>
    </dgm:pt>
    <dgm:pt modelId="{396B84E5-69CF-4ABC-ABA0-A91975A1F57C}" type="pres">
      <dgm:prSet presAssocID="{AC457AA4-DEC3-404E-906F-AF5392A747E9}" presName="linNode" presStyleCnt="0"/>
      <dgm:spPr/>
    </dgm:pt>
    <dgm:pt modelId="{EE3FB813-A4A3-4FBE-B6EC-1DACC23E30D7}" type="pres">
      <dgm:prSet presAssocID="{AC457AA4-DEC3-404E-906F-AF5392A747E9}" presName="parentText" presStyleLbl="node1" presStyleIdx="3" presStyleCnt="4">
        <dgm:presLayoutVars>
          <dgm:chMax val="1"/>
          <dgm:bulletEnabled val="1"/>
        </dgm:presLayoutVars>
      </dgm:prSet>
      <dgm:spPr/>
      <dgm:t>
        <a:bodyPr/>
        <a:lstStyle/>
        <a:p>
          <a:endParaRPr lang="en-US"/>
        </a:p>
      </dgm:t>
    </dgm:pt>
    <dgm:pt modelId="{7F772E17-9FFC-4C97-8017-60087103C1B9}" type="pres">
      <dgm:prSet presAssocID="{AC457AA4-DEC3-404E-906F-AF5392A747E9}" presName="descendantText" presStyleLbl="alignAccFollowNode1" presStyleIdx="3" presStyleCnt="4">
        <dgm:presLayoutVars>
          <dgm:bulletEnabled val="1"/>
        </dgm:presLayoutVars>
      </dgm:prSet>
      <dgm:spPr/>
      <dgm:t>
        <a:bodyPr/>
        <a:lstStyle/>
        <a:p>
          <a:endParaRPr lang="en-US"/>
        </a:p>
      </dgm:t>
    </dgm:pt>
  </dgm:ptLst>
  <dgm:cxnLst>
    <dgm:cxn modelId="{49917CFE-2F4C-4687-850D-1EEC194C230A}" srcId="{0C71E361-0A64-4098-94D3-EB56DC0F63A1}" destId="{8110D967-FB27-4A7E-8DAA-7EAA62FF4288}" srcOrd="1" destOrd="0" parTransId="{FBC2E670-7717-4DBB-9105-A9C1B5EDEB8B}" sibTransId="{14A28143-3E90-40B2-BDA7-2577C45B4925}"/>
    <dgm:cxn modelId="{935AB772-486C-48CF-BEBB-1F3A28BB181D}" type="presOf" srcId="{4A664008-4DAE-4114-964F-2C1AE73CF5A7}" destId="{9DD0F02F-A002-4B21-895B-E51F4FBAC0FF}" srcOrd="0" destOrd="0" presId="urn:microsoft.com/office/officeart/2005/8/layout/vList5"/>
    <dgm:cxn modelId="{7D46D2F9-1DDB-45CA-BB60-BEE43A49EF98}" srcId="{0C71E361-0A64-4098-94D3-EB56DC0F63A1}" destId="{A2A6B439-D9CB-47DC-BAD2-8481756B9A74}" srcOrd="2" destOrd="0" parTransId="{6EDF67B2-2CEA-47EB-83C9-44F5D33D8A97}" sibTransId="{D1DC5C54-ADB5-4328-A8DA-5E6840188A5D}"/>
    <dgm:cxn modelId="{5B1B6A9E-D8A6-4767-B9CE-83E1172BFA45}" srcId="{2A38DFB9-F42F-4EE9-B29E-DED3913A6642}" destId="{8A953CF0-4730-4F86-95FD-ADBDBBE658A4}" srcOrd="0" destOrd="0" parTransId="{30F2124C-9685-44D0-A06A-997BD74ED0F9}" sibTransId="{CBE580A5-4D1F-4704-8F4B-13CFEC451976}"/>
    <dgm:cxn modelId="{A67124E7-6A97-41D7-B64C-12B248A2776D}" type="presOf" srcId="{ADAC8571-7E13-4034-9AF5-75C2CB5C5235}" destId="{B7DBC889-5ECD-430B-ADFE-1425F247A73E}" srcOrd="0" destOrd="0" presId="urn:microsoft.com/office/officeart/2005/8/layout/vList5"/>
    <dgm:cxn modelId="{9367C10A-E87C-4008-B479-4B40FB20A87D}" srcId="{AC457AA4-DEC3-404E-906F-AF5392A747E9}" destId="{5E9DDBE3-0375-4CB0-8026-390752E574F5}" srcOrd="1" destOrd="0" parTransId="{3BC9ED3F-6E88-4AD9-942D-A3FD6F0E71A4}" sibTransId="{C4F38F52-6D96-498B-A55A-7B7DEC56527B}"/>
    <dgm:cxn modelId="{5998F1DC-38D5-411A-9493-A3DDDD0BAA60}" type="presOf" srcId="{2A38DFB9-F42F-4EE9-B29E-DED3913A6642}" destId="{96E2EE4E-0DB4-47C3-ABCA-215522C6E3BD}" srcOrd="0" destOrd="0" presId="urn:microsoft.com/office/officeart/2005/8/layout/vList5"/>
    <dgm:cxn modelId="{4EEBF010-164D-41A7-89F0-1172F8082B57}" srcId="{0C71E361-0A64-4098-94D3-EB56DC0F63A1}" destId="{2A38DFB9-F42F-4EE9-B29E-DED3913A6642}" srcOrd="0" destOrd="0" parTransId="{36576CBD-FDFF-4E07-9068-9AFB11E93357}" sibTransId="{F1572EBC-CD2C-45DC-8DCF-71DB7B6F0A8F}"/>
    <dgm:cxn modelId="{6A1C43A4-1D49-407A-BB91-6206275C51D6}" srcId="{A2A6B439-D9CB-47DC-BAD2-8481756B9A74}" destId="{4A664008-4DAE-4114-964F-2C1AE73CF5A7}" srcOrd="0" destOrd="0" parTransId="{F050A8EC-5C83-4DBB-98D8-F5B2504726EC}" sibTransId="{3C9B4793-61C9-4D9C-B7D5-785614C4616A}"/>
    <dgm:cxn modelId="{D5B83315-4748-4418-8973-C7EB8815B416}" srcId="{AC457AA4-DEC3-404E-906F-AF5392A747E9}" destId="{65A58B45-2724-4B17-9016-FBD17D0F641D}" srcOrd="0" destOrd="0" parTransId="{722C9AC7-EF80-4E70-BB5A-5181CD521DAE}" sibTransId="{C5886137-4572-4AD7-A4FC-AF2C54F4BADF}"/>
    <dgm:cxn modelId="{1A61920A-DE23-424E-BD0C-D76F928ADCB8}" type="presOf" srcId="{8110D967-FB27-4A7E-8DAA-7EAA62FF4288}" destId="{639F1A42-CEB1-4A71-83A4-137B02841AC7}" srcOrd="0" destOrd="0" presId="urn:microsoft.com/office/officeart/2005/8/layout/vList5"/>
    <dgm:cxn modelId="{FED81E09-0216-451A-8352-EA2F5AD42728}" type="presOf" srcId="{65A58B45-2724-4B17-9016-FBD17D0F641D}" destId="{7F772E17-9FFC-4C97-8017-60087103C1B9}" srcOrd="0" destOrd="0" presId="urn:microsoft.com/office/officeart/2005/8/layout/vList5"/>
    <dgm:cxn modelId="{EEC415A0-7111-4FFA-8358-3E6F31B31940}" srcId="{0C71E361-0A64-4098-94D3-EB56DC0F63A1}" destId="{AC457AA4-DEC3-404E-906F-AF5392A747E9}" srcOrd="3" destOrd="0" parTransId="{7287F66E-BEE7-47DD-87A4-D19AB9C61576}" sibTransId="{B6665806-AAF5-4822-89CE-15A4AEF841C8}"/>
    <dgm:cxn modelId="{BEC022F8-DC6B-4DB1-BFF4-E65A0CF542D3}" type="presOf" srcId="{A2A6B439-D9CB-47DC-BAD2-8481756B9A74}" destId="{99385BC5-A4BD-492C-BD6F-E057A3D2E85C}" srcOrd="0" destOrd="0" presId="urn:microsoft.com/office/officeart/2005/8/layout/vList5"/>
    <dgm:cxn modelId="{A5B6B6AA-B8B3-4802-A37C-094039D266BC}" type="presOf" srcId="{0C71E361-0A64-4098-94D3-EB56DC0F63A1}" destId="{3CF30652-5655-477D-AA45-56ECE2F22A82}" srcOrd="0" destOrd="0" presId="urn:microsoft.com/office/officeart/2005/8/layout/vList5"/>
    <dgm:cxn modelId="{22013C4F-F7C9-410D-ACCF-D64DFC26351B}" srcId="{8110D967-FB27-4A7E-8DAA-7EAA62FF4288}" destId="{ADAC8571-7E13-4034-9AF5-75C2CB5C5235}" srcOrd="0" destOrd="0" parTransId="{7F7AFAC3-387B-4B06-A289-145DFD9514E4}" sibTransId="{2D3E9E17-BA28-4FF9-B800-CDE6DF755AD9}"/>
    <dgm:cxn modelId="{77CD4910-E096-4E0D-89ED-86A4629D5369}" type="presOf" srcId="{8A953CF0-4730-4F86-95FD-ADBDBBE658A4}" destId="{F3F4C839-5352-4BB6-A7FF-B91196DCD753}" srcOrd="0" destOrd="0" presId="urn:microsoft.com/office/officeart/2005/8/layout/vList5"/>
    <dgm:cxn modelId="{376FEDFD-6A9B-4E7C-88DA-6FCAAB90DACE}" type="presOf" srcId="{5E9DDBE3-0375-4CB0-8026-390752E574F5}" destId="{7F772E17-9FFC-4C97-8017-60087103C1B9}" srcOrd="0" destOrd="1" presId="urn:microsoft.com/office/officeart/2005/8/layout/vList5"/>
    <dgm:cxn modelId="{08B3495E-6011-4429-B87A-B79E62DDE916}" type="presOf" srcId="{AC457AA4-DEC3-404E-906F-AF5392A747E9}" destId="{EE3FB813-A4A3-4FBE-B6EC-1DACC23E30D7}" srcOrd="0" destOrd="0" presId="urn:microsoft.com/office/officeart/2005/8/layout/vList5"/>
    <dgm:cxn modelId="{6FEC09E7-8DD5-4F6B-A2C6-3336172423C6}" type="presParOf" srcId="{3CF30652-5655-477D-AA45-56ECE2F22A82}" destId="{8FCD5D54-E158-45DE-8E83-DB19B949CAF6}" srcOrd="0" destOrd="0" presId="urn:microsoft.com/office/officeart/2005/8/layout/vList5"/>
    <dgm:cxn modelId="{E82F5A39-3E2C-4FDC-BADA-35D33CEF1715}" type="presParOf" srcId="{8FCD5D54-E158-45DE-8E83-DB19B949CAF6}" destId="{96E2EE4E-0DB4-47C3-ABCA-215522C6E3BD}" srcOrd="0" destOrd="0" presId="urn:microsoft.com/office/officeart/2005/8/layout/vList5"/>
    <dgm:cxn modelId="{4A434EC4-CB1A-4B21-94A5-FE59BF1C56F5}" type="presParOf" srcId="{8FCD5D54-E158-45DE-8E83-DB19B949CAF6}" destId="{F3F4C839-5352-4BB6-A7FF-B91196DCD753}" srcOrd="1" destOrd="0" presId="urn:microsoft.com/office/officeart/2005/8/layout/vList5"/>
    <dgm:cxn modelId="{F60539A2-0B1A-4E93-B94E-13F4C3922A1F}" type="presParOf" srcId="{3CF30652-5655-477D-AA45-56ECE2F22A82}" destId="{ABF9E5B4-946B-4065-94D7-E835BF721E15}" srcOrd="1" destOrd="0" presId="urn:microsoft.com/office/officeart/2005/8/layout/vList5"/>
    <dgm:cxn modelId="{E94E6D8E-713A-425E-AD10-4020A31807CC}" type="presParOf" srcId="{3CF30652-5655-477D-AA45-56ECE2F22A82}" destId="{DE2F279F-78E5-4370-BD90-519A3699EA7B}" srcOrd="2" destOrd="0" presId="urn:microsoft.com/office/officeart/2005/8/layout/vList5"/>
    <dgm:cxn modelId="{98434F8E-D7D6-4EFA-9224-62273FB50E15}" type="presParOf" srcId="{DE2F279F-78E5-4370-BD90-519A3699EA7B}" destId="{639F1A42-CEB1-4A71-83A4-137B02841AC7}" srcOrd="0" destOrd="0" presId="urn:microsoft.com/office/officeart/2005/8/layout/vList5"/>
    <dgm:cxn modelId="{0D54A33D-1092-4238-8215-D6386D06F4E1}" type="presParOf" srcId="{DE2F279F-78E5-4370-BD90-519A3699EA7B}" destId="{B7DBC889-5ECD-430B-ADFE-1425F247A73E}" srcOrd="1" destOrd="0" presId="urn:microsoft.com/office/officeart/2005/8/layout/vList5"/>
    <dgm:cxn modelId="{5F947E3F-65C9-4C5E-864A-3D72F5180C60}" type="presParOf" srcId="{3CF30652-5655-477D-AA45-56ECE2F22A82}" destId="{FEF5C17E-B5EA-4FB1-80C2-D4A36625F81C}" srcOrd="3" destOrd="0" presId="urn:microsoft.com/office/officeart/2005/8/layout/vList5"/>
    <dgm:cxn modelId="{66FDE7D3-EF09-4652-BE52-3C4B14245525}" type="presParOf" srcId="{3CF30652-5655-477D-AA45-56ECE2F22A82}" destId="{25299BE4-AF5B-4DF6-BF84-8036BF6D00B7}" srcOrd="4" destOrd="0" presId="urn:microsoft.com/office/officeart/2005/8/layout/vList5"/>
    <dgm:cxn modelId="{35C92DE1-BB36-44DC-A0A3-4FD895E7ED79}" type="presParOf" srcId="{25299BE4-AF5B-4DF6-BF84-8036BF6D00B7}" destId="{99385BC5-A4BD-492C-BD6F-E057A3D2E85C}" srcOrd="0" destOrd="0" presId="urn:microsoft.com/office/officeart/2005/8/layout/vList5"/>
    <dgm:cxn modelId="{31AE2CBF-34B5-4F61-A3DF-E8FC40389FE3}" type="presParOf" srcId="{25299BE4-AF5B-4DF6-BF84-8036BF6D00B7}" destId="{9DD0F02F-A002-4B21-895B-E51F4FBAC0FF}" srcOrd="1" destOrd="0" presId="urn:microsoft.com/office/officeart/2005/8/layout/vList5"/>
    <dgm:cxn modelId="{4D20560C-DBEC-4158-BFCF-394C69732E2A}" type="presParOf" srcId="{3CF30652-5655-477D-AA45-56ECE2F22A82}" destId="{DB7B3B74-DE0E-4CF0-AE44-EFA7EAC347DE}" srcOrd="5" destOrd="0" presId="urn:microsoft.com/office/officeart/2005/8/layout/vList5"/>
    <dgm:cxn modelId="{3599F6D8-EBA9-4746-940C-DC9B7BB49759}" type="presParOf" srcId="{3CF30652-5655-477D-AA45-56ECE2F22A82}" destId="{396B84E5-69CF-4ABC-ABA0-A91975A1F57C}" srcOrd="6" destOrd="0" presId="urn:microsoft.com/office/officeart/2005/8/layout/vList5"/>
    <dgm:cxn modelId="{26ACA89B-C0B9-4AAB-8849-812891B4A86A}" type="presParOf" srcId="{396B84E5-69CF-4ABC-ABA0-A91975A1F57C}" destId="{EE3FB813-A4A3-4FBE-B6EC-1DACC23E30D7}" srcOrd="0" destOrd="0" presId="urn:microsoft.com/office/officeart/2005/8/layout/vList5"/>
    <dgm:cxn modelId="{BEF35E25-590B-47A6-8ACC-5ABA55464241}" type="presParOf" srcId="{396B84E5-69CF-4ABC-ABA0-A91975A1F57C}" destId="{7F772E17-9FFC-4C97-8017-60087103C1B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F4C839-5352-4BB6-A7FF-B91196DCD753}">
      <dsp:nvSpPr>
        <dsp:cNvPr id="0" name=""/>
        <dsp:cNvSpPr/>
      </dsp:nvSpPr>
      <dsp:spPr>
        <a:xfrm rot="5400000">
          <a:off x="7109674" y="-2989042"/>
          <a:ext cx="909207" cy="7119320"/>
        </a:xfrm>
        <a:prstGeom prst="round2SameRect">
          <a:avLst/>
        </a:prstGeom>
        <a:solidFill>
          <a:schemeClr val="bg1">
            <a:lumMod val="95000"/>
          </a:schemeClr>
        </a:solidFill>
        <a:ln w="1905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b="0" kern="1200" dirty="0" smtClean="0"/>
            <a:t>Decide what remote data sources are needed for the application running on SAP HANA</a:t>
          </a:r>
          <a:endParaRPr lang="en-US" sz="1800" kern="1200" dirty="0"/>
        </a:p>
      </dsp:txBody>
      <dsp:txXfrm rot="-5400000">
        <a:off x="4004618" y="160398"/>
        <a:ext cx="7074936" cy="820439"/>
      </dsp:txXfrm>
    </dsp:sp>
    <dsp:sp modelId="{96E2EE4E-0DB4-47C3-ABCA-215522C6E3BD}">
      <dsp:nvSpPr>
        <dsp:cNvPr id="0" name=""/>
        <dsp:cNvSpPr/>
      </dsp:nvSpPr>
      <dsp:spPr>
        <a:xfrm>
          <a:off x="0" y="2362"/>
          <a:ext cx="4004617" cy="1136509"/>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0" numCol="1" spcCol="1270" anchor="ctr" anchorCtr="0">
          <a:noAutofit/>
        </a:bodyPr>
        <a:lstStyle/>
        <a:p>
          <a:pPr lvl="0" algn="ctr" defTabSz="1422400">
            <a:lnSpc>
              <a:spcPct val="90000"/>
            </a:lnSpc>
            <a:spcBef>
              <a:spcPct val="0"/>
            </a:spcBef>
            <a:spcAft>
              <a:spcPct val="35000"/>
            </a:spcAft>
          </a:pPr>
          <a:r>
            <a:rPr lang="en-US" sz="3200" b="0" kern="1200" dirty="0" smtClean="0">
              <a:solidFill>
                <a:schemeClr val="bg1"/>
              </a:solidFill>
            </a:rPr>
            <a:t>Data Needs</a:t>
          </a:r>
          <a:endParaRPr lang="en-US" sz="3200" b="0" kern="1200" dirty="0">
            <a:solidFill>
              <a:schemeClr val="bg1"/>
            </a:solidFill>
          </a:endParaRPr>
        </a:p>
      </dsp:txBody>
      <dsp:txXfrm>
        <a:off x="55480" y="57842"/>
        <a:ext cx="3893657" cy="1025549"/>
      </dsp:txXfrm>
    </dsp:sp>
    <dsp:sp modelId="{B7DBC889-5ECD-430B-ADFE-1425F247A73E}">
      <dsp:nvSpPr>
        <dsp:cNvPr id="0" name=""/>
        <dsp:cNvSpPr/>
      </dsp:nvSpPr>
      <dsp:spPr>
        <a:xfrm rot="5400000">
          <a:off x="7109674" y="-1795707"/>
          <a:ext cx="909207" cy="7119320"/>
        </a:xfrm>
        <a:prstGeom prst="round2SameRect">
          <a:avLst/>
        </a:prstGeom>
        <a:solidFill>
          <a:schemeClr val="bg1">
            <a:lumMod val="95000"/>
            <a:alpha val="90000"/>
          </a:schemeClr>
        </a:solidFill>
        <a:ln w="1905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b="0" kern="1200" dirty="0" smtClean="0"/>
            <a:t>Define the remote data source with the appropriate security credentials</a:t>
          </a:r>
          <a:endParaRPr lang="en-US" sz="1800" kern="1200" dirty="0"/>
        </a:p>
      </dsp:txBody>
      <dsp:txXfrm rot="-5400000">
        <a:off x="4004618" y="1353733"/>
        <a:ext cx="7074936" cy="820439"/>
      </dsp:txXfrm>
    </dsp:sp>
    <dsp:sp modelId="{639F1A42-CEB1-4A71-83A4-137B02841AC7}">
      <dsp:nvSpPr>
        <dsp:cNvPr id="0" name=""/>
        <dsp:cNvSpPr/>
      </dsp:nvSpPr>
      <dsp:spPr>
        <a:xfrm>
          <a:off x="0" y="1195697"/>
          <a:ext cx="4004617" cy="1136509"/>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0" numCol="1" spcCol="1270" anchor="ctr" anchorCtr="0">
          <a:noAutofit/>
        </a:bodyPr>
        <a:lstStyle/>
        <a:p>
          <a:pPr lvl="0" algn="ctr" defTabSz="1422400">
            <a:lnSpc>
              <a:spcPct val="90000"/>
            </a:lnSpc>
            <a:spcBef>
              <a:spcPct val="0"/>
            </a:spcBef>
            <a:spcAft>
              <a:spcPct val="35000"/>
            </a:spcAft>
          </a:pPr>
          <a:r>
            <a:rPr lang="en-US" sz="3200" b="0" kern="1200" dirty="0" smtClean="0">
              <a:solidFill>
                <a:schemeClr val="bg1"/>
              </a:solidFill>
            </a:rPr>
            <a:t>Sources</a:t>
          </a:r>
          <a:endParaRPr lang="en-US" sz="3200" b="0" kern="1200" dirty="0">
            <a:solidFill>
              <a:schemeClr val="bg1"/>
            </a:solidFill>
          </a:endParaRPr>
        </a:p>
      </dsp:txBody>
      <dsp:txXfrm>
        <a:off x="55480" y="1251177"/>
        <a:ext cx="3893657" cy="1025549"/>
      </dsp:txXfrm>
    </dsp:sp>
    <dsp:sp modelId="{9DD0F02F-A002-4B21-895B-E51F4FBAC0FF}">
      <dsp:nvSpPr>
        <dsp:cNvPr id="0" name=""/>
        <dsp:cNvSpPr/>
      </dsp:nvSpPr>
      <dsp:spPr>
        <a:xfrm rot="5400000">
          <a:off x="7109674" y="-602372"/>
          <a:ext cx="909207" cy="7119320"/>
        </a:xfrm>
        <a:prstGeom prst="round2SameRect">
          <a:avLst/>
        </a:prstGeom>
        <a:solidFill>
          <a:schemeClr val="bg1">
            <a:lumMod val="95000"/>
            <a:alpha val="90000"/>
          </a:schemeClr>
        </a:solidFill>
        <a:ln w="1905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b="0" kern="1200" dirty="0" smtClean="0"/>
            <a:t>Create virtual tables which reference the remote data source (table)</a:t>
          </a:r>
          <a:endParaRPr lang="en-US" sz="1800" kern="1200" dirty="0"/>
        </a:p>
      </dsp:txBody>
      <dsp:txXfrm rot="-5400000">
        <a:off x="4004618" y="2547068"/>
        <a:ext cx="7074936" cy="820439"/>
      </dsp:txXfrm>
    </dsp:sp>
    <dsp:sp modelId="{99385BC5-A4BD-492C-BD6F-E057A3D2E85C}">
      <dsp:nvSpPr>
        <dsp:cNvPr id="0" name=""/>
        <dsp:cNvSpPr/>
      </dsp:nvSpPr>
      <dsp:spPr>
        <a:xfrm>
          <a:off x="0" y="2389032"/>
          <a:ext cx="4004617" cy="1136509"/>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0" numCol="1" spcCol="1270" anchor="ctr" anchorCtr="0">
          <a:noAutofit/>
        </a:bodyPr>
        <a:lstStyle/>
        <a:p>
          <a:pPr lvl="0" algn="ctr" defTabSz="1422400">
            <a:lnSpc>
              <a:spcPct val="90000"/>
            </a:lnSpc>
            <a:spcBef>
              <a:spcPct val="0"/>
            </a:spcBef>
            <a:spcAft>
              <a:spcPct val="35000"/>
            </a:spcAft>
          </a:pPr>
          <a:r>
            <a:rPr lang="en-US" sz="3200" b="0" kern="1200" dirty="0" smtClean="0">
              <a:solidFill>
                <a:schemeClr val="bg1"/>
              </a:solidFill>
            </a:rPr>
            <a:t>References</a:t>
          </a:r>
          <a:endParaRPr lang="en-US" sz="3200" b="0" kern="1200" dirty="0">
            <a:solidFill>
              <a:schemeClr val="bg1"/>
            </a:solidFill>
          </a:endParaRPr>
        </a:p>
      </dsp:txBody>
      <dsp:txXfrm>
        <a:off x="55480" y="2444512"/>
        <a:ext cx="3893657" cy="1025549"/>
      </dsp:txXfrm>
    </dsp:sp>
    <dsp:sp modelId="{7F772E17-9FFC-4C97-8017-60087103C1B9}">
      <dsp:nvSpPr>
        <dsp:cNvPr id="0" name=""/>
        <dsp:cNvSpPr/>
      </dsp:nvSpPr>
      <dsp:spPr>
        <a:xfrm rot="5400000">
          <a:off x="7109674" y="590962"/>
          <a:ext cx="909207" cy="7119320"/>
        </a:xfrm>
        <a:prstGeom prst="round2SameRect">
          <a:avLst/>
        </a:prstGeom>
        <a:solidFill>
          <a:schemeClr val="bg1">
            <a:lumMod val="95000"/>
            <a:alpha val="90000"/>
          </a:schemeClr>
        </a:solidFill>
        <a:ln w="1905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b="0" kern="1200" dirty="0" smtClean="0"/>
            <a:t>Write your application, using HANA tables and virtual tables</a:t>
          </a:r>
          <a:endParaRPr lang="en-US" sz="1800" kern="1200" dirty="0"/>
        </a:p>
        <a:p>
          <a:pPr marL="171450" lvl="1" indent="-171450" algn="l" defTabSz="800100">
            <a:lnSpc>
              <a:spcPct val="90000"/>
            </a:lnSpc>
            <a:spcBef>
              <a:spcPct val="0"/>
            </a:spcBef>
            <a:spcAft>
              <a:spcPct val="15000"/>
            </a:spcAft>
            <a:buChar char="••"/>
          </a:pPr>
          <a:r>
            <a:rPr lang="en-US" sz="1800" kern="1200" dirty="0" smtClean="0"/>
            <a:t>Query processor in HANA does the rest of the optimizations and data access</a:t>
          </a:r>
          <a:endParaRPr lang="en-US" sz="1800" kern="1200" dirty="0"/>
        </a:p>
      </dsp:txBody>
      <dsp:txXfrm rot="-5400000">
        <a:off x="4004618" y="3740402"/>
        <a:ext cx="7074936" cy="820439"/>
      </dsp:txXfrm>
    </dsp:sp>
    <dsp:sp modelId="{EE3FB813-A4A3-4FBE-B6EC-1DACC23E30D7}">
      <dsp:nvSpPr>
        <dsp:cNvPr id="0" name=""/>
        <dsp:cNvSpPr/>
      </dsp:nvSpPr>
      <dsp:spPr>
        <a:xfrm>
          <a:off x="0" y="3582367"/>
          <a:ext cx="4004617" cy="1136509"/>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0" numCol="1" spcCol="1270" anchor="ctr" anchorCtr="0">
          <a:noAutofit/>
        </a:bodyPr>
        <a:lstStyle/>
        <a:p>
          <a:pPr lvl="0" algn="ctr" defTabSz="1422400">
            <a:lnSpc>
              <a:spcPct val="90000"/>
            </a:lnSpc>
            <a:spcBef>
              <a:spcPct val="0"/>
            </a:spcBef>
            <a:spcAft>
              <a:spcPct val="35000"/>
            </a:spcAft>
          </a:pPr>
          <a:r>
            <a:rPr lang="en-US" sz="3200" b="0" kern="1200" dirty="0" smtClean="0">
              <a:solidFill>
                <a:schemeClr val="bg1"/>
              </a:solidFill>
            </a:rPr>
            <a:t>Application</a:t>
          </a:r>
          <a:endParaRPr lang="en-US" sz="3200" b="0" kern="1200" dirty="0">
            <a:solidFill>
              <a:schemeClr val="bg1"/>
            </a:solidFill>
          </a:endParaRPr>
        </a:p>
      </dsp:txBody>
      <dsp:txXfrm>
        <a:off x="55480" y="3637847"/>
        <a:ext cx="3893657" cy="102554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43100" y="8685213"/>
            <a:ext cx="2971800" cy="457200"/>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a:t>
            </a:fld>
            <a:endParaRPr lang="de-DE" sz="1000" dirty="0"/>
          </a:p>
        </p:txBody>
      </p:sp>
    </p:spTree>
    <p:extLst>
      <p:ext uri="{BB962C8B-B14F-4D97-AF65-F5344CB8AC3E}">
        <p14:creationId xmlns:p14="http://schemas.microsoft.com/office/powerpoint/2010/main" val="2359932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549000" y="612947"/>
            <a:ext cx="5760000" cy="324096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549000" y="4211842"/>
            <a:ext cx="5760000" cy="3939264"/>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Slide Number Placeholder 6"/>
          <p:cNvSpPr>
            <a:spLocks noGrp="1"/>
          </p:cNvSpPr>
          <p:nvPr>
            <p:ph type="sldNum" sz="quarter" idx="5"/>
          </p:nvPr>
        </p:nvSpPr>
        <p:spPr>
          <a:xfrm>
            <a:off x="2957512" y="8915402"/>
            <a:ext cx="942976" cy="205358"/>
          </a:xfrm>
          <a:prstGeom prst="rect">
            <a:avLst/>
          </a:prstGeom>
        </p:spPr>
        <p:txBody>
          <a:bodyPr vert="horz" lIns="91440" tIns="45720" rIns="91440" bIns="45720" rtlCol="0" anchor="b"/>
          <a:lstStyle>
            <a:lvl1pPr algn="ctr">
              <a:defRPr sz="1000"/>
            </a:lvl1pPr>
          </a:lstStyle>
          <a:p>
            <a:fld id="{7D8C2C35-2B8A-446E-BEC0-FD36716C29AC}" type="slidenum">
              <a:rPr lang="de-DE" smtClean="0"/>
              <a:pPr/>
              <a:t>‹#›</a:t>
            </a:fld>
            <a:endParaRPr lang="de-DE" dirty="0"/>
          </a:p>
        </p:txBody>
      </p:sp>
    </p:spTree>
    <p:extLst>
      <p:ext uri="{BB962C8B-B14F-4D97-AF65-F5344CB8AC3E}">
        <p14:creationId xmlns:p14="http://schemas.microsoft.com/office/powerpoint/2010/main" val="2847385487"/>
      </p:ext>
    </p:extLst>
  </p:cSld>
  <p:clrMap bg1="lt1" tx1="dk1" bg2="lt2" tx2="dk2" accent1="accent1" accent2="accent2" accent3="accent3" accent4="accent4" accent5="accent5" accent6="accent6" hlink="hlink" folHlink="folHlink"/>
  <p:notesStyle>
    <a:lvl1pPr marL="0" algn="l" defTabSz="1088776" rtl="0" eaLnBrk="1" latinLnBrk="0" hangingPunct="1">
      <a:defRPr sz="1400" kern="1200">
        <a:solidFill>
          <a:schemeClr val="tx1"/>
        </a:solidFill>
        <a:latin typeface="+mn-lt"/>
        <a:ea typeface="+mn-ea"/>
        <a:cs typeface="+mn-cs"/>
      </a:defRPr>
    </a:lvl1pPr>
    <a:lvl2pPr marL="321489" indent="-214326" algn="l" defTabSz="1088776" rtl="0" eaLnBrk="1" latinLnBrk="0" hangingPunct="1">
      <a:buClr>
        <a:schemeClr val="accent1"/>
      </a:buClr>
      <a:buSzPct val="100000"/>
      <a:buFont typeface="Wingdings" pitchFamily="2" charset="2"/>
      <a:buChar char=""/>
      <a:defRPr sz="1400" kern="1200">
        <a:solidFill>
          <a:schemeClr val="tx1"/>
        </a:solidFill>
        <a:latin typeface="+mn-lt"/>
        <a:ea typeface="+mn-ea"/>
        <a:cs typeface="+mn-cs"/>
      </a:defRPr>
    </a:lvl2pPr>
    <a:lvl3pPr marL="534937" indent="-217378" algn="l" defTabSz="1088776" rtl="0" eaLnBrk="1" latinLnBrk="0" hangingPunct="1">
      <a:buClr>
        <a:schemeClr val="accent2"/>
      </a:buClr>
      <a:buSzPct val="80000"/>
      <a:buFont typeface="Symbol" pitchFamily="18" charset="2"/>
      <a:buChar char="-"/>
      <a:defRPr sz="1200" kern="1200">
        <a:solidFill>
          <a:schemeClr val="tx1"/>
        </a:solidFill>
        <a:latin typeface="+mn-lt"/>
        <a:ea typeface="+mn-ea"/>
        <a:cs typeface="+mn-cs"/>
      </a:defRPr>
    </a:lvl3pPr>
    <a:lvl4pPr marL="674815" indent="-158780" algn="l" defTabSz="1088776" rtl="0" eaLnBrk="1" latinLnBrk="0" hangingPunct="1">
      <a:buClr>
        <a:schemeClr val="accent2"/>
      </a:buClr>
      <a:buFont typeface="Arial" pitchFamily="34" charset="0"/>
      <a:buChar char="–"/>
      <a:defRPr sz="1200" kern="1200">
        <a:solidFill>
          <a:schemeClr val="tx1"/>
        </a:solidFill>
        <a:latin typeface="+mn-lt"/>
        <a:ea typeface="+mn-ea"/>
        <a:cs typeface="+mn-cs"/>
      </a:defRPr>
    </a:lvl4pPr>
    <a:lvl5pPr marL="2177552" algn="l" defTabSz="1088776" rtl="0" eaLnBrk="1" latinLnBrk="0" hangingPunct="1">
      <a:defRPr sz="1400" kern="1200">
        <a:solidFill>
          <a:schemeClr val="tx1"/>
        </a:solidFill>
        <a:latin typeface="+mn-lt"/>
        <a:ea typeface="+mn-ea"/>
        <a:cs typeface="+mn-cs"/>
      </a:defRPr>
    </a:lvl5pPr>
    <a:lvl6pPr marL="2721940" algn="l" defTabSz="1088776" rtl="0" eaLnBrk="1" latinLnBrk="0" hangingPunct="1">
      <a:defRPr sz="1400" kern="1200">
        <a:solidFill>
          <a:schemeClr val="tx1"/>
        </a:solidFill>
        <a:latin typeface="+mn-lt"/>
        <a:ea typeface="+mn-ea"/>
        <a:cs typeface="+mn-cs"/>
      </a:defRPr>
    </a:lvl6pPr>
    <a:lvl7pPr marL="3266328" algn="l" defTabSz="1088776" rtl="0" eaLnBrk="1" latinLnBrk="0" hangingPunct="1">
      <a:defRPr sz="1400" kern="1200">
        <a:solidFill>
          <a:schemeClr val="tx1"/>
        </a:solidFill>
        <a:latin typeface="+mn-lt"/>
        <a:ea typeface="+mn-ea"/>
        <a:cs typeface="+mn-cs"/>
      </a:defRPr>
    </a:lvl7pPr>
    <a:lvl8pPr marL="3810716" algn="l" defTabSz="1088776" rtl="0" eaLnBrk="1" latinLnBrk="0" hangingPunct="1">
      <a:defRPr sz="1400" kern="1200">
        <a:solidFill>
          <a:schemeClr val="tx1"/>
        </a:solidFill>
        <a:latin typeface="+mn-lt"/>
        <a:ea typeface="+mn-ea"/>
        <a:cs typeface="+mn-cs"/>
      </a:defRPr>
    </a:lvl8pPr>
    <a:lvl9pPr marL="4355104" algn="l" defTabSz="108877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saphana.com/community/blogs/blog/2013/07/22/smart-data-access-data-virtualization-with-sap-hana"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www54.sap.com/pc/tech/in-memory-computing-hana/software/analytics/big-data.html" TargetMode="External"/><Relationship Id="rId4" Type="http://schemas.openxmlformats.org/officeDocument/2006/relationships/hyperlink" Target="http://www54.sap.com/pc/tech/enterprise-information-management/software/data-services/index.html"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saphana.co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7688" y="612775"/>
            <a:ext cx="5762625" cy="32416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74ADC2B-B19A-47E1-9DE7-906A38E97012}" type="slidenum">
              <a:rPr lang="en-US" smtClean="0"/>
              <a:pPr>
                <a:defRPr/>
              </a:pPr>
              <a:t>1</a:t>
            </a:fld>
            <a:endParaRPr lang="en-US"/>
          </a:p>
        </p:txBody>
      </p:sp>
    </p:spTree>
    <p:extLst>
      <p:ext uri="{BB962C8B-B14F-4D97-AF65-F5344CB8AC3E}">
        <p14:creationId xmlns:p14="http://schemas.microsoft.com/office/powerpoint/2010/main" val="4202288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7688" y="612775"/>
            <a:ext cx="5762625" cy="3241675"/>
          </a:xfrm>
        </p:spPr>
      </p:sp>
      <p:sp>
        <p:nvSpPr>
          <p:cNvPr id="3" name="Notes Placeholder 2"/>
          <p:cNvSpPr>
            <a:spLocks noGrp="1"/>
          </p:cNvSpPr>
          <p:nvPr>
            <p:ph type="body" idx="1"/>
          </p:nvPr>
        </p:nvSpPr>
        <p:spPr/>
        <p:txBody>
          <a:bodyPr>
            <a:normAutofit fontScale="40000" lnSpcReduction="20000"/>
          </a:bodyPr>
          <a:lstStyle/>
          <a:p>
            <a:endParaRPr lang="en-US" b="1" kern="0" dirty="0">
              <a:solidFill>
                <a:srgbClr val="000000"/>
              </a:solidFill>
            </a:endParaRPr>
          </a:p>
        </p:txBody>
      </p:sp>
      <p:sp>
        <p:nvSpPr>
          <p:cNvPr id="4" name="Slide Number Placeholder 3"/>
          <p:cNvSpPr>
            <a:spLocks noGrp="1"/>
          </p:cNvSpPr>
          <p:nvPr>
            <p:ph type="sldNum" sz="quarter" idx="10"/>
          </p:nvPr>
        </p:nvSpPr>
        <p:spPr/>
        <p:txBody>
          <a:bodyPr/>
          <a:lstStyle/>
          <a:p>
            <a:fld id="{7D8C2C35-2B8A-446E-BEC0-FD36716C29AC}" type="slidenum">
              <a:rPr smtClean="0">
                <a:solidFill>
                  <a:prstClr val="black"/>
                </a:solidFill>
              </a:rPr>
              <a:pPr/>
              <a:t>10</a:t>
            </a:fld>
            <a:endParaRPr dirty="0">
              <a:solidFill>
                <a:prstClr val="black"/>
              </a:solidFill>
            </a:endParaRPr>
          </a:p>
        </p:txBody>
      </p:sp>
    </p:spTree>
    <p:extLst>
      <p:ext uri="{BB962C8B-B14F-4D97-AF65-F5344CB8AC3E}">
        <p14:creationId xmlns:p14="http://schemas.microsoft.com/office/powerpoint/2010/main" val="4126135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7688" y="612775"/>
            <a:ext cx="5762625" cy="3241675"/>
          </a:xfrm>
        </p:spPr>
      </p:sp>
      <p:sp>
        <p:nvSpPr>
          <p:cNvPr id="3" name="Notes Placeholder 2"/>
          <p:cNvSpPr>
            <a:spLocks noGrp="1"/>
          </p:cNvSpPr>
          <p:nvPr>
            <p:ph type="body" idx="1"/>
          </p:nvPr>
        </p:nvSpPr>
        <p:spPr/>
        <p:txBody>
          <a:bodyPr/>
          <a:lstStyle/>
          <a:p>
            <a:r>
              <a:rPr lang="en-US" dirty="0" smtClean="0"/>
              <a:t>SAP has partnered with the leading </a:t>
            </a:r>
            <a:r>
              <a:rPr lang="en-US" dirty="0" err="1" smtClean="0"/>
              <a:t>Hadoop</a:t>
            </a:r>
            <a:r>
              <a:rPr lang="en-US" dirty="0" smtClean="0"/>
              <a:t> vendors:</a:t>
            </a:r>
          </a:p>
          <a:p>
            <a:r>
              <a:rPr lang="en-US" dirty="0" err="1" smtClean="0"/>
              <a:t>Cloudera</a:t>
            </a:r>
            <a:endParaRPr lang="en-US" dirty="0" smtClean="0"/>
          </a:p>
          <a:p>
            <a:r>
              <a:rPr lang="en-US" dirty="0" err="1" smtClean="0"/>
              <a:t>Hortonworks</a:t>
            </a:r>
            <a:endParaRPr lang="en-US" dirty="0" smtClean="0"/>
          </a:p>
          <a:p>
            <a:r>
              <a:rPr lang="en-US" dirty="0" smtClean="0"/>
              <a:t>Intel</a:t>
            </a:r>
          </a:p>
          <a:p>
            <a:endParaRPr lang="en-US" dirty="0" smtClean="0"/>
          </a:p>
          <a:p>
            <a:r>
              <a:rPr lang="en-US" dirty="0" smtClean="0"/>
              <a:t>… and you can engage</a:t>
            </a:r>
            <a:r>
              <a:rPr lang="en-US" baseline="0" dirty="0" smtClean="0"/>
              <a:t> any of these partners in sales opportunities.</a:t>
            </a:r>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11</a:t>
            </a:fld>
            <a:endParaRPr lang="de-DE" dirty="0"/>
          </a:p>
        </p:txBody>
      </p:sp>
    </p:spTree>
    <p:extLst>
      <p:ext uri="{BB962C8B-B14F-4D97-AF65-F5344CB8AC3E}">
        <p14:creationId xmlns:p14="http://schemas.microsoft.com/office/powerpoint/2010/main" val="2630915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7688" y="612775"/>
            <a:ext cx="5762625" cy="3241675"/>
          </a:xfrm>
        </p:spPr>
      </p:sp>
      <p:sp>
        <p:nvSpPr>
          <p:cNvPr id="3" name="Notes Placeholder 2"/>
          <p:cNvSpPr>
            <a:spLocks noGrp="1"/>
          </p:cNvSpPr>
          <p:nvPr>
            <p:ph type="body" idx="1"/>
          </p:nvPr>
        </p:nvSpPr>
        <p:spPr/>
        <p:txBody>
          <a:bodyPr>
            <a:normAutofit lnSpcReduction="10000"/>
          </a:bodyPr>
          <a:lstStyle/>
          <a:p>
            <a:pPr marL="342900" indent="-342900">
              <a:buAutoNum type="arabicParenR"/>
            </a:pPr>
            <a:r>
              <a:rPr lang="en-US" dirty="0" smtClean="0"/>
              <a:t>Hadoop as flexible storage</a:t>
            </a:r>
          </a:p>
          <a:p>
            <a:pPr marL="664389" marR="0" lvl="1" indent="-342900" algn="l" defTabSz="1088776" rtl="0" eaLnBrk="1" fontAlgn="auto" latinLnBrk="0" hangingPunct="1">
              <a:lnSpc>
                <a:spcPct val="100000"/>
              </a:lnSpc>
              <a:spcBef>
                <a:spcPts val="0"/>
              </a:spcBef>
              <a:spcAft>
                <a:spcPts val="0"/>
              </a:spcAft>
              <a:buClr>
                <a:schemeClr val="accent1"/>
              </a:buClr>
              <a:buSzPct val="100000"/>
              <a:buFont typeface="Wingdings" pitchFamily="2" charset="2"/>
              <a:buChar char=""/>
              <a:tabLst/>
              <a:defRPr/>
            </a:pPr>
            <a:r>
              <a:rPr lang="en-US" sz="1400" kern="0" dirty="0" smtClean="0">
                <a:ea typeface="Arial Unicode MS" pitchFamily="34" charset="-128"/>
                <a:cs typeface="Arial Unicode MS" pitchFamily="34" charset="-128"/>
              </a:rPr>
              <a:t>Extract-Transform-Load from other systems to Hadoop</a:t>
            </a:r>
            <a:r>
              <a:rPr lang="en-US" sz="1400" kern="0" baseline="0" dirty="0" smtClean="0">
                <a:ea typeface="Arial Unicode MS" pitchFamily="34" charset="-128"/>
                <a:cs typeface="Arial Unicode MS" pitchFamily="34" charset="-128"/>
              </a:rPr>
              <a:t>  (off-load data that is cold)</a:t>
            </a:r>
            <a:endParaRPr lang="en-US" dirty="0" smtClean="0"/>
          </a:p>
          <a:p>
            <a:pPr marL="342900" indent="-342900">
              <a:buAutoNum type="arabicParenR"/>
            </a:pPr>
            <a:r>
              <a:rPr lang="en-US" dirty="0" smtClean="0"/>
              <a:t>Hadoop</a:t>
            </a:r>
            <a:r>
              <a:rPr lang="en-US" baseline="0" dirty="0" smtClean="0"/>
              <a:t> as a simple database:</a:t>
            </a:r>
          </a:p>
          <a:p>
            <a:pPr marL="664389" lvl="1" indent="-342900"/>
            <a:r>
              <a:rPr lang="en-US" sz="1400" kern="0" dirty="0" smtClean="0">
                <a:ea typeface="Arial Unicode MS" pitchFamily="34" charset="-128"/>
                <a:cs typeface="Arial Unicode MS" pitchFamily="34" charset="-128"/>
              </a:rPr>
              <a:t>Store and retrieve of data from Hadoop typically using interfaces provided by HIVE or direct HDFS access</a:t>
            </a:r>
          </a:p>
          <a:p>
            <a:pPr marL="664389" marR="0" lvl="1" indent="-342900" algn="l" defTabSz="1088776" rtl="0" eaLnBrk="1" fontAlgn="auto" latinLnBrk="0" hangingPunct="1">
              <a:lnSpc>
                <a:spcPct val="100000"/>
              </a:lnSpc>
              <a:spcBef>
                <a:spcPts val="0"/>
              </a:spcBef>
              <a:spcAft>
                <a:spcPts val="0"/>
              </a:spcAft>
              <a:buClr>
                <a:schemeClr val="accent1"/>
              </a:buClr>
              <a:buSzPct val="100000"/>
              <a:buFont typeface="Wingdings" pitchFamily="2" charset="2"/>
              <a:buChar char=""/>
              <a:tabLst/>
              <a:defRPr/>
            </a:pPr>
            <a:r>
              <a:rPr lang="en-US" sz="1400" kern="0" dirty="0" smtClean="0">
                <a:ea typeface="Arial Unicode MS" pitchFamily="34" charset="-128"/>
                <a:cs typeface="Arial Unicode MS" pitchFamily="34" charset="-128"/>
              </a:rPr>
              <a:t>Depending on the scenario, scalable analytical systems like Sybase IQ can also be considered.</a:t>
            </a:r>
            <a:endParaRPr lang="en-US" baseline="0" dirty="0" smtClean="0"/>
          </a:p>
          <a:p>
            <a:pPr marL="342900" indent="-342900">
              <a:buAutoNum type="arabicParenR"/>
            </a:pPr>
            <a:r>
              <a:rPr lang="en-US" baseline="0" dirty="0" smtClean="0"/>
              <a:t>Hadoop as a processing engine</a:t>
            </a:r>
          </a:p>
          <a:p>
            <a:pPr marL="524776" marR="0" lvl="3" indent="-171450" algn="l" defTabSz="1088776" rtl="0" eaLnBrk="1" fontAlgn="auto" latinLnBrk="0" hangingPunct="1">
              <a:lnSpc>
                <a:spcPct val="100000"/>
              </a:lnSpc>
              <a:spcBef>
                <a:spcPts val="0"/>
              </a:spcBef>
              <a:spcAft>
                <a:spcPts val="0"/>
              </a:spcAft>
              <a:buClrTx/>
              <a:buSzTx/>
              <a:tabLst/>
              <a:defRPr/>
            </a:pPr>
            <a:r>
              <a:rPr lang="en-US" baseline="0" dirty="0" smtClean="0"/>
              <a:t>Text data processing – push down text data processing queries from SAP Data Services (via model) to Hadoop without coding.  SAP Data Services submits to MapReduce framework to distribute across large distributed data sets.  Relevant text is returned, which is loaded into SAP HANA or SAP Sybase IQ for contextual analysis with structured data</a:t>
            </a:r>
          </a:p>
          <a:p>
            <a:pPr marL="342900" indent="-342900">
              <a:buAutoNum type="arabicParenR"/>
            </a:pPr>
            <a:r>
              <a:rPr lang="en-US" baseline="0" dirty="0" smtClean="0"/>
              <a:t>Hadoop for advanced analytics</a:t>
            </a:r>
            <a:br>
              <a:rPr lang="en-US" baseline="0" dirty="0" smtClean="0"/>
            </a:br>
            <a:r>
              <a:rPr lang="en-US" baseline="0" dirty="0" smtClean="0"/>
              <a:t>* </a:t>
            </a:r>
            <a:r>
              <a:rPr lang="en-US" b="0" i="1" dirty="0" smtClean="0"/>
              <a:t>Two-Phase Analytics</a:t>
            </a:r>
            <a:r>
              <a:rPr lang="en-US" b="0" dirty="0" smtClean="0"/>
              <a:t>: Background processing engine refine and feeding data</a:t>
            </a:r>
          </a:p>
          <a:p>
            <a:pPr marL="1017715" lvl="3" indent="-342900">
              <a:buFont typeface="+mj-lt"/>
              <a:buAutoNum type="arabicPeriod"/>
            </a:pPr>
            <a:r>
              <a:rPr lang="en-US" sz="1200" dirty="0" smtClean="0">
                <a:solidFill>
                  <a:schemeClr val="tx1">
                    <a:lumMod val="75000"/>
                    <a:lumOff val="25000"/>
                  </a:schemeClr>
                </a:solidFill>
              </a:rPr>
              <a:t>Long, slow running analytic jobs in Hadoop; Push results to SAP HANA</a:t>
            </a:r>
          </a:p>
          <a:p>
            <a:pPr marL="1017715" lvl="3" indent="-342900">
              <a:buFont typeface="+mj-lt"/>
              <a:buAutoNum type="arabicPeriod"/>
            </a:pPr>
            <a:r>
              <a:rPr lang="en-US" sz="1400" dirty="0" smtClean="0">
                <a:solidFill>
                  <a:schemeClr val="tx1">
                    <a:lumMod val="75000"/>
                    <a:lumOff val="25000"/>
                  </a:schemeClr>
                </a:solidFill>
              </a:rPr>
              <a:t>Combine with other structured</a:t>
            </a:r>
            <a:r>
              <a:rPr lang="en-US" sz="1400" baseline="0" dirty="0" smtClean="0">
                <a:solidFill>
                  <a:schemeClr val="tx1">
                    <a:lumMod val="75000"/>
                    <a:lumOff val="25000"/>
                  </a:schemeClr>
                </a:solidFill>
              </a:rPr>
              <a:t> data; user access from BI</a:t>
            </a:r>
            <a:endParaRPr lang="en-US" sz="1400" dirty="0" smtClean="0">
              <a:solidFill>
                <a:schemeClr val="tx1">
                  <a:lumMod val="75000"/>
                  <a:lumOff val="25000"/>
                </a:schemeClr>
              </a:solidFill>
            </a:endParaRPr>
          </a:p>
          <a:p>
            <a:pPr marL="173038" indent="-173038"/>
            <a:r>
              <a:rPr lang="en-US" sz="1400" dirty="0" smtClean="0">
                <a:solidFill>
                  <a:schemeClr val="tx1">
                    <a:lumMod val="75000"/>
                    <a:lumOff val="25000"/>
                  </a:schemeClr>
                </a:solidFill>
              </a:rPr>
              <a:t>	</a:t>
            </a:r>
            <a:r>
              <a:rPr lang="en-US" sz="1400" b="1" baseline="0" dirty="0" smtClean="0">
                <a:solidFill>
                  <a:schemeClr val="tx1">
                    <a:lumMod val="75000"/>
                    <a:lumOff val="25000"/>
                  </a:schemeClr>
                </a:solidFill>
              </a:rPr>
              <a:t>     * </a:t>
            </a:r>
            <a:r>
              <a:rPr lang="en-US" b="0" i="1" dirty="0" smtClean="0"/>
              <a:t>Federated Queries</a:t>
            </a:r>
            <a:r>
              <a:rPr lang="en-US" b="0" dirty="0" smtClean="0"/>
              <a:t>: Client side federation across data stores</a:t>
            </a:r>
          </a:p>
          <a:p>
            <a:pPr marL="173038" marR="0" indent="-173038" algn="l" defTabSz="1088776" rtl="0" eaLnBrk="1" fontAlgn="auto" latinLnBrk="0" hangingPunct="1">
              <a:lnSpc>
                <a:spcPct val="100000"/>
              </a:lnSpc>
              <a:spcBef>
                <a:spcPts val="0"/>
              </a:spcBef>
              <a:spcAft>
                <a:spcPts val="0"/>
              </a:spcAft>
              <a:buClrTx/>
              <a:buSzTx/>
              <a:buFontTx/>
              <a:buNone/>
              <a:tabLst/>
              <a:defRPr/>
            </a:pPr>
            <a:r>
              <a:rPr lang="en-US" b="0" dirty="0" smtClean="0"/>
              <a:t>	</a:t>
            </a:r>
            <a:r>
              <a:rPr lang="en-US" b="0" baseline="0" dirty="0" smtClean="0"/>
              <a:t>          -- Smart data access:  executes queries on multiple data stores. </a:t>
            </a:r>
            <a:r>
              <a:rPr lang="en-US" sz="1400" dirty="0" smtClean="0">
                <a:solidFill>
                  <a:srgbClr val="000000"/>
                </a:solidFill>
                <a:latin typeface="BentonSans Bold" pitchFamily="2" charset="0"/>
              </a:rPr>
              <a:t>Smart query processing </a:t>
            </a:r>
            <a:r>
              <a:rPr lang="en-US" sz="1400" dirty="0" smtClean="0">
                <a:solidFill>
                  <a:srgbClr val="000000"/>
                </a:solidFill>
                <a:latin typeface="BentonSans Regular" pitchFamily="2" charset="0"/>
              </a:rPr>
              <a:t>leverages remote database’s unique processing capabilities by pushing processing to remote database; Monitors and collects query execution data to further optimize remote query processing.</a:t>
            </a:r>
          </a:p>
          <a:p>
            <a:pPr marL="173038" indent="-173038"/>
            <a:endParaRPr lang="en-US" b="0" dirty="0" smtClean="0"/>
          </a:p>
          <a:p>
            <a:pPr marL="664389" lvl="1" indent="-342900"/>
            <a:endParaRPr lang="en-US" sz="1400" kern="0" dirty="0" smtClean="0">
              <a:ea typeface="Arial Unicode MS" pitchFamily="34" charset="-128"/>
              <a:cs typeface="Arial Unicode MS" pitchFamily="34" charset="-128"/>
            </a:endParaRPr>
          </a:p>
          <a:p>
            <a:pPr marL="664389" lvl="1" indent="-342900">
              <a:buAutoNum type="arabicParenR"/>
            </a:pPr>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12</a:t>
            </a:fld>
            <a:endParaRPr lang="de-DE" dirty="0"/>
          </a:p>
        </p:txBody>
      </p:sp>
    </p:spTree>
    <p:extLst>
      <p:ext uri="{BB962C8B-B14F-4D97-AF65-F5344CB8AC3E}">
        <p14:creationId xmlns:p14="http://schemas.microsoft.com/office/powerpoint/2010/main" val="238027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7688" y="612775"/>
            <a:ext cx="5762625" cy="3241675"/>
          </a:xfrm>
        </p:spPr>
      </p:sp>
      <p:sp>
        <p:nvSpPr>
          <p:cNvPr id="3" name="Notes Placeholder 2"/>
          <p:cNvSpPr>
            <a:spLocks noGrp="1"/>
          </p:cNvSpPr>
          <p:nvPr>
            <p:ph type="body" idx="1"/>
          </p:nvPr>
        </p:nvSpPr>
        <p:spPr/>
        <p:txBody>
          <a:bodyPr/>
          <a:lstStyle/>
          <a:p>
            <a:pPr marL="0" marR="0" indent="0" algn="l" defTabSz="1088776" rtl="0" eaLnBrk="1" fontAlgn="auto" latinLnBrk="0" hangingPunct="1">
              <a:lnSpc>
                <a:spcPct val="100000"/>
              </a:lnSpc>
              <a:spcBef>
                <a:spcPts val="0"/>
              </a:spcBef>
              <a:spcAft>
                <a:spcPts val="0"/>
              </a:spcAft>
              <a:buClrTx/>
              <a:buSzTx/>
              <a:buFont typeface="Arial" pitchFamily="34" charset="0"/>
              <a:buNone/>
              <a:tabLst/>
              <a:defRPr/>
            </a:pPr>
            <a:endParaRPr lang="en-US" sz="1400" dirty="0" smtClean="0">
              <a:solidFill>
                <a:srgbClr val="000000"/>
              </a:solidFill>
              <a:latin typeface="BentonSans Regular" pitchFamily="2" charset="0"/>
            </a:endParaRPr>
          </a:p>
          <a:p>
            <a:pPr marL="0" marR="0" indent="0" algn="l" defTabSz="1088776" rtl="0" eaLnBrk="1" fontAlgn="auto" latinLnBrk="0" hangingPunct="1">
              <a:lnSpc>
                <a:spcPct val="100000"/>
              </a:lnSpc>
              <a:spcBef>
                <a:spcPts val="0"/>
              </a:spcBef>
              <a:spcAft>
                <a:spcPts val="0"/>
              </a:spcAft>
              <a:buClrTx/>
              <a:buSzTx/>
              <a:buFont typeface="Arial" pitchFamily="34" charset="0"/>
              <a:buNone/>
              <a:tabLst/>
              <a:defRPr/>
            </a:pPr>
            <a:r>
              <a:rPr lang="en-US" dirty="0" smtClean="0"/>
              <a:t>SAP</a:t>
            </a:r>
            <a:r>
              <a:rPr lang="en-US" b="1" dirty="0" smtClean="0"/>
              <a:t> </a:t>
            </a:r>
            <a:r>
              <a:rPr lang="en-US" dirty="0" smtClean="0"/>
              <a:t>HANA smart data access provides non-disruptive intelligent architecture to provision enterprise-wide data from heterogeneous systems such as Hadoop, Teradata, SAP Sybase ASE and SAP Sybase IQ. As well it provides the capability for SAP HANA to SAP HANA queries which can facilitate SAP </a:t>
            </a:r>
            <a:r>
              <a:rPr lang="en-US" dirty="0" err="1" smtClean="0"/>
              <a:t>NetWeaver</a:t>
            </a:r>
            <a:r>
              <a:rPr lang="en-US" dirty="0" smtClean="0"/>
              <a:t> Business Warehouse on SAP HANA to SAP Business Suite on SAP HANA query use cases among others. SAP brings in-memory computing to data federation and it will optimize where data is stored and acted upon. Now customers can easily build unified transactional-analytical applications with secure access to data across their business networks without large data transfers. In-memory computing lets then get results from the core process in real-time, providing a single version of truth on which business can act.</a:t>
            </a:r>
            <a:endParaRPr lang="en-US" sz="1400" dirty="0" smtClean="0">
              <a:solidFill>
                <a:srgbClr val="000000"/>
              </a:solidFill>
              <a:latin typeface="BentonSans Regular" pitchFamily="2" charset="0"/>
            </a:endParaRPr>
          </a:p>
          <a:p>
            <a:pPr marL="0" marR="0" indent="0" algn="l" defTabSz="1088776" rtl="0" eaLnBrk="1" fontAlgn="auto" latinLnBrk="0" hangingPunct="1">
              <a:lnSpc>
                <a:spcPct val="100000"/>
              </a:lnSpc>
              <a:spcBef>
                <a:spcPts val="0"/>
              </a:spcBef>
              <a:spcAft>
                <a:spcPts val="0"/>
              </a:spcAft>
              <a:buClrTx/>
              <a:buSzTx/>
              <a:buFont typeface="Arial" pitchFamily="34" charset="0"/>
              <a:buNone/>
              <a:tabLst/>
              <a:defRPr/>
            </a:pPr>
            <a:endParaRPr lang="en-US" sz="1400" dirty="0" smtClean="0">
              <a:solidFill>
                <a:srgbClr val="000000"/>
              </a:solidFill>
            </a:endParaRPr>
          </a:p>
          <a:p>
            <a:r>
              <a:rPr lang="en-US" sz="1800" dirty="0" smtClean="0"/>
              <a:t>Benefits</a:t>
            </a:r>
          </a:p>
          <a:p>
            <a:pPr lvl="2"/>
            <a:r>
              <a:rPr lang="en-US" sz="1600" dirty="0" smtClean="0"/>
              <a:t>Enables access to remote data access just like “local” table</a:t>
            </a:r>
          </a:p>
          <a:p>
            <a:pPr lvl="2"/>
            <a:r>
              <a:rPr lang="en-US" sz="1600" dirty="0" smtClean="0"/>
              <a:t>Smart query processing including query decomposition with predicate push-down, functional compensation</a:t>
            </a:r>
          </a:p>
          <a:p>
            <a:pPr lvl="2"/>
            <a:r>
              <a:rPr lang="en-US" sz="1600" dirty="0" smtClean="0"/>
              <a:t>Supports data location agnostic development</a:t>
            </a:r>
          </a:p>
          <a:p>
            <a:pPr lvl="2"/>
            <a:r>
              <a:rPr lang="en-US" sz="1600" dirty="0" smtClean="0"/>
              <a:t>No special syntax to access heterogeneous data sources</a:t>
            </a:r>
            <a:br>
              <a:rPr lang="en-US" sz="1600" dirty="0" smtClean="0"/>
            </a:br>
            <a:endParaRPr lang="en-US" dirty="0" smtClean="0"/>
          </a:p>
          <a:p>
            <a:r>
              <a:rPr lang="en-US" sz="1800" dirty="0" smtClean="0"/>
              <a:t>Heterogeneous data sources</a:t>
            </a:r>
          </a:p>
          <a:p>
            <a:pPr lvl="2"/>
            <a:r>
              <a:rPr lang="en-US" sz="1600" dirty="0" smtClean="0"/>
              <a:t>SAP HANA to Hadoop (Hive)</a:t>
            </a:r>
          </a:p>
          <a:p>
            <a:pPr lvl="2"/>
            <a:r>
              <a:rPr lang="en-US" sz="1600" dirty="0" smtClean="0"/>
              <a:t>Teradata</a:t>
            </a:r>
          </a:p>
          <a:p>
            <a:pPr lvl="2"/>
            <a:r>
              <a:rPr lang="en-US" sz="1600" dirty="0" smtClean="0"/>
              <a:t>SAP Sybase ASE</a:t>
            </a:r>
          </a:p>
          <a:p>
            <a:pPr lvl="2"/>
            <a:r>
              <a:rPr lang="en-US" sz="1600" dirty="0" smtClean="0"/>
              <a:t>SAP Sybase IQ</a:t>
            </a:r>
          </a:p>
          <a:p>
            <a:pPr lvl="2"/>
            <a:r>
              <a:rPr lang="en-US" sz="1600" dirty="0" smtClean="0"/>
              <a:t>SAP HANA to SAP HANA</a:t>
            </a:r>
          </a:p>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13</a:t>
            </a:fld>
            <a:endParaRPr lang="de-DE" dirty="0"/>
          </a:p>
        </p:txBody>
      </p:sp>
    </p:spTree>
    <p:extLst>
      <p:ext uri="{BB962C8B-B14F-4D97-AF65-F5344CB8AC3E}">
        <p14:creationId xmlns:p14="http://schemas.microsoft.com/office/powerpoint/2010/main" val="2388802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7688" y="612775"/>
            <a:ext cx="5762625" cy="3241675"/>
          </a:xfrm>
        </p:spPr>
      </p:sp>
      <p:sp>
        <p:nvSpPr>
          <p:cNvPr id="3" name="Notes Placeholder 2"/>
          <p:cNvSpPr>
            <a:spLocks noGrp="1"/>
          </p:cNvSpPr>
          <p:nvPr>
            <p:ph type="body" idx="1"/>
          </p:nvPr>
        </p:nvSpPr>
        <p:spPr/>
        <p:txBody>
          <a:bodyPr/>
          <a:lstStyle/>
          <a:p>
            <a:pPr marL="0" marR="0" indent="0" algn="l" defTabSz="1088776" rtl="0" eaLnBrk="1" fontAlgn="auto" latinLnBrk="0" hangingPunct="1">
              <a:lnSpc>
                <a:spcPct val="100000"/>
              </a:lnSpc>
              <a:spcBef>
                <a:spcPts val="0"/>
              </a:spcBef>
              <a:spcAft>
                <a:spcPts val="0"/>
              </a:spcAft>
              <a:buClrTx/>
              <a:buSzTx/>
              <a:buFontTx/>
              <a:buNone/>
              <a:tabLst/>
              <a:defRPr/>
            </a:pPr>
            <a:r>
              <a:rPr lang="en-US" dirty="0" smtClean="0"/>
              <a:t>For the above mentioned source, you can simply execute the command to drop a source and all of the virtual tables for that source.</a:t>
            </a:r>
          </a:p>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15</a:t>
            </a:fld>
            <a:endParaRPr lang="de-DE" dirty="0"/>
          </a:p>
        </p:txBody>
      </p:sp>
    </p:spTree>
    <p:extLst>
      <p:ext uri="{BB962C8B-B14F-4D97-AF65-F5344CB8AC3E}">
        <p14:creationId xmlns:p14="http://schemas.microsoft.com/office/powerpoint/2010/main" val="1369223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7688" y="612775"/>
            <a:ext cx="5762625" cy="3241675"/>
          </a:xfrm>
        </p:spPr>
      </p:sp>
      <p:sp>
        <p:nvSpPr>
          <p:cNvPr id="3" name="Notes Placeholder 2"/>
          <p:cNvSpPr>
            <a:spLocks noGrp="1"/>
          </p:cNvSpPr>
          <p:nvPr>
            <p:ph type="body" idx="1"/>
          </p:nvPr>
        </p:nvSpPr>
        <p:spPr/>
        <p:txBody>
          <a:bodyPr/>
          <a:lstStyle/>
          <a:p>
            <a:r>
              <a:rPr lang="en-US" sz="1400" b="0" kern="1200" dirty="0" smtClean="0">
                <a:solidFill>
                  <a:schemeClr val="tx1"/>
                </a:solidFill>
                <a:effectLst/>
                <a:latin typeface="+mn-lt"/>
                <a:ea typeface="+mn-ea"/>
                <a:cs typeface="+mn-cs"/>
              </a:rPr>
              <a:t>SAP HANA uniformly amplifies the value of Big Data across this data fabric including large data sets that are stored in Hadoop –</a:t>
            </a:r>
            <a:r>
              <a:rPr lang="en-US" sz="1400" b="0" kern="1200" baseline="0" dirty="0" smtClean="0">
                <a:solidFill>
                  <a:schemeClr val="tx1"/>
                </a:solidFill>
                <a:effectLst/>
                <a:latin typeface="+mn-lt"/>
                <a:ea typeface="+mn-ea"/>
                <a:cs typeface="+mn-cs"/>
              </a:rPr>
              <a:t> enabling you to ta</a:t>
            </a:r>
            <a:r>
              <a:rPr lang="en-US" sz="1400" b="0" kern="1200" dirty="0" smtClean="0">
                <a:solidFill>
                  <a:schemeClr val="tx1"/>
                </a:solidFill>
                <a:effectLst/>
                <a:latin typeface="+mn-lt"/>
                <a:ea typeface="+mn-ea"/>
                <a:cs typeface="+mn-cs"/>
              </a:rPr>
              <a:t>ke advantage of new technologies – such as the Apache Hadoop Distributed File System and MapReduce – to mine large volumes of data located on low-cost storage for new insights. Discover how solutions from SAP and our partners can help your organization:</a:t>
            </a:r>
          </a:p>
          <a:p>
            <a:endParaRPr lang="en-US" sz="1400" b="0" kern="1200" dirty="0" smtClean="0">
              <a:solidFill>
                <a:schemeClr val="tx1"/>
              </a:solidFill>
              <a:effectLst/>
              <a:latin typeface="+mn-lt"/>
              <a:ea typeface="+mn-ea"/>
              <a:cs typeface="+mn-cs"/>
            </a:endParaRPr>
          </a:p>
          <a:p>
            <a:pPr marL="285750" indent="-285750">
              <a:buFont typeface="Arial" pitchFamily="34" charset="0"/>
              <a:buChar char="•"/>
            </a:pPr>
            <a:r>
              <a:rPr lang="en-US" sz="1400" b="0" kern="1200" dirty="0" smtClean="0">
                <a:solidFill>
                  <a:schemeClr val="tx1"/>
                </a:solidFill>
                <a:effectLst/>
                <a:latin typeface="+mn-lt"/>
                <a:ea typeface="+mn-ea"/>
                <a:cs typeface="+mn-cs"/>
              </a:rPr>
              <a:t>Access remote information from </a:t>
            </a:r>
            <a:r>
              <a:rPr lang="en-US" sz="1400" b="0" kern="1200" dirty="0" smtClean="0">
                <a:solidFill>
                  <a:schemeClr val="tx1"/>
                </a:solidFill>
                <a:effectLst/>
                <a:latin typeface="+mn-lt"/>
                <a:ea typeface="+mn-ea"/>
                <a:cs typeface="+mn-cs"/>
                <a:hlinkClick r:id="rId3" tooltip="SAP HANA"/>
              </a:rPr>
              <a:t>SAP HANA</a:t>
            </a:r>
            <a:r>
              <a:rPr lang="en-US" sz="1400" b="0" kern="1200" dirty="0" smtClean="0">
                <a:solidFill>
                  <a:schemeClr val="tx1"/>
                </a:solidFill>
                <a:effectLst/>
                <a:latin typeface="+mn-lt"/>
                <a:ea typeface="+mn-ea"/>
                <a:cs typeface="+mn-cs"/>
              </a:rPr>
              <a:t> using smart data virtualization techniques</a:t>
            </a:r>
          </a:p>
          <a:p>
            <a:pPr marL="285750" indent="-285750">
              <a:buFont typeface="Arial" pitchFamily="34" charset="0"/>
              <a:buChar char="•"/>
            </a:pPr>
            <a:r>
              <a:rPr lang="en-US" sz="1400" b="0" kern="1200" dirty="0" smtClean="0">
                <a:solidFill>
                  <a:schemeClr val="tx1"/>
                </a:solidFill>
                <a:effectLst/>
                <a:latin typeface="+mn-lt"/>
                <a:ea typeface="+mn-ea"/>
                <a:cs typeface="+mn-cs"/>
              </a:rPr>
              <a:t>Extract relevant data from large data sets stored in Hadoop using </a:t>
            </a:r>
            <a:r>
              <a:rPr lang="en-US" sz="1400" b="0" kern="1200" dirty="0" smtClean="0">
                <a:solidFill>
                  <a:schemeClr val="tx1"/>
                </a:solidFill>
                <a:effectLst/>
                <a:latin typeface="+mn-lt"/>
                <a:ea typeface="+mn-ea"/>
                <a:cs typeface="+mn-cs"/>
                <a:hlinkClick r:id="rId4" tooltip="SAP Data Services"/>
              </a:rPr>
              <a:t>SAP Data Services</a:t>
            </a:r>
            <a:r>
              <a:rPr lang="en-US" sz="1400" b="0" kern="1200" dirty="0" smtClean="0">
                <a:solidFill>
                  <a:schemeClr val="tx1"/>
                </a:solidFill>
                <a:effectLst/>
                <a:latin typeface="+mn-lt"/>
                <a:ea typeface="+mn-ea"/>
                <a:cs typeface="+mn-cs"/>
              </a:rPr>
              <a:t> without programming</a:t>
            </a:r>
          </a:p>
          <a:p>
            <a:pPr marL="285750" indent="-285750">
              <a:buFont typeface="Arial" pitchFamily="34" charset="0"/>
              <a:buChar char="•"/>
            </a:pPr>
            <a:r>
              <a:rPr lang="en-US" sz="1400" b="0" kern="1200" dirty="0" smtClean="0">
                <a:solidFill>
                  <a:schemeClr val="tx1"/>
                </a:solidFill>
                <a:effectLst/>
                <a:latin typeface="+mn-lt"/>
                <a:ea typeface="+mn-ea"/>
                <a:cs typeface="+mn-cs"/>
              </a:rPr>
              <a:t>Load high-value data from Hadoop rapidly into </a:t>
            </a:r>
            <a:r>
              <a:rPr lang="en-US" sz="1400" b="0" kern="1200" dirty="0" smtClean="0">
                <a:solidFill>
                  <a:schemeClr val="tx1"/>
                </a:solidFill>
                <a:effectLst/>
                <a:latin typeface="+mn-lt"/>
                <a:ea typeface="+mn-ea"/>
                <a:cs typeface="+mn-cs"/>
                <a:hlinkClick r:id="rId5" tooltip="SAP HANA"/>
              </a:rPr>
              <a:t>SAP HANA</a:t>
            </a:r>
            <a:r>
              <a:rPr lang="en-US" sz="1400" b="0" kern="1200" dirty="0" smtClean="0">
                <a:solidFill>
                  <a:schemeClr val="tx1"/>
                </a:solidFill>
                <a:effectLst/>
                <a:latin typeface="+mn-lt"/>
                <a:ea typeface="+mn-ea"/>
                <a:cs typeface="+mn-cs"/>
              </a:rPr>
              <a:t> or </a:t>
            </a:r>
            <a:r>
              <a:rPr lang="en-US" sz="1400" b="0" kern="1200" dirty="0" smtClean="0">
                <a:solidFill>
                  <a:schemeClr val="tx1"/>
                </a:solidFill>
                <a:effectLst/>
                <a:latin typeface="+mn-lt"/>
                <a:ea typeface="+mn-ea"/>
                <a:cs typeface="+mn-cs"/>
                <a:hlinkClick r:id="rId4" tooltip="SAP Sybase IQ"/>
              </a:rPr>
              <a:t>SAP Sybase IQ</a:t>
            </a:r>
            <a:r>
              <a:rPr lang="en-US" sz="1400" b="0" kern="1200" dirty="0" smtClean="0">
                <a:solidFill>
                  <a:schemeClr val="tx1"/>
                </a:solidFill>
                <a:effectLst/>
                <a:latin typeface="+mn-lt"/>
                <a:ea typeface="+mn-ea"/>
                <a:cs typeface="+mn-cs"/>
              </a:rPr>
              <a:t> for real-time analysis</a:t>
            </a:r>
          </a:p>
          <a:p>
            <a:pPr marL="285750" indent="-285750">
              <a:buFont typeface="Arial" pitchFamily="34" charset="0"/>
              <a:buChar char="•"/>
            </a:pPr>
            <a:r>
              <a:rPr lang="en-US" sz="1400" b="0" kern="1200" dirty="0" smtClean="0">
                <a:solidFill>
                  <a:schemeClr val="tx1"/>
                </a:solidFill>
                <a:effectLst/>
                <a:latin typeface="+mn-lt"/>
                <a:ea typeface="+mn-ea"/>
                <a:cs typeface="+mn-cs"/>
              </a:rPr>
              <a:t>Combine unstructured and structured data for insights never seen before</a:t>
            </a:r>
          </a:p>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16</a:t>
            </a:fld>
            <a:endParaRPr lang="de-DE" dirty="0"/>
          </a:p>
        </p:txBody>
      </p:sp>
    </p:spTree>
    <p:extLst>
      <p:ext uri="{BB962C8B-B14F-4D97-AF65-F5344CB8AC3E}">
        <p14:creationId xmlns:p14="http://schemas.microsoft.com/office/powerpoint/2010/main" val="609822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7688" y="612775"/>
            <a:ext cx="5762625" cy="3241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17</a:t>
            </a:fld>
            <a:endParaRPr lang="de-DE" dirty="0"/>
          </a:p>
        </p:txBody>
      </p:sp>
    </p:spTree>
    <p:extLst>
      <p:ext uri="{BB962C8B-B14F-4D97-AF65-F5344CB8AC3E}">
        <p14:creationId xmlns:p14="http://schemas.microsoft.com/office/powerpoint/2010/main" val="2486790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7688" y="612775"/>
            <a:ext cx="5762625" cy="3241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18</a:t>
            </a:fld>
            <a:endParaRPr lang="de-DE" dirty="0"/>
          </a:p>
        </p:txBody>
      </p:sp>
    </p:spTree>
    <p:extLst>
      <p:ext uri="{BB962C8B-B14F-4D97-AF65-F5344CB8AC3E}">
        <p14:creationId xmlns:p14="http://schemas.microsoft.com/office/powerpoint/2010/main" val="20197012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7688" y="612775"/>
            <a:ext cx="5762625" cy="3241675"/>
          </a:xfrm>
        </p:spPr>
      </p:sp>
      <p:sp>
        <p:nvSpPr>
          <p:cNvPr id="3" name="Notes Placeholder 2"/>
          <p:cNvSpPr>
            <a:spLocks noGrp="1"/>
          </p:cNvSpPr>
          <p:nvPr>
            <p:ph type="body" idx="1"/>
          </p:nvPr>
        </p:nvSpPr>
        <p:spPr/>
        <p:txBody>
          <a:bodyPr>
            <a:normAutofit fontScale="85000" lnSpcReduction="20000"/>
          </a:bodyPr>
          <a:lstStyle/>
          <a:p>
            <a:endParaRPr lang="en-US" sz="1200" kern="1200" dirty="0" smtClean="0">
              <a:solidFill>
                <a:schemeClr val="tx1"/>
              </a:solidFill>
              <a:latin typeface="+mn-lt"/>
              <a:ea typeface="+mn-ea"/>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7688" y="612775"/>
            <a:ext cx="5762625" cy="3241675"/>
          </a:xfrm>
        </p:spPr>
      </p:sp>
      <p:sp>
        <p:nvSpPr>
          <p:cNvPr id="3" name="Notes Placeholder 2"/>
          <p:cNvSpPr>
            <a:spLocks noGrp="1"/>
          </p:cNvSpPr>
          <p:nvPr>
            <p:ph type="body" idx="1"/>
          </p:nvPr>
        </p:nvSpPr>
        <p:spPr/>
        <p:txBody>
          <a:bodyPr/>
          <a:lstStyle/>
          <a:p>
            <a:endParaRPr lang="en-US" sz="1400" b="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D8C2C35-2B8A-446E-BEC0-FD36716C29AC}" type="slidenum">
              <a:rPr lang="de-DE" smtClean="0"/>
              <a:pPr/>
              <a:t>21</a:t>
            </a:fld>
            <a:endParaRPr lang="de-DE" dirty="0"/>
          </a:p>
        </p:txBody>
      </p:sp>
    </p:spTree>
    <p:extLst>
      <p:ext uri="{BB962C8B-B14F-4D97-AF65-F5344CB8AC3E}">
        <p14:creationId xmlns:p14="http://schemas.microsoft.com/office/powerpoint/2010/main" val="2287206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7688" y="612775"/>
            <a:ext cx="5762625" cy="3241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46220B-C87E-44A9-91B8-428BCAC68736}" type="slidenum">
              <a:rPr lang="en-US" smtClean="0"/>
              <a:pPr/>
              <a:t>2</a:t>
            </a:fld>
            <a:endParaRPr lang="en-US"/>
          </a:p>
        </p:txBody>
      </p:sp>
    </p:spTree>
    <p:extLst>
      <p:ext uri="{BB962C8B-B14F-4D97-AF65-F5344CB8AC3E}">
        <p14:creationId xmlns:p14="http://schemas.microsoft.com/office/powerpoint/2010/main" val="13131614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22</a:t>
            </a:fld>
            <a:endParaRPr lang="de-DE" dirty="0"/>
          </a:p>
        </p:txBody>
      </p:sp>
      <p:sp>
        <p:nvSpPr>
          <p:cNvPr id="6" name="Slide Image Placeholder 5"/>
          <p:cNvSpPr>
            <a:spLocks noGrp="1" noRot="1" noChangeAspect="1"/>
          </p:cNvSpPr>
          <p:nvPr>
            <p:ph type="sldImg"/>
          </p:nvPr>
        </p:nvSpPr>
        <p:spPr>
          <a:xfrm>
            <a:off x="547688" y="612775"/>
            <a:ext cx="5762625" cy="3241675"/>
          </a:xfrm>
        </p:spPr>
      </p:sp>
      <p:sp>
        <p:nvSpPr>
          <p:cNvPr id="7" name="Notes Placeholder 6"/>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46220B-C87E-44A9-91B8-428BCAC68736}" type="slidenum">
              <a:rPr lang="en-US" smtClean="0"/>
              <a:pPr/>
              <a:t>3</a:t>
            </a:fld>
            <a:endParaRPr lang="en-US"/>
          </a:p>
        </p:txBody>
      </p:sp>
    </p:spTree>
    <p:extLst>
      <p:ext uri="{BB962C8B-B14F-4D97-AF65-F5344CB8AC3E}">
        <p14:creationId xmlns:p14="http://schemas.microsoft.com/office/powerpoint/2010/main" val="2488622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4</a:t>
            </a:fld>
            <a:endParaRPr lang="de-D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7688" y="612775"/>
            <a:ext cx="5762625" cy="3241675"/>
          </a:xfrm>
        </p:spPr>
      </p:sp>
      <p:sp>
        <p:nvSpPr>
          <p:cNvPr id="3" name="Notes Placeholder 2"/>
          <p:cNvSpPr>
            <a:spLocks noGrp="1"/>
          </p:cNvSpPr>
          <p:nvPr>
            <p:ph type="body" idx="1"/>
          </p:nvPr>
        </p:nvSpPr>
        <p:spPr/>
        <p:txBody>
          <a:bodyPr/>
          <a:lstStyle/>
          <a:p>
            <a:pPr marL="0" indent="0">
              <a:spcBef>
                <a:spcPct val="50000"/>
              </a:spcBef>
              <a:buClr>
                <a:srgbClr val="F0AB00"/>
              </a:buClr>
              <a:buSzPct val="80000"/>
              <a:buFont typeface="Arial" pitchFamily="34" charset="0"/>
              <a:buNone/>
            </a:pPr>
            <a:r>
              <a:rPr lang="en-US" sz="1800" kern="0" dirty="0" smtClean="0">
                <a:ea typeface="Arial Unicode MS" pitchFamily="34" charset="-128"/>
                <a:cs typeface="Arial Unicode MS" pitchFamily="34" charset="-128"/>
              </a:rPr>
              <a:t>SAP HANA</a:t>
            </a:r>
          </a:p>
          <a:p>
            <a:pPr marL="514350" indent="-514350">
              <a:spcBef>
                <a:spcPct val="50000"/>
              </a:spcBef>
              <a:buClr>
                <a:srgbClr val="F0AB00"/>
              </a:buClr>
              <a:buSzPct val="80000"/>
              <a:buFont typeface="Arial" pitchFamily="34" charset="0"/>
              <a:buChar char="•"/>
            </a:pPr>
            <a:r>
              <a:rPr lang="en-US" sz="1800" kern="0" dirty="0" smtClean="0">
                <a:ea typeface="Arial Unicode MS" pitchFamily="34" charset="-128"/>
                <a:cs typeface="Arial Unicode MS" pitchFamily="34" charset="-128"/>
              </a:rPr>
              <a:t>In-memory platform</a:t>
            </a:r>
          </a:p>
          <a:p>
            <a:pPr marL="514350" indent="-514350">
              <a:spcBef>
                <a:spcPct val="50000"/>
              </a:spcBef>
              <a:buClr>
                <a:srgbClr val="F0AB00"/>
              </a:buClr>
              <a:buSzPct val="80000"/>
              <a:buFont typeface="Arial" pitchFamily="34" charset="0"/>
              <a:buChar char="•"/>
            </a:pPr>
            <a:r>
              <a:rPr lang="en-US" sz="1800" kern="0" dirty="0" smtClean="0">
                <a:ea typeface="Arial Unicode MS" pitchFamily="34" charset="-128"/>
                <a:cs typeface="Arial Unicode MS" pitchFamily="34" charset="-128"/>
              </a:rPr>
              <a:t>Store billions of records</a:t>
            </a:r>
          </a:p>
          <a:p>
            <a:pPr marL="514350" indent="-514350">
              <a:spcBef>
                <a:spcPct val="50000"/>
              </a:spcBef>
              <a:buClr>
                <a:srgbClr val="F0AB00"/>
              </a:buClr>
              <a:buSzPct val="80000"/>
              <a:buFont typeface="Arial" pitchFamily="34" charset="0"/>
              <a:buChar char="•"/>
            </a:pPr>
            <a:r>
              <a:rPr lang="en-US" sz="1800" kern="0" dirty="0" smtClean="0">
                <a:ea typeface="Arial Unicode MS" pitchFamily="34" charset="-128"/>
                <a:cs typeface="Arial Unicode MS" pitchFamily="34" charset="-128"/>
              </a:rPr>
              <a:t>Analyze in real-time</a:t>
            </a:r>
          </a:p>
          <a:p>
            <a:pPr marL="514350" indent="-514350">
              <a:spcBef>
                <a:spcPct val="50000"/>
              </a:spcBef>
              <a:buClr>
                <a:srgbClr val="F0AB00"/>
              </a:buClr>
              <a:buSzPct val="80000"/>
              <a:buFont typeface="Arial" pitchFamily="34" charset="0"/>
              <a:buChar char="•"/>
            </a:pPr>
            <a:r>
              <a:rPr lang="en-US" sz="1800" kern="0" dirty="0" smtClean="0">
                <a:ea typeface="Arial Unicode MS" pitchFamily="34" charset="-128"/>
                <a:cs typeface="Arial Unicode MS" pitchFamily="34" charset="-128"/>
              </a:rPr>
              <a:t>Built-in predictive, text, and spatial algorithms</a:t>
            </a:r>
          </a:p>
          <a:p>
            <a:pPr marL="514350" indent="-514350">
              <a:spcBef>
                <a:spcPct val="50000"/>
              </a:spcBef>
              <a:buClr>
                <a:srgbClr val="F0AB00"/>
              </a:buClr>
              <a:buSzPct val="80000"/>
              <a:buFont typeface="Arial" pitchFamily="34" charset="0"/>
              <a:buChar char="•"/>
            </a:pPr>
            <a:endParaRPr lang="en-US" sz="1800" kern="0" dirty="0" smtClean="0">
              <a:ea typeface="Arial Unicode MS" pitchFamily="34" charset="-128"/>
              <a:cs typeface="Arial Unicode MS" pitchFamily="34" charset="-128"/>
            </a:endParaRPr>
          </a:p>
          <a:p>
            <a:pPr marL="0" indent="0">
              <a:spcBef>
                <a:spcPct val="50000"/>
              </a:spcBef>
              <a:buClr>
                <a:srgbClr val="F0AB00"/>
              </a:buClr>
              <a:buSzPct val="80000"/>
              <a:buFont typeface="Arial" pitchFamily="34" charset="0"/>
              <a:buNone/>
            </a:pPr>
            <a:r>
              <a:rPr lang="en-US" sz="1800" kern="0" dirty="0" smtClean="0">
                <a:ea typeface="Arial Unicode MS" pitchFamily="34" charset="-128"/>
                <a:cs typeface="Arial Unicode MS" pitchFamily="34" charset="-128"/>
              </a:rPr>
              <a:t>HADOOP</a:t>
            </a:r>
          </a:p>
          <a:p>
            <a:pPr marL="514350" indent="-514350">
              <a:spcBef>
                <a:spcPct val="50000"/>
              </a:spcBef>
              <a:buClr>
                <a:srgbClr val="F0AB00"/>
              </a:buClr>
              <a:buSzPct val="80000"/>
              <a:buFont typeface="Arial" pitchFamily="34" charset="0"/>
              <a:buChar char="•"/>
            </a:pPr>
            <a:r>
              <a:rPr lang="en-US" sz="1800" kern="0" dirty="0" smtClean="0">
                <a:ea typeface="Arial Unicode MS" pitchFamily="34" charset="-128"/>
                <a:cs typeface="Arial Unicode MS" pitchFamily="34" charset="-128"/>
              </a:rPr>
              <a:t>Distributed disk platform</a:t>
            </a:r>
          </a:p>
          <a:p>
            <a:pPr marL="514350" indent="-514350">
              <a:spcBef>
                <a:spcPct val="50000"/>
              </a:spcBef>
              <a:buClr>
                <a:srgbClr val="F0AB00"/>
              </a:buClr>
              <a:buSzPct val="80000"/>
              <a:buFont typeface="Arial" pitchFamily="34" charset="0"/>
              <a:buChar char="•"/>
            </a:pPr>
            <a:r>
              <a:rPr lang="en-US" sz="1800" kern="0" dirty="0" smtClean="0">
                <a:ea typeface="Arial Unicode MS" pitchFamily="34" charset="-128"/>
                <a:cs typeface="Arial Unicode MS" pitchFamily="34" charset="-128"/>
              </a:rPr>
              <a:t>Store infinite amounts </a:t>
            </a:r>
            <a:br>
              <a:rPr lang="en-US" sz="1800" kern="0" dirty="0" smtClean="0">
                <a:ea typeface="Arial Unicode MS" pitchFamily="34" charset="-128"/>
                <a:cs typeface="Arial Unicode MS" pitchFamily="34" charset="-128"/>
              </a:rPr>
            </a:br>
            <a:r>
              <a:rPr lang="en-US" sz="1800" kern="0" dirty="0" smtClean="0">
                <a:ea typeface="Arial Unicode MS" pitchFamily="34" charset="-128"/>
                <a:cs typeface="Arial Unicode MS" pitchFamily="34" charset="-128"/>
              </a:rPr>
              <a:t>of unstructured data </a:t>
            </a:r>
          </a:p>
          <a:p>
            <a:pPr marL="514350" indent="-514350">
              <a:spcBef>
                <a:spcPct val="50000"/>
              </a:spcBef>
              <a:buClr>
                <a:srgbClr val="F0AB00"/>
              </a:buClr>
              <a:buSzPct val="80000"/>
              <a:buFont typeface="Arial" pitchFamily="34" charset="0"/>
              <a:buChar char="•"/>
            </a:pPr>
            <a:r>
              <a:rPr lang="en-US" sz="1800" kern="0" dirty="0" smtClean="0">
                <a:ea typeface="Arial Unicode MS" pitchFamily="34" charset="-128"/>
                <a:cs typeface="Arial Unicode MS" pitchFamily="34" charset="-128"/>
              </a:rPr>
              <a:t>Search in batch</a:t>
            </a:r>
          </a:p>
          <a:p>
            <a:pPr marL="514350" indent="-514350">
              <a:spcBef>
                <a:spcPct val="50000"/>
              </a:spcBef>
              <a:buClr>
                <a:srgbClr val="F0AB00"/>
              </a:buClr>
              <a:buSzPct val="80000"/>
              <a:buFont typeface="Arial" pitchFamily="34" charset="0"/>
              <a:buChar char="•"/>
            </a:pPr>
            <a:r>
              <a:rPr lang="en-US" sz="1800" kern="0" dirty="0" smtClean="0">
                <a:ea typeface="Arial Unicode MS" pitchFamily="34" charset="-128"/>
                <a:cs typeface="Arial Unicode MS" pitchFamily="34" charset="-128"/>
              </a:rPr>
              <a:t>Non-relational data store</a:t>
            </a:r>
          </a:p>
          <a:p>
            <a:pPr marL="514350" indent="-514350">
              <a:spcBef>
                <a:spcPct val="50000"/>
              </a:spcBef>
              <a:buClr>
                <a:srgbClr val="F0AB00"/>
              </a:buClr>
              <a:buSzPct val="80000"/>
              <a:buFont typeface="Arial" pitchFamily="34" charset="0"/>
              <a:buChar char="•"/>
            </a:pPr>
            <a:r>
              <a:rPr lang="en-US" sz="1800" kern="0" dirty="0" smtClean="0">
                <a:ea typeface="Arial Unicode MS" pitchFamily="34" charset="-128"/>
                <a:cs typeface="Arial Unicode MS" pitchFamily="34" charset="-128"/>
              </a:rPr>
              <a:t>Specialized skills to implement and code</a:t>
            </a:r>
          </a:p>
          <a:p>
            <a:pPr marL="514350" indent="-514350">
              <a:spcBef>
                <a:spcPct val="50000"/>
              </a:spcBef>
              <a:buClr>
                <a:srgbClr val="F0AB00"/>
              </a:buClr>
              <a:buSzPct val="80000"/>
              <a:buFont typeface="Arial" pitchFamily="34" charset="0"/>
              <a:buChar char="•"/>
            </a:pPr>
            <a:r>
              <a:rPr lang="en-US" sz="1800" kern="0" dirty="0" smtClean="0">
                <a:ea typeface="Arial Unicode MS" pitchFamily="34" charset="-128"/>
                <a:cs typeface="Arial Unicode MS" pitchFamily="34" charset="-128"/>
              </a:rPr>
              <a:t>Many add-on libraries and packages </a:t>
            </a:r>
          </a:p>
          <a:p>
            <a:pPr marL="514350" indent="-514350">
              <a:spcBef>
                <a:spcPct val="50000"/>
              </a:spcBef>
              <a:buClr>
                <a:srgbClr val="F0AB00"/>
              </a:buClr>
              <a:buSzPct val="80000"/>
              <a:buFont typeface="Arial" pitchFamily="34" charset="0"/>
              <a:buChar char="•"/>
            </a:pPr>
            <a:endParaRPr lang="en-US" sz="1800" kern="0" dirty="0" smtClean="0">
              <a:ea typeface="Arial Unicode MS" pitchFamily="34" charset="-128"/>
              <a:cs typeface="Arial Unicode MS" pitchFamily="34" charset="-128"/>
            </a:endParaRPr>
          </a:p>
          <a:p>
            <a:endParaRPr lang="en-GB" dirty="0"/>
          </a:p>
        </p:txBody>
      </p:sp>
      <p:sp>
        <p:nvSpPr>
          <p:cNvPr id="4" name="Slide Number Placeholder 3"/>
          <p:cNvSpPr>
            <a:spLocks noGrp="1"/>
          </p:cNvSpPr>
          <p:nvPr>
            <p:ph type="sldNum" sz="quarter" idx="10"/>
          </p:nvPr>
        </p:nvSpPr>
        <p:spPr/>
        <p:txBody>
          <a:bodyPr/>
          <a:lstStyle/>
          <a:p>
            <a:pPr>
              <a:defRPr/>
            </a:pPr>
            <a:fld id="{8B282B11-0B2D-48C0-9306-BCC0E04770B2}" type="slidenum">
              <a:rPr lang="en-US" smtClean="0"/>
              <a:pPr>
                <a:defRPr/>
              </a:pPr>
              <a:t>5</a:t>
            </a:fld>
            <a:endParaRPr lang="en-US" dirty="0"/>
          </a:p>
        </p:txBody>
      </p:sp>
    </p:spTree>
    <p:extLst>
      <p:ext uri="{BB962C8B-B14F-4D97-AF65-F5344CB8AC3E}">
        <p14:creationId xmlns:p14="http://schemas.microsoft.com/office/powerpoint/2010/main" val="832921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7688" y="612775"/>
            <a:ext cx="5762625" cy="3241675"/>
          </a:xfrm>
        </p:spPr>
      </p:sp>
      <p:sp>
        <p:nvSpPr>
          <p:cNvPr id="3" name="Notes Placeholder 2"/>
          <p:cNvSpPr>
            <a:spLocks noGrp="1"/>
          </p:cNvSpPr>
          <p:nvPr>
            <p:ph type="body" idx="1"/>
          </p:nvPr>
        </p:nvSpPr>
        <p:spPr/>
        <p:txBody>
          <a:bodyPr>
            <a:normAutofit lnSpcReduction="10000"/>
          </a:bodyPr>
          <a:lstStyle/>
          <a:p>
            <a:r>
              <a:rPr lang="en-US" dirty="0" smtClean="0"/>
              <a:t>Mitsubishi</a:t>
            </a:r>
            <a:r>
              <a:rPr lang="en-US" baseline="0" dirty="0" smtClean="0"/>
              <a:t> Knowledge Industries is a leader in the bio-science business.  They offer services (consulting and systems development) to research institutes, universities, pharmaceutical companies, etc.  One solution they are working on is the ability to analyze genome sequencing to provide personalized treatment to cancer patients.</a:t>
            </a:r>
          </a:p>
          <a:p>
            <a:endParaRPr lang="en-US" baseline="0" dirty="0" smtClean="0"/>
          </a:p>
          <a:p>
            <a:pPr marL="342900" indent="-342900">
              <a:buAutoNum type="arabicParenR"/>
            </a:pPr>
            <a:r>
              <a:rPr lang="en-US" baseline="0" dirty="0" smtClean="0"/>
              <a:t>They begin by pre-processing DNA sequences from normal cells and comparing them against cancer cells.  Processing is done against LARGE volumes of data – tens of </a:t>
            </a:r>
            <a:r>
              <a:rPr lang="en-US" baseline="0" dirty="0" err="1" smtClean="0"/>
              <a:t>giga</a:t>
            </a:r>
            <a:r>
              <a:rPr lang="en-US" baseline="0" dirty="0" smtClean="0"/>
              <a:t> bytes.   This pre-processing is run against data in Hadoop clusters and can take anywhere from several days to a week.</a:t>
            </a:r>
          </a:p>
          <a:p>
            <a:pPr marL="342900" indent="-342900">
              <a:buAutoNum type="arabicParenR"/>
            </a:pPr>
            <a:endParaRPr lang="en-US" baseline="0" dirty="0" smtClean="0"/>
          </a:p>
          <a:p>
            <a:pPr marL="342900" indent="-342900">
              <a:buAutoNum type="arabicParenR"/>
            </a:pPr>
            <a:r>
              <a:rPr lang="en-US" baseline="0" dirty="0" smtClean="0"/>
              <a:t>Next, they move relevant data into SAP HANA, where they perform complex analytical processes to identify variants from the pre-processed sequences.   They also analyze what medicines might work against the mutated genes.</a:t>
            </a:r>
            <a:br>
              <a:rPr lang="en-US" baseline="0" dirty="0" smtClean="0"/>
            </a:br>
            <a:endParaRPr lang="en-US" baseline="0" dirty="0" smtClean="0"/>
          </a:p>
          <a:p>
            <a:pPr marL="342900" indent="-342900">
              <a:buAutoNum type="arabicParenR"/>
            </a:pPr>
            <a:r>
              <a:rPr lang="en-US" baseline="0" dirty="0" smtClean="0"/>
              <a:t>With SAP HANA, they take advantage of built-in predictive algorithm libraries (PAL) and R integration to create predictive models to assess best treatment options for the patient.</a:t>
            </a:r>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6</a:t>
            </a:fld>
            <a:endParaRPr lang="de-DE" dirty="0"/>
          </a:p>
        </p:txBody>
      </p:sp>
    </p:spTree>
    <p:extLst>
      <p:ext uri="{BB962C8B-B14F-4D97-AF65-F5344CB8AC3E}">
        <p14:creationId xmlns:p14="http://schemas.microsoft.com/office/powerpoint/2010/main" val="4093352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7688" y="612775"/>
            <a:ext cx="5762625" cy="3241675"/>
          </a:xfrm>
        </p:spPr>
      </p:sp>
      <p:sp>
        <p:nvSpPr>
          <p:cNvPr id="3" name="Notes Placeholder 2"/>
          <p:cNvSpPr>
            <a:spLocks noGrp="1"/>
          </p:cNvSpPr>
          <p:nvPr>
            <p:ph type="body" idx="1"/>
          </p:nvPr>
        </p:nvSpPr>
        <p:spPr/>
        <p:txBody>
          <a:bodyPr/>
          <a:lstStyle/>
          <a:p>
            <a:r>
              <a:rPr lang="en-US" dirty="0" smtClean="0"/>
              <a:t>Initially,</a:t>
            </a:r>
            <a:r>
              <a:rPr lang="en-US" baseline="0" dirty="0" smtClean="0"/>
              <a:t> MKI was using only Hadoop &amp; R for analysis, but they decided to add SAP HANA into the mix to reduce processing time so that the could deliver personalized results more quickly.  Imagine being a patient in a doctor’s office – being told that you have cancer – and that you have to wait for days before a treatment plan could be set.   Now, imagine how you would feel if the treatment plan was provided to you on the same day…  This is MKI’s goal – to provide personalized treatments to patients as quickly as possible.</a:t>
            </a:r>
          </a:p>
          <a:p>
            <a:endParaRPr lang="en-US" baseline="0" dirty="0" smtClean="0"/>
          </a:p>
          <a:p>
            <a:r>
              <a:rPr lang="en-US" baseline="0" dirty="0" smtClean="0"/>
              <a:t>MKI still uses Hadoop to pre-process large volumes of DNA (normal and cancerous) so that they have a strong foundation of existing sequences.   But they now use SAP HANA to analyze a particular patient’s DNA against related sequences from Hadoop to better predict the best medicines and treatment for the patient.   </a:t>
            </a:r>
          </a:p>
          <a:p>
            <a:endParaRPr lang="en-US" baseline="0" dirty="0" smtClean="0"/>
          </a:p>
          <a:p>
            <a:r>
              <a:rPr lang="en-US" baseline="0" dirty="0" smtClean="0"/>
              <a:t>The result?  (next slide)</a:t>
            </a:r>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7</a:t>
            </a:fld>
            <a:endParaRPr lang="de-DE" dirty="0"/>
          </a:p>
        </p:txBody>
      </p:sp>
    </p:spTree>
    <p:extLst>
      <p:ext uri="{BB962C8B-B14F-4D97-AF65-F5344CB8AC3E}">
        <p14:creationId xmlns:p14="http://schemas.microsoft.com/office/powerpoint/2010/main" val="1639393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7688" y="612775"/>
            <a:ext cx="5762625" cy="3241675"/>
          </a:xfrm>
        </p:spPr>
      </p:sp>
      <p:sp>
        <p:nvSpPr>
          <p:cNvPr id="3" name="Notes Placeholder 2"/>
          <p:cNvSpPr>
            <a:spLocks noGrp="1"/>
          </p:cNvSpPr>
          <p:nvPr>
            <p:ph type="body" idx="1"/>
          </p:nvPr>
        </p:nvSpPr>
        <p:spPr/>
        <p:txBody>
          <a:bodyPr>
            <a:normAutofit fontScale="92500" lnSpcReduction="10000"/>
          </a:bodyPr>
          <a:lstStyle/>
          <a:p>
            <a:r>
              <a:rPr lang="en-US" sz="1400" kern="1200" dirty="0" smtClean="0">
                <a:solidFill>
                  <a:schemeClr val="tx1"/>
                </a:solidFill>
                <a:effectLst/>
                <a:latin typeface="+mn-lt"/>
                <a:ea typeface="+mn-ea"/>
                <a:cs typeface="+mn-cs"/>
              </a:rPr>
              <a:t>The solution combines SAP HANA, </a:t>
            </a:r>
            <a:r>
              <a:rPr lang="en-US" sz="1400" kern="1200" dirty="0" err="1" smtClean="0">
                <a:solidFill>
                  <a:schemeClr val="tx1"/>
                </a:solidFill>
                <a:effectLst/>
                <a:latin typeface="+mn-lt"/>
                <a:ea typeface="+mn-ea"/>
                <a:cs typeface="+mn-cs"/>
              </a:rPr>
              <a:t>Hadoop</a:t>
            </a:r>
            <a:r>
              <a:rPr lang="en-US" sz="1400" kern="1200" dirty="0" smtClean="0">
                <a:solidFill>
                  <a:schemeClr val="tx1"/>
                </a:solidFill>
                <a:effectLst/>
                <a:latin typeface="+mn-lt"/>
                <a:ea typeface="+mn-ea"/>
                <a:cs typeface="+mn-cs"/>
              </a:rPr>
              <a:t> and the open source R statistical tool. </a:t>
            </a:r>
            <a:r>
              <a:rPr lang="en-US" sz="1400" kern="1200" dirty="0" err="1" smtClean="0">
                <a:solidFill>
                  <a:schemeClr val="tx1"/>
                </a:solidFill>
                <a:effectLst/>
                <a:latin typeface="+mn-lt"/>
                <a:ea typeface="+mn-ea"/>
                <a:cs typeface="+mn-cs"/>
              </a:rPr>
              <a:t>Hadoop</a:t>
            </a:r>
            <a:r>
              <a:rPr lang="en-US" sz="1400" kern="1200" dirty="0" smtClean="0">
                <a:solidFill>
                  <a:schemeClr val="tx1"/>
                </a:solidFill>
                <a:effectLst/>
                <a:latin typeface="+mn-lt"/>
                <a:ea typeface="+mn-ea"/>
                <a:cs typeface="+mn-cs"/>
              </a:rPr>
              <a:t> is used to align the patient’s DNA sequence with the normal sequence, because the data is in a semi-structured format, can be parallelized across multiple machines. Also, the MKI team is able to use an open source package for aligning genomes.</a:t>
            </a:r>
          </a:p>
          <a:p>
            <a:endParaRPr lang="en-US"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Identifying the mutations and predicting the best treatment requires a lot highly iterative analysis. This is ideally done in SAP HANA. As a result they have been able to accelerate the overall from 2-3 days down to 20 minutes. Furthermore, MKI believes they can get it under 10 minutes soon when they deploy onto a 64 node </a:t>
            </a:r>
            <a:r>
              <a:rPr lang="en-US" sz="1400" kern="1200" dirty="0" err="1" smtClean="0">
                <a:solidFill>
                  <a:schemeClr val="tx1"/>
                </a:solidFill>
                <a:effectLst/>
                <a:latin typeface="+mn-lt"/>
                <a:ea typeface="+mn-ea"/>
                <a:cs typeface="+mn-cs"/>
              </a:rPr>
              <a:t>Hadoop</a:t>
            </a:r>
            <a:r>
              <a:rPr lang="en-US" sz="1400" kern="1200" dirty="0" smtClean="0">
                <a:solidFill>
                  <a:schemeClr val="tx1"/>
                </a:solidFill>
                <a:effectLst/>
                <a:latin typeface="+mn-lt"/>
                <a:ea typeface="+mn-ea"/>
                <a:cs typeface="+mn-cs"/>
              </a:rPr>
              <a:t> cluster and a 40-core HANA machine. The solution combines SAP HANA, </a:t>
            </a:r>
            <a:r>
              <a:rPr lang="en-US" sz="1400" kern="1200" dirty="0" err="1" smtClean="0">
                <a:solidFill>
                  <a:schemeClr val="tx1"/>
                </a:solidFill>
                <a:effectLst/>
                <a:latin typeface="+mn-lt"/>
                <a:ea typeface="+mn-ea"/>
                <a:cs typeface="+mn-cs"/>
              </a:rPr>
              <a:t>Hadoop</a:t>
            </a:r>
            <a:r>
              <a:rPr lang="en-US" sz="1400" kern="1200" dirty="0" smtClean="0">
                <a:solidFill>
                  <a:schemeClr val="tx1"/>
                </a:solidFill>
                <a:effectLst/>
                <a:latin typeface="+mn-lt"/>
                <a:ea typeface="+mn-ea"/>
                <a:cs typeface="+mn-cs"/>
              </a:rPr>
              <a:t> and the open source R statistical tool. </a:t>
            </a:r>
            <a:r>
              <a:rPr lang="en-US" sz="1400" kern="1200" dirty="0" err="1" smtClean="0">
                <a:solidFill>
                  <a:schemeClr val="tx1"/>
                </a:solidFill>
                <a:effectLst/>
                <a:latin typeface="+mn-lt"/>
                <a:ea typeface="+mn-ea"/>
                <a:cs typeface="+mn-cs"/>
              </a:rPr>
              <a:t>Hadoop</a:t>
            </a:r>
            <a:r>
              <a:rPr lang="en-US" sz="1400" kern="1200" dirty="0" smtClean="0">
                <a:solidFill>
                  <a:schemeClr val="tx1"/>
                </a:solidFill>
                <a:effectLst/>
                <a:latin typeface="+mn-lt"/>
                <a:ea typeface="+mn-ea"/>
                <a:cs typeface="+mn-cs"/>
              </a:rPr>
              <a:t> is used to align the patient’s DNA sequence with the normal sequence, because the data is in a semi-structured format, can be parallelized across multiple machines. Also, the MKI team is able to use an open source package for aligning genomes.</a:t>
            </a:r>
          </a:p>
          <a:p>
            <a:endParaRPr lang="en-US"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Identifying the mutations and predicting the best treatment requires a lot highly iterative analysis. This is ideally done in SAP HANA. As a result they have been able to accelerate the overall from 2-3 days down to 20 minutes. Furthermore, MKI believes they can get it under 10 minutes soon when they deploy onto a 64 node </a:t>
            </a:r>
            <a:r>
              <a:rPr lang="en-US" sz="1400" kern="1200" dirty="0" err="1" smtClean="0">
                <a:solidFill>
                  <a:schemeClr val="tx1"/>
                </a:solidFill>
                <a:effectLst/>
                <a:latin typeface="+mn-lt"/>
                <a:ea typeface="+mn-ea"/>
                <a:cs typeface="+mn-cs"/>
              </a:rPr>
              <a:t>Hadoop</a:t>
            </a:r>
            <a:r>
              <a:rPr lang="en-US" sz="1400" kern="1200" dirty="0" smtClean="0">
                <a:solidFill>
                  <a:schemeClr val="tx1"/>
                </a:solidFill>
                <a:effectLst/>
                <a:latin typeface="+mn-lt"/>
                <a:ea typeface="+mn-ea"/>
                <a:cs typeface="+mn-cs"/>
              </a:rPr>
              <a:t> cluster and a 40-core HANA machine.</a:t>
            </a:r>
          </a:p>
          <a:p>
            <a:endParaRPr lang="en-US" sz="14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D8C2C35-2B8A-446E-BEC0-FD36716C29AC}" type="slidenum">
              <a:rPr smtClean="0">
                <a:solidFill>
                  <a:prstClr val="black"/>
                </a:solidFill>
                <a:latin typeface="Calibri"/>
              </a:rPr>
              <a:pPr/>
              <a:t>8</a:t>
            </a:fld>
            <a:endParaRPr dirty="0">
              <a:solidFill>
                <a:prstClr val="black"/>
              </a:solidFill>
              <a:latin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7688" y="612775"/>
            <a:ext cx="5762625" cy="3241675"/>
          </a:xfrm>
        </p:spPr>
      </p:sp>
      <p:sp>
        <p:nvSpPr>
          <p:cNvPr id="3" name="Notes Placeholder 2"/>
          <p:cNvSpPr>
            <a:spLocks noGrp="1"/>
          </p:cNvSpPr>
          <p:nvPr>
            <p:ph type="body" idx="1"/>
          </p:nvPr>
        </p:nvSpPr>
        <p:spPr/>
        <p:txBody>
          <a:bodyPr/>
          <a:lstStyle/>
          <a:p>
            <a:r>
              <a:rPr lang="en-US" sz="2400" dirty="0" smtClean="0"/>
              <a:t>Stores data (~100TB compressed) in memory, not disk</a:t>
            </a:r>
          </a:p>
          <a:p>
            <a:pPr lvl="1"/>
            <a:r>
              <a:rPr lang="en-US" sz="2400" dirty="0" smtClean="0"/>
              <a:t>Makes HANA very, very fast</a:t>
            </a:r>
          </a:p>
          <a:p>
            <a:r>
              <a:rPr lang="en-US" sz="2400" dirty="0" smtClean="0"/>
              <a:t>Combines OLTP and OLAP DBMS into one</a:t>
            </a:r>
          </a:p>
          <a:p>
            <a:pPr lvl="1"/>
            <a:r>
              <a:rPr lang="en-US" sz="2400" dirty="0" smtClean="0"/>
              <a:t>Enables analytics on up-to-the-second data</a:t>
            </a:r>
          </a:p>
          <a:p>
            <a:r>
              <a:rPr lang="en-US" sz="2400" dirty="0" smtClean="0"/>
              <a:t>Changes the way businesses work</a:t>
            </a:r>
          </a:p>
          <a:p>
            <a:pPr lvl="1"/>
            <a:r>
              <a:rPr lang="en-US" sz="2400" dirty="0" smtClean="0"/>
              <a:t>Jobs that took hours complete in seconds</a:t>
            </a:r>
          </a:p>
          <a:p>
            <a:r>
              <a:rPr lang="en-US" sz="2400" dirty="0" smtClean="0"/>
              <a:t>SAP’s business software runs on HANA</a:t>
            </a:r>
          </a:p>
          <a:p>
            <a:pPr lvl="1"/>
            <a:r>
              <a:rPr lang="en-US" sz="2400" dirty="0" smtClean="0"/>
              <a:t>Ready for “mission critical” applications</a:t>
            </a:r>
          </a:p>
          <a:p>
            <a:r>
              <a:rPr lang="en-US" sz="2400" dirty="0" smtClean="0"/>
              <a:t>Fastest selling SAP software ever</a:t>
            </a:r>
          </a:p>
          <a:p>
            <a:pPr lvl="1"/>
            <a:r>
              <a:rPr lang="en-US" sz="2400" dirty="0" smtClean="0"/>
              <a:t>1,500 customers since 2010 launch; €600m revenue</a:t>
            </a:r>
          </a:p>
          <a:p>
            <a:pPr marL="0" indent="0">
              <a:buNone/>
            </a:pPr>
            <a:r>
              <a:rPr lang="en-US" sz="3100" i="1" dirty="0" smtClean="0"/>
              <a:t>More detail from </a:t>
            </a:r>
            <a:r>
              <a:rPr lang="en-US" sz="3100" i="1" dirty="0" smtClean="0">
                <a:hlinkClick r:id="rId3"/>
              </a:rPr>
              <a:t>http://www.saphana.com/</a:t>
            </a:r>
            <a:r>
              <a:rPr lang="en-US" sz="3100" i="1" dirty="0" smtClean="0"/>
              <a:t> </a:t>
            </a:r>
          </a:p>
          <a:p>
            <a:endParaRPr lang="en-US" dirty="0"/>
          </a:p>
        </p:txBody>
      </p:sp>
      <p:sp>
        <p:nvSpPr>
          <p:cNvPr id="4" name="Slide Number Placeholder 3"/>
          <p:cNvSpPr>
            <a:spLocks noGrp="1"/>
          </p:cNvSpPr>
          <p:nvPr>
            <p:ph type="sldNum" sz="quarter" idx="10"/>
          </p:nvPr>
        </p:nvSpPr>
        <p:spPr/>
        <p:txBody>
          <a:bodyPr/>
          <a:lstStyle/>
          <a:p>
            <a:pPr>
              <a:defRPr/>
            </a:pPr>
            <a:fld id="{D74ADC2B-B19A-47E1-9DE7-906A38E97012}" type="slidenum">
              <a:rPr lang="en-US" smtClean="0"/>
              <a:pPr>
                <a:defRPr/>
              </a:pPr>
              <a:t>9</a:t>
            </a:fld>
            <a:endParaRPr lang="en-US"/>
          </a:p>
        </p:txBody>
      </p:sp>
    </p:spTree>
    <p:extLst>
      <p:ext uri="{BB962C8B-B14F-4D97-AF65-F5344CB8AC3E}">
        <p14:creationId xmlns:p14="http://schemas.microsoft.com/office/powerpoint/2010/main" val="41955523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 short">
    <p:bg>
      <p:bgPr>
        <a:solidFill>
          <a:schemeClr val="accent1"/>
        </a:solidFill>
        <a:effectLst/>
      </p:bgPr>
    </p:bg>
    <p:spTree>
      <p:nvGrpSpPr>
        <p:cNvPr id="1" name=""/>
        <p:cNvGrpSpPr/>
        <p:nvPr/>
      </p:nvGrpSpPr>
      <p:grpSpPr>
        <a:xfrm>
          <a:off x="0" y="0"/>
          <a:ext cx="0" cy="0"/>
          <a:chOff x="0" y="0"/>
          <a:chExt cx="0" cy="0"/>
        </a:xfrm>
      </p:grpSpPr>
      <p:sp>
        <p:nvSpPr>
          <p:cNvPr id="3" name="Rectangle 2"/>
          <p:cNvSpPr/>
          <p:nvPr userDrawn="1"/>
        </p:nvSpPr>
        <p:spPr bwMode="gray">
          <a:xfrm>
            <a:off x="324000" y="0"/>
            <a:ext cx="11545200" cy="2143622"/>
          </a:xfrm>
          <a:prstGeom prst="rect">
            <a:avLst/>
          </a:prstGeom>
          <a:solidFill>
            <a:schemeClr val="bg1">
              <a:alpha val="75000"/>
            </a:schemeClr>
          </a:solidFill>
          <a:ln w="6350"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2" name="Title 1"/>
          <p:cNvSpPr>
            <a:spLocks noGrp="1"/>
          </p:cNvSpPr>
          <p:nvPr>
            <p:ph type="title" hasCustomPrompt="1"/>
          </p:nvPr>
        </p:nvSpPr>
        <p:spPr>
          <a:xfrm>
            <a:off x="467999" y="324075"/>
            <a:ext cx="11257200" cy="923330"/>
          </a:xfrm>
        </p:spPr>
        <p:txBody>
          <a:bodyPr anchor="t" anchorCtr="0">
            <a:noAutofit/>
          </a:bodyPr>
          <a:lstStyle>
            <a:lvl1pPr>
              <a:defRPr sz="6000">
                <a:solidFill>
                  <a:schemeClr val="tx1"/>
                </a:solidFill>
              </a:defRPr>
            </a:lvl1pPr>
          </a:lstStyle>
          <a:p>
            <a:r>
              <a:rPr lang="en-US" dirty="0" smtClean="0"/>
              <a:t>Short Presentation Title</a:t>
            </a:r>
            <a:endParaRPr lang="en-US" dirty="0"/>
          </a:p>
        </p:txBody>
      </p:sp>
      <p:pic>
        <p:nvPicPr>
          <p:cNvPr id="4" name="Picture 3" descr="SAP_grad_R_pref.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5438" y="6083725"/>
            <a:ext cx="913247" cy="453600"/>
          </a:xfrm>
          <a:prstGeom prst="rect">
            <a:avLst/>
          </a:prstGeom>
          <a:noFill/>
          <a:ln>
            <a:noFill/>
          </a:ln>
        </p:spPr>
      </p:pic>
      <p:sp>
        <p:nvSpPr>
          <p:cNvPr id="5" name="Rectangle 4"/>
          <p:cNvSpPr/>
          <p:nvPr userDrawn="1"/>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67999" y="1500218"/>
            <a:ext cx="11257200" cy="584775"/>
          </a:xfrm>
        </p:spPr>
        <p:txBody>
          <a:bodyPr anchor="t" anchorCtr="0">
            <a:noAutofit/>
          </a:bodyPr>
          <a:lstStyle>
            <a:lvl1pPr marL="0" marR="0" indent="0" algn="l" defTabSz="1088776" rtl="0" eaLnBrk="1" fontAlgn="auto" latinLnBrk="0" hangingPunct="1">
              <a:lnSpc>
                <a:spcPct val="100000"/>
              </a:lnSpc>
              <a:spcBef>
                <a:spcPts val="0"/>
              </a:spcBef>
              <a:spcAft>
                <a:spcPts val="0"/>
              </a:spcAft>
              <a:buClr>
                <a:schemeClr val="accent1"/>
              </a:buClr>
              <a:buSzPct val="80000"/>
              <a:buFontTx/>
              <a:buNone/>
              <a:tabLst/>
              <a:defRPr sz="2000" b="0">
                <a:solidFill>
                  <a:sysClr val="windowText" lastClr="000000"/>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2012</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1078"/>
            <a:ext cx="11545200" cy="4392043"/>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2391"/>
            <a:ext cx="5662800" cy="4393017"/>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6208016" y="1692391"/>
            <a:ext cx="5662800" cy="4393017"/>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75"/>
            <a:ext cx="11545200" cy="756175"/>
          </a:xfrm>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2391"/>
            <a:ext cx="3740400" cy="4393017"/>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8133317" y="1692391"/>
            <a:ext cx="3740400" cy="4393017"/>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3"/>
          <p:cNvSpPr>
            <a:spLocks noGrp="1"/>
          </p:cNvSpPr>
          <p:nvPr>
            <p:ph type="body" sz="quarter" idx="12" hasCustomPrompt="1"/>
          </p:nvPr>
        </p:nvSpPr>
        <p:spPr>
          <a:xfrm>
            <a:off x="4228658" y="1692391"/>
            <a:ext cx="3740400" cy="4393017"/>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Text with picture right 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7639050" y="1691079"/>
            <a:ext cx="4232275" cy="4392042"/>
          </a:xfrm>
          <a:solidFill>
            <a:schemeClr val="bg1">
              <a:lumMod val="95000"/>
            </a:schemeClr>
          </a:solidFill>
        </p:spPr>
        <p:txBody>
          <a:bodyPr tIns="1543147" anchor="t" anchorCtr="0"/>
          <a:lstStyle>
            <a:lvl1pPr algn="ctr">
              <a:defRPr b="0"/>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324000" y="1691079"/>
            <a:ext cx="7149950" cy="4392042"/>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Text with picture right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6208016" y="1692392"/>
            <a:ext cx="5662800" cy="4393017"/>
          </a:xfrm>
          <a:solidFill>
            <a:schemeClr val="bg1">
              <a:lumMod val="95000"/>
            </a:schemeClr>
          </a:solidFill>
        </p:spPr>
        <p:txBody>
          <a:bodyPr vert="horz" lIns="0" tIns="1543147" rIns="0" bIns="0" rtlCol="0" anchor="t" anchorCtr="0">
            <a:noAutofit/>
          </a:bodyPr>
          <a:lstStyle>
            <a:lvl1pPr marL="0" indent="0" algn="ctr" defTabSz="1088776" rtl="0" eaLnBrk="1" latinLnBrk="0" hangingPunct="1">
              <a:spcBef>
                <a:spcPts val="1929"/>
              </a:spcBef>
              <a:buClr>
                <a:schemeClr val="accent1"/>
              </a:buClr>
              <a:buSzPct val="80000"/>
              <a:buFontTx/>
              <a:buNone/>
              <a:defRPr lang="de-DE" sz="2100" b="0" kern="1200" dirty="0">
                <a:solidFill>
                  <a:schemeClr val="tx1"/>
                </a:solidFill>
                <a:latin typeface="+mn-lt"/>
                <a:ea typeface="+mn-ea"/>
                <a:cs typeface="+mn-cs"/>
              </a:defRPr>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324000" y="1692392"/>
            <a:ext cx="5662800" cy="4393017"/>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Text with picture right 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4706938" y="1692392"/>
            <a:ext cx="7164387" cy="4393017"/>
          </a:xfrm>
          <a:solidFill>
            <a:schemeClr val="bg1">
              <a:lumMod val="95000"/>
            </a:schemeClr>
          </a:solidFill>
        </p:spPr>
        <p:txBody>
          <a:bodyPr vert="horz" lIns="0" tIns="1543147" rIns="0" bIns="0" rtlCol="0" anchor="t" anchorCtr="0">
            <a:noAutofit/>
          </a:bodyPr>
          <a:lstStyle>
            <a:lvl1pPr marL="0" indent="0" algn="ctr" defTabSz="1088776" rtl="0" eaLnBrk="1" latinLnBrk="0" hangingPunct="1">
              <a:spcBef>
                <a:spcPts val="1929"/>
              </a:spcBef>
              <a:buClr>
                <a:schemeClr val="accent1"/>
              </a:buClr>
              <a:buSzPct val="80000"/>
              <a:buFontTx/>
              <a:buNone/>
              <a:defRPr lang="de-DE" sz="2100" b="0" kern="1200" dirty="0">
                <a:solidFill>
                  <a:schemeClr val="tx1"/>
                </a:solidFill>
                <a:latin typeface="+mn-lt"/>
                <a:ea typeface="+mn-ea"/>
                <a:cs typeface="+mn-cs"/>
              </a:defRPr>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324000" y="1692392"/>
            <a:ext cx="4224188" cy="4393017"/>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1080"/>
            <a:ext cx="5662800" cy="1721198"/>
          </a:xfrm>
        </p:spPr>
        <p:txBody>
          <a:bodyPr/>
          <a:lstStyle>
            <a:lvl1pPr>
              <a:defRPr/>
            </a:lvl1pPr>
          </a:lstStyle>
          <a:p>
            <a:pPr lvl="0"/>
            <a:r>
              <a:rPr lang="en-US" noProof="0" dirty="0" smtClean="0"/>
              <a:t>First level</a:t>
            </a:r>
          </a:p>
          <a:p>
            <a:pPr lvl="1"/>
            <a:r>
              <a:rPr lang="en-US" dirty="0" smtClean="0"/>
              <a:t>Second level</a:t>
            </a:r>
          </a:p>
        </p:txBody>
      </p:sp>
      <p:sp>
        <p:nvSpPr>
          <p:cNvPr id="13" name="Text Placeholder 3"/>
          <p:cNvSpPr>
            <a:spLocks noGrp="1"/>
          </p:cNvSpPr>
          <p:nvPr>
            <p:ph type="body" sz="quarter" idx="14" hasCustomPrompt="1"/>
          </p:nvPr>
        </p:nvSpPr>
        <p:spPr>
          <a:xfrm>
            <a:off x="6208016" y="1691080"/>
            <a:ext cx="5662800" cy="1721198"/>
          </a:xfrm>
        </p:spPr>
        <p:txBody>
          <a:bodyPr/>
          <a:lstStyle>
            <a:lvl1pPr>
              <a:defRPr/>
            </a:lvl1pPr>
          </a:lstStyle>
          <a:p>
            <a:pPr lvl="0"/>
            <a:r>
              <a:rPr lang="en-US" noProof="0" dirty="0" smtClean="0"/>
              <a:t>First level</a:t>
            </a:r>
          </a:p>
          <a:p>
            <a:pPr lvl="1"/>
            <a:r>
              <a:rPr lang="en-US" dirty="0" smtClean="0"/>
              <a:t>Second level</a:t>
            </a:r>
          </a:p>
        </p:txBody>
      </p:sp>
      <p:sp>
        <p:nvSpPr>
          <p:cNvPr id="9" name="Picture Placeholder 4"/>
          <p:cNvSpPr>
            <a:spLocks noGrp="1"/>
          </p:cNvSpPr>
          <p:nvPr>
            <p:ph type="pic" sz="quarter" idx="15"/>
          </p:nvPr>
        </p:nvSpPr>
        <p:spPr bwMode="gray">
          <a:xfrm>
            <a:off x="324000" y="3574318"/>
            <a:ext cx="5662800" cy="2508804"/>
          </a:xfrm>
          <a:solidFill>
            <a:schemeClr val="bg1">
              <a:lumMod val="95000"/>
            </a:schemeClr>
          </a:solidFill>
        </p:spPr>
        <p:txBody>
          <a:bodyPr tIns="600113" anchor="t" anchorCtr="0"/>
          <a:lstStyle>
            <a:lvl1pPr algn="ctr">
              <a:defRPr b="0"/>
            </a:lvl1pPr>
          </a:lstStyle>
          <a:p>
            <a:r>
              <a:rPr lang="en-US" smtClean="0"/>
              <a:t>Click icon to add picture</a:t>
            </a:r>
            <a:endParaRPr lang="de-DE" dirty="0"/>
          </a:p>
        </p:txBody>
      </p:sp>
      <p:sp>
        <p:nvSpPr>
          <p:cNvPr id="11" name="Picture Placeholder 4"/>
          <p:cNvSpPr>
            <a:spLocks noGrp="1"/>
          </p:cNvSpPr>
          <p:nvPr>
            <p:ph type="pic" sz="quarter" idx="16"/>
          </p:nvPr>
        </p:nvSpPr>
        <p:spPr bwMode="gray">
          <a:xfrm>
            <a:off x="6208016" y="3574318"/>
            <a:ext cx="5662800" cy="2508804"/>
          </a:xfrm>
          <a:solidFill>
            <a:schemeClr val="bg1">
              <a:lumMod val="95000"/>
            </a:schemeClr>
          </a:solidFill>
        </p:spPr>
        <p:txBody>
          <a:bodyPr tIns="600113" anchor="t" anchorCtr="0"/>
          <a:lstStyle>
            <a:lvl1pPr algn="ctr">
              <a:defRPr b="0"/>
            </a:lvl1pPr>
          </a:lstStyle>
          <a:p>
            <a:r>
              <a:rPr lang="en-US" smtClean="0"/>
              <a:t>Click icon to add picture</a:t>
            </a:r>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7" name="Content Placeholder 2"/>
          <p:cNvSpPr>
            <a:spLocks noGrp="1"/>
          </p:cNvSpPr>
          <p:nvPr>
            <p:ph idx="1" hasCustomPrompt="1"/>
          </p:nvPr>
        </p:nvSpPr>
        <p:spPr>
          <a:xfrm>
            <a:off x="324000" y="1692390"/>
            <a:ext cx="11545200" cy="4393017"/>
          </a:xfrm>
        </p:spPr>
        <p:txBody>
          <a:bodyPr tIns="0"/>
          <a:lstStyle>
            <a:lvl1pPr algn="l">
              <a:defRPr b="0"/>
            </a:lvl1pPr>
          </a:lstStyle>
          <a:p>
            <a:pPr lvl="0"/>
            <a:r>
              <a:rPr lang="en-US" dirty="0" smtClean="0"/>
              <a:t>Click to add content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scussion Pan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Discussion panel</a:t>
            </a:r>
            <a:endParaRPr lang="en-US" dirty="0"/>
          </a:p>
        </p:txBody>
      </p:sp>
      <p:sp>
        <p:nvSpPr>
          <p:cNvPr id="5" name="Text Placeholder 4"/>
          <p:cNvSpPr>
            <a:spLocks noGrp="1"/>
          </p:cNvSpPr>
          <p:nvPr>
            <p:ph type="body" sz="quarter" idx="10" hasCustomPrompt="1"/>
          </p:nvPr>
        </p:nvSpPr>
        <p:spPr>
          <a:xfrm>
            <a:off x="324000" y="1692392"/>
            <a:ext cx="11545200" cy="3385542"/>
          </a:xfrm>
        </p:spPr>
        <p:txBody>
          <a:bodyPr>
            <a:spAutoFit/>
          </a:bodyPr>
          <a:lstStyle>
            <a:lvl1pPr>
              <a:spcBef>
                <a:spcPts val="2400"/>
              </a:spcBef>
              <a:defRPr/>
            </a:lvl1pPr>
          </a:lstStyle>
          <a:p>
            <a:r>
              <a:rPr lang="en-US" dirty="0" smtClean="0"/>
              <a:t>Title of discussion panel</a:t>
            </a:r>
          </a:p>
          <a:p>
            <a:r>
              <a:rPr lang="en-US" b="0" dirty="0" smtClean="0"/>
              <a:t>Speaker Name, Company 1</a:t>
            </a:r>
          </a:p>
          <a:p>
            <a:r>
              <a:rPr lang="en-US" b="0" dirty="0" smtClean="0"/>
              <a:t>Speaker Name, Company 2</a:t>
            </a:r>
          </a:p>
          <a:p>
            <a:r>
              <a:rPr lang="en-US" b="0" dirty="0" smtClean="0"/>
              <a:t>Speaker Name, Company 3</a:t>
            </a:r>
          </a:p>
          <a:p>
            <a:r>
              <a:rPr lang="en-US" b="0" dirty="0" smtClean="0"/>
              <a:t>Speaker Name, Company 4</a:t>
            </a:r>
          </a:p>
          <a:p>
            <a:r>
              <a:rPr lang="en-US" b="0" dirty="0" smtClean="0"/>
              <a:t>Speaker Name, Company 5</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 two lines">
    <p:bg>
      <p:bgPr>
        <a:solidFill>
          <a:schemeClr val="accent1"/>
        </a:solidFill>
        <a:effectLst/>
      </p:bgPr>
    </p:bg>
    <p:spTree>
      <p:nvGrpSpPr>
        <p:cNvPr id="1" name=""/>
        <p:cNvGrpSpPr/>
        <p:nvPr/>
      </p:nvGrpSpPr>
      <p:grpSpPr>
        <a:xfrm>
          <a:off x="0" y="0"/>
          <a:ext cx="0" cy="0"/>
          <a:chOff x="0" y="0"/>
          <a:chExt cx="0" cy="0"/>
        </a:xfrm>
      </p:grpSpPr>
      <p:sp>
        <p:nvSpPr>
          <p:cNvPr id="7" name="Rectangle 6"/>
          <p:cNvSpPr/>
          <p:nvPr userDrawn="1"/>
        </p:nvSpPr>
        <p:spPr bwMode="gray">
          <a:xfrm>
            <a:off x="324000" y="0"/>
            <a:ext cx="11545200" cy="2143622"/>
          </a:xfrm>
          <a:prstGeom prst="rect">
            <a:avLst/>
          </a:prstGeom>
          <a:solidFill>
            <a:schemeClr val="bg1">
              <a:alpha val="75000"/>
            </a:schemeClr>
          </a:solidFill>
          <a:ln w="6350"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0" name="Rectangle 9"/>
          <p:cNvSpPr/>
          <p:nvPr userDrawn="1"/>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67999" y="1500218"/>
            <a:ext cx="11257200" cy="584775"/>
          </a:xfrm>
        </p:spPr>
        <p:txBody>
          <a:bodyPr anchor="t" anchorCtr="0">
            <a:noAutofit/>
          </a:bodyPr>
          <a:lstStyle>
            <a:lvl1pPr marL="0" marR="0" indent="0" algn="l" defTabSz="1088776" rtl="0" eaLnBrk="1" fontAlgn="auto" latinLnBrk="0" hangingPunct="1">
              <a:lnSpc>
                <a:spcPct val="100000"/>
              </a:lnSpc>
              <a:spcBef>
                <a:spcPts val="0"/>
              </a:spcBef>
              <a:spcAft>
                <a:spcPts val="0"/>
              </a:spcAft>
              <a:buClr>
                <a:schemeClr val="accent1"/>
              </a:buClr>
              <a:buSzPct val="80000"/>
              <a:buFontTx/>
              <a:buNone/>
              <a:tabLst/>
              <a:defRPr sz="2000" b="0">
                <a:solidFill>
                  <a:sysClr val="windowText" lastClr="000000"/>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2012</a:t>
            </a:r>
          </a:p>
        </p:txBody>
      </p:sp>
      <p:sp>
        <p:nvSpPr>
          <p:cNvPr id="9" name="Title 1"/>
          <p:cNvSpPr>
            <a:spLocks noGrp="1"/>
          </p:cNvSpPr>
          <p:nvPr>
            <p:ph type="ctrTitle" hasCustomPrompt="1"/>
          </p:nvPr>
        </p:nvSpPr>
        <p:spPr bwMode="gray">
          <a:xfrm>
            <a:off x="467999" y="324075"/>
            <a:ext cx="11257200" cy="1107996"/>
          </a:xfrm>
        </p:spPr>
        <p:txBody>
          <a:bodyPr anchor="t" anchorCtr="0">
            <a:noAutofit/>
          </a:bodyPr>
          <a:lstStyle>
            <a:lvl1pPr>
              <a:defRPr sz="3600">
                <a:solidFill>
                  <a:sysClr val="windowText" lastClr="000000"/>
                </a:solidFill>
                <a:latin typeface="+mj-lt"/>
              </a:defRPr>
            </a:lvl1pPr>
          </a:lstStyle>
          <a:p>
            <a:r>
              <a:rPr lang="en-US" sz="3600" dirty="0" smtClean="0"/>
              <a:t>Alternate Presentation Title</a:t>
            </a:r>
            <a:br>
              <a:rPr lang="en-US" sz="3600" dirty="0" smtClean="0"/>
            </a:br>
            <a:r>
              <a:rPr lang="en-US" sz="3600" dirty="0" smtClean="0"/>
              <a:t>Breaks to Two Lines</a:t>
            </a:r>
            <a:endParaRPr lang="de-DE" dirty="0"/>
          </a:p>
        </p:txBody>
      </p:sp>
      <p:pic>
        <p:nvPicPr>
          <p:cNvPr id="11" name="Picture 10" descr="SAP_grad_R_pref.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5438" y="6083725"/>
            <a:ext cx="913247" cy="4536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pyright">
    <p:bg bwMode="gray">
      <p:bgRef idx="1001">
        <a:schemeClr val="bg1"/>
      </p:bgRef>
    </p:bg>
    <p:spTree>
      <p:nvGrpSpPr>
        <p:cNvPr id="1" name=""/>
        <p:cNvGrpSpPr/>
        <p:nvPr/>
      </p:nvGrpSpPr>
      <p:grpSpPr>
        <a:xfrm>
          <a:off x="0" y="0"/>
          <a:ext cx="0" cy="0"/>
          <a:chOff x="0" y="0"/>
          <a:chExt cx="0" cy="0"/>
        </a:xfrm>
      </p:grpSpPr>
      <p:sp>
        <p:nvSpPr>
          <p:cNvPr id="7" name="TextBox 6"/>
          <p:cNvSpPr txBox="1"/>
          <p:nvPr/>
        </p:nvSpPr>
        <p:spPr bwMode="gray">
          <a:xfrm>
            <a:off x="324000" y="1692392"/>
            <a:ext cx="5662800" cy="4524315"/>
          </a:xfrm>
          <a:prstGeom prst="rect">
            <a:avLst/>
          </a:prstGeom>
          <a:noFill/>
        </p:spPr>
        <p:txBody>
          <a:bodyPr wrap="square" lIns="0" tIns="0" rIns="0" bIns="0" rtlCol="0">
            <a:spAutoFit/>
          </a:bodyPr>
          <a:lstStyle/>
          <a:p>
            <a:pPr marL="0" indent="0" algn="l" defTabSz="914400" rtl="0" eaLnBrk="1" latinLnBrk="0" hangingPunct="1">
              <a:lnSpc>
                <a:spcPct val="100000"/>
              </a:lnSpc>
              <a:spcBef>
                <a:spcPts val="600"/>
              </a:spcBef>
            </a:pPr>
            <a:r>
              <a:rPr lang="en-US" sz="900" kern="1200" noProof="1" smtClean="0">
                <a:solidFill>
                  <a:schemeClr val="tx1"/>
                </a:solidFill>
                <a:latin typeface="Arial"/>
                <a:ea typeface="MS PGothic" pitchFamily="34" charset="-128"/>
                <a:cs typeface="+mn-cs"/>
              </a:rPr>
              <a:t>No part of this publication may be reproduced or transmitted in any form or for any purpose without the express permission of SAP AG. The information contained herein may be changed without prior notice.</a:t>
            </a:r>
          </a:p>
          <a:p>
            <a:pPr marL="0" indent="0" algn="l" defTabSz="914400" rtl="0" eaLnBrk="1" latinLnBrk="0" hangingPunct="1">
              <a:lnSpc>
                <a:spcPct val="100000"/>
              </a:lnSpc>
              <a:spcBef>
                <a:spcPts val="600"/>
              </a:spcBef>
            </a:pPr>
            <a:r>
              <a:rPr lang="en-US" sz="900" kern="1200" noProof="1" smtClean="0">
                <a:solidFill>
                  <a:schemeClr val="tx1"/>
                </a:solidFill>
                <a:latin typeface="Arial"/>
                <a:ea typeface="MS PGothic" pitchFamily="34" charset="-128"/>
                <a:cs typeface="+mn-cs"/>
              </a:rPr>
              <a:t>Some software products marketed by SAP AG and its distributors contain proprietary software components of other software vendors.</a:t>
            </a:r>
          </a:p>
          <a:p>
            <a:pPr marL="0" indent="0" algn="l" defTabSz="914400" rtl="0" eaLnBrk="1" latinLnBrk="0" hangingPunct="1">
              <a:lnSpc>
                <a:spcPct val="100000"/>
              </a:lnSpc>
              <a:spcBef>
                <a:spcPts val="600"/>
              </a:spcBef>
            </a:pPr>
            <a:r>
              <a:rPr lang="en-US" sz="900" kern="1200" noProof="1" smtClean="0">
                <a:solidFill>
                  <a:schemeClr val="tx1"/>
                </a:solidFill>
                <a:latin typeface="Arial"/>
                <a:ea typeface="MS PGothic" pitchFamily="34" charset="-128"/>
                <a:cs typeface="+mn-cs"/>
              </a:rPr>
              <a:t>Microsoft, Windows, Excel, Outlook, PowerPoint, Silverlight, and Visual Studio are registered trademarks of Microsoft Corporation. </a:t>
            </a:r>
          </a:p>
          <a:p>
            <a:pPr marL="0" indent="0" algn="l" defTabSz="914400" rtl="0" eaLnBrk="1" latinLnBrk="0" hangingPunct="1">
              <a:lnSpc>
                <a:spcPct val="100000"/>
              </a:lnSpc>
              <a:spcBef>
                <a:spcPts val="600"/>
              </a:spcBef>
            </a:pPr>
            <a:r>
              <a:rPr lang="en-US" sz="900" kern="1200" noProof="1" smtClean="0">
                <a:solidFill>
                  <a:schemeClr val="tx1"/>
                </a:solidFill>
                <a:latin typeface="Arial"/>
                <a:ea typeface="MS PGothic" pitchFamily="34" charset="-128"/>
                <a:cs typeface="+mn-cs"/>
              </a:rPr>
              <a:t>IBM, DB2, DB2 Universal Database, System i, System i5, System p, System p5, System x, System z, System z10, z10, z/VM, z/OS, OS/390, zEnterprise, PowerVM, Power Architecture, Power Systems, POWER7, POWER6+, POWER6, POWER, PowerHA, pureScale, PowerPC, BladeCenter, System Storage, Storwize, </a:t>
            </a:r>
            <a:br>
              <a:rPr lang="en-US" sz="900" kern="1200" noProof="1" smtClean="0">
                <a:solidFill>
                  <a:schemeClr val="tx1"/>
                </a:solidFill>
                <a:latin typeface="Arial"/>
                <a:ea typeface="MS PGothic" pitchFamily="34" charset="-128"/>
                <a:cs typeface="+mn-cs"/>
              </a:rPr>
            </a:br>
            <a:r>
              <a:rPr lang="en-US" sz="900" kern="1200" noProof="1" smtClean="0">
                <a:solidFill>
                  <a:schemeClr val="tx1"/>
                </a:solidFill>
                <a:latin typeface="Arial"/>
                <a:ea typeface="MS PGothic" pitchFamily="34" charset="-128"/>
                <a:cs typeface="+mn-cs"/>
              </a:rPr>
              <a:t>XIV, GPFS, HACMP, RETAIN, DB2 Connect, RACF, Redbooks, OS/2, AIX, Intelligent Miner, WebSphere, Tivoli, Informix, and Smarter Planet are trademarks or registered trademarks of IBM Corporation.</a:t>
            </a:r>
          </a:p>
          <a:p>
            <a:pPr marL="0" indent="0" algn="l" defTabSz="914400" rtl="0" eaLnBrk="1" latinLnBrk="0" hangingPunct="1">
              <a:lnSpc>
                <a:spcPct val="100000"/>
              </a:lnSpc>
              <a:spcBef>
                <a:spcPts val="600"/>
              </a:spcBef>
            </a:pPr>
            <a:r>
              <a:rPr lang="en-US" sz="900" kern="1200" noProof="1" smtClean="0">
                <a:solidFill>
                  <a:schemeClr val="tx1"/>
                </a:solidFill>
                <a:latin typeface="Arial"/>
                <a:ea typeface="MS PGothic" pitchFamily="34" charset="-128"/>
                <a:cs typeface="+mn-cs"/>
              </a:rPr>
              <a:t>Linux is the registered trademark of Linus Torvalds in the United States and other countries.</a:t>
            </a:r>
          </a:p>
          <a:p>
            <a:pPr marL="0" indent="0" algn="l" defTabSz="914400" rtl="0" eaLnBrk="1" latinLnBrk="0" hangingPunct="1">
              <a:lnSpc>
                <a:spcPct val="100000"/>
              </a:lnSpc>
              <a:spcBef>
                <a:spcPts val="600"/>
              </a:spcBef>
            </a:pPr>
            <a:r>
              <a:rPr lang="en-US" sz="900" kern="1200" noProof="1" smtClean="0">
                <a:solidFill>
                  <a:schemeClr val="tx1"/>
                </a:solidFill>
                <a:latin typeface="Arial"/>
                <a:ea typeface="MS PGothic" pitchFamily="34" charset="-128"/>
                <a:cs typeface="+mn-cs"/>
              </a:rPr>
              <a:t>Adobe, the Adobe logo, Acrobat, PostScript, and Reader are trademarks or registered trademarks of Adobe Systems Incorporated in the United States and other countries.</a:t>
            </a:r>
          </a:p>
          <a:p>
            <a:pPr marL="0" indent="0" algn="l" defTabSz="914400" rtl="0" eaLnBrk="1" latinLnBrk="0" hangingPunct="1">
              <a:lnSpc>
                <a:spcPct val="100000"/>
              </a:lnSpc>
              <a:spcBef>
                <a:spcPts val="600"/>
              </a:spcBef>
            </a:pPr>
            <a:r>
              <a:rPr lang="en-US" sz="900" kern="1200" noProof="1" smtClean="0">
                <a:solidFill>
                  <a:schemeClr val="tx1"/>
                </a:solidFill>
                <a:latin typeface="Arial"/>
                <a:ea typeface="MS PGothic" pitchFamily="34" charset="-128"/>
                <a:cs typeface="+mn-cs"/>
              </a:rPr>
              <a:t>Oracle and Java are registered trademarks of Oracle and its affiliates.</a:t>
            </a:r>
          </a:p>
          <a:p>
            <a:pPr marL="0" indent="0" algn="l" defTabSz="914400" rtl="0" eaLnBrk="1" latinLnBrk="0" hangingPunct="1">
              <a:lnSpc>
                <a:spcPct val="100000"/>
              </a:lnSpc>
              <a:spcBef>
                <a:spcPts val="600"/>
              </a:spcBef>
            </a:pPr>
            <a:r>
              <a:rPr lang="en-US" sz="900" kern="1200" noProof="1" smtClean="0">
                <a:solidFill>
                  <a:schemeClr val="tx1"/>
                </a:solidFill>
                <a:latin typeface="Arial"/>
                <a:ea typeface="MS PGothic" pitchFamily="34" charset="-128"/>
                <a:cs typeface="+mn-cs"/>
              </a:rPr>
              <a:t>UNIX, X/Open, OSF/1, and Motif are registered trademarks of the Open Group.</a:t>
            </a:r>
          </a:p>
          <a:p>
            <a:pPr marL="0" indent="0" algn="l" defTabSz="914400" rtl="0" eaLnBrk="1" latinLnBrk="0" hangingPunct="1">
              <a:lnSpc>
                <a:spcPct val="100000"/>
              </a:lnSpc>
              <a:spcBef>
                <a:spcPts val="600"/>
              </a:spcBef>
            </a:pPr>
            <a:r>
              <a:rPr lang="en-US" sz="900" kern="1200" noProof="1" smtClean="0">
                <a:solidFill>
                  <a:schemeClr val="tx1"/>
                </a:solidFill>
                <a:latin typeface="Arial"/>
                <a:ea typeface="MS PGothic" pitchFamily="34" charset="-128"/>
                <a:cs typeface="+mn-cs"/>
              </a:rPr>
              <a:t>Citrix, ICA, Program Neighborhood, MetaFrame, WinFrame, VideoFrame, and MultiWin are trademarks or registered trademarks of Citrix Systems Inc.</a:t>
            </a:r>
          </a:p>
          <a:p>
            <a:pPr marL="0" indent="0" algn="l" defTabSz="914400" rtl="0" eaLnBrk="1" latinLnBrk="0" hangingPunct="1">
              <a:lnSpc>
                <a:spcPct val="100000"/>
              </a:lnSpc>
              <a:spcBef>
                <a:spcPts val="600"/>
              </a:spcBef>
            </a:pPr>
            <a:r>
              <a:rPr lang="en-US" sz="900" kern="1200" noProof="1" smtClean="0">
                <a:solidFill>
                  <a:schemeClr val="tx1"/>
                </a:solidFill>
                <a:latin typeface="Arial"/>
                <a:ea typeface="MS PGothic" pitchFamily="34" charset="-128"/>
                <a:cs typeface="+mn-cs"/>
              </a:rPr>
              <a:t>HTML, XML, XHTML, and W3C are trademarks or registered trademarks of W3C®, World Wide Web Consortium, Massachusetts Institute of Technology. </a:t>
            </a:r>
          </a:p>
          <a:p>
            <a:pPr marL="0" indent="0" algn="l" defTabSz="914400" rtl="0" eaLnBrk="1" latinLnBrk="0" hangingPunct="1">
              <a:lnSpc>
                <a:spcPct val="100000"/>
              </a:lnSpc>
              <a:spcBef>
                <a:spcPts val="600"/>
              </a:spcBef>
            </a:pPr>
            <a:r>
              <a:rPr lang="en-US" sz="900" kern="1200" noProof="1" smtClean="0">
                <a:solidFill>
                  <a:schemeClr val="tx1"/>
                </a:solidFill>
                <a:latin typeface="Arial"/>
                <a:ea typeface="MS PGothic" pitchFamily="34" charset="-128"/>
                <a:cs typeface="+mn-cs"/>
              </a:rPr>
              <a:t>Apple, App Store, iBooks, iPad, iPhone, iPhoto, iPod, iTunes, Multi-Touch, Objective-C, Retina, Safari, Siri, </a:t>
            </a:r>
            <a:br>
              <a:rPr lang="en-US" sz="900" kern="1200" noProof="1" smtClean="0">
                <a:solidFill>
                  <a:schemeClr val="tx1"/>
                </a:solidFill>
                <a:latin typeface="Arial"/>
                <a:ea typeface="MS PGothic" pitchFamily="34" charset="-128"/>
                <a:cs typeface="+mn-cs"/>
              </a:rPr>
            </a:br>
            <a:r>
              <a:rPr lang="en-US" sz="900" kern="1200" noProof="1" smtClean="0">
                <a:solidFill>
                  <a:schemeClr val="tx1"/>
                </a:solidFill>
                <a:latin typeface="Arial"/>
                <a:ea typeface="MS PGothic" pitchFamily="34" charset="-128"/>
                <a:cs typeface="+mn-cs"/>
              </a:rPr>
              <a:t>and Xcode are trademarks or registered trademarks of Apple Inc.</a:t>
            </a:r>
          </a:p>
          <a:p>
            <a:pPr marL="0" indent="0" algn="l" defTabSz="914400" rtl="0" eaLnBrk="1" latinLnBrk="0" hangingPunct="1">
              <a:lnSpc>
                <a:spcPct val="100000"/>
              </a:lnSpc>
              <a:spcBef>
                <a:spcPts val="600"/>
              </a:spcBef>
            </a:pPr>
            <a:r>
              <a:rPr lang="en-US" sz="900" kern="1200" noProof="1" smtClean="0">
                <a:solidFill>
                  <a:schemeClr val="tx1"/>
                </a:solidFill>
                <a:latin typeface="Arial"/>
                <a:ea typeface="MS PGothic" pitchFamily="34" charset="-128"/>
                <a:cs typeface="+mn-cs"/>
              </a:rPr>
              <a:t>IOS is a registered trademark of Cisco Systems Inc.</a:t>
            </a:r>
          </a:p>
          <a:p>
            <a:pPr marL="0" indent="0" algn="l" defTabSz="914400" rtl="0" eaLnBrk="1" latinLnBrk="0" hangingPunct="1">
              <a:lnSpc>
                <a:spcPct val="100000"/>
              </a:lnSpc>
              <a:spcBef>
                <a:spcPts val="600"/>
              </a:spcBef>
            </a:pPr>
            <a:r>
              <a:rPr lang="en-US" sz="900" kern="1200" noProof="1" smtClean="0">
                <a:solidFill>
                  <a:schemeClr val="tx1"/>
                </a:solidFill>
                <a:latin typeface="Arial"/>
                <a:ea typeface="MS PGothic" pitchFamily="34" charset="-128"/>
                <a:cs typeface="+mn-cs"/>
              </a:rPr>
              <a:t>RIM, BlackBerry, BBM, BlackBerry Curve, BlackBerry Bold, BlackBerry Pearl, BlackBerry Torch, BlackBerry Storm, BlackBerry Storm2, BlackBerry PlayBook, and BlackBerry App World are trademarks or registered trademarks of Research in Motion Limited.</a:t>
            </a:r>
          </a:p>
        </p:txBody>
      </p:sp>
      <p:sp>
        <p:nvSpPr>
          <p:cNvPr id="11" name="TextBox 10"/>
          <p:cNvSpPr txBox="1"/>
          <p:nvPr userDrawn="1"/>
        </p:nvSpPr>
        <p:spPr bwMode="gray">
          <a:xfrm>
            <a:off x="324000" y="324075"/>
            <a:ext cx="7083441" cy="756175"/>
          </a:xfrm>
          <a:prstGeom prst="rect">
            <a:avLst/>
          </a:prstGeom>
        </p:spPr>
        <p:txBody>
          <a:bodyPr vert="horz" lIns="0" tIns="0" rIns="0" bIns="0" rtlCol="0" anchor="ctr" anchorCtr="0">
            <a:noAutofit/>
          </a:bodyPr>
          <a:lstStyle/>
          <a:p>
            <a:pPr algn="l" defTabSz="1088776" rtl="0" eaLnBrk="1" latinLnBrk="0" hangingPunct="1">
              <a:spcBef>
                <a:spcPct val="0"/>
              </a:spcBef>
              <a:buNone/>
            </a:pPr>
            <a:r>
              <a:rPr lang="en-GB" sz="2900" b="1" kern="1200" noProof="0" dirty="0" smtClean="0">
                <a:solidFill>
                  <a:schemeClr val="accent2"/>
                </a:solidFill>
                <a:latin typeface="+mj-lt"/>
                <a:ea typeface="+mj-ea"/>
                <a:cs typeface="+mj-cs"/>
              </a:rPr>
              <a:t>© </a:t>
            </a:r>
            <a:r>
              <a:rPr lang="de-DE" sz="2900" b="1" kern="1200" noProof="0" dirty="0" smtClean="0">
                <a:solidFill>
                  <a:schemeClr val="accent2"/>
                </a:solidFill>
                <a:latin typeface="+mj-lt"/>
                <a:ea typeface="+mj-ea"/>
                <a:cs typeface="+mj-cs"/>
              </a:rPr>
              <a:t>2012 SAP AG. All rights reserved.</a:t>
            </a:r>
          </a:p>
        </p:txBody>
      </p:sp>
      <p:sp>
        <p:nvSpPr>
          <p:cNvPr id="6" name="TextBox 5"/>
          <p:cNvSpPr txBox="1"/>
          <p:nvPr userDrawn="1"/>
        </p:nvSpPr>
        <p:spPr bwMode="gray">
          <a:xfrm>
            <a:off x="6208016" y="1692392"/>
            <a:ext cx="5662800" cy="4170372"/>
          </a:xfrm>
          <a:prstGeom prst="rect">
            <a:avLst/>
          </a:prstGeom>
          <a:noFill/>
        </p:spPr>
        <p:txBody>
          <a:bodyPr wrap="square" lIns="0" tIns="0" rIns="0" bIns="0" rtlCol="0">
            <a:spAutoFit/>
          </a:bodyPr>
          <a:lstStyle/>
          <a:p>
            <a:pPr marL="0" indent="0" algn="l" defTabSz="914400" rtl="0" eaLnBrk="1" latinLnBrk="0" hangingPunct="1">
              <a:lnSpc>
                <a:spcPct val="100000"/>
              </a:lnSpc>
              <a:spcBef>
                <a:spcPts val="600"/>
              </a:spcBef>
            </a:pPr>
            <a:r>
              <a:rPr lang="en-US" sz="900" kern="1200" noProof="1" smtClean="0">
                <a:solidFill>
                  <a:schemeClr val="tx1"/>
                </a:solidFill>
                <a:latin typeface="Arial"/>
                <a:ea typeface="MS PGothic" pitchFamily="34" charset="-128"/>
                <a:cs typeface="+mn-cs"/>
              </a:rPr>
              <a:t>Google App Engine, Google Apps, Google Checkout, Google Data API, Google Maps, Google Mobile Ads, Google Mobile Updater, Google Mobile, Google Store, Google Sync, Google Updater, Google Voice, </a:t>
            </a:r>
            <a:br>
              <a:rPr lang="en-US" sz="900" kern="1200" noProof="1" smtClean="0">
                <a:solidFill>
                  <a:schemeClr val="tx1"/>
                </a:solidFill>
                <a:latin typeface="Arial"/>
                <a:ea typeface="MS PGothic" pitchFamily="34" charset="-128"/>
                <a:cs typeface="+mn-cs"/>
              </a:rPr>
            </a:br>
            <a:r>
              <a:rPr lang="en-US" sz="900" kern="1200" noProof="1" smtClean="0">
                <a:solidFill>
                  <a:schemeClr val="tx1"/>
                </a:solidFill>
                <a:latin typeface="Arial"/>
                <a:ea typeface="MS PGothic" pitchFamily="34" charset="-128"/>
                <a:cs typeface="+mn-cs"/>
              </a:rPr>
              <a:t>Google Mail, Gmail, YouTube, Dalvik and Android are trademarks or registered trademarks of Google Inc.</a:t>
            </a:r>
          </a:p>
          <a:p>
            <a:pPr marL="0" indent="0" algn="l" defTabSz="914400" rtl="0" eaLnBrk="1" latinLnBrk="0" hangingPunct="1">
              <a:lnSpc>
                <a:spcPct val="100000"/>
              </a:lnSpc>
              <a:spcBef>
                <a:spcPts val="600"/>
              </a:spcBef>
            </a:pPr>
            <a:r>
              <a:rPr lang="en-US" sz="900" kern="1200" noProof="1" smtClean="0">
                <a:solidFill>
                  <a:schemeClr val="tx1"/>
                </a:solidFill>
                <a:latin typeface="Arial"/>
                <a:ea typeface="MS PGothic" pitchFamily="34" charset="-128"/>
                <a:cs typeface="+mn-cs"/>
              </a:rPr>
              <a:t>INTERMEC is a registered trademark of Intermec Technologies Corporation.</a:t>
            </a:r>
          </a:p>
          <a:p>
            <a:pPr marL="0" indent="0" algn="l" defTabSz="914400" rtl="0" eaLnBrk="1" latinLnBrk="0" hangingPunct="1">
              <a:lnSpc>
                <a:spcPct val="100000"/>
              </a:lnSpc>
              <a:spcBef>
                <a:spcPts val="600"/>
              </a:spcBef>
            </a:pPr>
            <a:r>
              <a:rPr lang="en-US" sz="900" kern="1200" noProof="1" smtClean="0">
                <a:solidFill>
                  <a:schemeClr val="tx1"/>
                </a:solidFill>
                <a:latin typeface="Arial"/>
                <a:ea typeface="MS PGothic" pitchFamily="34" charset="-128"/>
                <a:cs typeface="+mn-cs"/>
              </a:rPr>
              <a:t>Wi-Fi is a registered trademark of Wi-Fi Alliance.</a:t>
            </a:r>
          </a:p>
          <a:p>
            <a:pPr marL="0" indent="0" algn="l" defTabSz="914400" rtl="0" eaLnBrk="1" latinLnBrk="0" hangingPunct="1">
              <a:lnSpc>
                <a:spcPct val="100000"/>
              </a:lnSpc>
              <a:spcBef>
                <a:spcPts val="600"/>
              </a:spcBef>
            </a:pPr>
            <a:r>
              <a:rPr lang="en-US" sz="900" kern="1200" noProof="1" smtClean="0">
                <a:solidFill>
                  <a:schemeClr val="tx1"/>
                </a:solidFill>
                <a:latin typeface="Arial"/>
                <a:ea typeface="MS PGothic" pitchFamily="34" charset="-128"/>
                <a:cs typeface="+mn-cs"/>
              </a:rPr>
              <a:t>Bluetooth is a registered trademark of Bluetooth SIG Inc.</a:t>
            </a:r>
          </a:p>
          <a:p>
            <a:pPr marL="0" indent="0" algn="l" defTabSz="914400" rtl="0" eaLnBrk="1" latinLnBrk="0" hangingPunct="1">
              <a:lnSpc>
                <a:spcPct val="100000"/>
              </a:lnSpc>
              <a:spcBef>
                <a:spcPts val="600"/>
              </a:spcBef>
            </a:pPr>
            <a:r>
              <a:rPr lang="en-US" sz="900" kern="1200" noProof="1" smtClean="0">
                <a:solidFill>
                  <a:schemeClr val="tx1"/>
                </a:solidFill>
                <a:latin typeface="Arial"/>
                <a:ea typeface="MS PGothic" pitchFamily="34" charset="-128"/>
                <a:cs typeface="+mn-cs"/>
              </a:rPr>
              <a:t>Motorola is a registered trademark of Motorola Trademark Holdings LLC. </a:t>
            </a:r>
          </a:p>
          <a:p>
            <a:pPr marL="0" indent="0" algn="l" defTabSz="914400" rtl="0" eaLnBrk="1" latinLnBrk="0" hangingPunct="1">
              <a:lnSpc>
                <a:spcPct val="100000"/>
              </a:lnSpc>
              <a:spcBef>
                <a:spcPts val="600"/>
              </a:spcBef>
            </a:pPr>
            <a:r>
              <a:rPr lang="en-US" sz="900" kern="1200" noProof="1" smtClean="0">
                <a:solidFill>
                  <a:schemeClr val="tx1"/>
                </a:solidFill>
                <a:latin typeface="Arial"/>
                <a:ea typeface="MS PGothic" pitchFamily="34" charset="-128"/>
                <a:cs typeface="+mn-cs"/>
              </a:rPr>
              <a:t>Computop is a registered trademark of Computop Wirtschaftsinformatik GmbH.</a:t>
            </a:r>
          </a:p>
          <a:p>
            <a:pPr marL="0" indent="0" algn="l" defTabSz="914400" rtl="0" eaLnBrk="1" latinLnBrk="0" hangingPunct="1">
              <a:lnSpc>
                <a:spcPct val="100000"/>
              </a:lnSpc>
              <a:spcBef>
                <a:spcPts val="600"/>
              </a:spcBef>
            </a:pPr>
            <a:r>
              <a:rPr lang="en-US" sz="900" kern="1200" noProof="1" smtClean="0">
                <a:solidFill>
                  <a:schemeClr val="tx1"/>
                </a:solidFill>
                <a:latin typeface="Arial"/>
                <a:ea typeface="MS PGothic" pitchFamily="34" charset="-128"/>
                <a:cs typeface="+mn-cs"/>
              </a:rPr>
              <a:t>SAP, R/3, SAP NetWeaver, Duet, PartnerEdge, ByDesign, SAP BusinessObjects Explorer, StreamWork, </a:t>
            </a:r>
            <a:br>
              <a:rPr lang="en-US" sz="900" kern="1200" noProof="1" smtClean="0">
                <a:solidFill>
                  <a:schemeClr val="tx1"/>
                </a:solidFill>
                <a:latin typeface="Arial"/>
                <a:ea typeface="MS PGothic" pitchFamily="34" charset="-128"/>
                <a:cs typeface="+mn-cs"/>
              </a:rPr>
            </a:br>
            <a:r>
              <a:rPr lang="en-US" sz="900" kern="1200" noProof="1" smtClean="0">
                <a:solidFill>
                  <a:schemeClr val="tx1"/>
                </a:solidFill>
                <a:latin typeface="Arial"/>
                <a:ea typeface="MS PGothic" pitchFamily="34" charset="-128"/>
                <a:cs typeface="+mn-cs"/>
              </a:rPr>
              <a:t>SAP HANA, and other SAP products and services mentioned herein as well as their respective logos are trademarks or registered trademarks of SAP AG in Germany and other countries.</a:t>
            </a:r>
          </a:p>
          <a:p>
            <a:pPr marL="0" indent="0" algn="l" defTabSz="914400" rtl="0" eaLnBrk="1" latinLnBrk="0" hangingPunct="1">
              <a:lnSpc>
                <a:spcPct val="100000"/>
              </a:lnSpc>
              <a:spcBef>
                <a:spcPts val="600"/>
              </a:spcBef>
            </a:pPr>
            <a:r>
              <a:rPr lang="en-US" sz="900" kern="1200" noProof="1" smtClean="0">
                <a:solidFill>
                  <a:schemeClr val="tx1"/>
                </a:solidFill>
                <a:latin typeface="Arial"/>
                <a:ea typeface="MS PGothic" pitchFamily="34" charset="-128"/>
                <a:cs typeface="+mn-cs"/>
              </a:rPr>
              <a:t>Business Objects and the Business Objects logo, BusinessObjects, Crystal Reports, Crystal Decisions, Web Intelligence, Xcelsius, and other Business Objects products and services mentioned herein as well as their respective logos are trademarks or registered trademarks of Business Objects Software Ltd. Business Objects is an SAP company.</a:t>
            </a:r>
          </a:p>
          <a:p>
            <a:pPr marL="0" indent="0" algn="l" defTabSz="914400" rtl="0" eaLnBrk="1" latinLnBrk="0" hangingPunct="1">
              <a:lnSpc>
                <a:spcPct val="100000"/>
              </a:lnSpc>
              <a:spcBef>
                <a:spcPts val="600"/>
              </a:spcBef>
            </a:pPr>
            <a:r>
              <a:rPr lang="en-US" sz="900" kern="1200" noProof="1" smtClean="0">
                <a:solidFill>
                  <a:schemeClr val="tx1"/>
                </a:solidFill>
                <a:latin typeface="Arial"/>
                <a:ea typeface="MS PGothic" pitchFamily="34" charset="-128"/>
                <a:cs typeface="+mn-cs"/>
              </a:rPr>
              <a:t>Sybase and Adaptive Server, iAnywhere, Sybase 365, SQL Anywhere, and other Sybase products and services mentioned herein as well as their respective logos are trademarks or registered trademarks of Sybase Inc. Sybase is an SAP company.</a:t>
            </a:r>
          </a:p>
          <a:p>
            <a:pPr marL="0" indent="0" algn="l" defTabSz="914400" rtl="0" eaLnBrk="1" latinLnBrk="0" hangingPunct="1">
              <a:lnSpc>
                <a:spcPct val="100000"/>
              </a:lnSpc>
              <a:spcBef>
                <a:spcPts val="600"/>
              </a:spcBef>
            </a:pPr>
            <a:r>
              <a:rPr lang="en-US" sz="900" kern="1200" noProof="1" smtClean="0">
                <a:solidFill>
                  <a:schemeClr val="tx1"/>
                </a:solidFill>
                <a:latin typeface="Arial"/>
                <a:ea typeface="MS PGothic" pitchFamily="34" charset="-128"/>
                <a:cs typeface="+mn-cs"/>
              </a:rPr>
              <a:t>Crossgate, m@gic EDDY, B2B 360°, and B2B 360° Services are registered trademarks of Crossgate AG </a:t>
            </a:r>
            <a:br>
              <a:rPr lang="en-US" sz="900" kern="1200" noProof="1" smtClean="0">
                <a:solidFill>
                  <a:schemeClr val="tx1"/>
                </a:solidFill>
                <a:latin typeface="Arial"/>
                <a:ea typeface="MS PGothic" pitchFamily="34" charset="-128"/>
                <a:cs typeface="+mn-cs"/>
              </a:rPr>
            </a:br>
            <a:r>
              <a:rPr lang="en-US" sz="900" kern="1200" noProof="1" smtClean="0">
                <a:solidFill>
                  <a:schemeClr val="tx1"/>
                </a:solidFill>
                <a:latin typeface="Arial"/>
                <a:ea typeface="MS PGothic" pitchFamily="34" charset="-128"/>
                <a:cs typeface="+mn-cs"/>
              </a:rPr>
              <a:t>in Germany and other countries. Crossgate is an SAP company.</a:t>
            </a:r>
          </a:p>
          <a:p>
            <a:pPr marL="0" indent="0" algn="l" defTabSz="914400" rtl="0" eaLnBrk="1" latinLnBrk="0" hangingPunct="1">
              <a:lnSpc>
                <a:spcPct val="100000"/>
              </a:lnSpc>
              <a:spcBef>
                <a:spcPts val="600"/>
              </a:spcBef>
            </a:pPr>
            <a:r>
              <a:rPr lang="en-US" sz="900" kern="1200" noProof="1" smtClean="0">
                <a:solidFill>
                  <a:schemeClr val="tx1"/>
                </a:solidFill>
                <a:latin typeface="Arial"/>
                <a:ea typeface="MS PGothic" pitchFamily="34" charset="-128"/>
                <a:cs typeface="+mn-cs"/>
              </a:rPr>
              <a:t>All other product and service names mentioned are the trademarks of their respective companies. Data contained in this document serves informational purposes only. National product specifications may vary.</a:t>
            </a:r>
          </a:p>
          <a:p>
            <a:pPr marL="0" indent="0" algn="l" defTabSz="914400" rtl="0" eaLnBrk="1" latinLnBrk="0" hangingPunct="1">
              <a:lnSpc>
                <a:spcPct val="100000"/>
              </a:lnSpc>
              <a:spcBef>
                <a:spcPts val="600"/>
              </a:spcBef>
            </a:pPr>
            <a:r>
              <a:rPr lang="en-US" sz="900" kern="1200" noProof="1" smtClean="0">
                <a:solidFill>
                  <a:schemeClr val="tx1"/>
                </a:solidFill>
                <a:latin typeface="Arial"/>
                <a:ea typeface="MS PGothic" pitchFamily="34" charset="-128"/>
                <a:cs typeface="+mn-cs"/>
              </a:rPr>
              <a:t>The information in this document is proprietary to SAP. No part of this document may be reproduced, copied, </a:t>
            </a:r>
            <a:br>
              <a:rPr lang="en-US" sz="900" kern="1200" noProof="1" smtClean="0">
                <a:solidFill>
                  <a:schemeClr val="tx1"/>
                </a:solidFill>
                <a:latin typeface="Arial"/>
                <a:ea typeface="MS PGothic" pitchFamily="34" charset="-128"/>
                <a:cs typeface="+mn-cs"/>
              </a:rPr>
            </a:br>
            <a:r>
              <a:rPr lang="en-US" sz="900" kern="1200" noProof="1" smtClean="0">
                <a:solidFill>
                  <a:schemeClr val="tx1"/>
                </a:solidFill>
                <a:latin typeface="Arial"/>
                <a:ea typeface="MS PGothic" pitchFamily="34" charset="-128"/>
                <a:cs typeface="+mn-cs"/>
              </a:rPr>
              <a:t>or transmitted in any form or for any purpose without the express prior written permission of SAP AG.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pyright german">
    <p:bg bwMode="gray">
      <p:bgRef idx="1001">
        <a:schemeClr val="bg1"/>
      </p:bgRef>
    </p:bg>
    <p:spTree>
      <p:nvGrpSpPr>
        <p:cNvPr id="1" name=""/>
        <p:cNvGrpSpPr/>
        <p:nvPr/>
      </p:nvGrpSpPr>
      <p:grpSpPr>
        <a:xfrm>
          <a:off x="0" y="0"/>
          <a:ext cx="0" cy="0"/>
          <a:chOff x="0" y="0"/>
          <a:chExt cx="0" cy="0"/>
        </a:xfrm>
      </p:grpSpPr>
      <p:sp>
        <p:nvSpPr>
          <p:cNvPr id="11" name="TextBox 10"/>
          <p:cNvSpPr txBox="1"/>
          <p:nvPr userDrawn="1"/>
        </p:nvSpPr>
        <p:spPr bwMode="gray">
          <a:xfrm>
            <a:off x="324000" y="324075"/>
            <a:ext cx="9815222" cy="756175"/>
          </a:xfrm>
          <a:prstGeom prst="rect">
            <a:avLst/>
          </a:prstGeom>
        </p:spPr>
        <p:txBody>
          <a:bodyPr vert="horz" lIns="0" tIns="0" rIns="0" bIns="0" rtlCol="0" anchor="ctr" anchorCtr="0">
            <a:noAutofit/>
          </a:bodyPr>
          <a:lstStyle/>
          <a:p>
            <a:pPr marL="0" marR="0" indent="0" algn="l" defTabSz="1088776" rtl="0" eaLnBrk="1" fontAlgn="auto" latinLnBrk="0" hangingPunct="1">
              <a:lnSpc>
                <a:spcPct val="100000"/>
              </a:lnSpc>
              <a:spcBef>
                <a:spcPct val="0"/>
              </a:spcBef>
              <a:spcAft>
                <a:spcPts val="0"/>
              </a:spcAft>
              <a:buClrTx/>
              <a:buSzTx/>
              <a:buFontTx/>
              <a:buNone/>
              <a:tabLst/>
              <a:defRPr/>
            </a:pPr>
            <a:r>
              <a:rPr lang="en-GB" sz="2900" b="1" kern="1200" noProof="0" dirty="0" smtClean="0">
                <a:solidFill>
                  <a:schemeClr val="accent2"/>
                </a:solidFill>
                <a:latin typeface="+mj-lt"/>
                <a:ea typeface="+mj-ea"/>
                <a:cs typeface="+mj-cs"/>
              </a:rPr>
              <a:t>© </a:t>
            </a:r>
            <a:r>
              <a:rPr lang="de-DE" sz="2900" b="1" kern="1200" noProof="0" dirty="0" smtClean="0">
                <a:solidFill>
                  <a:schemeClr val="accent2"/>
                </a:solidFill>
                <a:latin typeface="+mj-lt"/>
                <a:ea typeface="+mj-ea"/>
                <a:cs typeface="+mj-cs"/>
              </a:rPr>
              <a:t>2012 SAP AG. Alle Rechte vorbehalten.</a:t>
            </a:r>
          </a:p>
        </p:txBody>
      </p:sp>
      <p:sp>
        <p:nvSpPr>
          <p:cNvPr id="5" name="TextBox 4"/>
          <p:cNvSpPr txBox="1"/>
          <p:nvPr userDrawn="1"/>
        </p:nvSpPr>
        <p:spPr bwMode="gray">
          <a:xfrm>
            <a:off x="324000" y="1692392"/>
            <a:ext cx="5662800" cy="4524315"/>
          </a:xfrm>
          <a:prstGeom prst="rect">
            <a:avLst/>
          </a:prstGeom>
          <a:noFill/>
        </p:spPr>
        <p:txBody>
          <a:bodyPr wrap="square" lIns="0" tIns="0" rIns="0" bIns="0" rtlCol="0">
            <a:spAutoFit/>
          </a:bodyPr>
          <a:lstStyle/>
          <a:p>
            <a:pPr marL="0" indent="0" algn="l" defTabSz="1088776" rtl="0" eaLnBrk="1" latinLnBrk="0" hangingPunct="1">
              <a:lnSpc>
                <a:spcPct val="100000"/>
              </a:lnSpc>
              <a:spcBef>
                <a:spcPts val="600"/>
              </a:spcBef>
            </a:pPr>
            <a:r>
              <a:rPr lang="de-DE" sz="900" kern="1200" noProof="1" smtClean="0">
                <a:solidFill>
                  <a:schemeClr val="tx1"/>
                </a:solidFill>
                <a:latin typeface="Arial"/>
                <a:ea typeface="MS PGothic" pitchFamily="34" charset="-128"/>
                <a:cs typeface="+mn-cs"/>
              </a:rPr>
              <a:t>Weitergabe und Vervielfältigung dieser Publikation oder von Teilen daraus sind, zu welchem Zweck und in welcher Form auch immer, ohne die ausdrückliche schriftliche Genehmigung durch SAP AG nicht gestattet. </a:t>
            </a:r>
            <a:br>
              <a:rPr lang="de-DE" sz="900" kern="1200" noProof="1" smtClean="0">
                <a:solidFill>
                  <a:schemeClr val="tx1"/>
                </a:solidFill>
                <a:latin typeface="Arial"/>
                <a:ea typeface="MS PGothic" pitchFamily="34" charset="-128"/>
                <a:cs typeface="+mn-cs"/>
              </a:rPr>
            </a:br>
            <a:r>
              <a:rPr lang="de-DE" sz="900" kern="1200" noProof="1" smtClean="0">
                <a:solidFill>
                  <a:schemeClr val="tx1"/>
                </a:solidFill>
                <a:latin typeface="Arial"/>
                <a:ea typeface="MS PGothic" pitchFamily="34" charset="-128"/>
                <a:cs typeface="+mn-cs"/>
              </a:rPr>
              <a:t>In dieser Publikation enthaltene Informationen können ohne vorherige Ankündigung geändert werden.</a:t>
            </a:r>
          </a:p>
          <a:p>
            <a:pPr marL="0" indent="0" algn="l" defTabSz="1088776" rtl="0" eaLnBrk="1" latinLnBrk="0" hangingPunct="1">
              <a:lnSpc>
                <a:spcPct val="100000"/>
              </a:lnSpc>
              <a:spcBef>
                <a:spcPts val="600"/>
              </a:spcBef>
            </a:pPr>
            <a:r>
              <a:rPr lang="de-DE" sz="900" kern="1200" noProof="1" smtClean="0">
                <a:solidFill>
                  <a:schemeClr val="tx1"/>
                </a:solidFill>
                <a:latin typeface="Arial"/>
                <a:ea typeface="MS PGothic" pitchFamily="34" charset="-128"/>
                <a:cs typeface="+mn-cs"/>
              </a:rPr>
              <a:t>Die von SAP AG oder deren Vertriebsfirmen angebotenen Softwareprodukte können Softwarekomponenten auch anderer Softwarehersteller enthalten.</a:t>
            </a:r>
          </a:p>
          <a:p>
            <a:pPr marL="0" indent="0" algn="l" defTabSz="1088776" rtl="0" eaLnBrk="1" latinLnBrk="0" hangingPunct="1">
              <a:lnSpc>
                <a:spcPct val="100000"/>
              </a:lnSpc>
              <a:spcBef>
                <a:spcPts val="600"/>
              </a:spcBef>
            </a:pPr>
            <a:r>
              <a:rPr lang="de-DE" sz="900" kern="1200" noProof="1" smtClean="0">
                <a:solidFill>
                  <a:schemeClr val="tx1"/>
                </a:solidFill>
                <a:latin typeface="Arial"/>
                <a:ea typeface="MS PGothic" pitchFamily="34" charset="-128"/>
                <a:cs typeface="+mn-cs"/>
              </a:rPr>
              <a:t>Microsoft, Windows, Excel, Outlook, und PowerPoint sind eingetragene Marken der Microsoft Corporation. </a:t>
            </a:r>
          </a:p>
          <a:p>
            <a:pPr marL="0" indent="0" algn="l" defTabSz="1088776" rtl="0" eaLnBrk="1" latinLnBrk="0" hangingPunct="1">
              <a:lnSpc>
                <a:spcPct val="100000"/>
              </a:lnSpc>
              <a:spcBef>
                <a:spcPts val="600"/>
              </a:spcBef>
            </a:pPr>
            <a:r>
              <a:rPr lang="de-DE" sz="900" kern="1200" noProof="1" smtClean="0">
                <a:solidFill>
                  <a:schemeClr val="tx1"/>
                </a:solidFill>
                <a:latin typeface="Arial"/>
                <a:ea typeface="MS PGothic" pitchFamily="34" charset="-128"/>
                <a:cs typeface="+mn-cs"/>
              </a:rPr>
              <a:t>IBM, DB2, DB2 Universal Database, System i, System i5, System p, System p5, System x, System z, System z10, z10, z/VM, z/OS, OS/390, zEnterprise, PowerVM, Power Architecture, Power Systems, POWER7, POWER6+, POWER6, POWER, PowerHA, pureScale, PowerPC, BladeCenter, System Storage, Storwize, </a:t>
            </a:r>
            <a:br>
              <a:rPr lang="de-DE" sz="900" kern="1200" noProof="1" smtClean="0">
                <a:solidFill>
                  <a:schemeClr val="tx1"/>
                </a:solidFill>
                <a:latin typeface="Arial"/>
                <a:ea typeface="MS PGothic" pitchFamily="34" charset="-128"/>
                <a:cs typeface="+mn-cs"/>
              </a:rPr>
            </a:br>
            <a:r>
              <a:rPr lang="de-DE" sz="900" kern="1200" noProof="1" smtClean="0">
                <a:solidFill>
                  <a:schemeClr val="tx1"/>
                </a:solidFill>
                <a:latin typeface="Arial"/>
                <a:ea typeface="MS PGothic" pitchFamily="34" charset="-128"/>
                <a:cs typeface="+mn-cs"/>
              </a:rPr>
              <a:t>XIV, GPFS, HACMP, RETAIN, DB2 Connect, RACF, Redbooks, OS/2, AIX, Intelligent Miner, WebSphere, Tivoli, Informix und Smarter Planet sind Marken oder eingetragene Marken der IBM Corporation.</a:t>
            </a:r>
          </a:p>
          <a:p>
            <a:pPr marL="0" indent="0" algn="l" defTabSz="1088776" rtl="0" eaLnBrk="1" latinLnBrk="0" hangingPunct="1">
              <a:lnSpc>
                <a:spcPct val="100000"/>
              </a:lnSpc>
              <a:spcBef>
                <a:spcPts val="600"/>
              </a:spcBef>
            </a:pPr>
            <a:r>
              <a:rPr lang="de-DE" sz="900" kern="1200" noProof="1" smtClean="0">
                <a:solidFill>
                  <a:schemeClr val="tx1"/>
                </a:solidFill>
                <a:latin typeface="Arial"/>
                <a:ea typeface="MS PGothic" pitchFamily="34" charset="-128"/>
                <a:cs typeface="+mn-cs"/>
              </a:rPr>
              <a:t>Linux ist eine eingetragene Marke von Linus Torvalds in den USA und anderen Ländern.</a:t>
            </a:r>
          </a:p>
          <a:p>
            <a:pPr marL="0" indent="0" algn="l" defTabSz="1088776" rtl="0" eaLnBrk="1" latinLnBrk="0" hangingPunct="1">
              <a:lnSpc>
                <a:spcPct val="100000"/>
              </a:lnSpc>
              <a:spcBef>
                <a:spcPts val="600"/>
              </a:spcBef>
            </a:pPr>
            <a:r>
              <a:rPr lang="de-DE" sz="900" kern="1200" noProof="1" smtClean="0">
                <a:solidFill>
                  <a:schemeClr val="tx1"/>
                </a:solidFill>
                <a:latin typeface="Arial"/>
                <a:ea typeface="MS PGothic" pitchFamily="34" charset="-128"/>
                <a:cs typeface="+mn-cs"/>
              </a:rPr>
              <a:t>Adobe, das Adobe-Logo, Acrobat, PostScript und Reader sind Marken oder eingetragene Marken von </a:t>
            </a:r>
            <a:br>
              <a:rPr lang="de-DE" sz="900" kern="1200" noProof="1" smtClean="0">
                <a:solidFill>
                  <a:schemeClr val="tx1"/>
                </a:solidFill>
                <a:latin typeface="Arial"/>
                <a:ea typeface="MS PGothic" pitchFamily="34" charset="-128"/>
                <a:cs typeface="+mn-cs"/>
              </a:rPr>
            </a:br>
            <a:r>
              <a:rPr lang="de-DE" sz="900" kern="1200" noProof="1" smtClean="0">
                <a:solidFill>
                  <a:schemeClr val="tx1"/>
                </a:solidFill>
                <a:latin typeface="Arial"/>
                <a:ea typeface="MS PGothic" pitchFamily="34" charset="-128"/>
                <a:cs typeface="+mn-cs"/>
              </a:rPr>
              <a:t>Adobe Systems Incorporated in den USA und/oder anderen Ländern.</a:t>
            </a:r>
          </a:p>
          <a:p>
            <a:pPr marL="0" indent="0" algn="l" defTabSz="1088776" rtl="0" eaLnBrk="1" latinLnBrk="0" hangingPunct="1">
              <a:lnSpc>
                <a:spcPct val="100000"/>
              </a:lnSpc>
              <a:spcBef>
                <a:spcPts val="600"/>
              </a:spcBef>
            </a:pPr>
            <a:r>
              <a:rPr lang="de-DE" sz="900" kern="1200" noProof="1" smtClean="0">
                <a:solidFill>
                  <a:schemeClr val="tx1"/>
                </a:solidFill>
                <a:latin typeface="Arial"/>
                <a:ea typeface="MS PGothic" pitchFamily="34" charset="-128"/>
                <a:cs typeface="+mn-cs"/>
              </a:rPr>
              <a:t>Oracle und Java sind eingetragene Marken von Oracle und/oder ihrer Tochtergesellschaften. </a:t>
            </a:r>
          </a:p>
          <a:p>
            <a:pPr marL="0" indent="0" algn="l" defTabSz="1088776" rtl="0" eaLnBrk="1" latinLnBrk="0" hangingPunct="1">
              <a:lnSpc>
                <a:spcPct val="100000"/>
              </a:lnSpc>
              <a:spcBef>
                <a:spcPts val="600"/>
              </a:spcBef>
            </a:pPr>
            <a:r>
              <a:rPr lang="de-DE" sz="900" kern="1200" noProof="1" smtClean="0">
                <a:solidFill>
                  <a:schemeClr val="tx1"/>
                </a:solidFill>
                <a:latin typeface="Arial"/>
                <a:ea typeface="MS PGothic" pitchFamily="34" charset="-128"/>
                <a:cs typeface="+mn-cs"/>
              </a:rPr>
              <a:t>UNIX, X/Open, OSF/1 und Motif sind eingetragene Marken der Open Group.</a:t>
            </a:r>
          </a:p>
          <a:p>
            <a:pPr marL="0" indent="0" algn="l" defTabSz="1088776" rtl="0" eaLnBrk="1" latinLnBrk="0" hangingPunct="1">
              <a:lnSpc>
                <a:spcPct val="100000"/>
              </a:lnSpc>
              <a:spcBef>
                <a:spcPts val="600"/>
              </a:spcBef>
            </a:pPr>
            <a:r>
              <a:rPr lang="de-DE" sz="900" kern="1200" noProof="1" smtClean="0">
                <a:solidFill>
                  <a:schemeClr val="tx1"/>
                </a:solidFill>
                <a:latin typeface="Arial"/>
                <a:ea typeface="MS PGothic" pitchFamily="34" charset="-128"/>
                <a:cs typeface="+mn-cs"/>
              </a:rPr>
              <a:t>Citrix, ICA, Program Neighborhood, MetaFrame, WinFrame, VideoFrame und MultiWin sind Marken oder eingetragene Marken von Citrix Systems, Inc.</a:t>
            </a:r>
          </a:p>
          <a:p>
            <a:pPr marL="0" indent="0" algn="l" defTabSz="1088776" rtl="0" eaLnBrk="1" latinLnBrk="0" hangingPunct="1">
              <a:lnSpc>
                <a:spcPct val="100000"/>
              </a:lnSpc>
              <a:spcBef>
                <a:spcPts val="600"/>
              </a:spcBef>
            </a:pPr>
            <a:r>
              <a:rPr lang="de-DE" sz="900" kern="1200" noProof="1" smtClean="0">
                <a:solidFill>
                  <a:schemeClr val="tx1"/>
                </a:solidFill>
                <a:latin typeface="Arial"/>
                <a:ea typeface="MS PGothic" pitchFamily="34" charset="-128"/>
                <a:cs typeface="+mn-cs"/>
              </a:rPr>
              <a:t>HTML, XML, XHTML und W3C sind Marken oder eingetragene Marken des W3C®, World Wide Web Consortium, Massachusetts Institute of Technology. </a:t>
            </a:r>
          </a:p>
          <a:p>
            <a:pPr marL="0" indent="0" algn="l" defTabSz="1088776" rtl="0" eaLnBrk="1" latinLnBrk="0" hangingPunct="1">
              <a:lnSpc>
                <a:spcPct val="100000"/>
              </a:lnSpc>
              <a:spcBef>
                <a:spcPts val="600"/>
              </a:spcBef>
            </a:pPr>
            <a:r>
              <a:rPr lang="de-DE" sz="900" kern="1200" noProof="1" smtClean="0">
                <a:solidFill>
                  <a:schemeClr val="tx1"/>
                </a:solidFill>
                <a:latin typeface="Arial"/>
                <a:ea typeface="MS PGothic" pitchFamily="34" charset="-128"/>
                <a:cs typeface="+mn-cs"/>
              </a:rPr>
              <a:t>Apple, App Store, iBooks, iPad, iPhone, iPhoto, iPod, iTunes, Multi-Touch, Objective-C, Retina, Safari, Siri </a:t>
            </a:r>
            <a:br>
              <a:rPr lang="de-DE" sz="900" kern="1200" noProof="1" smtClean="0">
                <a:solidFill>
                  <a:schemeClr val="tx1"/>
                </a:solidFill>
                <a:latin typeface="Arial"/>
                <a:ea typeface="MS PGothic" pitchFamily="34" charset="-128"/>
                <a:cs typeface="+mn-cs"/>
              </a:rPr>
            </a:br>
            <a:r>
              <a:rPr lang="de-DE" sz="900" kern="1200" noProof="1" smtClean="0">
                <a:solidFill>
                  <a:schemeClr val="tx1"/>
                </a:solidFill>
                <a:latin typeface="Arial"/>
                <a:ea typeface="MS PGothic" pitchFamily="34" charset="-128"/>
                <a:cs typeface="+mn-cs"/>
              </a:rPr>
              <a:t>und Xcode sind Marken oder eingetragene Marken der Apple Inc.</a:t>
            </a:r>
          </a:p>
          <a:p>
            <a:pPr marL="0" indent="0" algn="l" defTabSz="1088776" rtl="0" eaLnBrk="1" latinLnBrk="0" hangingPunct="1">
              <a:lnSpc>
                <a:spcPct val="100000"/>
              </a:lnSpc>
              <a:spcBef>
                <a:spcPts val="600"/>
              </a:spcBef>
            </a:pPr>
            <a:r>
              <a:rPr lang="de-DE" sz="900" kern="1200" noProof="1" smtClean="0">
                <a:solidFill>
                  <a:schemeClr val="tx1"/>
                </a:solidFill>
                <a:latin typeface="Arial"/>
                <a:ea typeface="MS PGothic" pitchFamily="34" charset="-128"/>
                <a:cs typeface="+mn-cs"/>
              </a:rPr>
              <a:t>IOS ist eine eingetragene Marke von Cisco Systems Inc.</a:t>
            </a:r>
          </a:p>
          <a:p>
            <a:pPr marL="0" indent="0" algn="l" defTabSz="1088776" rtl="0" eaLnBrk="1" latinLnBrk="0" hangingPunct="1">
              <a:lnSpc>
                <a:spcPct val="100000"/>
              </a:lnSpc>
              <a:spcBef>
                <a:spcPts val="600"/>
              </a:spcBef>
            </a:pPr>
            <a:r>
              <a:rPr lang="de-DE" sz="900" kern="1200" noProof="1" smtClean="0">
                <a:solidFill>
                  <a:schemeClr val="tx1"/>
                </a:solidFill>
                <a:latin typeface="Arial"/>
                <a:ea typeface="MS PGothic" pitchFamily="34" charset="-128"/>
                <a:cs typeface="+mn-cs"/>
              </a:rPr>
              <a:t>RIM, BlackBerry, BBM, BlackBerry Curve, BlackBerry Bold, BlackBerry Pearl, BlackBerry Torch, BlackBerry Storm, BlackBerry Storm2, BlackBerry PlayBook und BlackBerry App World sind Marken oder eingetragene Marken von Research in Motion Limited.</a:t>
            </a:r>
          </a:p>
        </p:txBody>
      </p:sp>
      <p:sp>
        <p:nvSpPr>
          <p:cNvPr id="8" name="TextBox 7"/>
          <p:cNvSpPr txBox="1"/>
          <p:nvPr userDrawn="1"/>
        </p:nvSpPr>
        <p:spPr bwMode="gray">
          <a:xfrm>
            <a:off x="6208016" y="1692392"/>
            <a:ext cx="5662800" cy="4447371"/>
          </a:xfrm>
          <a:prstGeom prst="rect">
            <a:avLst/>
          </a:prstGeom>
          <a:noFill/>
        </p:spPr>
        <p:txBody>
          <a:bodyPr wrap="square" lIns="0" tIns="0" rIns="0" bIns="0" rtlCol="0">
            <a:spAutoFit/>
          </a:bodyPr>
          <a:lstStyle/>
          <a:p>
            <a:pPr marL="0" marR="0" indent="0" algn="l" defTabSz="1088776" rtl="0" eaLnBrk="1" fontAlgn="auto" latinLnBrk="0" hangingPunct="1">
              <a:lnSpc>
                <a:spcPct val="100000"/>
              </a:lnSpc>
              <a:spcBef>
                <a:spcPts val="600"/>
              </a:spcBef>
              <a:spcAft>
                <a:spcPts val="0"/>
              </a:spcAft>
              <a:buClrTx/>
              <a:buSzTx/>
              <a:buFontTx/>
              <a:buNone/>
              <a:tabLst/>
              <a:defRPr/>
            </a:pPr>
            <a:r>
              <a:rPr lang="de-DE" sz="900" kern="1200" noProof="1" smtClean="0">
                <a:solidFill>
                  <a:schemeClr val="tx1"/>
                </a:solidFill>
                <a:latin typeface="Arial"/>
                <a:ea typeface="MS PGothic" pitchFamily="34" charset="-128"/>
                <a:cs typeface="+mn-cs"/>
              </a:rPr>
              <a:t>Google App Engine, Google Apps, Google Checkout, Google Data API, Google Maps, Google Mobile Ads, Google Mobile Updater, Google Mobile, Google Store, Google Sync, Google Updater, Google Voice, </a:t>
            </a:r>
            <a:br>
              <a:rPr lang="de-DE" sz="900" kern="1200" noProof="1" smtClean="0">
                <a:solidFill>
                  <a:schemeClr val="tx1"/>
                </a:solidFill>
                <a:latin typeface="Arial"/>
                <a:ea typeface="MS PGothic" pitchFamily="34" charset="-128"/>
                <a:cs typeface="+mn-cs"/>
              </a:rPr>
            </a:br>
            <a:r>
              <a:rPr lang="de-DE" sz="900" kern="1200" noProof="1" smtClean="0">
                <a:solidFill>
                  <a:schemeClr val="tx1"/>
                </a:solidFill>
                <a:latin typeface="Arial"/>
                <a:ea typeface="MS PGothic" pitchFamily="34" charset="-128"/>
                <a:cs typeface="+mn-cs"/>
              </a:rPr>
              <a:t>Google Mail, Gmail, YouTube, Dalvik und Android sind Marken oder eingetragene Marken von Google Inc.</a:t>
            </a:r>
          </a:p>
          <a:p>
            <a:pPr marL="0" marR="0" indent="0" algn="l" defTabSz="1088776" rtl="0" eaLnBrk="1" fontAlgn="auto" latinLnBrk="0" hangingPunct="1">
              <a:lnSpc>
                <a:spcPct val="100000"/>
              </a:lnSpc>
              <a:spcBef>
                <a:spcPts val="600"/>
              </a:spcBef>
              <a:spcAft>
                <a:spcPts val="0"/>
              </a:spcAft>
              <a:buClrTx/>
              <a:buSzTx/>
              <a:buFontTx/>
              <a:buNone/>
              <a:tabLst/>
              <a:defRPr/>
            </a:pPr>
            <a:r>
              <a:rPr lang="de-DE" sz="900" kern="1200" noProof="1" smtClean="0">
                <a:solidFill>
                  <a:schemeClr val="tx1"/>
                </a:solidFill>
                <a:latin typeface="Arial"/>
                <a:ea typeface="MS PGothic" pitchFamily="34" charset="-128"/>
                <a:cs typeface="+mn-cs"/>
              </a:rPr>
              <a:t>INTERMEC ist eine eingetragene Marke der Intermec Technologies Corporation.</a:t>
            </a:r>
          </a:p>
          <a:p>
            <a:pPr marL="0" marR="0" indent="0" algn="l" defTabSz="1088776" rtl="0" eaLnBrk="1" fontAlgn="auto" latinLnBrk="0" hangingPunct="1">
              <a:lnSpc>
                <a:spcPct val="100000"/>
              </a:lnSpc>
              <a:spcBef>
                <a:spcPts val="600"/>
              </a:spcBef>
              <a:spcAft>
                <a:spcPts val="0"/>
              </a:spcAft>
              <a:buClrTx/>
              <a:buSzTx/>
              <a:buFontTx/>
              <a:buNone/>
              <a:tabLst/>
              <a:defRPr/>
            </a:pPr>
            <a:r>
              <a:rPr lang="de-DE" sz="900" kern="1200" noProof="1" smtClean="0">
                <a:solidFill>
                  <a:schemeClr val="tx1"/>
                </a:solidFill>
                <a:latin typeface="Arial"/>
                <a:ea typeface="MS PGothic" pitchFamily="34" charset="-128"/>
                <a:cs typeface="+mn-cs"/>
              </a:rPr>
              <a:t>Wi-Fi ist eine eingetragene Marke der Wi-Fi Alliance.</a:t>
            </a:r>
          </a:p>
          <a:p>
            <a:pPr marL="0" marR="0" indent="0" algn="l" defTabSz="1088776" rtl="0" eaLnBrk="1" fontAlgn="auto" latinLnBrk="0" hangingPunct="1">
              <a:lnSpc>
                <a:spcPct val="100000"/>
              </a:lnSpc>
              <a:spcBef>
                <a:spcPts val="600"/>
              </a:spcBef>
              <a:spcAft>
                <a:spcPts val="0"/>
              </a:spcAft>
              <a:buClrTx/>
              <a:buSzTx/>
              <a:buFontTx/>
              <a:buNone/>
              <a:tabLst/>
              <a:defRPr/>
            </a:pPr>
            <a:r>
              <a:rPr lang="de-DE" sz="900" kern="1200" noProof="1" smtClean="0">
                <a:solidFill>
                  <a:schemeClr val="tx1"/>
                </a:solidFill>
                <a:latin typeface="Arial"/>
                <a:ea typeface="MS PGothic" pitchFamily="34" charset="-128"/>
                <a:cs typeface="+mn-cs"/>
              </a:rPr>
              <a:t>Bluetooth ist eine eingetragene Marke von Bluetooth SIG Inc.</a:t>
            </a:r>
          </a:p>
          <a:p>
            <a:pPr marL="0" marR="0" indent="0" algn="l" defTabSz="1088776" rtl="0" eaLnBrk="1" fontAlgn="auto" latinLnBrk="0" hangingPunct="1">
              <a:lnSpc>
                <a:spcPct val="100000"/>
              </a:lnSpc>
              <a:spcBef>
                <a:spcPts val="600"/>
              </a:spcBef>
              <a:spcAft>
                <a:spcPts val="0"/>
              </a:spcAft>
              <a:buClrTx/>
              <a:buSzTx/>
              <a:buFontTx/>
              <a:buNone/>
              <a:tabLst/>
              <a:defRPr/>
            </a:pPr>
            <a:r>
              <a:rPr lang="de-DE" sz="900" kern="1200" noProof="1" smtClean="0">
                <a:solidFill>
                  <a:schemeClr val="tx1"/>
                </a:solidFill>
                <a:latin typeface="Arial"/>
                <a:ea typeface="MS PGothic" pitchFamily="34" charset="-128"/>
                <a:cs typeface="+mn-cs"/>
              </a:rPr>
              <a:t>Motorola ist eine eingetragene Marke von Motorola Trademark Holdings, LLC. </a:t>
            </a:r>
          </a:p>
          <a:p>
            <a:pPr marL="0" marR="0" indent="0" algn="l" defTabSz="1088776" rtl="0" eaLnBrk="1" fontAlgn="auto" latinLnBrk="0" hangingPunct="1">
              <a:lnSpc>
                <a:spcPct val="100000"/>
              </a:lnSpc>
              <a:spcBef>
                <a:spcPts val="600"/>
              </a:spcBef>
              <a:spcAft>
                <a:spcPts val="0"/>
              </a:spcAft>
              <a:buClrTx/>
              <a:buSzTx/>
              <a:buFontTx/>
              <a:buNone/>
              <a:tabLst/>
              <a:defRPr/>
            </a:pPr>
            <a:r>
              <a:rPr lang="de-DE" sz="900" kern="1200" noProof="1" smtClean="0">
                <a:solidFill>
                  <a:schemeClr val="tx1"/>
                </a:solidFill>
                <a:latin typeface="Arial"/>
                <a:ea typeface="MS PGothic" pitchFamily="34" charset="-128"/>
                <a:cs typeface="+mn-cs"/>
              </a:rPr>
              <a:t>Computop ist eine eingetragene Marke der Computop Wirtschaftsinformatik GmbH.</a:t>
            </a:r>
          </a:p>
          <a:p>
            <a:pPr marL="0" marR="0" indent="0" algn="l" defTabSz="1088776" rtl="0" eaLnBrk="1" fontAlgn="auto" latinLnBrk="0" hangingPunct="1">
              <a:lnSpc>
                <a:spcPct val="100000"/>
              </a:lnSpc>
              <a:spcBef>
                <a:spcPts val="600"/>
              </a:spcBef>
              <a:spcAft>
                <a:spcPts val="0"/>
              </a:spcAft>
              <a:buClrTx/>
              <a:buSzTx/>
              <a:buFontTx/>
              <a:buNone/>
              <a:tabLst/>
              <a:defRPr/>
            </a:pPr>
            <a:r>
              <a:rPr lang="de-DE" sz="900" kern="1200" noProof="1" smtClean="0">
                <a:solidFill>
                  <a:schemeClr val="tx1"/>
                </a:solidFill>
                <a:latin typeface="Arial"/>
                <a:ea typeface="MS PGothic" pitchFamily="34" charset="-128"/>
                <a:cs typeface="+mn-cs"/>
              </a:rPr>
              <a:t>SAP, R/3, SAP NetWeaver, Duet, PartnerEdge, ByDesign, SAP BusinessObjects Explorer, StreamWork, </a:t>
            </a:r>
            <a:br>
              <a:rPr lang="de-DE" sz="900" kern="1200" noProof="1" smtClean="0">
                <a:solidFill>
                  <a:schemeClr val="tx1"/>
                </a:solidFill>
                <a:latin typeface="Arial"/>
                <a:ea typeface="MS PGothic" pitchFamily="34" charset="-128"/>
                <a:cs typeface="+mn-cs"/>
              </a:rPr>
            </a:br>
            <a:r>
              <a:rPr lang="de-DE" sz="900" kern="1200" noProof="1" smtClean="0">
                <a:solidFill>
                  <a:schemeClr val="tx1"/>
                </a:solidFill>
                <a:latin typeface="Arial"/>
                <a:ea typeface="MS PGothic" pitchFamily="34" charset="-128"/>
                <a:cs typeface="+mn-cs"/>
              </a:rPr>
              <a:t>SAP HANA und weitere im Text erwähnte SAP-Produkte und ­Dienstleistungen sowie die entsprechenden Logos sind Marken oder eingetragene Marken der SAP AG in Deutschland und anderen Ländern.</a:t>
            </a:r>
          </a:p>
          <a:p>
            <a:pPr marL="0" marR="0" indent="0" algn="l" defTabSz="1088776" rtl="0" eaLnBrk="1" fontAlgn="auto" latinLnBrk="0" hangingPunct="1">
              <a:lnSpc>
                <a:spcPct val="100000"/>
              </a:lnSpc>
              <a:spcBef>
                <a:spcPts val="600"/>
              </a:spcBef>
              <a:spcAft>
                <a:spcPts val="0"/>
              </a:spcAft>
              <a:buClrTx/>
              <a:buSzTx/>
              <a:buFontTx/>
              <a:buNone/>
              <a:tabLst/>
              <a:defRPr/>
            </a:pPr>
            <a:r>
              <a:rPr lang="de-DE" sz="900" kern="1200" noProof="1" smtClean="0">
                <a:solidFill>
                  <a:schemeClr val="tx1"/>
                </a:solidFill>
                <a:latin typeface="Arial"/>
                <a:ea typeface="MS PGothic" pitchFamily="34" charset="-128"/>
                <a:cs typeface="+mn-cs"/>
              </a:rPr>
              <a:t>Business Objects und das Business-Objects-Logo, BusinessObjects, Crystal Reports, Crystal Decisions, </a:t>
            </a:r>
            <a:br>
              <a:rPr lang="de-DE" sz="900" kern="1200" noProof="1" smtClean="0">
                <a:solidFill>
                  <a:schemeClr val="tx1"/>
                </a:solidFill>
                <a:latin typeface="Arial"/>
                <a:ea typeface="MS PGothic" pitchFamily="34" charset="-128"/>
                <a:cs typeface="+mn-cs"/>
              </a:rPr>
            </a:br>
            <a:r>
              <a:rPr lang="de-DE" sz="900" kern="1200" noProof="1" smtClean="0">
                <a:solidFill>
                  <a:schemeClr val="tx1"/>
                </a:solidFill>
                <a:latin typeface="Arial"/>
                <a:ea typeface="MS PGothic" pitchFamily="34" charset="-128"/>
                <a:cs typeface="+mn-cs"/>
              </a:rPr>
              <a:t>Web Intelligence, Xcelsius und andere im Text erwähnte Business-Objects-Produkte und ­Dienstleistungen sowie die entsprechenden Logos sind Marken oder eingetragene Marken der Business Objects Software Ltd. Business Objects ist ein Unternehmen der SAP AG.</a:t>
            </a:r>
          </a:p>
          <a:p>
            <a:pPr marL="0" marR="0" indent="0" algn="l" defTabSz="1088776" rtl="0" eaLnBrk="1" fontAlgn="auto" latinLnBrk="0" hangingPunct="1">
              <a:lnSpc>
                <a:spcPct val="100000"/>
              </a:lnSpc>
              <a:spcBef>
                <a:spcPts val="600"/>
              </a:spcBef>
              <a:spcAft>
                <a:spcPts val="0"/>
              </a:spcAft>
              <a:buClrTx/>
              <a:buSzTx/>
              <a:buFontTx/>
              <a:buNone/>
              <a:tabLst/>
              <a:defRPr/>
            </a:pPr>
            <a:r>
              <a:rPr lang="de-DE" sz="900" kern="1200" noProof="1" smtClean="0">
                <a:solidFill>
                  <a:schemeClr val="tx1"/>
                </a:solidFill>
                <a:latin typeface="Arial"/>
                <a:ea typeface="MS PGothic" pitchFamily="34" charset="-128"/>
                <a:cs typeface="+mn-cs"/>
              </a:rPr>
              <a:t>Sybase und Adaptive Server, iAnywhere, Sybase 365, SQL Anywhere und weitere im Text erwähnte Sybase-Produkte und -Dienstleistungen sowie die entsprechenden Logos sind Marken oder eingetragene Marken der Sybase Inc. Sybase ist ein Unternehmen der SAP AG.</a:t>
            </a:r>
          </a:p>
          <a:p>
            <a:pPr marL="0" marR="0" indent="0" algn="l" defTabSz="1088776" rtl="0" eaLnBrk="1" fontAlgn="auto" latinLnBrk="0" hangingPunct="1">
              <a:lnSpc>
                <a:spcPct val="100000"/>
              </a:lnSpc>
              <a:spcBef>
                <a:spcPts val="600"/>
              </a:spcBef>
              <a:spcAft>
                <a:spcPts val="0"/>
              </a:spcAft>
              <a:buClrTx/>
              <a:buSzTx/>
              <a:buFontTx/>
              <a:buNone/>
              <a:tabLst/>
              <a:defRPr/>
            </a:pPr>
            <a:r>
              <a:rPr lang="de-DE" sz="900" kern="1200" noProof="1" smtClean="0">
                <a:solidFill>
                  <a:schemeClr val="tx1"/>
                </a:solidFill>
                <a:latin typeface="Arial"/>
                <a:ea typeface="MS PGothic" pitchFamily="34" charset="-128"/>
                <a:cs typeface="+mn-cs"/>
              </a:rPr>
              <a:t>Crossgate, m@gic EDDY, B2B 360°, B2B 360° Services sind eingetragene Marken der Crossgate AG in Deutschland und anderen Ländern. Crossgate ist ein Unternehmen der SAP AG.</a:t>
            </a:r>
          </a:p>
          <a:p>
            <a:pPr marL="0" marR="0" indent="0" algn="l" defTabSz="1088776" rtl="0" eaLnBrk="1" fontAlgn="auto" latinLnBrk="0" hangingPunct="1">
              <a:lnSpc>
                <a:spcPct val="100000"/>
              </a:lnSpc>
              <a:spcBef>
                <a:spcPts val="600"/>
              </a:spcBef>
              <a:spcAft>
                <a:spcPts val="0"/>
              </a:spcAft>
              <a:buClrTx/>
              <a:buSzTx/>
              <a:buFontTx/>
              <a:buNone/>
              <a:tabLst/>
              <a:defRPr/>
            </a:pPr>
            <a:r>
              <a:rPr lang="de-DE" sz="900" kern="1200" noProof="1" smtClean="0">
                <a:solidFill>
                  <a:schemeClr val="tx1"/>
                </a:solidFill>
                <a:latin typeface="Arial"/>
                <a:ea typeface="MS PGothic" pitchFamily="34" charset="-128"/>
                <a:cs typeface="+mn-cs"/>
              </a:rPr>
              <a:t>Alle anderen Namen von Produkten und Dienstleistungen sind Marken der jeweiligen Firmen. Die Angaben im Text sind unverbindlich und dienen lediglich zu Informationszwecken. Produkte können länderspezifische Unterschiede aufweisen.</a:t>
            </a:r>
          </a:p>
          <a:p>
            <a:pPr marL="0" marR="0" indent="0" algn="l" defTabSz="1088776" rtl="0" eaLnBrk="1" fontAlgn="auto" latinLnBrk="0" hangingPunct="1">
              <a:lnSpc>
                <a:spcPct val="100000"/>
              </a:lnSpc>
              <a:spcBef>
                <a:spcPts val="600"/>
              </a:spcBef>
              <a:spcAft>
                <a:spcPts val="0"/>
              </a:spcAft>
              <a:buClrTx/>
              <a:buSzTx/>
              <a:buFontTx/>
              <a:buNone/>
              <a:tabLst/>
              <a:defRPr/>
            </a:pPr>
            <a:r>
              <a:rPr lang="de-DE" sz="900" kern="1200" noProof="1" smtClean="0">
                <a:solidFill>
                  <a:schemeClr val="tx1"/>
                </a:solidFill>
                <a:latin typeface="Arial"/>
                <a:ea typeface="MS PGothic" pitchFamily="34" charset="-128"/>
                <a:cs typeface="+mn-cs"/>
              </a:rPr>
              <a:t>Die in dieser Publikation enthaltene Information ist Eigentum der SAP. Weitergabe und Vervielfältigung dieser Publikation oder von Teilen daraus sind, zu welchem Zweck und in welcher Form auch immer, nur mit ausdrücklicher schriftlicher Genehmigung durch SAP AG gestattet.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 shor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7999" y="324075"/>
            <a:ext cx="11257200" cy="923330"/>
          </a:xfrm>
        </p:spPr>
        <p:txBody>
          <a:bodyPr anchor="t" anchorCtr="0">
            <a:noAutofit/>
          </a:bodyPr>
          <a:lstStyle>
            <a:lvl1pPr>
              <a:defRPr sz="6000">
                <a:solidFill>
                  <a:schemeClr val="tx1"/>
                </a:solidFill>
              </a:defRPr>
            </a:lvl1pPr>
          </a:lstStyle>
          <a:p>
            <a:r>
              <a:rPr lang="en-US" dirty="0" smtClean="0"/>
              <a:t>Short Presentation Title</a:t>
            </a:r>
            <a:endParaRPr lang="en-US" dirty="0"/>
          </a:p>
        </p:txBody>
      </p:sp>
      <p:sp>
        <p:nvSpPr>
          <p:cNvPr id="6" name="Subtitle 2"/>
          <p:cNvSpPr>
            <a:spLocks noGrp="1"/>
          </p:cNvSpPr>
          <p:nvPr>
            <p:ph type="subTitle" idx="1" hasCustomPrompt="1"/>
          </p:nvPr>
        </p:nvSpPr>
        <p:spPr bwMode="gray">
          <a:xfrm>
            <a:off x="467999" y="1500218"/>
            <a:ext cx="11257200" cy="584775"/>
          </a:xfrm>
        </p:spPr>
        <p:txBody>
          <a:bodyPr anchor="t" anchorCtr="0">
            <a:noAutofit/>
          </a:bodyPr>
          <a:lstStyle>
            <a:lvl1pPr marL="0" marR="0" indent="0" algn="l" defTabSz="1088776" rtl="0" eaLnBrk="1" fontAlgn="auto" latinLnBrk="0" hangingPunct="1">
              <a:lnSpc>
                <a:spcPct val="100000"/>
              </a:lnSpc>
              <a:spcBef>
                <a:spcPts val="0"/>
              </a:spcBef>
              <a:spcAft>
                <a:spcPts val="0"/>
              </a:spcAft>
              <a:buClr>
                <a:schemeClr val="accent1"/>
              </a:buClr>
              <a:buSzPct val="80000"/>
              <a:buFontTx/>
              <a:buNone/>
              <a:tabLst/>
              <a:defRPr sz="2000" b="0">
                <a:solidFill>
                  <a:sysClr val="windowText" lastClr="000000"/>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2012</a:t>
            </a:r>
          </a:p>
        </p:txBody>
      </p:sp>
      <p:pic>
        <p:nvPicPr>
          <p:cNvPr id="7" name="Picture 6" descr="SAP_grad_R_pref.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5438" y="6083725"/>
            <a:ext cx="913247" cy="4536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 two lines">
    <p:bg>
      <p:bgPr>
        <a:solidFill>
          <a:schemeClr val="accent1"/>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bwMode="gray">
          <a:xfrm>
            <a:off x="467999" y="1500218"/>
            <a:ext cx="11257200" cy="584775"/>
          </a:xfrm>
        </p:spPr>
        <p:txBody>
          <a:bodyPr anchor="t" anchorCtr="0">
            <a:noAutofit/>
          </a:bodyPr>
          <a:lstStyle>
            <a:lvl1pPr marL="0" marR="0" indent="0" algn="l" defTabSz="1088776" rtl="0" eaLnBrk="1" fontAlgn="auto" latinLnBrk="0" hangingPunct="1">
              <a:lnSpc>
                <a:spcPct val="100000"/>
              </a:lnSpc>
              <a:spcBef>
                <a:spcPts val="0"/>
              </a:spcBef>
              <a:spcAft>
                <a:spcPts val="0"/>
              </a:spcAft>
              <a:buClr>
                <a:schemeClr val="accent1"/>
              </a:buClr>
              <a:buSzPct val="80000"/>
              <a:buFontTx/>
              <a:buNone/>
              <a:tabLst/>
              <a:defRPr sz="2000" b="0">
                <a:solidFill>
                  <a:sysClr val="windowText" lastClr="000000"/>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2012</a:t>
            </a:r>
          </a:p>
        </p:txBody>
      </p:sp>
      <p:sp>
        <p:nvSpPr>
          <p:cNvPr id="9" name="Title 1"/>
          <p:cNvSpPr>
            <a:spLocks noGrp="1"/>
          </p:cNvSpPr>
          <p:nvPr>
            <p:ph type="ctrTitle" hasCustomPrompt="1"/>
          </p:nvPr>
        </p:nvSpPr>
        <p:spPr bwMode="gray">
          <a:xfrm>
            <a:off x="467999" y="324075"/>
            <a:ext cx="11257200" cy="1107996"/>
          </a:xfrm>
        </p:spPr>
        <p:txBody>
          <a:bodyPr anchor="t" anchorCtr="0">
            <a:noAutofit/>
          </a:bodyPr>
          <a:lstStyle>
            <a:lvl1pPr>
              <a:defRPr sz="3600">
                <a:solidFill>
                  <a:sysClr val="windowText" lastClr="000000"/>
                </a:solidFill>
                <a:latin typeface="+mj-lt"/>
              </a:defRPr>
            </a:lvl1pPr>
          </a:lstStyle>
          <a:p>
            <a:r>
              <a:rPr lang="en-US" sz="3600" dirty="0" smtClean="0"/>
              <a:t>Alternate Presentation Title</a:t>
            </a:r>
            <a:br>
              <a:rPr lang="en-US" sz="3600" dirty="0" smtClean="0"/>
            </a:br>
            <a:r>
              <a:rPr lang="en-US" sz="3600" dirty="0" smtClean="0"/>
              <a:t>Breaks to Two Lines</a:t>
            </a:r>
            <a:endParaRPr lang="de-DE" dirty="0"/>
          </a:p>
        </p:txBody>
      </p:sp>
      <p:pic>
        <p:nvPicPr>
          <p:cNvPr id="7" name="Picture 6" descr="SAP_grad_R_pref.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5438" y="6083725"/>
            <a:ext cx="913247" cy="4536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Page">
    <p:bg bwMode="gray">
      <p:bgRef idx="1001">
        <a:schemeClr val="bg1"/>
      </p:bgRef>
    </p:bg>
    <p:spTree>
      <p:nvGrpSpPr>
        <p:cNvPr id="1" name=""/>
        <p:cNvGrpSpPr/>
        <p:nvPr/>
      </p:nvGrpSpPr>
      <p:grpSpPr>
        <a:xfrm>
          <a:off x="0" y="0"/>
          <a:ext cx="0" cy="0"/>
          <a:chOff x="0" y="0"/>
          <a:chExt cx="0" cy="0"/>
        </a:xfrm>
      </p:grpSpPr>
      <p:sp>
        <p:nvSpPr>
          <p:cNvPr id="9" name="Rectangle 8"/>
          <p:cNvSpPr/>
          <p:nvPr userDrawn="1"/>
        </p:nvSpPr>
        <p:spPr bwMode="gray">
          <a:xfrm>
            <a:off x="324000" y="0"/>
            <a:ext cx="11545200" cy="2296057"/>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966"/>
            <a:ext cx="11545200" cy="923330"/>
          </a:xfrm>
        </p:spPr>
        <p:txBody>
          <a:bodyPr anchor="t" anchorCtr="0">
            <a:noAutofit/>
          </a:bodyPr>
          <a:lstStyle>
            <a:lvl1pPr>
              <a:defRPr sz="6000">
                <a:solidFill>
                  <a:schemeClr val="tx1"/>
                </a:solidFill>
                <a:latin typeface="+mj-lt"/>
              </a:defRPr>
            </a:lvl1pPr>
          </a:lstStyle>
          <a:p>
            <a:r>
              <a:rPr lang="en-US" dirty="0" smtClean="0"/>
              <a:t>Divider page</a:t>
            </a:r>
            <a:endParaRPr lang="de-DE" dirty="0"/>
          </a:p>
        </p:txBody>
      </p:sp>
      <p:sp>
        <p:nvSpPr>
          <p:cNvPr id="93" name="Text Placeholder 92"/>
          <p:cNvSpPr>
            <a:spLocks noGrp="1"/>
          </p:cNvSpPr>
          <p:nvPr>
            <p:ph type="body" sz="quarter" idx="10" hasCustomPrompt="1"/>
          </p:nvPr>
        </p:nvSpPr>
        <p:spPr>
          <a:xfrm>
            <a:off x="324000" y="3507212"/>
            <a:ext cx="11545200" cy="620857"/>
          </a:xfrm>
        </p:spPr>
        <p:txBody>
          <a:bodyPr/>
          <a:lstStyle>
            <a:lvl1pPr>
              <a:spcBef>
                <a:spcPts val="1429"/>
              </a:spcBef>
              <a:defRPr sz="1900" b="0"/>
            </a:lvl1pPr>
          </a:lstStyle>
          <a:p>
            <a:r>
              <a:rPr lang="en-US" dirty="0" smtClean="0"/>
              <a:t>Subtitle if needed</a:t>
            </a:r>
          </a:p>
        </p:txBody>
      </p:sp>
      <p:pic>
        <p:nvPicPr>
          <p:cNvPr id="6" name="Picture 5" descr="SAP_grad_R_pref.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5438" y="6083725"/>
            <a:ext cx="913247" cy="453600"/>
          </a:xfrm>
          <a:prstGeom prst="rect">
            <a:avLst/>
          </a:prstGeom>
          <a:noFill/>
          <a:ln>
            <a:noFill/>
          </a:ln>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age with picture">
    <p:bg bwMode="gray">
      <p:bgRef idx="1001">
        <a:schemeClr val="bg1"/>
      </p:bgRef>
    </p:bg>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24000" y="162038"/>
            <a:ext cx="11545200" cy="2135294"/>
          </a:xfrm>
          <a:solidFill>
            <a:schemeClr val="bg1">
              <a:lumMod val="95000"/>
            </a:schemeClr>
          </a:solidFill>
        </p:spPr>
        <p:txBody>
          <a:bodyPr tIns="600113" anchor="t" anchorCtr="0"/>
          <a:lstStyle>
            <a:lvl1pPr algn="ctr">
              <a:defRPr b="0"/>
            </a:lvl1pPr>
          </a:lstStyle>
          <a:p>
            <a:r>
              <a:rPr lang="en-US" smtClean="0"/>
              <a:t>Click icon to add picture</a:t>
            </a:r>
            <a:endParaRPr lang="en-US"/>
          </a:p>
        </p:txBody>
      </p:sp>
      <p:sp>
        <p:nvSpPr>
          <p:cNvPr id="2" name="Title 1"/>
          <p:cNvSpPr>
            <a:spLocks noGrp="1"/>
          </p:cNvSpPr>
          <p:nvPr>
            <p:ph type="ctrTitle" hasCustomPrompt="1"/>
          </p:nvPr>
        </p:nvSpPr>
        <p:spPr bwMode="gray">
          <a:xfrm>
            <a:off x="324000" y="2444966"/>
            <a:ext cx="11545200" cy="923330"/>
          </a:xfrm>
        </p:spPr>
        <p:txBody>
          <a:bodyPr anchor="t" anchorCtr="0">
            <a:noAutofit/>
          </a:bodyPr>
          <a:lstStyle>
            <a:lvl1pPr>
              <a:defRPr sz="6000">
                <a:solidFill>
                  <a:schemeClr val="tx1"/>
                </a:solidFill>
                <a:latin typeface="+mj-lt"/>
              </a:defRPr>
            </a:lvl1pPr>
          </a:lstStyle>
          <a:p>
            <a:r>
              <a:rPr lang="en-US" dirty="0" smtClean="0"/>
              <a:t>Divider page</a:t>
            </a:r>
            <a:endParaRPr lang="de-DE" dirty="0"/>
          </a:p>
        </p:txBody>
      </p:sp>
      <p:sp>
        <p:nvSpPr>
          <p:cNvPr id="12" name="Rectangle 11"/>
          <p:cNvSpPr/>
          <p:nvPr userDrawn="1"/>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3507212"/>
            <a:ext cx="11545200" cy="620857"/>
          </a:xfrm>
        </p:spPr>
        <p:txBody>
          <a:bodyPr/>
          <a:lstStyle>
            <a:lvl1pPr>
              <a:spcBef>
                <a:spcPts val="1429"/>
              </a:spcBef>
              <a:defRPr sz="1900" b="0"/>
            </a:lvl1pPr>
          </a:lstStyle>
          <a:p>
            <a:r>
              <a:rPr lang="en-US" dirty="0" smtClean="0"/>
              <a:t>Subtitle if needed</a:t>
            </a:r>
          </a:p>
        </p:txBody>
      </p:sp>
      <p:pic>
        <p:nvPicPr>
          <p:cNvPr id="7" name="Picture 6" descr="SAP_grad_R_pref.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5438" y="6083725"/>
            <a:ext cx="913247" cy="453600"/>
          </a:xfrm>
          <a:prstGeom prst="rect">
            <a:avLst/>
          </a:prstGeom>
          <a:noFill/>
          <a:ln>
            <a:noFill/>
          </a:ln>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act / Thank You">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2444966"/>
            <a:ext cx="11545200" cy="923330"/>
          </a:xfrm>
        </p:spPr>
        <p:txBody>
          <a:bodyPr anchor="t" anchorCtr="0">
            <a:noAutofit/>
          </a:bodyPr>
          <a:lstStyle>
            <a:lvl1pPr>
              <a:defRPr sz="6000">
                <a:solidFill>
                  <a:schemeClr val="tx1"/>
                </a:solidFill>
                <a:latin typeface="+mj-lt"/>
              </a:defRPr>
            </a:lvl1pPr>
          </a:lstStyle>
          <a:p>
            <a:r>
              <a:rPr lang="en-US" dirty="0" smtClean="0"/>
              <a:t>Thank you</a:t>
            </a:r>
            <a:endParaRPr lang="de-DE" dirty="0"/>
          </a:p>
        </p:txBody>
      </p:sp>
      <p:sp>
        <p:nvSpPr>
          <p:cNvPr id="12" name="Rectangle 11"/>
          <p:cNvSpPr/>
          <p:nvPr userDrawn="1"/>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4236462"/>
            <a:ext cx="11545200" cy="1846659"/>
          </a:xfrm>
        </p:spPr>
        <p:txBody>
          <a:bodyPr anchor="b" anchorCtr="0">
            <a:noAutofit/>
          </a:bodyPr>
          <a:lstStyle>
            <a:lvl1pPr>
              <a:spcBef>
                <a:spcPts val="0"/>
              </a:spcBef>
              <a:defRPr sz="2000" b="0"/>
            </a:lvl1pPr>
          </a:lstStyle>
          <a:p>
            <a:r>
              <a:rPr lang="en-US" dirty="0" smtClean="0"/>
              <a:t>Contact information:</a:t>
            </a:r>
          </a:p>
          <a:p>
            <a:endParaRPr lang="en-US" dirty="0" smtClean="0"/>
          </a:p>
          <a:p>
            <a:r>
              <a:rPr lang="en-US" dirty="0" smtClean="0"/>
              <a:t>F name MI. L name</a:t>
            </a:r>
          </a:p>
          <a:p>
            <a:r>
              <a:rPr lang="en-US" dirty="0" smtClean="0"/>
              <a:t>Title</a:t>
            </a:r>
          </a:p>
          <a:p>
            <a:r>
              <a:rPr lang="en-US" dirty="0" smtClean="0"/>
              <a:t>Address</a:t>
            </a:r>
          </a:p>
          <a:p>
            <a:r>
              <a:rPr lang="en-US" dirty="0" smtClean="0"/>
              <a:t>Phone number</a:t>
            </a:r>
          </a:p>
        </p:txBody>
      </p:sp>
      <p:pic>
        <p:nvPicPr>
          <p:cNvPr id="175" name="Picture 174" descr="SAP_grad_R_pref.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4000" y="478741"/>
            <a:ext cx="1826494" cy="907200"/>
          </a:xfrm>
          <a:prstGeom prst="rect">
            <a:avLst/>
          </a:prstGeom>
          <a:noFill/>
          <a:ln>
            <a:noFill/>
          </a:ln>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&lt;Agenda&gt;</a:t>
            </a:r>
            <a:endParaRPr lang="en-US" dirty="0"/>
          </a:p>
        </p:txBody>
      </p:sp>
      <p:sp>
        <p:nvSpPr>
          <p:cNvPr id="4" name="Text Placeholder 3"/>
          <p:cNvSpPr>
            <a:spLocks noGrp="1"/>
          </p:cNvSpPr>
          <p:nvPr>
            <p:ph type="body" sz="quarter" idx="10" hasCustomPrompt="1"/>
          </p:nvPr>
        </p:nvSpPr>
        <p:spPr>
          <a:xfrm>
            <a:off x="324000" y="1692392"/>
            <a:ext cx="11545200" cy="3832705"/>
          </a:xfrm>
        </p:spPr>
        <p:txBody>
          <a:bodyPr>
            <a:noAutofit/>
          </a:bodyPr>
          <a:lstStyle>
            <a:lvl1pPr marL="0" marR="0" indent="0" algn="l" defTabSz="1088776" rtl="0" eaLnBrk="1" fontAlgn="auto" latinLnBrk="0" hangingPunct="1">
              <a:lnSpc>
                <a:spcPct val="100000"/>
              </a:lnSpc>
              <a:spcBef>
                <a:spcPts val="1200"/>
              </a:spcBef>
              <a:spcAft>
                <a:spcPts val="0"/>
              </a:spcAft>
              <a:buClr>
                <a:schemeClr val="accent1"/>
              </a:buClr>
              <a:buSzPct val="80000"/>
              <a:buFontTx/>
              <a:buNone/>
              <a:tabLst/>
              <a:defRPr sz="2000" b="0"/>
            </a:lvl1pPr>
            <a:lvl2pPr marL="180000" marR="0" indent="-180000" algn="l" defTabSz="1088776" rtl="0" eaLnBrk="1" fontAlgn="auto" latinLnBrk="0" hangingPunct="1">
              <a:lnSpc>
                <a:spcPct val="100000"/>
              </a:lnSpc>
              <a:spcBef>
                <a:spcPts val="600"/>
              </a:spcBef>
              <a:spcAft>
                <a:spcPts val="0"/>
              </a:spcAft>
              <a:buClr>
                <a:schemeClr val="accent1"/>
              </a:buClr>
              <a:buSzPct val="100000"/>
              <a:buFont typeface="Wingdings" pitchFamily="2" charset="2"/>
              <a:buChar char=""/>
              <a:tabLst/>
              <a:defRPr sz="1800"/>
            </a:lvl2pPr>
            <a:lvl3pPr marL="360000" marR="0" indent="-179388" algn="l" defTabSz="1088776" rtl="0" eaLnBrk="1" fontAlgn="auto" latinLnBrk="0" hangingPunct="1">
              <a:lnSpc>
                <a:spcPct val="100000"/>
              </a:lnSpc>
              <a:spcBef>
                <a:spcPts val="400"/>
              </a:spcBef>
              <a:spcAft>
                <a:spcPts val="0"/>
              </a:spcAft>
              <a:buClr>
                <a:schemeClr val="accent2"/>
              </a:buClr>
              <a:buSzPct val="100000"/>
              <a:buFont typeface="Arial" pitchFamily="34" charset="0"/>
              <a:buChar char="–"/>
              <a:tabLst/>
              <a:defRPr sz="1800" baseline="0"/>
            </a:lvl3pPr>
            <a:lvl4pPr marL="540000" marR="0" indent="-180000" algn="l" defTabSz="1088776" rtl="0" eaLnBrk="1" fontAlgn="auto" latinLnBrk="0" hangingPunct="1">
              <a:lnSpc>
                <a:spcPct val="100000"/>
              </a:lnSpc>
              <a:spcBef>
                <a:spcPts val="250"/>
              </a:spcBef>
              <a:spcAft>
                <a:spcPts val="0"/>
              </a:spcAft>
              <a:buClr>
                <a:schemeClr val="accent2"/>
              </a:buClr>
              <a:buSzPct val="100000"/>
              <a:buFont typeface="Courier New" pitchFamily="49" charset="0"/>
              <a:buChar char="o"/>
              <a:tabLst/>
              <a:defRPr sz="1600"/>
            </a:lvl4pPr>
            <a:lvl5pPr>
              <a:buClr>
                <a:schemeClr val="accent2"/>
              </a:buClr>
              <a:buFont typeface="Arial" pitchFamily="34" charset="0"/>
              <a:buChar char="–"/>
              <a:defRPr/>
            </a:lvl5pPr>
          </a:lstStyle>
          <a:p>
            <a:pPr lvl="0"/>
            <a:r>
              <a:rPr lang="en-US" dirty="0" smtClean="0"/>
              <a:t>Agenda Item/Divider Headline</a:t>
            </a:r>
          </a:p>
          <a:p>
            <a:pPr lvl="1"/>
            <a:r>
              <a:rPr lang="en-US" dirty="0" smtClean="0"/>
              <a:t>Details</a:t>
            </a:r>
          </a:p>
          <a:p>
            <a:pPr lvl="2"/>
            <a:r>
              <a:rPr lang="en-US" dirty="0" smtClean="0"/>
              <a:t>Third Level</a:t>
            </a:r>
          </a:p>
          <a:p>
            <a:pPr lvl="3"/>
            <a:r>
              <a:rPr lang="en-US" dirty="0" smtClean="0"/>
              <a:t>Fourth Level</a:t>
            </a:r>
          </a:p>
          <a:p>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4000" y="324075"/>
            <a:ext cx="11545200" cy="756175"/>
          </a:xfrm>
          <a:prstGeom prst="rect">
            <a:avLst/>
          </a:prstGeom>
        </p:spPr>
        <p:txBody>
          <a:bodyPr vert="horz" lIns="0" tIns="0" rIns="0" bIns="0" rtlCol="0" anchor="ctr" anchorCtr="0">
            <a:noAutofit/>
          </a:bodyPr>
          <a:lstStyle/>
          <a:p>
            <a:r>
              <a:rPr lang="en-US" noProof="0" dirty="0" smtClean="0"/>
              <a:t>Insert page title</a:t>
            </a:r>
            <a:endParaRPr lang="en-US" noProof="0" dirty="0"/>
          </a:p>
        </p:txBody>
      </p:sp>
      <p:sp>
        <p:nvSpPr>
          <p:cNvPr id="3" name="Text Placeholder 2"/>
          <p:cNvSpPr>
            <a:spLocks noGrp="1"/>
          </p:cNvSpPr>
          <p:nvPr>
            <p:ph type="body" idx="1"/>
          </p:nvPr>
        </p:nvSpPr>
        <p:spPr bwMode="gray">
          <a:xfrm>
            <a:off x="324000" y="1691079"/>
            <a:ext cx="11545200" cy="4392042"/>
          </a:xfrm>
          <a:prstGeom prst="rect">
            <a:avLst/>
          </a:prstGeom>
        </p:spPr>
        <p:txBody>
          <a:bodyPr vert="horz" lIns="0" tIns="0" rIns="0" bIns="0" rtlCol="0">
            <a:noAutofit/>
          </a:bodyPr>
          <a:lstStyle/>
          <a:p>
            <a:pPr lvl="0"/>
            <a:r>
              <a:rPr lang="en-US" noProof="0" dirty="0" smtClean="0"/>
              <a:t>First level</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33" name="Rectangle 32"/>
          <p:cNvSpPr/>
          <p:nvPr/>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cxnSp>
        <p:nvCxnSpPr>
          <p:cNvPr id="8" name="Straight Connector 7"/>
          <p:cNvCxnSpPr/>
          <p:nvPr/>
        </p:nvCxnSpPr>
        <p:spPr>
          <a:xfrm>
            <a:off x="324000" y="1231485"/>
            <a:ext cx="115452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bwMode="white">
          <a:xfrm>
            <a:off x="324000" y="6537251"/>
            <a:ext cx="11545200" cy="324075"/>
          </a:xfrm>
          <a:prstGeom prst="rect">
            <a:avLst/>
          </a:prstGeom>
          <a:solidFill>
            <a:schemeClr val="tx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10" name="TextBox 9"/>
          <p:cNvSpPr txBox="1"/>
          <p:nvPr/>
        </p:nvSpPr>
        <p:spPr bwMode="black">
          <a:xfrm>
            <a:off x="324000" y="6637720"/>
            <a:ext cx="2167265" cy="153888"/>
          </a:xfrm>
          <a:prstGeom prst="rect">
            <a:avLst/>
          </a:prstGeom>
          <a:noFill/>
        </p:spPr>
        <p:txBody>
          <a:bodyPr wrap="none" lIns="85730" tIns="0" rIns="0" bIns="0" rtlCol="0">
            <a:spAutoFit/>
          </a:bodyPr>
          <a:lstStyle/>
          <a:p>
            <a:pPr marL="158780" indent="-158780" algn="l">
              <a:buClr>
                <a:schemeClr val="bg1"/>
              </a:buClr>
              <a:buFont typeface="Arial" pitchFamily="34" charset="0"/>
              <a:buChar char="©"/>
              <a:tabLst/>
            </a:pPr>
            <a:r>
              <a:rPr lang="en-US" sz="1000" noProof="0" dirty="0" smtClean="0">
                <a:solidFill>
                  <a:schemeClr val="bg1"/>
                </a:solidFill>
              </a:rPr>
              <a:t>2013 </a:t>
            </a:r>
            <a:r>
              <a:rPr lang="en-US" sz="1000" noProof="0" dirty="0" smtClean="0">
                <a:solidFill>
                  <a:schemeClr val="bg1"/>
                </a:solidFill>
              </a:rPr>
              <a:t>SAP AG. All rights reserved.</a:t>
            </a:r>
          </a:p>
        </p:txBody>
      </p:sp>
      <p:sp>
        <p:nvSpPr>
          <p:cNvPr id="34" name="TextBox 33"/>
          <p:cNvSpPr txBox="1"/>
          <p:nvPr/>
        </p:nvSpPr>
        <p:spPr bwMode="black">
          <a:xfrm>
            <a:off x="11624489" y="6637720"/>
            <a:ext cx="243661" cy="153888"/>
          </a:xfrm>
          <a:prstGeom prst="rect">
            <a:avLst/>
          </a:prstGeom>
          <a:noFill/>
        </p:spPr>
        <p:txBody>
          <a:bodyPr wrap="none" lIns="0" tIns="0" rIns="85730" bIns="0" rtlCol="0">
            <a:spAutoFit/>
          </a:bodyPr>
          <a:lstStyle/>
          <a:p>
            <a:pPr marL="111525" indent="-111525" algn="r">
              <a:buClr>
                <a:schemeClr val="accent2"/>
              </a:buClr>
              <a:buFont typeface="Arial" pitchFamily="34" charset="0"/>
              <a:buNone/>
            </a:pPr>
            <a:fld id="{0BDC132A-5C91-4078-9777-31DA19A62E0A}" type="slidenum">
              <a:rPr lang="en-US" sz="1000" baseline="0" noProof="0" smtClean="0">
                <a:solidFill>
                  <a:schemeClr val="bg1"/>
                </a:solidFill>
              </a:rPr>
              <a:pPr marL="111525" indent="-111525" algn="r">
                <a:buClr>
                  <a:schemeClr val="accent2"/>
                </a:buClr>
                <a:buFont typeface="Arial" pitchFamily="34" charset="0"/>
                <a:buNone/>
              </a:pPr>
              <a:t>‹#›</a:t>
            </a:fld>
            <a:endParaRPr lang="en-US" sz="1000" noProof="0" dirty="0" smtClean="0">
              <a:solidFill>
                <a:schemeClr val="bg1"/>
              </a:solidFill>
            </a:endParaRPr>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9" r:id="rId3"/>
    <p:sldLayoutId id="2147483708" r:id="rId4"/>
    <p:sldLayoutId id="2147483704" r:id="rId5"/>
    <p:sldLayoutId id="2147483689" r:id="rId6"/>
    <p:sldLayoutId id="2147483702" r:id="rId7"/>
    <p:sldLayoutId id="2147483684" r:id="rId8"/>
    <p:sldLayoutId id="2147483665" r:id="rId9"/>
    <p:sldLayoutId id="2147483683" r:id="rId10"/>
    <p:sldLayoutId id="2147483687" r:id="rId11"/>
    <p:sldLayoutId id="2147483710" r:id="rId12"/>
    <p:sldLayoutId id="2147483686" r:id="rId13"/>
    <p:sldLayoutId id="2147483669" r:id="rId14"/>
    <p:sldLayoutId id="2147483691" r:id="rId15"/>
    <p:sldLayoutId id="2147483688" r:id="rId16"/>
    <p:sldLayoutId id="2147483703" r:id="rId17"/>
    <p:sldLayoutId id="2147483685" r:id="rId18"/>
    <p:sldLayoutId id="2147483692" r:id="rId19"/>
    <p:sldLayoutId id="2147483674" r:id="rId20"/>
    <p:sldLayoutId id="2147483705"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1088776" rtl="0" eaLnBrk="1" latinLnBrk="0" hangingPunct="1">
        <a:spcBef>
          <a:spcPct val="0"/>
        </a:spcBef>
        <a:buNone/>
        <a:defRPr sz="2800" b="1" kern="1200">
          <a:solidFill>
            <a:schemeClr val="accent2"/>
          </a:solidFill>
          <a:latin typeface="+mj-lt"/>
          <a:ea typeface="+mj-ea"/>
          <a:cs typeface="+mj-cs"/>
        </a:defRPr>
      </a:lvl1pPr>
    </p:titleStyle>
    <p:bodyStyle>
      <a:lvl1pPr marL="0" indent="0" algn="l" defTabSz="1088776" rtl="0" eaLnBrk="1" latinLnBrk="0" hangingPunct="1">
        <a:spcBef>
          <a:spcPts val="2400"/>
        </a:spcBef>
        <a:buClr>
          <a:schemeClr val="accent1"/>
        </a:buClr>
        <a:buSzPct val="80000"/>
        <a:buFontTx/>
        <a:buNone/>
        <a:defRPr sz="2000" b="1" kern="1200">
          <a:solidFill>
            <a:schemeClr val="tx1"/>
          </a:solidFill>
          <a:latin typeface="+mn-lt"/>
          <a:ea typeface="+mn-ea"/>
          <a:cs typeface="+mn-cs"/>
        </a:defRPr>
      </a:lvl1pPr>
      <a:lvl2pPr marL="0" indent="0" algn="l" defTabSz="1088776" rtl="0" eaLnBrk="1" latinLnBrk="0" hangingPunct="1">
        <a:spcBef>
          <a:spcPts val="600"/>
        </a:spcBef>
        <a:buClr>
          <a:schemeClr val="accent1"/>
        </a:buClr>
        <a:buSzPct val="80000"/>
        <a:buFont typeface="Wingdings" pitchFamily="2" charset="2"/>
        <a:buNone/>
        <a:defRPr sz="2000" kern="1200">
          <a:solidFill>
            <a:schemeClr val="tx1"/>
          </a:solidFill>
          <a:latin typeface="+mn-lt"/>
          <a:ea typeface="+mn-ea"/>
          <a:cs typeface="+mn-cs"/>
        </a:defRPr>
      </a:lvl2pPr>
      <a:lvl3pPr marL="180000" indent="-180000" algn="l" defTabSz="1088776" rtl="0" eaLnBrk="1" latinLnBrk="0" hangingPunct="1">
        <a:spcBef>
          <a:spcPts val="400"/>
        </a:spcBef>
        <a:buClr>
          <a:schemeClr val="accent1"/>
        </a:buClr>
        <a:buSzPct val="100000"/>
        <a:buFont typeface="Wingdings" pitchFamily="2" charset="2"/>
        <a:buChar char=""/>
        <a:defRPr sz="1800" kern="1200">
          <a:solidFill>
            <a:schemeClr val="tx1"/>
          </a:solidFill>
          <a:latin typeface="+mn-lt"/>
          <a:ea typeface="+mn-ea"/>
          <a:cs typeface="+mn-cs"/>
        </a:defRPr>
      </a:lvl3pPr>
      <a:lvl4pPr marL="360000" indent="-180000" algn="l" defTabSz="1088776" rtl="0" eaLnBrk="1" latinLnBrk="0" hangingPunct="1">
        <a:spcBef>
          <a:spcPts val="400"/>
        </a:spcBef>
        <a:buClr>
          <a:schemeClr val="accent2"/>
        </a:buClr>
        <a:buSzPct val="100000"/>
        <a:buFont typeface="Arial" pitchFamily="34" charset="0"/>
        <a:buChar char="–"/>
        <a:defRPr sz="1800" kern="1200">
          <a:solidFill>
            <a:schemeClr val="tx1"/>
          </a:solidFill>
          <a:latin typeface="+mn-lt"/>
          <a:ea typeface="+mn-ea"/>
          <a:cs typeface="+mn-cs"/>
        </a:defRPr>
      </a:lvl4pPr>
      <a:lvl5pPr marL="540000" indent="-180000" algn="l" defTabSz="1088776" rtl="0" eaLnBrk="1" latinLnBrk="0" hangingPunct="1">
        <a:spcBef>
          <a:spcPts val="250"/>
        </a:spcBef>
        <a:buClr>
          <a:schemeClr val="accent2"/>
        </a:buClr>
        <a:buSzPct val="100000"/>
        <a:buFont typeface="Courier New" pitchFamily="49" charset="0"/>
        <a:buChar char="o"/>
        <a:defRPr sz="1600" kern="1200">
          <a:solidFill>
            <a:schemeClr val="tx1"/>
          </a:solidFill>
          <a:latin typeface="+mn-lt"/>
          <a:ea typeface="+mn-ea"/>
          <a:cs typeface="+mn-cs"/>
        </a:defRPr>
      </a:lvl5pPr>
      <a:lvl6pPr marL="2994134"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8522"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910"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7298"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776" rtl="0" eaLnBrk="1" latinLnBrk="0" hangingPunct="1">
        <a:defRPr sz="2100" kern="1200">
          <a:solidFill>
            <a:schemeClr val="tx1"/>
          </a:solidFill>
          <a:latin typeface="+mn-lt"/>
          <a:ea typeface="+mn-ea"/>
          <a:cs typeface="+mn-cs"/>
        </a:defRPr>
      </a:lvl1pPr>
      <a:lvl2pPr marL="544388" algn="l" defTabSz="1088776" rtl="0" eaLnBrk="1" latinLnBrk="0" hangingPunct="1">
        <a:defRPr sz="2100" kern="1200">
          <a:solidFill>
            <a:schemeClr val="tx1"/>
          </a:solidFill>
          <a:latin typeface="+mn-lt"/>
          <a:ea typeface="+mn-ea"/>
          <a:cs typeface="+mn-cs"/>
        </a:defRPr>
      </a:lvl2pPr>
      <a:lvl3pPr marL="1088776" algn="l" defTabSz="1088776" rtl="0" eaLnBrk="1" latinLnBrk="0" hangingPunct="1">
        <a:defRPr sz="2100" kern="1200">
          <a:solidFill>
            <a:schemeClr val="tx1"/>
          </a:solidFill>
          <a:latin typeface="+mn-lt"/>
          <a:ea typeface="+mn-ea"/>
          <a:cs typeface="+mn-cs"/>
        </a:defRPr>
      </a:lvl3pPr>
      <a:lvl4pPr marL="1633164" algn="l" defTabSz="1088776" rtl="0" eaLnBrk="1" latinLnBrk="0" hangingPunct="1">
        <a:defRPr sz="2100" kern="1200">
          <a:solidFill>
            <a:schemeClr val="tx1"/>
          </a:solidFill>
          <a:latin typeface="+mn-lt"/>
          <a:ea typeface="+mn-ea"/>
          <a:cs typeface="+mn-cs"/>
        </a:defRPr>
      </a:lvl4pPr>
      <a:lvl5pPr marL="2177552" algn="l" defTabSz="1088776" rtl="0" eaLnBrk="1" latinLnBrk="0" hangingPunct="1">
        <a:defRPr sz="2100" kern="1200">
          <a:solidFill>
            <a:schemeClr val="tx1"/>
          </a:solidFill>
          <a:latin typeface="+mn-lt"/>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8" Type="http://schemas.openxmlformats.org/officeDocument/2006/relationships/hyperlink" Target="mailto:twitter.com/" TargetMode="External"/><Relationship Id="rId3" Type="http://schemas.openxmlformats.org/officeDocument/2006/relationships/hyperlink" Target="mailto:David.parker@sap.com" TargetMode="External"/><Relationship Id="rId7" Type="http://schemas.openxmlformats.org/officeDocument/2006/relationships/hyperlink" Target="http://www.facebook.com/SAPanalytics"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hyperlink" Target="http://saphana.com/" TargetMode="External"/><Relationship Id="rId5" Type="http://schemas.openxmlformats.org/officeDocument/2006/relationships/image" Target="../media/image25.png"/><Relationship Id="rId10" Type="http://schemas.openxmlformats.org/officeDocument/2006/relationships/image" Target="../media/image27.png"/><Relationship Id="rId4" Type="http://schemas.openxmlformats.org/officeDocument/2006/relationships/hyperlink" Target="http://www.sap.com/analytics" TargetMode="External"/><Relationship Id="rId9"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7.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275044_h_ergb_s_gl.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5175" cy="6859588"/>
          </a:xfrm>
          <a:prstGeom prst="rect">
            <a:avLst/>
          </a:prstGeom>
        </p:spPr>
      </p:pic>
      <p:sp>
        <p:nvSpPr>
          <p:cNvPr id="14" name="Rectangle 13"/>
          <p:cNvSpPr/>
          <p:nvPr/>
        </p:nvSpPr>
        <p:spPr bwMode="gray">
          <a:xfrm>
            <a:off x="324001" y="0"/>
            <a:ext cx="11545200" cy="2143622"/>
          </a:xfrm>
          <a:prstGeom prst="rect">
            <a:avLst/>
          </a:prstGeom>
          <a:solidFill>
            <a:schemeClr val="bg1">
              <a:alpha val="75000"/>
            </a:schemeClr>
          </a:solidFill>
          <a:ln w="6350" algn="ctr">
            <a:noFill/>
            <a:miter lim="800000"/>
            <a:headEnd/>
            <a:tailEnd/>
          </a:ln>
        </p:spPr>
        <p:txBody>
          <a:bodyPr lIns="107157" tIns="85725" rIns="107157" bIns="85725" rtlCol="0" anchor="ctr"/>
          <a:lstStyle/>
          <a:p>
            <a:pPr algn="ctr" defTabSz="1088722" fontAlgn="base">
              <a:spcBef>
                <a:spcPct val="50000"/>
              </a:spcBef>
              <a:spcAft>
                <a:spcPct val="0"/>
              </a:spcAft>
              <a:buClr>
                <a:srgbClr val="F0AB00"/>
              </a:buClr>
              <a:buSzPct val="80000"/>
            </a:pPr>
            <a:endParaRPr lang="en-US" kern="0" dirty="0">
              <a:ea typeface="Arial Unicode MS" pitchFamily="34" charset="-128"/>
              <a:cs typeface="Arial Unicode MS" pitchFamily="34" charset="-128"/>
            </a:endParaRPr>
          </a:p>
        </p:txBody>
      </p:sp>
      <p:pic>
        <p:nvPicPr>
          <p:cNvPr id="15" name="Picture 14" descr="SAP_grad_R_pref.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5439" y="6083725"/>
            <a:ext cx="913247" cy="453600"/>
          </a:xfrm>
          <a:prstGeom prst="rect">
            <a:avLst/>
          </a:prstGeom>
          <a:noFill/>
          <a:ln>
            <a:noFill/>
          </a:ln>
        </p:spPr>
      </p:pic>
      <p:sp>
        <p:nvSpPr>
          <p:cNvPr id="17" name="Rectangle 16"/>
          <p:cNvSpPr/>
          <p:nvPr/>
        </p:nvSpPr>
        <p:spPr bwMode="gray">
          <a:xfrm>
            <a:off x="324001" y="1"/>
            <a:ext cx="11545200" cy="162038"/>
          </a:xfrm>
          <a:prstGeom prst="rect">
            <a:avLst/>
          </a:prstGeom>
          <a:solidFill>
            <a:schemeClr val="accent1"/>
          </a:solidFill>
          <a:ln w="9525" algn="ctr">
            <a:noFill/>
            <a:miter lim="800000"/>
            <a:headEnd/>
            <a:tailEnd/>
          </a:ln>
        </p:spPr>
        <p:txBody>
          <a:bodyPr lIns="107157" tIns="85725" rIns="107157" bIns="85725" rtlCol="0" anchor="ctr"/>
          <a:lstStyle/>
          <a:p>
            <a:pPr algn="ctr" defTabSz="1088722" fontAlgn="base">
              <a:spcBef>
                <a:spcPct val="50000"/>
              </a:spcBef>
              <a:spcAft>
                <a:spcPct val="0"/>
              </a:spcAft>
              <a:buClr>
                <a:srgbClr val="F0AB00"/>
              </a:buClr>
              <a:buSzPct val="80000"/>
            </a:pPr>
            <a:endParaRPr lang="en-US" sz="1900" kern="0" dirty="0" err="1">
              <a:ea typeface="Arial Unicode MS" pitchFamily="34" charset="-128"/>
              <a:cs typeface="Arial Unicode MS" pitchFamily="34" charset="-128"/>
            </a:endParaRPr>
          </a:p>
        </p:txBody>
      </p:sp>
      <p:sp>
        <p:nvSpPr>
          <p:cNvPr id="10" name="Title 1"/>
          <p:cNvSpPr txBox="1">
            <a:spLocks/>
          </p:cNvSpPr>
          <p:nvPr/>
        </p:nvSpPr>
        <p:spPr bwMode="gray">
          <a:xfrm>
            <a:off x="467877" y="324150"/>
            <a:ext cx="11254270" cy="923544"/>
          </a:xfrm>
          <a:prstGeom prst="rect">
            <a:avLst/>
          </a:prstGeom>
        </p:spPr>
        <p:txBody>
          <a:bodyPr vert="horz" lIns="0" tIns="0" rIns="0" bIns="0" rtlCol="0" anchor="t" anchorCtr="0">
            <a:noAutofit/>
          </a:bodyPr>
          <a:lstStyle/>
          <a:p>
            <a:pPr defTabSz="1088631">
              <a:defRPr/>
            </a:pPr>
            <a:endParaRPr lang="en-US" sz="4800" b="1" spc="-150" dirty="0">
              <a:latin typeface="+mj-lt"/>
              <a:ea typeface="+mj-ea"/>
              <a:cs typeface="+mj-cs"/>
            </a:endParaRPr>
          </a:p>
        </p:txBody>
      </p:sp>
      <p:sp>
        <p:nvSpPr>
          <p:cNvPr id="3" name="Title 2"/>
          <p:cNvSpPr>
            <a:spLocks noGrp="1"/>
          </p:cNvSpPr>
          <p:nvPr>
            <p:ph type="title"/>
          </p:nvPr>
        </p:nvSpPr>
        <p:spPr/>
        <p:txBody>
          <a:bodyPr/>
          <a:lstStyle/>
          <a:p>
            <a:r>
              <a:rPr lang="en-US" sz="4400" dirty="0"/>
              <a:t>Instant Results with Infinite Storage</a:t>
            </a:r>
            <a:endParaRPr lang="en-US" sz="4500" dirty="0"/>
          </a:p>
        </p:txBody>
      </p:sp>
      <p:sp>
        <p:nvSpPr>
          <p:cNvPr id="8" name="Subtitle 2"/>
          <p:cNvSpPr>
            <a:spLocks noGrp="1"/>
          </p:cNvSpPr>
          <p:nvPr>
            <p:ph type="subTitle" idx="1"/>
          </p:nvPr>
        </p:nvSpPr>
        <p:spPr>
          <a:xfrm>
            <a:off x="467999" y="1247694"/>
            <a:ext cx="11257200" cy="837299"/>
          </a:xfrm>
        </p:spPr>
        <p:txBody>
          <a:bodyPr/>
          <a:lstStyle/>
          <a:p>
            <a:r>
              <a:rPr lang="en-US" sz="2800" b="1" dirty="0" smtClean="0"/>
              <a:t>David Parker, </a:t>
            </a:r>
          </a:p>
          <a:p>
            <a:r>
              <a:rPr lang="en-US" dirty="0" smtClean="0"/>
              <a:t>VP SAP Big Data Platform</a:t>
            </a:r>
            <a:endParaRPr lang="en-US" dirty="0"/>
          </a:p>
        </p:txBody>
      </p:sp>
    </p:spTree>
    <p:extLst>
      <p:ext uri="{BB962C8B-B14F-4D97-AF65-F5344CB8AC3E}">
        <p14:creationId xmlns:p14="http://schemas.microsoft.com/office/powerpoint/2010/main" val="8048196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34"/>
          <p:cNvSpPr>
            <a:spLocks noChangeArrowheads="1"/>
          </p:cNvSpPr>
          <p:nvPr/>
        </p:nvSpPr>
        <p:spPr bwMode="gray">
          <a:xfrm>
            <a:off x="1633563" y="1569404"/>
            <a:ext cx="10155106" cy="4749915"/>
          </a:xfrm>
          <a:prstGeom prst="roundRect">
            <a:avLst>
              <a:gd name="adj" fmla="val 0"/>
            </a:avLst>
          </a:prstGeom>
          <a:solidFill>
            <a:schemeClr val="accent1">
              <a:lumMod val="60000"/>
              <a:lumOff val="40000"/>
            </a:schemeClr>
          </a:solidFill>
        </p:spPr>
        <p:txBody>
          <a:bodyPr wrap="square" lIns="38108" tIns="38108" rIns="38108" bIns="38108" rtlCol="0">
            <a:noAutofit/>
          </a:bodyPr>
          <a:lstStyle/>
          <a:p>
            <a:pPr>
              <a:spcBef>
                <a:spcPct val="50000"/>
              </a:spcBef>
              <a:buClr>
                <a:srgbClr val="F0AB00"/>
              </a:buClr>
              <a:buSzPct val="80000"/>
            </a:pPr>
            <a:r>
              <a:rPr lang="en-US" sz="1700" b="1" kern="0" dirty="0">
                <a:solidFill>
                  <a:srgbClr val="0076CB">
                    <a:lumMod val="50000"/>
                  </a:srgbClr>
                </a:solidFill>
                <a:ea typeface="Arial Unicode MS" pitchFamily="34" charset="-128"/>
                <a:cs typeface="Arial Unicode MS" pitchFamily="34" charset="-128"/>
              </a:rPr>
              <a:t>SAP HANA Platform</a:t>
            </a:r>
          </a:p>
        </p:txBody>
      </p:sp>
      <p:sp>
        <p:nvSpPr>
          <p:cNvPr id="50" name="AutoShape 37"/>
          <p:cNvSpPr>
            <a:spLocks noChangeArrowheads="1"/>
          </p:cNvSpPr>
          <p:nvPr/>
        </p:nvSpPr>
        <p:spPr bwMode="gray">
          <a:xfrm>
            <a:off x="5107689" y="1959322"/>
            <a:ext cx="2926842" cy="731689"/>
          </a:xfrm>
          <a:prstGeom prst="roundRect">
            <a:avLst>
              <a:gd name="adj" fmla="val 0"/>
            </a:avLst>
          </a:prstGeom>
          <a:solidFill>
            <a:schemeClr val="bg2">
              <a:lumMod val="75000"/>
            </a:schemeClr>
          </a:solidFill>
          <a:ln w="12700" algn="ctr">
            <a:noFill/>
            <a:round/>
            <a:headEnd/>
            <a:tailEnd/>
          </a:ln>
          <a:effectLst/>
        </p:spPr>
        <p:txBody>
          <a:bodyPr wrap="square" lIns="0" tIns="0" rIns="0" bIns="0" anchor="t"/>
          <a:lstStyle/>
          <a:p>
            <a:pPr defTabSz="914211"/>
            <a:r>
              <a:rPr lang="en-US" sz="1700" kern="0" dirty="0">
                <a:solidFill>
                  <a:srgbClr val="FFFFFF"/>
                </a:solidFill>
              </a:rPr>
              <a:t>Applications</a:t>
            </a:r>
          </a:p>
        </p:txBody>
      </p:sp>
      <p:sp>
        <p:nvSpPr>
          <p:cNvPr id="54" name="AutoShape 37"/>
          <p:cNvSpPr>
            <a:spLocks noChangeArrowheads="1"/>
          </p:cNvSpPr>
          <p:nvPr/>
        </p:nvSpPr>
        <p:spPr bwMode="gray">
          <a:xfrm>
            <a:off x="1956623" y="1959322"/>
            <a:ext cx="2926842" cy="731689"/>
          </a:xfrm>
          <a:prstGeom prst="roundRect">
            <a:avLst>
              <a:gd name="adj" fmla="val 0"/>
            </a:avLst>
          </a:prstGeom>
          <a:solidFill>
            <a:schemeClr val="bg2">
              <a:lumMod val="75000"/>
            </a:schemeClr>
          </a:solidFill>
          <a:ln w="12700" algn="ctr">
            <a:noFill/>
            <a:round/>
            <a:headEnd/>
            <a:tailEnd/>
          </a:ln>
          <a:effectLst/>
        </p:spPr>
        <p:txBody>
          <a:bodyPr wrap="square" lIns="0" tIns="0" rIns="0" bIns="0" anchor="t"/>
          <a:lstStyle/>
          <a:p>
            <a:pPr defTabSz="914211"/>
            <a:r>
              <a:rPr lang="en-US" sz="1700" kern="0" dirty="0">
                <a:solidFill>
                  <a:srgbClr val="FFFFFF"/>
                </a:solidFill>
              </a:rPr>
              <a:t>Analytics</a:t>
            </a:r>
          </a:p>
        </p:txBody>
      </p:sp>
      <p:sp>
        <p:nvSpPr>
          <p:cNvPr id="19" name="AutoShape 85"/>
          <p:cNvSpPr>
            <a:spLocks noChangeArrowheads="1"/>
          </p:cNvSpPr>
          <p:nvPr/>
        </p:nvSpPr>
        <p:spPr bwMode="gray">
          <a:xfrm>
            <a:off x="10467793" y="1967811"/>
            <a:ext cx="487807" cy="4115753"/>
          </a:xfrm>
          <a:prstGeom prst="rect">
            <a:avLst/>
          </a:prstGeom>
          <a:gradFill>
            <a:gsLst>
              <a:gs pos="0">
                <a:schemeClr val="tx2">
                  <a:lumMod val="60000"/>
                  <a:lumOff val="40000"/>
                </a:schemeClr>
              </a:gs>
              <a:gs pos="63000">
                <a:schemeClr val="tx2">
                  <a:lumMod val="75000"/>
                </a:schemeClr>
              </a:gs>
            </a:gsLst>
            <a:lin ang="5400000" scaled="0"/>
          </a:gradFill>
          <a:ln cap="rnd">
            <a:solidFill>
              <a:schemeClr val="bg2">
                <a:lumMod val="90000"/>
              </a:schemeClr>
            </a:solidFill>
          </a:ln>
          <a:effectLst>
            <a:outerShdw blurRad="50800" dist="38100" dir="2700000" algn="tl" rotWithShape="0">
              <a:prstClr val="black">
                <a:alpha val="40000"/>
              </a:prstClr>
            </a:outerShdw>
            <a:softEdge rad="0"/>
          </a:effectLst>
        </p:spPr>
        <p:txBody>
          <a:bodyPr vert="vert" wrap="square" lIns="38108" tIns="38108" rIns="38108" bIns="38108" rtlCol="0" anchor="ctr" anchorCtr="0">
            <a:noAutofit/>
          </a:bodyPr>
          <a:lstStyle/>
          <a:p>
            <a:r>
              <a:rPr lang="en-US" sz="1300" b="1" dirty="0">
                <a:solidFill>
                  <a:srgbClr val="FFFFFF"/>
                </a:solidFill>
              </a:rPr>
              <a:t>Landscape management</a:t>
            </a:r>
          </a:p>
        </p:txBody>
      </p:sp>
      <p:sp>
        <p:nvSpPr>
          <p:cNvPr id="40" name="AutoShape 44"/>
          <p:cNvSpPr>
            <a:spLocks noChangeArrowheads="1"/>
          </p:cNvSpPr>
          <p:nvPr/>
        </p:nvSpPr>
        <p:spPr bwMode="gray">
          <a:xfrm>
            <a:off x="1956622" y="2836463"/>
            <a:ext cx="6109173" cy="2649018"/>
          </a:xfrm>
          <a:prstGeom prst="rect">
            <a:avLst/>
          </a:prstGeom>
          <a:solidFill>
            <a:schemeClr val="accent2"/>
          </a:solidFill>
          <a:ln w="12700" algn="ctr">
            <a:noFill/>
            <a:round/>
            <a:headEnd/>
            <a:tailEnd/>
          </a:ln>
          <a:effectLst/>
        </p:spPr>
        <p:txBody>
          <a:bodyPr wrap="square" lIns="0" tIns="0" rIns="0" bIns="0" anchor="t"/>
          <a:lstStyle/>
          <a:p>
            <a:pPr defTabSz="914211">
              <a:defRPr/>
            </a:pPr>
            <a:r>
              <a:rPr lang="en-US" sz="1700" b="1" kern="0" dirty="0" smtClean="0">
                <a:solidFill>
                  <a:srgbClr val="FFFFFF"/>
                </a:solidFill>
              </a:rPr>
              <a:t>SAP HANA </a:t>
            </a:r>
            <a:r>
              <a:rPr lang="en-US" sz="1700" b="1" kern="0" dirty="0">
                <a:solidFill>
                  <a:srgbClr val="FFFFFF"/>
                </a:solidFill>
              </a:rPr>
              <a:t>In Memory</a:t>
            </a:r>
          </a:p>
        </p:txBody>
      </p:sp>
      <p:sp>
        <p:nvSpPr>
          <p:cNvPr id="75" name="AutoShape 85"/>
          <p:cNvSpPr>
            <a:spLocks noChangeArrowheads="1"/>
          </p:cNvSpPr>
          <p:nvPr/>
        </p:nvSpPr>
        <p:spPr bwMode="gray">
          <a:xfrm>
            <a:off x="9830895" y="1967811"/>
            <a:ext cx="487807" cy="4115753"/>
          </a:xfrm>
          <a:prstGeom prst="rect">
            <a:avLst/>
          </a:prstGeom>
          <a:gradFill>
            <a:gsLst>
              <a:gs pos="0">
                <a:schemeClr val="tx2">
                  <a:lumMod val="60000"/>
                  <a:lumOff val="40000"/>
                </a:schemeClr>
              </a:gs>
              <a:gs pos="63000">
                <a:schemeClr val="tx2">
                  <a:lumMod val="75000"/>
                </a:schemeClr>
              </a:gs>
            </a:gsLst>
            <a:lin ang="5400000" scaled="0"/>
          </a:gradFill>
          <a:ln cap="rnd">
            <a:solidFill>
              <a:schemeClr val="bg2">
                <a:lumMod val="90000"/>
              </a:schemeClr>
            </a:solidFill>
          </a:ln>
          <a:effectLst>
            <a:outerShdw blurRad="50800" dist="38100" dir="2700000" algn="tl" rotWithShape="0">
              <a:prstClr val="black">
                <a:alpha val="40000"/>
              </a:prstClr>
            </a:outerShdw>
            <a:softEdge rad="0"/>
          </a:effectLst>
        </p:spPr>
        <p:txBody>
          <a:bodyPr vert="vert" wrap="square" lIns="38108" tIns="38108" rIns="38108" bIns="38108" rtlCol="0" anchor="ctr" anchorCtr="0">
            <a:noAutofit/>
          </a:bodyPr>
          <a:lstStyle/>
          <a:p>
            <a:r>
              <a:rPr lang="en-US" sz="1300" b="1" dirty="0">
                <a:solidFill>
                  <a:srgbClr val="FFFFFF"/>
                </a:solidFill>
              </a:rPr>
              <a:t>Modeling &amp; lifecycle management </a:t>
            </a:r>
          </a:p>
        </p:txBody>
      </p:sp>
      <p:sp>
        <p:nvSpPr>
          <p:cNvPr id="61" name="AutoShape 44"/>
          <p:cNvSpPr>
            <a:spLocks noChangeArrowheads="1"/>
          </p:cNvSpPr>
          <p:nvPr/>
        </p:nvSpPr>
        <p:spPr bwMode="gray">
          <a:xfrm>
            <a:off x="8405371" y="2836464"/>
            <a:ext cx="1371094" cy="2649514"/>
          </a:xfrm>
          <a:prstGeom prst="rect">
            <a:avLst/>
          </a:prstGeom>
          <a:solidFill>
            <a:schemeClr val="bg2">
              <a:lumMod val="75000"/>
            </a:schemeClr>
          </a:solidFill>
          <a:ln w="25400" cmpd="thinThick" algn="ctr">
            <a:solidFill>
              <a:schemeClr val="tx1">
                <a:lumMod val="85000"/>
                <a:lumOff val="15000"/>
              </a:schemeClr>
            </a:solidFill>
            <a:prstDash val="dash"/>
            <a:round/>
            <a:headEnd/>
            <a:tailEnd/>
          </a:ln>
          <a:effectLst/>
        </p:spPr>
        <p:txBody>
          <a:bodyPr wrap="square" lIns="0" tIns="0" rIns="0" bIns="0" anchor="t"/>
          <a:lstStyle/>
          <a:p>
            <a:pPr defTabSz="914211">
              <a:defRPr/>
            </a:pPr>
            <a:endParaRPr lang="en-US" sz="1300" kern="0" dirty="0">
              <a:solidFill>
                <a:srgbClr val="FFFFFF"/>
              </a:solidFill>
            </a:endParaRPr>
          </a:p>
          <a:p>
            <a:pPr defTabSz="914211">
              <a:defRPr/>
            </a:pPr>
            <a:r>
              <a:rPr lang="en-US" sz="1700" b="1" kern="0" dirty="0" smtClean="0">
                <a:solidFill>
                  <a:srgbClr val="FFFFFF"/>
                </a:solidFill>
              </a:rPr>
              <a:t>Apache   Hadoop</a:t>
            </a:r>
            <a:br>
              <a:rPr lang="en-US" sz="1700" b="1" kern="0" dirty="0" smtClean="0">
                <a:solidFill>
                  <a:srgbClr val="FFFFFF"/>
                </a:solidFill>
              </a:rPr>
            </a:br>
            <a:r>
              <a:rPr lang="en-US" sz="1700" b="1" kern="0" dirty="0" smtClean="0">
                <a:solidFill>
                  <a:srgbClr val="FFFFFF"/>
                </a:solidFill>
              </a:rPr>
              <a:t>Distributions</a:t>
            </a:r>
            <a:endParaRPr lang="en-US" sz="1700" b="1" kern="0" dirty="0">
              <a:solidFill>
                <a:srgbClr val="FFFFFF"/>
              </a:solidFill>
            </a:endParaRPr>
          </a:p>
        </p:txBody>
      </p:sp>
      <p:sp>
        <p:nvSpPr>
          <p:cNvPr id="64" name="AutoShape 85"/>
          <p:cNvSpPr>
            <a:spLocks noChangeArrowheads="1"/>
          </p:cNvSpPr>
          <p:nvPr/>
        </p:nvSpPr>
        <p:spPr bwMode="gray">
          <a:xfrm>
            <a:off x="11077284" y="1967811"/>
            <a:ext cx="487807" cy="4115753"/>
          </a:xfrm>
          <a:prstGeom prst="rect">
            <a:avLst/>
          </a:prstGeom>
          <a:gradFill>
            <a:gsLst>
              <a:gs pos="0">
                <a:schemeClr val="tx2">
                  <a:lumMod val="60000"/>
                  <a:lumOff val="40000"/>
                </a:schemeClr>
              </a:gs>
              <a:gs pos="63000">
                <a:schemeClr val="tx2">
                  <a:lumMod val="75000"/>
                </a:schemeClr>
              </a:gs>
            </a:gsLst>
            <a:lin ang="5400000" scaled="0"/>
          </a:gradFill>
          <a:ln cap="rnd">
            <a:solidFill>
              <a:schemeClr val="bg2">
                <a:lumMod val="90000"/>
              </a:schemeClr>
            </a:solidFill>
          </a:ln>
          <a:effectLst>
            <a:outerShdw blurRad="50800" dist="38100" dir="2700000" algn="tl" rotWithShape="0">
              <a:prstClr val="black">
                <a:alpha val="40000"/>
              </a:prstClr>
            </a:outerShdw>
            <a:softEdge rad="0"/>
          </a:effectLst>
        </p:spPr>
        <p:txBody>
          <a:bodyPr vert="vert" wrap="square" lIns="38108" tIns="38108" rIns="38108" bIns="38108" rtlCol="0" anchor="ctr" anchorCtr="0">
            <a:noAutofit/>
          </a:bodyPr>
          <a:lstStyle/>
          <a:p>
            <a:r>
              <a:rPr lang="en-US" sz="1300" b="1" dirty="0">
                <a:solidFill>
                  <a:srgbClr val="FFFFFF"/>
                </a:solidFill>
              </a:rPr>
              <a:t>Roles, security, governance, compliance, audits</a:t>
            </a:r>
          </a:p>
        </p:txBody>
      </p:sp>
      <p:sp>
        <p:nvSpPr>
          <p:cNvPr id="66" name="Rectangle 65"/>
          <p:cNvSpPr/>
          <p:nvPr/>
        </p:nvSpPr>
        <p:spPr bwMode="gray">
          <a:xfrm>
            <a:off x="101627" y="1929501"/>
            <a:ext cx="1531937" cy="492443"/>
          </a:xfrm>
          <a:prstGeom prst="rect">
            <a:avLst/>
          </a:prstGeom>
        </p:spPr>
        <p:txBody>
          <a:bodyPr wrap="none" lIns="0" tIns="0" rIns="0" bIns="0" anchor="ctr" anchorCtr="0">
            <a:noAutofit/>
          </a:bodyPr>
          <a:lstStyle/>
          <a:p>
            <a:pPr algn="ctr">
              <a:buClr>
                <a:srgbClr val="44697D"/>
              </a:buClr>
              <a:defRPr/>
            </a:pPr>
            <a:r>
              <a:rPr lang="en-US" sz="1700" b="1" kern="0" dirty="0">
                <a:solidFill>
                  <a:srgbClr val="000000"/>
                </a:solidFill>
                <a:ea typeface="Arial Unicode MS" pitchFamily="34" charset="-128"/>
                <a:cs typeface="Arial Unicode MS" pitchFamily="34" charset="-128"/>
              </a:rPr>
              <a:t>Consume</a:t>
            </a:r>
          </a:p>
        </p:txBody>
      </p:sp>
      <p:sp>
        <p:nvSpPr>
          <p:cNvPr id="67" name="Rectangle 66"/>
          <p:cNvSpPr/>
          <p:nvPr/>
        </p:nvSpPr>
        <p:spPr bwMode="gray">
          <a:xfrm>
            <a:off x="101627" y="3601006"/>
            <a:ext cx="1531937" cy="746706"/>
          </a:xfrm>
          <a:prstGeom prst="rect">
            <a:avLst/>
          </a:prstGeom>
        </p:spPr>
        <p:txBody>
          <a:bodyPr wrap="none" lIns="0" tIns="0" rIns="0" bIns="0" anchor="ctr" anchorCtr="0">
            <a:noAutofit/>
          </a:bodyPr>
          <a:lstStyle/>
          <a:p>
            <a:pPr algn="ctr">
              <a:buClr>
                <a:srgbClr val="44697D"/>
              </a:buClr>
              <a:defRPr/>
            </a:pPr>
            <a:r>
              <a:rPr lang="en-US" sz="1700" b="1" kern="0" dirty="0">
                <a:solidFill>
                  <a:srgbClr val="000000"/>
                </a:solidFill>
                <a:ea typeface="Arial Unicode MS" pitchFamily="34" charset="-128"/>
                <a:cs typeface="Arial Unicode MS" pitchFamily="34" charset="-128"/>
              </a:rPr>
              <a:t>Store &amp; </a:t>
            </a:r>
          </a:p>
          <a:p>
            <a:pPr algn="ctr">
              <a:buClr>
                <a:srgbClr val="44697D"/>
              </a:buClr>
              <a:defRPr/>
            </a:pPr>
            <a:r>
              <a:rPr lang="en-US" sz="1700" b="1" kern="0" dirty="0">
                <a:solidFill>
                  <a:srgbClr val="000000"/>
                </a:solidFill>
                <a:ea typeface="Arial Unicode MS" pitchFamily="34" charset="-128"/>
                <a:cs typeface="Arial Unicode MS" pitchFamily="34" charset="-128"/>
              </a:rPr>
              <a:t>Process</a:t>
            </a:r>
          </a:p>
        </p:txBody>
      </p:sp>
      <p:sp>
        <p:nvSpPr>
          <p:cNvPr id="69" name="Rectangle 68"/>
          <p:cNvSpPr/>
          <p:nvPr/>
        </p:nvSpPr>
        <p:spPr bwMode="gray">
          <a:xfrm>
            <a:off x="101627" y="5526776"/>
            <a:ext cx="1531937" cy="492443"/>
          </a:xfrm>
          <a:prstGeom prst="rect">
            <a:avLst/>
          </a:prstGeom>
        </p:spPr>
        <p:txBody>
          <a:bodyPr wrap="none" lIns="0" tIns="0" rIns="0" bIns="0" anchor="ctr" anchorCtr="0">
            <a:noAutofit/>
          </a:bodyPr>
          <a:lstStyle/>
          <a:p>
            <a:pPr algn="ctr"/>
            <a:r>
              <a:rPr lang="en-US" sz="1700" b="1" kern="0" dirty="0">
                <a:solidFill>
                  <a:srgbClr val="000000"/>
                </a:solidFill>
                <a:ea typeface="Arial Unicode MS" pitchFamily="34" charset="-128"/>
                <a:cs typeface="Arial Unicode MS" pitchFamily="34" charset="-128"/>
              </a:rPr>
              <a:t>Ingest</a:t>
            </a:r>
          </a:p>
        </p:txBody>
      </p:sp>
      <p:sp>
        <p:nvSpPr>
          <p:cNvPr id="70" name="Chevron 69"/>
          <p:cNvSpPr/>
          <p:nvPr/>
        </p:nvSpPr>
        <p:spPr bwMode="gray">
          <a:xfrm rot="16200000">
            <a:off x="776136" y="2386437"/>
            <a:ext cx="182922" cy="1341469"/>
          </a:xfrm>
          <a:prstGeom prst="chevron">
            <a:avLst>
              <a:gd name="adj" fmla="val 53060"/>
            </a:avLst>
          </a:prstGeom>
          <a:solidFill>
            <a:schemeClr val="accent1"/>
          </a:solidFill>
        </p:spPr>
        <p:txBody>
          <a:bodyPr wrap="square" lIns="91421" tIns="45711" rIns="91421" bIns="45711" rtlCol="0" anchor="ctr" anchorCtr="1">
            <a:noAutofit/>
          </a:bodyPr>
          <a:lstStyle/>
          <a:p>
            <a:pPr algn="ctr"/>
            <a:endParaRPr lang="en-US" sz="3300" b="1" dirty="0">
              <a:solidFill>
                <a:srgbClr val="FFFFFF"/>
              </a:solidFill>
              <a:cs typeface="Arial"/>
            </a:endParaRPr>
          </a:p>
        </p:txBody>
      </p:sp>
      <p:sp>
        <p:nvSpPr>
          <p:cNvPr id="73" name="Chevron 72"/>
          <p:cNvSpPr/>
          <p:nvPr/>
        </p:nvSpPr>
        <p:spPr bwMode="gray">
          <a:xfrm rot="16200000">
            <a:off x="776136" y="4312206"/>
            <a:ext cx="182922" cy="1341469"/>
          </a:xfrm>
          <a:prstGeom prst="chevron">
            <a:avLst>
              <a:gd name="adj" fmla="val 53060"/>
            </a:avLst>
          </a:prstGeom>
          <a:solidFill>
            <a:schemeClr val="accent1"/>
          </a:solidFill>
        </p:spPr>
        <p:txBody>
          <a:bodyPr wrap="square" lIns="91421" tIns="45711" rIns="91421" bIns="45711" rtlCol="0" anchor="ctr" anchorCtr="1">
            <a:noAutofit/>
          </a:bodyPr>
          <a:lstStyle/>
          <a:p>
            <a:pPr algn="ctr"/>
            <a:endParaRPr lang="en-US" sz="3300" b="1" dirty="0">
              <a:solidFill>
                <a:srgbClr val="FFFFFF"/>
              </a:solidFill>
              <a:cs typeface="Arial"/>
            </a:endParaRPr>
          </a:p>
        </p:txBody>
      </p:sp>
      <p:sp>
        <p:nvSpPr>
          <p:cNvPr id="43" name="AutoShape 75"/>
          <p:cNvSpPr>
            <a:spLocks noChangeArrowheads="1"/>
          </p:cNvSpPr>
          <p:nvPr/>
        </p:nvSpPr>
        <p:spPr bwMode="gray">
          <a:xfrm>
            <a:off x="4511421" y="5703595"/>
            <a:ext cx="1219518" cy="365845"/>
          </a:xfrm>
          <a:prstGeom prst="rect">
            <a:avLst/>
          </a:prstGeom>
          <a:gradFill>
            <a:gsLst>
              <a:gs pos="0">
                <a:schemeClr val="tx2">
                  <a:lumMod val="60000"/>
                  <a:lumOff val="40000"/>
                </a:schemeClr>
              </a:gs>
              <a:gs pos="63000">
                <a:schemeClr val="tx2">
                  <a:lumMod val="75000"/>
                </a:schemeClr>
              </a:gs>
            </a:gsLst>
            <a:lin ang="5400000" scaled="0"/>
          </a:gradFill>
          <a:ln cap="rnd">
            <a:solidFill>
              <a:schemeClr val="bg2">
                <a:lumMod val="90000"/>
              </a:schemeClr>
            </a:solidFill>
          </a:ln>
          <a:effectLst>
            <a:outerShdw blurRad="50800" dist="38100" dir="2700000" algn="tl" rotWithShape="0">
              <a:prstClr val="black">
                <a:alpha val="40000"/>
              </a:prstClr>
            </a:outerShdw>
            <a:softEdge rad="0"/>
          </a:effectLst>
        </p:spPr>
        <p:txBody>
          <a:bodyPr wrap="square" lIns="38108" tIns="38108" rIns="38108" bIns="38108" rtlCol="0" anchor="ctr" anchorCtr="0">
            <a:noAutofit/>
          </a:bodyPr>
          <a:lstStyle/>
          <a:p>
            <a:r>
              <a:rPr lang="en-US" sz="1200" b="1" dirty="0">
                <a:solidFill>
                  <a:srgbClr val="FFFFFF"/>
                </a:solidFill>
              </a:rPr>
              <a:t>Replication Framework</a:t>
            </a:r>
          </a:p>
        </p:txBody>
      </p:sp>
      <p:sp>
        <p:nvSpPr>
          <p:cNvPr id="46" name="AutoShape 75"/>
          <p:cNvSpPr>
            <a:spLocks noChangeArrowheads="1"/>
          </p:cNvSpPr>
          <p:nvPr/>
        </p:nvSpPr>
        <p:spPr bwMode="gray">
          <a:xfrm>
            <a:off x="5983071" y="5703595"/>
            <a:ext cx="1219518" cy="365845"/>
          </a:xfrm>
          <a:prstGeom prst="rect">
            <a:avLst/>
          </a:prstGeom>
          <a:gradFill>
            <a:gsLst>
              <a:gs pos="0">
                <a:schemeClr val="tx2">
                  <a:lumMod val="60000"/>
                  <a:lumOff val="40000"/>
                </a:schemeClr>
              </a:gs>
              <a:gs pos="63000">
                <a:schemeClr val="tx2">
                  <a:lumMod val="75000"/>
                </a:schemeClr>
              </a:gs>
            </a:gsLst>
            <a:lin ang="5400000" scaled="0"/>
          </a:gradFill>
          <a:ln cap="rnd">
            <a:solidFill>
              <a:schemeClr val="bg2">
                <a:lumMod val="90000"/>
              </a:schemeClr>
            </a:solidFill>
          </a:ln>
          <a:effectLst>
            <a:outerShdw blurRad="50800" dist="38100" dir="2700000" algn="tl" rotWithShape="0">
              <a:prstClr val="black">
                <a:alpha val="40000"/>
              </a:prstClr>
            </a:outerShdw>
            <a:softEdge rad="0"/>
          </a:effectLst>
        </p:spPr>
        <p:txBody>
          <a:bodyPr wrap="square" lIns="38108" tIns="38108" rIns="38108" bIns="38108" rtlCol="0" anchor="ctr" anchorCtr="0">
            <a:noAutofit/>
          </a:bodyPr>
          <a:lstStyle/>
          <a:p>
            <a:r>
              <a:rPr lang="en-US" sz="1200" b="1" dirty="0">
                <a:solidFill>
                  <a:srgbClr val="FFFFFF"/>
                </a:solidFill>
              </a:rPr>
              <a:t>Data Services</a:t>
            </a:r>
          </a:p>
        </p:txBody>
      </p:sp>
      <p:sp>
        <p:nvSpPr>
          <p:cNvPr id="59" name="AutoShape 75"/>
          <p:cNvSpPr>
            <a:spLocks noChangeArrowheads="1"/>
          </p:cNvSpPr>
          <p:nvPr/>
        </p:nvSpPr>
        <p:spPr bwMode="gray">
          <a:xfrm>
            <a:off x="3679385" y="3199206"/>
            <a:ext cx="1341469" cy="320114"/>
          </a:xfrm>
          <a:prstGeom prst="rect">
            <a:avLst/>
          </a:prstGeom>
          <a:gradFill>
            <a:gsLst>
              <a:gs pos="0">
                <a:schemeClr val="tx2">
                  <a:lumMod val="60000"/>
                  <a:lumOff val="40000"/>
                </a:schemeClr>
              </a:gs>
              <a:gs pos="63000">
                <a:schemeClr val="tx2">
                  <a:lumMod val="75000"/>
                </a:schemeClr>
              </a:gs>
            </a:gsLst>
            <a:lin ang="5400000" scaled="0"/>
          </a:gradFill>
          <a:ln cap="rnd">
            <a:solidFill>
              <a:schemeClr val="bg2">
                <a:lumMod val="90000"/>
              </a:schemeClr>
            </a:solidFill>
          </a:ln>
          <a:effectLst>
            <a:outerShdw blurRad="50800" dist="38100" dir="2700000" algn="tl" rotWithShape="0">
              <a:prstClr val="black">
                <a:alpha val="40000"/>
              </a:prstClr>
            </a:outerShdw>
            <a:softEdge rad="0"/>
          </a:effectLst>
        </p:spPr>
        <p:txBody>
          <a:bodyPr wrap="square" lIns="38108" tIns="38108" rIns="38108" bIns="38108" rtlCol="0" anchor="ctr" anchorCtr="0">
            <a:noAutofit/>
          </a:bodyPr>
          <a:lstStyle/>
          <a:p>
            <a:r>
              <a:rPr lang="en-US" sz="1200" b="1" dirty="0">
                <a:solidFill>
                  <a:srgbClr val="FFFFFF"/>
                </a:solidFill>
              </a:rPr>
              <a:t>Transactional</a:t>
            </a:r>
          </a:p>
        </p:txBody>
      </p:sp>
      <p:sp>
        <p:nvSpPr>
          <p:cNvPr id="39" name="AutoShape 75"/>
          <p:cNvSpPr>
            <a:spLocks noChangeArrowheads="1"/>
          </p:cNvSpPr>
          <p:nvPr/>
        </p:nvSpPr>
        <p:spPr bwMode="gray">
          <a:xfrm>
            <a:off x="2126969" y="3199206"/>
            <a:ext cx="1341469" cy="320114"/>
          </a:xfrm>
          <a:prstGeom prst="rect">
            <a:avLst/>
          </a:prstGeom>
          <a:gradFill>
            <a:gsLst>
              <a:gs pos="0">
                <a:schemeClr val="tx2">
                  <a:lumMod val="60000"/>
                  <a:lumOff val="40000"/>
                </a:schemeClr>
              </a:gs>
              <a:gs pos="63000">
                <a:schemeClr val="tx2">
                  <a:lumMod val="75000"/>
                </a:schemeClr>
              </a:gs>
            </a:gsLst>
            <a:lin ang="5400000" scaled="0"/>
          </a:gradFill>
          <a:ln cap="rnd">
            <a:solidFill>
              <a:schemeClr val="bg2">
                <a:lumMod val="90000"/>
              </a:schemeClr>
            </a:solidFill>
          </a:ln>
          <a:effectLst>
            <a:outerShdw blurRad="50800" dist="38100" dir="2700000" algn="tl" rotWithShape="0">
              <a:prstClr val="black">
                <a:alpha val="40000"/>
              </a:prstClr>
            </a:outerShdw>
            <a:softEdge rad="0"/>
          </a:effectLst>
        </p:spPr>
        <p:txBody>
          <a:bodyPr wrap="square" lIns="38108" tIns="38108" rIns="38108" bIns="38108" rtlCol="0" anchor="ctr" anchorCtr="0">
            <a:noAutofit/>
          </a:bodyPr>
          <a:lstStyle/>
          <a:p>
            <a:r>
              <a:rPr lang="en-US" sz="1200" b="1" dirty="0">
                <a:solidFill>
                  <a:srgbClr val="FFFFFF"/>
                </a:solidFill>
              </a:rPr>
              <a:t>Planning &amp; Simulation</a:t>
            </a:r>
          </a:p>
        </p:txBody>
      </p:sp>
      <p:sp>
        <p:nvSpPr>
          <p:cNvPr id="51" name="AutoShape 75"/>
          <p:cNvSpPr>
            <a:spLocks noChangeArrowheads="1"/>
          </p:cNvSpPr>
          <p:nvPr/>
        </p:nvSpPr>
        <p:spPr bwMode="gray">
          <a:xfrm>
            <a:off x="2126969" y="3668029"/>
            <a:ext cx="1341469" cy="320114"/>
          </a:xfrm>
          <a:prstGeom prst="rect">
            <a:avLst/>
          </a:prstGeom>
          <a:gradFill>
            <a:gsLst>
              <a:gs pos="0">
                <a:schemeClr val="tx2">
                  <a:lumMod val="60000"/>
                  <a:lumOff val="40000"/>
                </a:schemeClr>
              </a:gs>
              <a:gs pos="63000">
                <a:schemeClr val="tx2">
                  <a:lumMod val="75000"/>
                </a:schemeClr>
              </a:gs>
            </a:gsLst>
            <a:lin ang="5400000" scaled="0"/>
          </a:gradFill>
          <a:ln cap="rnd">
            <a:solidFill>
              <a:schemeClr val="bg2">
                <a:lumMod val="90000"/>
              </a:schemeClr>
            </a:solidFill>
          </a:ln>
          <a:effectLst>
            <a:outerShdw blurRad="50800" dist="38100" dir="2700000" algn="tl" rotWithShape="0">
              <a:prstClr val="black">
                <a:alpha val="40000"/>
              </a:prstClr>
            </a:outerShdw>
            <a:softEdge rad="0"/>
          </a:effectLst>
        </p:spPr>
        <p:txBody>
          <a:bodyPr wrap="square" lIns="38108" tIns="38108" rIns="38108" bIns="38108" rtlCol="0" anchor="ctr" anchorCtr="0">
            <a:noAutofit/>
          </a:bodyPr>
          <a:lstStyle/>
          <a:p>
            <a:r>
              <a:rPr lang="en-US" sz="1200" b="1" dirty="0">
                <a:solidFill>
                  <a:srgbClr val="FFFFFF"/>
                </a:solidFill>
              </a:rPr>
              <a:t>Graph</a:t>
            </a:r>
          </a:p>
        </p:txBody>
      </p:sp>
      <p:sp>
        <p:nvSpPr>
          <p:cNvPr id="53" name="AutoShape 75"/>
          <p:cNvSpPr>
            <a:spLocks noChangeArrowheads="1"/>
          </p:cNvSpPr>
          <p:nvPr/>
        </p:nvSpPr>
        <p:spPr bwMode="gray">
          <a:xfrm>
            <a:off x="3679385" y="3668029"/>
            <a:ext cx="1341469" cy="320114"/>
          </a:xfrm>
          <a:prstGeom prst="rect">
            <a:avLst/>
          </a:prstGeom>
          <a:gradFill>
            <a:gsLst>
              <a:gs pos="0">
                <a:schemeClr val="tx2">
                  <a:lumMod val="60000"/>
                  <a:lumOff val="40000"/>
                </a:schemeClr>
              </a:gs>
              <a:gs pos="63000">
                <a:schemeClr val="tx2">
                  <a:lumMod val="75000"/>
                </a:schemeClr>
              </a:gs>
            </a:gsLst>
            <a:lin ang="5400000" scaled="0"/>
          </a:gradFill>
          <a:ln cap="rnd">
            <a:solidFill>
              <a:schemeClr val="bg2">
                <a:lumMod val="90000"/>
              </a:schemeClr>
            </a:solidFill>
          </a:ln>
          <a:effectLst>
            <a:outerShdw blurRad="50800" dist="38100" dir="2700000" algn="tl" rotWithShape="0">
              <a:prstClr val="black">
                <a:alpha val="40000"/>
              </a:prstClr>
            </a:outerShdw>
            <a:softEdge rad="0"/>
          </a:effectLst>
        </p:spPr>
        <p:txBody>
          <a:bodyPr wrap="square" lIns="38108" tIns="38108" rIns="38108" bIns="38108" rtlCol="0" anchor="ctr" anchorCtr="0">
            <a:noAutofit/>
          </a:bodyPr>
          <a:lstStyle/>
          <a:p>
            <a:r>
              <a:rPr lang="en-US" sz="1200" b="1" dirty="0">
                <a:solidFill>
                  <a:srgbClr val="FFFFFF"/>
                </a:solidFill>
              </a:rPr>
              <a:t>Analytical</a:t>
            </a:r>
          </a:p>
        </p:txBody>
      </p:sp>
      <p:sp>
        <p:nvSpPr>
          <p:cNvPr id="58" name="AutoShape 75"/>
          <p:cNvSpPr>
            <a:spLocks noChangeArrowheads="1"/>
          </p:cNvSpPr>
          <p:nvPr/>
        </p:nvSpPr>
        <p:spPr bwMode="gray">
          <a:xfrm>
            <a:off x="5107690" y="2214250"/>
            <a:ext cx="1422770" cy="365845"/>
          </a:xfrm>
          <a:prstGeom prst="rect">
            <a:avLst/>
          </a:prstGeom>
          <a:gradFill>
            <a:gsLst>
              <a:gs pos="0">
                <a:schemeClr val="tx2">
                  <a:lumMod val="60000"/>
                  <a:lumOff val="40000"/>
                </a:schemeClr>
              </a:gs>
              <a:gs pos="63000">
                <a:schemeClr val="tx2">
                  <a:lumMod val="75000"/>
                </a:schemeClr>
              </a:gs>
            </a:gsLst>
            <a:lin ang="5400000" scaled="0"/>
          </a:gradFill>
          <a:ln cap="rnd">
            <a:solidFill>
              <a:schemeClr val="bg2">
                <a:lumMod val="90000"/>
              </a:schemeClr>
            </a:solidFill>
          </a:ln>
          <a:effectLst>
            <a:outerShdw blurRad="50800" dist="38100" dir="2700000" algn="tl" rotWithShape="0">
              <a:prstClr val="black">
                <a:alpha val="40000"/>
              </a:prstClr>
            </a:outerShdw>
            <a:softEdge rad="0"/>
          </a:effectLst>
        </p:spPr>
        <p:txBody>
          <a:bodyPr wrap="square" lIns="38108" tIns="38108" rIns="38108" bIns="38108" rtlCol="0" anchor="ctr" anchorCtr="0">
            <a:noAutofit/>
          </a:bodyPr>
          <a:lstStyle/>
          <a:p>
            <a:r>
              <a:rPr lang="en-US" sz="1200" b="1" dirty="0">
                <a:solidFill>
                  <a:srgbClr val="FFFFFF"/>
                </a:solidFill>
              </a:rPr>
              <a:t>Machine Learning</a:t>
            </a:r>
          </a:p>
          <a:p>
            <a:r>
              <a:rPr lang="en-US" sz="1200" b="1" dirty="0">
                <a:solidFill>
                  <a:srgbClr val="FFFFFF"/>
                </a:solidFill>
              </a:rPr>
              <a:t>&amp; Predictive</a:t>
            </a:r>
          </a:p>
        </p:txBody>
      </p:sp>
      <p:sp>
        <p:nvSpPr>
          <p:cNvPr id="82" name="AutoShape 75"/>
          <p:cNvSpPr>
            <a:spLocks noChangeArrowheads="1"/>
          </p:cNvSpPr>
          <p:nvPr/>
        </p:nvSpPr>
        <p:spPr bwMode="gray">
          <a:xfrm>
            <a:off x="6611761" y="2214250"/>
            <a:ext cx="1341469" cy="365845"/>
          </a:xfrm>
          <a:prstGeom prst="rect">
            <a:avLst/>
          </a:prstGeom>
          <a:gradFill>
            <a:gsLst>
              <a:gs pos="0">
                <a:schemeClr val="tx2">
                  <a:lumMod val="60000"/>
                  <a:lumOff val="40000"/>
                </a:schemeClr>
              </a:gs>
              <a:gs pos="63000">
                <a:schemeClr val="tx2">
                  <a:lumMod val="75000"/>
                </a:schemeClr>
              </a:gs>
            </a:gsLst>
            <a:lin ang="5400000" scaled="0"/>
          </a:gradFill>
          <a:ln cap="rnd">
            <a:solidFill>
              <a:schemeClr val="bg2">
                <a:lumMod val="90000"/>
              </a:schemeClr>
            </a:solidFill>
          </a:ln>
          <a:effectLst>
            <a:outerShdw blurRad="50800" dist="38100" dir="2700000" algn="tl" rotWithShape="0">
              <a:prstClr val="black">
                <a:alpha val="40000"/>
              </a:prstClr>
            </a:outerShdw>
            <a:softEdge rad="0"/>
          </a:effectLst>
        </p:spPr>
        <p:txBody>
          <a:bodyPr wrap="square" lIns="38108" tIns="38108" rIns="38108" bIns="38108" rtlCol="0" anchor="ctr" anchorCtr="0">
            <a:noAutofit/>
          </a:bodyPr>
          <a:lstStyle/>
          <a:p>
            <a:r>
              <a:rPr lang="en-US" sz="1200" b="1" dirty="0">
                <a:solidFill>
                  <a:srgbClr val="FFFFFF"/>
                </a:solidFill>
              </a:rPr>
              <a:t>Native HANA Apps &amp; Services</a:t>
            </a:r>
          </a:p>
        </p:txBody>
      </p:sp>
      <p:sp>
        <p:nvSpPr>
          <p:cNvPr id="68" name="AutoShape 75"/>
          <p:cNvSpPr>
            <a:spLocks noChangeArrowheads="1"/>
          </p:cNvSpPr>
          <p:nvPr/>
        </p:nvSpPr>
        <p:spPr bwMode="gray">
          <a:xfrm>
            <a:off x="2126969" y="4119179"/>
            <a:ext cx="1341469" cy="320114"/>
          </a:xfrm>
          <a:prstGeom prst="rect">
            <a:avLst/>
          </a:prstGeom>
          <a:gradFill>
            <a:gsLst>
              <a:gs pos="0">
                <a:schemeClr val="tx2">
                  <a:lumMod val="60000"/>
                  <a:lumOff val="40000"/>
                </a:schemeClr>
              </a:gs>
              <a:gs pos="63000">
                <a:schemeClr val="tx2">
                  <a:lumMod val="75000"/>
                </a:schemeClr>
              </a:gs>
            </a:gsLst>
            <a:lin ang="5400000" scaled="0"/>
          </a:gradFill>
          <a:ln cap="rnd">
            <a:solidFill>
              <a:schemeClr val="bg2">
                <a:lumMod val="90000"/>
              </a:schemeClr>
            </a:solidFill>
          </a:ln>
          <a:effectLst>
            <a:outerShdw blurRad="50800" dist="38100" dir="2700000" algn="tl" rotWithShape="0">
              <a:prstClr val="black">
                <a:alpha val="40000"/>
              </a:prstClr>
            </a:outerShdw>
            <a:softEdge rad="0"/>
          </a:effectLst>
        </p:spPr>
        <p:txBody>
          <a:bodyPr wrap="square" lIns="38108" tIns="38108" rIns="38108" bIns="38108" rtlCol="0" anchor="ctr" anchorCtr="0">
            <a:noAutofit/>
          </a:bodyPr>
          <a:lstStyle/>
          <a:p>
            <a:r>
              <a:rPr lang="en-US" sz="1200" b="1" dirty="0">
                <a:solidFill>
                  <a:srgbClr val="FFFFFF"/>
                </a:solidFill>
              </a:rPr>
              <a:t>Spatial</a:t>
            </a:r>
          </a:p>
        </p:txBody>
      </p:sp>
      <p:sp>
        <p:nvSpPr>
          <p:cNvPr id="10" name="Rectangle 9"/>
          <p:cNvSpPr/>
          <p:nvPr/>
        </p:nvSpPr>
        <p:spPr bwMode="gray">
          <a:xfrm>
            <a:off x="1971160" y="5592443"/>
            <a:ext cx="2402691" cy="540971"/>
          </a:xfrm>
          <a:prstGeom prst="rect">
            <a:avLst/>
          </a:prstGeom>
          <a:solidFill>
            <a:schemeClr val="bg1">
              <a:lumMod val="75000"/>
            </a:schemeClr>
          </a:solidFill>
          <a:ln w="6350" algn="ctr">
            <a:solidFill>
              <a:schemeClr val="tx1">
                <a:lumMod val="50000"/>
                <a:lumOff val="50000"/>
              </a:schemeClr>
            </a:solidFill>
            <a:miter lim="800000"/>
            <a:headEnd/>
            <a:tailEnd/>
          </a:ln>
        </p:spPr>
        <p:txBody>
          <a:bodyPr lIns="107159" tIns="85727" rIns="107159" bIns="85727" rtlCol="0" anchor="ctr"/>
          <a:lstStyle/>
          <a:p>
            <a:pPr defTabSz="1088734">
              <a:spcBef>
                <a:spcPct val="50000"/>
              </a:spcBef>
              <a:buClr>
                <a:srgbClr val="F0AB00"/>
              </a:buClr>
              <a:buSzPct val="80000"/>
            </a:pPr>
            <a:endParaRPr lang="en-US" sz="2000" kern="0" dirty="0">
              <a:ea typeface="Arial Unicode MS" pitchFamily="34" charset="-128"/>
              <a:cs typeface="Arial Unicode MS" pitchFamily="34" charset="-128"/>
            </a:endParaRPr>
          </a:p>
        </p:txBody>
      </p:sp>
      <p:grpSp>
        <p:nvGrpSpPr>
          <p:cNvPr id="9" name="Group 8"/>
          <p:cNvGrpSpPr/>
          <p:nvPr/>
        </p:nvGrpSpPr>
        <p:grpSpPr>
          <a:xfrm>
            <a:off x="1665880" y="5624203"/>
            <a:ext cx="1531937" cy="479717"/>
            <a:chOff x="-2057400" y="3200578"/>
            <a:chExt cx="1148654" cy="479605"/>
          </a:xfrm>
        </p:grpSpPr>
        <p:sp>
          <p:nvSpPr>
            <p:cNvPr id="91" name="Rectangle 90"/>
            <p:cNvSpPr/>
            <p:nvPr/>
          </p:nvSpPr>
          <p:spPr bwMode="gray">
            <a:xfrm>
              <a:off x="-2057400" y="3200578"/>
              <a:ext cx="1148654" cy="479605"/>
            </a:xfrm>
            <a:prstGeom prst="rect">
              <a:avLst/>
            </a:prstGeom>
          </p:spPr>
          <p:txBody>
            <a:bodyPr wrap="none" lIns="0" tIns="0" rIns="0" bIns="0" anchor="ctr" anchorCtr="0">
              <a:noAutofit/>
            </a:bodyPr>
            <a:lstStyle/>
            <a:p>
              <a:pPr algn="ctr">
                <a:buClr>
                  <a:srgbClr val="44697D"/>
                </a:buClr>
                <a:defRPr/>
              </a:pPr>
              <a:r>
                <a:rPr lang="en-US" sz="1000" kern="0" dirty="0">
                  <a:solidFill>
                    <a:srgbClr val="000000"/>
                  </a:solidFill>
                  <a:ea typeface="Arial Unicode MS" pitchFamily="34" charset="-128"/>
                  <a:cs typeface="Arial Unicode MS" pitchFamily="34" charset="-128"/>
                </a:rPr>
                <a:t>Consume</a:t>
              </a:r>
            </a:p>
            <a:p>
              <a:pPr algn="ctr">
                <a:buClr>
                  <a:srgbClr val="44697D"/>
                </a:buClr>
                <a:defRPr/>
              </a:pPr>
              <a:endParaRPr lang="en-US" sz="1000" kern="0" dirty="0">
                <a:solidFill>
                  <a:srgbClr val="000000"/>
                </a:solidFill>
                <a:ea typeface="Arial Unicode MS" pitchFamily="34" charset="-128"/>
                <a:cs typeface="Arial Unicode MS" pitchFamily="34" charset="-128"/>
              </a:endParaRPr>
            </a:p>
            <a:p>
              <a:pPr algn="ctr">
                <a:buClr>
                  <a:srgbClr val="44697D"/>
                </a:buClr>
                <a:defRPr/>
              </a:pPr>
              <a:r>
                <a:rPr lang="en-US" sz="1000" kern="0" dirty="0">
                  <a:solidFill>
                    <a:srgbClr val="000000"/>
                  </a:solidFill>
                  <a:ea typeface="Arial Unicode MS" pitchFamily="34" charset="-128"/>
                  <a:cs typeface="Arial Unicode MS" pitchFamily="34" charset="-128"/>
                </a:rPr>
                <a:t>Process</a:t>
              </a:r>
            </a:p>
          </p:txBody>
        </p:sp>
        <p:sp>
          <p:nvSpPr>
            <p:cNvPr id="93" name="Chevron 92"/>
            <p:cNvSpPr/>
            <p:nvPr/>
          </p:nvSpPr>
          <p:spPr bwMode="gray">
            <a:xfrm rot="16200000">
              <a:off x="-1551653" y="3223260"/>
              <a:ext cx="137160" cy="457200"/>
            </a:xfrm>
            <a:prstGeom prst="chevron">
              <a:avLst>
                <a:gd name="adj" fmla="val 53060"/>
              </a:avLst>
            </a:prstGeom>
            <a:solidFill>
              <a:schemeClr val="accent1"/>
            </a:solidFill>
          </p:spPr>
          <p:txBody>
            <a:bodyPr wrap="square" lIns="76782" tIns="38391" rIns="76782" bIns="38391" rtlCol="0" anchor="ctr" anchorCtr="1">
              <a:noAutofit/>
            </a:bodyPr>
            <a:lstStyle/>
            <a:p>
              <a:pPr algn="ctr"/>
              <a:endParaRPr lang="en-US" sz="3000" dirty="0">
                <a:solidFill>
                  <a:srgbClr val="FFFFFF"/>
                </a:solidFill>
                <a:cs typeface="Arial"/>
              </a:endParaRPr>
            </a:p>
          </p:txBody>
        </p:sp>
      </p:grpSp>
      <p:sp>
        <p:nvSpPr>
          <p:cNvPr id="47" name="AutoShape 75"/>
          <p:cNvSpPr>
            <a:spLocks noChangeArrowheads="1"/>
          </p:cNvSpPr>
          <p:nvPr/>
        </p:nvSpPr>
        <p:spPr bwMode="gray">
          <a:xfrm>
            <a:off x="3007349" y="5703595"/>
            <a:ext cx="1219518" cy="365845"/>
          </a:xfrm>
          <a:prstGeom prst="rect">
            <a:avLst/>
          </a:prstGeom>
          <a:gradFill>
            <a:gsLst>
              <a:gs pos="0">
                <a:schemeClr val="tx2">
                  <a:lumMod val="60000"/>
                  <a:lumOff val="40000"/>
                </a:schemeClr>
              </a:gs>
              <a:gs pos="63000">
                <a:schemeClr val="tx2">
                  <a:lumMod val="75000"/>
                </a:schemeClr>
              </a:gs>
            </a:gsLst>
            <a:lin ang="5400000" scaled="0"/>
          </a:gradFill>
          <a:ln cap="rnd">
            <a:solidFill>
              <a:schemeClr val="bg2">
                <a:lumMod val="90000"/>
              </a:schemeClr>
            </a:solidFill>
          </a:ln>
          <a:effectLst>
            <a:outerShdw blurRad="50800" dist="38100" dir="2700000" algn="tl" rotWithShape="0">
              <a:prstClr val="black">
                <a:alpha val="40000"/>
              </a:prstClr>
            </a:outerShdw>
            <a:softEdge rad="0"/>
          </a:effectLst>
        </p:spPr>
        <p:txBody>
          <a:bodyPr wrap="square" lIns="38108" tIns="38108" rIns="38108" bIns="38108" rtlCol="0" anchor="ctr" anchorCtr="0">
            <a:noAutofit/>
          </a:bodyPr>
          <a:lstStyle/>
          <a:p>
            <a:r>
              <a:rPr lang="en-US" sz="1200" b="1" dirty="0">
                <a:solidFill>
                  <a:srgbClr val="FFFFFF"/>
                </a:solidFill>
              </a:rPr>
              <a:t>ESP</a:t>
            </a:r>
          </a:p>
        </p:txBody>
      </p:sp>
      <p:sp>
        <p:nvSpPr>
          <p:cNvPr id="52" name="AutoShape 75"/>
          <p:cNvSpPr>
            <a:spLocks noChangeArrowheads="1"/>
          </p:cNvSpPr>
          <p:nvPr/>
        </p:nvSpPr>
        <p:spPr bwMode="gray">
          <a:xfrm>
            <a:off x="7380783" y="5706316"/>
            <a:ext cx="1219518" cy="365845"/>
          </a:xfrm>
          <a:prstGeom prst="rect">
            <a:avLst/>
          </a:prstGeom>
          <a:gradFill>
            <a:gsLst>
              <a:gs pos="0">
                <a:schemeClr val="tx2">
                  <a:lumMod val="60000"/>
                  <a:lumOff val="40000"/>
                </a:schemeClr>
              </a:gs>
              <a:gs pos="63000">
                <a:schemeClr val="tx2">
                  <a:lumMod val="75000"/>
                </a:schemeClr>
              </a:gs>
            </a:gsLst>
            <a:lin ang="5400000" scaled="0"/>
          </a:gradFill>
          <a:ln cap="rnd">
            <a:solidFill>
              <a:schemeClr val="bg2">
                <a:lumMod val="90000"/>
              </a:schemeClr>
            </a:solidFill>
          </a:ln>
          <a:effectLst>
            <a:outerShdw blurRad="50800" dist="38100" dir="2700000" algn="tl" rotWithShape="0">
              <a:prstClr val="black">
                <a:alpha val="40000"/>
              </a:prstClr>
            </a:outerShdw>
            <a:softEdge rad="0"/>
          </a:effectLst>
        </p:spPr>
        <p:txBody>
          <a:bodyPr wrap="square" lIns="38108" tIns="38108" rIns="38108" bIns="38108" rtlCol="0" anchor="ctr" anchorCtr="0">
            <a:noAutofit/>
          </a:bodyPr>
          <a:lstStyle/>
          <a:p>
            <a:r>
              <a:rPr lang="en-US" sz="1200" b="1" dirty="0">
                <a:solidFill>
                  <a:srgbClr val="FFFFFF"/>
                </a:solidFill>
              </a:rPr>
              <a:t>IM</a:t>
            </a:r>
          </a:p>
        </p:txBody>
      </p:sp>
      <p:sp>
        <p:nvSpPr>
          <p:cNvPr id="41" name="AutoShape 44"/>
          <p:cNvSpPr>
            <a:spLocks noChangeArrowheads="1"/>
          </p:cNvSpPr>
          <p:nvPr/>
        </p:nvSpPr>
        <p:spPr bwMode="gray">
          <a:xfrm>
            <a:off x="3679385" y="4119179"/>
            <a:ext cx="1341469" cy="320114"/>
          </a:xfrm>
          <a:prstGeom prst="rect">
            <a:avLst/>
          </a:prstGeom>
          <a:gradFill>
            <a:gsLst>
              <a:gs pos="0">
                <a:schemeClr val="tx2">
                  <a:lumMod val="60000"/>
                  <a:lumOff val="40000"/>
                </a:schemeClr>
              </a:gs>
              <a:gs pos="63000">
                <a:schemeClr val="tx2">
                  <a:lumMod val="75000"/>
                </a:schemeClr>
              </a:gs>
            </a:gsLst>
            <a:lin ang="5400000" scaled="0"/>
          </a:gradFill>
          <a:ln cap="rnd">
            <a:solidFill>
              <a:schemeClr val="bg2">
                <a:lumMod val="90000"/>
              </a:schemeClr>
            </a:solidFill>
          </a:ln>
          <a:effectLst>
            <a:outerShdw blurRad="50800" dist="38100" dir="2700000" algn="tl" rotWithShape="0">
              <a:prstClr val="black">
                <a:alpha val="40000"/>
              </a:prstClr>
            </a:outerShdw>
            <a:softEdge rad="0"/>
          </a:effectLst>
        </p:spPr>
        <p:txBody>
          <a:bodyPr wrap="square" lIns="38108" tIns="38108" rIns="38108" bIns="38108" rtlCol="0" anchor="ctr" anchorCtr="0">
            <a:noAutofit/>
          </a:bodyPr>
          <a:lstStyle/>
          <a:p>
            <a:r>
              <a:rPr lang="en-US" sz="1200" b="1" dirty="0">
                <a:solidFill>
                  <a:srgbClr val="FFFFFF"/>
                </a:solidFill>
              </a:rPr>
              <a:t>Extended Storage (IQ)</a:t>
            </a:r>
          </a:p>
        </p:txBody>
      </p:sp>
      <p:sp>
        <p:nvSpPr>
          <p:cNvPr id="45" name="AutoShape 75"/>
          <p:cNvSpPr>
            <a:spLocks noChangeArrowheads="1"/>
          </p:cNvSpPr>
          <p:nvPr/>
        </p:nvSpPr>
        <p:spPr bwMode="gray">
          <a:xfrm>
            <a:off x="5186880" y="4119179"/>
            <a:ext cx="3159625" cy="320114"/>
          </a:xfrm>
          <a:prstGeom prst="homePlate">
            <a:avLst/>
          </a:prstGeom>
          <a:gradFill>
            <a:gsLst>
              <a:gs pos="0">
                <a:schemeClr val="tx2">
                  <a:lumMod val="60000"/>
                  <a:lumOff val="40000"/>
                </a:schemeClr>
              </a:gs>
              <a:gs pos="63000">
                <a:schemeClr val="tx2">
                  <a:lumMod val="75000"/>
                </a:schemeClr>
              </a:gs>
            </a:gsLst>
            <a:lin ang="5400000" scaled="0"/>
          </a:gradFill>
          <a:ln cap="rnd">
            <a:solidFill>
              <a:schemeClr val="bg2">
                <a:lumMod val="90000"/>
              </a:schemeClr>
            </a:solidFill>
          </a:ln>
          <a:effectLst>
            <a:outerShdw blurRad="50800" dist="38100" dir="2700000" algn="tl" rotWithShape="0">
              <a:prstClr val="black">
                <a:alpha val="40000"/>
              </a:prstClr>
            </a:outerShdw>
            <a:softEdge rad="0"/>
          </a:effectLst>
        </p:spPr>
        <p:txBody>
          <a:bodyPr wrap="square" lIns="38108" tIns="38108" rIns="38108" bIns="38108" rtlCol="0" anchor="ctr" anchorCtr="0">
            <a:noAutofit/>
          </a:bodyPr>
          <a:lstStyle/>
          <a:p>
            <a:r>
              <a:rPr lang="en-US" sz="1200" b="1" dirty="0">
                <a:solidFill>
                  <a:srgbClr val="FFFFFF"/>
                </a:solidFill>
              </a:rPr>
              <a:t>Tiered Storage (Hot-warm-cold)</a:t>
            </a:r>
          </a:p>
        </p:txBody>
      </p:sp>
      <p:sp>
        <p:nvSpPr>
          <p:cNvPr id="56" name="AutoShape 75"/>
          <p:cNvSpPr>
            <a:spLocks noChangeArrowheads="1"/>
          </p:cNvSpPr>
          <p:nvPr/>
        </p:nvSpPr>
        <p:spPr bwMode="gray">
          <a:xfrm>
            <a:off x="5189570" y="3668029"/>
            <a:ext cx="3156426" cy="320114"/>
          </a:xfrm>
          <a:prstGeom prst="homePlate">
            <a:avLst/>
          </a:prstGeom>
          <a:gradFill>
            <a:gsLst>
              <a:gs pos="0">
                <a:schemeClr val="tx2">
                  <a:lumMod val="60000"/>
                  <a:lumOff val="40000"/>
                </a:schemeClr>
              </a:gs>
              <a:gs pos="63000">
                <a:schemeClr val="tx2">
                  <a:lumMod val="75000"/>
                </a:schemeClr>
              </a:gs>
            </a:gsLst>
            <a:lin ang="5400000" scaled="0"/>
          </a:gradFill>
          <a:ln cap="rnd">
            <a:solidFill>
              <a:schemeClr val="bg2">
                <a:lumMod val="90000"/>
              </a:schemeClr>
            </a:solidFill>
          </a:ln>
          <a:effectLst>
            <a:outerShdw blurRad="50800" dist="38100" dir="2700000" algn="tl" rotWithShape="0">
              <a:prstClr val="black">
                <a:alpha val="40000"/>
              </a:prstClr>
            </a:outerShdw>
            <a:softEdge rad="0"/>
          </a:effectLst>
        </p:spPr>
        <p:txBody>
          <a:bodyPr wrap="square" lIns="38108" tIns="38108" rIns="38108" bIns="38108" rtlCol="0" anchor="ctr" anchorCtr="0">
            <a:noAutofit/>
          </a:bodyPr>
          <a:lstStyle/>
          <a:p>
            <a:r>
              <a:rPr lang="en-US" sz="1200" b="1" dirty="0">
                <a:solidFill>
                  <a:srgbClr val="FFFFFF"/>
                </a:solidFill>
              </a:rPr>
              <a:t>Smart Data Access</a:t>
            </a:r>
          </a:p>
        </p:txBody>
      </p:sp>
      <p:sp>
        <p:nvSpPr>
          <p:cNvPr id="44" name="AutoShape 75"/>
          <p:cNvSpPr>
            <a:spLocks noChangeArrowheads="1"/>
          </p:cNvSpPr>
          <p:nvPr/>
        </p:nvSpPr>
        <p:spPr bwMode="gray">
          <a:xfrm>
            <a:off x="2126966" y="4684448"/>
            <a:ext cx="6219539" cy="320114"/>
          </a:xfrm>
          <a:prstGeom prst="homePlate">
            <a:avLst/>
          </a:prstGeom>
          <a:gradFill>
            <a:gsLst>
              <a:gs pos="0">
                <a:schemeClr val="tx2">
                  <a:lumMod val="60000"/>
                  <a:lumOff val="40000"/>
                </a:schemeClr>
              </a:gs>
              <a:gs pos="63000">
                <a:schemeClr val="tx2">
                  <a:lumMod val="75000"/>
                </a:schemeClr>
              </a:gs>
            </a:gsLst>
            <a:lin ang="5400000" scaled="0"/>
          </a:gradFill>
          <a:ln cap="rnd">
            <a:solidFill>
              <a:schemeClr val="bg2">
                <a:lumMod val="90000"/>
              </a:schemeClr>
            </a:solidFill>
          </a:ln>
          <a:effectLst>
            <a:outerShdw blurRad="50800" dist="38100" dir="2700000" algn="tl" rotWithShape="0">
              <a:prstClr val="black">
                <a:alpha val="40000"/>
              </a:prstClr>
            </a:outerShdw>
            <a:softEdge rad="0"/>
          </a:effectLst>
        </p:spPr>
        <p:txBody>
          <a:bodyPr wrap="square" lIns="38108" tIns="38108" rIns="38108" bIns="38108" rtlCol="0" anchor="ctr" anchorCtr="0">
            <a:noAutofit/>
          </a:bodyPr>
          <a:lstStyle/>
          <a:p>
            <a:r>
              <a:rPr lang="en-US" sz="1200" b="1" dirty="0">
                <a:solidFill>
                  <a:srgbClr val="FFFFFF"/>
                </a:solidFill>
              </a:rPr>
              <a:t>Text, Social Media Processing</a:t>
            </a:r>
          </a:p>
        </p:txBody>
      </p:sp>
      <p:sp>
        <p:nvSpPr>
          <p:cNvPr id="49" name="AutoShape 75"/>
          <p:cNvSpPr>
            <a:spLocks noChangeArrowheads="1"/>
          </p:cNvSpPr>
          <p:nvPr/>
        </p:nvSpPr>
        <p:spPr bwMode="gray">
          <a:xfrm>
            <a:off x="2050146" y="2214250"/>
            <a:ext cx="2739795" cy="365845"/>
          </a:xfrm>
          <a:prstGeom prst="rect">
            <a:avLst/>
          </a:prstGeom>
          <a:gradFill>
            <a:gsLst>
              <a:gs pos="0">
                <a:schemeClr val="tx2">
                  <a:lumMod val="60000"/>
                  <a:lumOff val="40000"/>
                </a:schemeClr>
              </a:gs>
              <a:gs pos="63000">
                <a:schemeClr val="tx2">
                  <a:lumMod val="75000"/>
                </a:schemeClr>
              </a:gs>
            </a:gsLst>
            <a:lin ang="5400000" scaled="0"/>
          </a:gradFill>
          <a:ln cap="rnd">
            <a:solidFill>
              <a:schemeClr val="bg2">
                <a:lumMod val="90000"/>
              </a:schemeClr>
            </a:solidFill>
          </a:ln>
          <a:effectLst>
            <a:outerShdw blurRad="50800" dist="38100" dir="2700000" algn="tl" rotWithShape="0">
              <a:prstClr val="black">
                <a:alpha val="40000"/>
              </a:prstClr>
            </a:outerShdw>
            <a:softEdge rad="0"/>
          </a:effectLst>
        </p:spPr>
        <p:txBody>
          <a:bodyPr wrap="square" lIns="38108" tIns="38108" rIns="38108" bIns="38108" rtlCol="0" anchor="ctr" anchorCtr="0">
            <a:noAutofit/>
          </a:bodyPr>
          <a:lstStyle/>
          <a:p>
            <a:r>
              <a:rPr lang="en-US" sz="1200" b="1" dirty="0">
                <a:solidFill>
                  <a:srgbClr val="FFFFFF"/>
                </a:solidFill>
              </a:rPr>
              <a:t>Exploration, Dashboards, Reports, </a:t>
            </a:r>
          </a:p>
          <a:p>
            <a:r>
              <a:rPr lang="en-US" sz="1200" b="1" dirty="0">
                <a:solidFill>
                  <a:srgbClr val="FFFFFF"/>
                </a:solidFill>
              </a:rPr>
              <a:t>Charting, Visualization</a:t>
            </a:r>
          </a:p>
        </p:txBody>
      </p:sp>
      <p:sp>
        <p:nvSpPr>
          <p:cNvPr id="38" name="Title 1"/>
          <p:cNvSpPr txBox="1">
            <a:spLocks/>
          </p:cNvSpPr>
          <p:nvPr/>
        </p:nvSpPr>
        <p:spPr bwMode="gray">
          <a:xfrm>
            <a:off x="324000" y="302304"/>
            <a:ext cx="11545200" cy="756175"/>
          </a:xfrm>
          <a:prstGeom prst="rect">
            <a:avLst/>
          </a:prstGeom>
        </p:spPr>
        <p:txBody>
          <a:bodyPr vert="horz" lIns="0" tIns="0" rIns="0" bIns="0" rtlCol="0" anchor="ctr" anchorCtr="0">
            <a:noAutofit/>
          </a:bodyPr>
          <a:lstStyle>
            <a:lvl1pPr algn="l" defTabSz="1088776" rtl="0" eaLnBrk="1" latinLnBrk="0" hangingPunct="1">
              <a:spcBef>
                <a:spcPct val="0"/>
              </a:spcBef>
              <a:buNone/>
              <a:defRPr sz="2800" b="1" kern="1200">
                <a:solidFill>
                  <a:schemeClr val="accent2"/>
                </a:solidFill>
                <a:latin typeface="+mj-lt"/>
                <a:ea typeface="+mj-ea"/>
                <a:cs typeface="+mj-cs"/>
              </a:defRPr>
            </a:lvl1pPr>
          </a:lstStyle>
          <a:p>
            <a:r>
              <a:rPr lang="en-US" dirty="0" smtClean="0"/>
              <a:t>SAP HANA Platform for Big Data</a:t>
            </a:r>
            <a:br>
              <a:rPr lang="en-US" dirty="0" smtClean="0"/>
            </a:br>
            <a:r>
              <a:rPr lang="en-US" b="0" dirty="0" smtClean="0"/>
              <a:t>End-to-End Environment for the Enterprise</a:t>
            </a:r>
            <a:endParaRPr lang="en-US" dirty="0"/>
          </a:p>
        </p:txBody>
      </p:sp>
    </p:spTree>
    <p:extLst>
      <p:ext uri="{BB962C8B-B14F-4D97-AF65-F5344CB8AC3E}">
        <p14:creationId xmlns:p14="http://schemas.microsoft.com/office/powerpoint/2010/main" val="935494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SAP HANA Platform for Big Data</a:t>
            </a:r>
            <a:br>
              <a:rPr lang="en-US" dirty="0" smtClean="0"/>
            </a:br>
            <a:r>
              <a:rPr lang="en-US" b="0" dirty="0" smtClean="0"/>
              <a:t>Open Hadoop Strategy</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75022" y="1945807"/>
            <a:ext cx="1497638" cy="1026413"/>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98000" y="3752332"/>
            <a:ext cx="2798461" cy="1169324"/>
          </a:xfrm>
          <a:prstGeom prst="rect">
            <a:avLst/>
          </a:prstGeom>
        </p:spPr>
      </p:pic>
      <p:sp>
        <p:nvSpPr>
          <p:cNvPr id="11" name="Rounded Rectangle 10"/>
          <p:cNvSpPr/>
          <p:nvPr/>
        </p:nvSpPr>
        <p:spPr bwMode="gray">
          <a:xfrm>
            <a:off x="8709808" y="1506667"/>
            <a:ext cx="2612223" cy="4563934"/>
          </a:xfrm>
          <a:prstGeom prst="roundRect">
            <a:avLst/>
          </a:prstGeom>
          <a:noFill/>
          <a:ln w="6350" algn="ctr">
            <a:solidFill>
              <a:schemeClr val="accent1"/>
            </a:solidFill>
            <a:miter lim="800000"/>
            <a:headEnd/>
            <a:tailEnd/>
          </a:ln>
        </p:spPr>
        <p:txBody>
          <a:bodyPr lIns="107163" tIns="85730" rIns="107163" bIns="85730" rtlCol="0" anchor="ctr"/>
          <a:lstStyle/>
          <a:p>
            <a:pPr algn="ctr" fontAlgn="base">
              <a:spcBef>
                <a:spcPct val="50000"/>
              </a:spcBef>
              <a:spcAft>
                <a:spcPct val="0"/>
              </a:spcAft>
              <a:buClr>
                <a:srgbClr val="F0AB00"/>
              </a:buClr>
              <a:buSzPct val="80000"/>
            </a:pPr>
            <a:endParaRPr lang="en-US" kern="0" dirty="0">
              <a:ea typeface="Arial Unicode MS" pitchFamily="34" charset="-128"/>
              <a:cs typeface="Arial Unicode MS" pitchFamily="34" charset="-128"/>
            </a:endParaRPr>
          </a:p>
        </p:txBody>
      </p:sp>
      <p:sp>
        <p:nvSpPr>
          <p:cNvPr id="40" name="Rectangle 39"/>
          <p:cNvSpPr/>
          <p:nvPr/>
        </p:nvSpPr>
        <p:spPr bwMode="gray">
          <a:xfrm>
            <a:off x="859654" y="1565414"/>
            <a:ext cx="6892452" cy="4438111"/>
          </a:xfrm>
          <a:prstGeom prst="rect">
            <a:avLst/>
          </a:prstGeom>
          <a:solidFill>
            <a:schemeClr val="accent2"/>
          </a:solidFill>
        </p:spPr>
        <p:txBody>
          <a:bodyPr wrap="square" lIns="108878" tIns="54439" rIns="108878" bIns="108878" rtlCol="0" anchor="b" anchorCtr="0">
            <a:noAutofit/>
          </a:bodyP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900" dirty="0">
                <a:solidFill>
                  <a:schemeClr val="bg1"/>
                </a:solidFill>
                <a:cs typeface="Arial"/>
              </a:rPr>
              <a:t>Big Data Science Services</a:t>
            </a:r>
          </a:p>
        </p:txBody>
      </p:sp>
      <p:sp>
        <p:nvSpPr>
          <p:cNvPr id="41" name="Rectangle 40"/>
          <p:cNvSpPr/>
          <p:nvPr/>
        </p:nvSpPr>
        <p:spPr bwMode="gray">
          <a:xfrm>
            <a:off x="1096923" y="3020477"/>
            <a:ext cx="6312688" cy="2581104"/>
          </a:xfrm>
          <a:prstGeom prst="rect">
            <a:avLst/>
          </a:prstGeom>
          <a:solidFill>
            <a:schemeClr val="accent1"/>
          </a:solidFill>
        </p:spPr>
        <p:txBody>
          <a:bodyPr wrap="square" lIns="108878" tIns="54439" rIns="108878" bIns="108878" rtlCol="0" anchor="b" anchorCtr="0">
            <a:noAutofit/>
          </a:bodyP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900" dirty="0">
                <a:cs typeface="Arial"/>
              </a:rPr>
              <a:t>SAP </a:t>
            </a:r>
            <a:r>
              <a:rPr lang="en-US" sz="1900" dirty="0" smtClean="0">
                <a:cs typeface="Arial"/>
              </a:rPr>
              <a:t>HANA Platform</a:t>
            </a:r>
            <a:endParaRPr lang="en-US" sz="1900" dirty="0">
              <a:cs typeface="Arial"/>
            </a:endParaRPr>
          </a:p>
        </p:txBody>
      </p:sp>
      <p:sp>
        <p:nvSpPr>
          <p:cNvPr id="42" name="Rectangle 41"/>
          <p:cNvSpPr/>
          <p:nvPr/>
        </p:nvSpPr>
        <p:spPr bwMode="gray">
          <a:xfrm>
            <a:off x="1267677" y="4531961"/>
            <a:ext cx="5986721" cy="528702"/>
          </a:xfrm>
          <a:prstGeom prst="rect">
            <a:avLst/>
          </a:prstGeom>
          <a:solidFill>
            <a:schemeClr val="bg1"/>
          </a:solidFill>
        </p:spPr>
        <p:txBody>
          <a:bodyPr wrap="square" lIns="108878" tIns="54439" rIns="108878" bIns="54439" rtlCol="0" anchor="ctr" anchorCtr="1">
            <a:noAutofit/>
          </a:bodyP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400" dirty="0">
              <a:solidFill>
                <a:schemeClr val="bg1"/>
              </a:solidFill>
              <a:cs typeface="Arial"/>
            </a:endParaRPr>
          </a:p>
        </p:txBody>
      </p:sp>
      <p:sp>
        <p:nvSpPr>
          <p:cNvPr id="43" name="Rectangle 42"/>
          <p:cNvSpPr/>
          <p:nvPr/>
        </p:nvSpPr>
        <p:spPr bwMode="gray">
          <a:xfrm>
            <a:off x="1267677" y="3812265"/>
            <a:ext cx="5986721" cy="691902"/>
          </a:xfrm>
          <a:prstGeom prst="rect">
            <a:avLst/>
          </a:prstGeom>
          <a:solidFill>
            <a:schemeClr val="bg1"/>
          </a:solidFill>
        </p:spPr>
        <p:txBody>
          <a:bodyPr wrap="square" lIns="108878" tIns="54439" rIns="108878" bIns="54439" rtlCol="0" anchor="ctr" anchorCtr="1">
            <a:noAutofit/>
          </a:bodyP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400" dirty="0">
              <a:solidFill>
                <a:schemeClr val="bg1"/>
              </a:solidFill>
              <a:cs typeface="Arial"/>
            </a:endParaRPr>
          </a:p>
        </p:txBody>
      </p:sp>
      <p:sp>
        <p:nvSpPr>
          <p:cNvPr id="44" name="Rectangle 43"/>
          <p:cNvSpPr/>
          <p:nvPr/>
        </p:nvSpPr>
        <p:spPr bwMode="gray">
          <a:xfrm>
            <a:off x="1267677" y="3092567"/>
            <a:ext cx="5986721" cy="691902"/>
          </a:xfrm>
          <a:prstGeom prst="rect">
            <a:avLst/>
          </a:prstGeom>
          <a:solidFill>
            <a:schemeClr val="bg1"/>
          </a:solidFill>
        </p:spPr>
        <p:txBody>
          <a:bodyPr wrap="square" lIns="108878" tIns="54439" rIns="108878" bIns="54439" rtlCol="0" anchor="ctr" anchorCtr="1">
            <a:noAutofit/>
          </a:bodyP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400" dirty="0">
              <a:solidFill>
                <a:schemeClr val="bg1"/>
              </a:solidFill>
              <a:cs typeface="Arial"/>
            </a:endParaRPr>
          </a:p>
        </p:txBody>
      </p:sp>
      <p:sp>
        <p:nvSpPr>
          <p:cNvPr id="45" name="TextBox 8"/>
          <p:cNvSpPr txBox="1"/>
          <p:nvPr/>
        </p:nvSpPr>
        <p:spPr>
          <a:xfrm>
            <a:off x="1822835" y="4604109"/>
            <a:ext cx="1905518" cy="540828"/>
          </a:xfrm>
          <a:prstGeom prst="rect">
            <a:avLst/>
          </a:prstGeom>
          <a:noFill/>
        </p:spPr>
        <p:txBody>
          <a:bodyPr wrap="square" lIns="108878" tIns="54439" rIns="108878" bIns="54439" rtlCol="0">
            <a:spAutoFit/>
          </a:bodyP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50000"/>
              </a:spcBef>
              <a:spcAft>
                <a:spcPct val="0"/>
              </a:spcAft>
              <a:buClr>
                <a:srgbClr val="F0AB00"/>
              </a:buClr>
              <a:buSzPct val="80000"/>
            </a:pPr>
            <a:r>
              <a:rPr lang="en-US" sz="1400" kern="0" dirty="0">
                <a:ea typeface="Arial Unicode MS" pitchFamily="34" charset="-128"/>
                <a:cs typeface="Arial Unicode MS" pitchFamily="34" charset="-128"/>
              </a:rPr>
              <a:t>SAP </a:t>
            </a:r>
            <a:br>
              <a:rPr lang="en-US" sz="1400" kern="0" dirty="0">
                <a:ea typeface="Arial Unicode MS" pitchFamily="34" charset="-128"/>
                <a:cs typeface="Arial Unicode MS" pitchFamily="34" charset="-128"/>
              </a:rPr>
            </a:br>
            <a:r>
              <a:rPr lang="en-US" sz="1400" kern="0" dirty="0">
                <a:ea typeface="Arial Unicode MS" pitchFamily="34" charset="-128"/>
                <a:cs typeface="Arial Unicode MS" pitchFamily="34" charset="-128"/>
              </a:rPr>
              <a:t>Data Services</a:t>
            </a:r>
          </a:p>
        </p:txBody>
      </p:sp>
      <p:sp>
        <p:nvSpPr>
          <p:cNvPr id="46" name="TextBox 12"/>
          <p:cNvSpPr txBox="1"/>
          <p:nvPr/>
        </p:nvSpPr>
        <p:spPr>
          <a:xfrm>
            <a:off x="5122187" y="4589558"/>
            <a:ext cx="1135198" cy="540828"/>
          </a:xfrm>
          <a:prstGeom prst="rect">
            <a:avLst/>
          </a:prstGeom>
          <a:noFill/>
        </p:spPr>
        <p:txBody>
          <a:bodyPr wrap="none" lIns="108878" tIns="54439" rIns="108878" bIns="54439" rtlCol="0">
            <a:spAutoFit/>
          </a:bodyP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50000"/>
              </a:spcBef>
              <a:spcAft>
                <a:spcPct val="0"/>
              </a:spcAft>
              <a:buClr>
                <a:srgbClr val="F0AB00"/>
              </a:buClr>
              <a:buSzPct val="80000"/>
            </a:pPr>
            <a:r>
              <a:rPr lang="en-US" sz="1400" kern="0" dirty="0">
                <a:ea typeface="Arial Unicode MS" pitchFamily="34" charset="-128"/>
                <a:cs typeface="Arial Unicode MS" pitchFamily="34" charset="-128"/>
              </a:rPr>
              <a:t>Data</a:t>
            </a:r>
            <a:br>
              <a:rPr lang="en-US" sz="1400" kern="0" dirty="0">
                <a:ea typeface="Arial Unicode MS" pitchFamily="34" charset="-128"/>
                <a:cs typeface="Arial Unicode MS" pitchFamily="34" charset="-128"/>
              </a:rPr>
            </a:br>
            <a:r>
              <a:rPr lang="en-US" sz="1400" kern="0" dirty="0">
                <a:ea typeface="Arial Unicode MS" pitchFamily="34" charset="-128"/>
                <a:cs typeface="Arial Unicode MS" pitchFamily="34" charset="-128"/>
              </a:rPr>
              <a:t>Connectors</a:t>
            </a:r>
          </a:p>
        </p:txBody>
      </p:sp>
      <p:sp>
        <p:nvSpPr>
          <p:cNvPr id="48" name="TextBox 14"/>
          <p:cNvSpPr txBox="1"/>
          <p:nvPr/>
        </p:nvSpPr>
        <p:spPr>
          <a:xfrm>
            <a:off x="3696654" y="4673358"/>
            <a:ext cx="1128786" cy="402329"/>
          </a:xfrm>
          <a:prstGeom prst="rect">
            <a:avLst/>
          </a:prstGeom>
          <a:noFill/>
        </p:spPr>
        <p:txBody>
          <a:bodyPr wrap="none" lIns="108878" tIns="54439" rIns="108878" bIns="54439" rtlCol="0">
            <a:spAutoFit/>
          </a:bodyP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50000"/>
              </a:spcBef>
              <a:spcAft>
                <a:spcPct val="0"/>
              </a:spcAft>
              <a:buClr>
                <a:srgbClr val="F0AB00"/>
              </a:buClr>
              <a:buSzPct val="80000"/>
            </a:pPr>
            <a:r>
              <a:rPr lang="en-US" sz="1900" b="1" kern="0" dirty="0">
                <a:ea typeface="Arial Unicode MS" pitchFamily="34" charset="-128"/>
                <a:cs typeface="Arial Unicode MS" pitchFamily="34" charset="-128"/>
              </a:rPr>
              <a:t>Acquire</a:t>
            </a:r>
          </a:p>
        </p:txBody>
      </p:sp>
      <p:sp>
        <p:nvSpPr>
          <p:cNvPr id="49" name="TextBox 15"/>
          <p:cNvSpPr txBox="1"/>
          <p:nvPr/>
        </p:nvSpPr>
        <p:spPr>
          <a:xfrm>
            <a:off x="3532346" y="4201780"/>
            <a:ext cx="1457401" cy="402329"/>
          </a:xfrm>
          <a:prstGeom prst="rect">
            <a:avLst/>
          </a:prstGeom>
          <a:noFill/>
        </p:spPr>
        <p:txBody>
          <a:bodyPr wrap="none" lIns="108878" tIns="54439" rIns="108878" bIns="54439" rtlCol="0">
            <a:spAutoFit/>
          </a:bodyP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50000"/>
              </a:spcBef>
              <a:spcAft>
                <a:spcPct val="0"/>
              </a:spcAft>
              <a:buClr>
                <a:srgbClr val="F0AB00"/>
              </a:buClr>
              <a:buSzPct val="80000"/>
            </a:pPr>
            <a:r>
              <a:rPr lang="en-US" sz="1900" b="1" kern="0" dirty="0">
                <a:ea typeface="Arial Unicode MS" pitchFamily="34" charset="-128"/>
                <a:cs typeface="Arial Unicode MS" pitchFamily="34" charset="-128"/>
              </a:rPr>
              <a:t>Accelerate</a:t>
            </a:r>
          </a:p>
        </p:txBody>
      </p:sp>
      <p:sp>
        <p:nvSpPr>
          <p:cNvPr id="50" name="TextBox 16"/>
          <p:cNvSpPr txBox="1"/>
          <p:nvPr/>
        </p:nvSpPr>
        <p:spPr>
          <a:xfrm>
            <a:off x="3689440" y="3473631"/>
            <a:ext cx="1143212" cy="402329"/>
          </a:xfrm>
          <a:prstGeom prst="rect">
            <a:avLst/>
          </a:prstGeom>
          <a:noFill/>
        </p:spPr>
        <p:txBody>
          <a:bodyPr wrap="none" lIns="108878" tIns="54439" rIns="108878" bIns="54439" rtlCol="0">
            <a:spAutoFit/>
          </a:bodyP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50000"/>
              </a:spcBef>
              <a:spcAft>
                <a:spcPct val="0"/>
              </a:spcAft>
              <a:buClr>
                <a:srgbClr val="F0AB00"/>
              </a:buClr>
              <a:buSzPct val="80000"/>
            </a:pPr>
            <a:r>
              <a:rPr lang="en-US" sz="1900" b="1" kern="0" dirty="0">
                <a:ea typeface="Arial Unicode MS" pitchFamily="34" charset="-128"/>
                <a:cs typeface="Arial Unicode MS" pitchFamily="34" charset="-128"/>
              </a:rPr>
              <a:t>Analyze</a:t>
            </a:r>
          </a:p>
        </p:txBody>
      </p:sp>
      <p:sp>
        <p:nvSpPr>
          <p:cNvPr id="51" name="TextBox 17"/>
          <p:cNvSpPr txBox="1"/>
          <p:nvPr/>
        </p:nvSpPr>
        <p:spPr>
          <a:xfrm>
            <a:off x="1599372" y="3876548"/>
            <a:ext cx="1056650" cy="325385"/>
          </a:xfrm>
          <a:prstGeom prst="rect">
            <a:avLst/>
          </a:prstGeom>
          <a:noFill/>
        </p:spPr>
        <p:txBody>
          <a:bodyPr wrap="none" lIns="108878" tIns="54439" rIns="108878" bIns="54439" rtlCol="0">
            <a:spAutoFit/>
          </a:bodyP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50000"/>
              </a:spcBef>
              <a:spcAft>
                <a:spcPct val="0"/>
              </a:spcAft>
              <a:buClr>
                <a:srgbClr val="F0AB00"/>
              </a:buClr>
              <a:buSzPct val="80000"/>
            </a:pPr>
            <a:r>
              <a:rPr lang="en-US" sz="1400" kern="0" dirty="0">
                <a:ea typeface="Arial Unicode MS" pitchFamily="34" charset="-128"/>
                <a:cs typeface="Arial Unicode MS" pitchFamily="34" charset="-128"/>
              </a:rPr>
              <a:t>Sybase IQ</a:t>
            </a:r>
          </a:p>
        </p:txBody>
      </p:sp>
      <p:sp>
        <p:nvSpPr>
          <p:cNvPr id="53" name="TextBox 19"/>
          <p:cNvSpPr txBox="1"/>
          <p:nvPr/>
        </p:nvSpPr>
        <p:spPr>
          <a:xfrm>
            <a:off x="3728353" y="3868233"/>
            <a:ext cx="1130388" cy="325385"/>
          </a:xfrm>
          <a:prstGeom prst="rect">
            <a:avLst/>
          </a:prstGeom>
          <a:noFill/>
        </p:spPr>
        <p:txBody>
          <a:bodyPr wrap="none" lIns="108878" tIns="54439" rIns="108878" bIns="54439" rtlCol="0">
            <a:spAutoFit/>
          </a:bodyP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50000"/>
              </a:spcBef>
              <a:spcAft>
                <a:spcPct val="0"/>
              </a:spcAft>
              <a:buClr>
                <a:srgbClr val="F0AB00"/>
              </a:buClr>
              <a:buSzPct val="80000"/>
            </a:pPr>
            <a:r>
              <a:rPr lang="en-US" sz="1400" kern="0" dirty="0">
                <a:ea typeface="Arial Unicode MS" pitchFamily="34" charset="-128"/>
                <a:cs typeface="Arial Unicode MS" pitchFamily="34" charset="-128"/>
              </a:rPr>
              <a:t>SAP HANA</a:t>
            </a:r>
          </a:p>
        </p:txBody>
      </p:sp>
      <p:sp>
        <p:nvSpPr>
          <p:cNvPr id="54" name="TextBox 20"/>
          <p:cNvSpPr txBox="1"/>
          <p:nvPr/>
        </p:nvSpPr>
        <p:spPr>
          <a:xfrm>
            <a:off x="4867272" y="3168745"/>
            <a:ext cx="1075886" cy="325385"/>
          </a:xfrm>
          <a:prstGeom prst="rect">
            <a:avLst/>
          </a:prstGeom>
          <a:noFill/>
        </p:spPr>
        <p:txBody>
          <a:bodyPr wrap="none" lIns="108878" tIns="54439" rIns="108878" bIns="54439" rtlCol="0">
            <a:spAutoFit/>
          </a:bodyP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50000"/>
              </a:spcBef>
              <a:spcAft>
                <a:spcPct val="0"/>
              </a:spcAft>
              <a:buClr>
                <a:srgbClr val="F0AB00"/>
              </a:buClr>
              <a:buSzPct val="80000"/>
            </a:pPr>
            <a:r>
              <a:rPr lang="en-US" sz="1400" kern="0" dirty="0">
                <a:ea typeface="Arial Unicode MS" pitchFamily="34" charset="-128"/>
                <a:cs typeface="Arial Unicode MS" pitchFamily="34" charset="-128"/>
              </a:rPr>
              <a:t>Geospatial</a:t>
            </a:r>
          </a:p>
        </p:txBody>
      </p:sp>
      <p:sp>
        <p:nvSpPr>
          <p:cNvPr id="55" name="TextBox 21"/>
          <p:cNvSpPr txBox="1"/>
          <p:nvPr/>
        </p:nvSpPr>
        <p:spPr>
          <a:xfrm>
            <a:off x="2358472" y="3168745"/>
            <a:ext cx="1006957" cy="325385"/>
          </a:xfrm>
          <a:prstGeom prst="rect">
            <a:avLst/>
          </a:prstGeom>
          <a:noFill/>
        </p:spPr>
        <p:txBody>
          <a:bodyPr wrap="none" lIns="108878" tIns="54439" rIns="108878" bIns="54439" rtlCol="0">
            <a:spAutoFit/>
          </a:bodyP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50000"/>
              </a:spcBef>
              <a:spcAft>
                <a:spcPct val="0"/>
              </a:spcAft>
              <a:buClr>
                <a:srgbClr val="F0AB00"/>
              </a:buClr>
              <a:buSzPct val="80000"/>
            </a:pPr>
            <a:r>
              <a:rPr lang="en-US" sz="1400" kern="0" dirty="0">
                <a:ea typeface="Arial Unicode MS" pitchFamily="34" charset="-128"/>
                <a:cs typeface="Arial Unicode MS" pitchFamily="34" charset="-128"/>
              </a:rPr>
              <a:t>Predictive</a:t>
            </a:r>
          </a:p>
        </p:txBody>
      </p:sp>
      <p:sp>
        <p:nvSpPr>
          <p:cNvPr id="56" name="TextBox 22"/>
          <p:cNvSpPr txBox="1"/>
          <p:nvPr/>
        </p:nvSpPr>
        <p:spPr>
          <a:xfrm>
            <a:off x="3470867" y="3168745"/>
            <a:ext cx="1285880" cy="325385"/>
          </a:xfrm>
          <a:prstGeom prst="rect">
            <a:avLst/>
          </a:prstGeom>
          <a:noFill/>
        </p:spPr>
        <p:txBody>
          <a:bodyPr wrap="none" lIns="108878" tIns="54439" rIns="108878" bIns="54439" rtlCol="0">
            <a:spAutoFit/>
          </a:bodyP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50000"/>
              </a:spcBef>
              <a:spcAft>
                <a:spcPct val="0"/>
              </a:spcAft>
              <a:buClr>
                <a:srgbClr val="F0AB00"/>
              </a:buClr>
              <a:buSzPct val="80000"/>
            </a:pPr>
            <a:r>
              <a:rPr lang="en-US" sz="1400" kern="0" dirty="0">
                <a:ea typeface="Arial Unicode MS" pitchFamily="34" charset="-128"/>
                <a:cs typeface="Arial Unicode MS" pitchFamily="34" charset="-128"/>
              </a:rPr>
              <a:t>Text Analysis</a:t>
            </a:r>
          </a:p>
        </p:txBody>
      </p:sp>
      <p:sp>
        <p:nvSpPr>
          <p:cNvPr id="57" name="Rectangle 56"/>
          <p:cNvSpPr/>
          <p:nvPr/>
        </p:nvSpPr>
        <p:spPr bwMode="gray">
          <a:xfrm>
            <a:off x="1096924" y="2003347"/>
            <a:ext cx="6312686" cy="719697"/>
          </a:xfrm>
          <a:prstGeom prst="rect">
            <a:avLst/>
          </a:prstGeom>
          <a:solidFill>
            <a:schemeClr val="accent1"/>
          </a:solidFill>
        </p:spPr>
        <p:txBody>
          <a:bodyPr wrap="square" lIns="108878" tIns="54439" rIns="108878" bIns="54439" rtlCol="0" anchor="ctr" anchorCtr="1">
            <a:noAutofit/>
          </a:bodyP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400" dirty="0">
              <a:solidFill>
                <a:schemeClr val="bg1"/>
              </a:solidFill>
              <a:cs typeface="Arial"/>
            </a:endParaRPr>
          </a:p>
        </p:txBody>
      </p:sp>
      <p:sp>
        <p:nvSpPr>
          <p:cNvPr id="58" name="TextBox 24"/>
          <p:cNvSpPr txBox="1"/>
          <p:nvPr/>
        </p:nvSpPr>
        <p:spPr>
          <a:xfrm>
            <a:off x="3147625" y="2384411"/>
            <a:ext cx="2226842" cy="402329"/>
          </a:xfrm>
          <a:prstGeom prst="rect">
            <a:avLst/>
          </a:prstGeom>
          <a:noFill/>
        </p:spPr>
        <p:txBody>
          <a:bodyPr wrap="none" lIns="108878" tIns="54439" rIns="108878" bIns="54439" rtlCol="0">
            <a:spAutoFit/>
          </a:bodyP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50000"/>
              </a:spcBef>
              <a:spcAft>
                <a:spcPct val="0"/>
              </a:spcAft>
              <a:buClr>
                <a:srgbClr val="F0AB00"/>
              </a:buClr>
              <a:buSzPct val="80000"/>
            </a:pPr>
            <a:r>
              <a:rPr lang="en-US" sz="1900" b="1" kern="0" dirty="0">
                <a:ea typeface="Arial Unicode MS" pitchFamily="34" charset="-128"/>
                <a:cs typeface="Arial Unicode MS" pitchFamily="34" charset="-128"/>
              </a:rPr>
              <a:t>Visualize and Act</a:t>
            </a:r>
          </a:p>
        </p:txBody>
      </p:sp>
      <p:sp>
        <p:nvSpPr>
          <p:cNvPr id="59" name="TextBox 25"/>
          <p:cNvSpPr txBox="1"/>
          <p:nvPr/>
        </p:nvSpPr>
        <p:spPr>
          <a:xfrm>
            <a:off x="1376817" y="2107348"/>
            <a:ext cx="1723499" cy="325385"/>
          </a:xfrm>
          <a:prstGeom prst="rect">
            <a:avLst/>
          </a:prstGeom>
          <a:noFill/>
        </p:spPr>
        <p:txBody>
          <a:bodyPr wrap="none" lIns="108878" tIns="54439" rIns="108878" bIns="54439" rtlCol="0">
            <a:spAutoFit/>
          </a:bodyP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50000"/>
              </a:spcBef>
              <a:spcAft>
                <a:spcPct val="0"/>
              </a:spcAft>
              <a:buClr>
                <a:srgbClr val="F0AB00"/>
              </a:buClr>
              <a:buSzPct val="80000"/>
            </a:pPr>
            <a:r>
              <a:rPr lang="en-US" sz="1400" kern="0" dirty="0">
                <a:ea typeface="Arial Unicode MS" pitchFamily="34" charset="-128"/>
                <a:cs typeface="Arial Unicode MS" pitchFamily="34" charset="-128"/>
              </a:rPr>
              <a:t>Industry/LOB Apps</a:t>
            </a:r>
          </a:p>
        </p:txBody>
      </p:sp>
      <p:sp>
        <p:nvSpPr>
          <p:cNvPr id="60" name="TextBox 26"/>
          <p:cNvSpPr txBox="1"/>
          <p:nvPr/>
        </p:nvSpPr>
        <p:spPr>
          <a:xfrm>
            <a:off x="5689786" y="2099033"/>
            <a:ext cx="1295498" cy="325385"/>
          </a:xfrm>
          <a:prstGeom prst="rect">
            <a:avLst/>
          </a:prstGeom>
          <a:noFill/>
        </p:spPr>
        <p:txBody>
          <a:bodyPr wrap="none" lIns="108878" tIns="54439" rIns="108878" bIns="54439" rtlCol="0">
            <a:spAutoFit/>
          </a:bodyP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50000"/>
              </a:spcBef>
              <a:spcAft>
                <a:spcPct val="0"/>
              </a:spcAft>
              <a:buClr>
                <a:srgbClr val="F0AB00"/>
              </a:buClr>
              <a:buSzPct val="80000"/>
            </a:pPr>
            <a:r>
              <a:rPr lang="en-US" sz="1400" kern="0" dirty="0">
                <a:ea typeface="Arial Unicode MS" pitchFamily="34" charset="-128"/>
                <a:cs typeface="Arial Unicode MS" pitchFamily="34" charset="-128"/>
              </a:rPr>
              <a:t>Custom Apps</a:t>
            </a:r>
          </a:p>
        </p:txBody>
      </p:sp>
      <p:sp>
        <p:nvSpPr>
          <p:cNvPr id="61" name="TextBox 27"/>
          <p:cNvSpPr txBox="1"/>
          <p:nvPr/>
        </p:nvSpPr>
        <p:spPr>
          <a:xfrm>
            <a:off x="3757620" y="2099033"/>
            <a:ext cx="1306719" cy="325385"/>
          </a:xfrm>
          <a:prstGeom prst="rect">
            <a:avLst/>
          </a:prstGeom>
          <a:noFill/>
        </p:spPr>
        <p:txBody>
          <a:bodyPr wrap="none" lIns="108878" tIns="54439" rIns="108878" bIns="54439" rtlCol="0">
            <a:spAutoFit/>
          </a:bodyP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50000"/>
              </a:spcBef>
              <a:spcAft>
                <a:spcPct val="0"/>
              </a:spcAft>
              <a:buClr>
                <a:srgbClr val="F0AB00"/>
              </a:buClr>
              <a:buSzPct val="80000"/>
            </a:pPr>
            <a:r>
              <a:rPr lang="en-US" sz="1400" kern="0" dirty="0">
                <a:ea typeface="Arial Unicode MS" pitchFamily="34" charset="-128"/>
                <a:cs typeface="Arial Unicode MS" pitchFamily="34" charset="-128"/>
              </a:rPr>
              <a:t>Analytic Apps</a:t>
            </a:r>
          </a:p>
        </p:txBody>
      </p:sp>
      <p:sp>
        <p:nvSpPr>
          <p:cNvPr id="62" name="TextBox 28"/>
          <p:cNvSpPr txBox="1"/>
          <p:nvPr/>
        </p:nvSpPr>
        <p:spPr>
          <a:xfrm>
            <a:off x="1383565" y="3168745"/>
            <a:ext cx="578955" cy="325385"/>
          </a:xfrm>
          <a:prstGeom prst="rect">
            <a:avLst/>
          </a:prstGeom>
          <a:noFill/>
        </p:spPr>
        <p:txBody>
          <a:bodyPr wrap="none" lIns="108878" tIns="54439" rIns="108878" bIns="54439" rtlCol="0">
            <a:spAutoFit/>
          </a:bodyP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50000"/>
              </a:spcBef>
              <a:spcAft>
                <a:spcPct val="0"/>
              </a:spcAft>
              <a:buClr>
                <a:srgbClr val="F0AB00"/>
              </a:buClr>
              <a:buSzPct val="80000"/>
            </a:pPr>
            <a:r>
              <a:rPr lang="en-US" sz="1400" kern="0" dirty="0">
                <a:ea typeface="Arial Unicode MS" pitchFamily="34" charset="-128"/>
                <a:cs typeface="Arial Unicode MS" pitchFamily="34" charset="-128"/>
              </a:rPr>
              <a:t>SQL</a:t>
            </a:r>
          </a:p>
        </p:txBody>
      </p:sp>
      <p:sp>
        <p:nvSpPr>
          <p:cNvPr id="63" name="TextBox 29"/>
          <p:cNvSpPr txBox="1"/>
          <p:nvPr/>
        </p:nvSpPr>
        <p:spPr>
          <a:xfrm>
            <a:off x="6036547" y="3168745"/>
            <a:ext cx="1067872" cy="325385"/>
          </a:xfrm>
          <a:prstGeom prst="rect">
            <a:avLst/>
          </a:prstGeom>
          <a:noFill/>
        </p:spPr>
        <p:txBody>
          <a:bodyPr wrap="none" lIns="108878" tIns="54439" rIns="108878" bIns="54439" rtlCol="0">
            <a:spAutoFit/>
          </a:bodyP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50000"/>
              </a:spcBef>
              <a:spcAft>
                <a:spcPct val="0"/>
              </a:spcAft>
              <a:buClr>
                <a:srgbClr val="F0AB00"/>
              </a:buClr>
              <a:buSzPct val="80000"/>
            </a:pPr>
            <a:r>
              <a:rPr lang="en-US" sz="1400" kern="0" dirty="0">
                <a:ea typeface="Arial Unicode MS" pitchFamily="34" charset="-128"/>
                <a:cs typeface="Arial Unicode MS" pitchFamily="34" charset="-128"/>
              </a:rPr>
              <a:t>XS Engine</a:t>
            </a:r>
          </a:p>
        </p:txBody>
      </p:sp>
      <p:cxnSp>
        <p:nvCxnSpPr>
          <p:cNvPr id="64" name="Straight Arrow Connector 63"/>
          <p:cNvCxnSpPr/>
          <p:nvPr/>
        </p:nvCxnSpPr>
        <p:spPr>
          <a:xfrm>
            <a:off x="2824991" y="4006764"/>
            <a:ext cx="731711" cy="0"/>
          </a:xfrm>
          <a:prstGeom prst="straightConnector1">
            <a:avLst/>
          </a:prstGeom>
          <a:ln w="19050">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5030391" y="4006764"/>
            <a:ext cx="731711" cy="0"/>
          </a:xfrm>
          <a:prstGeom prst="straightConnector1">
            <a:avLst/>
          </a:prstGeom>
          <a:ln w="19050">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6" name="TextBox 33"/>
          <p:cNvSpPr txBox="1"/>
          <p:nvPr/>
        </p:nvSpPr>
        <p:spPr>
          <a:xfrm>
            <a:off x="1970774" y="3168745"/>
            <a:ext cx="349726" cy="325385"/>
          </a:xfrm>
          <a:prstGeom prst="rect">
            <a:avLst/>
          </a:prstGeom>
          <a:noFill/>
        </p:spPr>
        <p:txBody>
          <a:bodyPr wrap="none" lIns="108878" tIns="54439" rIns="108878" bIns="54439" rtlCol="0">
            <a:spAutoFit/>
          </a:bodyP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50000"/>
              </a:spcBef>
              <a:spcAft>
                <a:spcPct val="0"/>
              </a:spcAft>
              <a:buClr>
                <a:srgbClr val="F0AB00"/>
              </a:buClr>
              <a:buSzPct val="80000"/>
            </a:pPr>
            <a:r>
              <a:rPr lang="en-US" sz="1400" kern="0" dirty="0">
                <a:ea typeface="Arial Unicode MS" pitchFamily="34" charset="-128"/>
                <a:cs typeface="Arial Unicode MS" pitchFamily="34" charset="-128"/>
              </a:rPr>
              <a:t>R</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4509" y="3915424"/>
            <a:ext cx="1091551" cy="193608"/>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19568" y="3385209"/>
            <a:ext cx="1721253" cy="277971"/>
          </a:xfrm>
          <a:prstGeom prst="rect">
            <a:avLst/>
          </a:prstGeom>
        </p:spPr>
      </p:pic>
      <p:sp>
        <p:nvSpPr>
          <p:cNvPr id="9" name="Right Arrow 8"/>
          <p:cNvSpPr/>
          <p:nvPr/>
        </p:nvSpPr>
        <p:spPr bwMode="gray">
          <a:xfrm>
            <a:off x="7890288" y="3868233"/>
            <a:ext cx="707712" cy="425017"/>
          </a:xfrm>
          <a:prstGeom prst="rightArrow">
            <a:avLst/>
          </a:prstGeom>
          <a:solidFill>
            <a:schemeClr val="accent1"/>
          </a:solidFill>
          <a:ln w="6350" algn="ctr">
            <a:noFill/>
            <a:miter lim="800000"/>
            <a:headEnd/>
            <a:tailEnd/>
          </a:ln>
        </p:spPr>
        <p:txBody>
          <a:bodyPr lIns="107163" tIns="85730" rIns="107163" bIns="85730" rtlCol="0" anchor="ctr"/>
          <a:lstStyle/>
          <a:p>
            <a:pPr algn="ctr" fontAlgn="base">
              <a:spcBef>
                <a:spcPct val="50000"/>
              </a:spcBef>
              <a:spcAft>
                <a:spcPct val="0"/>
              </a:spcAft>
              <a:buClr>
                <a:srgbClr val="F0AB00"/>
              </a:buClr>
              <a:buSzPct val="80000"/>
            </a:pPr>
            <a:endParaRPr lang="en-US" kern="0" dirty="0">
              <a:ea typeface="Arial Unicode MS" pitchFamily="34" charset="-128"/>
              <a:cs typeface="Arial Unicode MS" pitchFamily="34" charset="-128"/>
            </a:endParaRPr>
          </a:p>
        </p:txBody>
      </p:sp>
      <p:pic>
        <p:nvPicPr>
          <p:cNvPr id="36"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38852" y="4926241"/>
            <a:ext cx="1769978" cy="618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4528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5" name="Straight Connector 104"/>
          <p:cNvCxnSpPr/>
          <p:nvPr/>
        </p:nvCxnSpPr>
        <p:spPr bwMode="auto">
          <a:xfrm>
            <a:off x="4332993" y="4339049"/>
            <a:ext cx="0" cy="856287"/>
          </a:xfrm>
          <a:prstGeom prst="line">
            <a:avLst/>
          </a:prstGeom>
          <a:solidFill>
            <a:schemeClr val="bg2"/>
          </a:solidFill>
          <a:ln w="19050" cap="flat" cmpd="sng" algn="ctr">
            <a:solidFill>
              <a:schemeClr val="tx1"/>
            </a:solidFill>
            <a:prstDash val="solid"/>
            <a:round/>
            <a:headEnd type="triangle" w="med" len="lg"/>
            <a:tailEnd type="triangle" w="med" len="lg"/>
          </a:ln>
          <a:effectLst/>
        </p:spPr>
      </p:cxnSp>
      <p:sp>
        <p:nvSpPr>
          <p:cNvPr id="4" name="Title 3"/>
          <p:cNvSpPr>
            <a:spLocks noGrp="1"/>
          </p:cNvSpPr>
          <p:nvPr>
            <p:ph type="title"/>
          </p:nvPr>
        </p:nvSpPr>
        <p:spPr/>
        <p:txBody>
          <a:bodyPr/>
          <a:lstStyle/>
          <a:p>
            <a:r>
              <a:rPr lang="en-US" dirty="0" smtClean="0"/>
              <a:t>Enterprise Scenarios: SAP HANA and Hadoop</a:t>
            </a:r>
            <a:br>
              <a:rPr lang="en-US" dirty="0" smtClean="0"/>
            </a:br>
            <a:r>
              <a:rPr lang="en-US" b="0" dirty="0" smtClean="0"/>
              <a:t>4 Common Use Cases</a:t>
            </a:r>
            <a:endParaRPr lang="en-US" b="0" dirty="0"/>
          </a:p>
        </p:txBody>
      </p:sp>
      <p:grpSp>
        <p:nvGrpSpPr>
          <p:cNvPr id="5" name="Group 4"/>
          <p:cNvGrpSpPr/>
          <p:nvPr/>
        </p:nvGrpSpPr>
        <p:grpSpPr>
          <a:xfrm>
            <a:off x="7398398" y="2354912"/>
            <a:ext cx="4286272" cy="2189592"/>
            <a:chOff x="605672" y="2354453"/>
            <a:chExt cx="2982216" cy="2189085"/>
          </a:xfrm>
        </p:grpSpPr>
        <p:sp>
          <p:nvSpPr>
            <p:cNvPr id="6" name="Rectangle 5"/>
            <p:cNvSpPr/>
            <p:nvPr/>
          </p:nvSpPr>
          <p:spPr bwMode="auto">
            <a:xfrm>
              <a:off x="605672" y="2354453"/>
              <a:ext cx="2982216" cy="2189085"/>
            </a:xfrm>
            <a:prstGeom prst="rect">
              <a:avLst/>
            </a:prstGeom>
            <a:solidFill>
              <a:schemeClr val="bg1">
                <a:lumMod val="95000"/>
              </a:schemeClr>
            </a:solidFill>
            <a:ln w="6350" algn="ctr">
              <a:noFill/>
              <a:miter lim="800000"/>
              <a:headEnd/>
              <a:tailEnd/>
            </a:ln>
          </p:spPr>
          <p:txBody>
            <a:bodyPr lIns="90000" tIns="72000" rIns="90000" bIns="72000" rtlCol="0" anchor="t"/>
            <a:lstStyle/>
            <a:p>
              <a:pPr fontAlgn="base">
                <a:spcBef>
                  <a:spcPct val="50000"/>
                </a:spcBef>
                <a:spcAft>
                  <a:spcPct val="0"/>
                </a:spcAft>
                <a:buClr>
                  <a:srgbClr val="F0AB00"/>
                </a:buClr>
                <a:buSzPct val="80000"/>
              </a:pPr>
              <a:r>
                <a:rPr lang="en-US" kern="0" dirty="0">
                  <a:ea typeface="Arial Unicode MS" pitchFamily="34" charset="-128"/>
                  <a:cs typeface="Arial Unicode MS" pitchFamily="34" charset="-128"/>
                </a:rPr>
                <a:t>Hadoop</a:t>
              </a:r>
            </a:p>
          </p:txBody>
        </p:sp>
        <p:sp>
          <p:nvSpPr>
            <p:cNvPr id="7" name="Rectangle 6"/>
            <p:cNvSpPr/>
            <p:nvPr/>
          </p:nvSpPr>
          <p:spPr bwMode="auto">
            <a:xfrm>
              <a:off x="716656" y="3853741"/>
              <a:ext cx="2748647" cy="574583"/>
            </a:xfrm>
            <a:prstGeom prst="rect">
              <a:avLst/>
            </a:prstGeom>
            <a:solidFill>
              <a:schemeClr val="tx1">
                <a:lumMod val="50000"/>
                <a:lumOff val="50000"/>
              </a:schemeClr>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kern="0" dirty="0">
                  <a:solidFill>
                    <a:schemeClr val="bg1"/>
                  </a:solidFill>
                  <a:ea typeface="Arial Unicode MS" pitchFamily="34" charset="-128"/>
                  <a:cs typeface="Arial Unicode MS" pitchFamily="34" charset="-128"/>
                </a:rPr>
                <a:t>Data storage (Hadoop Distributed File system)</a:t>
              </a:r>
            </a:p>
          </p:txBody>
        </p:sp>
        <p:sp>
          <p:nvSpPr>
            <p:cNvPr id="8" name="Rectangle 7"/>
            <p:cNvSpPr/>
            <p:nvPr/>
          </p:nvSpPr>
          <p:spPr bwMode="auto">
            <a:xfrm>
              <a:off x="716656" y="3464047"/>
              <a:ext cx="2748646" cy="253411"/>
            </a:xfrm>
            <a:prstGeom prst="rect">
              <a:avLst/>
            </a:prstGeom>
            <a:solidFill>
              <a:schemeClr val="tx1">
                <a:lumMod val="50000"/>
                <a:lumOff val="50000"/>
              </a:schemeClr>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700" kern="0" dirty="0">
                  <a:solidFill>
                    <a:schemeClr val="bg1"/>
                  </a:solidFill>
                  <a:ea typeface="Arial Unicode MS" pitchFamily="34" charset="-128"/>
                  <a:cs typeface="Arial Unicode MS" pitchFamily="34" charset="-128"/>
                </a:rPr>
                <a:t>Job Management</a:t>
              </a:r>
            </a:p>
          </p:txBody>
        </p:sp>
        <p:sp>
          <p:nvSpPr>
            <p:cNvPr id="9" name="Rectangle 8"/>
            <p:cNvSpPr/>
            <p:nvPr/>
          </p:nvSpPr>
          <p:spPr bwMode="auto">
            <a:xfrm>
              <a:off x="912301" y="2734702"/>
              <a:ext cx="2553001" cy="401061"/>
            </a:xfrm>
            <a:prstGeom prst="rect">
              <a:avLst/>
            </a:prstGeom>
            <a:solidFill>
              <a:schemeClr val="bg1">
                <a:lumMod val="85000"/>
              </a:schemeClr>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300" kern="0" dirty="0">
                <a:solidFill>
                  <a:schemeClr val="bg1"/>
                </a:solidFill>
                <a:ea typeface="Arial Unicode MS" pitchFamily="34" charset="-128"/>
                <a:cs typeface="Arial Unicode MS" pitchFamily="34" charset="-128"/>
              </a:endParaRPr>
            </a:p>
          </p:txBody>
        </p:sp>
        <p:sp>
          <p:nvSpPr>
            <p:cNvPr id="10" name="Rectangle 9"/>
            <p:cNvSpPr/>
            <p:nvPr/>
          </p:nvSpPr>
          <p:spPr bwMode="auto">
            <a:xfrm>
              <a:off x="811001" y="2828452"/>
              <a:ext cx="2559545" cy="401061"/>
            </a:xfrm>
            <a:prstGeom prst="rect">
              <a:avLst/>
            </a:prstGeom>
            <a:solidFill>
              <a:schemeClr val="bg1">
                <a:lumMod val="65000"/>
              </a:schemeClr>
            </a:solidFill>
            <a:ln w="6350" algn="ctr">
              <a:noFill/>
              <a:miter lim="800000"/>
              <a:headEnd/>
              <a:tailEnd/>
            </a:ln>
          </p:spPr>
          <p:txBody>
            <a:bodyPr lIns="0" tIns="0" rIns="0" bIns="0" rtlCol="0" anchor="ctr"/>
            <a:lstStyle/>
            <a:p>
              <a:pPr algn="ctr" fontAlgn="base">
                <a:spcBef>
                  <a:spcPct val="50000"/>
                </a:spcBef>
                <a:spcAft>
                  <a:spcPct val="0"/>
                </a:spcAft>
                <a:buClr>
                  <a:srgbClr val="F0AB00"/>
                </a:buClr>
                <a:buSzPct val="80000"/>
              </a:pPr>
              <a:endParaRPr lang="en-US" sz="1700" kern="0" dirty="0">
                <a:solidFill>
                  <a:schemeClr val="bg1"/>
                </a:solidFill>
                <a:ea typeface="Arial Unicode MS" pitchFamily="34" charset="-128"/>
                <a:cs typeface="Arial Unicode MS" pitchFamily="34" charset="-128"/>
              </a:endParaRPr>
            </a:p>
          </p:txBody>
        </p:sp>
        <p:cxnSp>
          <p:nvCxnSpPr>
            <p:cNvPr id="11" name="Straight Connector 10"/>
            <p:cNvCxnSpPr/>
            <p:nvPr/>
          </p:nvCxnSpPr>
          <p:spPr bwMode="auto">
            <a:xfrm>
              <a:off x="1270932" y="3331950"/>
              <a:ext cx="0" cy="136285"/>
            </a:xfrm>
            <a:prstGeom prst="line">
              <a:avLst/>
            </a:prstGeom>
            <a:solidFill>
              <a:srgbClr val="DBE5EF"/>
            </a:solidFill>
            <a:ln w="19050" cap="flat" cmpd="sng" algn="ctr">
              <a:solidFill>
                <a:srgbClr val="002060"/>
              </a:solidFill>
              <a:prstDash val="solid"/>
              <a:round/>
              <a:headEnd type="none" w="med" len="med"/>
              <a:tailEnd type="none" w="med" len="med"/>
            </a:ln>
            <a:effectLst/>
          </p:spPr>
        </p:cxnSp>
        <p:cxnSp>
          <p:nvCxnSpPr>
            <p:cNvPr id="12" name="Straight Connector 11"/>
            <p:cNvCxnSpPr/>
            <p:nvPr/>
          </p:nvCxnSpPr>
          <p:spPr bwMode="auto">
            <a:xfrm>
              <a:off x="2090452" y="3331950"/>
              <a:ext cx="0" cy="136285"/>
            </a:xfrm>
            <a:prstGeom prst="line">
              <a:avLst/>
            </a:prstGeom>
            <a:solidFill>
              <a:srgbClr val="DBE5EF"/>
            </a:solidFill>
            <a:ln w="19050" cap="flat" cmpd="sng" algn="ctr">
              <a:solidFill>
                <a:srgbClr val="002060"/>
              </a:solidFill>
              <a:prstDash val="solid"/>
              <a:round/>
              <a:headEnd type="none" w="med" len="med"/>
              <a:tailEnd type="none" w="med" len="med"/>
            </a:ln>
            <a:effectLst/>
          </p:spPr>
        </p:cxnSp>
        <p:cxnSp>
          <p:nvCxnSpPr>
            <p:cNvPr id="13" name="Straight Connector 12"/>
            <p:cNvCxnSpPr/>
            <p:nvPr/>
          </p:nvCxnSpPr>
          <p:spPr bwMode="auto">
            <a:xfrm>
              <a:off x="2909972" y="3331950"/>
              <a:ext cx="0" cy="136285"/>
            </a:xfrm>
            <a:prstGeom prst="line">
              <a:avLst/>
            </a:prstGeom>
            <a:solidFill>
              <a:srgbClr val="DBE5EF"/>
            </a:solidFill>
            <a:ln w="19050" cap="flat" cmpd="sng" algn="ctr">
              <a:solidFill>
                <a:srgbClr val="002060"/>
              </a:solidFill>
              <a:prstDash val="solid"/>
              <a:round/>
              <a:headEnd type="none" w="med" len="med"/>
              <a:tailEnd type="none" w="med" len="med"/>
            </a:ln>
            <a:effectLst/>
          </p:spPr>
        </p:cxnSp>
        <p:cxnSp>
          <p:nvCxnSpPr>
            <p:cNvPr id="14" name="Straight Connector 13"/>
            <p:cNvCxnSpPr>
              <a:stCxn id="8" idx="2"/>
              <a:endCxn id="7" idx="0"/>
            </p:cNvCxnSpPr>
            <p:nvPr/>
          </p:nvCxnSpPr>
          <p:spPr bwMode="auto">
            <a:xfrm>
              <a:off x="2090979" y="3717458"/>
              <a:ext cx="1" cy="136283"/>
            </a:xfrm>
            <a:prstGeom prst="line">
              <a:avLst/>
            </a:prstGeom>
            <a:solidFill>
              <a:srgbClr val="DBE5EF"/>
            </a:solidFill>
            <a:ln w="19050" cap="flat" cmpd="sng" algn="ctr">
              <a:solidFill>
                <a:srgbClr val="002060"/>
              </a:solidFill>
              <a:prstDash val="solid"/>
              <a:round/>
              <a:headEnd type="none" w="med" len="med"/>
              <a:tailEnd type="none" w="med" len="med"/>
            </a:ln>
            <a:effectLst/>
          </p:spPr>
        </p:cxnSp>
        <p:sp>
          <p:nvSpPr>
            <p:cNvPr id="15" name="Rectangle 14"/>
            <p:cNvSpPr/>
            <p:nvPr/>
          </p:nvSpPr>
          <p:spPr bwMode="auto">
            <a:xfrm>
              <a:off x="716657" y="2930889"/>
              <a:ext cx="2551450" cy="401061"/>
            </a:xfrm>
            <a:prstGeom prst="rect">
              <a:avLst/>
            </a:prstGeom>
            <a:solidFill>
              <a:schemeClr val="tx1">
                <a:lumMod val="50000"/>
                <a:lumOff val="50000"/>
              </a:schemeClr>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kern="0" dirty="0">
                  <a:solidFill>
                    <a:schemeClr val="bg1"/>
                  </a:solidFill>
                  <a:ea typeface="Arial Unicode MS" pitchFamily="34" charset="-128"/>
                  <a:cs typeface="Arial Unicode MS" pitchFamily="34" charset="-128"/>
                </a:rPr>
                <a:t>Computation Engine(s)</a:t>
              </a:r>
            </a:p>
          </p:txBody>
        </p:sp>
      </p:grpSp>
      <p:cxnSp>
        <p:nvCxnSpPr>
          <p:cNvPr id="26" name="Straight Connector 25"/>
          <p:cNvCxnSpPr/>
          <p:nvPr/>
        </p:nvCxnSpPr>
        <p:spPr bwMode="auto">
          <a:xfrm>
            <a:off x="3504492" y="4280066"/>
            <a:ext cx="11962" cy="1830541"/>
          </a:xfrm>
          <a:prstGeom prst="line">
            <a:avLst/>
          </a:prstGeom>
          <a:solidFill>
            <a:schemeClr val="bg2"/>
          </a:solidFill>
          <a:ln w="19050" cap="flat" cmpd="sng" algn="ctr">
            <a:solidFill>
              <a:schemeClr val="tx1"/>
            </a:solidFill>
            <a:prstDash val="solid"/>
            <a:round/>
            <a:headEnd type="triangle" w="med" len="lg"/>
            <a:tailEnd type="triangle" w="med" len="lg"/>
          </a:ln>
          <a:effectLst/>
        </p:spPr>
      </p:cxnSp>
      <p:sp>
        <p:nvSpPr>
          <p:cNvPr id="39" name="TextBox 38"/>
          <p:cNvSpPr txBox="1"/>
          <p:nvPr/>
        </p:nvSpPr>
        <p:spPr>
          <a:xfrm>
            <a:off x="8002827" y="5723163"/>
            <a:ext cx="2056495" cy="553998"/>
          </a:xfrm>
          <a:prstGeom prst="rect">
            <a:avLst/>
          </a:prstGeom>
          <a:noFill/>
        </p:spPr>
        <p:txBody>
          <a:bodyPr wrap="square" lIns="0" tIns="0" rIns="0" bIns="0" rtlCol="0">
            <a:spAutoFit/>
          </a:bodyPr>
          <a:lstStyle/>
          <a:p>
            <a:pPr algn="ctr"/>
            <a:r>
              <a:rPr lang="en-US" sz="1800" dirty="0"/>
              <a:t>Hadoop as a </a:t>
            </a:r>
            <a:r>
              <a:rPr lang="en-US" sz="1800" b="1" i="1" dirty="0"/>
              <a:t>flexible data store</a:t>
            </a:r>
          </a:p>
        </p:txBody>
      </p:sp>
      <p:sp>
        <p:nvSpPr>
          <p:cNvPr id="40" name="TextBox 39"/>
          <p:cNvSpPr txBox="1"/>
          <p:nvPr/>
        </p:nvSpPr>
        <p:spPr>
          <a:xfrm>
            <a:off x="5955712" y="4857180"/>
            <a:ext cx="1791440" cy="553998"/>
          </a:xfrm>
          <a:prstGeom prst="rect">
            <a:avLst/>
          </a:prstGeom>
          <a:noFill/>
        </p:spPr>
        <p:txBody>
          <a:bodyPr wrap="square" lIns="0" tIns="0" rIns="0" bIns="0" rtlCol="0">
            <a:spAutoFit/>
          </a:bodyPr>
          <a:lstStyle/>
          <a:p>
            <a:pPr algn="ctr"/>
            <a:r>
              <a:rPr lang="en-US" sz="1800" dirty="0"/>
              <a:t>Hadoop as a </a:t>
            </a:r>
            <a:r>
              <a:rPr lang="en-US" sz="1800" b="1" i="1" dirty="0"/>
              <a:t>simple database</a:t>
            </a:r>
            <a:endParaRPr lang="en-US" sz="1800" i="1" dirty="0"/>
          </a:p>
        </p:txBody>
      </p:sp>
      <p:sp>
        <p:nvSpPr>
          <p:cNvPr id="43" name="TextBox 42"/>
          <p:cNvSpPr txBox="1"/>
          <p:nvPr/>
        </p:nvSpPr>
        <p:spPr>
          <a:xfrm>
            <a:off x="5684134" y="3039886"/>
            <a:ext cx="1714263" cy="738664"/>
          </a:xfrm>
          <a:prstGeom prst="rect">
            <a:avLst/>
          </a:prstGeom>
          <a:noFill/>
        </p:spPr>
        <p:txBody>
          <a:bodyPr wrap="square" lIns="0" tIns="0" rIns="0" bIns="0" rtlCol="0">
            <a:spAutoFit/>
          </a:bodyPr>
          <a:lstStyle/>
          <a:p>
            <a:pPr algn="ctr"/>
            <a:r>
              <a:rPr lang="en-US" sz="1600" dirty="0"/>
              <a:t>Hadoop as a </a:t>
            </a:r>
            <a:r>
              <a:rPr lang="en-US" sz="1600" b="1" i="1" dirty="0"/>
              <a:t>processing engine</a:t>
            </a:r>
            <a:endParaRPr lang="en-US" sz="1600" i="1" dirty="0"/>
          </a:p>
        </p:txBody>
      </p:sp>
      <p:cxnSp>
        <p:nvCxnSpPr>
          <p:cNvPr id="45" name="Straight Connector 44"/>
          <p:cNvCxnSpPr/>
          <p:nvPr/>
        </p:nvCxnSpPr>
        <p:spPr bwMode="auto">
          <a:xfrm>
            <a:off x="3504492" y="6110607"/>
            <a:ext cx="4359285" cy="0"/>
          </a:xfrm>
          <a:prstGeom prst="line">
            <a:avLst/>
          </a:prstGeom>
          <a:solidFill>
            <a:schemeClr val="bg2"/>
          </a:solidFill>
          <a:ln w="19050" cap="flat" cmpd="sng" algn="ctr">
            <a:solidFill>
              <a:schemeClr val="tx1"/>
            </a:solidFill>
            <a:prstDash val="solid"/>
            <a:round/>
            <a:headEnd type="triangle" w="med" len="lg"/>
            <a:tailEnd type="triangle" w="med" len="lg"/>
          </a:ln>
          <a:effectLst/>
        </p:spPr>
      </p:cxnSp>
      <p:sp>
        <p:nvSpPr>
          <p:cNvPr id="47" name="TextBox 46"/>
          <p:cNvSpPr txBox="1"/>
          <p:nvPr/>
        </p:nvSpPr>
        <p:spPr>
          <a:xfrm>
            <a:off x="5872954" y="1566250"/>
            <a:ext cx="2786527" cy="553998"/>
          </a:xfrm>
          <a:prstGeom prst="rect">
            <a:avLst/>
          </a:prstGeom>
          <a:noFill/>
        </p:spPr>
        <p:txBody>
          <a:bodyPr wrap="square" lIns="0" tIns="0" rIns="0" bIns="0" rtlCol="0">
            <a:spAutoFit/>
          </a:bodyPr>
          <a:lstStyle/>
          <a:p>
            <a:pPr algn="ctr"/>
            <a:r>
              <a:rPr lang="en-US" sz="1800" dirty="0" smtClean="0"/>
              <a:t>Hadoop for advanced analytics </a:t>
            </a:r>
            <a:endParaRPr lang="en-US" sz="1800" dirty="0"/>
          </a:p>
        </p:txBody>
      </p:sp>
      <p:sp>
        <p:nvSpPr>
          <p:cNvPr id="49" name="TextBox 48"/>
          <p:cNvSpPr txBox="1"/>
          <p:nvPr/>
        </p:nvSpPr>
        <p:spPr>
          <a:xfrm>
            <a:off x="10220729" y="5604394"/>
            <a:ext cx="1502577" cy="200055"/>
          </a:xfrm>
          <a:prstGeom prst="rect">
            <a:avLst/>
          </a:prstGeom>
          <a:noFill/>
          <a:ln>
            <a:noFill/>
          </a:ln>
        </p:spPr>
        <p:txBody>
          <a:bodyPr wrap="square" lIns="0" tIns="0" rIns="0" bIns="0" rtlCol="0">
            <a:spAutoFit/>
          </a:bodyPr>
          <a:lstStyle/>
          <a:p>
            <a:r>
              <a:rPr lang="en-US" sz="1300" dirty="0"/>
              <a:t>Reference Data</a:t>
            </a:r>
          </a:p>
        </p:txBody>
      </p:sp>
      <p:sp>
        <p:nvSpPr>
          <p:cNvPr id="50" name="TextBox 49"/>
          <p:cNvSpPr txBox="1"/>
          <p:nvPr/>
        </p:nvSpPr>
        <p:spPr>
          <a:xfrm>
            <a:off x="10215320" y="4983941"/>
            <a:ext cx="1507985" cy="200055"/>
          </a:xfrm>
          <a:prstGeom prst="rect">
            <a:avLst/>
          </a:prstGeom>
          <a:noFill/>
          <a:ln>
            <a:noFill/>
          </a:ln>
        </p:spPr>
        <p:txBody>
          <a:bodyPr wrap="square" lIns="0" tIns="0" rIns="0" bIns="0" rtlCol="0">
            <a:spAutoFit/>
          </a:bodyPr>
          <a:lstStyle/>
          <a:p>
            <a:r>
              <a:rPr lang="en-US" sz="1300" dirty="0"/>
              <a:t>Streaming Data</a:t>
            </a:r>
          </a:p>
        </p:txBody>
      </p:sp>
      <p:sp>
        <p:nvSpPr>
          <p:cNvPr id="51" name="TextBox 50"/>
          <p:cNvSpPr txBox="1"/>
          <p:nvPr/>
        </p:nvSpPr>
        <p:spPr>
          <a:xfrm>
            <a:off x="10234202" y="6224846"/>
            <a:ext cx="1489104" cy="200055"/>
          </a:xfrm>
          <a:prstGeom prst="rect">
            <a:avLst/>
          </a:prstGeom>
          <a:noFill/>
          <a:ln>
            <a:noFill/>
          </a:ln>
        </p:spPr>
        <p:txBody>
          <a:bodyPr wrap="square" lIns="0" tIns="0" rIns="0" bIns="0" rtlCol="0">
            <a:spAutoFit/>
          </a:bodyPr>
          <a:lstStyle/>
          <a:p>
            <a:r>
              <a:rPr lang="en-US" sz="1300" dirty="0"/>
              <a:t>Enterprise Data</a:t>
            </a:r>
          </a:p>
        </p:txBody>
      </p:sp>
      <p:sp>
        <p:nvSpPr>
          <p:cNvPr id="52" name="TextBox 51"/>
          <p:cNvSpPr txBox="1"/>
          <p:nvPr/>
        </p:nvSpPr>
        <p:spPr>
          <a:xfrm>
            <a:off x="10220729" y="5914621"/>
            <a:ext cx="1502577" cy="200055"/>
          </a:xfrm>
          <a:prstGeom prst="rect">
            <a:avLst/>
          </a:prstGeom>
          <a:noFill/>
          <a:ln>
            <a:noFill/>
          </a:ln>
        </p:spPr>
        <p:txBody>
          <a:bodyPr wrap="square" lIns="0" tIns="0" rIns="0" bIns="0" rtlCol="0">
            <a:spAutoFit/>
          </a:bodyPr>
          <a:lstStyle/>
          <a:p>
            <a:r>
              <a:rPr lang="en-US" sz="1300" dirty="0"/>
              <a:t>Transaction Data</a:t>
            </a:r>
          </a:p>
        </p:txBody>
      </p:sp>
      <p:sp>
        <p:nvSpPr>
          <p:cNvPr id="53" name="TextBox 52"/>
          <p:cNvSpPr txBox="1"/>
          <p:nvPr/>
        </p:nvSpPr>
        <p:spPr>
          <a:xfrm>
            <a:off x="10209007" y="5294168"/>
            <a:ext cx="1514298" cy="200055"/>
          </a:xfrm>
          <a:prstGeom prst="rect">
            <a:avLst/>
          </a:prstGeom>
          <a:noFill/>
          <a:ln>
            <a:noFill/>
          </a:ln>
        </p:spPr>
        <p:txBody>
          <a:bodyPr wrap="square" lIns="0" tIns="0" rIns="0" bIns="0" rtlCol="0">
            <a:spAutoFit/>
          </a:bodyPr>
          <a:lstStyle/>
          <a:p>
            <a:r>
              <a:rPr lang="en-US" sz="1300" dirty="0"/>
              <a:t>Social Media</a:t>
            </a:r>
          </a:p>
        </p:txBody>
      </p:sp>
      <p:sp>
        <p:nvSpPr>
          <p:cNvPr id="62" name="Oval 61"/>
          <p:cNvSpPr/>
          <p:nvPr/>
        </p:nvSpPr>
        <p:spPr bwMode="gray">
          <a:xfrm>
            <a:off x="7863777" y="5618129"/>
            <a:ext cx="2334596" cy="816156"/>
          </a:xfrm>
          <a:prstGeom prst="ellipse">
            <a:avLst/>
          </a:prstGeom>
          <a:noFill/>
          <a:ln w="19050" algn="ctr">
            <a:solidFill>
              <a:schemeClr val="tx1">
                <a:lumMod val="65000"/>
                <a:lumOff val="35000"/>
              </a:schemeClr>
            </a:solidFill>
            <a:miter lim="800000"/>
            <a:headEnd/>
            <a:tailEnd/>
          </a:ln>
        </p:spPr>
        <p:txBody>
          <a:bodyPr lIns="107163" tIns="85730" rIns="107163" bIns="85730" rtlCol="0" anchor="ctr"/>
          <a:lstStyle/>
          <a:p>
            <a:pPr algn="ctr" fontAlgn="base">
              <a:spcBef>
                <a:spcPct val="50000"/>
              </a:spcBef>
              <a:spcAft>
                <a:spcPct val="0"/>
              </a:spcAft>
              <a:buClr>
                <a:srgbClr val="F0AB00"/>
              </a:buClr>
              <a:buSzPct val="80000"/>
            </a:pPr>
            <a:endParaRPr lang="en-US" kern="0" dirty="0">
              <a:ea typeface="Arial Unicode MS" pitchFamily="34" charset="-128"/>
              <a:cs typeface="Arial Unicode MS" pitchFamily="34" charset="-128"/>
            </a:endParaRPr>
          </a:p>
        </p:txBody>
      </p:sp>
      <p:sp>
        <p:nvSpPr>
          <p:cNvPr id="63" name="Oval 62"/>
          <p:cNvSpPr/>
          <p:nvPr/>
        </p:nvSpPr>
        <p:spPr bwMode="gray">
          <a:xfrm>
            <a:off x="5684134" y="4726101"/>
            <a:ext cx="2179643" cy="816156"/>
          </a:xfrm>
          <a:prstGeom prst="ellipse">
            <a:avLst/>
          </a:prstGeom>
          <a:noFill/>
          <a:ln w="19050" algn="ctr">
            <a:solidFill>
              <a:schemeClr val="tx1">
                <a:lumMod val="65000"/>
                <a:lumOff val="35000"/>
              </a:schemeClr>
            </a:solidFill>
            <a:miter lim="800000"/>
            <a:headEnd/>
            <a:tailEnd/>
          </a:ln>
        </p:spPr>
        <p:txBody>
          <a:bodyPr lIns="107163" tIns="85730" rIns="107163" bIns="85730" rtlCol="0" anchor="ctr"/>
          <a:lstStyle/>
          <a:p>
            <a:pPr algn="ctr" fontAlgn="base">
              <a:spcBef>
                <a:spcPct val="50000"/>
              </a:spcBef>
              <a:spcAft>
                <a:spcPct val="0"/>
              </a:spcAft>
              <a:buClr>
                <a:srgbClr val="F0AB00"/>
              </a:buClr>
              <a:buSzPct val="80000"/>
            </a:pPr>
            <a:endParaRPr lang="en-US" kern="0" dirty="0">
              <a:ea typeface="Arial Unicode MS" pitchFamily="34" charset="-128"/>
              <a:cs typeface="Arial Unicode MS" pitchFamily="34" charset="-128"/>
            </a:endParaRPr>
          </a:p>
        </p:txBody>
      </p:sp>
      <p:sp>
        <p:nvSpPr>
          <p:cNvPr id="64" name="Oval 63"/>
          <p:cNvSpPr/>
          <p:nvPr/>
        </p:nvSpPr>
        <p:spPr bwMode="gray">
          <a:xfrm>
            <a:off x="5753598" y="2947569"/>
            <a:ext cx="1644799" cy="906448"/>
          </a:xfrm>
          <a:prstGeom prst="ellipse">
            <a:avLst/>
          </a:prstGeom>
          <a:noFill/>
          <a:ln w="19050" algn="ctr">
            <a:solidFill>
              <a:schemeClr val="tx1">
                <a:lumMod val="65000"/>
                <a:lumOff val="35000"/>
              </a:schemeClr>
            </a:solidFill>
            <a:miter lim="800000"/>
            <a:headEnd/>
            <a:tailEnd/>
          </a:ln>
        </p:spPr>
        <p:txBody>
          <a:bodyPr lIns="107163" tIns="85730" rIns="107163" bIns="85730" rtlCol="0" anchor="ctr"/>
          <a:lstStyle/>
          <a:p>
            <a:pPr algn="ctr" fontAlgn="base">
              <a:spcBef>
                <a:spcPct val="50000"/>
              </a:spcBef>
              <a:spcAft>
                <a:spcPct val="0"/>
              </a:spcAft>
              <a:buClr>
                <a:srgbClr val="F0AB00"/>
              </a:buClr>
              <a:buSzPct val="80000"/>
            </a:pPr>
            <a:endParaRPr lang="en-US" kern="0" dirty="0">
              <a:ea typeface="Arial Unicode MS" pitchFamily="34" charset="-128"/>
              <a:cs typeface="Arial Unicode MS" pitchFamily="34" charset="-128"/>
            </a:endParaRPr>
          </a:p>
        </p:txBody>
      </p:sp>
      <p:grpSp>
        <p:nvGrpSpPr>
          <p:cNvPr id="85" name="Group 84"/>
          <p:cNvGrpSpPr/>
          <p:nvPr/>
        </p:nvGrpSpPr>
        <p:grpSpPr>
          <a:xfrm>
            <a:off x="362597" y="2200886"/>
            <a:ext cx="5321537" cy="2681334"/>
            <a:chOff x="1096923" y="1281812"/>
            <a:chExt cx="6312688" cy="2581104"/>
          </a:xfrm>
        </p:grpSpPr>
        <p:sp>
          <p:nvSpPr>
            <p:cNvPr id="65" name="Rectangle 64"/>
            <p:cNvSpPr/>
            <p:nvPr/>
          </p:nvSpPr>
          <p:spPr bwMode="gray">
            <a:xfrm>
              <a:off x="1096923" y="1281812"/>
              <a:ext cx="6312688" cy="2581104"/>
            </a:xfrm>
            <a:prstGeom prst="rect">
              <a:avLst/>
            </a:prstGeom>
            <a:solidFill>
              <a:schemeClr val="accent1"/>
            </a:solidFill>
          </p:spPr>
          <p:txBody>
            <a:bodyPr wrap="square" lIns="108878" tIns="54439" rIns="108878" bIns="108878" rtlCol="0" anchor="b" anchorCtr="0">
              <a:noAutofit/>
            </a:bodyP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900" dirty="0">
                  <a:cs typeface="Arial"/>
                </a:rPr>
                <a:t>SAP </a:t>
              </a:r>
              <a:r>
                <a:rPr lang="en-US" sz="1900" dirty="0" smtClean="0">
                  <a:cs typeface="Arial"/>
                </a:rPr>
                <a:t>HANA Platform</a:t>
              </a:r>
              <a:endParaRPr lang="en-US" sz="1900" dirty="0">
                <a:cs typeface="Arial"/>
              </a:endParaRPr>
            </a:p>
          </p:txBody>
        </p:sp>
        <p:sp>
          <p:nvSpPr>
            <p:cNvPr id="66" name="Rectangle 65"/>
            <p:cNvSpPr/>
            <p:nvPr/>
          </p:nvSpPr>
          <p:spPr bwMode="gray">
            <a:xfrm>
              <a:off x="1267677" y="2793296"/>
              <a:ext cx="5986721" cy="528702"/>
            </a:xfrm>
            <a:prstGeom prst="rect">
              <a:avLst/>
            </a:prstGeom>
            <a:solidFill>
              <a:schemeClr val="bg1"/>
            </a:solidFill>
          </p:spPr>
          <p:txBody>
            <a:bodyPr wrap="square" lIns="108878" tIns="54439" rIns="108878" bIns="54439" rtlCol="0" anchor="ctr" anchorCtr="1">
              <a:noAutofit/>
            </a:bodyP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400" dirty="0">
                <a:solidFill>
                  <a:schemeClr val="bg1"/>
                </a:solidFill>
                <a:cs typeface="Arial"/>
              </a:endParaRPr>
            </a:p>
          </p:txBody>
        </p:sp>
        <p:sp>
          <p:nvSpPr>
            <p:cNvPr id="67" name="Rectangle 66"/>
            <p:cNvSpPr/>
            <p:nvPr/>
          </p:nvSpPr>
          <p:spPr bwMode="gray">
            <a:xfrm>
              <a:off x="1259094" y="2073488"/>
              <a:ext cx="5986721" cy="691902"/>
            </a:xfrm>
            <a:prstGeom prst="rect">
              <a:avLst/>
            </a:prstGeom>
            <a:solidFill>
              <a:schemeClr val="bg1"/>
            </a:solidFill>
          </p:spPr>
          <p:txBody>
            <a:bodyPr wrap="square" lIns="108878" tIns="54439" rIns="108878" bIns="54439" rtlCol="0" anchor="ctr" anchorCtr="1">
              <a:noAutofit/>
            </a:bodyP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400" dirty="0">
                <a:solidFill>
                  <a:schemeClr val="bg1"/>
                </a:solidFill>
                <a:cs typeface="Arial"/>
              </a:endParaRPr>
            </a:p>
          </p:txBody>
        </p:sp>
        <p:sp>
          <p:nvSpPr>
            <p:cNvPr id="68" name="TextBox 8"/>
            <p:cNvSpPr txBox="1"/>
            <p:nvPr/>
          </p:nvSpPr>
          <p:spPr>
            <a:xfrm>
              <a:off x="5030391" y="2808049"/>
              <a:ext cx="1905518" cy="540828"/>
            </a:xfrm>
            <a:prstGeom prst="rect">
              <a:avLst/>
            </a:prstGeom>
            <a:noFill/>
          </p:spPr>
          <p:txBody>
            <a:bodyPr wrap="square" lIns="108878" tIns="54439" rIns="108878" bIns="54439" rtlCol="0">
              <a:spAutoFit/>
            </a:bodyP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50000"/>
                </a:spcBef>
                <a:spcAft>
                  <a:spcPct val="0"/>
                </a:spcAft>
                <a:buClr>
                  <a:srgbClr val="F0AB00"/>
                </a:buClr>
                <a:buSzPct val="80000"/>
              </a:pPr>
              <a:r>
                <a:rPr lang="en-US" sz="1400" kern="0" dirty="0">
                  <a:ea typeface="Arial Unicode MS" pitchFamily="34" charset="-128"/>
                  <a:cs typeface="Arial Unicode MS" pitchFamily="34" charset="-128"/>
                </a:rPr>
                <a:t>SAP </a:t>
              </a:r>
              <a:br>
                <a:rPr lang="en-US" sz="1400" kern="0" dirty="0">
                  <a:ea typeface="Arial Unicode MS" pitchFamily="34" charset="-128"/>
                  <a:cs typeface="Arial Unicode MS" pitchFamily="34" charset="-128"/>
                </a:rPr>
              </a:br>
              <a:r>
                <a:rPr lang="en-US" sz="1400" kern="0" dirty="0">
                  <a:ea typeface="Arial Unicode MS" pitchFamily="34" charset="-128"/>
                  <a:cs typeface="Arial Unicode MS" pitchFamily="34" charset="-128"/>
                </a:rPr>
                <a:t>Data Services</a:t>
              </a:r>
            </a:p>
          </p:txBody>
        </p:sp>
        <p:sp>
          <p:nvSpPr>
            <p:cNvPr id="69" name="TextBox 12"/>
            <p:cNvSpPr txBox="1"/>
            <p:nvPr/>
          </p:nvSpPr>
          <p:spPr>
            <a:xfrm>
              <a:off x="2288916" y="2799221"/>
              <a:ext cx="1135198" cy="540828"/>
            </a:xfrm>
            <a:prstGeom prst="rect">
              <a:avLst/>
            </a:prstGeom>
            <a:noFill/>
          </p:spPr>
          <p:txBody>
            <a:bodyPr wrap="none" lIns="108878" tIns="54439" rIns="108878" bIns="54439" rtlCol="0">
              <a:spAutoFit/>
            </a:bodyP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50000"/>
                </a:spcBef>
                <a:spcAft>
                  <a:spcPct val="0"/>
                </a:spcAft>
                <a:buClr>
                  <a:srgbClr val="F0AB00"/>
                </a:buClr>
                <a:buSzPct val="80000"/>
              </a:pPr>
              <a:r>
                <a:rPr lang="en-US" sz="1400" kern="0" dirty="0">
                  <a:ea typeface="Arial Unicode MS" pitchFamily="34" charset="-128"/>
                  <a:cs typeface="Arial Unicode MS" pitchFamily="34" charset="-128"/>
                </a:rPr>
                <a:t>Data</a:t>
              </a:r>
              <a:br>
                <a:rPr lang="en-US" sz="1400" kern="0" dirty="0">
                  <a:ea typeface="Arial Unicode MS" pitchFamily="34" charset="-128"/>
                  <a:cs typeface="Arial Unicode MS" pitchFamily="34" charset="-128"/>
                </a:rPr>
              </a:br>
              <a:r>
                <a:rPr lang="en-US" sz="1400" kern="0" dirty="0">
                  <a:ea typeface="Arial Unicode MS" pitchFamily="34" charset="-128"/>
                  <a:cs typeface="Arial Unicode MS" pitchFamily="34" charset="-128"/>
                </a:rPr>
                <a:t>Connectors</a:t>
              </a:r>
            </a:p>
          </p:txBody>
        </p:sp>
        <p:sp>
          <p:nvSpPr>
            <p:cNvPr id="70" name="TextBox 14"/>
            <p:cNvSpPr txBox="1"/>
            <p:nvPr/>
          </p:nvSpPr>
          <p:spPr>
            <a:xfrm>
              <a:off x="3696654" y="2934693"/>
              <a:ext cx="1128786" cy="402329"/>
            </a:xfrm>
            <a:prstGeom prst="rect">
              <a:avLst/>
            </a:prstGeom>
            <a:noFill/>
          </p:spPr>
          <p:txBody>
            <a:bodyPr wrap="none" lIns="108878" tIns="54439" rIns="108878" bIns="54439" rtlCol="0">
              <a:spAutoFit/>
            </a:bodyP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50000"/>
                </a:spcBef>
                <a:spcAft>
                  <a:spcPct val="0"/>
                </a:spcAft>
                <a:buClr>
                  <a:srgbClr val="F0AB00"/>
                </a:buClr>
                <a:buSzPct val="80000"/>
              </a:pPr>
              <a:r>
                <a:rPr lang="en-US" sz="1900" b="1" kern="0" dirty="0">
                  <a:ea typeface="Arial Unicode MS" pitchFamily="34" charset="-128"/>
                  <a:cs typeface="Arial Unicode MS" pitchFamily="34" charset="-128"/>
                </a:rPr>
                <a:t>Acquire</a:t>
              </a:r>
            </a:p>
          </p:txBody>
        </p:sp>
        <p:sp>
          <p:nvSpPr>
            <p:cNvPr id="71" name="TextBox 15"/>
            <p:cNvSpPr txBox="1"/>
            <p:nvPr/>
          </p:nvSpPr>
          <p:spPr>
            <a:xfrm>
              <a:off x="3532346" y="2463115"/>
              <a:ext cx="1457401" cy="402329"/>
            </a:xfrm>
            <a:prstGeom prst="rect">
              <a:avLst/>
            </a:prstGeom>
            <a:noFill/>
          </p:spPr>
          <p:txBody>
            <a:bodyPr wrap="none" lIns="108878" tIns="54439" rIns="108878" bIns="54439" rtlCol="0">
              <a:spAutoFit/>
            </a:bodyP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50000"/>
                </a:spcBef>
                <a:spcAft>
                  <a:spcPct val="0"/>
                </a:spcAft>
                <a:buClr>
                  <a:srgbClr val="F0AB00"/>
                </a:buClr>
                <a:buSzPct val="80000"/>
              </a:pPr>
              <a:r>
                <a:rPr lang="en-US" sz="1900" b="1" kern="0" dirty="0">
                  <a:ea typeface="Arial Unicode MS" pitchFamily="34" charset="-128"/>
                  <a:cs typeface="Arial Unicode MS" pitchFamily="34" charset="-128"/>
                </a:rPr>
                <a:t>Accelerate</a:t>
              </a:r>
            </a:p>
          </p:txBody>
        </p:sp>
        <p:sp>
          <p:nvSpPr>
            <p:cNvPr id="73" name="TextBox 17"/>
            <p:cNvSpPr txBox="1"/>
            <p:nvPr/>
          </p:nvSpPr>
          <p:spPr>
            <a:xfrm>
              <a:off x="1599372" y="2137883"/>
              <a:ext cx="1056650" cy="325385"/>
            </a:xfrm>
            <a:prstGeom prst="rect">
              <a:avLst/>
            </a:prstGeom>
            <a:noFill/>
          </p:spPr>
          <p:txBody>
            <a:bodyPr wrap="none" lIns="108878" tIns="54439" rIns="108878" bIns="54439" rtlCol="0">
              <a:spAutoFit/>
            </a:bodyP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50000"/>
                </a:spcBef>
                <a:spcAft>
                  <a:spcPct val="0"/>
                </a:spcAft>
                <a:buClr>
                  <a:srgbClr val="F0AB00"/>
                </a:buClr>
                <a:buSzPct val="80000"/>
              </a:pPr>
              <a:r>
                <a:rPr lang="en-US" sz="1400" kern="0" dirty="0">
                  <a:ea typeface="Arial Unicode MS" pitchFamily="34" charset="-128"/>
                  <a:cs typeface="Arial Unicode MS" pitchFamily="34" charset="-128"/>
                </a:rPr>
                <a:t>Sybase IQ</a:t>
              </a:r>
            </a:p>
          </p:txBody>
        </p:sp>
        <p:sp>
          <p:nvSpPr>
            <p:cNvPr id="74" name="TextBox 19"/>
            <p:cNvSpPr txBox="1"/>
            <p:nvPr/>
          </p:nvSpPr>
          <p:spPr>
            <a:xfrm>
              <a:off x="3728353" y="2129568"/>
              <a:ext cx="1130388" cy="325385"/>
            </a:xfrm>
            <a:prstGeom prst="rect">
              <a:avLst/>
            </a:prstGeom>
            <a:noFill/>
          </p:spPr>
          <p:txBody>
            <a:bodyPr wrap="none" lIns="108878" tIns="54439" rIns="108878" bIns="54439" rtlCol="0">
              <a:spAutoFit/>
            </a:bodyP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50000"/>
                </a:spcBef>
                <a:spcAft>
                  <a:spcPct val="0"/>
                </a:spcAft>
                <a:buClr>
                  <a:srgbClr val="F0AB00"/>
                </a:buClr>
                <a:buSzPct val="80000"/>
              </a:pPr>
              <a:r>
                <a:rPr lang="en-US" sz="1400" kern="0" dirty="0">
                  <a:ea typeface="Arial Unicode MS" pitchFamily="34" charset="-128"/>
                  <a:cs typeface="Arial Unicode MS" pitchFamily="34" charset="-128"/>
                </a:rPr>
                <a:t>SAP HANA</a:t>
              </a:r>
            </a:p>
          </p:txBody>
        </p:sp>
        <p:cxnSp>
          <p:nvCxnSpPr>
            <p:cNvPr id="80" name="Straight Arrow Connector 79"/>
            <p:cNvCxnSpPr/>
            <p:nvPr/>
          </p:nvCxnSpPr>
          <p:spPr>
            <a:xfrm>
              <a:off x="2824991" y="2268099"/>
              <a:ext cx="731711" cy="0"/>
            </a:xfrm>
            <a:prstGeom prst="straightConnector1">
              <a:avLst/>
            </a:prstGeom>
            <a:ln w="19050">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5030391" y="2268099"/>
              <a:ext cx="731711" cy="0"/>
            </a:xfrm>
            <a:prstGeom prst="straightConnector1">
              <a:avLst/>
            </a:prstGeom>
            <a:ln w="19050">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bwMode="gray">
            <a:xfrm>
              <a:off x="1220539" y="1399544"/>
              <a:ext cx="6025276" cy="644372"/>
            </a:xfrm>
            <a:prstGeom prst="rect">
              <a:avLst/>
            </a:prstGeom>
            <a:solidFill>
              <a:schemeClr val="bg1"/>
            </a:solidFill>
          </p:spPr>
          <p:txBody>
            <a:bodyPr wrap="square" lIns="108878" tIns="54439" rIns="108878" bIns="54439" rtlCol="0" anchor="ctr" anchorCtr="1">
              <a:noAutofit/>
            </a:bodyP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400" dirty="0">
                <a:solidFill>
                  <a:schemeClr val="bg1"/>
                </a:solidFill>
                <a:cs typeface="Arial"/>
              </a:endParaRPr>
            </a:p>
          </p:txBody>
        </p:sp>
        <p:pic>
          <p:nvPicPr>
            <p:cNvPr id="83" name="Picture 8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4509" y="2176759"/>
              <a:ext cx="1091551" cy="193608"/>
            </a:xfrm>
            <a:prstGeom prst="rect">
              <a:avLst/>
            </a:prstGeom>
          </p:spPr>
        </p:pic>
        <p:sp>
          <p:nvSpPr>
            <p:cNvPr id="72" name="TextBox 16"/>
            <p:cNvSpPr txBox="1"/>
            <p:nvPr/>
          </p:nvSpPr>
          <p:spPr>
            <a:xfrm>
              <a:off x="3689440" y="1734966"/>
              <a:ext cx="1143212" cy="402329"/>
            </a:xfrm>
            <a:prstGeom prst="rect">
              <a:avLst/>
            </a:prstGeom>
            <a:noFill/>
          </p:spPr>
          <p:txBody>
            <a:bodyPr wrap="none" lIns="108878" tIns="54439" rIns="108878" bIns="54439" rtlCol="0">
              <a:spAutoFit/>
            </a:bodyP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50000"/>
                </a:spcBef>
                <a:spcAft>
                  <a:spcPct val="0"/>
                </a:spcAft>
                <a:buClr>
                  <a:srgbClr val="F0AB00"/>
                </a:buClr>
                <a:buSzPct val="80000"/>
              </a:pPr>
              <a:r>
                <a:rPr lang="en-US" sz="1900" b="1" kern="0" dirty="0">
                  <a:ea typeface="Arial Unicode MS" pitchFamily="34" charset="-128"/>
                  <a:cs typeface="Arial Unicode MS" pitchFamily="34" charset="-128"/>
                </a:rPr>
                <a:t>Analyze</a:t>
              </a:r>
            </a:p>
          </p:txBody>
        </p:sp>
        <p:sp>
          <p:nvSpPr>
            <p:cNvPr id="75" name="TextBox 20"/>
            <p:cNvSpPr txBox="1"/>
            <p:nvPr/>
          </p:nvSpPr>
          <p:spPr>
            <a:xfrm>
              <a:off x="4756592" y="1430080"/>
              <a:ext cx="1183475" cy="325385"/>
            </a:xfrm>
            <a:prstGeom prst="rect">
              <a:avLst/>
            </a:prstGeom>
            <a:noFill/>
          </p:spPr>
          <p:txBody>
            <a:bodyPr wrap="none" lIns="108878" tIns="54439" rIns="108878" bIns="54439" rtlCol="0">
              <a:spAutoFit/>
            </a:bodyP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50000"/>
                </a:spcBef>
                <a:spcAft>
                  <a:spcPct val="0"/>
                </a:spcAft>
                <a:buClr>
                  <a:srgbClr val="F0AB00"/>
                </a:buClr>
                <a:buSzPct val="80000"/>
              </a:pPr>
              <a:r>
                <a:rPr lang="en-US" sz="1400" kern="0" dirty="0">
                  <a:ea typeface="Arial Unicode MS" pitchFamily="34" charset="-128"/>
                  <a:cs typeface="Arial Unicode MS" pitchFamily="34" charset="-128"/>
                </a:rPr>
                <a:t>Geospatial</a:t>
              </a:r>
            </a:p>
          </p:txBody>
        </p:sp>
        <p:sp>
          <p:nvSpPr>
            <p:cNvPr id="76" name="TextBox 21"/>
            <p:cNvSpPr txBox="1"/>
            <p:nvPr/>
          </p:nvSpPr>
          <p:spPr>
            <a:xfrm>
              <a:off x="2251238" y="1430080"/>
              <a:ext cx="1107653" cy="325385"/>
            </a:xfrm>
            <a:prstGeom prst="rect">
              <a:avLst/>
            </a:prstGeom>
            <a:noFill/>
          </p:spPr>
          <p:txBody>
            <a:bodyPr wrap="none" lIns="108878" tIns="54439" rIns="108878" bIns="54439" rtlCol="0">
              <a:spAutoFit/>
            </a:bodyP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50000"/>
                </a:spcBef>
                <a:spcAft>
                  <a:spcPct val="0"/>
                </a:spcAft>
                <a:buClr>
                  <a:srgbClr val="F0AB00"/>
                </a:buClr>
                <a:buSzPct val="80000"/>
              </a:pPr>
              <a:r>
                <a:rPr lang="en-US" sz="1400" kern="0" dirty="0">
                  <a:ea typeface="Arial Unicode MS" pitchFamily="34" charset="-128"/>
                  <a:cs typeface="Arial Unicode MS" pitchFamily="34" charset="-128"/>
                </a:rPr>
                <a:t>Predictive</a:t>
              </a:r>
            </a:p>
          </p:txBody>
        </p:sp>
        <p:sp>
          <p:nvSpPr>
            <p:cNvPr id="77" name="TextBox 22"/>
            <p:cNvSpPr txBox="1"/>
            <p:nvPr/>
          </p:nvSpPr>
          <p:spPr>
            <a:xfrm>
              <a:off x="3349687" y="1430080"/>
              <a:ext cx="1414468" cy="325385"/>
            </a:xfrm>
            <a:prstGeom prst="rect">
              <a:avLst/>
            </a:prstGeom>
            <a:noFill/>
          </p:spPr>
          <p:txBody>
            <a:bodyPr wrap="none" lIns="108878" tIns="54439" rIns="108878" bIns="54439" rtlCol="0">
              <a:spAutoFit/>
            </a:bodyP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50000"/>
                </a:spcBef>
                <a:spcAft>
                  <a:spcPct val="0"/>
                </a:spcAft>
                <a:buClr>
                  <a:srgbClr val="F0AB00"/>
                </a:buClr>
                <a:buSzPct val="80000"/>
              </a:pPr>
              <a:r>
                <a:rPr lang="en-US" sz="1400" kern="0" dirty="0">
                  <a:ea typeface="Arial Unicode MS" pitchFamily="34" charset="-128"/>
                  <a:cs typeface="Arial Unicode MS" pitchFamily="34" charset="-128"/>
                </a:rPr>
                <a:t>Text Analysis</a:t>
              </a:r>
            </a:p>
          </p:txBody>
        </p:sp>
        <p:sp>
          <p:nvSpPr>
            <p:cNvPr id="78" name="TextBox 28"/>
            <p:cNvSpPr txBox="1"/>
            <p:nvPr/>
          </p:nvSpPr>
          <p:spPr>
            <a:xfrm>
              <a:off x="1297731" y="1430080"/>
              <a:ext cx="636851" cy="325385"/>
            </a:xfrm>
            <a:prstGeom prst="rect">
              <a:avLst/>
            </a:prstGeom>
            <a:noFill/>
          </p:spPr>
          <p:txBody>
            <a:bodyPr wrap="none" lIns="108878" tIns="54439" rIns="108878" bIns="54439" rtlCol="0">
              <a:spAutoFit/>
            </a:bodyP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50000"/>
                </a:spcBef>
                <a:spcAft>
                  <a:spcPct val="0"/>
                </a:spcAft>
                <a:buClr>
                  <a:srgbClr val="F0AB00"/>
                </a:buClr>
                <a:buSzPct val="80000"/>
              </a:pPr>
              <a:r>
                <a:rPr lang="en-US" sz="1400" kern="0" dirty="0">
                  <a:ea typeface="Arial Unicode MS" pitchFamily="34" charset="-128"/>
                  <a:cs typeface="Arial Unicode MS" pitchFamily="34" charset="-128"/>
                </a:rPr>
                <a:t>SQL</a:t>
              </a:r>
            </a:p>
          </p:txBody>
        </p:sp>
        <p:sp>
          <p:nvSpPr>
            <p:cNvPr id="79" name="TextBox 29"/>
            <p:cNvSpPr txBox="1"/>
            <p:nvPr/>
          </p:nvSpPr>
          <p:spPr>
            <a:xfrm>
              <a:off x="5926268" y="1430080"/>
              <a:ext cx="1174659" cy="325385"/>
            </a:xfrm>
            <a:prstGeom prst="rect">
              <a:avLst/>
            </a:prstGeom>
            <a:noFill/>
          </p:spPr>
          <p:txBody>
            <a:bodyPr wrap="none" lIns="108878" tIns="54439" rIns="108878" bIns="54439" rtlCol="0">
              <a:spAutoFit/>
            </a:bodyP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50000"/>
                </a:spcBef>
                <a:spcAft>
                  <a:spcPct val="0"/>
                </a:spcAft>
                <a:buClr>
                  <a:srgbClr val="F0AB00"/>
                </a:buClr>
                <a:buSzPct val="80000"/>
              </a:pPr>
              <a:r>
                <a:rPr lang="en-US" sz="1400" kern="0" dirty="0">
                  <a:ea typeface="Arial Unicode MS" pitchFamily="34" charset="-128"/>
                  <a:cs typeface="Arial Unicode MS" pitchFamily="34" charset="-128"/>
                </a:rPr>
                <a:t>XS Engine</a:t>
              </a:r>
            </a:p>
          </p:txBody>
        </p:sp>
        <p:sp>
          <p:nvSpPr>
            <p:cNvPr id="82" name="TextBox 33"/>
            <p:cNvSpPr txBox="1"/>
            <p:nvPr/>
          </p:nvSpPr>
          <p:spPr>
            <a:xfrm>
              <a:off x="1896402" y="1430080"/>
              <a:ext cx="384699" cy="325385"/>
            </a:xfrm>
            <a:prstGeom prst="rect">
              <a:avLst/>
            </a:prstGeom>
            <a:noFill/>
          </p:spPr>
          <p:txBody>
            <a:bodyPr wrap="none" lIns="108878" tIns="54439" rIns="108878" bIns="54439" rtlCol="0">
              <a:spAutoFit/>
            </a:bodyP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50000"/>
                </a:spcBef>
                <a:spcAft>
                  <a:spcPct val="0"/>
                </a:spcAft>
                <a:buClr>
                  <a:srgbClr val="F0AB00"/>
                </a:buClr>
                <a:buSzPct val="80000"/>
              </a:pPr>
              <a:r>
                <a:rPr lang="en-US" sz="1400" kern="0" dirty="0">
                  <a:ea typeface="Arial Unicode MS" pitchFamily="34" charset="-128"/>
                  <a:cs typeface="Arial Unicode MS" pitchFamily="34" charset="-128"/>
                </a:rPr>
                <a:t>R</a:t>
              </a:r>
            </a:p>
          </p:txBody>
        </p:sp>
      </p:grpSp>
      <p:sp>
        <p:nvSpPr>
          <p:cNvPr id="86" name="Rectangle 85"/>
          <p:cNvSpPr/>
          <p:nvPr/>
        </p:nvSpPr>
        <p:spPr bwMode="gray">
          <a:xfrm>
            <a:off x="333701" y="1400551"/>
            <a:ext cx="5350434" cy="719697"/>
          </a:xfrm>
          <a:prstGeom prst="rect">
            <a:avLst/>
          </a:prstGeom>
          <a:solidFill>
            <a:schemeClr val="accent1"/>
          </a:solidFill>
        </p:spPr>
        <p:txBody>
          <a:bodyPr wrap="square" lIns="108878" tIns="54439" rIns="108878" bIns="54439" rtlCol="0" anchor="ctr" anchorCtr="1">
            <a:noAutofit/>
          </a:bodyP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400" dirty="0">
              <a:solidFill>
                <a:schemeClr val="bg1"/>
              </a:solidFill>
              <a:cs typeface="Arial"/>
            </a:endParaRPr>
          </a:p>
        </p:txBody>
      </p:sp>
      <p:sp>
        <p:nvSpPr>
          <p:cNvPr id="87" name="TextBox 24"/>
          <p:cNvSpPr txBox="1"/>
          <p:nvPr/>
        </p:nvSpPr>
        <p:spPr>
          <a:xfrm>
            <a:off x="1491118" y="1747041"/>
            <a:ext cx="3017465" cy="402329"/>
          </a:xfrm>
          <a:prstGeom prst="rect">
            <a:avLst/>
          </a:prstGeom>
          <a:noFill/>
        </p:spPr>
        <p:txBody>
          <a:bodyPr wrap="square" lIns="108878" tIns="54439" rIns="108878" bIns="54439" rtlCol="0">
            <a:spAutoFit/>
          </a:bodyP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50000"/>
              </a:spcBef>
              <a:spcAft>
                <a:spcPct val="0"/>
              </a:spcAft>
              <a:buClr>
                <a:srgbClr val="F0AB00"/>
              </a:buClr>
              <a:buSzPct val="80000"/>
            </a:pPr>
            <a:r>
              <a:rPr lang="en-US" sz="1900" b="1" kern="0" dirty="0">
                <a:ea typeface="Arial Unicode MS" pitchFamily="34" charset="-128"/>
                <a:cs typeface="Arial Unicode MS" pitchFamily="34" charset="-128"/>
              </a:rPr>
              <a:t>Visualize and Act</a:t>
            </a:r>
          </a:p>
        </p:txBody>
      </p:sp>
      <p:sp>
        <p:nvSpPr>
          <p:cNvPr id="88" name="TextBox 25"/>
          <p:cNvSpPr txBox="1"/>
          <p:nvPr/>
        </p:nvSpPr>
        <p:spPr>
          <a:xfrm>
            <a:off x="470286" y="1516619"/>
            <a:ext cx="1799129" cy="325385"/>
          </a:xfrm>
          <a:prstGeom prst="rect">
            <a:avLst/>
          </a:prstGeom>
          <a:noFill/>
        </p:spPr>
        <p:txBody>
          <a:bodyPr wrap="square" lIns="108878" tIns="54439" rIns="108878" bIns="54439" rtlCol="0">
            <a:spAutoFit/>
          </a:bodyP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50000"/>
              </a:spcBef>
              <a:spcAft>
                <a:spcPct val="0"/>
              </a:spcAft>
              <a:buClr>
                <a:srgbClr val="F0AB00"/>
              </a:buClr>
              <a:buSzPct val="80000"/>
            </a:pPr>
            <a:r>
              <a:rPr lang="en-US" sz="1400" kern="0" dirty="0" smtClean="0">
                <a:ea typeface="Arial Unicode MS" pitchFamily="34" charset="-128"/>
                <a:cs typeface="Arial Unicode MS" pitchFamily="34" charset="-128"/>
              </a:rPr>
              <a:t>Applications</a:t>
            </a:r>
            <a:endParaRPr lang="en-US" sz="1400" kern="0" dirty="0">
              <a:ea typeface="Arial Unicode MS" pitchFamily="34" charset="-128"/>
              <a:cs typeface="Arial Unicode MS" pitchFamily="34" charset="-128"/>
            </a:endParaRPr>
          </a:p>
        </p:txBody>
      </p:sp>
      <p:sp>
        <p:nvSpPr>
          <p:cNvPr id="90" name="TextBox 27"/>
          <p:cNvSpPr txBox="1"/>
          <p:nvPr/>
        </p:nvSpPr>
        <p:spPr>
          <a:xfrm>
            <a:off x="3447664" y="1461897"/>
            <a:ext cx="1770659" cy="325385"/>
          </a:xfrm>
          <a:prstGeom prst="rect">
            <a:avLst/>
          </a:prstGeom>
          <a:noFill/>
        </p:spPr>
        <p:txBody>
          <a:bodyPr wrap="square" lIns="108878" tIns="54439" rIns="108878" bIns="54439" rtlCol="0">
            <a:spAutoFit/>
          </a:bodyP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50000"/>
              </a:spcBef>
              <a:spcAft>
                <a:spcPct val="0"/>
              </a:spcAft>
              <a:buClr>
                <a:srgbClr val="F0AB00"/>
              </a:buClr>
              <a:buSzPct val="80000"/>
            </a:pPr>
            <a:r>
              <a:rPr lang="en-US" sz="1400" kern="0" dirty="0" smtClean="0">
                <a:ea typeface="Arial Unicode MS" pitchFamily="34" charset="-128"/>
                <a:cs typeface="Arial Unicode MS" pitchFamily="34" charset="-128"/>
              </a:rPr>
              <a:t>Analytic Tools</a:t>
            </a:r>
            <a:endParaRPr lang="en-US" sz="1400" kern="0" dirty="0">
              <a:ea typeface="Arial Unicode MS" pitchFamily="34" charset="-128"/>
              <a:cs typeface="Arial Unicode MS" pitchFamily="34" charset="-128"/>
            </a:endParaRPr>
          </a:p>
        </p:txBody>
      </p:sp>
      <p:sp>
        <p:nvSpPr>
          <p:cNvPr id="98" name="Flowchart: Magnetic Disk 97"/>
          <p:cNvSpPr/>
          <p:nvPr/>
        </p:nvSpPr>
        <p:spPr bwMode="gray">
          <a:xfrm>
            <a:off x="7839109" y="4611577"/>
            <a:ext cx="1208743" cy="930680"/>
          </a:xfrm>
          <a:prstGeom prst="flowChartMagneticDisk">
            <a:avLst/>
          </a:prstGeom>
          <a:solidFill>
            <a:schemeClr val="bg2">
              <a:lumMod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2000" kern="0" dirty="0" smtClean="0">
                <a:solidFill>
                  <a:schemeClr val="bg1"/>
                </a:solidFill>
                <a:ea typeface="Arial Unicode MS" pitchFamily="34" charset="-128"/>
                <a:cs typeface="Arial Unicode MS" pitchFamily="34" charset="-128"/>
              </a:rPr>
              <a:t>Hive</a:t>
            </a:r>
            <a:endParaRPr kumimoji="0" lang="en-US" sz="2000" b="0" i="0" u="none" strike="noStrike" kern="0" cap="none" spc="0" normalizeH="0" baseline="0" noProof="0" dirty="0" err="1" smtClean="0">
              <a:ln>
                <a:noFill/>
              </a:ln>
              <a:solidFill>
                <a:schemeClr val="bg1"/>
              </a:solidFill>
              <a:effectLst/>
              <a:uLnTx/>
              <a:uFillTx/>
              <a:ea typeface="Arial Unicode MS" pitchFamily="34" charset="-128"/>
              <a:cs typeface="Arial Unicode MS" pitchFamily="34" charset="-128"/>
            </a:endParaRPr>
          </a:p>
        </p:txBody>
      </p:sp>
      <p:cxnSp>
        <p:nvCxnSpPr>
          <p:cNvPr id="100" name="Straight Connector 99"/>
          <p:cNvCxnSpPr/>
          <p:nvPr/>
        </p:nvCxnSpPr>
        <p:spPr bwMode="auto">
          <a:xfrm>
            <a:off x="4282421" y="5147058"/>
            <a:ext cx="1388834" cy="0"/>
          </a:xfrm>
          <a:prstGeom prst="line">
            <a:avLst/>
          </a:prstGeom>
          <a:solidFill>
            <a:schemeClr val="bg2"/>
          </a:solidFill>
          <a:ln w="19050" cap="flat" cmpd="sng" algn="ctr">
            <a:solidFill>
              <a:schemeClr val="tx1"/>
            </a:solidFill>
            <a:prstDash val="solid"/>
            <a:round/>
            <a:headEnd type="triangle" w="med" len="lg"/>
            <a:tailEnd type="triangle" w="med" len="lg"/>
          </a:ln>
          <a:effectLst/>
        </p:spPr>
      </p:cxnSp>
      <p:cxnSp>
        <p:nvCxnSpPr>
          <p:cNvPr id="108" name="Straight Connector 107"/>
          <p:cNvCxnSpPr/>
          <p:nvPr/>
        </p:nvCxnSpPr>
        <p:spPr bwMode="auto">
          <a:xfrm flipV="1">
            <a:off x="5671255" y="3899426"/>
            <a:ext cx="1727142" cy="18526"/>
          </a:xfrm>
          <a:prstGeom prst="line">
            <a:avLst/>
          </a:prstGeom>
          <a:solidFill>
            <a:schemeClr val="bg2"/>
          </a:solidFill>
          <a:ln w="19050" cap="flat" cmpd="sng" algn="ctr">
            <a:solidFill>
              <a:schemeClr val="tx1"/>
            </a:solidFill>
            <a:prstDash val="solid"/>
            <a:round/>
            <a:headEnd type="triangle" w="med" len="lg"/>
            <a:tailEnd type="triangle" w="med" len="lg"/>
          </a:ln>
          <a:effectLst/>
        </p:spPr>
      </p:cxnSp>
      <p:cxnSp>
        <p:nvCxnSpPr>
          <p:cNvPr id="112" name="Straight Connector 111"/>
          <p:cNvCxnSpPr/>
          <p:nvPr/>
        </p:nvCxnSpPr>
        <p:spPr bwMode="auto">
          <a:xfrm flipV="1">
            <a:off x="5671255" y="2356201"/>
            <a:ext cx="1727142" cy="18526"/>
          </a:xfrm>
          <a:prstGeom prst="line">
            <a:avLst/>
          </a:prstGeom>
          <a:solidFill>
            <a:schemeClr val="bg2"/>
          </a:solidFill>
          <a:ln w="19050" cap="flat" cmpd="sng" algn="ctr">
            <a:solidFill>
              <a:schemeClr val="tx1"/>
            </a:solidFill>
            <a:prstDash val="solid"/>
            <a:round/>
            <a:headEnd type="triangle" w="med" len="lg"/>
            <a:tailEnd type="triangle" w="med" len="lg"/>
          </a:ln>
          <a:effectLst/>
        </p:spPr>
      </p:cxnSp>
      <p:sp>
        <p:nvSpPr>
          <p:cNvPr id="113" name="Oval 112"/>
          <p:cNvSpPr/>
          <p:nvPr/>
        </p:nvSpPr>
        <p:spPr bwMode="gray">
          <a:xfrm>
            <a:off x="5753598" y="1384730"/>
            <a:ext cx="3081309" cy="816156"/>
          </a:xfrm>
          <a:prstGeom prst="ellipse">
            <a:avLst/>
          </a:prstGeom>
          <a:noFill/>
          <a:ln w="19050" algn="ctr">
            <a:solidFill>
              <a:schemeClr val="tx1">
                <a:lumMod val="65000"/>
                <a:lumOff val="35000"/>
              </a:schemeClr>
            </a:solidFill>
            <a:miter lim="800000"/>
            <a:headEnd/>
            <a:tailEnd/>
          </a:ln>
        </p:spPr>
        <p:txBody>
          <a:bodyPr lIns="107163" tIns="85730" rIns="107163" bIns="85730" rtlCol="0" anchor="ctr"/>
          <a:lstStyle/>
          <a:p>
            <a:pPr algn="ctr" fontAlgn="base">
              <a:spcBef>
                <a:spcPct val="50000"/>
              </a:spcBef>
              <a:spcAft>
                <a:spcPct val="0"/>
              </a:spcAft>
              <a:buClr>
                <a:srgbClr val="F0AB00"/>
              </a:buClr>
              <a:buSzPct val="80000"/>
            </a:pPr>
            <a:endParaRPr lang="en-US" kern="0" dirty="0">
              <a:ea typeface="Arial Unicode MS" pitchFamily="34" charset="-128"/>
              <a:cs typeface="Arial Unicode MS" pitchFamily="34" charset="-128"/>
            </a:endParaRPr>
          </a:p>
        </p:txBody>
      </p:sp>
    </p:spTree>
    <p:extLst>
      <p:ext uri="{BB962C8B-B14F-4D97-AF65-F5344CB8AC3E}">
        <p14:creationId xmlns:p14="http://schemas.microsoft.com/office/powerpoint/2010/main" val="721260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p:cNvSpPr/>
          <p:nvPr/>
        </p:nvSpPr>
        <p:spPr bwMode="gray">
          <a:xfrm>
            <a:off x="5148391" y="2621161"/>
            <a:ext cx="2560997" cy="2546752"/>
          </a:xfrm>
          <a:prstGeom prst="rect">
            <a:avLst/>
          </a:prstGeom>
          <a:ln w="19050">
            <a:headEnd/>
            <a:tailEnd/>
          </a:ln>
          <a:effectLst/>
          <a:scene3d>
            <a:camera prst="isometricTopDown">
              <a:rot lat="0" lon="0" rev="0"/>
            </a:camera>
            <a:lightRig rig="soft" dir="t"/>
          </a:scene3d>
          <a:sp3d extrusionH="12700" prstMaterial="matte">
            <a:contourClr>
              <a:schemeClr val="accent1"/>
            </a:contourClr>
          </a:sp3d>
        </p:spPr>
        <p:style>
          <a:lnRef idx="0">
            <a:schemeClr val="accent1"/>
          </a:lnRef>
          <a:fillRef idx="3">
            <a:schemeClr val="accent1"/>
          </a:fillRef>
          <a:effectRef idx="3">
            <a:schemeClr val="accent1"/>
          </a:effectRef>
          <a:fontRef idx="minor">
            <a:schemeClr val="lt1"/>
          </a:fontRef>
        </p:style>
        <p:txBody>
          <a:bodyPr lIns="0" tIns="0" rIns="0" bIns="87102" rtlCol="0" anchor="b"/>
          <a:lstStyle>
            <a:defPPr>
              <a:defRPr lang="de-DE"/>
            </a:defPPr>
            <a:lvl1pPr marL="0" algn="l" defTabSz="914400" rtl="0" eaLnBrk="1" latinLnBrk="0" hangingPunct="1">
              <a:defRPr lang="de-DE" sz="1800" kern="1200">
                <a:solidFill>
                  <a:schemeClr val="lt1"/>
                </a:solidFill>
                <a:latin typeface="+mn-lt"/>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lt1"/>
                </a:solidFill>
                <a:latin typeface="+mn-lt"/>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lt1"/>
                </a:solidFill>
                <a:latin typeface="+mn-lt"/>
                <a:ea typeface="+mn-ea"/>
                <a:cs typeface="+mn-cs"/>
              </a:defRPr>
            </a:lvl3pPr>
            <a:lvl4pPr marL="1371600" algn="l" defTabSz="914400" rtl="0" eaLnBrk="1" latinLnBrk="0" hangingPunct="1">
              <a:buClr>
                <a:srgbClr val="666666"/>
              </a:buClr>
              <a:buSzPct val="80000"/>
              <a:buFont typeface="Arial"/>
              <a:buChar char=""/>
              <a:defRPr lang="de-DE" sz="1200" kern="1200">
                <a:solidFill>
                  <a:schemeClr val="lt1"/>
                </a:solidFill>
                <a:latin typeface="+mn-lt"/>
                <a:ea typeface="+mn-ea"/>
                <a:cs typeface="+mn-cs"/>
              </a:defRPr>
            </a:lvl4pPr>
            <a:lvl5pPr marL="1828800" algn="l" defTabSz="914400" rtl="0" eaLnBrk="1" latinLnBrk="0" hangingPunct="1">
              <a:buClr>
                <a:srgbClr val="666666"/>
              </a:buClr>
              <a:buSzPct val="80000"/>
              <a:buFont typeface="Arial"/>
              <a:buChar char=""/>
              <a:defRPr lang="de-DE" sz="10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451992">
              <a:buClr>
                <a:srgbClr val="F0AB00"/>
              </a:buClr>
              <a:buSzPct val="80000"/>
            </a:pPr>
            <a:r>
              <a:rPr lang="en-US" sz="1400" dirty="0">
                <a:solidFill>
                  <a:schemeClr val="tx1"/>
                </a:solidFill>
              </a:rPr>
              <a:t>SAP HANA</a:t>
            </a:r>
          </a:p>
        </p:txBody>
      </p:sp>
      <p:grpSp>
        <p:nvGrpSpPr>
          <p:cNvPr id="57" name="Group 56"/>
          <p:cNvGrpSpPr/>
          <p:nvPr/>
        </p:nvGrpSpPr>
        <p:grpSpPr>
          <a:xfrm>
            <a:off x="5364794" y="2800835"/>
            <a:ext cx="2169848" cy="2064624"/>
            <a:chOff x="6542881" y="2502899"/>
            <a:chExt cx="1626962" cy="2064146"/>
          </a:xfrm>
        </p:grpSpPr>
        <p:sp>
          <p:nvSpPr>
            <p:cNvPr id="46" name="Rectangle 45"/>
            <p:cNvSpPr/>
            <p:nvPr/>
          </p:nvSpPr>
          <p:spPr bwMode="auto">
            <a:xfrm>
              <a:off x="6542881" y="2502899"/>
              <a:ext cx="1626962" cy="2064146"/>
            </a:xfrm>
            <a:prstGeom prst="rect">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algn="ctr">
                <a:buClr>
                  <a:schemeClr val="accent1"/>
                </a:buClr>
                <a:buSzPct val="80000"/>
                <a:buFont typeface="Wingdings" pitchFamily="2" charset="2"/>
                <a:buNone/>
              </a:pPr>
              <a:r>
                <a:rPr lang="en-US" sz="1700" dirty="0"/>
                <a:t>Execute Query</a:t>
              </a:r>
            </a:p>
          </p:txBody>
        </p:sp>
        <p:cxnSp>
          <p:nvCxnSpPr>
            <p:cNvPr id="47" name="Straight Arrow Connector 46"/>
            <p:cNvCxnSpPr/>
            <p:nvPr/>
          </p:nvCxnSpPr>
          <p:spPr bwMode="auto">
            <a:xfrm>
              <a:off x="7477078" y="3054870"/>
              <a:ext cx="0" cy="206862"/>
            </a:xfrm>
            <a:prstGeom prst="straightConnector1">
              <a:avLst/>
            </a:prstGeom>
            <a:solidFill>
              <a:schemeClr val="bg2"/>
            </a:solidFill>
            <a:ln w="19050" cap="flat" cmpd="sng" algn="ctr">
              <a:solidFill>
                <a:schemeClr val="tx1"/>
              </a:solidFill>
              <a:prstDash val="solid"/>
              <a:round/>
              <a:headEnd type="none" w="med" len="med"/>
              <a:tailEnd type="triangle" w="med" len="med"/>
            </a:ln>
            <a:effectLst/>
          </p:spPr>
        </p:cxnSp>
        <p:cxnSp>
          <p:nvCxnSpPr>
            <p:cNvPr id="48" name="Straight Connector 47"/>
            <p:cNvCxnSpPr>
              <a:stCxn id="55" idx="2"/>
              <a:endCxn id="54" idx="0"/>
            </p:cNvCxnSpPr>
            <p:nvPr/>
          </p:nvCxnSpPr>
          <p:spPr bwMode="auto">
            <a:xfrm>
              <a:off x="7659553" y="3429381"/>
              <a:ext cx="0" cy="105592"/>
            </a:xfrm>
            <a:prstGeom prst="line">
              <a:avLst/>
            </a:prstGeom>
            <a:solidFill>
              <a:srgbClr val="DBE5EF"/>
            </a:solidFill>
            <a:ln w="19050" cap="flat" cmpd="sng" algn="ctr">
              <a:solidFill>
                <a:srgbClr val="002060"/>
              </a:solidFill>
              <a:prstDash val="solid"/>
              <a:round/>
              <a:headEnd type="none" w="med" len="med"/>
              <a:tailEnd type="none" w="med" len="med"/>
            </a:ln>
            <a:effectLst/>
          </p:spPr>
        </p:cxnSp>
        <p:cxnSp>
          <p:nvCxnSpPr>
            <p:cNvPr id="49" name="Straight Connector 48"/>
            <p:cNvCxnSpPr>
              <a:stCxn id="54" idx="2"/>
              <a:endCxn id="52" idx="0"/>
            </p:cNvCxnSpPr>
            <p:nvPr/>
          </p:nvCxnSpPr>
          <p:spPr bwMode="auto">
            <a:xfrm>
              <a:off x="7659553" y="3715797"/>
              <a:ext cx="0" cy="144061"/>
            </a:xfrm>
            <a:prstGeom prst="line">
              <a:avLst/>
            </a:prstGeom>
            <a:solidFill>
              <a:srgbClr val="DBE5EF"/>
            </a:solidFill>
            <a:ln w="19050" cap="flat" cmpd="sng" algn="ctr">
              <a:solidFill>
                <a:srgbClr val="002060"/>
              </a:solidFill>
              <a:prstDash val="solid"/>
              <a:round/>
              <a:headEnd type="none" w="med" len="med"/>
              <a:tailEnd type="none" w="med" len="med"/>
            </a:ln>
            <a:effectLst/>
          </p:spPr>
        </p:cxnSp>
        <p:sp>
          <p:nvSpPr>
            <p:cNvPr id="50" name="TextBox 49"/>
            <p:cNvSpPr txBox="1"/>
            <p:nvPr/>
          </p:nvSpPr>
          <p:spPr>
            <a:xfrm>
              <a:off x="6560783" y="3298676"/>
              <a:ext cx="713494" cy="692337"/>
            </a:xfrm>
            <a:prstGeom prst="rect">
              <a:avLst/>
            </a:prstGeom>
            <a:noFill/>
          </p:spPr>
          <p:txBody>
            <a:bodyPr wrap="square" lIns="0" tIns="0" rIns="0" bIns="0" rtlCol="0">
              <a:spAutoFit/>
            </a:bodyPr>
            <a:lstStyle/>
            <a:p>
              <a:pPr algn="ctr"/>
              <a:r>
                <a:rPr lang="en-US" sz="1500" dirty="0"/>
                <a:t>Query </a:t>
              </a:r>
              <a:r>
                <a:rPr lang="en-US" sz="1500" dirty="0" err="1"/>
                <a:t>Feder-ation</a:t>
              </a:r>
              <a:endParaRPr lang="en-US" sz="1500" b="1" dirty="0">
                <a:solidFill>
                  <a:srgbClr val="FF0000"/>
                </a:solidFill>
              </a:endParaRPr>
            </a:p>
          </p:txBody>
        </p:sp>
        <p:sp>
          <p:nvSpPr>
            <p:cNvPr id="51" name="Rectangle 50"/>
            <p:cNvSpPr/>
            <p:nvPr/>
          </p:nvSpPr>
          <p:spPr bwMode="auto">
            <a:xfrm>
              <a:off x="6700574" y="2822972"/>
              <a:ext cx="937920" cy="231898"/>
            </a:xfrm>
            <a:prstGeom prst="rect">
              <a:avLst/>
            </a:prstGeom>
            <a:solidFill>
              <a:schemeClr val="bg1">
                <a:lumMod val="95000"/>
              </a:schemeClr>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400" kern="0" dirty="0">
                  <a:ea typeface="Arial Unicode MS" pitchFamily="34" charset="-128"/>
                  <a:cs typeface="Arial Unicode MS" pitchFamily="34" charset="-128"/>
                </a:rPr>
                <a:t>Split Query</a:t>
              </a:r>
            </a:p>
          </p:txBody>
        </p:sp>
        <p:sp>
          <p:nvSpPr>
            <p:cNvPr id="52" name="Rectangle 51"/>
            <p:cNvSpPr/>
            <p:nvPr/>
          </p:nvSpPr>
          <p:spPr bwMode="auto">
            <a:xfrm>
              <a:off x="7328827" y="3859858"/>
              <a:ext cx="661452" cy="167649"/>
            </a:xfrm>
            <a:prstGeom prst="rect">
              <a:avLst/>
            </a:prstGeom>
            <a:solidFill>
              <a:schemeClr val="bg1">
                <a:lumMod val="95000"/>
              </a:schemeClr>
            </a:solidFill>
            <a:ln w="6350" algn="ctr">
              <a:noFill/>
              <a:miter lim="800000"/>
              <a:headEnd/>
              <a:tailEnd/>
            </a:ln>
          </p:spPr>
          <p:txBody>
            <a:bodyPr lIns="0" tIns="0" rIns="0" bIns="0" rtlCol="0" anchor="ctr"/>
            <a:lstStyle/>
            <a:p>
              <a:pPr algn="ctr" fontAlgn="base">
                <a:spcBef>
                  <a:spcPct val="50000"/>
                </a:spcBef>
                <a:spcAft>
                  <a:spcPct val="0"/>
                </a:spcAft>
                <a:buClr>
                  <a:srgbClr val="F0AB00"/>
                </a:buClr>
                <a:buSzPct val="80000"/>
              </a:pPr>
              <a:r>
                <a:rPr lang="en-US" sz="1400" kern="0" dirty="0">
                  <a:ea typeface="Arial Unicode MS" pitchFamily="34" charset="-128"/>
                  <a:cs typeface="Arial Unicode MS" pitchFamily="34" charset="-128"/>
                </a:rPr>
                <a:t>Execute</a:t>
              </a:r>
            </a:p>
          </p:txBody>
        </p:sp>
        <p:sp>
          <p:nvSpPr>
            <p:cNvPr id="53" name="Rectangle 52"/>
            <p:cNvSpPr/>
            <p:nvPr/>
          </p:nvSpPr>
          <p:spPr bwMode="auto">
            <a:xfrm>
              <a:off x="6711768" y="4255473"/>
              <a:ext cx="937920" cy="231898"/>
            </a:xfrm>
            <a:prstGeom prst="rect">
              <a:avLst/>
            </a:prstGeom>
            <a:solidFill>
              <a:schemeClr val="bg1">
                <a:lumMod val="95000"/>
              </a:schemeClr>
            </a:solidFill>
            <a:ln w="6350" algn="ctr">
              <a:noFill/>
              <a:miter lim="800000"/>
              <a:headEnd/>
              <a:tailEnd/>
            </a:ln>
          </p:spPr>
          <p:txBody>
            <a:bodyPr lIns="0" tIns="0" rIns="0" bIns="0" rtlCol="0" anchor="ctr"/>
            <a:lstStyle/>
            <a:p>
              <a:pPr algn="ctr" fontAlgn="base">
                <a:spcBef>
                  <a:spcPct val="50000"/>
                </a:spcBef>
                <a:spcAft>
                  <a:spcPct val="0"/>
                </a:spcAft>
                <a:buClr>
                  <a:srgbClr val="F0AB00"/>
                </a:buClr>
                <a:buSzPct val="80000"/>
              </a:pPr>
              <a:r>
                <a:rPr lang="en-US" sz="1400" kern="0" dirty="0">
                  <a:ea typeface="Arial Unicode MS" pitchFamily="34" charset="-128"/>
                  <a:cs typeface="Arial Unicode MS" pitchFamily="34" charset="-128"/>
                </a:rPr>
                <a:t>Consolidate</a:t>
              </a:r>
            </a:p>
          </p:txBody>
        </p:sp>
        <p:sp>
          <p:nvSpPr>
            <p:cNvPr id="54" name="Rectangle 53"/>
            <p:cNvSpPr/>
            <p:nvPr/>
          </p:nvSpPr>
          <p:spPr bwMode="auto">
            <a:xfrm>
              <a:off x="7328827" y="3534973"/>
              <a:ext cx="661452" cy="180824"/>
            </a:xfrm>
            <a:prstGeom prst="rect">
              <a:avLst/>
            </a:prstGeom>
            <a:solidFill>
              <a:schemeClr val="bg1">
                <a:lumMod val="95000"/>
              </a:schemeClr>
            </a:solidFill>
            <a:ln w="6350" algn="ctr">
              <a:noFill/>
              <a:miter lim="800000"/>
              <a:headEnd/>
              <a:tailEnd/>
            </a:ln>
          </p:spPr>
          <p:txBody>
            <a:bodyPr lIns="0" tIns="0" rIns="0" bIns="0" rtlCol="0" anchor="ctr"/>
            <a:lstStyle/>
            <a:p>
              <a:pPr algn="ctr" fontAlgn="base">
                <a:spcBef>
                  <a:spcPct val="50000"/>
                </a:spcBef>
                <a:spcAft>
                  <a:spcPct val="0"/>
                </a:spcAft>
                <a:buClr>
                  <a:srgbClr val="F0AB00"/>
                </a:buClr>
                <a:buSzPct val="80000"/>
              </a:pPr>
              <a:r>
                <a:rPr lang="en-US" sz="1400" kern="0" dirty="0">
                  <a:ea typeface="Arial Unicode MS" pitchFamily="34" charset="-128"/>
                  <a:cs typeface="Arial Unicode MS" pitchFamily="34" charset="-128"/>
                </a:rPr>
                <a:t>Execute</a:t>
              </a:r>
            </a:p>
          </p:txBody>
        </p:sp>
        <p:sp>
          <p:nvSpPr>
            <p:cNvPr id="55" name="Rectangle 54"/>
            <p:cNvSpPr/>
            <p:nvPr/>
          </p:nvSpPr>
          <p:spPr bwMode="auto">
            <a:xfrm>
              <a:off x="7328827" y="3261732"/>
              <a:ext cx="661452" cy="167649"/>
            </a:xfrm>
            <a:prstGeom prst="rect">
              <a:avLst/>
            </a:prstGeom>
            <a:solidFill>
              <a:schemeClr val="bg1">
                <a:lumMod val="95000"/>
              </a:schemeClr>
            </a:solidFill>
            <a:ln w="6350" algn="ctr">
              <a:noFill/>
              <a:miter lim="800000"/>
              <a:headEnd/>
              <a:tailEnd/>
            </a:ln>
          </p:spPr>
          <p:txBody>
            <a:bodyPr lIns="0" tIns="0" rIns="0" bIns="0" rtlCol="0" anchor="ctr"/>
            <a:lstStyle/>
            <a:p>
              <a:pPr algn="ctr" fontAlgn="base">
                <a:spcBef>
                  <a:spcPct val="50000"/>
                </a:spcBef>
                <a:spcAft>
                  <a:spcPct val="0"/>
                </a:spcAft>
                <a:buClr>
                  <a:srgbClr val="F0AB00"/>
                </a:buClr>
                <a:buSzPct val="80000"/>
              </a:pPr>
              <a:r>
                <a:rPr lang="en-US" sz="1400" kern="0" dirty="0">
                  <a:ea typeface="Arial Unicode MS" pitchFamily="34" charset="-128"/>
                  <a:cs typeface="Arial Unicode MS" pitchFamily="34" charset="-128"/>
                </a:rPr>
                <a:t>Execute</a:t>
              </a:r>
            </a:p>
          </p:txBody>
        </p:sp>
        <p:cxnSp>
          <p:nvCxnSpPr>
            <p:cNvPr id="56" name="Straight Arrow Connector 55"/>
            <p:cNvCxnSpPr/>
            <p:nvPr/>
          </p:nvCxnSpPr>
          <p:spPr bwMode="auto">
            <a:xfrm>
              <a:off x="7469777" y="4027507"/>
              <a:ext cx="0" cy="230916"/>
            </a:xfrm>
            <a:prstGeom prst="straightConnector1">
              <a:avLst/>
            </a:prstGeom>
            <a:solidFill>
              <a:schemeClr val="bg2"/>
            </a:solidFill>
            <a:ln w="19050" cap="flat" cmpd="sng" algn="ctr">
              <a:solidFill>
                <a:schemeClr val="tx1"/>
              </a:solidFill>
              <a:prstDash val="solid"/>
              <a:round/>
              <a:headEnd type="none" w="med" len="med"/>
              <a:tailEnd type="triangle" w="med" len="med"/>
            </a:ln>
            <a:effectLst/>
          </p:spPr>
        </p:cxnSp>
      </p:grpSp>
      <p:sp>
        <p:nvSpPr>
          <p:cNvPr id="2" name="Title 1"/>
          <p:cNvSpPr>
            <a:spLocks noGrp="1"/>
          </p:cNvSpPr>
          <p:nvPr>
            <p:ph type="title"/>
          </p:nvPr>
        </p:nvSpPr>
        <p:spPr/>
        <p:txBody>
          <a:bodyPr/>
          <a:lstStyle/>
          <a:p>
            <a:r>
              <a:rPr lang="en-US" dirty="0" smtClean="0"/>
              <a:t>New Technology: Smart Data Access</a:t>
            </a:r>
            <a:br>
              <a:rPr lang="en-US" dirty="0" smtClean="0"/>
            </a:br>
            <a:r>
              <a:rPr lang="en-US" b="0" dirty="0" smtClean="0"/>
              <a:t>Rapid Analysis of Big Data without Data Movement</a:t>
            </a:r>
            <a:endParaRPr lang="en-US" dirty="0"/>
          </a:p>
        </p:txBody>
      </p:sp>
      <p:grpSp>
        <p:nvGrpSpPr>
          <p:cNvPr id="18" name="Group 17"/>
          <p:cNvGrpSpPr/>
          <p:nvPr/>
        </p:nvGrpSpPr>
        <p:grpSpPr>
          <a:xfrm>
            <a:off x="8723302" y="1498650"/>
            <a:ext cx="3011236" cy="2852212"/>
            <a:chOff x="7403357" y="1922417"/>
            <a:chExt cx="2257839" cy="2851552"/>
          </a:xfrm>
        </p:grpSpPr>
        <p:sp>
          <p:nvSpPr>
            <p:cNvPr id="35" name="Rectangle 34"/>
            <p:cNvSpPr/>
            <p:nvPr/>
          </p:nvSpPr>
          <p:spPr bwMode="auto">
            <a:xfrm>
              <a:off x="7403357" y="1922417"/>
              <a:ext cx="2257839" cy="2851552"/>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a:buClr>
                  <a:schemeClr val="accent1"/>
                </a:buClr>
                <a:buSzPct val="80000"/>
                <a:buFont typeface="Wingdings" pitchFamily="2" charset="2"/>
                <a:buNone/>
              </a:pPr>
              <a:r>
                <a:rPr lang="en-US" sz="1900" dirty="0">
                  <a:solidFill>
                    <a:schemeClr val="bg1"/>
                  </a:solidFill>
                </a:rPr>
                <a:t>BI and analytics software from SAP</a:t>
              </a:r>
            </a:p>
          </p:txBody>
        </p:sp>
        <p:sp>
          <p:nvSpPr>
            <p:cNvPr id="36" name="Rectangle 35"/>
            <p:cNvSpPr/>
            <p:nvPr/>
          </p:nvSpPr>
          <p:spPr bwMode="auto">
            <a:xfrm>
              <a:off x="7525412" y="2450311"/>
              <a:ext cx="2020569" cy="902673"/>
            </a:xfrm>
            <a:prstGeom prst="rect">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algn="ctr">
                <a:buClr>
                  <a:schemeClr val="accent1"/>
                </a:buClr>
                <a:buSzPct val="80000"/>
                <a:buFont typeface="Wingdings" pitchFamily="2" charset="2"/>
                <a:buNone/>
              </a:pPr>
              <a:r>
                <a:rPr lang="en-US" sz="1700" dirty="0"/>
                <a:t>In-memory</a:t>
              </a:r>
            </a:p>
          </p:txBody>
        </p:sp>
        <p:sp>
          <p:nvSpPr>
            <p:cNvPr id="37" name="Rectangle 36"/>
            <p:cNvSpPr/>
            <p:nvPr/>
          </p:nvSpPr>
          <p:spPr bwMode="auto">
            <a:xfrm>
              <a:off x="7525412" y="3623614"/>
              <a:ext cx="2020569" cy="1035140"/>
            </a:xfrm>
            <a:prstGeom prst="rect">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algn="ctr">
                <a:buClr>
                  <a:schemeClr val="accent1"/>
                </a:buClr>
                <a:buSzPct val="80000"/>
                <a:buFont typeface="Wingdings" pitchFamily="2" charset="2"/>
                <a:buNone/>
              </a:pPr>
              <a:r>
                <a:rPr lang="en-US" sz="1700" dirty="0"/>
                <a:t>Disk-based data ware-house (SAP Sybase IQ)</a:t>
              </a:r>
            </a:p>
          </p:txBody>
        </p:sp>
        <p:sp>
          <p:nvSpPr>
            <p:cNvPr id="38" name="Flowchart: Magnetic Disk 37"/>
            <p:cNvSpPr/>
            <p:nvPr/>
          </p:nvSpPr>
          <p:spPr bwMode="auto">
            <a:xfrm>
              <a:off x="8774074" y="4168797"/>
              <a:ext cx="612403" cy="330168"/>
            </a:xfrm>
            <a:prstGeom prst="flowChartMagneticDisk">
              <a:avLst/>
            </a:prstGeom>
            <a:solidFill>
              <a:schemeClr val="bg1">
                <a:lumMod val="85000"/>
              </a:schemeClr>
            </a:solidFill>
            <a:ln w="9525" cap="flat" cmpd="sng" algn="ctr">
              <a:solidFill>
                <a:schemeClr val="accent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buClr>
                  <a:schemeClr val="accent1"/>
                </a:buClr>
                <a:buSzPct val="80000"/>
                <a:buFont typeface="Wingdings" pitchFamily="2" charset="2"/>
                <a:buNone/>
              </a:pPr>
              <a:endParaRPr lang="en-US" sz="1500" dirty="0"/>
            </a:p>
          </p:txBody>
        </p:sp>
        <p:sp>
          <p:nvSpPr>
            <p:cNvPr id="39" name="TextBox 38"/>
            <p:cNvSpPr txBox="1"/>
            <p:nvPr/>
          </p:nvSpPr>
          <p:spPr>
            <a:xfrm>
              <a:off x="7548921" y="3357674"/>
              <a:ext cx="1136218" cy="254239"/>
            </a:xfrm>
            <a:prstGeom prst="rect">
              <a:avLst/>
            </a:prstGeom>
            <a:noFill/>
          </p:spPr>
          <p:txBody>
            <a:bodyPr wrap="square" lIns="0" tIns="0" rIns="0" bIns="0" rtlCol="0" anchor="ctr">
              <a:noAutofit/>
            </a:bodyPr>
            <a:lstStyle/>
            <a:p>
              <a:r>
                <a:rPr lang="en-US" sz="1500" dirty="0">
                  <a:solidFill>
                    <a:schemeClr val="bg1"/>
                  </a:solidFill>
                </a:rPr>
                <a:t>… and/or ...</a:t>
              </a:r>
              <a:endParaRPr lang="en-US" sz="1500" b="1" dirty="0">
                <a:solidFill>
                  <a:schemeClr val="bg1"/>
                </a:solidFill>
              </a:endParaRPr>
            </a:p>
          </p:txBody>
        </p:sp>
        <p:sp>
          <p:nvSpPr>
            <p:cNvPr id="40" name="Rectangle 39"/>
            <p:cNvSpPr/>
            <p:nvPr/>
          </p:nvSpPr>
          <p:spPr bwMode="gray">
            <a:xfrm>
              <a:off x="8811140" y="2671861"/>
              <a:ext cx="542816" cy="527503"/>
            </a:xfrm>
            <a:prstGeom prst="rect">
              <a:avLst/>
            </a:prstGeom>
            <a:ln w="19050">
              <a:headEnd/>
              <a:tailEnd/>
            </a:ln>
            <a:effectLst/>
            <a:scene3d>
              <a:camera prst="isometricTopDown">
                <a:rot lat="0" lon="0" rev="0"/>
              </a:camera>
              <a:lightRig rig="soft" dir="t"/>
            </a:scene3d>
            <a:sp3d extrusionH="12700" prstMaterial="matte">
              <a:contourClr>
                <a:schemeClr val="accent1"/>
              </a:contourClr>
            </a:sp3d>
          </p:spPr>
          <p:style>
            <a:lnRef idx="0">
              <a:schemeClr val="accent1"/>
            </a:lnRef>
            <a:fillRef idx="3">
              <a:schemeClr val="accent1"/>
            </a:fillRef>
            <a:effectRef idx="3">
              <a:schemeClr val="accent1"/>
            </a:effectRef>
            <a:fontRef idx="minor">
              <a:schemeClr val="lt1"/>
            </a:fontRef>
          </p:style>
          <p:txBody>
            <a:bodyPr lIns="0" tIns="0" rIns="0" bIns="0" rtlCol="0" anchor="ctr"/>
            <a:lstStyle>
              <a:defPPr>
                <a:defRPr lang="de-DE"/>
              </a:defPPr>
              <a:lvl1pPr marL="0" algn="l" defTabSz="914400" rtl="0" eaLnBrk="1" latinLnBrk="0" hangingPunct="1">
                <a:defRPr lang="de-DE" sz="1800" kern="1200">
                  <a:solidFill>
                    <a:schemeClr val="lt1"/>
                  </a:solidFill>
                  <a:latin typeface="+mn-lt"/>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lt1"/>
                  </a:solidFill>
                  <a:latin typeface="+mn-lt"/>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lt1"/>
                  </a:solidFill>
                  <a:latin typeface="+mn-lt"/>
                  <a:ea typeface="+mn-ea"/>
                  <a:cs typeface="+mn-cs"/>
                </a:defRPr>
              </a:lvl3pPr>
              <a:lvl4pPr marL="1371600" algn="l" defTabSz="914400" rtl="0" eaLnBrk="1" latinLnBrk="0" hangingPunct="1">
                <a:buClr>
                  <a:srgbClr val="666666"/>
                </a:buClr>
                <a:buSzPct val="80000"/>
                <a:buFont typeface="Arial"/>
                <a:buChar char=""/>
                <a:defRPr lang="de-DE" sz="1200" kern="1200">
                  <a:solidFill>
                    <a:schemeClr val="lt1"/>
                  </a:solidFill>
                  <a:latin typeface="+mn-lt"/>
                  <a:ea typeface="+mn-ea"/>
                  <a:cs typeface="+mn-cs"/>
                </a:defRPr>
              </a:lvl4pPr>
              <a:lvl5pPr marL="1828800" algn="l" defTabSz="914400" rtl="0" eaLnBrk="1" latinLnBrk="0" hangingPunct="1">
                <a:buClr>
                  <a:srgbClr val="666666"/>
                </a:buClr>
                <a:buSzPct val="80000"/>
                <a:buFont typeface="Arial"/>
                <a:buChar char=""/>
                <a:defRPr lang="de-DE" sz="10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451992">
                <a:buClr>
                  <a:srgbClr val="F0AB00"/>
                </a:buClr>
                <a:buSzPct val="80000"/>
              </a:pPr>
              <a:r>
                <a:rPr lang="en-US" sz="1400" dirty="0">
                  <a:solidFill>
                    <a:schemeClr val="tx1"/>
                  </a:solidFill>
                </a:rPr>
                <a:t>SAP HANA</a:t>
              </a:r>
            </a:p>
          </p:txBody>
        </p:sp>
        <p:cxnSp>
          <p:nvCxnSpPr>
            <p:cNvPr id="41" name="Straight Arrow Connector 40"/>
            <p:cNvCxnSpPr>
              <a:stCxn id="42" idx="3"/>
              <a:endCxn id="40" idx="1"/>
            </p:cNvCxnSpPr>
            <p:nvPr/>
          </p:nvCxnSpPr>
          <p:spPr bwMode="auto">
            <a:xfrm>
              <a:off x="8381000" y="2935612"/>
              <a:ext cx="430140" cy="1"/>
            </a:xfrm>
            <a:prstGeom prst="straightConnector1">
              <a:avLst/>
            </a:prstGeom>
            <a:solidFill>
              <a:schemeClr val="bg2"/>
            </a:solidFill>
            <a:ln w="19050" cap="flat" cmpd="sng" algn="ctr">
              <a:solidFill>
                <a:schemeClr val="tx1"/>
              </a:solidFill>
              <a:prstDash val="solid"/>
              <a:round/>
              <a:headEnd type="triangle" w="med" len="lg"/>
              <a:tailEnd type="triangle" w="med" len="lg"/>
            </a:ln>
            <a:effectLst/>
          </p:spPr>
        </p:cxnSp>
        <p:sp>
          <p:nvSpPr>
            <p:cNvPr id="42" name="Rectangle 41"/>
            <p:cNvSpPr/>
            <p:nvPr/>
          </p:nvSpPr>
          <p:spPr bwMode="auto">
            <a:xfrm>
              <a:off x="7691172" y="2738031"/>
              <a:ext cx="689828" cy="395162"/>
            </a:xfrm>
            <a:prstGeom prst="rect">
              <a:avLst/>
            </a:prstGeom>
            <a:solidFill>
              <a:schemeClr val="bg1">
                <a:lumMod val="95000"/>
              </a:schemeClr>
            </a:solidFill>
            <a:ln w="6350" algn="ctr">
              <a:noFill/>
              <a:miter lim="800000"/>
              <a:headEnd/>
              <a:tailEnd/>
            </a:ln>
          </p:spPr>
          <p:txBody>
            <a:bodyPr lIns="90000" tIns="72000" rIns="90000" bIns="72000" rtlCol="0" anchor="ctr"/>
            <a:lstStyle/>
            <a:p>
              <a:pPr fontAlgn="base">
                <a:spcBef>
                  <a:spcPct val="50000"/>
                </a:spcBef>
                <a:spcAft>
                  <a:spcPct val="0"/>
                </a:spcAft>
                <a:buClr>
                  <a:srgbClr val="F0AB00"/>
                </a:buClr>
                <a:buSzPct val="80000"/>
              </a:pPr>
              <a:r>
                <a:rPr lang="en-US" sz="1300" kern="0" dirty="0">
                  <a:ea typeface="Arial Unicode MS" pitchFamily="34" charset="-128"/>
                  <a:cs typeface="Arial Unicode MS" pitchFamily="34" charset="-128"/>
                </a:rPr>
                <a:t>Analytic engine</a:t>
              </a:r>
            </a:p>
          </p:txBody>
        </p:sp>
        <p:cxnSp>
          <p:nvCxnSpPr>
            <p:cNvPr id="43" name="Straight Arrow Connector 42"/>
            <p:cNvCxnSpPr>
              <a:stCxn id="44" idx="3"/>
              <a:endCxn id="38" idx="2"/>
            </p:cNvCxnSpPr>
            <p:nvPr/>
          </p:nvCxnSpPr>
          <p:spPr bwMode="auto">
            <a:xfrm>
              <a:off x="8393831" y="4329687"/>
              <a:ext cx="380243" cy="4194"/>
            </a:xfrm>
            <a:prstGeom prst="straightConnector1">
              <a:avLst/>
            </a:prstGeom>
            <a:solidFill>
              <a:schemeClr val="bg2"/>
            </a:solidFill>
            <a:ln w="19050" cap="flat" cmpd="sng" algn="ctr">
              <a:solidFill>
                <a:schemeClr val="tx1"/>
              </a:solidFill>
              <a:prstDash val="solid"/>
              <a:round/>
              <a:headEnd type="triangle" w="med" len="lg"/>
              <a:tailEnd type="triangle" w="med" len="lg"/>
            </a:ln>
            <a:effectLst/>
          </p:spPr>
        </p:cxnSp>
        <p:sp>
          <p:nvSpPr>
            <p:cNvPr id="44" name="Rectangle 43"/>
            <p:cNvSpPr/>
            <p:nvPr/>
          </p:nvSpPr>
          <p:spPr bwMode="auto">
            <a:xfrm>
              <a:off x="7704003" y="4150379"/>
              <a:ext cx="689828" cy="358615"/>
            </a:xfrm>
            <a:prstGeom prst="rect">
              <a:avLst/>
            </a:prstGeom>
            <a:solidFill>
              <a:schemeClr val="bg1">
                <a:lumMod val="95000"/>
              </a:schemeClr>
            </a:solidFill>
            <a:ln w="6350" algn="ctr">
              <a:noFill/>
              <a:miter lim="800000"/>
              <a:headEnd/>
              <a:tailEnd/>
            </a:ln>
          </p:spPr>
          <p:txBody>
            <a:bodyPr lIns="90000" tIns="72000" rIns="90000" bIns="72000" rtlCol="0" anchor="ctr"/>
            <a:lstStyle/>
            <a:p>
              <a:pPr fontAlgn="base">
                <a:spcBef>
                  <a:spcPct val="50000"/>
                </a:spcBef>
                <a:spcAft>
                  <a:spcPct val="0"/>
                </a:spcAft>
                <a:buClr>
                  <a:srgbClr val="F0AB00"/>
                </a:buClr>
                <a:buSzPct val="80000"/>
              </a:pPr>
              <a:r>
                <a:rPr lang="en-US" sz="1300" kern="0" dirty="0">
                  <a:ea typeface="Arial Unicode MS" pitchFamily="34" charset="-128"/>
                  <a:cs typeface="Arial Unicode MS" pitchFamily="34" charset="-128"/>
                </a:rPr>
                <a:t>Analytic engine</a:t>
              </a:r>
            </a:p>
          </p:txBody>
        </p:sp>
      </p:grpSp>
      <p:sp>
        <p:nvSpPr>
          <p:cNvPr id="19" name="Rectangle 18"/>
          <p:cNvSpPr/>
          <p:nvPr/>
        </p:nvSpPr>
        <p:spPr bwMode="auto">
          <a:xfrm>
            <a:off x="8690904" y="4476618"/>
            <a:ext cx="3054378" cy="1948595"/>
          </a:xfrm>
          <a:prstGeom prst="rect">
            <a:avLst/>
          </a:prstGeom>
          <a:solidFill>
            <a:schemeClr val="bg1">
              <a:lumMod val="95000"/>
            </a:schemeClr>
          </a:solidFill>
          <a:ln w="6350" algn="ctr">
            <a:noFill/>
            <a:miter lim="800000"/>
            <a:headEnd/>
            <a:tailEnd/>
          </a:ln>
        </p:spPr>
        <p:txBody>
          <a:bodyPr lIns="107163" tIns="85730" rIns="107163" bIns="85730" rtlCol="0" anchor="t"/>
          <a:lstStyle/>
          <a:p>
            <a:pPr fontAlgn="base">
              <a:spcBef>
                <a:spcPct val="50000"/>
              </a:spcBef>
              <a:spcAft>
                <a:spcPct val="0"/>
              </a:spcAft>
              <a:buClr>
                <a:srgbClr val="F0AB00"/>
              </a:buClr>
              <a:buSzPct val="80000"/>
            </a:pPr>
            <a:r>
              <a:rPr lang="en-US" kern="0" dirty="0">
                <a:ea typeface="Arial Unicode MS" pitchFamily="34" charset="-128"/>
                <a:cs typeface="Arial Unicode MS" pitchFamily="34" charset="-128"/>
              </a:rPr>
              <a:t>Hadoop</a:t>
            </a:r>
          </a:p>
        </p:txBody>
      </p:sp>
      <p:sp>
        <p:nvSpPr>
          <p:cNvPr id="20" name="Rectangle 19"/>
          <p:cNvSpPr/>
          <p:nvPr/>
        </p:nvSpPr>
        <p:spPr bwMode="auto">
          <a:xfrm>
            <a:off x="8844566" y="5899425"/>
            <a:ext cx="2747058" cy="410547"/>
          </a:xfrm>
          <a:prstGeom prst="rect">
            <a:avLst/>
          </a:prstGeom>
          <a:solidFill>
            <a:schemeClr val="tx1">
              <a:lumMod val="50000"/>
              <a:lumOff val="50000"/>
            </a:schemeClr>
          </a:solidFill>
          <a:ln w="6350" algn="ctr">
            <a:noFill/>
            <a:miter lim="800000"/>
            <a:headEnd/>
            <a:tailEnd/>
          </a:ln>
        </p:spPr>
        <p:txBody>
          <a:bodyPr lIns="107163" tIns="85730" rIns="107163" bIns="85730" rtlCol="0" anchor="ctr"/>
          <a:lstStyle/>
          <a:p>
            <a:pPr algn="ctr" fontAlgn="base">
              <a:spcBef>
                <a:spcPct val="50000"/>
              </a:spcBef>
              <a:spcAft>
                <a:spcPct val="0"/>
              </a:spcAft>
              <a:buClr>
                <a:srgbClr val="F0AB00"/>
              </a:buClr>
              <a:buSzPct val="80000"/>
            </a:pPr>
            <a:r>
              <a:rPr lang="en-US" sz="1700" kern="0" dirty="0">
                <a:solidFill>
                  <a:schemeClr val="bg1"/>
                </a:solidFill>
                <a:ea typeface="Arial Unicode MS" pitchFamily="34" charset="-128"/>
                <a:cs typeface="Arial Unicode MS" pitchFamily="34" charset="-128"/>
              </a:rPr>
              <a:t>Data storage (Hadoop Distributed File system)</a:t>
            </a:r>
          </a:p>
        </p:txBody>
      </p:sp>
      <p:sp>
        <p:nvSpPr>
          <p:cNvPr id="21" name="Rectangle 20"/>
          <p:cNvSpPr/>
          <p:nvPr/>
        </p:nvSpPr>
        <p:spPr bwMode="auto">
          <a:xfrm>
            <a:off x="8844566" y="5580107"/>
            <a:ext cx="2747058" cy="183002"/>
          </a:xfrm>
          <a:prstGeom prst="rect">
            <a:avLst/>
          </a:prstGeom>
          <a:solidFill>
            <a:schemeClr val="tx1">
              <a:lumMod val="50000"/>
              <a:lumOff val="50000"/>
            </a:schemeClr>
          </a:solidFill>
          <a:ln w="6350" algn="ctr">
            <a:noFill/>
            <a:miter lim="800000"/>
            <a:headEnd/>
            <a:tailEnd/>
          </a:ln>
        </p:spPr>
        <p:txBody>
          <a:bodyPr lIns="107163" tIns="85730" rIns="107163" bIns="85730" rtlCol="0" anchor="ctr"/>
          <a:lstStyle/>
          <a:p>
            <a:pPr algn="ctr" fontAlgn="base">
              <a:spcBef>
                <a:spcPct val="50000"/>
              </a:spcBef>
              <a:spcAft>
                <a:spcPct val="0"/>
              </a:spcAft>
              <a:buClr>
                <a:srgbClr val="F0AB00"/>
              </a:buClr>
              <a:buSzPct val="80000"/>
            </a:pPr>
            <a:r>
              <a:rPr lang="en-US" sz="1400" kern="0" dirty="0">
                <a:solidFill>
                  <a:schemeClr val="bg1"/>
                </a:solidFill>
                <a:ea typeface="Arial Unicode MS" pitchFamily="34" charset="-128"/>
                <a:cs typeface="Arial Unicode MS" pitchFamily="34" charset="-128"/>
              </a:rPr>
              <a:t>Job Management</a:t>
            </a:r>
          </a:p>
        </p:txBody>
      </p:sp>
      <p:cxnSp>
        <p:nvCxnSpPr>
          <p:cNvPr id="22" name="Straight Connector 21"/>
          <p:cNvCxnSpPr/>
          <p:nvPr/>
        </p:nvCxnSpPr>
        <p:spPr bwMode="auto">
          <a:xfrm>
            <a:off x="9474855" y="5460841"/>
            <a:ext cx="0" cy="136317"/>
          </a:xfrm>
          <a:prstGeom prst="line">
            <a:avLst/>
          </a:prstGeom>
          <a:solidFill>
            <a:srgbClr val="DBE5EF"/>
          </a:solidFill>
          <a:ln w="19050" cap="flat" cmpd="sng" algn="ctr">
            <a:solidFill>
              <a:srgbClr val="002060"/>
            </a:solidFill>
            <a:prstDash val="solid"/>
            <a:round/>
            <a:headEnd type="none" w="med" len="med"/>
            <a:tailEnd type="none" w="med" len="med"/>
          </a:ln>
          <a:effectLst/>
        </p:spPr>
      </p:cxnSp>
      <p:cxnSp>
        <p:nvCxnSpPr>
          <p:cNvPr id="23" name="Straight Connector 22"/>
          <p:cNvCxnSpPr>
            <a:stCxn id="26" idx="2"/>
            <a:endCxn id="21" idx="0"/>
          </p:cNvCxnSpPr>
          <p:nvPr/>
        </p:nvCxnSpPr>
        <p:spPr bwMode="auto">
          <a:xfrm>
            <a:off x="10218095" y="5454340"/>
            <a:ext cx="0" cy="125767"/>
          </a:xfrm>
          <a:prstGeom prst="line">
            <a:avLst/>
          </a:prstGeom>
          <a:solidFill>
            <a:srgbClr val="DBE5EF"/>
          </a:solidFill>
          <a:ln w="19050" cap="flat" cmpd="sng" algn="ctr">
            <a:solidFill>
              <a:srgbClr val="002060"/>
            </a:solidFill>
            <a:prstDash val="solid"/>
            <a:round/>
            <a:headEnd type="none" w="med" len="med"/>
            <a:tailEnd type="none" w="med" len="med"/>
          </a:ln>
          <a:effectLst/>
        </p:spPr>
      </p:cxnSp>
      <p:cxnSp>
        <p:nvCxnSpPr>
          <p:cNvPr id="24" name="Straight Connector 23"/>
          <p:cNvCxnSpPr/>
          <p:nvPr/>
        </p:nvCxnSpPr>
        <p:spPr bwMode="auto">
          <a:xfrm>
            <a:off x="11059103" y="5449065"/>
            <a:ext cx="0" cy="136317"/>
          </a:xfrm>
          <a:prstGeom prst="line">
            <a:avLst/>
          </a:prstGeom>
          <a:solidFill>
            <a:srgbClr val="DBE5EF"/>
          </a:solidFill>
          <a:ln w="19050" cap="flat" cmpd="sng" algn="ctr">
            <a:solidFill>
              <a:srgbClr val="002060"/>
            </a:solidFill>
            <a:prstDash val="solid"/>
            <a:round/>
            <a:headEnd type="none" w="med" len="med"/>
            <a:tailEnd type="none" w="med" len="med"/>
          </a:ln>
          <a:effectLst/>
        </p:spPr>
      </p:cxnSp>
      <p:cxnSp>
        <p:nvCxnSpPr>
          <p:cNvPr id="25" name="Straight Connector 24"/>
          <p:cNvCxnSpPr>
            <a:stCxn id="21" idx="2"/>
            <a:endCxn id="20" idx="0"/>
          </p:cNvCxnSpPr>
          <p:nvPr/>
        </p:nvCxnSpPr>
        <p:spPr bwMode="auto">
          <a:xfrm>
            <a:off x="10218095" y="5763109"/>
            <a:ext cx="0" cy="136316"/>
          </a:xfrm>
          <a:prstGeom prst="line">
            <a:avLst/>
          </a:prstGeom>
          <a:solidFill>
            <a:srgbClr val="DBE5EF"/>
          </a:solidFill>
          <a:ln w="19050" cap="flat" cmpd="sng" algn="ctr">
            <a:solidFill>
              <a:srgbClr val="002060"/>
            </a:solidFill>
            <a:prstDash val="solid"/>
            <a:round/>
            <a:headEnd type="none" w="med" len="med"/>
            <a:tailEnd type="none" w="med" len="med"/>
          </a:ln>
          <a:effectLst/>
        </p:spPr>
      </p:cxnSp>
      <p:sp>
        <p:nvSpPr>
          <p:cNvPr id="26" name="Rectangle 25"/>
          <p:cNvSpPr/>
          <p:nvPr/>
        </p:nvSpPr>
        <p:spPr bwMode="auto">
          <a:xfrm>
            <a:off x="8844566" y="4881485"/>
            <a:ext cx="2747057" cy="572856"/>
          </a:xfrm>
          <a:prstGeom prst="rect">
            <a:avLst/>
          </a:prstGeom>
          <a:solidFill>
            <a:schemeClr val="tx1">
              <a:lumMod val="50000"/>
              <a:lumOff val="50000"/>
            </a:schemeClr>
          </a:solidFill>
          <a:ln w="6350" algn="ctr">
            <a:noFill/>
            <a:miter lim="800000"/>
            <a:headEnd/>
            <a:tailEnd/>
          </a:ln>
        </p:spPr>
        <p:txBody>
          <a:bodyPr lIns="108878" tIns="0" rIns="0" bIns="0" rtlCol="0" anchor="t"/>
          <a:lstStyle/>
          <a:p>
            <a:pPr fontAlgn="base">
              <a:spcBef>
                <a:spcPct val="50000"/>
              </a:spcBef>
              <a:spcAft>
                <a:spcPct val="0"/>
              </a:spcAft>
              <a:buClr>
                <a:srgbClr val="F0AB00"/>
              </a:buClr>
              <a:buSzPct val="80000"/>
            </a:pPr>
            <a:r>
              <a:rPr lang="en-US" sz="1400" kern="0" dirty="0">
                <a:solidFill>
                  <a:schemeClr val="bg1"/>
                </a:solidFill>
                <a:ea typeface="Arial Unicode MS" pitchFamily="34" charset="-128"/>
                <a:cs typeface="Arial Unicode MS" pitchFamily="34" charset="-128"/>
              </a:rPr>
              <a:t>Computation Engine(s)</a:t>
            </a:r>
          </a:p>
        </p:txBody>
      </p:sp>
      <p:sp>
        <p:nvSpPr>
          <p:cNvPr id="27" name="Rectangle 26"/>
          <p:cNvSpPr/>
          <p:nvPr/>
        </p:nvSpPr>
        <p:spPr bwMode="auto">
          <a:xfrm>
            <a:off x="8928182" y="5130812"/>
            <a:ext cx="808185" cy="231002"/>
          </a:xfrm>
          <a:prstGeom prst="rect">
            <a:avLst/>
          </a:prstGeom>
          <a:solidFill>
            <a:schemeClr val="bg1">
              <a:lumMod val="85000"/>
            </a:schemeClr>
          </a:solidFill>
          <a:ln w="6350" algn="ctr">
            <a:noFill/>
            <a:miter lim="800000"/>
            <a:headEnd/>
            <a:tailEnd/>
          </a:ln>
        </p:spPr>
        <p:txBody>
          <a:bodyPr lIns="107163" tIns="85730" rIns="107163" bIns="85730" rtlCol="0" anchor="ctr"/>
          <a:lstStyle/>
          <a:p>
            <a:pPr algn="ctr" fontAlgn="base">
              <a:spcBef>
                <a:spcPct val="50000"/>
              </a:spcBef>
              <a:spcAft>
                <a:spcPct val="0"/>
              </a:spcAft>
              <a:buClr>
                <a:srgbClr val="F0AB00"/>
              </a:buClr>
              <a:buSzPct val="80000"/>
            </a:pPr>
            <a:r>
              <a:rPr lang="en-US" sz="1300" kern="0" dirty="0">
                <a:ea typeface="Arial Unicode MS" pitchFamily="34" charset="-128"/>
                <a:cs typeface="Arial Unicode MS" pitchFamily="34" charset="-128"/>
              </a:rPr>
              <a:t>Hive</a:t>
            </a:r>
          </a:p>
        </p:txBody>
      </p:sp>
      <p:sp>
        <p:nvSpPr>
          <p:cNvPr id="28" name="Rectangle 27"/>
          <p:cNvSpPr/>
          <p:nvPr/>
        </p:nvSpPr>
        <p:spPr bwMode="auto">
          <a:xfrm>
            <a:off x="9814002" y="5130809"/>
            <a:ext cx="808185" cy="231002"/>
          </a:xfrm>
          <a:prstGeom prst="rect">
            <a:avLst/>
          </a:prstGeom>
          <a:solidFill>
            <a:schemeClr val="bg1">
              <a:lumMod val="85000"/>
            </a:schemeClr>
          </a:solidFill>
          <a:ln w="6350" algn="ctr">
            <a:noFill/>
            <a:miter lim="800000"/>
            <a:headEnd/>
            <a:tailEnd/>
          </a:ln>
        </p:spPr>
        <p:txBody>
          <a:bodyPr lIns="107163" tIns="85730" rIns="107163" bIns="85730" rtlCol="0" anchor="ctr"/>
          <a:lstStyle/>
          <a:p>
            <a:pPr algn="ctr" fontAlgn="base">
              <a:spcBef>
                <a:spcPct val="50000"/>
              </a:spcBef>
              <a:spcAft>
                <a:spcPct val="0"/>
              </a:spcAft>
              <a:buClr>
                <a:srgbClr val="F0AB00"/>
              </a:buClr>
              <a:buSzPct val="80000"/>
            </a:pPr>
            <a:r>
              <a:rPr lang="en-US" sz="1300" kern="0" dirty="0">
                <a:ea typeface="Arial Unicode MS" pitchFamily="34" charset="-128"/>
                <a:cs typeface="Arial Unicode MS" pitchFamily="34" charset="-128"/>
              </a:rPr>
              <a:t>HBase</a:t>
            </a:r>
          </a:p>
        </p:txBody>
      </p:sp>
      <p:sp>
        <p:nvSpPr>
          <p:cNvPr id="29" name="Rectangle 28"/>
          <p:cNvSpPr/>
          <p:nvPr/>
        </p:nvSpPr>
        <p:spPr bwMode="auto">
          <a:xfrm>
            <a:off x="10720882" y="5135748"/>
            <a:ext cx="808185" cy="226063"/>
          </a:xfrm>
          <a:prstGeom prst="rect">
            <a:avLst/>
          </a:prstGeom>
          <a:solidFill>
            <a:schemeClr val="bg1">
              <a:lumMod val="85000"/>
            </a:schemeClr>
          </a:solidFill>
          <a:ln w="6350" algn="ctr">
            <a:noFill/>
            <a:miter lim="800000"/>
            <a:headEnd/>
            <a:tailEnd/>
          </a:ln>
        </p:spPr>
        <p:txBody>
          <a:bodyPr lIns="107163" tIns="85730" rIns="107163" bIns="85730" rtlCol="0" anchor="ctr"/>
          <a:lstStyle/>
          <a:p>
            <a:pPr algn="ctr" fontAlgn="base">
              <a:spcBef>
                <a:spcPct val="50000"/>
              </a:spcBef>
              <a:spcAft>
                <a:spcPct val="0"/>
              </a:spcAft>
              <a:buClr>
                <a:srgbClr val="F0AB00"/>
              </a:buClr>
              <a:buSzPct val="80000"/>
            </a:pPr>
            <a:r>
              <a:rPr lang="en-US" sz="1300" kern="0" dirty="0">
                <a:ea typeface="Arial Unicode MS" pitchFamily="34" charset="-128"/>
                <a:cs typeface="Arial Unicode MS" pitchFamily="34" charset="-128"/>
              </a:rPr>
              <a:t>…</a:t>
            </a:r>
          </a:p>
        </p:txBody>
      </p:sp>
      <p:cxnSp>
        <p:nvCxnSpPr>
          <p:cNvPr id="32" name="Elbow Connector 31"/>
          <p:cNvCxnSpPr>
            <a:endCxn id="42" idx="1"/>
          </p:cNvCxnSpPr>
          <p:nvPr/>
        </p:nvCxnSpPr>
        <p:spPr>
          <a:xfrm flipV="1">
            <a:off x="7273149" y="2512080"/>
            <a:ext cx="1834007" cy="1116306"/>
          </a:xfrm>
          <a:prstGeom prst="bentConnector3">
            <a:avLst>
              <a:gd name="adj1" fmla="val 44812"/>
            </a:avLst>
          </a:prstGeom>
          <a:solidFill>
            <a:schemeClr val="bg2"/>
          </a:solidFill>
          <a:ln w="19050" cap="flat" cmpd="sng" algn="ctr">
            <a:solidFill>
              <a:schemeClr val="tx1"/>
            </a:solidFill>
            <a:prstDash val="solid"/>
            <a:round/>
            <a:headEnd type="triangle" w="med" len="lg"/>
            <a:tailEnd type="triangle" w="med" len="lg"/>
          </a:ln>
          <a:effectLst/>
        </p:spPr>
      </p:cxnSp>
      <p:cxnSp>
        <p:nvCxnSpPr>
          <p:cNvPr id="33" name="Elbow Connector 32"/>
          <p:cNvCxnSpPr>
            <a:endCxn id="26" idx="1"/>
          </p:cNvCxnSpPr>
          <p:nvPr/>
        </p:nvCxnSpPr>
        <p:spPr>
          <a:xfrm>
            <a:off x="7273149" y="4226651"/>
            <a:ext cx="1571418" cy="941262"/>
          </a:xfrm>
          <a:prstGeom prst="bentConnector3">
            <a:avLst>
              <a:gd name="adj1" fmla="val 50000"/>
            </a:avLst>
          </a:prstGeom>
          <a:solidFill>
            <a:schemeClr val="bg2"/>
          </a:solidFill>
          <a:ln w="19050" cap="flat" cmpd="sng" algn="ctr">
            <a:solidFill>
              <a:schemeClr val="tx1"/>
            </a:solidFill>
            <a:prstDash val="solid"/>
            <a:round/>
            <a:headEnd type="triangle" w="med" len="lg"/>
            <a:tailEnd type="triangle" w="med" len="lg"/>
          </a:ln>
          <a:effectLst/>
        </p:spPr>
      </p:cxnSp>
      <p:cxnSp>
        <p:nvCxnSpPr>
          <p:cNvPr id="34" name="Straight Arrow Connector 33"/>
          <p:cNvCxnSpPr>
            <a:endCxn id="44" idx="1"/>
          </p:cNvCxnSpPr>
          <p:nvPr/>
        </p:nvCxnSpPr>
        <p:spPr bwMode="auto">
          <a:xfrm flipV="1">
            <a:off x="7273148" y="3906478"/>
            <a:ext cx="1851119" cy="1801"/>
          </a:xfrm>
          <a:prstGeom prst="straightConnector1">
            <a:avLst/>
          </a:prstGeom>
          <a:solidFill>
            <a:schemeClr val="bg2"/>
          </a:solidFill>
          <a:ln w="19050" cap="flat" cmpd="sng" algn="ctr">
            <a:solidFill>
              <a:schemeClr val="tx1"/>
            </a:solidFill>
            <a:prstDash val="solid"/>
            <a:round/>
            <a:headEnd type="triangle" w="med" len="lg"/>
            <a:tailEnd type="triangle" w="med" len="lg"/>
          </a:ln>
          <a:effectLst/>
        </p:spPr>
      </p:cxnSp>
      <p:cxnSp>
        <p:nvCxnSpPr>
          <p:cNvPr id="59" name="Straight Connector 58"/>
          <p:cNvCxnSpPr>
            <a:stCxn id="62" idx="2"/>
          </p:cNvCxnSpPr>
          <p:nvPr/>
        </p:nvCxnSpPr>
        <p:spPr bwMode="auto">
          <a:xfrm flipH="1">
            <a:off x="6438711" y="2487531"/>
            <a:ext cx="5053" cy="298002"/>
          </a:xfrm>
          <a:prstGeom prst="line">
            <a:avLst/>
          </a:prstGeom>
          <a:solidFill>
            <a:schemeClr val="bg2"/>
          </a:solidFill>
          <a:ln w="12700" cap="flat" cmpd="sng" algn="ctr">
            <a:solidFill>
              <a:schemeClr val="tx1"/>
            </a:solidFill>
            <a:prstDash val="dash"/>
            <a:round/>
            <a:headEnd type="none" w="med" len="med"/>
            <a:tailEnd type="none" w="med" len="med"/>
          </a:ln>
          <a:effectLst/>
        </p:spPr>
      </p:cxnSp>
      <p:grpSp>
        <p:nvGrpSpPr>
          <p:cNvPr id="60" name="Group 59"/>
          <p:cNvGrpSpPr/>
          <p:nvPr/>
        </p:nvGrpSpPr>
        <p:grpSpPr>
          <a:xfrm>
            <a:off x="6100402" y="1596540"/>
            <a:ext cx="676615" cy="890991"/>
            <a:chOff x="324000" y="3151264"/>
            <a:chExt cx="507329" cy="890785"/>
          </a:xfrm>
        </p:grpSpPr>
        <p:pic>
          <p:nvPicPr>
            <p:cNvPr id="61" name="Picture 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000" y="3151264"/>
              <a:ext cx="507329" cy="708344"/>
            </a:xfrm>
            <a:prstGeom prst="rect">
              <a:avLst/>
            </a:prstGeom>
            <a:solidFill>
              <a:schemeClr val="bg2"/>
            </a:solidFill>
            <a:ln w="19050" cap="flat" cmpd="sng" algn="ctr">
              <a:noFill/>
              <a:prstDash val="solid"/>
              <a:round/>
              <a:headEnd type="none" w="med" len="med"/>
              <a:tailEnd type="triangle" w="med" len="lg"/>
            </a:ln>
            <a:effectLst/>
          </p:spPr>
        </p:pic>
        <p:sp>
          <p:nvSpPr>
            <p:cNvPr id="62" name="TextBox 61"/>
            <p:cNvSpPr txBox="1"/>
            <p:nvPr/>
          </p:nvSpPr>
          <p:spPr>
            <a:xfrm>
              <a:off x="331579" y="3842040"/>
              <a:ext cx="499750" cy="200009"/>
            </a:xfrm>
            <a:prstGeom prst="rect">
              <a:avLst/>
            </a:prstGeom>
            <a:noFill/>
          </p:spPr>
          <p:txBody>
            <a:bodyPr wrap="square" lIns="0" tIns="0" rIns="0" bIns="0" rtlCol="0">
              <a:spAutoFit/>
            </a:bodyPr>
            <a:lstStyle/>
            <a:p>
              <a:pPr algn="ctr" fontAlgn="base">
                <a:spcBef>
                  <a:spcPct val="0"/>
                </a:spcBef>
                <a:spcAft>
                  <a:spcPct val="0"/>
                </a:spcAft>
              </a:pPr>
              <a:r>
                <a:rPr lang="en-US" sz="1300" dirty="0">
                  <a:solidFill>
                    <a:srgbClr val="000000"/>
                  </a:solidFill>
                </a:rPr>
                <a:t>Users</a:t>
              </a:r>
              <a:endParaRPr lang="en-US" sz="1300" dirty="0">
                <a:solidFill>
                  <a:srgbClr val="000000"/>
                </a:solidFill>
                <a:ea typeface="Arial Unicode MS" pitchFamily="34" charset="-128"/>
                <a:cs typeface="Arial Unicode MS" pitchFamily="34" charset="-128"/>
              </a:endParaRPr>
            </a:p>
          </p:txBody>
        </p:sp>
      </p:grpSp>
      <p:sp>
        <p:nvSpPr>
          <p:cNvPr id="45" name="TextBox 44"/>
          <p:cNvSpPr txBox="1"/>
          <p:nvPr/>
        </p:nvSpPr>
        <p:spPr>
          <a:xfrm>
            <a:off x="314688" y="1330357"/>
            <a:ext cx="4551226" cy="5301554"/>
          </a:xfrm>
          <a:prstGeom prst="rect">
            <a:avLst/>
          </a:prstGeom>
          <a:noFill/>
          <a:ln>
            <a:noFill/>
          </a:ln>
        </p:spPr>
        <p:txBody>
          <a:bodyPr wrap="square" lIns="129641" tIns="64821" rIns="129641" bIns="64821" rtlCol="0">
            <a:spAutoFit/>
          </a:bodyPr>
          <a:lstStyle/>
          <a:p>
            <a:pPr marL="405127" indent="-405127">
              <a:buFont typeface="Arial" pitchFamily="34" charset="0"/>
              <a:buChar char="•"/>
            </a:pPr>
            <a:r>
              <a:rPr lang="en-US" sz="2400" dirty="0" smtClean="0"/>
              <a:t>Submit a query that accesses remote data like local data</a:t>
            </a:r>
          </a:p>
          <a:p>
            <a:endParaRPr lang="en-US" sz="2400" dirty="0" smtClean="0"/>
          </a:p>
          <a:p>
            <a:pPr marL="405127" indent="-405127">
              <a:buFont typeface="Arial" pitchFamily="34" charset="0"/>
              <a:buChar char="•"/>
            </a:pPr>
            <a:r>
              <a:rPr lang="en-US" sz="2400" dirty="0" smtClean="0"/>
              <a:t>Leverage </a:t>
            </a:r>
            <a:r>
              <a:rPr lang="en-US" sz="2400" dirty="0"/>
              <a:t>the full power of SAP HANA – analytics, </a:t>
            </a:r>
            <a:r>
              <a:rPr lang="en-US" sz="2400" dirty="0" smtClean="0"/>
              <a:t>predictive, </a:t>
            </a:r>
            <a:r>
              <a:rPr lang="en-US" sz="2400" dirty="0"/>
              <a:t>text search, </a:t>
            </a:r>
            <a:r>
              <a:rPr lang="en-US" sz="2400" dirty="0" smtClean="0"/>
              <a:t>geospatial – during processing</a:t>
            </a:r>
            <a:endParaRPr lang="en-US" sz="2400" dirty="0"/>
          </a:p>
          <a:p>
            <a:pPr marL="405127" indent="-405127">
              <a:buFont typeface="Arial" pitchFamily="34" charset="0"/>
              <a:buChar char="•"/>
            </a:pPr>
            <a:endParaRPr lang="en-US" sz="2400" dirty="0"/>
          </a:p>
          <a:p>
            <a:pPr marL="405127" indent="-405127">
              <a:buFont typeface="Arial" pitchFamily="34" charset="0"/>
              <a:buChar char="•"/>
            </a:pPr>
            <a:r>
              <a:rPr lang="en-US" sz="2400" dirty="0" smtClean="0"/>
              <a:t>Synthesize </a:t>
            </a:r>
            <a:r>
              <a:rPr lang="en-US" sz="2400" dirty="0"/>
              <a:t>enterprise data regardless of location, size, representation – without moving it</a:t>
            </a:r>
          </a:p>
        </p:txBody>
      </p:sp>
    </p:spTree>
    <p:extLst>
      <p:ext uri="{BB962C8B-B14F-4D97-AF65-F5344CB8AC3E}">
        <p14:creationId xmlns:p14="http://schemas.microsoft.com/office/powerpoint/2010/main" val="1140306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82405602"/>
              </p:ext>
            </p:extLst>
          </p:nvPr>
        </p:nvGraphicFramePr>
        <p:xfrm>
          <a:off x="438410" y="1565260"/>
          <a:ext cx="11123938" cy="4721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a:spLocks noGrp="1"/>
          </p:cNvSpPr>
          <p:nvPr>
            <p:ph type="title"/>
          </p:nvPr>
        </p:nvSpPr>
        <p:spPr>
          <a:xfrm>
            <a:off x="324000" y="324075"/>
            <a:ext cx="11545200" cy="756175"/>
          </a:xfrm>
        </p:spPr>
        <p:txBody>
          <a:bodyPr/>
          <a:lstStyle/>
          <a:p>
            <a:r>
              <a:rPr lang="en-US" dirty="0" smtClean="0"/>
              <a:t>SAP HANA Smart Data Access</a:t>
            </a:r>
            <a:br>
              <a:rPr lang="en-US" dirty="0" smtClean="0"/>
            </a:br>
            <a:r>
              <a:rPr lang="en-US" b="0" dirty="0" smtClean="0"/>
              <a:t>How to Use</a:t>
            </a:r>
            <a:endParaRPr lang="en-US" dirty="0"/>
          </a:p>
        </p:txBody>
      </p:sp>
    </p:spTree>
    <p:extLst>
      <p:ext uri="{BB962C8B-B14F-4D97-AF65-F5344CB8AC3E}">
        <p14:creationId xmlns:p14="http://schemas.microsoft.com/office/powerpoint/2010/main" val="3453286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Smart Data Access</a:t>
            </a:r>
            <a:br>
              <a:rPr lang="en-US" dirty="0" smtClean="0"/>
            </a:br>
            <a:r>
              <a:rPr lang="en-US" b="0" dirty="0" smtClean="0"/>
              <a:t>Steps For Creating and Using Virtual Tables</a:t>
            </a:r>
            <a:endParaRPr lang="en-US" b="0" dirty="0"/>
          </a:p>
        </p:txBody>
      </p:sp>
      <p:sp>
        <p:nvSpPr>
          <p:cNvPr id="3" name="Text Placeholder 2"/>
          <p:cNvSpPr>
            <a:spLocks noGrp="1"/>
          </p:cNvSpPr>
          <p:nvPr>
            <p:ph type="body" sz="quarter" idx="10"/>
          </p:nvPr>
        </p:nvSpPr>
        <p:spPr>
          <a:xfrm>
            <a:off x="565597" y="1680546"/>
            <a:ext cx="10978704" cy="4161454"/>
          </a:xfrm>
        </p:spPr>
        <p:txBody>
          <a:bodyPr/>
          <a:lstStyle/>
          <a:p>
            <a:pPr marL="342900" indent="-342900">
              <a:spcBef>
                <a:spcPts val="600"/>
              </a:spcBef>
              <a:buFont typeface="+mj-lt"/>
              <a:buAutoNum type="arabicPeriod"/>
            </a:pPr>
            <a:r>
              <a:rPr lang="en-US" dirty="0" smtClean="0"/>
              <a:t>Create table in HIVE</a:t>
            </a:r>
          </a:p>
          <a:p>
            <a:pPr marL="342900" indent="-342900">
              <a:spcBef>
                <a:spcPts val="600"/>
              </a:spcBef>
              <a:buFont typeface="+mj-lt"/>
              <a:buAutoNum type="arabicPeriod"/>
            </a:pPr>
            <a:r>
              <a:rPr lang="en-US" dirty="0" smtClean="0"/>
              <a:t>On SAP HANA, create DSN, e.g. “hive1”</a:t>
            </a:r>
          </a:p>
          <a:p>
            <a:pPr marL="342900" indent="-342900">
              <a:spcBef>
                <a:spcPts val="600"/>
              </a:spcBef>
              <a:buFont typeface="+mj-lt"/>
              <a:buAutoNum type="arabicPeriod"/>
            </a:pPr>
            <a:r>
              <a:rPr lang="en-US" dirty="0" smtClean="0"/>
              <a:t>With SAP HANA Studio or using DLL command, create a remote source:</a:t>
            </a:r>
          </a:p>
          <a:p>
            <a:pPr lvl="4"/>
            <a:r>
              <a:rPr lang="en-US" sz="2000" dirty="0" smtClean="0">
                <a:solidFill>
                  <a:schemeClr val="tx2"/>
                </a:solidFill>
              </a:rPr>
              <a:t>CREATE REMOTE SOURCE HIVE1 ADAPTER "</a:t>
            </a:r>
            <a:r>
              <a:rPr lang="en-US" sz="2000" dirty="0" err="1" smtClean="0">
                <a:solidFill>
                  <a:schemeClr val="tx2"/>
                </a:solidFill>
              </a:rPr>
              <a:t>hiveodbc</a:t>
            </a:r>
            <a:r>
              <a:rPr lang="en-US" sz="2000" dirty="0" smtClean="0">
                <a:solidFill>
                  <a:schemeClr val="tx2"/>
                </a:solidFill>
              </a:rPr>
              <a:t>" CONFIGURATION 'DSN=hive1' WITH CREDENTIAL TYPE 'PASSWORD' USING 'user=</a:t>
            </a:r>
            <a:r>
              <a:rPr lang="en-US" sz="2000" dirty="0" err="1" smtClean="0">
                <a:solidFill>
                  <a:schemeClr val="tx2"/>
                </a:solidFill>
              </a:rPr>
              <a:t>dftest;password</a:t>
            </a:r>
            <a:r>
              <a:rPr lang="en-US" sz="2000" dirty="0" smtClean="0">
                <a:solidFill>
                  <a:schemeClr val="tx2"/>
                </a:solidFill>
              </a:rPr>
              <a:t>=</a:t>
            </a:r>
            <a:r>
              <a:rPr lang="en-US" sz="2000" dirty="0" err="1" smtClean="0">
                <a:solidFill>
                  <a:schemeClr val="tx2"/>
                </a:solidFill>
              </a:rPr>
              <a:t>dftest</a:t>
            </a:r>
            <a:r>
              <a:rPr lang="en-US" sz="2000" dirty="0" smtClean="0">
                <a:solidFill>
                  <a:schemeClr val="tx2"/>
                </a:solidFill>
              </a:rPr>
              <a:t>';</a:t>
            </a:r>
          </a:p>
          <a:p>
            <a:pPr marL="342900" indent="-342900">
              <a:spcBef>
                <a:spcPts val="600"/>
              </a:spcBef>
              <a:buFont typeface="+mj-lt"/>
              <a:buAutoNum type="arabicPeriod"/>
            </a:pPr>
            <a:r>
              <a:rPr lang="en-US" dirty="0" smtClean="0"/>
              <a:t>Using a DLL command, create a virtual table for Hive:</a:t>
            </a:r>
          </a:p>
          <a:p>
            <a:pPr marL="522900" lvl="2" indent="-342900"/>
            <a:r>
              <a:rPr lang="en-US" sz="2000" dirty="0" smtClean="0">
                <a:solidFill>
                  <a:schemeClr val="tx2"/>
                </a:solidFill>
              </a:rPr>
              <a:t>CREATE VIRTUAL TABLE "HIVE1_PRODUCT" AT "HIVE1"."default"."default"."product";</a:t>
            </a:r>
          </a:p>
          <a:p>
            <a:pPr marL="342900" indent="-342900">
              <a:spcBef>
                <a:spcPts val="600"/>
              </a:spcBef>
              <a:buFont typeface="+mj-lt"/>
              <a:buAutoNum type="arabicPeriod"/>
            </a:pPr>
            <a:r>
              <a:rPr lang="en-US" dirty="0" smtClean="0"/>
              <a:t>Execute a  query on virtual table:</a:t>
            </a:r>
          </a:p>
          <a:p>
            <a:pPr marL="522900" lvl="2" indent="-342900"/>
            <a:r>
              <a:rPr lang="en-US" sz="2000" dirty="0" smtClean="0">
                <a:solidFill>
                  <a:schemeClr val="tx2"/>
                </a:solidFill>
              </a:rPr>
              <a:t>SELECT * FROM HIVE1_PRODUCT;</a:t>
            </a:r>
          </a:p>
          <a:p>
            <a:pPr marL="342900" indent="-342900">
              <a:spcBef>
                <a:spcPts val="600"/>
              </a:spcBef>
              <a:buFont typeface="+mj-lt"/>
              <a:buAutoNum type="arabicPeriod"/>
            </a:pPr>
            <a:r>
              <a:rPr lang="en-US" dirty="0" smtClean="0"/>
              <a:t> Drop a virtual table </a:t>
            </a:r>
          </a:p>
          <a:p>
            <a:pPr marL="522900" lvl="2" indent="-342900"/>
            <a:r>
              <a:rPr lang="en-US" sz="2000" dirty="0" smtClean="0">
                <a:solidFill>
                  <a:schemeClr val="tx2"/>
                </a:solidFill>
              </a:rPr>
              <a:t>DROP REMOTE SOURCE HIVE1 CASCADE;</a:t>
            </a:r>
            <a:endParaRPr lang="en-US" sz="2000" dirty="0">
              <a:solidFill>
                <a:schemeClr val="tx2"/>
              </a:solidFill>
            </a:endParaRPr>
          </a:p>
        </p:txBody>
      </p:sp>
    </p:spTree>
    <p:extLst>
      <p:ext uri="{BB962C8B-B14F-4D97-AF65-F5344CB8AC3E}">
        <p14:creationId xmlns:p14="http://schemas.microsoft.com/office/powerpoint/2010/main" val="149485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24000" y="1613804"/>
            <a:ext cx="4866182" cy="4812754"/>
          </a:xfrm>
        </p:spPr>
        <p:txBody>
          <a:bodyPr/>
          <a:lstStyle/>
          <a:p>
            <a:pPr marL="342900" indent="-342900">
              <a:buFont typeface="Wingdings" pitchFamily="2" charset="2"/>
              <a:buChar char="q"/>
            </a:pPr>
            <a:r>
              <a:rPr lang="en-US" dirty="0" smtClean="0">
                <a:solidFill>
                  <a:schemeClr val="accent1"/>
                </a:solidFill>
              </a:rPr>
              <a:t>SAP HANA Platform</a:t>
            </a:r>
            <a:endParaRPr lang="en-US" dirty="0" smtClean="0"/>
          </a:p>
          <a:p>
            <a:pPr marL="522900" lvl="2" indent="-342900">
              <a:buFont typeface="Wingdings" pitchFamily="2" charset="2"/>
              <a:buChar char="q"/>
            </a:pPr>
            <a:r>
              <a:rPr lang="en-US" dirty="0" smtClean="0"/>
              <a:t>Unprecedented insights </a:t>
            </a:r>
            <a:r>
              <a:rPr lang="en-US" dirty="0" smtClean="0">
                <a:sym typeface="Wingdings" pitchFamily="2" charset="2"/>
              </a:rPr>
              <a:t> combine s</a:t>
            </a:r>
            <a:r>
              <a:rPr lang="en-US" dirty="0" smtClean="0"/>
              <a:t>tructured  and unstructured data for insights never seen before</a:t>
            </a:r>
          </a:p>
          <a:p>
            <a:pPr marL="522900" lvl="2" indent="-342900">
              <a:buFont typeface="Wingdings" pitchFamily="2" charset="2"/>
              <a:buChar char="q"/>
            </a:pPr>
            <a:r>
              <a:rPr lang="en-US" dirty="0"/>
              <a:t>Advanced analytics </a:t>
            </a:r>
            <a:r>
              <a:rPr lang="en-US" dirty="0">
                <a:sym typeface="Wingdings" pitchFamily="2" charset="2"/>
              </a:rPr>
              <a:t> </a:t>
            </a:r>
            <a:r>
              <a:rPr lang="en-US" dirty="0" smtClean="0">
                <a:sym typeface="Wingdings" pitchFamily="2" charset="2"/>
              </a:rPr>
              <a:t>predictive, text, and spatial analytics</a:t>
            </a:r>
          </a:p>
          <a:p>
            <a:pPr marL="522900" lvl="2" indent="-342900">
              <a:buFont typeface="Wingdings" pitchFamily="2" charset="2"/>
              <a:buChar char="q"/>
            </a:pPr>
            <a:r>
              <a:rPr lang="en-US" dirty="0" smtClean="0"/>
              <a:t>Instant results with in-memory processing</a:t>
            </a:r>
          </a:p>
          <a:p>
            <a:pPr marL="342900" indent="-342900">
              <a:buFont typeface="Wingdings" pitchFamily="2" charset="2"/>
              <a:buChar char="q"/>
            </a:pPr>
            <a:r>
              <a:rPr lang="en-US" dirty="0" smtClean="0">
                <a:solidFill>
                  <a:schemeClr val="accent1"/>
                </a:solidFill>
              </a:rPr>
              <a:t>Apache Hadoop</a:t>
            </a:r>
            <a:endParaRPr lang="en-US" dirty="0"/>
          </a:p>
          <a:p>
            <a:pPr marL="522900" lvl="2" indent="-342900">
              <a:buFont typeface="Wingdings" pitchFamily="2" charset="2"/>
              <a:buChar char="q"/>
            </a:pPr>
            <a:r>
              <a:rPr lang="en-US" dirty="0"/>
              <a:t>Data exploration / mining  </a:t>
            </a:r>
            <a:r>
              <a:rPr lang="en-US" dirty="0">
                <a:sym typeface="Wingdings" pitchFamily="2" charset="2"/>
              </a:rPr>
              <a:t> uncover nuggets information from large volumes of unknown data</a:t>
            </a:r>
            <a:endParaRPr lang="en-US" dirty="0"/>
          </a:p>
          <a:p>
            <a:pPr marL="522900" lvl="2" indent="-342900">
              <a:buFont typeface="Wingdings" pitchFamily="2" charset="2"/>
              <a:buChar char="q"/>
            </a:pPr>
            <a:r>
              <a:rPr lang="en-US" dirty="0" smtClean="0">
                <a:sym typeface="Wingdings" pitchFamily="2" charset="2"/>
              </a:rPr>
              <a:t>Infinite </a:t>
            </a:r>
            <a:r>
              <a:rPr lang="en-US" dirty="0">
                <a:sym typeface="Wingdings" pitchFamily="2" charset="2"/>
              </a:rPr>
              <a:t>storage  offload or archive cold data</a:t>
            </a:r>
            <a:endParaRPr lang="en-US" dirty="0"/>
          </a:p>
          <a:p>
            <a:pPr marL="522900" lvl="2" indent="-342900">
              <a:buFont typeface="Wingdings" pitchFamily="2" charset="2"/>
              <a:buChar char="q"/>
            </a:pP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4885" y="1365161"/>
            <a:ext cx="6464072" cy="5138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324000" y="324075"/>
            <a:ext cx="11545200" cy="756175"/>
          </a:xfrm>
        </p:spPr>
        <p:txBody>
          <a:bodyPr/>
          <a:lstStyle/>
          <a:p>
            <a:r>
              <a:rPr lang="en-US" dirty="0" smtClean="0"/>
              <a:t>Amplify the Value of Big Data</a:t>
            </a:r>
            <a:br>
              <a:rPr lang="en-US" dirty="0" smtClean="0"/>
            </a:br>
            <a:r>
              <a:rPr lang="en-US" b="0" dirty="0" smtClean="0"/>
              <a:t>Marry SAP HANA </a:t>
            </a:r>
            <a:r>
              <a:rPr lang="en-US" b="0" smtClean="0"/>
              <a:t>and Hadoop </a:t>
            </a:r>
            <a:r>
              <a:rPr lang="en-US" b="0" dirty="0" smtClean="0"/>
              <a:t>for real-time business results</a:t>
            </a:r>
            <a:endParaRPr lang="en-US" b="0" dirty="0"/>
          </a:p>
        </p:txBody>
      </p:sp>
    </p:spTree>
    <p:extLst>
      <p:ext uri="{BB962C8B-B14F-4D97-AF65-F5344CB8AC3E}">
        <p14:creationId xmlns:p14="http://schemas.microsoft.com/office/powerpoint/2010/main" val="3918060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a:t>Get SAP HANA for Free</a:t>
            </a:r>
            <a:r>
              <a:rPr lang="en-US" dirty="0" smtClean="0"/>
              <a:t/>
            </a:r>
            <a:br>
              <a:rPr lang="en-US" dirty="0" smtClean="0"/>
            </a:br>
            <a:r>
              <a:rPr lang="en-US" b="0" dirty="0"/>
              <a:t>www.saphana.com/docs/DOC-369</a:t>
            </a:r>
            <a:r>
              <a:rPr lang="en-US" dirty="0" smtClean="0"/>
              <a:t/>
            </a:r>
            <a:br>
              <a:rPr lang="en-US" dirty="0" smtClean="0"/>
            </a:br>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186" y="1594759"/>
            <a:ext cx="9475788"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6598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Participate in SAP HANA Academy</a:t>
            </a:r>
            <a:br>
              <a:rPr lang="en-US" dirty="0" smtClean="0"/>
            </a:br>
            <a:r>
              <a:rPr lang="en-US" b="0" dirty="0" smtClean="0"/>
              <a:t>www.saphana.com/community/hana-academy</a:t>
            </a:r>
            <a:endParaRPr lang="en-US" b="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8619" y="1383844"/>
            <a:ext cx="6370638" cy="4146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2"/>
          <p:cNvSpPr>
            <a:spLocks noGrp="1"/>
          </p:cNvSpPr>
          <p:nvPr>
            <p:ph type="body" sz="quarter" idx="10"/>
          </p:nvPr>
        </p:nvSpPr>
        <p:spPr>
          <a:xfrm>
            <a:off x="324000" y="1613804"/>
            <a:ext cx="4866182" cy="4812754"/>
          </a:xfrm>
        </p:spPr>
        <p:txBody>
          <a:bodyPr/>
          <a:lstStyle/>
          <a:p>
            <a:pPr marL="342900" indent="-342900">
              <a:buFont typeface="Wingdings" pitchFamily="2" charset="2"/>
              <a:buChar char="q"/>
            </a:pPr>
            <a:r>
              <a:rPr lang="en-US" dirty="0" smtClean="0">
                <a:solidFill>
                  <a:schemeClr val="accent1"/>
                </a:solidFill>
              </a:rPr>
              <a:t>Developer Sandbox</a:t>
            </a:r>
            <a:endParaRPr lang="en-US" dirty="0" smtClean="0"/>
          </a:p>
          <a:p>
            <a:pPr marL="522900" lvl="2" indent="-342900">
              <a:buFont typeface="Wingdings" pitchFamily="2" charset="2"/>
              <a:buChar char="q"/>
            </a:pPr>
            <a:r>
              <a:rPr lang="en-US" dirty="0" smtClean="0"/>
              <a:t>Available for hands-on training</a:t>
            </a:r>
          </a:p>
          <a:p>
            <a:pPr marL="342900" indent="-342900">
              <a:buFont typeface="Wingdings" pitchFamily="2" charset="2"/>
              <a:buChar char="q"/>
            </a:pPr>
            <a:r>
              <a:rPr lang="en-US" dirty="0" smtClean="0">
                <a:solidFill>
                  <a:schemeClr val="accent1"/>
                </a:solidFill>
              </a:rPr>
              <a:t>Projects</a:t>
            </a:r>
            <a:endParaRPr lang="en-US" dirty="0"/>
          </a:p>
          <a:p>
            <a:pPr marL="522900" lvl="2" indent="-342900">
              <a:buFont typeface="Wingdings" pitchFamily="2" charset="2"/>
              <a:buChar char="q"/>
            </a:pPr>
            <a:r>
              <a:rPr lang="en-US" dirty="0" smtClean="0"/>
              <a:t>Create HTML5 applications</a:t>
            </a:r>
          </a:p>
          <a:p>
            <a:pPr marL="522900" lvl="2" indent="-342900">
              <a:buFont typeface="Wingdings" pitchFamily="2" charset="2"/>
              <a:buChar char="q"/>
            </a:pPr>
            <a:r>
              <a:rPr lang="en-US" dirty="0" smtClean="0"/>
              <a:t>Create data marts</a:t>
            </a:r>
          </a:p>
          <a:p>
            <a:pPr marL="522900" lvl="2" indent="-342900">
              <a:buFont typeface="Wingdings" pitchFamily="2" charset="2"/>
              <a:buChar char="q"/>
            </a:pPr>
            <a:r>
              <a:rPr lang="en-US" dirty="0" smtClean="0"/>
              <a:t>Etc.</a:t>
            </a:r>
            <a:endParaRPr lang="en-US" dirty="0"/>
          </a:p>
          <a:p>
            <a:pPr marL="342900" indent="-342900">
              <a:buFont typeface="Wingdings" pitchFamily="2" charset="2"/>
              <a:buChar char="q"/>
            </a:pPr>
            <a:r>
              <a:rPr lang="en-US" dirty="0" smtClean="0">
                <a:solidFill>
                  <a:schemeClr val="accent1"/>
                </a:solidFill>
              </a:rPr>
              <a:t>Online Courses and Videos</a:t>
            </a:r>
            <a:endParaRPr lang="en-US" dirty="0"/>
          </a:p>
          <a:p>
            <a:pPr marL="522900" lvl="2" indent="-342900">
              <a:buFont typeface="Wingdings" pitchFamily="2" charset="2"/>
              <a:buChar char="q"/>
            </a:pPr>
            <a:r>
              <a:rPr lang="en-US" dirty="0" smtClean="0"/>
              <a:t>SAP HANA</a:t>
            </a:r>
          </a:p>
          <a:p>
            <a:pPr marL="522900" lvl="2" indent="-342900">
              <a:buFont typeface="Wingdings" pitchFamily="2" charset="2"/>
              <a:buChar char="q"/>
            </a:pPr>
            <a:r>
              <a:rPr lang="en-US" dirty="0" smtClean="0"/>
              <a:t>Predictive Analytics Library</a:t>
            </a:r>
          </a:p>
          <a:p>
            <a:pPr marL="522900" lvl="2" indent="-342900">
              <a:buFont typeface="Wingdings" pitchFamily="2" charset="2"/>
              <a:buChar char="q"/>
            </a:pPr>
            <a:r>
              <a:rPr lang="en-US" dirty="0" smtClean="0"/>
              <a:t>R Integration</a:t>
            </a:r>
          </a:p>
          <a:p>
            <a:pPr marL="522900" lvl="2" indent="-342900">
              <a:buFont typeface="Wingdings" pitchFamily="2" charset="2"/>
              <a:buChar char="q"/>
            </a:pPr>
            <a:r>
              <a:rPr lang="en-US" dirty="0" smtClean="0"/>
              <a:t>SAP </a:t>
            </a:r>
            <a:r>
              <a:rPr lang="en-US" dirty="0" err="1" smtClean="0"/>
              <a:t>Lumira</a:t>
            </a:r>
            <a:r>
              <a:rPr lang="en-US" dirty="0" smtClean="0"/>
              <a:t> (visualizations)</a:t>
            </a:r>
          </a:p>
          <a:p>
            <a:pPr marL="522900" lvl="2" indent="-342900">
              <a:buFont typeface="Wingdings" pitchFamily="2" charset="2"/>
              <a:buChar char="q"/>
            </a:pPr>
            <a:r>
              <a:rPr lang="en-US" dirty="0" smtClean="0"/>
              <a:t>And more…</a:t>
            </a:r>
            <a:endParaRPr lang="en-US" dirty="0"/>
          </a:p>
          <a:p>
            <a:pPr marL="522900" lvl="2" indent="-342900">
              <a:buFont typeface="Wingdings" pitchFamily="2" charset="2"/>
              <a:buChar char="q"/>
            </a:pPr>
            <a:endParaRPr lang="en-US" dirty="0"/>
          </a:p>
        </p:txBody>
      </p:sp>
    </p:spTree>
    <p:extLst>
      <p:ext uri="{BB962C8B-B14F-4D97-AF65-F5344CB8AC3E}">
        <p14:creationId xmlns:p14="http://schemas.microsoft.com/office/powerpoint/2010/main" val="1520542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286" y="1269415"/>
            <a:ext cx="6298114" cy="49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7" name="Title 1"/>
          <p:cNvSpPr txBox="1">
            <a:spLocks/>
          </p:cNvSpPr>
          <p:nvPr/>
        </p:nvSpPr>
        <p:spPr>
          <a:xfrm>
            <a:off x="331286" y="201647"/>
            <a:ext cx="11532603" cy="716566"/>
          </a:xfrm>
          <a:prstGeom prst="rect">
            <a:avLst/>
          </a:prstGeom>
        </p:spPr>
        <p:txBody>
          <a:bodyPr lIns="108878" tIns="54439" rIns="108878" bIns="54439"/>
          <a:lstStyle/>
          <a:p>
            <a:pPr>
              <a:defRPr/>
            </a:pPr>
            <a:endParaRPr lang="en-US" dirty="0">
              <a:solidFill>
                <a:schemeClr val="accent3"/>
              </a:solidFill>
              <a:latin typeface="+mn-lt"/>
              <a:ea typeface="+mj-ea"/>
              <a:cs typeface="+mj-cs"/>
            </a:endParaRPr>
          </a:p>
        </p:txBody>
      </p:sp>
      <p:sp>
        <p:nvSpPr>
          <p:cNvPr id="168" name="Title 167"/>
          <p:cNvSpPr>
            <a:spLocks noGrp="1"/>
          </p:cNvSpPr>
          <p:nvPr>
            <p:ph type="title"/>
          </p:nvPr>
        </p:nvSpPr>
        <p:spPr/>
        <p:txBody>
          <a:bodyPr/>
          <a:lstStyle/>
          <a:p>
            <a:pPr lvl="0"/>
            <a:r>
              <a:rPr lang="en-US" dirty="0" smtClean="0"/>
              <a:t/>
            </a:r>
            <a:br>
              <a:rPr lang="en-US" dirty="0" smtClean="0"/>
            </a:br>
            <a:r>
              <a:rPr lang="en-US" dirty="0" smtClean="0"/>
              <a:t>Join the Big Data Geek Challenge by SAP</a:t>
            </a:r>
            <a:br>
              <a:rPr lang="en-US" dirty="0" smtClean="0"/>
            </a:br>
            <a:r>
              <a:rPr lang="en-US" b="0" dirty="0" smtClean="0"/>
              <a:t>www.sap.com/bigdata/challenge</a:t>
            </a:r>
            <a:r>
              <a:rPr lang="en-US" dirty="0" smtClean="0"/>
              <a:t/>
            </a:r>
            <a:br>
              <a:rPr lang="en-US" dirty="0" smtClean="0"/>
            </a:br>
            <a:endParaRPr lang="en-US" dirty="0"/>
          </a:p>
        </p:txBody>
      </p:sp>
      <p:sp>
        <p:nvSpPr>
          <p:cNvPr id="3" name="TextBox 2"/>
          <p:cNvSpPr txBox="1"/>
          <p:nvPr/>
        </p:nvSpPr>
        <p:spPr>
          <a:xfrm>
            <a:off x="7134895" y="1956147"/>
            <a:ext cx="4728993" cy="3539430"/>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2000" b="1" kern="0" dirty="0" smtClean="0">
                <a:ea typeface="Arial Unicode MS" pitchFamily="34" charset="-128"/>
                <a:cs typeface="Arial Unicode MS" pitchFamily="34" charset="-128"/>
              </a:rPr>
              <a:t>How to Enter</a:t>
            </a:r>
            <a:r>
              <a:rPr lang="en-US" sz="2000" b="1" kern="0" dirty="0" smtClean="0">
                <a:solidFill>
                  <a:schemeClr val="accent1"/>
                </a:solidFill>
                <a:ea typeface="Arial Unicode MS" pitchFamily="34" charset="-128"/>
                <a:cs typeface="Arial Unicode MS" pitchFamily="34" charset="-128"/>
              </a:rPr>
              <a:t>*</a:t>
            </a:r>
            <a:r>
              <a:rPr lang="en-US" sz="2000" b="1" kern="0" dirty="0" smtClean="0">
                <a:ea typeface="Arial Unicode MS" pitchFamily="34" charset="-128"/>
                <a:cs typeface="Arial Unicode MS" pitchFamily="34" charset="-128"/>
              </a:rPr>
              <a:t>:</a:t>
            </a:r>
          </a:p>
          <a:p>
            <a:pPr marL="457200" indent="-457200" fontAlgn="base">
              <a:spcBef>
                <a:spcPct val="50000"/>
              </a:spcBef>
              <a:spcAft>
                <a:spcPct val="0"/>
              </a:spcAft>
              <a:buClr>
                <a:srgbClr val="F0AB00"/>
              </a:buClr>
              <a:buSzPct val="80000"/>
              <a:buAutoNum type="arabicParenR"/>
            </a:pPr>
            <a:r>
              <a:rPr lang="en-US" sz="2000" kern="0" dirty="0" smtClean="0">
                <a:ea typeface="Arial Unicode MS" pitchFamily="34" charset="-128"/>
                <a:cs typeface="Arial Unicode MS" pitchFamily="34" charset="-128"/>
              </a:rPr>
              <a:t>Get SAP </a:t>
            </a:r>
            <a:r>
              <a:rPr lang="en-US" sz="2000" kern="0" dirty="0" err="1" smtClean="0">
                <a:ea typeface="Arial Unicode MS" pitchFamily="34" charset="-128"/>
                <a:cs typeface="Arial Unicode MS" pitchFamily="34" charset="-128"/>
              </a:rPr>
              <a:t>Lumira</a:t>
            </a:r>
            <a:r>
              <a:rPr lang="en-US" sz="2000" kern="0" dirty="0" smtClean="0">
                <a:ea typeface="Arial Unicode MS" pitchFamily="34" charset="-128"/>
                <a:cs typeface="Arial Unicode MS" pitchFamily="34" charset="-128"/>
              </a:rPr>
              <a:t> (for free)</a:t>
            </a:r>
          </a:p>
          <a:p>
            <a:pPr marL="457200" indent="-457200" fontAlgn="base">
              <a:spcBef>
                <a:spcPct val="50000"/>
              </a:spcBef>
              <a:spcAft>
                <a:spcPct val="0"/>
              </a:spcAft>
              <a:buClr>
                <a:srgbClr val="F0AB00"/>
              </a:buClr>
              <a:buSzPct val="80000"/>
              <a:buAutoNum type="arabicParenR"/>
            </a:pPr>
            <a:r>
              <a:rPr lang="en-US" sz="2000" kern="0" dirty="0" smtClean="0">
                <a:ea typeface="Arial Unicode MS" pitchFamily="34" charset="-128"/>
                <a:cs typeface="Arial Unicode MS" pitchFamily="34" charset="-128"/>
              </a:rPr>
              <a:t>Design a data visualization to analyze Big Data quickly</a:t>
            </a:r>
          </a:p>
          <a:p>
            <a:pPr marL="457200" indent="-457200" fontAlgn="base">
              <a:spcBef>
                <a:spcPct val="50000"/>
              </a:spcBef>
              <a:spcAft>
                <a:spcPct val="0"/>
              </a:spcAft>
              <a:buClr>
                <a:srgbClr val="F0AB00"/>
              </a:buClr>
              <a:buSzPct val="80000"/>
              <a:buAutoNum type="arabicParenR"/>
            </a:pPr>
            <a:r>
              <a:rPr lang="en-US" sz="2000" kern="0" dirty="0" smtClean="0">
                <a:ea typeface="Arial Unicode MS" pitchFamily="34" charset="-128"/>
                <a:cs typeface="Arial Unicode MS" pitchFamily="34" charset="-128"/>
              </a:rPr>
              <a:t>Make a video to present your use case</a:t>
            </a:r>
          </a:p>
          <a:p>
            <a:pPr marL="457200" indent="-457200" fontAlgn="base">
              <a:spcBef>
                <a:spcPct val="50000"/>
              </a:spcBef>
              <a:spcAft>
                <a:spcPct val="0"/>
              </a:spcAft>
              <a:buClr>
                <a:srgbClr val="F0AB00"/>
              </a:buClr>
              <a:buSzPct val="80000"/>
              <a:buAutoNum type="arabicParenR"/>
            </a:pPr>
            <a:r>
              <a:rPr lang="en-US" sz="2000" kern="0" dirty="0" smtClean="0">
                <a:ea typeface="Arial Unicode MS" pitchFamily="34" charset="-128"/>
                <a:cs typeface="Arial Unicode MS" pitchFamily="34" charset="-128"/>
              </a:rPr>
              <a:t>Submit your entry </a:t>
            </a:r>
          </a:p>
          <a:p>
            <a:pPr marL="457200" indent="-457200" fontAlgn="base">
              <a:spcBef>
                <a:spcPct val="50000"/>
              </a:spcBef>
              <a:spcAft>
                <a:spcPct val="0"/>
              </a:spcAft>
              <a:buClr>
                <a:srgbClr val="F0AB00"/>
              </a:buClr>
              <a:buSzPct val="80000"/>
              <a:buAutoNum type="arabicParenR"/>
            </a:pPr>
            <a:r>
              <a:rPr lang="en-US" sz="2000" kern="0" dirty="0" smtClean="0">
                <a:ea typeface="Arial Unicode MS" pitchFamily="34" charset="-128"/>
                <a:cs typeface="Arial Unicode MS" pitchFamily="34" charset="-128"/>
              </a:rPr>
              <a:t>Winners to be announced by December 2013</a:t>
            </a:r>
          </a:p>
        </p:txBody>
      </p:sp>
      <p:sp>
        <p:nvSpPr>
          <p:cNvPr id="2" name="TextBox 1"/>
          <p:cNvSpPr txBox="1"/>
          <p:nvPr/>
        </p:nvSpPr>
        <p:spPr>
          <a:xfrm>
            <a:off x="7134896" y="5855519"/>
            <a:ext cx="4738652" cy="430887"/>
          </a:xfrm>
          <a:prstGeom prst="rect">
            <a:avLst/>
          </a:prstGeom>
          <a:noFill/>
          <a:ln>
            <a:noFill/>
          </a:ln>
        </p:spPr>
        <p:txBody>
          <a:bodyPr wrap="square" lIns="0" tIns="0" rIns="0" bIns="0" rtlCol="0">
            <a:spAutoFit/>
          </a:bodyPr>
          <a:lstStyle/>
          <a:p>
            <a:pPr fontAlgn="base">
              <a:spcBef>
                <a:spcPct val="50000"/>
              </a:spcBef>
              <a:spcAft>
                <a:spcPct val="0"/>
              </a:spcAft>
              <a:buClr>
                <a:srgbClr val="F0AB00"/>
              </a:buClr>
              <a:buSzPct val="80000"/>
            </a:pPr>
            <a:r>
              <a:rPr lang="en-US" sz="1400" kern="0" dirty="0" smtClean="0">
                <a:ea typeface="Arial Unicode MS" pitchFamily="34" charset="-128"/>
                <a:cs typeface="Arial Unicode MS" pitchFamily="34" charset="-128"/>
              </a:rPr>
              <a:t>Challenge only available to residents of the United States.  See official entry rules for details.</a:t>
            </a:r>
          </a:p>
        </p:txBody>
      </p:sp>
    </p:spTree>
    <p:extLst>
      <p:ext uri="{BB962C8B-B14F-4D97-AF65-F5344CB8AC3E}">
        <p14:creationId xmlns:p14="http://schemas.microsoft.com/office/powerpoint/2010/main" val="14704397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Big Data Economics</a:t>
            </a:r>
            <a:br>
              <a:rPr lang="en-US" dirty="0" smtClean="0"/>
            </a:br>
            <a:r>
              <a:rPr lang="en-US" b="0" dirty="0" smtClean="0"/>
              <a:t>Lots of Opportunity </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808" y="1541666"/>
            <a:ext cx="6046975" cy="4537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rot="5400000">
            <a:off x="7479607" y="1595204"/>
            <a:ext cx="4537461" cy="4430385"/>
            <a:chOff x="2262460" y="2382705"/>
            <a:chExt cx="3925276" cy="2831337"/>
          </a:xfrm>
        </p:grpSpPr>
        <p:sp>
          <p:nvSpPr>
            <p:cNvPr id="8" name="Rectangle 7"/>
            <p:cNvSpPr/>
            <p:nvPr/>
          </p:nvSpPr>
          <p:spPr bwMode="gray">
            <a:xfrm>
              <a:off x="3270255" y="2382707"/>
              <a:ext cx="901892" cy="2831335"/>
            </a:xfrm>
            <a:prstGeom prst="rect">
              <a:avLst/>
            </a:prstGeom>
            <a:solidFill>
              <a:schemeClr val="tx2">
                <a:lumMod val="40000"/>
                <a:lumOff val="60000"/>
              </a:schemeClr>
            </a:solidFill>
            <a:ln w="6350" algn="ctr">
              <a:noFill/>
              <a:miter lim="800000"/>
              <a:headEnd/>
              <a:tailEnd/>
            </a:ln>
          </p:spPr>
          <p:txBody>
            <a:bodyPr vert="vert270" lIns="90000" tIns="72000" rIns="90000" bIns="72000" rtlCol="0" anchor="ctr"/>
            <a:lstStyle/>
            <a:p>
              <a:pPr algn="ctr" defTabSz="914376" fontAlgn="base">
                <a:spcBef>
                  <a:spcPts val="300"/>
                </a:spcBef>
                <a:spcAft>
                  <a:spcPct val="0"/>
                </a:spcAft>
                <a:buClr>
                  <a:srgbClr val="F0AB00"/>
                </a:buClr>
                <a:buSzPct val="80000"/>
              </a:pPr>
              <a:r>
                <a:rPr lang="en-US" sz="2000" b="1" kern="0" dirty="0">
                  <a:solidFill>
                    <a:srgbClr val="000000"/>
                  </a:solidFill>
                  <a:ea typeface="Arial Unicode MS" pitchFamily="34" charset="-128"/>
                  <a:cs typeface="Arial Unicode MS" pitchFamily="34" charset="-128"/>
                </a:rPr>
                <a:t>Predictive</a:t>
              </a:r>
            </a:p>
            <a:p>
              <a:pPr algn="ctr" defTabSz="914376" fontAlgn="base">
                <a:spcBef>
                  <a:spcPts val="300"/>
                </a:spcBef>
                <a:spcAft>
                  <a:spcPct val="0"/>
                </a:spcAft>
                <a:buClr>
                  <a:srgbClr val="F0AB00"/>
                </a:buClr>
                <a:buSzPct val="80000"/>
              </a:pPr>
              <a:r>
                <a:rPr lang="en-US" sz="2000" kern="0" dirty="0">
                  <a:solidFill>
                    <a:srgbClr val="000000"/>
                  </a:solidFill>
                  <a:ea typeface="Arial Unicode MS" pitchFamily="34" charset="-128"/>
                  <a:cs typeface="Arial Unicode MS" pitchFamily="34" charset="-128"/>
                </a:rPr>
                <a:t> </a:t>
              </a:r>
              <a:r>
                <a:rPr lang="en-US" sz="1800" kern="0" dirty="0">
                  <a:solidFill>
                    <a:srgbClr val="000000"/>
                  </a:solidFill>
                  <a:ea typeface="Arial Unicode MS" pitchFamily="34" charset="-128"/>
                  <a:cs typeface="Arial Unicode MS" pitchFamily="34" charset="-128"/>
                </a:rPr>
                <a:t>incl. data mining and machine learning</a:t>
              </a:r>
            </a:p>
          </p:txBody>
        </p:sp>
        <p:sp>
          <p:nvSpPr>
            <p:cNvPr id="9" name="Rectangle 8"/>
            <p:cNvSpPr/>
            <p:nvPr/>
          </p:nvSpPr>
          <p:spPr bwMode="gray">
            <a:xfrm>
              <a:off x="4278050" y="2382707"/>
              <a:ext cx="901892" cy="2831335"/>
            </a:xfrm>
            <a:prstGeom prst="rect">
              <a:avLst/>
            </a:prstGeom>
            <a:solidFill>
              <a:schemeClr val="tx2">
                <a:lumMod val="60000"/>
                <a:lumOff val="40000"/>
              </a:schemeClr>
            </a:solidFill>
            <a:ln w="6350" algn="ctr">
              <a:noFill/>
              <a:miter lim="800000"/>
              <a:headEnd/>
              <a:tailEnd/>
            </a:ln>
          </p:spPr>
          <p:txBody>
            <a:bodyPr vert="vert270" lIns="90000" tIns="72000" rIns="90000" bIns="72000" rtlCol="0" anchor="ctr"/>
            <a:lstStyle/>
            <a:p>
              <a:pPr algn="ctr" defTabSz="914376" fontAlgn="base">
                <a:spcBef>
                  <a:spcPts val="300"/>
                </a:spcBef>
                <a:spcAft>
                  <a:spcPct val="0"/>
                </a:spcAft>
                <a:buClr>
                  <a:srgbClr val="F0AB00"/>
                </a:buClr>
                <a:buSzPct val="80000"/>
              </a:pPr>
              <a:r>
                <a:rPr lang="en-US" sz="2000" b="1" kern="0" dirty="0">
                  <a:solidFill>
                    <a:srgbClr val="000000"/>
                  </a:solidFill>
                  <a:ea typeface="Arial Unicode MS" pitchFamily="34" charset="-128"/>
                  <a:cs typeface="Arial Unicode MS" pitchFamily="34" charset="-128"/>
                </a:rPr>
                <a:t>“Unstructured” Analysis</a:t>
              </a:r>
            </a:p>
            <a:p>
              <a:pPr algn="ctr" defTabSz="914376" fontAlgn="base">
                <a:spcBef>
                  <a:spcPts val="300"/>
                </a:spcBef>
                <a:spcAft>
                  <a:spcPct val="0"/>
                </a:spcAft>
                <a:buClr>
                  <a:srgbClr val="F0AB00"/>
                </a:buClr>
                <a:buSzPct val="80000"/>
              </a:pPr>
              <a:r>
                <a:rPr lang="en-US" sz="2000" kern="0" dirty="0">
                  <a:solidFill>
                    <a:srgbClr val="000000"/>
                  </a:solidFill>
                  <a:ea typeface="Arial Unicode MS" pitchFamily="34" charset="-128"/>
                  <a:cs typeface="Arial Unicode MS" pitchFamily="34" charset="-128"/>
                </a:rPr>
                <a:t>Incl. </a:t>
              </a:r>
              <a:r>
                <a:rPr lang="en-US" sz="2000" kern="0" dirty="0" smtClean="0">
                  <a:solidFill>
                    <a:srgbClr val="000000"/>
                  </a:solidFill>
                  <a:ea typeface="Arial Unicode MS" pitchFamily="34" charset="-128"/>
                  <a:cs typeface="Arial Unicode MS" pitchFamily="34" charset="-128"/>
                </a:rPr>
                <a:t>text, media, spatial etc.</a:t>
              </a:r>
              <a:endParaRPr lang="en-US" sz="2000" kern="0" dirty="0">
                <a:solidFill>
                  <a:srgbClr val="000000"/>
                </a:solidFill>
                <a:ea typeface="Arial Unicode MS" pitchFamily="34" charset="-128"/>
                <a:cs typeface="Arial Unicode MS" pitchFamily="34" charset="-128"/>
              </a:endParaRPr>
            </a:p>
          </p:txBody>
        </p:sp>
        <p:sp>
          <p:nvSpPr>
            <p:cNvPr id="10" name="Rectangle 9"/>
            <p:cNvSpPr/>
            <p:nvPr/>
          </p:nvSpPr>
          <p:spPr bwMode="gray">
            <a:xfrm>
              <a:off x="5285844" y="2382705"/>
              <a:ext cx="901892" cy="2831335"/>
            </a:xfrm>
            <a:prstGeom prst="rect">
              <a:avLst/>
            </a:prstGeom>
            <a:solidFill>
              <a:schemeClr val="tx2">
                <a:lumMod val="75000"/>
              </a:schemeClr>
            </a:solidFill>
            <a:ln w="6350" algn="ctr">
              <a:noFill/>
              <a:miter lim="800000"/>
              <a:headEnd/>
              <a:tailEnd/>
            </a:ln>
          </p:spPr>
          <p:txBody>
            <a:bodyPr vert="vert270" lIns="90000" tIns="72000" rIns="90000" bIns="72000" rtlCol="0" anchor="ctr"/>
            <a:lstStyle/>
            <a:p>
              <a:pPr algn="ctr" defTabSz="914376" fontAlgn="base">
                <a:spcBef>
                  <a:spcPct val="50000"/>
                </a:spcBef>
                <a:spcAft>
                  <a:spcPct val="0"/>
                </a:spcAft>
                <a:buClr>
                  <a:srgbClr val="F0AB00"/>
                </a:buClr>
                <a:buSzPct val="80000"/>
              </a:pPr>
              <a:r>
                <a:rPr lang="en-US" sz="2000" b="1" kern="0" dirty="0">
                  <a:solidFill>
                    <a:schemeClr val="bg1"/>
                  </a:solidFill>
                  <a:ea typeface="Arial Unicode MS" pitchFamily="34" charset="-128"/>
                  <a:cs typeface="Arial Unicode MS" pitchFamily="34" charset="-128"/>
                </a:rPr>
                <a:t>Scalable Storage</a:t>
              </a:r>
            </a:p>
          </p:txBody>
        </p:sp>
        <p:sp>
          <p:nvSpPr>
            <p:cNvPr id="11" name="Rectangle 10"/>
            <p:cNvSpPr/>
            <p:nvPr/>
          </p:nvSpPr>
          <p:spPr bwMode="gray">
            <a:xfrm>
              <a:off x="2262460" y="2382707"/>
              <a:ext cx="901892" cy="2831335"/>
            </a:xfrm>
            <a:prstGeom prst="rect">
              <a:avLst/>
            </a:prstGeom>
            <a:solidFill>
              <a:schemeClr val="tx2">
                <a:lumMod val="20000"/>
                <a:lumOff val="80000"/>
              </a:schemeClr>
            </a:solidFill>
            <a:ln w="6350" algn="ctr">
              <a:noFill/>
              <a:miter lim="800000"/>
              <a:headEnd/>
              <a:tailEnd/>
            </a:ln>
          </p:spPr>
          <p:txBody>
            <a:bodyPr vert="vert270" lIns="90000" tIns="72000" rIns="90000" bIns="72000" rtlCol="0" anchor="ctr"/>
            <a:lstStyle/>
            <a:p>
              <a:pPr algn="ctr" defTabSz="914376" fontAlgn="base">
                <a:spcBef>
                  <a:spcPts val="300"/>
                </a:spcBef>
                <a:spcAft>
                  <a:spcPct val="0"/>
                </a:spcAft>
                <a:buClr>
                  <a:srgbClr val="F0AB00"/>
                </a:buClr>
                <a:buSzPct val="80000"/>
              </a:pPr>
              <a:r>
                <a:rPr lang="en-US" sz="2000" b="1" kern="0" dirty="0">
                  <a:solidFill>
                    <a:srgbClr val="000000"/>
                  </a:solidFill>
                  <a:ea typeface="Arial Unicode MS" pitchFamily="34" charset="-128"/>
                  <a:cs typeface="Arial Unicode MS" pitchFamily="34" charset="-128"/>
                </a:rPr>
                <a:t>Streaming Data</a:t>
              </a:r>
            </a:p>
            <a:p>
              <a:pPr algn="ctr" defTabSz="914376" fontAlgn="base">
                <a:spcBef>
                  <a:spcPts val="300"/>
                </a:spcBef>
                <a:spcAft>
                  <a:spcPct val="0"/>
                </a:spcAft>
                <a:buClr>
                  <a:srgbClr val="F0AB00"/>
                </a:buClr>
                <a:buSzPct val="80000"/>
              </a:pPr>
              <a:r>
                <a:rPr lang="en-US" sz="1800" kern="0" dirty="0">
                  <a:solidFill>
                    <a:srgbClr val="000000"/>
                  </a:solidFill>
                  <a:ea typeface="Arial Unicode MS" pitchFamily="34" charset="-128"/>
                  <a:cs typeface="Arial Unicode MS" pitchFamily="34" charset="-128"/>
                </a:rPr>
                <a:t>incl. Sensors, Social and Mobile</a:t>
              </a:r>
            </a:p>
          </p:txBody>
        </p:sp>
      </p:grpSp>
      <p:sp>
        <p:nvSpPr>
          <p:cNvPr id="5" name="Striped Right Arrow 4"/>
          <p:cNvSpPr/>
          <p:nvPr/>
        </p:nvSpPr>
        <p:spPr bwMode="gray">
          <a:xfrm>
            <a:off x="5865873" y="3359780"/>
            <a:ext cx="1980683" cy="1676788"/>
          </a:xfrm>
          <a:prstGeom prst="stripedRightArrow">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2000" b="0" i="1" u="none" strike="noStrike" kern="0" cap="none" spc="0" normalizeH="0" baseline="0" noProof="0" dirty="0" smtClean="0">
                <a:ln>
                  <a:noFill/>
                </a:ln>
                <a:effectLst/>
                <a:uLnTx/>
                <a:uFillTx/>
                <a:ea typeface="Arial Unicode MS" pitchFamily="34" charset="-128"/>
                <a:cs typeface="Arial Unicode MS" pitchFamily="34" charset="-128"/>
              </a:rPr>
              <a:t>Urgent</a:t>
            </a:r>
            <a:r>
              <a:rPr kumimoji="0" lang="en-US" sz="2000" b="0" i="1" u="none" strike="noStrike" kern="0" cap="none" spc="0" normalizeH="0" noProof="0" dirty="0" smtClean="0">
                <a:ln>
                  <a:noFill/>
                </a:ln>
                <a:effectLst/>
                <a:uLnTx/>
                <a:uFillTx/>
                <a:ea typeface="Arial Unicode MS" pitchFamily="34" charset="-128"/>
                <a:cs typeface="Arial Unicode MS" pitchFamily="34" charset="-128"/>
              </a:rPr>
              <a:t> Need</a:t>
            </a:r>
            <a:endParaRPr kumimoji="0" lang="en-US" sz="2000" b="0" i="1" u="none" strike="noStrike" kern="0" cap="none" spc="0" normalizeH="0" baseline="0" noProof="0" dirty="0" smtClean="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1372890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SAP Startup Focus Program</a:t>
            </a:r>
            <a:r>
              <a:rPr lang="en-US" dirty="0"/>
              <a:t/>
            </a:r>
            <a:br>
              <a:rPr lang="en-US" dirty="0"/>
            </a:br>
            <a:r>
              <a:rPr lang="en-US" b="0" dirty="0" smtClean="0"/>
              <a:t>www.saphana.com/community/learn/startups</a:t>
            </a:r>
            <a:endParaRPr lang="en-US" b="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7284" y="1308476"/>
            <a:ext cx="7903029" cy="5201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2970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2195174" cy="6859588"/>
          </a:xfrm>
          <a:prstGeom prst="rect">
            <a:avLst/>
          </a:prstGeom>
        </p:spPr>
      </p:pic>
      <p:sp>
        <p:nvSpPr>
          <p:cNvPr id="32" name="Title 1"/>
          <p:cNvSpPr txBox="1">
            <a:spLocks/>
          </p:cNvSpPr>
          <p:nvPr/>
        </p:nvSpPr>
        <p:spPr>
          <a:xfrm>
            <a:off x="6041" y="2919543"/>
            <a:ext cx="6639458" cy="1843313"/>
          </a:xfrm>
          <a:prstGeom prst="rect">
            <a:avLst/>
          </a:prstGeom>
          <a:solidFill>
            <a:schemeClr val="accent2">
              <a:alpha val="50000"/>
            </a:schemeClr>
          </a:solidFill>
        </p:spPr>
        <p:txBody>
          <a:bodyPr lIns="108878" tIns="54439" rIns="108878" bIns="54439" anchor="ctr" anchorCtr="0"/>
          <a:lstStyle/>
          <a:p>
            <a:pPr marL="42865" lvl="2">
              <a:spcBef>
                <a:spcPts val="500"/>
              </a:spcBef>
              <a:buClr>
                <a:schemeClr val="bg1"/>
              </a:buClr>
              <a:buSzPct val="100000"/>
              <a:buNone/>
              <a:defRPr/>
            </a:pPr>
            <a:r>
              <a:rPr lang="en-US" sz="3300" b="1" dirty="0" smtClean="0">
                <a:solidFill>
                  <a:schemeClr val="bg1"/>
                </a:solidFill>
              </a:rPr>
              <a:t/>
            </a:r>
            <a:br>
              <a:rPr lang="en-US" sz="3300" b="1" dirty="0" smtClean="0">
                <a:solidFill>
                  <a:schemeClr val="bg1"/>
                </a:solidFill>
              </a:rPr>
            </a:br>
            <a:r>
              <a:rPr lang="en-US" sz="3300" b="1" dirty="0" smtClean="0">
                <a:solidFill>
                  <a:schemeClr val="bg1"/>
                </a:solidFill>
              </a:rPr>
              <a:t>SAP </a:t>
            </a:r>
            <a:r>
              <a:rPr lang="en-US" sz="3300" b="1" dirty="0" err="1" smtClean="0">
                <a:solidFill>
                  <a:schemeClr val="bg1"/>
                </a:solidFill>
              </a:rPr>
              <a:t>Lumira</a:t>
            </a:r>
            <a:r>
              <a:rPr lang="en-US" sz="3300" b="1" dirty="0" smtClean="0">
                <a:solidFill>
                  <a:schemeClr val="bg1"/>
                </a:solidFill>
              </a:rPr>
              <a:t> &amp;</a:t>
            </a:r>
            <a:br>
              <a:rPr lang="en-US" sz="3300" b="1" dirty="0" smtClean="0">
                <a:solidFill>
                  <a:schemeClr val="bg1"/>
                </a:solidFill>
              </a:rPr>
            </a:br>
            <a:r>
              <a:rPr lang="en-US" sz="3300" b="1" dirty="0" smtClean="0">
                <a:solidFill>
                  <a:schemeClr val="bg1"/>
                </a:solidFill>
              </a:rPr>
              <a:t>SAP Predictive Analysis</a:t>
            </a:r>
            <a:r>
              <a:rPr lang="en-US" sz="3300" b="1" dirty="0">
                <a:solidFill>
                  <a:schemeClr val="bg1"/>
                </a:solidFill>
              </a:rPr>
              <a:t/>
            </a:r>
            <a:br>
              <a:rPr lang="en-US" sz="3300" b="1" dirty="0">
                <a:solidFill>
                  <a:schemeClr val="bg1"/>
                </a:solidFill>
              </a:rPr>
            </a:br>
            <a:endParaRPr lang="en-US" sz="2400" dirty="0" smtClean="0">
              <a:solidFill>
                <a:schemeClr val="bg1"/>
              </a:solidFill>
            </a:endParaRPr>
          </a:p>
        </p:txBody>
      </p:sp>
      <p:sp>
        <p:nvSpPr>
          <p:cNvPr id="33" name="Title 1"/>
          <p:cNvSpPr txBox="1">
            <a:spLocks/>
          </p:cNvSpPr>
          <p:nvPr/>
        </p:nvSpPr>
        <p:spPr>
          <a:xfrm>
            <a:off x="0" y="4945487"/>
            <a:ext cx="7578593" cy="1914100"/>
          </a:xfrm>
          <a:prstGeom prst="rect">
            <a:avLst/>
          </a:prstGeom>
          <a:solidFill>
            <a:schemeClr val="accent2">
              <a:alpha val="50000"/>
            </a:schemeClr>
          </a:solidFill>
        </p:spPr>
        <p:txBody>
          <a:bodyPr lIns="108878" tIns="54439" rIns="108878" bIns="54439" anchor="ctr" anchorCtr="0"/>
          <a:lstStyle/>
          <a:p>
            <a:pPr marL="42865" lvl="2">
              <a:spcBef>
                <a:spcPts val="500"/>
              </a:spcBef>
              <a:buClr>
                <a:schemeClr val="bg1"/>
              </a:buClr>
              <a:buSzPct val="100000"/>
              <a:buNone/>
              <a:defRPr/>
            </a:pPr>
            <a:r>
              <a:rPr lang="en-US" sz="3300" b="1" dirty="0">
                <a:solidFill>
                  <a:schemeClr val="bg1"/>
                </a:solidFill>
              </a:rPr>
              <a:t>SAP </a:t>
            </a:r>
            <a:r>
              <a:rPr lang="en-US" sz="3300" b="1" dirty="0" smtClean="0">
                <a:solidFill>
                  <a:schemeClr val="bg1"/>
                </a:solidFill>
              </a:rPr>
              <a:t>Startup Focus Program</a:t>
            </a:r>
            <a:endParaRPr lang="en-US" sz="2400" dirty="0">
              <a:solidFill>
                <a:schemeClr val="bg1"/>
              </a:solidFill>
            </a:endParaRPr>
          </a:p>
        </p:txBody>
      </p:sp>
      <p:sp>
        <p:nvSpPr>
          <p:cNvPr id="7" name="Title 1"/>
          <p:cNvSpPr txBox="1">
            <a:spLocks/>
          </p:cNvSpPr>
          <p:nvPr/>
        </p:nvSpPr>
        <p:spPr>
          <a:xfrm>
            <a:off x="6041" y="837132"/>
            <a:ext cx="5415966" cy="1893195"/>
          </a:xfrm>
          <a:prstGeom prst="rect">
            <a:avLst/>
          </a:prstGeom>
          <a:solidFill>
            <a:schemeClr val="accent2">
              <a:alpha val="50000"/>
            </a:schemeClr>
          </a:solidFill>
        </p:spPr>
        <p:txBody>
          <a:bodyPr lIns="108878" tIns="54439" rIns="108878" bIns="54439" anchor="ctr" anchorCtr="0"/>
          <a:lstStyle/>
          <a:p>
            <a:pPr marL="42865" lvl="2">
              <a:spcBef>
                <a:spcPts val="500"/>
              </a:spcBef>
              <a:buClr>
                <a:schemeClr val="bg1"/>
              </a:buClr>
              <a:buSzPct val="100000"/>
              <a:buNone/>
              <a:defRPr/>
            </a:pPr>
            <a:r>
              <a:rPr lang="en-US" sz="3300" b="1" dirty="0" smtClean="0">
                <a:solidFill>
                  <a:schemeClr val="bg1"/>
                </a:solidFill>
              </a:rPr>
              <a:t>SAP HANA + HADOOP</a:t>
            </a:r>
            <a:r>
              <a:rPr lang="en-US" sz="3300" b="1" dirty="0">
                <a:solidFill>
                  <a:schemeClr val="bg1"/>
                </a:solidFill>
              </a:rPr>
              <a:t/>
            </a:r>
            <a:br>
              <a:rPr lang="en-US" sz="3300" b="1" dirty="0">
                <a:solidFill>
                  <a:schemeClr val="bg1"/>
                </a:solidFill>
              </a:rPr>
            </a:br>
            <a:r>
              <a:rPr lang="en-US" sz="2400" dirty="0" smtClean="0">
                <a:solidFill>
                  <a:schemeClr val="bg1"/>
                </a:solidFill>
              </a:rPr>
              <a:t>Instant results + Infinite Storage</a:t>
            </a:r>
          </a:p>
        </p:txBody>
      </p:sp>
      <p:sp>
        <p:nvSpPr>
          <p:cNvPr id="8" name="Title 1"/>
          <p:cNvSpPr txBox="1">
            <a:spLocks/>
          </p:cNvSpPr>
          <p:nvPr/>
        </p:nvSpPr>
        <p:spPr>
          <a:xfrm>
            <a:off x="8722960" y="126705"/>
            <a:ext cx="3376246" cy="710427"/>
          </a:xfrm>
          <a:prstGeom prst="rect">
            <a:avLst/>
          </a:prstGeom>
          <a:solidFill>
            <a:schemeClr val="accent2">
              <a:alpha val="50000"/>
            </a:schemeClr>
          </a:solidFill>
        </p:spPr>
        <p:txBody>
          <a:bodyPr lIns="108878" tIns="54439" rIns="108878" bIns="54439" anchor="ctr" anchorCtr="0"/>
          <a:lstStyle/>
          <a:p>
            <a:pPr marL="42865" lvl="2">
              <a:spcBef>
                <a:spcPts val="500"/>
              </a:spcBef>
              <a:buClr>
                <a:schemeClr val="bg1"/>
              </a:buClr>
              <a:buSzPct val="100000"/>
              <a:buNone/>
              <a:defRPr/>
            </a:pPr>
            <a:r>
              <a:rPr lang="en-US" sz="3300" b="1" dirty="0" smtClean="0">
                <a:solidFill>
                  <a:srgbClr val="FFC000"/>
                </a:solidFill>
              </a:rPr>
              <a:t>Visit Booth 311</a:t>
            </a:r>
            <a:endParaRPr lang="en-US" sz="2400" dirty="0" smtClean="0">
              <a:solidFill>
                <a:srgbClr val="FFC000"/>
              </a:solidFill>
            </a:endParaRPr>
          </a:p>
        </p:txBody>
      </p:sp>
    </p:spTree>
    <p:extLst>
      <p:ext uri="{BB962C8B-B14F-4D97-AF65-F5344CB8AC3E}">
        <p14:creationId xmlns:p14="http://schemas.microsoft.com/office/powerpoint/2010/main" val="361793452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Thank you</a:t>
            </a:r>
            <a:endParaRPr lang="en-US" dirty="0"/>
          </a:p>
        </p:txBody>
      </p:sp>
      <p:sp>
        <p:nvSpPr>
          <p:cNvPr id="6" name="Text Placeholder 2"/>
          <p:cNvSpPr>
            <a:spLocks noGrp="1"/>
          </p:cNvSpPr>
          <p:nvPr>
            <p:ph type="body" sz="quarter" idx="10"/>
          </p:nvPr>
        </p:nvSpPr>
        <p:spPr>
          <a:xfrm>
            <a:off x="324000" y="4604385"/>
            <a:ext cx="8496300" cy="1477328"/>
          </a:xfrm>
        </p:spPr>
        <p:txBody>
          <a:bodyPr/>
          <a:lstStyle/>
          <a:p>
            <a:r>
              <a:rPr lang="en-US" dirty="0" smtClean="0"/>
              <a:t>Contact information:</a:t>
            </a:r>
          </a:p>
          <a:p>
            <a:r>
              <a:rPr lang="en-US" dirty="0" smtClean="0"/>
              <a:t>David Parker</a:t>
            </a:r>
          </a:p>
          <a:p>
            <a:r>
              <a:rPr lang="en-US" dirty="0" smtClean="0">
                <a:hlinkClick r:id="rId3"/>
              </a:rPr>
              <a:t>david.parker@sap.com</a:t>
            </a:r>
            <a:r>
              <a:rPr lang="en-US" dirty="0" smtClean="0"/>
              <a:t> </a:t>
            </a:r>
          </a:p>
        </p:txBody>
      </p:sp>
      <p:pic>
        <p:nvPicPr>
          <p:cNvPr id="7" name="Picture 6" descr="\\psf\Host\Users\eric\Graphic Tank\Social Media Icons.png">
            <a:hlinkClick r:id="rId4"/>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15017" y="4653762"/>
            <a:ext cx="457200" cy="457200"/>
          </a:xfrm>
          <a:prstGeom prst="rect">
            <a:avLst/>
          </a:prstGeom>
          <a:noFill/>
        </p:spPr>
      </p:pic>
      <p:sp>
        <p:nvSpPr>
          <p:cNvPr id="8" name="Rectangle 7"/>
          <p:cNvSpPr/>
          <p:nvPr/>
        </p:nvSpPr>
        <p:spPr bwMode="gray">
          <a:xfrm>
            <a:off x="8541353" y="4582266"/>
            <a:ext cx="2850964" cy="600192"/>
          </a:xfrm>
          <a:prstGeom prst="rect">
            <a:avLst/>
          </a:prstGeom>
          <a:noFill/>
          <a:ln w="6350" algn="ctr">
            <a:noFill/>
            <a:miter lim="800000"/>
            <a:headEnd/>
            <a:tailEnd/>
          </a:ln>
        </p:spPr>
        <p:txBody>
          <a:bodyPr lIns="0" tIns="72000" rIns="0" bIns="72000" rtlCol="0" anchor="ctr"/>
          <a:lstStyle/>
          <a:p>
            <a:pPr marL="137160" fontAlgn="base">
              <a:spcAft>
                <a:spcPct val="0"/>
              </a:spcAft>
              <a:buClr>
                <a:srgbClr val="F0AB00"/>
              </a:buClr>
              <a:buSzPct val="80000"/>
            </a:pPr>
            <a:r>
              <a:rPr lang="en-US" sz="1500" b="1" kern="0" dirty="0" smtClean="0">
                <a:latin typeface="+mn-lt"/>
                <a:ea typeface="Arial Unicode MS" pitchFamily="34" charset="-128"/>
                <a:cs typeface="BentonSans Medium"/>
                <a:hlinkClick r:id="rId6"/>
              </a:rPr>
              <a:t>www.sap.com</a:t>
            </a:r>
            <a:r>
              <a:rPr lang="en-US" sz="1500" b="1" kern="0" dirty="0" smtClean="0">
                <a:latin typeface="+mn-lt"/>
                <a:ea typeface="Arial Unicode MS" pitchFamily="34" charset="-128"/>
                <a:cs typeface="BentonSans Medium"/>
              </a:rPr>
              <a:t>/bigdata</a:t>
            </a:r>
          </a:p>
        </p:txBody>
      </p:sp>
      <p:sp>
        <p:nvSpPr>
          <p:cNvPr id="9" name="Rectangle 8"/>
          <p:cNvSpPr/>
          <p:nvPr/>
        </p:nvSpPr>
        <p:spPr bwMode="gray">
          <a:xfrm>
            <a:off x="8541353" y="5190291"/>
            <a:ext cx="3240082" cy="600192"/>
          </a:xfrm>
          <a:prstGeom prst="rect">
            <a:avLst/>
          </a:prstGeom>
          <a:noFill/>
          <a:ln w="6350" algn="ctr">
            <a:noFill/>
            <a:miter lim="800000"/>
            <a:headEnd/>
            <a:tailEnd/>
          </a:ln>
        </p:spPr>
        <p:txBody>
          <a:bodyPr lIns="0" tIns="72000" rIns="0" bIns="72000" rtlCol="0" anchor="ctr"/>
          <a:lstStyle/>
          <a:p>
            <a:pPr marL="137160" fontAlgn="base">
              <a:spcAft>
                <a:spcPct val="0"/>
              </a:spcAft>
              <a:buClr>
                <a:srgbClr val="F0AB00"/>
              </a:buClr>
              <a:buSzPct val="80000"/>
            </a:pPr>
            <a:r>
              <a:rPr lang="en-US" sz="1500" b="1" kern="0" dirty="0" smtClean="0">
                <a:latin typeface="+mn-lt"/>
                <a:ea typeface="Arial Unicode MS" pitchFamily="34" charset="-128"/>
                <a:cs typeface="BentonSans Medium"/>
                <a:hlinkClick r:id="rId7"/>
              </a:rPr>
              <a:t>facebook.com/</a:t>
            </a:r>
            <a:r>
              <a:rPr lang="en-US" sz="1500" b="1" kern="0" dirty="0" err="1" smtClean="0">
                <a:latin typeface="+mn-lt"/>
                <a:ea typeface="Arial Unicode MS" pitchFamily="34" charset="-128"/>
                <a:cs typeface="BentonSans Medium"/>
                <a:hlinkClick r:id="rId7"/>
              </a:rPr>
              <a:t>sapanalytics</a:t>
            </a:r>
            <a:endParaRPr lang="en-US" sz="1500" b="1" kern="0" dirty="0" smtClean="0">
              <a:latin typeface="+mn-lt"/>
              <a:ea typeface="Arial Unicode MS" pitchFamily="34" charset="-128"/>
              <a:cs typeface="BentonSans Medium"/>
            </a:endParaRPr>
          </a:p>
        </p:txBody>
      </p:sp>
      <p:sp>
        <p:nvSpPr>
          <p:cNvPr id="10" name="Rectangle 9"/>
          <p:cNvSpPr/>
          <p:nvPr/>
        </p:nvSpPr>
        <p:spPr bwMode="gray">
          <a:xfrm>
            <a:off x="8541353" y="5799919"/>
            <a:ext cx="3240082" cy="600192"/>
          </a:xfrm>
          <a:prstGeom prst="rect">
            <a:avLst/>
          </a:prstGeom>
          <a:noFill/>
          <a:ln w="6350" algn="ctr">
            <a:noFill/>
            <a:miter lim="800000"/>
            <a:headEnd/>
            <a:tailEnd/>
          </a:ln>
        </p:spPr>
        <p:txBody>
          <a:bodyPr lIns="0" tIns="72000" rIns="0" bIns="72000" rtlCol="0" anchor="ctr"/>
          <a:lstStyle/>
          <a:p>
            <a:pPr marL="137160" fontAlgn="base">
              <a:spcAft>
                <a:spcPct val="0"/>
              </a:spcAft>
              <a:buClr>
                <a:srgbClr val="F0AB00"/>
              </a:buClr>
              <a:buSzPct val="80000"/>
            </a:pPr>
            <a:r>
              <a:rPr lang="en-US" sz="1500" b="1" kern="0" dirty="0" smtClean="0">
                <a:latin typeface="+mn-lt"/>
                <a:ea typeface="Arial Unicode MS" pitchFamily="34" charset="-128"/>
                <a:cs typeface="BentonSans Medium"/>
                <a:hlinkClick r:id="rId8"/>
              </a:rPr>
              <a:t>twitter.com/#!/@</a:t>
            </a:r>
            <a:r>
              <a:rPr lang="en-US" sz="1500" b="1" kern="0" dirty="0" err="1" smtClean="0">
                <a:latin typeface="+mn-lt"/>
                <a:ea typeface="Arial Unicode MS" pitchFamily="34" charset="-128"/>
                <a:cs typeface="BentonSans Medium"/>
                <a:hlinkClick r:id="rId8"/>
              </a:rPr>
              <a:t>sapinmemory</a:t>
            </a:r>
            <a:endParaRPr lang="en-US" sz="1500" b="1" kern="0" dirty="0" smtClean="0">
              <a:latin typeface="+mn-lt"/>
              <a:ea typeface="Arial Unicode MS" pitchFamily="34" charset="-128"/>
              <a:cs typeface="BentonSans Medium"/>
            </a:endParaRPr>
          </a:p>
        </p:txBody>
      </p:sp>
      <p:pic>
        <p:nvPicPr>
          <p:cNvPr id="11" name="Picture 10" descr="facebook.jp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815017" y="5261787"/>
            <a:ext cx="457200" cy="457200"/>
          </a:xfrm>
          <a:prstGeom prst="rect">
            <a:avLst/>
          </a:prstGeom>
        </p:spPr>
      </p:pic>
      <p:pic>
        <p:nvPicPr>
          <p:cNvPr id="12" name="Picture 11" descr="twitter_newbird_boxed_whiteonblue.pn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815017" y="5871415"/>
            <a:ext cx="457200" cy="457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Open Source Community Gift </a:t>
            </a:r>
            <a:br>
              <a:rPr lang="en-US" dirty="0" smtClean="0"/>
            </a:br>
            <a:r>
              <a:rPr lang="en-US" b="0" dirty="0" smtClean="0"/>
              <a:t>Apache Hadoop</a:t>
            </a:r>
            <a:endParaRPr lang="en-US" b="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808" y="1541666"/>
            <a:ext cx="6046975" cy="4537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rot="5400000">
            <a:off x="7479607" y="1595204"/>
            <a:ext cx="4537461" cy="4430385"/>
            <a:chOff x="2262460" y="2382705"/>
            <a:chExt cx="3925276" cy="2831337"/>
          </a:xfrm>
        </p:grpSpPr>
        <p:sp>
          <p:nvSpPr>
            <p:cNvPr id="8" name="Rectangle 7"/>
            <p:cNvSpPr/>
            <p:nvPr/>
          </p:nvSpPr>
          <p:spPr bwMode="gray">
            <a:xfrm>
              <a:off x="3270255" y="2382707"/>
              <a:ext cx="901892" cy="2831335"/>
            </a:xfrm>
            <a:prstGeom prst="rect">
              <a:avLst/>
            </a:prstGeom>
            <a:solidFill>
              <a:schemeClr val="tx2">
                <a:lumMod val="40000"/>
                <a:lumOff val="60000"/>
              </a:schemeClr>
            </a:solidFill>
            <a:ln w="6350" algn="ctr">
              <a:noFill/>
              <a:miter lim="800000"/>
              <a:headEnd/>
              <a:tailEnd/>
            </a:ln>
          </p:spPr>
          <p:txBody>
            <a:bodyPr vert="vert270" lIns="90000" tIns="72000" rIns="90000" bIns="72000" rtlCol="0" anchor="ctr"/>
            <a:lstStyle/>
            <a:p>
              <a:pPr algn="ctr" defTabSz="914376" fontAlgn="base">
                <a:spcBef>
                  <a:spcPts val="300"/>
                </a:spcBef>
                <a:spcAft>
                  <a:spcPct val="0"/>
                </a:spcAft>
                <a:buClr>
                  <a:srgbClr val="F0AB00"/>
                </a:buClr>
                <a:buSzPct val="80000"/>
              </a:pPr>
              <a:r>
                <a:rPr lang="en-US" sz="2000" b="1" kern="0" dirty="0">
                  <a:solidFill>
                    <a:srgbClr val="000000"/>
                  </a:solidFill>
                  <a:ea typeface="Arial Unicode MS" pitchFamily="34" charset="-128"/>
                  <a:cs typeface="Arial Unicode MS" pitchFamily="34" charset="-128"/>
                </a:rPr>
                <a:t>Predictive</a:t>
              </a:r>
            </a:p>
            <a:p>
              <a:pPr algn="ctr" defTabSz="914376" fontAlgn="base">
                <a:spcBef>
                  <a:spcPts val="300"/>
                </a:spcBef>
                <a:spcAft>
                  <a:spcPct val="0"/>
                </a:spcAft>
                <a:buClr>
                  <a:srgbClr val="F0AB00"/>
                </a:buClr>
                <a:buSzPct val="80000"/>
              </a:pPr>
              <a:r>
                <a:rPr lang="en-US" sz="2000" kern="0" dirty="0">
                  <a:solidFill>
                    <a:srgbClr val="000000"/>
                  </a:solidFill>
                  <a:ea typeface="Arial Unicode MS" pitchFamily="34" charset="-128"/>
                  <a:cs typeface="Arial Unicode MS" pitchFamily="34" charset="-128"/>
                </a:rPr>
                <a:t> </a:t>
              </a:r>
              <a:r>
                <a:rPr lang="en-US" sz="1800" kern="0" dirty="0">
                  <a:solidFill>
                    <a:srgbClr val="000000"/>
                  </a:solidFill>
                  <a:ea typeface="Arial Unicode MS" pitchFamily="34" charset="-128"/>
                  <a:cs typeface="Arial Unicode MS" pitchFamily="34" charset="-128"/>
                </a:rPr>
                <a:t>incl. data mining and machine learning</a:t>
              </a:r>
            </a:p>
          </p:txBody>
        </p:sp>
        <p:sp>
          <p:nvSpPr>
            <p:cNvPr id="9" name="Rectangle 8"/>
            <p:cNvSpPr/>
            <p:nvPr/>
          </p:nvSpPr>
          <p:spPr bwMode="gray">
            <a:xfrm>
              <a:off x="4278050" y="2382707"/>
              <a:ext cx="901892" cy="2831335"/>
            </a:xfrm>
            <a:prstGeom prst="rect">
              <a:avLst/>
            </a:prstGeom>
            <a:solidFill>
              <a:schemeClr val="tx2">
                <a:lumMod val="60000"/>
                <a:lumOff val="40000"/>
              </a:schemeClr>
            </a:solidFill>
            <a:ln w="6350" algn="ctr">
              <a:noFill/>
              <a:miter lim="800000"/>
              <a:headEnd/>
              <a:tailEnd/>
            </a:ln>
          </p:spPr>
          <p:txBody>
            <a:bodyPr vert="vert270" lIns="90000" tIns="72000" rIns="90000" bIns="72000" rtlCol="0" anchor="ctr"/>
            <a:lstStyle/>
            <a:p>
              <a:pPr algn="ctr" defTabSz="914376" fontAlgn="base">
                <a:spcBef>
                  <a:spcPts val="300"/>
                </a:spcBef>
                <a:spcAft>
                  <a:spcPct val="0"/>
                </a:spcAft>
                <a:buClr>
                  <a:srgbClr val="F0AB00"/>
                </a:buClr>
                <a:buSzPct val="80000"/>
              </a:pPr>
              <a:r>
                <a:rPr lang="en-US" sz="2000" b="1" kern="0" dirty="0">
                  <a:solidFill>
                    <a:srgbClr val="000000"/>
                  </a:solidFill>
                  <a:ea typeface="Arial Unicode MS" pitchFamily="34" charset="-128"/>
                  <a:cs typeface="Arial Unicode MS" pitchFamily="34" charset="-128"/>
                </a:rPr>
                <a:t>“Unstructured” Analysis</a:t>
              </a:r>
            </a:p>
            <a:p>
              <a:pPr algn="ctr" defTabSz="914376" fontAlgn="base">
                <a:spcBef>
                  <a:spcPts val="300"/>
                </a:spcBef>
                <a:spcAft>
                  <a:spcPct val="0"/>
                </a:spcAft>
                <a:buClr>
                  <a:srgbClr val="F0AB00"/>
                </a:buClr>
                <a:buSzPct val="80000"/>
              </a:pPr>
              <a:r>
                <a:rPr lang="en-US" sz="2000" kern="0" dirty="0">
                  <a:solidFill>
                    <a:srgbClr val="000000"/>
                  </a:solidFill>
                  <a:ea typeface="Arial Unicode MS" pitchFamily="34" charset="-128"/>
                  <a:cs typeface="Arial Unicode MS" pitchFamily="34" charset="-128"/>
                </a:rPr>
                <a:t>Incl. text, media, spatial etc</a:t>
              </a:r>
              <a:r>
                <a:rPr lang="en-US" sz="2000" kern="0" dirty="0" smtClean="0">
                  <a:solidFill>
                    <a:srgbClr val="000000"/>
                  </a:solidFill>
                  <a:ea typeface="Arial Unicode MS" pitchFamily="34" charset="-128"/>
                  <a:cs typeface="Arial Unicode MS" pitchFamily="34" charset="-128"/>
                </a:rPr>
                <a:t>.</a:t>
              </a:r>
              <a:endParaRPr lang="en-US" sz="2000" kern="0" dirty="0">
                <a:solidFill>
                  <a:srgbClr val="000000"/>
                </a:solidFill>
                <a:ea typeface="Arial Unicode MS" pitchFamily="34" charset="-128"/>
                <a:cs typeface="Arial Unicode MS" pitchFamily="34" charset="-128"/>
              </a:endParaRPr>
            </a:p>
          </p:txBody>
        </p:sp>
        <p:sp>
          <p:nvSpPr>
            <p:cNvPr id="10" name="Rectangle 9"/>
            <p:cNvSpPr/>
            <p:nvPr/>
          </p:nvSpPr>
          <p:spPr bwMode="gray">
            <a:xfrm>
              <a:off x="5285844" y="2382705"/>
              <a:ext cx="901892" cy="2831335"/>
            </a:xfrm>
            <a:prstGeom prst="rect">
              <a:avLst/>
            </a:prstGeom>
            <a:solidFill>
              <a:schemeClr val="tx2">
                <a:lumMod val="75000"/>
              </a:schemeClr>
            </a:solidFill>
            <a:ln w="6350" algn="ctr">
              <a:noFill/>
              <a:miter lim="800000"/>
              <a:headEnd/>
              <a:tailEnd/>
            </a:ln>
          </p:spPr>
          <p:txBody>
            <a:bodyPr vert="vert270" lIns="90000" tIns="72000" rIns="90000" bIns="72000" rtlCol="0" anchor="ctr"/>
            <a:lstStyle/>
            <a:p>
              <a:pPr algn="ctr" defTabSz="914376" fontAlgn="base">
                <a:spcBef>
                  <a:spcPct val="50000"/>
                </a:spcBef>
                <a:spcAft>
                  <a:spcPct val="0"/>
                </a:spcAft>
                <a:buClr>
                  <a:srgbClr val="F0AB00"/>
                </a:buClr>
                <a:buSzPct val="80000"/>
              </a:pPr>
              <a:r>
                <a:rPr lang="en-US" sz="2000" b="1" kern="0" dirty="0">
                  <a:solidFill>
                    <a:schemeClr val="bg1"/>
                  </a:solidFill>
                  <a:ea typeface="Arial Unicode MS" pitchFamily="34" charset="-128"/>
                  <a:cs typeface="Arial Unicode MS" pitchFamily="34" charset="-128"/>
                </a:rPr>
                <a:t>Scalable Storage</a:t>
              </a:r>
            </a:p>
          </p:txBody>
        </p:sp>
        <p:sp>
          <p:nvSpPr>
            <p:cNvPr id="11" name="Rectangle 10"/>
            <p:cNvSpPr/>
            <p:nvPr/>
          </p:nvSpPr>
          <p:spPr bwMode="gray">
            <a:xfrm>
              <a:off x="2262460" y="2382707"/>
              <a:ext cx="901892" cy="2831335"/>
            </a:xfrm>
            <a:prstGeom prst="rect">
              <a:avLst/>
            </a:prstGeom>
            <a:solidFill>
              <a:schemeClr val="tx2">
                <a:lumMod val="20000"/>
                <a:lumOff val="80000"/>
              </a:schemeClr>
            </a:solidFill>
            <a:ln w="6350" algn="ctr">
              <a:noFill/>
              <a:miter lim="800000"/>
              <a:headEnd/>
              <a:tailEnd/>
            </a:ln>
          </p:spPr>
          <p:txBody>
            <a:bodyPr vert="vert270" lIns="90000" tIns="72000" rIns="90000" bIns="72000" rtlCol="0" anchor="ctr"/>
            <a:lstStyle/>
            <a:p>
              <a:pPr algn="ctr" defTabSz="914376" fontAlgn="base">
                <a:spcBef>
                  <a:spcPts val="300"/>
                </a:spcBef>
                <a:spcAft>
                  <a:spcPct val="0"/>
                </a:spcAft>
                <a:buClr>
                  <a:srgbClr val="F0AB00"/>
                </a:buClr>
                <a:buSzPct val="80000"/>
              </a:pPr>
              <a:r>
                <a:rPr lang="en-US" sz="2000" b="1" kern="0" dirty="0">
                  <a:solidFill>
                    <a:srgbClr val="000000"/>
                  </a:solidFill>
                  <a:ea typeface="Arial Unicode MS" pitchFamily="34" charset="-128"/>
                  <a:cs typeface="Arial Unicode MS" pitchFamily="34" charset="-128"/>
                </a:rPr>
                <a:t>Streaming Data</a:t>
              </a:r>
            </a:p>
            <a:p>
              <a:pPr algn="ctr" defTabSz="914376" fontAlgn="base">
                <a:spcBef>
                  <a:spcPts val="300"/>
                </a:spcBef>
                <a:spcAft>
                  <a:spcPct val="0"/>
                </a:spcAft>
                <a:buClr>
                  <a:srgbClr val="F0AB00"/>
                </a:buClr>
                <a:buSzPct val="80000"/>
              </a:pPr>
              <a:r>
                <a:rPr lang="en-US" sz="1800" kern="0" dirty="0">
                  <a:solidFill>
                    <a:srgbClr val="000000"/>
                  </a:solidFill>
                  <a:ea typeface="Arial Unicode MS" pitchFamily="34" charset="-128"/>
                  <a:cs typeface="Arial Unicode MS" pitchFamily="34" charset="-128"/>
                </a:rPr>
                <a:t>incl. Sensors, Social and Mobile</a:t>
              </a:r>
            </a:p>
          </p:txBody>
        </p:sp>
      </p:grpSp>
      <p:sp>
        <p:nvSpPr>
          <p:cNvPr id="5" name="Striped Right Arrow 4"/>
          <p:cNvSpPr/>
          <p:nvPr/>
        </p:nvSpPr>
        <p:spPr bwMode="gray">
          <a:xfrm>
            <a:off x="5865873" y="3359780"/>
            <a:ext cx="1980683" cy="1676788"/>
          </a:xfrm>
          <a:prstGeom prst="stripedRightArrow">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2000" b="0" i="1" u="none" strike="noStrike" kern="0" cap="none" spc="0" normalizeH="0" baseline="0" noProof="0" dirty="0" smtClean="0">
                <a:ln>
                  <a:noFill/>
                </a:ln>
                <a:effectLst/>
                <a:uLnTx/>
                <a:uFillTx/>
                <a:ea typeface="Arial Unicode MS" pitchFamily="34" charset="-128"/>
                <a:cs typeface="Arial Unicode MS" pitchFamily="34" charset="-128"/>
              </a:rPr>
              <a:t>Urgent</a:t>
            </a:r>
            <a:r>
              <a:rPr kumimoji="0" lang="en-US" sz="2000" b="0" i="1" u="none" strike="noStrike" kern="0" cap="none" spc="0" normalizeH="0" noProof="0" dirty="0" smtClean="0">
                <a:ln>
                  <a:noFill/>
                </a:ln>
                <a:effectLst/>
                <a:uLnTx/>
                <a:uFillTx/>
                <a:ea typeface="Arial Unicode MS" pitchFamily="34" charset="-128"/>
                <a:cs typeface="Arial Unicode MS" pitchFamily="34" charset="-128"/>
              </a:rPr>
              <a:t> Need</a:t>
            </a:r>
            <a:endParaRPr kumimoji="0" lang="en-US" sz="2000" b="0" i="1"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2" name="Rounded Rectangle 1"/>
          <p:cNvSpPr/>
          <p:nvPr/>
        </p:nvSpPr>
        <p:spPr bwMode="gray">
          <a:xfrm>
            <a:off x="8611534" y="1295701"/>
            <a:ext cx="2971026" cy="5030365"/>
          </a:xfrm>
          <a:prstGeom prst="roundRect">
            <a:avLst/>
          </a:prstGeom>
          <a:solidFill>
            <a:schemeClr val="bg1">
              <a:lumMod val="85000"/>
            </a:schemeClr>
          </a:solidFill>
          <a:ln w="6350" algn="ctr">
            <a:solidFill>
              <a:schemeClr val="tx1"/>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3200" b="0" i="0" u="none" strike="noStrike" kern="0" cap="none" spc="0" normalizeH="0" baseline="0" noProof="0" dirty="0" smtClean="0">
                <a:ln>
                  <a:noFill/>
                </a:ln>
                <a:effectLst/>
                <a:uLnTx/>
                <a:uFillTx/>
                <a:ea typeface="Arial Unicode MS" pitchFamily="34" charset="-128"/>
                <a:cs typeface="Arial Unicode MS" pitchFamily="34" charset="-128"/>
              </a:rPr>
              <a:t>Apache </a:t>
            </a:r>
            <a:r>
              <a:rPr kumimoji="0" lang="en-US" sz="3200" b="0" i="0" u="none" strike="noStrike" kern="0" cap="none" spc="0" normalizeH="0" baseline="0" noProof="0" dirty="0" err="1" smtClean="0">
                <a:ln>
                  <a:noFill/>
                </a:ln>
                <a:effectLst/>
                <a:uLnTx/>
                <a:uFillTx/>
                <a:ea typeface="Arial Unicode MS" pitchFamily="34" charset="-128"/>
                <a:cs typeface="Arial Unicode MS" pitchFamily="34" charset="-128"/>
              </a:rPr>
              <a:t>Hadoop</a:t>
            </a:r>
            <a:endParaRPr kumimoji="0" lang="en-US" sz="3200" b="0" i="0" u="none" strike="noStrike" kern="0" cap="none" spc="0" normalizeH="0" baseline="0" noProof="0" dirty="0" smtClean="0">
              <a:ln>
                <a:noFill/>
              </a:ln>
              <a:effectLst/>
              <a:uLnTx/>
              <a:uFillTx/>
              <a:ea typeface="Arial Unicode MS" pitchFamily="34" charset="-128"/>
              <a:cs typeface="Arial Unicode MS" pitchFamily="34" charset="-128"/>
            </a:endParaRPr>
          </a:p>
          <a:p>
            <a:pPr marL="342900" marR="0" indent="-342900" defTabSz="914400" eaLnBrk="1" fontAlgn="base" latinLnBrk="0" hangingPunct="1">
              <a:lnSpc>
                <a:spcPct val="100000"/>
              </a:lnSpc>
              <a:spcBef>
                <a:spcPct val="50000"/>
              </a:spcBef>
              <a:spcAft>
                <a:spcPct val="0"/>
              </a:spcAft>
              <a:buClr>
                <a:srgbClr val="F0AB00"/>
              </a:buClr>
              <a:buSzPct val="80000"/>
              <a:buFont typeface="Arial" pitchFamily="34" charset="0"/>
              <a:buChar char="►"/>
              <a:tabLst/>
            </a:pPr>
            <a:r>
              <a:rPr kumimoji="0" lang="en-US" b="0" i="0" u="none" strike="noStrike" kern="0" cap="none" spc="0" normalizeH="0" baseline="0" noProof="0" dirty="0" smtClean="0">
                <a:ln>
                  <a:noFill/>
                </a:ln>
                <a:effectLst/>
                <a:uLnTx/>
                <a:uFillTx/>
                <a:ea typeface="Arial Unicode MS" pitchFamily="34" charset="-128"/>
                <a:cs typeface="Arial Unicode MS" pitchFamily="34" charset="-128"/>
              </a:rPr>
              <a:t>[Commons]</a:t>
            </a:r>
          </a:p>
          <a:p>
            <a:pPr marL="342900" marR="0" indent="-342900" defTabSz="914400" eaLnBrk="1" fontAlgn="base" latinLnBrk="0" hangingPunct="1">
              <a:lnSpc>
                <a:spcPct val="100000"/>
              </a:lnSpc>
              <a:spcBef>
                <a:spcPct val="50000"/>
              </a:spcBef>
              <a:spcAft>
                <a:spcPct val="0"/>
              </a:spcAft>
              <a:buClr>
                <a:srgbClr val="F0AB00"/>
              </a:buClr>
              <a:buSzPct val="80000"/>
              <a:buFont typeface="Arial" pitchFamily="34" charset="0"/>
              <a:buChar char="►"/>
              <a:tabLst/>
            </a:pPr>
            <a:r>
              <a:rPr lang="en-US" kern="0" dirty="0" smtClean="0">
                <a:ea typeface="Arial Unicode MS" pitchFamily="34" charset="-128"/>
                <a:cs typeface="Arial Unicode MS" pitchFamily="34" charset="-128"/>
              </a:rPr>
              <a:t>[Projects]</a:t>
            </a:r>
          </a:p>
          <a:p>
            <a:pPr marL="342900" marR="0" indent="-342900" defTabSz="914400" eaLnBrk="1" fontAlgn="base" latinLnBrk="0" hangingPunct="1">
              <a:lnSpc>
                <a:spcPct val="100000"/>
              </a:lnSpc>
              <a:spcBef>
                <a:spcPct val="50000"/>
              </a:spcBef>
              <a:spcAft>
                <a:spcPct val="0"/>
              </a:spcAft>
              <a:buClr>
                <a:srgbClr val="F0AB00"/>
              </a:buClr>
              <a:buSzPct val="80000"/>
              <a:buFont typeface="Arial" pitchFamily="34" charset="0"/>
              <a:buChar char="►"/>
              <a:tabLst/>
            </a:pPr>
            <a:r>
              <a:rPr kumimoji="0" lang="en-US" b="0" i="0" u="none" strike="noStrike" kern="0" cap="none" spc="0" normalizeH="0" baseline="0" noProof="0" dirty="0" smtClean="0">
                <a:ln>
                  <a:noFill/>
                </a:ln>
                <a:effectLst/>
                <a:uLnTx/>
                <a:uFillTx/>
                <a:ea typeface="Arial Unicode MS" pitchFamily="34" charset="-128"/>
                <a:cs typeface="Arial Unicode MS" pitchFamily="34" charset="-128"/>
              </a:rPr>
              <a:t>[Distributions]</a:t>
            </a:r>
          </a:p>
          <a:p>
            <a:pPr marL="342900" marR="0" indent="-342900" defTabSz="914400" eaLnBrk="1" fontAlgn="base" latinLnBrk="0" hangingPunct="1">
              <a:lnSpc>
                <a:spcPct val="100000"/>
              </a:lnSpc>
              <a:spcBef>
                <a:spcPct val="50000"/>
              </a:spcBef>
              <a:spcAft>
                <a:spcPct val="0"/>
              </a:spcAft>
              <a:buClr>
                <a:srgbClr val="F0AB00"/>
              </a:buClr>
              <a:buSzPct val="80000"/>
              <a:buFont typeface="Arial" pitchFamily="34" charset="0"/>
              <a:buChar char="►"/>
              <a:tabLst/>
            </a:pPr>
            <a:r>
              <a:rPr lang="en-US" kern="0" dirty="0" smtClean="0">
                <a:ea typeface="Arial Unicode MS" pitchFamily="34" charset="-128"/>
                <a:cs typeface="Arial Unicode MS" pitchFamily="34" charset="-128"/>
              </a:rPr>
              <a:t>[Data Scientists]</a:t>
            </a: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297249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The Big Data Phenomenon</a:t>
            </a:r>
            <a:br>
              <a:rPr lang="en-US" dirty="0" smtClean="0"/>
            </a:br>
            <a:r>
              <a:rPr lang="en-US" b="0" dirty="0" smtClean="0"/>
              <a:t>Big Data is More </a:t>
            </a:r>
            <a:r>
              <a:rPr lang="en-US" b="0" dirty="0"/>
              <a:t>T</a:t>
            </a:r>
            <a:r>
              <a:rPr lang="en-US" b="0" dirty="0" smtClean="0"/>
              <a:t>han </a:t>
            </a:r>
            <a:r>
              <a:rPr lang="en-US" b="0" dirty="0"/>
              <a:t>J</a:t>
            </a:r>
            <a:r>
              <a:rPr lang="en-US" b="0" dirty="0" smtClean="0"/>
              <a:t>ust Hadoop…   </a:t>
            </a:r>
            <a:endParaRPr lang="en-US" b="0" dirty="0"/>
          </a:p>
        </p:txBody>
      </p:sp>
      <p:sp>
        <p:nvSpPr>
          <p:cNvPr id="23" name="Cross 22"/>
          <p:cNvSpPr/>
          <p:nvPr/>
        </p:nvSpPr>
        <p:spPr bwMode="gray">
          <a:xfrm>
            <a:off x="4193085" y="3871591"/>
            <a:ext cx="466966" cy="472815"/>
          </a:xfrm>
          <a:prstGeom prst="plus">
            <a:avLst>
              <a:gd name="adj" fmla="val 37299"/>
            </a:avLst>
          </a:prstGeom>
          <a:solidFill>
            <a:schemeClr val="accent2"/>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grpSp>
        <p:nvGrpSpPr>
          <p:cNvPr id="4" name="Group 3"/>
          <p:cNvGrpSpPr/>
          <p:nvPr/>
        </p:nvGrpSpPr>
        <p:grpSpPr>
          <a:xfrm>
            <a:off x="8580507" y="3827712"/>
            <a:ext cx="662934" cy="362857"/>
            <a:chOff x="8582673" y="3826825"/>
            <a:chExt cx="663106" cy="362773"/>
          </a:xfrm>
        </p:grpSpPr>
        <p:sp>
          <p:nvSpPr>
            <p:cNvPr id="24" name="Rectangle 23"/>
            <p:cNvSpPr/>
            <p:nvPr/>
          </p:nvSpPr>
          <p:spPr bwMode="gray">
            <a:xfrm>
              <a:off x="8582673" y="3826825"/>
              <a:ext cx="663106" cy="144195"/>
            </a:xfrm>
            <a:prstGeom prst="rect">
              <a:avLst/>
            </a:prstGeom>
            <a:solidFill>
              <a:schemeClr val="accent2"/>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25" name="Rectangle 24"/>
            <p:cNvSpPr/>
            <p:nvPr/>
          </p:nvSpPr>
          <p:spPr bwMode="gray">
            <a:xfrm>
              <a:off x="8582673" y="4045403"/>
              <a:ext cx="663106" cy="144195"/>
            </a:xfrm>
            <a:prstGeom prst="rect">
              <a:avLst/>
            </a:prstGeom>
            <a:solidFill>
              <a:schemeClr val="accent2"/>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grpSp>
      <p:sp>
        <p:nvSpPr>
          <p:cNvPr id="32" name="TextBox 31"/>
          <p:cNvSpPr txBox="1"/>
          <p:nvPr/>
        </p:nvSpPr>
        <p:spPr>
          <a:xfrm>
            <a:off x="432061" y="2673711"/>
            <a:ext cx="3524405" cy="914612"/>
          </a:xfrm>
          <a:prstGeom prst="rect">
            <a:avLst/>
          </a:prstGeom>
          <a:solidFill>
            <a:schemeClr val="bg2"/>
          </a:solidFill>
        </p:spPr>
        <p:txBody>
          <a:bodyPr wrap="square" rtlCol="0" anchor="ctr" anchorCtr="0">
            <a:noAutofit/>
          </a:bodyPr>
          <a:lstStyle/>
          <a:p>
            <a:pPr lvl="0" algn="ctr">
              <a:spcBef>
                <a:spcPts val="1620"/>
              </a:spcBef>
              <a:buClr>
                <a:srgbClr val="F0AB00"/>
              </a:buClr>
              <a:buSzPct val="80000"/>
            </a:pPr>
            <a:r>
              <a:rPr lang="en-US" sz="1600" b="1" dirty="0" smtClean="0"/>
              <a:t>Exploding data volumes </a:t>
            </a:r>
            <a:endParaRPr lang="en-US" sz="1600" kern="0" dirty="0" smtClean="0">
              <a:ea typeface="Arial Unicode MS" pitchFamily="34" charset="-128"/>
              <a:cs typeface="Arial Unicode MS" pitchFamily="34" charset="-128"/>
            </a:endParaRPr>
          </a:p>
        </p:txBody>
      </p:sp>
      <p:sp>
        <p:nvSpPr>
          <p:cNvPr id="33" name="TextBox 32"/>
          <p:cNvSpPr txBox="1"/>
          <p:nvPr/>
        </p:nvSpPr>
        <p:spPr>
          <a:xfrm>
            <a:off x="432061" y="4683629"/>
            <a:ext cx="3524405" cy="914612"/>
          </a:xfrm>
          <a:prstGeom prst="rect">
            <a:avLst/>
          </a:prstGeom>
          <a:solidFill>
            <a:schemeClr val="bg2"/>
          </a:solidFill>
        </p:spPr>
        <p:txBody>
          <a:bodyPr wrap="square" rtlCol="0" anchor="ctr" anchorCtr="0">
            <a:noAutofit/>
          </a:bodyPr>
          <a:lstStyle/>
          <a:p>
            <a:pPr lvl="0" algn="ctr">
              <a:spcBef>
                <a:spcPts val="1620"/>
              </a:spcBef>
              <a:buClr>
                <a:srgbClr val="F0AB00"/>
              </a:buClr>
              <a:buSzPct val="80000"/>
            </a:pPr>
            <a:r>
              <a:rPr lang="en-US" sz="1600" b="1" dirty="0" smtClean="0"/>
              <a:t>Accelerating data velocity</a:t>
            </a:r>
            <a:endParaRPr lang="en-US" sz="1600" kern="0" dirty="0" smtClean="0">
              <a:ea typeface="Arial Unicode MS" pitchFamily="34" charset="-128"/>
              <a:cs typeface="Arial Unicode MS" pitchFamily="34" charset="-128"/>
            </a:endParaRPr>
          </a:p>
        </p:txBody>
      </p:sp>
      <p:sp>
        <p:nvSpPr>
          <p:cNvPr id="38" name="TextBox 37"/>
          <p:cNvSpPr txBox="1"/>
          <p:nvPr/>
        </p:nvSpPr>
        <p:spPr>
          <a:xfrm>
            <a:off x="432061" y="3678669"/>
            <a:ext cx="3524405" cy="914612"/>
          </a:xfrm>
          <a:prstGeom prst="rect">
            <a:avLst/>
          </a:prstGeom>
          <a:solidFill>
            <a:schemeClr val="bg2"/>
          </a:solidFill>
        </p:spPr>
        <p:txBody>
          <a:bodyPr wrap="square" rtlCol="0" anchor="ctr" anchorCtr="0">
            <a:noAutofit/>
          </a:bodyPr>
          <a:lstStyle/>
          <a:p>
            <a:pPr lvl="0" algn="ctr">
              <a:spcBef>
                <a:spcPts val="1620"/>
              </a:spcBef>
              <a:buClr>
                <a:srgbClr val="F0AB00"/>
              </a:buClr>
              <a:buSzPct val="80000"/>
            </a:pPr>
            <a:r>
              <a:rPr lang="en-US" sz="1600" b="1" dirty="0" smtClean="0"/>
              <a:t> Increasing data variety</a:t>
            </a:r>
            <a:endParaRPr lang="en-US" sz="1600" kern="0" dirty="0" smtClean="0">
              <a:ea typeface="Arial Unicode MS" pitchFamily="34" charset="-128"/>
              <a:cs typeface="Arial Unicode MS" pitchFamily="34" charset="-128"/>
            </a:endParaRPr>
          </a:p>
        </p:txBody>
      </p:sp>
      <p:sp>
        <p:nvSpPr>
          <p:cNvPr id="34" name="Rectangle 33"/>
          <p:cNvSpPr/>
          <p:nvPr/>
        </p:nvSpPr>
        <p:spPr bwMode="gray">
          <a:xfrm>
            <a:off x="432559" y="1976722"/>
            <a:ext cx="3523546" cy="594213"/>
          </a:xfrm>
          <a:prstGeom prst="rect">
            <a:avLst/>
          </a:prstGeom>
          <a:solidFill>
            <a:schemeClr val="accent3"/>
          </a:solidFill>
        </p:spPr>
        <p:txBody>
          <a:bodyPr wrap="square" rtlCol="0" anchor="ctr" anchorCtr="0">
            <a:noAutofit/>
          </a:bodyPr>
          <a:lstStyle/>
          <a:p>
            <a:pPr algn="ctr"/>
            <a:r>
              <a:rPr lang="en-US" sz="1800" b="1" dirty="0" smtClean="0">
                <a:solidFill>
                  <a:schemeClr val="bg1"/>
                </a:solidFill>
                <a:cs typeface="Arial"/>
              </a:rPr>
              <a:t>Business Trends</a:t>
            </a:r>
          </a:p>
        </p:txBody>
      </p:sp>
      <p:sp>
        <p:nvSpPr>
          <p:cNvPr id="40" name="Rectangle 39"/>
          <p:cNvSpPr/>
          <p:nvPr/>
        </p:nvSpPr>
        <p:spPr bwMode="gray">
          <a:xfrm>
            <a:off x="4889664" y="1976722"/>
            <a:ext cx="3523546" cy="594213"/>
          </a:xfrm>
          <a:prstGeom prst="rect">
            <a:avLst/>
          </a:prstGeom>
          <a:solidFill>
            <a:schemeClr val="accent3"/>
          </a:solidFill>
        </p:spPr>
        <p:txBody>
          <a:bodyPr wrap="square" rtlCol="0" anchor="ctr" anchorCtr="0">
            <a:noAutofit/>
          </a:bodyPr>
          <a:lstStyle/>
          <a:p>
            <a:pPr algn="ctr"/>
            <a:r>
              <a:rPr lang="en-US" sz="1800" b="1" dirty="0" smtClean="0">
                <a:solidFill>
                  <a:schemeClr val="bg1"/>
                </a:solidFill>
                <a:cs typeface="Arial"/>
              </a:rPr>
              <a:t>Technology Trends</a:t>
            </a:r>
          </a:p>
        </p:txBody>
      </p:sp>
      <p:sp>
        <p:nvSpPr>
          <p:cNvPr id="48" name="TextBox 47"/>
          <p:cNvSpPr txBox="1"/>
          <p:nvPr/>
        </p:nvSpPr>
        <p:spPr>
          <a:xfrm>
            <a:off x="4889598" y="2673711"/>
            <a:ext cx="3524405" cy="548767"/>
          </a:xfrm>
          <a:prstGeom prst="rect">
            <a:avLst/>
          </a:prstGeom>
          <a:solidFill>
            <a:schemeClr val="bg2"/>
          </a:solidFill>
        </p:spPr>
        <p:txBody>
          <a:bodyPr wrap="square" rtlCol="0" anchor="ctr" anchorCtr="0">
            <a:noAutofit/>
          </a:bodyPr>
          <a:lstStyle/>
          <a:p>
            <a:pPr lvl="0" algn="ctr">
              <a:spcBef>
                <a:spcPts val="1620"/>
              </a:spcBef>
              <a:buClr>
                <a:srgbClr val="F0AB00"/>
              </a:buClr>
              <a:buSzPct val="80000"/>
            </a:pPr>
            <a:r>
              <a:rPr lang="en-US" sz="1400" b="1" dirty="0" smtClean="0"/>
              <a:t>Storage / Memory / </a:t>
            </a:r>
            <a:br>
              <a:rPr lang="en-US" sz="1400" b="1" dirty="0" smtClean="0"/>
            </a:br>
            <a:r>
              <a:rPr lang="en-US" sz="1400" b="1" dirty="0" smtClean="0"/>
              <a:t>CPU advances</a:t>
            </a:r>
            <a:endParaRPr lang="en-US" sz="1400" b="1" kern="0" dirty="0" smtClean="0">
              <a:ea typeface="Arial Unicode MS" pitchFamily="34" charset="-128"/>
              <a:cs typeface="Arial Unicode MS" pitchFamily="34" charset="-128"/>
            </a:endParaRPr>
          </a:p>
        </p:txBody>
      </p:sp>
      <p:sp>
        <p:nvSpPr>
          <p:cNvPr id="49" name="TextBox 48"/>
          <p:cNvSpPr txBox="1"/>
          <p:nvPr/>
        </p:nvSpPr>
        <p:spPr>
          <a:xfrm>
            <a:off x="4889598" y="3861592"/>
            <a:ext cx="3524405" cy="548767"/>
          </a:xfrm>
          <a:prstGeom prst="rect">
            <a:avLst/>
          </a:prstGeom>
          <a:solidFill>
            <a:schemeClr val="bg2"/>
          </a:solidFill>
        </p:spPr>
        <p:txBody>
          <a:bodyPr wrap="square" rtlCol="0" anchor="ctr" anchorCtr="0">
            <a:noAutofit/>
          </a:bodyPr>
          <a:lstStyle/>
          <a:p>
            <a:pPr lvl="0" algn="ctr">
              <a:spcBef>
                <a:spcPts val="1620"/>
              </a:spcBef>
              <a:buClr>
                <a:srgbClr val="F0AB00"/>
              </a:buClr>
              <a:buSzPct val="80000"/>
            </a:pPr>
            <a:r>
              <a:rPr lang="en-US" sz="1400" b="1" dirty="0" smtClean="0"/>
              <a:t>Data Mining/Predictive analysis</a:t>
            </a:r>
            <a:endParaRPr lang="en-US" sz="1400" b="1" kern="0" dirty="0" smtClean="0">
              <a:ea typeface="Arial Unicode MS" pitchFamily="34" charset="-128"/>
              <a:cs typeface="Arial Unicode MS" pitchFamily="34" charset="-128"/>
            </a:endParaRPr>
          </a:p>
        </p:txBody>
      </p:sp>
      <p:sp>
        <p:nvSpPr>
          <p:cNvPr id="50" name="TextBox 49"/>
          <p:cNvSpPr txBox="1"/>
          <p:nvPr/>
        </p:nvSpPr>
        <p:spPr>
          <a:xfrm>
            <a:off x="4889598" y="4455532"/>
            <a:ext cx="3524405" cy="548767"/>
          </a:xfrm>
          <a:prstGeom prst="rect">
            <a:avLst/>
          </a:prstGeom>
          <a:solidFill>
            <a:schemeClr val="bg2"/>
          </a:solidFill>
        </p:spPr>
        <p:txBody>
          <a:bodyPr wrap="square" rtlCol="0" anchor="ctr" anchorCtr="0">
            <a:noAutofit/>
          </a:bodyPr>
          <a:lstStyle/>
          <a:p>
            <a:pPr lvl="0" algn="ctr">
              <a:spcBef>
                <a:spcPts val="1620"/>
              </a:spcBef>
              <a:buClr>
                <a:srgbClr val="F0AB00"/>
              </a:buClr>
              <a:buSzPct val="80000"/>
            </a:pPr>
            <a:r>
              <a:rPr lang="en-US" sz="1400" b="1" dirty="0" smtClean="0"/>
              <a:t>In-memory computing</a:t>
            </a:r>
            <a:endParaRPr lang="en-US" sz="1400" b="1" kern="0" dirty="0" smtClean="0">
              <a:ea typeface="Arial Unicode MS" pitchFamily="34" charset="-128"/>
              <a:cs typeface="Arial Unicode MS" pitchFamily="34" charset="-128"/>
            </a:endParaRPr>
          </a:p>
        </p:txBody>
      </p:sp>
      <p:sp>
        <p:nvSpPr>
          <p:cNvPr id="51" name="TextBox 50"/>
          <p:cNvSpPr txBox="1"/>
          <p:nvPr/>
        </p:nvSpPr>
        <p:spPr>
          <a:xfrm>
            <a:off x="4889598" y="3267651"/>
            <a:ext cx="3524405" cy="548767"/>
          </a:xfrm>
          <a:prstGeom prst="rect">
            <a:avLst/>
          </a:prstGeom>
          <a:solidFill>
            <a:schemeClr val="bg2"/>
          </a:solidFill>
        </p:spPr>
        <p:txBody>
          <a:bodyPr wrap="square" rtlCol="0" anchor="ctr" anchorCtr="0">
            <a:noAutofit/>
          </a:bodyPr>
          <a:lstStyle/>
          <a:p>
            <a:pPr lvl="0" algn="ctr">
              <a:spcBef>
                <a:spcPts val="1620"/>
              </a:spcBef>
              <a:buClr>
                <a:srgbClr val="F0AB00"/>
              </a:buClr>
              <a:buSzPct val="80000"/>
            </a:pPr>
            <a:r>
              <a:rPr lang="en-US" sz="1400" b="1" dirty="0" err="1" smtClean="0"/>
              <a:t>Hadoop</a:t>
            </a:r>
            <a:r>
              <a:rPr lang="en-US" sz="1400" b="1" dirty="0" smtClean="0"/>
              <a:t> &amp; distributed MPP</a:t>
            </a:r>
            <a:endParaRPr lang="en-US" sz="1400" b="1" kern="0" dirty="0" smtClean="0">
              <a:ea typeface="Arial Unicode MS" pitchFamily="34" charset="-128"/>
              <a:cs typeface="Arial Unicode MS" pitchFamily="34" charset="-128"/>
            </a:endParaRPr>
          </a:p>
        </p:txBody>
      </p:sp>
      <p:sp>
        <p:nvSpPr>
          <p:cNvPr id="52" name="TextBox 51"/>
          <p:cNvSpPr txBox="1"/>
          <p:nvPr/>
        </p:nvSpPr>
        <p:spPr>
          <a:xfrm>
            <a:off x="4889598" y="5049474"/>
            <a:ext cx="3524405" cy="548767"/>
          </a:xfrm>
          <a:prstGeom prst="rect">
            <a:avLst/>
          </a:prstGeom>
          <a:solidFill>
            <a:schemeClr val="bg2"/>
          </a:solidFill>
        </p:spPr>
        <p:txBody>
          <a:bodyPr wrap="square" rtlCol="0" anchor="ctr" anchorCtr="0">
            <a:noAutofit/>
          </a:bodyPr>
          <a:lstStyle/>
          <a:p>
            <a:pPr lvl="0" algn="ctr">
              <a:spcBef>
                <a:spcPts val="1620"/>
              </a:spcBef>
              <a:buClr>
                <a:srgbClr val="F0AB00"/>
              </a:buClr>
              <a:buSzPct val="80000"/>
            </a:pPr>
            <a:r>
              <a:rPr lang="en-US" sz="1400" b="1" dirty="0" smtClean="0"/>
              <a:t>Complex event processing</a:t>
            </a:r>
            <a:endParaRPr lang="en-US" sz="1400" b="1" kern="0" dirty="0" smtClean="0">
              <a:ea typeface="Arial Unicode MS" pitchFamily="34" charset="-128"/>
              <a:cs typeface="Arial Unicode MS" pitchFamily="34" charset="-128"/>
            </a:endParaRPr>
          </a:p>
        </p:txBody>
      </p:sp>
      <p:sp>
        <p:nvSpPr>
          <p:cNvPr id="19" name="TextBox 18"/>
          <p:cNvSpPr txBox="1"/>
          <p:nvPr/>
        </p:nvSpPr>
        <p:spPr>
          <a:xfrm>
            <a:off x="9449515" y="3164019"/>
            <a:ext cx="1962204" cy="1471611"/>
          </a:xfrm>
          <a:prstGeom prst="ellipse">
            <a:avLst/>
          </a:prstGeom>
          <a:noFill/>
          <a:ln>
            <a:noFill/>
          </a:ln>
          <a:effectLst/>
        </p:spPr>
        <p:style>
          <a:lnRef idx="2">
            <a:schemeClr val="accent3">
              <a:shade val="50000"/>
            </a:schemeClr>
          </a:lnRef>
          <a:fillRef idx="1">
            <a:schemeClr val="accent3"/>
          </a:fillRef>
          <a:effectRef idx="0">
            <a:schemeClr val="accent3"/>
          </a:effectRef>
          <a:fontRef idx="minor">
            <a:schemeClr val="lt1"/>
          </a:fontRef>
        </p:style>
        <p:txBody>
          <a:bodyPr wrap="none" tIns="182880" rtlCol="0" anchor="ctr" anchorCtr="0">
            <a:noAutofit/>
          </a:bodyPr>
          <a:lstStyle/>
          <a:p>
            <a:pPr algn="ctr" fontAlgn="base">
              <a:lnSpc>
                <a:spcPct val="80000"/>
              </a:lnSpc>
              <a:spcAft>
                <a:spcPct val="0"/>
              </a:spcAft>
              <a:buClr>
                <a:srgbClr val="F0AB00"/>
              </a:buClr>
              <a:buSzPct val="80000"/>
            </a:pPr>
            <a:r>
              <a:rPr lang="en-US" sz="4400" b="1" kern="0" dirty="0" smtClean="0">
                <a:solidFill>
                  <a:srgbClr val="003283"/>
                </a:solidFill>
                <a:ea typeface="Arial Unicode MS" pitchFamily="34" charset="-128"/>
                <a:cs typeface="Arial Unicode MS" pitchFamily="34" charset="-128"/>
              </a:rPr>
              <a:t>“Enterprise”</a:t>
            </a:r>
          </a:p>
          <a:p>
            <a:pPr algn="ctr" fontAlgn="base">
              <a:lnSpc>
                <a:spcPct val="80000"/>
              </a:lnSpc>
              <a:spcAft>
                <a:spcPct val="0"/>
              </a:spcAft>
              <a:buClr>
                <a:srgbClr val="F0AB00"/>
              </a:buClr>
              <a:buSzPct val="80000"/>
            </a:pPr>
            <a:r>
              <a:rPr lang="en-US" sz="4400" b="1" kern="0" dirty="0" smtClean="0">
                <a:solidFill>
                  <a:srgbClr val="003283"/>
                </a:solidFill>
                <a:ea typeface="Arial Unicode MS" pitchFamily="34" charset="-128"/>
                <a:cs typeface="Arial Unicode MS" pitchFamily="34" charset="-128"/>
              </a:rPr>
              <a:t>Big</a:t>
            </a:r>
            <a:br>
              <a:rPr lang="en-US" sz="4400" b="1" kern="0" dirty="0" smtClean="0">
                <a:solidFill>
                  <a:srgbClr val="003283"/>
                </a:solidFill>
                <a:ea typeface="Arial Unicode MS" pitchFamily="34" charset="-128"/>
                <a:cs typeface="Arial Unicode MS" pitchFamily="34" charset="-128"/>
              </a:rPr>
            </a:br>
            <a:r>
              <a:rPr lang="en-US" sz="4400" b="1" kern="0" dirty="0" smtClean="0">
                <a:solidFill>
                  <a:srgbClr val="003283"/>
                </a:solidFill>
                <a:ea typeface="Arial Unicode MS" pitchFamily="34" charset="-128"/>
                <a:cs typeface="Arial Unicode MS" pitchFamily="34" charset="-128"/>
              </a:rPr>
              <a:t>Data</a:t>
            </a:r>
          </a:p>
        </p:txBody>
      </p:sp>
    </p:spTree>
    <p:extLst>
      <p:ext uri="{BB962C8B-B14F-4D97-AF65-F5344CB8AC3E}">
        <p14:creationId xmlns:p14="http://schemas.microsoft.com/office/powerpoint/2010/main" val="1173146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SAP HANA + Hadoop</a:t>
            </a:r>
            <a:br>
              <a:rPr lang="en-US" dirty="0" smtClean="0"/>
            </a:br>
            <a:r>
              <a:rPr lang="en-US" b="0" dirty="0" smtClean="0"/>
              <a:t>Real-Time Big Data for the Enterprise</a:t>
            </a:r>
            <a:r>
              <a:rPr lang="en-US" dirty="0" smtClean="0"/>
              <a:t/>
            </a:r>
            <a:br>
              <a:rPr lang="en-US" dirty="0" smtClean="0"/>
            </a:br>
            <a:endParaRPr lang="en-US" dirty="0"/>
          </a:p>
        </p:txBody>
      </p:sp>
      <p:sp>
        <p:nvSpPr>
          <p:cNvPr id="14" name="Rectangle 13"/>
          <p:cNvSpPr/>
          <p:nvPr/>
        </p:nvSpPr>
        <p:spPr bwMode="gray">
          <a:xfrm>
            <a:off x="0" y="2899379"/>
            <a:ext cx="2523774" cy="3435843"/>
          </a:xfrm>
          <a:prstGeom prst="rect">
            <a:avLst/>
          </a:prstGeom>
          <a:noFill/>
          <a:ln w="6350" algn="ctr">
            <a:noFill/>
            <a:miter lim="800000"/>
            <a:headEnd/>
            <a:tailEnd/>
          </a:ln>
        </p:spPr>
        <p:txBody>
          <a:bodyPr lIns="75014" tIns="60011" rIns="75014" bIns="60011" rtlCol="0" anchor="ctr"/>
          <a:lstStyle/>
          <a:p>
            <a:pPr marL="428706" indent="-428706">
              <a:spcBef>
                <a:spcPct val="50000"/>
              </a:spcBef>
              <a:buClr>
                <a:srgbClr val="F0AB00"/>
              </a:buClr>
              <a:buSzPct val="80000"/>
              <a:buFont typeface="Arial" pitchFamily="34" charset="0"/>
              <a:buChar char="•"/>
            </a:pPr>
            <a:endParaRPr lang="en-US" sz="1700" kern="0" dirty="0">
              <a:ea typeface="Arial Unicode MS" pitchFamily="34" charset="-128"/>
              <a:cs typeface="Arial Unicode MS" pitchFamily="34" charset="-128"/>
            </a:endParaRPr>
          </a:p>
          <a:p>
            <a:pPr marL="428706" indent="-428706">
              <a:spcBef>
                <a:spcPct val="50000"/>
              </a:spcBef>
              <a:buClr>
                <a:srgbClr val="F0AB00"/>
              </a:buClr>
              <a:buSzPct val="80000"/>
              <a:buFont typeface="Arial" pitchFamily="34" charset="0"/>
              <a:buChar char="•"/>
            </a:pPr>
            <a:endParaRPr lang="en-US" sz="1700" kern="0" dirty="0">
              <a:ea typeface="Arial Unicode MS" pitchFamily="34" charset="-128"/>
              <a:cs typeface="Arial Unicode MS" pitchFamily="34" charset="-128"/>
            </a:endParaRPr>
          </a:p>
        </p:txBody>
      </p:sp>
      <p:sp>
        <p:nvSpPr>
          <p:cNvPr id="15" name="Rectangle 14"/>
          <p:cNvSpPr/>
          <p:nvPr/>
        </p:nvSpPr>
        <p:spPr bwMode="gray">
          <a:xfrm>
            <a:off x="12745555" y="4757633"/>
            <a:ext cx="2770627" cy="3792641"/>
          </a:xfrm>
          <a:prstGeom prst="rect">
            <a:avLst/>
          </a:prstGeom>
          <a:noFill/>
          <a:ln w="6350" algn="ctr">
            <a:noFill/>
            <a:miter lim="800000"/>
            <a:headEnd/>
            <a:tailEnd/>
          </a:ln>
        </p:spPr>
        <p:txBody>
          <a:bodyPr lIns="75014" tIns="60011" rIns="75014" bIns="60011" rtlCol="0" anchor="t" anchorCtr="0"/>
          <a:lstStyle/>
          <a:p>
            <a:pPr marL="428706" indent="-428706">
              <a:spcBef>
                <a:spcPct val="50000"/>
              </a:spcBef>
              <a:buClr>
                <a:srgbClr val="F0AB00"/>
              </a:buClr>
              <a:buSzPct val="80000"/>
              <a:buFont typeface="Arial" pitchFamily="34" charset="0"/>
              <a:buChar char="•"/>
            </a:pPr>
            <a:endParaRPr lang="en-US" sz="1700" kern="0" dirty="0">
              <a:solidFill>
                <a:srgbClr val="FF0000"/>
              </a:solidFill>
              <a:ea typeface="Arial Unicode MS" pitchFamily="34" charset="-128"/>
              <a:cs typeface="Arial Unicode MS" pitchFamily="34" charset="-128"/>
            </a:endParaRPr>
          </a:p>
        </p:txBody>
      </p:sp>
      <p:sp>
        <p:nvSpPr>
          <p:cNvPr id="5" name="Rectangle 4"/>
          <p:cNvSpPr/>
          <p:nvPr/>
        </p:nvSpPr>
        <p:spPr>
          <a:xfrm>
            <a:off x="345871" y="1368993"/>
            <a:ext cx="11192826" cy="630956"/>
          </a:xfrm>
          <a:prstGeom prst="rect">
            <a:avLst/>
          </a:prstGeom>
          <a:noFill/>
          <a:ln>
            <a:noFill/>
          </a:ln>
        </p:spPr>
        <p:txBody>
          <a:bodyPr wrap="square" lIns="76214" tIns="38107" rIns="76214" bIns="38107">
            <a:spAutoFit/>
          </a:bodyPr>
          <a:lstStyle/>
          <a:p>
            <a:pPr algn="ctr"/>
            <a:r>
              <a:rPr lang="en-US" sz="3600" b="1" dirty="0">
                <a:solidFill>
                  <a:schemeClr val="tx2"/>
                </a:solidFill>
              </a:rPr>
              <a:t>Combine INSTANT Results with INFINITE Storage</a:t>
            </a:r>
            <a:endParaRPr lang="en-GB" sz="3600" b="1" dirty="0">
              <a:solidFill>
                <a:schemeClr val="tx2"/>
              </a:solidFill>
            </a:endParaRPr>
          </a:p>
        </p:txBody>
      </p:sp>
      <p:sp>
        <p:nvSpPr>
          <p:cNvPr id="18" name="Rectangle 17"/>
          <p:cNvSpPr/>
          <p:nvPr/>
        </p:nvSpPr>
        <p:spPr bwMode="gray">
          <a:xfrm>
            <a:off x="6583970" y="2182979"/>
            <a:ext cx="3375423" cy="2285006"/>
          </a:xfrm>
          <a:prstGeom prst="rect">
            <a:avLst/>
          </a:prstGeom>
          <a:solidFill>
            <a:schemeClr val="tx2"/>
          </a:solidFill>
          <a:ln w="6350" algn="ctr">
            <a:noFill/>
            <a:miter lim="800000"/>
            <a:headEnd/>
            <a:tailEnd/>
          </a:ln>
        </p:spPr>
        <p:txBody>
          <a:bodyPr lIns="75014" tIns="60011" rIns="75014" bIns="60011" rtlCol="0" anchor="ctr"/>
          <a:lstStyle/>
          <a:p>
            <a:pPr algn="ctr" defTabSz="762143" fontAlgn="base">
              <a:spcBef>
                <a:spcPct val="50000"/>
              </a:spcBef>
              <a:spcAft>
                <a:spcPct val="0"/>
              </a:spcAft>
              <a:buClr>
                <a:srgbClr val="F0AB00"/>
              </a:buClr>
              <a:buSzPct val="80000"/>
            </a:pPr>
            <a:endParaRPr lang="en-GB" kern="0" dirty="0">
              <a:ea typeface="Arial Unicode MS" pitchFamily="34" charset="-128"/>
              <a:cs typeface="Arial Unicode MS" pitchFamily="34" charset="-128"/>
            </a:endParaRPr>
          </a:p>
        </p:txBody>
      </p:sp>
      <p:sp>
        <p:nvSpPr>
          <p:cNvPr id="19" name="Rectangle 18"/>
          <p:cNvSpPr/>
          <p:nvPr/>
        </p:nvSpPr>
        <p:spPr bwMode="gray">
          <a:xfrm>
            <a:off x="1951417" y="2164078"/>
            <a:ext cx="3375423" cy="2285006"/>
          </a:xfrm>
          <a:prstGeom prst="rect">
            <a:avLst/>
          </a:prstGeom>
          <a:solidFill>
            <a:schemeClr val="accent1"/>
          </a:solidFill>
          <a:ln w="6350" algn="ctr">
            <a:noFill/>
            <a:miter lim="800000"/>
            <a:headEnd/>
            <a:tailEnd/>
          </a:ln>
        </p:spPr>
        <p:txBody>
          <a:bodyPr lIns="75014" tIns="60011" rIns="75014" bIns="60011" rtlCol="0" anchor="ctr"/>
          <a:lstStyle/>
          <a:p>
            <a:pPr algn="ctr" defTabSz="762143" fontAlgn="base">
              <a:spcBef>
                <a:spcPct val="50000"/>
              </a:spcBef>
              <a:spcAft>
                <a:spcPct val="0"/>
              </a:spcAft>
              <a:buClr>
                <a:srgbClr val="F0AB00"/>
              </a:buClr>
              <a:buSzPct val="80000"/>
            </a:pPr>
            <a:endParaRPr lang="en-GB" kern="0" dirty="0">
              <a:ea typeface="Arial Unicode MS" pitchFamily="34" charset="-128"/>
              <a:cs typeface="Arial Unicode MS" pitchFamily="34" charset="-128"/>
            </a:endParaRPr>
          </a:p>
        </p:txBody>
      </p:sp>
      <p:grpSp>
        <p:nvGrpSpPr>
          <p:cNvPr id="20" name="Group 19"/>
          <p:cNvGrpSpPr/>
          <p:nvPr/>
        </p:nvGrpSpPr>
        <p:grpSpPr>
          <a:xfrm>
            <a:off x="2235782" y="2164078"/>
            <a:ext cx="7355822" cy="2110002"/>
            <a:chOff x="3776119" y="3213894"/>
            <a:chExt cx="7012212" cy="2096268"/>
          </a:xfrm>
        </p:grpSpPr>
        <p:sp>
          <p:nvSpPr>
            <p:cNvPr id="21" name="TextBox 20"/>
            <p:cNvSpPr txBox="1"/>
            <p:nvPr/>
          </p:nvSpPr>
          <p:spPr>
            <a:xfrm rot="16200000">
              <a:off x="8906249" y="3036547"/>
              <a:ext cx="1240930" cy="2523235"/>
            </a:xfrm>
            <a:prstGeom prst="rect">
              <a:avLst/>
            </a:prstGeom>
            <a:noFill/>
          </p:spPr>
          <p:txBody>
            <a:bodyPr wrap="none" rtlCol="0">
              <a:spAutoFit/>
            </a:bodyPr>
            <a:lstStyle/>
            <a:p>
              <a:pPr fontAlgn="base">
                <a:spcBef>
                  <a:spcPct val="50000"/>
                </a:spcBef>
                <a:spcAft>
                  <a:spcPct val="0"/>
                </a:spcAft>
                <a:buClr>
                  <a:srgbClr val="F0AB00"/>
                </a:buClr>
                <a:buSzPct val="80000"/>
              </a:pPr>
              <a:r>
                <a:rPr lang="en-US" sz="16600" kern="0" dirty="0">
                  <a:solidFill>
                    <a:schemeClr val="bg1"/>
                  </a:solidFill>
                  <a:latin typeface="Times New Roman" pitchFamily="18" charset="0"/>
                  <a:ea typeface="Arial Unicode MS" pitchFamily="34" charset="-128"/>
                  <a:cs typeface="Times New Roman" pitchFamily="18" charset="0"/>
                </a:rPr>
                <a:t>8</a:t>
              </a:r>
            </a:p>
          </p:txBody>
        </p:sp>
        <p:sp>
          <p:nvSpPr>
            <p:cNvPr id="22" name="TextBox 21"/>
            <p:cNvSpPr txBox="1"/>
            <p:nvPr/>
          </p:nvSpPr>
          <p:spPr>
            <a:xfrm>
              <a:off x="3776119" y="3934609"/>
              <a:ext cx="2368896" cy="749145"/>
            </a:xfrm>
            <a:prstGeom prst="rect">
              <a:avLst/>
            </a:prstGeom>
            <a:noFill/>
          </p:spPr>
          <p:txBody>
            <a:bodyPr wrap="none" rtlCol="0">
              <a:spAutoFit/>
            </a:bodyPr>
            <a:lstStyle/>
            <a:p>
              <a:pPr fontAlgn="base">
                <a:spcBef>
                  <a:spcPct val="50000"/>
                </a:spcBef>
                <a:spcAft>
                  <a:spcPct val="0"/>
                </a:spcAft>
                <a:buClr>
                  <a:srgbClr val="F0AB00"/>
                </a:buClr>
                <a:buSzPct val="80000"/>
              </a:pPr>
              <a:r>
                <a:rPr lang="en-US" sz="4300" b="1" kern="0" dirty="0">
                  <a:solidFill>
                    <a:schemeClr val="bg1"/>
                  </a:solidFill>
                  <a:latin typeface="Times New Roman" pitchFamily="18" charset="0"/>
                  <a:ea typeface="Arial Unicode MS" pitchFamily="34" charset="-128"/>
                  <a:cs typeface="Times New Roman" pitchFamily="18" charset="0"/>
                </a:rPr>
                <a:t>Real-time</a:t>
              </a:r>
            </a:p>
          </p:txBody>
        </p:sp>
        <p:sp>
          <p:nvSpPr>
            <p:cNvPr id="23" name="TextBox 22"/>
            <p:cNvSpPr txBox="1"/>
            <p:nvPr/>
          </p:nvSpPr>
          <p:spPr>
            <a:xfrm>
              <a:off x="8620080" y="4912656"/>
              <a:ext cx="1925741" cy="397506"/>
            </a:xfrm>
            <a:prstGeom prst="rect">
              <a:avLst/>
            </a:prstGeom>
            <a:noFill/>
          </p:spPr>
          <p:txBody>
            <a:bodyPr wrap="none" rtlCol="0">
              <a:spAutoFit/>
            </a:bodyPr>
            <a:lstStyle/>
            <a:p>
              <a:pPr fontAlgn="base">
                <a:spcBef>
                  <a:spcPct val="50000"/>
                </a:spcBef>
                <a:spcAft>
                  <a:spcPct val="0"/>
                </a:spcAft>
                <a:buClr>
                  <a:srgbClr val="F0AB00"/>
                </a:buClr>
                <a:buSzPct val="80000"/>
              </a:pPr>
              <a:r>
                <a:rPr lang="en-US" sz="2000" b="1" kern="0" dirty="0">
                  <a:solidFill>
                    <a:schemeClr val="bg1"/>
                  </a:solidFill>
                  <a:ea typeface="Arial Unicode MS" pitchFamily="34" charset="-128"/>
                  <a:cs typeface="Arial Unicode MS" pitchFamily="34" charset="-128"/>
                </a:rPr>
                <a:t>Infinite storage</a:t>
              </a:r>
            </a:p>
          </p:txBody>
        </p:sp>
        <p:sp>
          <p:nvSpPr>
            <p:cNvPr id="24" name="TextBox 23"/>
            <p:cNvSpPr txBox="1"/>
            <p:nvPr/>
          </p:nvSpPr>
          <p:spPr>
            <a:xfrm>
              <a:off x="4146664" y="4859530"/>
              <a:ext cx="1927268" cy="397506"/>
            </a:xfrm>
            <a:prstGeom prst="rect">
              <a:avLst/>
            </a:prstGeom>
            <a:noFill/>
          </p:spPr>
          <p:txBody>
            <a:bodyPr wrap="none" rtlCol="0">
              <a:spAutoFit/>
            </a:bodyPr>
            <a:lstStyle/>
            <a:p>
              <a:pPr fontAlgn="base">
                <a:spcBef>
                  <a:spcPct val="50000"/>
                </a:spcBef>
                <a:spcAft>
                  <a:spcPct val="0"/>
                </a:spcAft>
                <a:buClr>
                  <a:srgbClr val="F0AB00"/>
                </a:buClr>
                <a:buSzPct val="80000"/>
              </a:pPr>
              <a:r>
                <a:rPr lang="en-US" sz="2000" b="1" kern="0" dirty="0">
                  <a:solidFill>
                    <a:schemeClr val="bg1"/>
                  </a:solidFill>
                  <a:ea typeface="Arial Unicode MS" pitchFamily="34" charset="-128"/>
                  <a:cs typeface="Arial Unicode MS" pitchFamily="34" charset="-128"/>
                </a:rPr>
                <a:t>Instant Results</a:t>
              </a:r>
            </a:p>
          </p:txBody>
        </p:sp>
        <p:sp>
          <p:nvSpPr>
            <p:cNvPr id="25" name="TextBox 24"/>
            <p:cNvSpPr txBox="1"/>
            <p:nvPr/>
          </p:nvSpPr>
          <p:spPr>
            <a:xfrm>
              <a:off x="4050657" y="3285245"/>
              <a:ext cx="2029653" cy="550392"/>
            </a:xfrm>
            <a:prstGeom prst="rect">
              <a:avLst/>
            </a:prstGeom>
            <a:noFill/>
          </p:spPr>
          <p:txBody>
            <a:bodyPr wrap="none" rtlCol="0">
              <a:spAutoFit/>
            </a:bodyPr>
            <a:lstStyle/>
            <a:p>
              <a:pPr fontAlgn="base">
                <a:spcBef>
                  <a:spcPct val="50000"/>
                </a:spcBef>
                <a:spcAft>
                  <a:spcPct val="0"/>
                </a:spcAft>
                <a:buClr>
                  <a:srgbClr val="F0AB00"/>
                </a:buClr>
                <a:buSzPct val="80000"/>
              </a:pPr>
              <a:r>
                <a:rPr lang="en-US" sz="3000" kern="0" dirty="0">
                  <a:solidFill>
                    <a:schemeClr val="bg1"/>
                  </a:solidFill>
                  <a:ea typeface="Arial Unicode MS" pitchFamily="34" charset="-128"/>
                  <a:cs typeface="Arial Unicode MS" pitchFamily="34" charset="-128"/>
                </a:rPr>
                <a:t>SAP HANA</a:t>
              </a:r>
            </a:p>
          </p:txBody>
        </p:sp>
        <p:sp>
          <p:nvSpPr>
            <p:cNvPr id="26" name="TextBox 25"/>
            <p:cNvSpPr txBox="1"/>
            <p:nvPr/>
          </p:nvSpPr>
          <p:spPr>
            <a:xfrm>
              <a:off x="8545698" y="3213894"/>
              <a:ext cx="1924211" cy="596258"/>
            </a:xfrm>
            <a:prstGeom prst="rect">
              <a:avLst/>
            </a:prstGeom>
            <a:noFill/>
          </p:spPr>
          <p:txBody>
            <a:bodyPr wrap="none" rtlCol="0">
              <a:spAutoFit/>
            </a:bodyPr>
            <a:lstStyle/>
            <a:p>
              <a:pPr algn="ctr" fontAlgn="base">
                <a:spcBef>
                  <a:spcPct val="50000"/>
                </a:spcBef>
                <a:spcAft>
                  <a:spcPct val="0"/>
                </a:spcAft>
                <a:buClr>
                  <a:srgbClr val="F0AB00"/>
                </a:buClr>
                <a:buSzPct val="80000"/>
              </a:pPr>
              <a:r>
                <a:rPr lang="en-US" sz="3300" kern="0" dirty="0">
                  <a:solidFill>
                    <a:schemeClr val="bg1"/>
                  </a:solidFill>
                  <a:ea typeface="Arial Unicode MS" pitchFamily="34" charset="-128"/>
                  <a:cs typeface="Arial Unicode MS" pitchFamily="34" charset="-128"/>
                </a:rPr>
                <a:t>HADOOP</a:t>
              </a:r>
            </a:p>
          </p:txBody>
        </p:sp>
      </p:grpSp>
      <p:sp>
        <p:nvSpPr>
          <p:cNvPr id="27" name="Plus 26"/>
          <p:cNvSpPr/>
          <p:nvPr/>
        </p:nvSpPr>
        <p:spPr bwMode="gray">
          <a:xfrm>
            <a:off x="5583728" y="3078690"/>
            <a:ext cx="717112" cy="665387"/>
          </a:xfrm>
          <a:prstGeom prst="mathPlus">
            <a:avLst/>
          </a:prstGeom>
          <a:solidFill>
            <a:schemeClr val="accent1"/>
          </a:solidFill>
          <a:ln w="6350" algn="ctr">
            <a:noFill/>
            <a:miter lim="800000"/>
            <a:headEnd/>
            <a:tailEnd/>
          </a:ln>
        </p:spPr>
        <p:txBody>
          <a:bodyPr lIns="75014" tIns="60011" rIns="75014" bIns="60011" rtlCol="0" anchor="ctr"/>
          <a:lstStyle/>
          <a:p>
            <a:pPr algn="ctr" defTabSz="762143" fontAlgn="base">
              <a:spcBef>
                <a:spcPct val="50000"/>
              </a:spcBef>
              <a:spcAft>
                <a:spcPct val="0"/>
              </a:spcAft>
              <a:buClr>
                <a:srgbClr val="F0AB00"/>
              </a:buClr>
              <a:buSzPct val="80000"/>
            </a:pPr>
            <a:endParaRPr lang="en-US" kern="0" dirty="0">
              <a:ea typeface="Arial Unicode MS" pitchFamily="34" charset="-128"/>
              <a:cs typeface="Arial Unicode MS" pitchFamily="34" charset="-128"/>
            </a:endParaRPr>
          </a:p>
        </p:txBody>
      </p:sp>
      <p:sp>
        <p:nvSpPr>
          <p:cNvPr id="28" name="Rectangle 27"/>
          <p:cNvSpPr/>
          <p:nvPr/>
        </p:nvSpPr>
        <p:spPr>
          <a:xfrm>
            <a:off x="1261888" y="4603042"/>
            <a:ext cx="4327568" cy="1727027"/>
          </a:xfrm>
          <a:prstGeom prst="rect">
            <a:avLst/>
          </a:prstGeom>
          <a:solidFill>
            <a:schemeClr val="accent1">
              <a:lumMod val="20000"/>
              <a:lumOff val="80000"/>
            </a:schemeClr>
          </a:solidFill>
          <a:ln>
            <a:noFill/>
          </a:ln>
        </p:spPr>
        <p:txBody>
          <a:bodyPr wrap="square" lIns="76214" tIns="38107" rIns="76214" bIns="38107">
            <a:spAutoFit/>
          </a:bodyPr>
          <a:lstStyle/>
          <a:p>
            <a:pPr marL="428706" indent="-428706">
              <a:spcBef>
                <a:spcPct val="50000"/>
              </a:spcBef>
              <a:buSzPct val="80000"/>
              <a:buFont typeface="Arial" pitchFamily="34" charset="0"/>
              <a:buChar char="•"/>
            </a:pPr>
            <a:r>
              <a:rPr lang="en-US" kern="0" dirty="0" smtClean="0">
                <a:ea typeface="Arial Unicode MS" pitchFamily="34" charset="-128"/>
                <a:cs typeface="Arial Unicode MS" pitchFamily="34" charset="-128"/>
              </a:rPr>
              <a:t>Modern In-memory </a:t>
            </a:r>
            <a:r>
              <a:rPr lang="en-US" kern="0" dirty="0">
                <a:ea typeface="Arial Unicode MS" pitchFamily="34" charset="-128"/>
                <a:cs typeface="Arial Unicode MS" pitchFamily="34" charset="-128"/>
              </a:rPr>
              <a:t>platform</a:t>
            </a:r>
          </a:p>
          <a:p>
            <a:pPr marL="428706" indent="-428706">
              <a:spcBef>
                <a:spcPct val="50000"/>
              </a:spcBef>
              <a:buSzPct val="80000"/>
              <a:buFont typeface="Arial" pitchFamily="34" charset="0"/>
              <a:buChar char="•"/>
            </a:pPr>
            <a:r>
              <a:rPr lang="en-US" kern="0" dirty="0" smtClean="0">
                <a:ea typeface="Arial Unicode MS" pitchFamily="34" charset="-128"/>
                <a:cs typeface="Arial Unicode MS" pitchFamily="34" charset="-128"/>
              </a:rPr>
              <a:t>Transact/Analyze in Real-Time</a:t>
            </a:r>
          </a:p>
          <a:p>
            <a:pPr marL="428706" indent="-428706">
              <a:spcBef>
                <a:spcPct val="50000"/>
              </a:spcBef>
              <a:buSzPct val="80000"/>
              <a:buFont typeface="Arial" pitchFamily="34" charset="0"/>
              <a:buChar char="•"/>
            </a:pPr>
            <a:r>
              <a:rPr lang="en-US" kern="0" dirty="0" smtClean="0">
                <a:ea typeface="Arial Unicode MS" pitchFamily="34" charset="-128"/>
                <a:cs typeface="Arial Unicode MS" pitchFamily="34" charset="-128"/>
              </a:rPr>
              <a:t>Native Predictive</a:t>
            </a:r>
            <a:r>
              <a:rPr lang="en-US" kern="0" dirty="0">
                <a:ea typeface="Arial Unicode MS" pitchFamily="34" charset="-128"/>
                <a:cs typeface="Arial Unicode MS" pitchFamily="34" charset="-128"/>
              </a:rPr>
              <a:t>, </a:t>
            </a:r>
            <a:r>
              <a:rPr lang="en-US" kern="0" dirty="0" smtClean="0">
                <a:ea typeface="Arial Unicode MS" pitchFamily="34" charset="-128"/>
                <a:cs typeface="Arial Unicode MS" pitchFamily="34" charset="-128"/>
              </a:rPr>
              <a:t>Text</a:t>
            </a:r>
            <a:r>
              <a:rPr lang="en-US" kern="0" dirty="0">
                <a:ea typeface="Arial Unicode MS" pitchFamily="34" charset="-128"/>
                <a:cs typeface="Arial Unicode MS" pitchFamily="34" charset="-128"/>
              </a:rPr>
              <a:t>, and </a:t>
            </a:r>
            <a:r>
              <a:rPr lang="en-US" kern="0" dirty="0" smtClean="0">
                <a:ea typeface="Arial Unicode MS" pitchFamily="34" charset="-128"/>
                <a:cs typeface="Arial Unicode MS" pitchFamily="34" charset="-128"/>
              </a:rPr>
              <a:t>Spatial </a:t>
            </a:r>
            <a:r>
              <a:rPr lang="en-US" kern="0" dirty="0">
                <a:ea typeface="Arial Unicode MS" pitchFamily="34" charset="-128"/>
                <a:cs typeface="Arial Unicode MS" pitchFamily="34" charset="-128"/>
              </a:rPr>
              <a:t>algorithms</a:t>
            </a:r>
          </a:p>
        </p:txBody>
      </p:sp>
      <p:sp>
        <p:nvSpPr>
          <p:cNvPr id="29" name="Rectangle 28"/>
          <p:cNvSpPr/>
          <p:nvPr/>
        </p:nvSpPr>
        <p:spPr>
          <a:xfrm>
            <a:off x="6504199" y="4620820"/>
            <a:ext cx="4064953" cy="1692785"/>
          </a:xfrm>
          <a:prstGeom prst="rect">
            <a:avLst/>
          </a:prstGeom>
          <a:solidFill>
            <a:schemeClr val="tx2">
              <a:lumMod val="20000"/>
              <a:lumOff val="80000"/>
            </a:schemeClr>
          </a:solidFill>
        </p:spPr>
        <p:txBody>
          <a:bodyPr wrap="square" lIns="76214" tIns="38107" rIns="76214" bIns="38107">
            <a:spAutoFit/>
          </a:bodyPr>
          <a:lstStyle/>
          <a:p>
            <a:pPr marL="428706" indent="-428706">
              <a:spcBef>
                <a:spcPct val="50000"/>
              </a:spcBef>
              <a:buClr>
                <a:srgbClr val="F0AB00"/>
              </a:buClr>
              <a:buSzPct val="80000"/>
              <a:buFont typeface="Arial" pitchFamily="34" charset="0"/>
              <a:buChar char="•"/>
            </a:pPr>
            <a:r>
              <a:rPr lang="en-US" kern="0" dirty="0">
                <a:ea typeface="Arial Unicode MS" pitchFamily="34" charset="-128"/>
                <a:cs typeface="Arial Unicode MS" pitchFamily="34" charset="-128"/>
              </a:rPr>
              <a:t>Distributed </a:t>
            </a:r>
            <a:r>
              <a:rPr lang="en-US" kern="0" dirty="0" smtClean="0">
                <a:ea typeface="Arial Unicode MS" pitchFamily="34" charset="-128"/>
                <a:cs typeface="Arial Unicode MS" pitchFamily="34" charset="-128"/>
              </a:rPr>
              <a:t>Disk </a:t>
            </a:r>
            <a:r>
              <a:rPr lang="en-US" kern="0" dirty="0">
                <a:ea typeface="Arial Unicode MS" pitchFamily="34" charset="-128"/>
                <a:cs typeface="Arial Unicode MS" pitchFamily="34" charset="-128"/>
              </a:rPr>
              <a:t>platform</a:t>
            </a:r>
          </a:p>
          <a:p>
            <a:pPr marL="428706" indent="-428706">
              <a:spcBef>
                <a:spcPct val="50000"/>
              </a:spcBef>
              <a:buClr>
                <a:srgbClr val="F0AB00"/>
              </a:buClr>
              <a:buSzPct val="80000"/>
              <a:buFont typeface="Arial" pitchFamily="34" charset="0"/>
              <a:buChar char="•"/>
            </a:pPr>
            <a:r>
              <a:rPr lang="en-US" kern="0" dirty="0">
                <a:ea typeface="Arial Unicode MS" pitchFamily="34" charset="-128"/>
                <a:cs typeface="Arial Unicode MS" pitchFamily="34" charset="-128"/>
              </a:rPr>
              <a:t>Store infinite amounts </a:t>
            </a:r>
            <a:br>
              <a:rPr lang="en-US" kern="0" dirty="0">
                <a:ea typeface="Arial Unicode MS" pitchFamily="34" charset="-128"/>
                <a:cs typeface="Arial Unicode MS" pitchFamily="34" charset="-128"/>
              </a:rPr>
            </a:br>
            <a:r>
              <a:rPr lang="en-US" kern="0" dirty="0">
                <a:ea typeface="Arial Unicode MS" pitchFamily="34" charset="-128"/>
                <a:cs typeface="Arial Unicode MS" pitchFamily="34" charset="-128"/>
              </a:rPr>
              <a:t>of unstructured data </a:t>
            </a:r>
          </a:p>
          <a:p>
            <a:pPr marL="428706" indent="-428706">
              <a:spcBef>
                <a:spcPct val="50000"/>
              </a:spcBef>
              <a:buClr>
                <a:srgbClr val="F0AB00"/>
              </a:buClr>
              <a:buSzPct val="80000"/>
              <a:buFont typeface="Arial" pitchFamily="34" charset="0"/>
              <a:buChar char="•"/>
            </a:pPr>
            <a:r>
              <a:rPr lang="en-US" kern="0" dirty="0" smtClean="0">
                <a:ea typeface="Arial Unicode MS" pitchFamily="34" charset="-128"/>
                <a:cs typeface="Arial Unicode MS" pitchFamily="34" charset="-128"/>
              </a:rPr>
              <a:t>No-SQL Access</a:t>
            </a:r>
            <a:endParaRPr lang="en-US" kern="0" dirty="0">
              <a:ea typeface="Arial Unicode MS" pitchFamily="34" charset="-128"/>
              <a:cs typeface="Arial Unicode MS" pitchFamily="34" charset="-128"/>
            </a:endParaRPr>
          </a:p>
        </p:txBody>
      </p:sp>
    </p:spTree>
    <p:extLst>
      <p:ext uri="{BB962C8B-B14F-4D97-AF65-F5344CB8AC3E}">
        <p14:creationId xmlns:p14="http://schemas.microsoft.com/office/powerpoint/2010/main" val="2818870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Data Analysis of Cancer Genome</a:t>
            </a:r>
            <a:br>
              <a:rPr lang="en-US" dirty="0" smtClean="0"/>
            </a:br>
            <a:r>
              <a:rPr lang="en-US" b="0" dirty="0" smtClean="0"/>
              <a:t>Goal:  Analytics for Personalized Medicine</a:t>
            </a:r>
            <a:endParaRPr lang="en-US" b="0" dirty="0"/>
          </a:p>
        </p:txBody>
      </p:sp>
      <p:pic>
        <p:nvPicPr>
          <p:cNvPr id="3" name="Picture 3" descr="C:\Users\i807192\AppData\Local\Microsoft\Windows\Temporary Internet Files\Content.IE5\L6RU9PUC\275426_l_srgb_s_g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969" y="1239863"/>
            <a:ext cx="4091553" cy="525392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09460" y="548752"/>
            <a:ext cx="1545590" cy="389572"/>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0182" y="1942776"/>
            <a:ext cx="7361238" cy="384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0380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MKI Design Decisions to Improve Speed of Processing</a:t>
            </a:r>
            <a:r>
              <a:rPr lang="en-US" b="0" dirty="0" smtClean="0"/>
              <a:t/>
            </a:r>
            <a:br>
              <a:rPr lang="en-US" b="0" dirty="0" smtClean="0"/>
            </a:br>
            <a:r>
              <a:rPr lang="en-US" b="0" dirty="0" smtClean="0"/>
              <a:t>Use Hadoop for Pre-Processing; SAP HANA for Advanced Analytics</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7121" y="1393371"/>
            <a:ext cx="8774821" cy="5021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1942" y="1561123"/>
            <a:ext cx="1545590" cy="389572"/>
          </a:xfrm>
          <a:prstGeom prst="rect">
            <a:avLst/>
          </a:prstGeom>
        </p:spPr>
      </p:pic>
    </p:spTree>
    <p:extLst>
      <p:ext uri="{BB962C8B-B14F-4D97-AF65-F5344CB8AC3E}">
        <p14:creationId xmlns:p14="http://schemas.microsoft.com/office/powerpoint/2010/main" val="1969167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bwMode="gray">
          <a:xfrm>
            <a:off x="432116" y="5558764"/>
            <a:ext cx="11334216" cy="1000275"/>
          </a:xfrm>
          <a:prstGeom prst="rect">
            <a:avLst/>
          </a:prstGeom>
          <a:noFill/>
        </p:spPr>
        <p:txBody>
          <a:bodyPr wrap="square" lIns="0" tIns="54426" rIns="0" bIns="54426" rtlCol="0">
            <a:spAutoFit/>
          </a:bodyPr>
          <a:lstStyle/>
          <a:p>
            <a:pPr defTabSz="1296106">
              <a:spcBef>
                <a:spcPct val="50000"/>
              </a:spcBef>
              <a:buClr>
                <a:srgbClr val="F0AB00"/>
              </a:buClr>
              <a:buSzPct val="80000"/>
            </a:pPr>
            <a:r>
              <a:rPr lang="en-US" sz="1300" b="1" kern="0" dirty="0">
                <a:solidFill>
                  <a:srgbClr val="000000"/>
                </a:solidFill>
                <a:ea typeface="Arial Unicode MS" pitchFamily="34" charset="-128"/>
                <a:cs typeface="Arial Unicode MS" pitchFamily="34" charset="-128"/>
              </a:rPr>
              <a:t>Genomic DNA analysis in real-time will transform how we enable comprehensive patient care to fight against cancer. SAP HANA will be the mission critical and reliable data platform to make real-time cancer analytics into a reality.  Separately, our internal technical comparison demonstrated that SAP HANA outperforms a traditional disk-based system by factor of 408,000 when performing other types of data analysis.</a:t>
            </a:r>
          </a:p>
          <a:p>
            <a:pPr defTabSz="1296106">
              <a:spcBef>
                <a:spcPct val="50000"/>
              </a:spcBef>
              <a:buClr>
                <a:srgbClr val="F0AB00"/>
              </a:buClr>
              <a:buSzPct val="80000"/>
            </a:pPr>
            <a:r>
              <a:rPr lang="en-US" sz="1200" i="1" kern="0" dirty="0">
                <a:solidFill>
                  <a:srgbClr val="666666"/>
                </a:solidFill>
                <a:ea typeface="Arial Unicode MS" pitchFamily="34" charset="-128"/>
                <a:cs typeface="Arial Unicode MS" pitchFamily="34" charset="-128"/>
              </a:rPr>
              <a:t> </a:t>
            </a:r>
            <a:r>
              <a:rPr lang="en-US" sz="1200" i="1" kern="0" dirty="0" err="1">
                <a:solidFill>
                  <a:srgbClr val="666666"/>
                </a:solidFill>
                <a:ea typeface="Arial Unicode MS" pitchFamily="34" charset="-128"/>
                <a:cs typeface="Arial Unicode MS" pitchFamily="34" charset="-128"/>
              </a:rPr>
              <a:t>Yukihisa</a:t>
            </a:r>
            <a:r>
              <a:rPr lang="en-US" sz="1200" i="1" kern="0" dirty="0">
                <a:solidFill>
                  <a:srgbClr val="666666"/>
                </a:solidFill>
                <a:ea typeface="Arial Unicode MS" pitchFamily="34" charset="-128"/>
                <a:cs typeface="Arial Unicode MS" pitchFamily="34" charset="-128"/>
              </a:rPr>
              <a:t> Kato, Director &amp; Executive Officer, CTO, Research and Development Center, MITSUI KNOWLEDGE INDUSTRY CO.,LTD.</a:t>
            </a:r>
          </a:p>
        </p:txBody>
      </p:sp>
      <p:sp>
        <p:nvSpPr>
          <p:cNvPr id="5" name="Rectangle 4"/>
          <p:cNvSpPr/>
          <p:nvPr/>
        </p:nvSpPr>
        <p:spPr bwMode="gray">
          <a:xfrm>
            <a:off x="5091193" y="2326972"/>
            <a:ext cx="6563532" cy="2454146"/>
          </a:xfrm>
          <a:prstGeom prst="rect">
            <a:avLst/>
          </a:prstGeom>
        </p:spPr>
        <p:txBody>
          <a:bodyPr wrap="square" lIns="108853" tIns="54426" rIns="108853" bIns="54426">
            <a:spAutoFit/>
          </a:bodyPr>
          <a:lstStyle/>
          <a:p>
            <a:pPr marL="0" lvl="2" defTabSz="1296106">
              <a:spcBef>
                <a:spcPts val="2858"/>
              </a:spcBef>
              <a:buClr>
                <a:srgbClr val="F0AB00"/>
              </a:buClr>
              <a:buSzPct val="100000"/>
              <a:buNone/>
            </a:pPr>
            <a:r>
              <a:rPr lang="en-US" sz="2400" b="1" dirty="0">
                <a:solidFill>
                  <a:srgbClr val="000000"/>
                </a:solidFill>
              </a:rPr>
              <a:t>Benefits</a:t>
            </a:r>
            <a:endParaRPr lang="en-US" sz="2900" dirty="0">
              <a:solidFill>
                <a:srgbClr val="000000"/>
              </a:solidFill>
            </a:endParaRPr>
          </a:p>
          <a:p>
            <a:pPr marL="204098" lvl="2" indent="-204098" defTabSz="1296106">
              <a:spcBef>
                <a:spcPts val="1200"/>
              </a:spcBef>
              <a:buClr>
                <a:srgbClr val="F0AB00"/>
              </a:buClr>
              <a:buSzPct val="100000"/>
              <a:buFont typeface="Wingdings" pitchFamily="2" charset="2"/>
              <a:buChar char=""/>
            </a:pPr>
            <a:r>
              <a:rPr lang="en-US" sz="2100" dirty="0" smtClean="0">
                <a:solidFill>
                  <a:srgbClr val="000000"/>
                </a:solidFill>
              </a:rPr>
              <a:t>Accelerated </a:t>
            </a:r>
            <a:r>
              <a:rPr lang="en-US" sz="2100" dirty="0">
                <a:solidFill>
                  <a:srgbClr val="000000"/>
                </a:solidFill>
              </a:rPr>
              <a:t>predictive &amp; correlation </a:t>
            </a:r>
            <a:r>
              <a:rPr lang="en-US" sz="2100" dirty="0" smtClean="0">
                <a:solidFill>
                  <a:srgbClr val="000000"/>
                </a:solidFill>
              </a:rPr>
              <a:t>analysis with in-memory processing</a:t>
            </a:r>
          </a:p>
          <a:p>
            <a:pPr marL="204098" lvl="2" indent="-204098" defTabSz="1296106">
              <a:spcBef>
                <a:spcPts val="1200"/>
              </a:spcBef>
              <a:buClr>
                <a:srgbClr val="F0AB00"/>
              </a:buClr>
              <a:buSzPct val="100000"/>
              <a:buFont typeface="Wingdings" pitchFamily="2" charset="2"/>
              <a:buChar char=""/>
            </a:pPr>
            <a:r>
              <a:rPr lang="en-US" sz="2100" dirty="0" smtClean="0">
                <a:solidFill>
                  <a:srgbClr val="000000"/>
                </a:solidFill>
              </a:rPr>
              <a:t>Reduced </a:t>
            </a:r>
            <a:r>
              <a:rPr lang="en-US" sz="2100" dirty="0">
                <a:solidFill>
                  <a:srgbClr val="000000"/>
                </a:solidFill>
              </a:rPr>
              <a:t>time to detect variant </a:t>
            </a:r>
            <a:r>
              <a:rPr lang="en-US" sz="2100" dirty="0" smtClean="0">
                <a:solidFill>
                  <a:srgbClr val="000000"/>
                </a:solidFill>
              </a:rPr>
              <a:t>DNA</a:t>
            </a:r>
            <a:br>
              <a:rPr lang="en-US" sz="2100" dirty="0" smtClean="0">
                <a:solidFill>
                  <a:srgbClr val="000000"/>
                </a:solidFill>
              </a:rPr>
            </a:br>
            <a:endParaRPr lang="en-US" sz="2100" dirty="0">
              <a:solidFill>
                <a:srgbClr val="000000"/>
              </a:solidFill>
            </a:endParaRPr>
          </a:p>
          <a:p>
            <a:pPr marL="204098" lvl="2" indent="-204098" defTabSz="1294792">
              <a:spcBef>
                <a:spcPts val="357"/>
              </a:spcBef>
              <a:buClr>
                <a:srgbClr val="F0AB00"/>
              </a:buClr>
              <a:buSzPct val="100000"/>
              <a:buFont typeface="Wingdings" pitchFamily="2" charset="2"/>
              <a:buChar char=""/>
            </a:pPr>
            <a:r>
              <a:rPr lang="en-US" sz="2100" dirty="0" smtClean="0">
                <a:solidFill>
                  <a:srgbClr val="000000"/>
                </a:solidFill>
              </a:rPr>
              <a:t>Optimized </a:t>
            </a:r>
            <a:r>
              <a:rPr lang="en-US" sz="2100" dirty="0">
                <a:solidFill>
                  <a:srgbClr val="000000"/>
                </a:solidFill>
              </a:rPr>
              <a:t>treatment plans based on DNA </a:t>
            </a:r>
            <a:r>
              <a:rPr lang="en-US" sz="2100" dirty="0" smtClean="0">
                <a:solidFill>
                  <a:srgbClr val="000000"/>
                </a:solidFill>
              </a:rPr>
              <a:t>mutations</a:t>
            </a:r>
            <a:endParaRPr lang="en-US" sz="2100" dirty="0">
              <a:solidFill>
                <a:srgbClr val="000000"/>
              </a:solidFill>
            </a:endParaRPr>
          </a:p>
        </p:txBody>
      </p:sp>
      <p:grpSp>
        <p:nvGrpSpPr>
          <p:cNvPr id="2" name="Group 22"/>
          <p:cNvGrpSpPr/>
          <p:nvPr/>
        </p:nvGrpSpPr>
        <p:grpSpPr>
          <a:xfrm>
            <a:off x="352598" y="2269675"/>
            <a:ext cx="3637918" cy="2737906"/>
            <a:chOff x="869336" y="1370905"/>
            <a:chExt cx="3637918" cy="2737906"/>
          </a:xfrm>
        </p:grpSpPr>
        <p:pic>
          <p:nvPicPr>
            <p:cNvPr id="7" name="Picture 10" descr="\\psf\Host\Users\eric\Graphic Tank\Electronics_Database copy 4.png"/>
            <p:cNvPicPr>
              <a:picLocks noChangeAspect="1" noChangeArrowheads="1"/>
            </p:cNvPicPr>
            <p:nvPr/>
          </p:nvPicPr>
          <p:blipFill>
            <a:blip r:embed="rId3" cstate="print"/>
            <a:srcRect/>
            <a:stretch>
              <a:fillRect/>
            </a:stretch>
          </p:blipFill>
          <p:spPr bwMode="gray">
            <a:xfrm>
              <a:off x="869336" y="1548763"/>
              <a:ext cx="633247" cy="604186"/>
            </a:xfrm>
            <a:prstGeom prst="rect">
              <a:avLst/>
            </a:prstGeom>
            <a:noFill/>
          </p:spPr>
        </p:pic>
        <p:sp>
          <p:nvSpPr>
            <p:cNvPr id="8" name="TextBox 7"/>
            <p:cNvSpPr txBox="1"/>
            <p:nvPr/>
          </p:nvSpPr>
          <p:spPr bwMode="gray">
            <a:xfrm>
              <a:off x="1638086" y="1370905"/>
              <a:ext cx="2869168" cy="1092607"/>
            </a:xfrm>
            <a:prstGeom prst="rect">
              <a:avLst/>
            </a:prstGeom>
            <a:noFill/>
          </p:spPr>
          <p:txBody>
            <a:bodyPr wrap="square" rtlCol="0" anchor="ctr" anchorCtr="0">
              <a:spAutoFit/>
            </a:bodyPr>
            <a:lstStyle/>
            <a:p>
              <a:pPr defTabSz="1296106">
                <a:buClr>
                  <a:srgbClr val="F0AB00"/>
                </a:buClr>
                <a:buSzPct val="80000"/>
              </a:pPr>
              <a:r>
                <a:rPr lang="en-US" sz="2900" b="1" kern="0" dirty="0">
                  <a:solidFill>
                    <a:srgbClr val="000000"/>
                  </a:solidFill>
                  <a:ea typeface="Arial Unicode MS" pitchFamily="34" charset="-128"/>
                  <a:cs typeface="Arial Unicode MS" pitchFamily="34" charset="-128"/>
                </a:rPr>
                <a:t>408,000x</a:t>
              </a:r>
              <a:r>
                <a:rPr lang="en-US" sz="1800" kern="0" dirty="0">
                  <a:solidFill>
                    <a:srgbClr val="000000"/>
                  </a:solidFill>
                  <a:ea typeface="Arial Unicode MS" pitchFamily="34" charset="-128"/>
                  <a:cs typeface="Arial Unicode MS" pitchFamily="34" charset="-128"/>
                </a:rPr>
                <a:t> faster than traditional disk-based systems in </a:t>
              </a:r>
              <a:r>
                <a:rPr lang="en-US" sz="1800" kern="0" dirty="0" err="1">
                  <a:solidFill>
                    <a:srgbClr val="000000"/>
                  </a:solidFill>
                  <a:ea typeface="Arial Unicode MS" pitchFamily="34" charset="-128"/>
                  <a:cs typeface="Arial Unicode MS" pitchFamily="34" charset="-128"/>
                </a:rPr>
                <a:t>PoC</a:t>
              </a:r>
              <a:endParaRPr lang="en-US" sz="1800" kern="0" dirty="0">
                <a:solidFill>
                  <a:srgbClr val="000000"/>
                </a:solidFill>
                <a:ea typeface="Arial Unicode MS" pitchFamily="34" charset="-128"/>
                <a:cs typeface="Arial Unicode MS" pitchFamily="34" charset="-128"/>
              </a:endParaRPr>
            </a:p>
          </p:txBody>
        </p:sp>
        <p:sp>
          <p:nvSpPr>
            <p:cNvPr id="9" name="TextBox 8"/>
            <p:cNvSpPr txBox="1"/>
            <p:nvPr/>
          </p:nvSpPr>
          <p:spPr bwMode="gray">
            <a:xfrm>
              <a:off x="1638086" y="3016204"/>
              <a:ext cx="2774165" cy="1092607"/>
            </a:xfrm>
            <a:prstGeom prst="rect">
              <a:avLst/>
            </a:prstGeom>
            <a:noFill/>
          </p:spPr>
          <p:txBody>
            <a:bodyPr wrap="square" rtlCol="0" anchor="ctr" anchorCtr="0">
              <a:spAutoFit/>
            </a:bodyPr>
            <a:lstStyle/>
            <a:p>
              <a:pPr defTabSz="1296106">
                <a:buClr>
                  <a:srgbClr val="F0AB00"/>
                </a:buClr>
                <a:buSzPct val="80000"/>
              </a:pPr>
              <a:r>
                <a:rPr lang="en-US" sz="2900" b="1" kern="0" dirty="0">
                  <a:solidFill>
                    <a:srgbClr val="000000"/>
                  </a:solidFill>
                  <a:ea typeface="Arial Unicode MS" pitchFamily="34" charset="-128"/>
                  <a:cs typeface="Arial Unicode MS" pitchFamily="34" charset="-128"/>
                </a:rPr>
                <a:t>216x</a:t>
              </a:r>
              <a:r>
                <a:rPr lang="en-US" sz="1800" kern="0" dirty="0">
                  <a:solidFill>
                    <a:srgbClr val="000000"/>
                  </a:solidFill>
                  <a:ea typeface="Arial Unicode MS" pitchFamily="34" charset="-128"/>
                  <a:cs typeface="Arial Unicode MS" pitchFamily="34" charset="-128"/>
                </a:rPr>
                <a:t> faster DNA analysis results - from </a:t>
              </a:r>
              <a:br>
                <a:rPr lang="en-US" sz="1800" kern="0" dirty="0">
                  <a:solidFill>
                    <a:srgbClr val="000000"/>
                  </a:solidFill>
                  <a:ea typeface="Arial Unicode MS" pitchFamily="34" charset="-128"/>
                  <a:cs typeface="Arial Unicode MS" pitchFamily="34" charset="-128"/>
                </a:rPr>
              </a:br>
              <a:r>
                <a:rPr lang="en-US" sz="1800" kern="0" dirty="0">
                  <a:solidFill>
                    <a:srgbClr val="000000"/>
                  </a:solidFill>
                  <a:ea typeface="Arial Unicode MS" pitchFamily="34" charset="-128"/>
                  <a:cs typeface="Arial Unicode MS" pitchFamily="34" charset="-128"/>
                </a:rPr>
                <a:t>2-3 days to 20 minutes</a:t>
              </a:r>
            </a:p>
          </p:txBody>
        </p:sp>
      </p:grpSp>
      <p:cxnSp>
        <p:nvCxnSpPr>
          <p:cNvPr id="19" name="Straight Connector 18"/>
          <p:cNvCxnSpPr/>
          <p:nvPr/>
        </p:nvCxnSpPr>
        <p:spPr bwMode="gray">
          <a:xfrm flipV="1">
            <a:off x="4571703" y="2320154"/>
            <a:ext cx="0" cy="308688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4" cstate="print"/>
          <a:srcRect/>
          <a:stretch>
            <a:fillRect/>
          </a:stretch>
        </p:blipFill>
        <p:spPr bwMode="auto">
          <a:xfrm>
            <a:off x="368096" y="4118223"/>
            <a:ext cx="591885" cy="440052"/>
          </a:xfrm>
          <a:prstGeom prst="rect">
            <a:avLst/>
          </a:prstGeom>
          <a:noFill/>
          <a:ln w="9525">
            <a:noFill/>
            <a:miter lim="800000"/>
            <a:headEnd/>
            <a:tailEnd/>
          </a:ln>
        </p:spPr>
      </p:pic>
      <p:grpSp>
        <p:nvGrpSpPr>
          <p:cNvPr id="3" name="Group 20"/>
          <p:cNvGrpSpPr/>
          <p:nvPr/>
        </p:nvGrpSpPr>
        <p:grpSpPr>
          <a:xfrm>
            <a:off x="432112" y="5255354"/>
            <a:ext cx="11303602" cy="182893"/>
            <a:chOff x="324000" y="5052126"/>
            <a:chExt cx="8475494" cy="182893"/>
          </a:xfrm>
        </p:grpSpPr>
        <p:sp>
          <p:nvSpPr>
            <p:cNvPr id="24" name="Rectangle 23"/>
            <p:cNvSpPr/>
            <p:nvPr/>
          </p:nvSpPr>
          <p:spPr bwMode="gray">
            <a:xfrm>
              <a:off x="324000" y="5052126"/>
              <a:ext cx="182893" cy="182893"/>
            </a:xfrm>
            <a:prstGeom prst="rect">
              <a:avLst/>
            </a:prstGeom>
            <a:solidFill>
              <a:schemeClr val="accent1"/>
            </a:solidFill>
            <a:ln w="6350" algn="ctr">
              <a:noFill/>
              <a:miter lim="800000"/>
              <a:headEnd/>
              <a:tailEnd/>
            </a:ln>
          </p:spPr>
          <p:txBody>
            <a:bodyPr lIns="0" tIns="118872" rIns="0" bIns="0" rtlCol="0" anchor="ctr" anchorCtr="0"/>
            <a:lstStyle/>
            <a:p>
              <a:pPr defTabSz="1088525">
                <a:spcBef>
                  <a:spcPct val="50000"/>
                </a:spcBef>
                <a:buClr>
                  <a:srgbClr val="F0AB00"/>
                </a:buClr>
                <a:buSzPct val="80000"/>
              </a:pPr>
              <a:r>
                <a:rPr lang="en-US" sz="2400" b="1" kern="0" dirty="0">
                  <a:solidFill>
                    <a:srgbClr val="000000"/>
                  </a:solidFill>
                  <a:ea typeface="Arial Unicode MS" pitchFamily="34" charset="-128"/>
                  <a:cs typeface="Arial Unicode MS" pitchFamily="34" charset="-128"/>
                </a:rPr>
                <a:t>“</a:t>
              </a:r>
            </a:p>
          </p:txBody>
        </p:sp>
        <p:cxnSp>
          <p:nvCxnSpPr>
            <p:cNvPr id="25" name="Straight Connector 24"/>
            <p:cNvCxnSpPr/>
            <p:nvPr/>
          </p:nvCxnSpPr>
          <p:spPr>
            <a:xfrm>
              <a:off x="844214" y="5220843"/>
              <a:ext cx="795528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bwMode="gray">
            <a:xfrm>
              <a:off x="560388" y="5052126"/>
              <a:ext cx="182892" cy="182893"/>
            </a:xfrm>
            <a:prstGeom prst="rect">
              <a:avLst/>
            </a:prstGeom>
            <a:solidFill>
              <a:schemeClr val="accent1"/>
            </a:solidFill>
            <a:ln w="6350" algn="ctr">
              <a:noFill/>
              <a:miter lim="800000"/>
              <a:headEnd/>
              <a:tailEnd/>
            </a:ln>
          </p:spPr>
          <p:txBody>
            <a:bodyPr lIns="0" tIns="118872" rIns="0" bIns="0" rtlCol="0" anchor="ctr" anchorCtr="0"/>
            <a:lstStyle/>
            <a:p>
              <a:pPr defTabSz="1088525">
                <a:spcBef>
                  <a:spcPct val="50000"/>
                </a:spcBef>
                <a:buClr>
                  <a:srgbClr val="F0AB00"/>
                </a:buClr>
                <a:buSzPct val="80000"/>
              </a:pPr>
              <a:r>
                <a:rPr lang="en-US" sz="2400" b="1" kern="0" dirty="0">
                  <a:solidFill>
                    <a:srgbClr val="000000"/>
                  </a:solidFill>
                  <a:ea typeface="Arial Unicode MS" pitchFamily="34" charset="-128"/>
                  <a:cs typeface="Arial Unicode MS" pitchFamily="34" charset="-128"/>
                </a:rPr>
                <a:t>”</a:t>
              </a:r>
            </a:p>
          </p:txBody>
        </p:sp>
      </p:grpSp>
      <p:sp>
        <p:nvSpPr>
          <p:cNvPr id="21" name="TextBox 20"/>
          <p:cNvSpPr txBox="1"/>
          <p:nvPr/>
        </p:nvSpPr>
        <p:spPr>
          <a:xfrm>
            <a:off x="365462" y="1511373"/>
            <a:ext cx="6151199" cy="544779"/>
          </a:xfrm>
          <a:prstGeom prst="rect">
            <a:avLst/>
          </a:prstGeom>
          <a:noFill/>
          <a:effectLst>
            <a:outerShdw blurRad="88900" dist="38100" dir="5400000" algn="t" rotWithShape="0">
              <a:prstClr val="black">
                <a:alpha val="40000"/>
              </a:prstClr>
            </a:outerShdw>
          </a:effectLst>
        </p:spPr>
        <p:txBody>
          <a:bodyPr wrap="none" lIns="76214" tIns="38107" rIns="76214" bIns="38107" rtlCol="0">
            <a:spAutoFit/>
          </a:bodyPr>
          <a:lstStyle>
            <a:defPPr>
              <a:defRPr lang="en-US"/>
            </a:defPPr>
            <a:lvl1pPr algn="l">
              <a:lnSpc>
                <a:spcPct val="80000"/>
              </a:lnSpc>
              <a:defRPr sz="4400"/>
            </a:lvl1pPr>
          </a:lstStyle>
          <a:p>
            <a:r>
              <a:rPr lang="en-US" sz="3800" dirty="0"/>
              <a:t>SAP HANA + HADOOP + R</a:t>
            </a:r>
          </a:p>
        </p:txBody>
      </p:sp>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09460" y="548752"/>
            <a:ext cx="1545590" cy="389572"/>
          </a:xfrm>
          <a:prstGeom prst="rect">
            <a:avLst/>
          </a:prstGeom>
        </p:spPr>
      </p:pic>
      <p:sp>
        <p:nvSpPr>
          <p:cNvPr id="4" name="Title 3"/>
          <p:cNvSpPr>
            <a:spLocks noGrp="1"/>
          </p:cNvSpPr>
          <p:nvPr>
            <p:ph type="title"/>
          </p:nvPr>
        </p:nvSpPr>
        <p:spPr/>
        <p:txBody>
          <a:bodyPr/>
          <a:lstStyle/>
          <a:p>
            <a:r>
              <a:rPr lang="en-US" dirty="0" smtClean="0"/>
              <a:t>SAP HANA + Hadoop for Advanced Analytics</a:t>
            </a:r>
            <a:br>
              <a:rPr lang="en-US" dirty="0" smtClean="0"/>
            </a:br>
            <a:r>
              <a:rPr lang="en-US" b="0" dirty="0" smtClean="0"/>
              <a:t>Results: Deliver Personalized Results More Quickly</a:t>
            </a:r>
            <a:endParaRPr lang="en-US" dirty="0"/>
          </a:p>
        </p:txBody>
      </p:sp>
    </p:spTree>
    <p:extLst>
      <p:ext uri="{BB962C8B-B14F-4D97-AF65-F5344CB8AC3E}">
        <p14:creationId xmlns:p14="http://schemas.microsoft.com/office/powerpoint/2010/main" val="207803611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extBox 106"/>
          <p:cNvSpPr txBox="1"/>
          <p:nvPr/>
        </p:nvSpPr>
        <p:spPr>
          <a:xfrm>
            <a:off x="638204" y="1443743"/>
            <a:ext cx="1065292" cy="307777"/>
          </a:xfrm>
          <a:prstGeom prst="rect">
            <a:avLst/>
          </a:prstGeom>
          <a:noFill/>
        </p:spPr>
        <p:txBody>
          <a:bodyPr wrap="square" lIns="0" tIns="0" rIns="0" bIns="0" rtlCol="0">
            <a:spAutoFit/>
          </a:bodyPr>
          <a:lstStyle/>
          <a:p>
            <a:pPr>
              <a:lnSpc>
                <a:spcPts val="1191"/>
              </a:lnSpc>
              <a:spcBef>
                <a:spcPct val="50000"/>
              </a:spcBef>
              <a:buClr>
                <a:srgbClr val="F0AB00"/>
              </a:buClr>
              <a:buSzPct val="80000"/>
            </a:pPr>
            <a:r>
              <a:rPr lang="en-US" sz="1200" kern="0" dirty="0">
                <a:solidFill>
                  <a:schemeClr val="bg2">
                    <a:lumMod val="50000"/>
                  </a:schemeClr>
                </a:solidFill>
                <a:ea typeface="Arial Unicode MS" pitchFamily="34" charset="-128"/>
                <a:cs typeface="Arial Unicode MS" pitchFamily="34" charset="-128"/>
              </a:rPr>
              <a:t>Supports </a:t>
            </a:r>
            <a:br>
              <a:rPr lang="en-US" sz="1200" kern="0" dirty="0">
                <a:solidFill>
                  <a:schemeClr val="bg2">
                    <a:lumMod val="50000"/>
                  </a:schemeClr>
                </a:solidFill>
                <a:ea typeface="Arial Unicode MS" pitchFamily="34" charset="-128"/>
                <a:cs typeface="Arial Unicode MS" pitchFamily="34" charset="-128"/>
              </a:rPr>
            </a:br>
            <a:r>
              <a:rPr lang="en-US" sz="1200" kern="0" dirty="0">
                <a:solidFill>
                  <a:schemeClr val="bg2">
                    <a:lumMod val="50000"/>
                  </a:schemeClr>
                </a:solidFill>
                <a:ea typeface="Arial Unicode MS" pitchFamily="34" charset="-128"/>
                <a:cs typeface="Arial Unicode MS" pitchFamily="34" charset="-128"/>
              </a:rPr>
              <a:t>any Device</a:t>
            </a:r>
          </a:p>
        </p:txBody>
      </p:sp>
      <p:cxnSp>
        <p:nvCxnSpPr>
          <p:cNvPr id="248" name="Straight Connector 247"/>
          <p:cNvCxnSpPr>
            <a:stCxn id="249" idx="2"/>
          </p:cNvCxnSpPr>
          <p:nvPr/>
        </p:nvCxnSpPr>
        <p:spPr>
          <a:xfrm flipH="1">
            <a:off x="3507301" y="1967151"/>
            <a:ext cx="2" cy="68012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49" name="TextBox 248"/>
          <p:cNvSpPr txBox="1"/>
          <p:nvPr/>
        </p:nvSpPr>
        <p:spPr>
          <a:xfrm>
            <a:off x="2611719" y="1399238"/>
            <a:ext cx="1791166" cy="567913"/>
          </a:xfrm>
          <a:prstGeom prst="rect">
            <a:avLst/>
          </a:prstGeom>
          <a:gradFill>
            <a:gsLst>
              <a:gs pos="0">
                <a:schemeClr val="tx2">
                  <a:lumMod val="60000"/>
                  <a:lumOff val="40000"/>
                </a:schemeClr>
              </a:gs>
              <a:gs pos="63000">
                <a:schemeClr val="tx2">
                  <a:lumMod val="75000"/>
                </a:schemeClr>
              </a:gs>
            </a:gsLst>
            <a:lin ang="5400000" scaled="0"/>
          </a:gradFill>
          <a:ln cap="rnd">
            <a:solidFill>
              <a:schemeClr val="bg2">
                <a:lumMod val="90000"/>
              </a:schemeClr>
            </a:solidFill>
          </a:ln>
          <a:effectLst>
            <a:outerShdw blurRad="50800" dist="38100" dir="2700000" algn="tl" rotWithShape="0">
              <a:prstClr val="black">
                <a:alpha val="40000"/>
              </a:prstClr>
            </a:outerShdw>
            <a:softEdge rad="0"/>
          </a:effectLst>
        </p:spPr>
        <p:txBody>
          <a:bodyPr wrap="square" lIns="54437" tIns="54437" rIns="54437" bIns="54437" rtlCol="0" anchor="ctr" anchorCtr="0">
            <a:noAutofit/>
          </a:bodyPr>
          <a:lstStyle/>
          <a:p>
            <a:pPr algn="ctr" fontAlgn="base">
              <a:spcAft>
                <a:spcPct val="0"/>
              </a:spcAft>
              <a:buClr>
                <a:srgbClr val="F0AB00"/>
              </a:buClr>
              <a:buSzPct val="80000"/>
            </a:pPr>
            <a:r>
              <a:rPr lang="en-US" sz="1400" b="1" kern="0" dirty="0">
                <a:solidFill>
                  <a:srgbClr val="FFFFFF"/>
                </a:solidFill>
                <a:ea typeface="Arial Unicode MS" pitchFamily="34" charset="-128"/>
                <a:cs typeface="Arial Unicode MS" pitchFamily="34" charset="-128"/>
              </a:rPr>
              <a:t>Any Apps</a:t>
            </a:r>
          </a:p>
          <a:p>
            <a:pPr>
              <a:lnSpc>
                <a:spcPts val="1191"/>
              </a:lnSpc>
              <a:buClr>
                <a:srgbClr val="F0AB00"/>
              </a:buClr>
              <a:buSzPct val="80000"/>
            </a:pPr>
            <a:r>
              <a:rPr lang="en-US" sz="1100" kern="0" dirty="0">
                <a:solidFill>
                  <a:srgbClr val="FFFFFF"/>
                </a:solidFill>
                <a:ea typeface="Arial Unicode MS" pitchFamily="34" charset="-128"/>
                <a:cs typeface="Arial Unicode MS" pitchFamily="34" charset="-128"/>
              </a:rPr>
              <a:t>Any</a:t>
            </a:r>
            <a:r>
              <a:rPr lang="en-US" sz="1100" kern="0" dirty="0">
                <a:solidFill>
                  <a:srgbClr val="FF0000"/>
                </a:solidFill>
                <a:ea typeface="Arial Unicode MS" pitchFamily="34" charset="-128"/>
                <a:cs typeface="Arial Unicode MS" pitchFamily="34" charset="-128"/>
              </a:rPr>
              <a:t> </a:t>
            </a:r>
            <a:r>
              <a:rPr lang="en-US" sz="1100" kern="0" dirty="0">
                <a:solidFill>
                  <a:srgbClr val="FFFFFF"/>
                </a:solidFill>
                <a:ea typeface="Arial Unicode MS" pitchFamily="34" charset="-128"/>
                <a:cs typeface="Arial Unicode MS" pitchFamily="34" charset="-128"/>
              </a:rPr>
              <a:t>App Server</a:t>
            </a:r>
          </a:p>
        </p:txBody>
      </p:sp>
      <p:cxnSp>
        <p:nvCxnSpPr>
          <p:cNvPr id="246" name="Straight Connector 245"/>
          <p:cNvCxnSpPr>
            <a:stCxn id="247" idx="2"/>
          </p:cNvCxnSpPr>
          <p:nvPr/>
        </p:nvCxnSpPr>
        <p:spPr>
          <a:xfrm flipH="1">
            <a:off x="9740886" y="1993613"/>
            <a:ext cx="2" cy="595915"/>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47" name="TextBox 246"/>
          <p:cNvSpPr txBox="1"/>
          <p:nvPr/>
        </p:nvSpPr>
        <p:spPr>
          <a:xfrm>
            <a:off x="8261396" y="1399239"/>
            <a:ext cx="2958982" cy="594374"/>
          </a:xfrm>
          <a:prstGeom prst="rect">
            <a:avLst/>
          </a:prstGeom>
          <a:gradFill>
            <a:gsLst>
              <a:gs pos="0">
                <a:schemeClr val="tx2">
                  <a:lumMod val="60000"/>
                  <a:lumOff val="40000"/>
                </a:schemeClr>
              </a:gs>
              <a:gs pos="63000">
                <a:schemeClr val="tx2">
                  <a:lumMod val="75000"/>
                </a:schemeClr>
              </a:gs>
            </a:gsLst>
            <a:lin ang="5400000" scaled="0"/>
          </a:gradFill>
          <a:ln cap="rnd">
            <a:solidFill>
              <a:schemeClr val="bg2">
                <a:lumMod val="90000"/>
              </a:schemeClr>
            </a:solidFill>
          </a:ln>
          <a:effectLst>
            <a:outerShdw blurRad="50800" dist="38100" dir="2700000" algn="tl" rotWithShape="0">
              <a:prstClr val="black">
                <a:alpha val="40000"/>
              </a:prstClr>
            </a:outerShdw>
            <a:softEdge rad="0"/>
          </a:effectLst>
        </p:spPr>
        <p:txBody>
          <a:bodyPr wrap="square" lIns="54437" tIns="54437" rIns="54437" bIns="54437" rtlCol="0" anchor="ctr" anchorCtr="0">
            <a:noAutofit/>
          </a:bodyPr>
          <a:lstStyle>
            <a:defPPr>
              <a:defRPr lang="de-DE"/>
            </a:defPPr>
            <a:lvl1pPr algn="ctr" fontAlgn="base">
              <a:spcAft>
                <a:spcPct val="0"/>
              </a:spcAft>
              <a:buClr>
                <a:srgbClr val="F0AB00"/>
              </a:buClr>
              <a:buSzPct val="80000"/>
              <a:defRPr sz="900" b="1" kern="0">
                <a:solidFill>
                  <a:schemeClr val="bg1"/>
                </a:solidFill>
                <a:ea typeface="Arial Unicode MS" pitchFamily="34" charset="-128"/>
                <a:cs typeface="Arial Unicode MS" pitchFamily="34" charset="-128"/>
              </a:defRPr>
            </a:lvl1pPr>
          </a:lstStyle>
          <a:p>
            <a:r>
              <a:rPr lang="en-US" sz="1400" dirty="0">
                <a:solidFill>
                  <a:srgbClr val="FFFFFF"/>
                </a:solidFill>
              </a:rPr>
              <a:t>SAP Business Suite </a:t>
            </a:r>
            <a:br>
              <a:rPr lang="en-US" sz="1400" dirty="0">
                <a:solidFill>
                  <a:srgbClr val="FFFFFF"/>
                </a:solidFill>
              </a:rPr>
            </a:br>
            <a:r>
              <a:rPr lang="en-US" dirty="0" smtClean="0">
                <a:solidFill>
                  <a:srgbClr val="FFFFFF"/>
                </a:solidFill>
              </a:rPr>
              <a:t>and BW ABAP App Server</a:t>
            </a:r>
            <a:endParaRPr lang="en-US" sz="1400" dirty="0">
              <a:solidFill>
                <a:srgbClr val="FFFFFF"/>
              </a:solidFill>
            </a:endParaRPr>
          </a:p>
        </p:txBody>
      </p:sp>
      <p:cxnSp>
        <p:nvCxnSpPr>
          <p:cNvPr id="161" name="Elbow Connector 160"/>
          <p:cNvCxnSpPr/>
          <p:nvPr/>
        </p:nvCxnSpPr>
        <p:spPr>
          <a:xfrm rot="10800000">
            <a:off x="1513193" y="2163678"/>
            <a:ext cx="926372" cy="1051598"/>
          </a:xfrm>
          <a:prstGeom prst="bentConnector3">
            <a:avLst>
              <a:gd name="adj1" fmla="val 50000"/>
            </a:avLst>
          </a:prstGeom>
          <a:ln w="1905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2" name="Elbow Connector 161"/>
          <p:cNvCxnSpPr/>
          <p:nvPr/>
        </p:nvCxnSpPr>
        <p:spPr>
          <a:xfrm rot="10800000" flipV="1">
            <a:off x="1422151" y="3215275"/>
            <a:ext cx="1017414" cy="1"/>
          </a:xfrm>
          <a:prstGeom prst="bentConnector3">
            <a:avLst>
              <a:gd name="adj1" fmla="val 50000"/>
            </a:avLst>
          </a:prstGeom>
          <a:ln w="1905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3" name="Elbow Connector 162"/>
          <p:cNvCxnSpPr/>
          <p:nvPr/>
        </p:nvCxnSpPr>
        <p:spPr>
          <a:xfrm rot="10800000" flipV="1">
            <a:off x="1513193" y="3215274"/>
            <a:ext cx="926372" cy="906852"/>
          </a:xfrm>
          <a:prstGeom prst="bentConnector3">
            <a:avLst>
              <a:gd name="adj1" fmla="val 50000"/>
            </a:avLst>
          </a:prstGeom>
          <a:ln w="1905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4450546" y="1680012"/>
            <a:ext cx="3926709" cy="714046"/>
            <a:chOff x="3337040" y="1679622"/>
            <a:chExt cx="2944265" cy="713881"/>
          </a:xfrm>
        </p:grpSpPr>
        <p:grpSp>
          <p:nvGrpSpPr>
            <p:cNvPr id="229" name="Group 228"/>
            <p:cNvGrpSpPr/>
            <p:nvPr/>
          </p:nvGrpSpPr>
          <p:grpSpPr>
            <a:xfrm>
              <a:off x="4513905" y="1683277"/>
              <a:ext cx="663615" cy="710226"/>
              <a:chOff x="3719304" y="2450476"/>
              <a:chExt cx="644051" cy="689288"/>
            </a:xfrm>
          </p:grpSpPr>
          <p:cxnSp>
            <p:nvCxnSpPr>
              <p:cNvPr id="242" name="Straight Connector 241"/>
              <p:cNvCxnSpPr/>
              <p:nvPr/>
            </p:nvCxnSpPr>
            <p:spPr>
              <a:xfrm flipV="1">
                <a:off x="4040978" y="2708870"/>
                <a:ext cx="0" cy="430894"/>
              </a:xfrm>
              <a:prstGeom prst="line">
                <a:avLst/>
              </a:prstGeom>
              <a:ln w="19050">
                <a:solidFill>
                  <a:schemeClr val="bg2"/>
                </a:solidFill>
                <a:tailEnd type="oval"/>
              </a:ln>
            </p:spPr>
            <p:style>
              <a:lnRef idx="1">
                <a:schemeClr val="accent1"/>
              </a:lnRef>
              <a:fillRef idx="0">
                <a:schemeClr val="accent1"/>
              </a:fillRef>
              <a:effectRef idx="0">
                <a:schemeClr val="accent1"/>
              </a:effectRef>
              <a:fontRef idx="minor">
                <a:schemeClr val="tx1"/>
              </a:fontRef>
            </p:style>
          </p:cxnSp>
          <p:sp>
            <p:nvSpPr>
              <p:cNvPr id="243" name="Rectangle 242"/>
              <p:cNvSpPr/>
              <p:nvPr/>
            </p:nvSpPr>
            <p:spPr>
              <a:xfrm>
                <a:off x="3719304" y="2450476"/>
                <a:ext cx="644051" cy="223975"/>
              </a:xfrm>
              <a:prstGeom prst="rect">
                <a:avLst/>
              </a:prstGeom>
            </p:spPr>
            <p:txBody>
              <a:bodyPr wrap="square">
                <a:spAutoFit/>
              </a:bodyPr>
              <a:lstStyle/>
              <a:p>
                <a:pPr algn="ctr" fontAlgn="base">
                  <a:spcBef>
                    <a:spcPct val="50000"/>
                  </a:spcBef>
                  <a:spcAft>
                    <a:spcPct val="0"/>
                  </a:spcAft>
                  <a:buClr>
                    <a:srgbClr val="F0AB00"/>
                  </a:buClr>
                  <a:buSzPct val="80000"/>
                  <a:defRPr/>
                </a:pPr>
                <a:r>
                  <a:rPr lang="en-US" sz="900" b="1" dirty="0">
                    <a:solidFill>
                      <a:schemeClr val="bg2">
                        <a:lumMod val="50000"/>
                      </a:schemeClr>
                    </a:solidFill>
                  </a:rPr>
                  <a:t>JSON</a:t>
                </a:r>
              </a:p>
            </p:txBody>
          </p:sp>
        </p:grpSp>
        <p:grpSp>
          <p:nvGrpSpPr>
            <p:cNvPr id="230" name="Group 229"/>
            <p:cNvGrpSpPr/>
            <p:nvPr/>
          </p:nvGrpSpPr>
          <p:grpSpPr>
            <a:xfrm>
              <a:off x="4242619" y="1683275"/>
              <a:ext cx="372811" cy="701647"/>
              <a:chOff x="3324492" y="2450474"/>
              <a:chExt cx="361820" cy="680962"/>
            </a:xfrm>
          </p:grpSpPr>
          <p:sp>
            <p:nvSpPr>
              <p:cNvPr id="240" name="Rectangle 239"/>
              <p:cNvSpPr/>
              <p:nvPr/>
            </p:nvSpPr>
            <p:spPr>
              <a:xfrm>
                <a:off x="3324492" y="2450474"/>
                <a:ext cx="361820" cy="223975"/>
              </a:xfrm>
              <a:prstGeom prst="rect">
                <a:avLst/>
              </a:prstGeom>
            </p:spPr>
            <p:txBody>
              <a:bodyPr wrap="square">
                <a:spAutoFit/>
              </a:bodyPr>
              <a:lstStyle/>
              <a:p>
                <a:pPr algn="ctr" fontAlgn="base">
                  <a:spcBef>
                    <a:spcPct val="50000"/>
                  </a:spcBef>
                  <a:spcAft>
                    <a:spcPct val="0"/>
                  </a:spcAft>
                  <a:buClr>
                    <a:srgbClr val="F0AB00"/>
                  </a:buClr>
                  <a:buSzPct val="80000"/>
                  <a:defRPr/>
                </a:pPr>
                <a:r>
                  <a:rPr lang="en-US" sz="900" b="1" dirty="0">
                    <a:solidFill>
                      <a:schemeClr val="bg2">
                        <a:lumMod val="50000"/>
                      </a:schemeClr>
                    </a:solidFill>
                  </a:rPr>
                  <a:t>R</a:t>
                </a:r>
              </a:p>
            </p:txBody>
          </p:sp>
          <p:cxnSp>
            <p:nvCxnSpPr>
              <p:cNvPr id="241" name="Straight Connector 240"/>
              <p:cNvCxnSpPr/>
              <p:nvPr/>
            </p:nvCxnSpPr>
            <p:spPr>
              <a:xfrm flipV="1">
                <a:off x="3497285" y="2700542"/>
                <a:ext cx="0" cy="430894"/>
              </a:xfrm>
              <a:prstGeom prst="line">
                <a:avLst/>
              </a:prstGeom>
              <a:ln w="19050">
                <a:solidFill>
                  <a:schemeClr val="bg2"/>
                </a:solidFill>
                <a:tailEnd type="oval"/>
              </a:ln>
            </p:spPr>
            <p:style>
              <a:lnRef idx="1">
                <a:schemeClr val="accent1"/>
              </a:lnRef>
              <a:fillRef idx="0">
                <a:schemeClr val="accent1"/>
              </a:fillRef>
              <a:effectRef idx="0">
                <a:schemeClr val="accent1"/>
              </a:effectRef>
              <a:fontRef idx="minor">
                <a:schemeClr val="tx1"/>
              </a:fontRef>
            </p:style>
          </p:cxnSp>
        </p:grpSp>
        <p:grpSp>
          <p:nvGrpSpPr>
            <p:cNvPr id="231" name="Group 230"/>
            <p:cNvGrpSpPr/>
            <p:nvPr/>
          </p:nvGrpSpPr>
          <p:grpSpPr>
            <a:xfrm>
              <a:off x="4858227" y="1683277"/>
              <a:ext cx="1423078" cy="710226"/>
              <a:chOff x="4050288" y="2450476"/>
              <a:chExt cx="1381125" cy="689288"/>
            </a:xfrm>
          </p:grpSpPr>
          <p:sp>
            <p:nvSpPr>
              <p:cNvPr id="238" name="Rectangle 237"/>
              <p:cNvSpPr/>
              <p:nvPr/>
            </p:nvSpPr>
            <p:spPr>
              <a:xfrm>
                <a:off x="4050288" y="2450476"/>
                <a:ext cx="1381125" cy="223975"/>
              </a:xfrm>
              <a:prstGeom prst="rect">
                <a:avLst/>
              </a:prstGeom>
            </p:spPr>
            <p:txBody>
              <a:bodyPr wrap="square">
                <a:spAutoFit/>
              </a:bodyPr>
              <a:lstStyle/>
              <a:p>
                <a:pPr algn="ctr" fontAlgn="base">
                  <a:spcBef>
                    <a:spcPct val="50000"/>
                  </a:spcBef>
                  <a:spcAft>
                    <a:spcPct val="0"/>
                  </a:spcAft>
                  <a:buClr>
                    <a:srgbClr val="F0AB00"/>
                  </a:buClr>
                  <a:buSzPct val="80000"/>
                  <a:defRPr/>
                </a:pPr>
                <a:r>
                  <a:rPr lang="en-US" sz="900" b="1" dirty="0">
                    <a:solidFill>
                      <a:schemeClr val="bg2">
                        <a:lumMod val="50000"/>
                      </a:schemeClr>
                    </a:solidFill>
                  </a:rPr>
                  <a:t>Open Connectivity</a:t>
                </a:r>
              </a:p>
            </p:txBody>
          </p:sp>
          <p:cxnSp>
            <p:nvCxnSpPr>
              <p:cNvPr id="239" name="Straight Connector 238"/>
              <p:cNvCxnSpPr/>
              <p:nvPr/>
            </p:nvCxnSpPr>
            <p:spPr>
              <a:xfrm flipV="1">
                <a:off x="4743471" y="2708870"/>
                <a:ext cx="0" cy="430894"/>
              </a:xfrm>
              <a:prstGeom prst="line">
                <a:avLst/>
              </a:prstGeom>
              <a:ln w="19050">
                <a:solidFill>
                  <a:schemeClr val="bg2"/>
                </a:solidFill>
                <a:tailEnd type="oval"/>
              </a:ln>
            </p:spPr>
            <p:style>
              <a:lnRef idx="1">
                <a:schemeClr val="accent1"/>
              </a:lnRef>
              <a:fillRef idx="0">
                <a:schemeClr val="accent1"/>
              </a:fillRef>
              <a:effectRef idx="0">
                <a:schemeClr val="accent1"/>
              </a:effectRef>
              <a:fontRef idx="minor">
                <a:schemeClr val="tx1"/>
              </a:fontRef>
            </p:style>
          </p:cxnSp>
        </p:grpSp>
        <p:grpSp>
          <p:nvGrpSpPr>
            <p:cNvPr id="232" name="Group 231"/>
            <p:cNvGrpSpPr/>
            <p:nvPr/>
          </p:nvGrpSpPr>
          <p:grpSpPr>
            <a:xfrm>
              <a:off x="3736042" y="1683275"/>
              <a:ext cx="582540" cy="700414"/>
              <a:chOff x="3148695" y="2450474"/>
              <a:chExt cx="565366" cy="679765"/>
            </a:xfrm>
          </p:grpSpPr>
          <p:sp>
            <p:nvSpPr>
              <p:cNvPr id="236" name="Rectangle 235"/>
              <p:cNvSpPr/>
              <p:nvPr/>
            </p:nvSpPr>
            <p:spPr>
              <a:xfrm>
                <a:off x="3148695" y="2450474"/>
                <a:ext cx="565366" cy="223975"/>
              </a:xfrm>
              <a:prstGeom prst="rect">
                <a:avLst/>
              </a:prstGeom>
            </p:spPr>
            <p:txBody>
              <a:bodyPr wrap="square">
                <a:spAutoFit/>
              </a:bodyPr>
              <a:lstStyle/>
              <a:p>
                <a:pPr algn="ctr" fontAlgn="base">
                  <a:spcBef>
                    <a:spcPct val="50000"/>
                  </a:spcBef>
                  <a:spcAft>
                    <a:spcPct val="0"/>
                  </a:spcAft>
                  <a:buClr>
                    <a:srgbClr val="F0AB00"/>
                  </a:buClr>
                  <a:buSzPct val="80000"/>
                  <a:defRPr/>
                </a:pPr>
                <a:r>
                  <a:rPr lang="en-US" sz="900" b="1" dirty="0">
                    <a:solidFill>
                      <a:schemeClr val="bg2">
                        <a:lumMod val="50000"/>
                      </a:schemeClr>
                    </a:solidFill>
                  </a:rPr>
                  <a:t>MDX</a:t>
                </a:r>
              </a:p>
            </p:txBody>
          </p:sp>
          <p:cxnSp>
            <p:nvCxnSpPr>
              <p:cNvPr id="237" name="Straight Connector 236"/>
              <p:cNvCxnSpPr/>
              <p:nvPr/>
            </p:nvCxnSpPr>
            <p:spPr>
              <a:xfrm flipV="1">
                <a:off x="3431378" y="2699345"/>
                <a:ext cx="0" cy="430894"/>
              </a:xfrm>
              <a:prstGeom prst="line">
                <a:avLst/>
              </a:prstGeom>
              <a:ln w="19050">
                <a:solidFill>
                  <a:schemeClr val="bg2"/>
                </a:solidFill>
                <a:tailEnd type="oval"/>
              </a:ln>
            </p:spPr>
            <p:style>
              <a:lnRef idx="1">
                <a:schemeClr val="accent1"/>
              </a:lnRef>
              <a:fillRef idx="0">
                <a:schemeClr val="accent1"/>
              </a:fillRef>
              <a:effectRef idx="0">
                <a:schemeClr val="accent1"/>
              </a:effectRef>
              <a:fontRef idx="minor">
                <a:schemeClr val="tx1"/>
              </a:fontRef>
            </p:style>
          </p:cxnSp>
        </p:grpSp>
        <p:grpSp>
          <p:nvGrpSpPr>
            <p:cNvPr id="233" name="Group 232"/>
            <p:cNvGrpSpPr/>
            <p:nvPr/>
          </p:nvGrpSpPr>
          <p:grpSpPr>
            <a:xfrm>
              <a:off x="3337040" y="1679622"/>
              <a:ext cx="582540" cy="700414"/>
              <a:chOff x="3148695" y="2450474"/>
              <a:chExt cx="565366" cy="679765"/>
            </a:xfrm>
          </p:grpSpPr>
          <p:sp>
            <p:nvSpPr>
              <p:cNvPr id="234" name="Rectangle 233"/>
              <p:cNvSpPr/>
              <p:nvPr/>
            </p:nvSpPr>
            <p:spPr>
              <a:xfrm>
                <a:off x="3148695" y="2450474"/>
                <a:ext cx="565366" cy="223975"/>
              </a:xfrm>
              <a:prstGeom prst="rect">
                <a:avLst/>
              </a:prstGeom>
            </p:spPr>
            <p:txBody>
              <a:bodyPr wrap="square">
                <a:spAutoFit/>
              </a:bodyPr>
              <a:lstStyle/>
              <a:p>
                <a:pPr algn="ctr" fontAlgn="base">
                  <a:spcBef>
                    <a:spcPct val="50000"/>
                  </a:spcBef>
                  <a:spcAft>
                    <a:spcPct val="0"/>
                  </a:spcAft>
                  <a:buClr>
                    <a:srgbClr val="F0AB00"/>
                  </a:buClr>
                  <a:buSzPct val="80000"/>
                  <a:defRPr/>
                </a:pPr>
                <a:r>
                  <a:rPr lang="en-US" sz="900" b="1" dirty="0">
                    <a:solidFill>
                      <a:schemeClr val="bg2">
                        <a:lumMod val="50000"/>
                      </a:schemeClr>
                    </a:solidFill>
                  </a:rPr>
                  <a:t>SQL</a:t>
                </a:r>
              </a:p>
            </p:txBody>
          </p:sp>
          <p:cxnSp>
            <p:nvCxnSpPr>
              <p:cNvPr id="235" name="Straight Connector 234"/>
              <p:cNvCxnSpPr/>
              <p:nvPr/>
            </p:nvCxnSpPr>
            <p:spPr>
              <a:xfrm flipV="1">
                <a:off x="3431378" y="2699345"/>
                <a:ext cx="0" cy="430894"/>
              </a:xfrm>
              <a:prstGeom prst="line">
                <a:avLst/>
              </a:prstGeom>
              <a:ln w="19050">
                <a:solidFill>
                  <a:schemeClr val="bg2"/>
                </a:solidFill>
                <a:tailEnd type="oval"/>
              </a:ln>
            </p:spPr>
            <p:style>
              <a:lnRef idx="1">
                <a:schemeClr val="accent1"/>
              </a:lnRef>
              <a:fillRef idx="0">
                <a:schemeClr val="accent1"/>
              </a:fillRef>
              <a:effectRef idx="0">
                <a:schemeClr val="accent1"/>
              </a:effectRef>
              <a:fontRef idx="minor">
                <a:schemeClr val="tx1"/>
              </a:fontRef>
            </p:style>
          </p:cxnSp>
        </p:grpSp>
      </p:grpSp>
      <p:grpSp>
        <p:nvGrpSpPr>
          <p:cNvPr id="11" name="Group 10"/>
          <p:cNvGrpSpPr/>
          <p:nvPr/>
        </p:nvGrpSpPr>
        <p:grpSpPr>
          <a:xfrm>
            <a:off x="2170360" y="4185490"/>
            <a:ext cx="9312922" cy="539902"/>
            <a:chOff x="1393057" y="4670897"/>
            <a:chExt cx="6982873" cy="539777"/>
          </a:xfrm>
        </p:grpSpPr>
        <p:grpSp>
          <p:nvGrpSpPr>
            <p:cNvPr id="9" name="Group 8"/>
            <p:cNvGrpSpPr/>
            <p:nvPr/>
          </p:nvGrpSpPr>
          <p:grpSpPr>
            <a:xfrm>
              <a:off x="1393057" y="4931551"/>
              <a:ext cx="6982873" cy="279123"/>
              <a:chOff x="1393057" y="5064901"/>
              <a:chExt cx="6982873" cy="279123"/>
            </a:xfrm>
          </p:grpSpPr>
          <p:sp>
            <p:nvSpPr>
              <p:cNvPr id="245" name="Rectangle 244"/>
              <p:cNvSpPr/>
              <p:nvPr/>
            </p:nvSpPr>
            <p:spPr bwMode="gray">
              <a:xfrm>
                <a:off x="7472095" y="5064901"/>
                <a:ext cx="903835" cy="279123"/>
              </a:xfrm>
              <a:prstGeom prst="rect">
                <a:avLst/>
              </a:prstGeom>
              <a:gradFill flip="none" rotWithShape="0">
                <a:gsLst>
                  <a:gs pos="0">
                    <a:schemeClr val="bg2">
                      <a:lumMod val="75000"/>
                    </a:schemeClr>
                  </a:gs>
                  <a:gs pos="63000">
                    <a:schemeClr val="tx1">
                      <a:lumMod val="85000"/>
                      <a:lumOff val="15000"/>
                    </a:schemeClr>
                  </a:gs>
                </a:gsLst>
                <a:lin ang="5400000" scaled="0"/>
                <a:tileRect/>
              </a:gradFill>
              <a:ln w="6350" algn="ctr">
                <a:solidFill>
                  <a:schemeClr val="bg2">
                    <a:lumMod val="90000"/>
                  </a:schemeClr>
                </a:solidFill>
                <a:miter lim="800000"/>
                <a:headEnd/>
                <a:tailEnd/>
              </a:ln>
            </p:spPr>
            <p:txBody>
              <a:bodyPr lIns="0" tIns="72000" rIns="0" bIns="72000" rtlCol="0" anchor="ctr"/>
              <a:lstStyle/>
              <a:p>
                <a:pPr algn="ctr"/>
                <a:r>
                  <a:rPr lang="en-US" sz="1100" dirty="0">
                    <a:solidFill>
                      <a:srgbClr val="FFFFFF"/>
                    </a:solidFill>
                  </a:rPr>
                  <a:t>Other Apps</a:t>
                </a:r>
              </a:p>
            </p:txBody>
          </p:sp>
          <p:sp>
            <p:nvSpPr>
              <p:cNvPr id="227" name="Rectangle 226"/>
              <p:cNvSpPr/>
              <p:nvPr/>
            </p:nvSpPr>
            <p:spPr bwMode="gray">
              <a:xfrm>
                <a:off x="6465037" y="5064901"/>
                <a:ext cx="903835" cy="279123"/>
              </a:xfrm>
              <a:prstGeom prst="rect">
                <a:avLst/>
              </a:prstGeom>
              <a:gradFill flip="none" rotWithShape="0">
                <a:gsLst>
                  <a:gs pos="0">
                    <a:schemeClr val="bg2">
                      <a:lumMod val="75000"/>
                    </a:schemeClr>
                  </a:gs>
                  <a:gs pos="63000">
                    <a:schemeClr val="tx1">
                      <a:lumMod val="85000"/>
                      <a:lumOff val="15000"/>
                    </a:schemeClr>
                  </a:gs>
                </a:gsLst>
                <a:lin ang="5400000" scaled="0"/>
                <a:tileRect/>
              </a:gradFill>
              <a:ln w="6350" algn="ctr">
                <a:solidFill>
                  <a:schemeClr val="bg2">
                    <a:lumMod val="90000"/>
                  </a:schemeClr>
                </a:solidFill>
                <a:miter lim="800000"/>
                <a:headEnd/>
                <a:tailEnd/>
              </a:ln>
            </p:spPr>
            <p:txBody>
              <a:bodyPr lIns="0" tIns="72000" rIns="0" bIns="72000" rtlCol="0" anchor="ctr"/>
              <a:lstStyle/>
              <a:p>
                <a:pPr algn="ctr"/>
                <a:r>
                  <a:rPr lang="en-US" sz="1100" dirty="0">
                    <a:solidFill>
                      <a:srgbClr val="FFFFFF"/>
                    </a:solidFill>
                  </a:rPr>
                  <a:t>Locations</a:t>
                </a:r>
              </a:p>
            </p:txBody>
          </p:sp>
          <p:sp>
            <p:nvSpPr>
              <p:cNvPr id="225" name="Rectangle 224"/>
              <p:cNvSpPr/>
              <p:nvPr/>
            </p:nvSpPr>
            <p:spPr bwMode="gray">
              <a:xfrm>
                <a:off x="5444224" y="5064901"/>
                <a:ext cx="903835" cy="279123"/>
              </a:xfrm>
              <a:prstGeom prst="rect">
                <a:avLst/>
              </a:prstGeom>
              <a:gradFill flip="none" rotWithShape="0">
                <a:gsLst>
                  <a:gs pos="0">
                    <a:schemeClr val="bg2">
                      <a:lumMod val="75000"/>
                    </a:schemeClr>
                  </a:gs>
                  <a:gs pos="63000">
                    <a:schemeClr val="tx1">
                      <a:lumMod val="85000"/>
                      <a:lumOff val="15000"/>
                    </a:schemeClr>
                  </a:gs>
                </a:gsLst>
                <a:lin ang="5400000" scaled="0"/>
                <a:tileRect/>
              </a:gradFill>
              <a:ln w="6350" algn="ctr">
                <a:solidFill>
                  <a:schemeClr val="bg2">
                    <a:lumMod val="90000"/>
                  </a:schemeClr>
                </a:solidFill>
                <a:miter lim="800000"/>
                <a:headEnd/>
                <a:tailEnd/>
              </a:ln>
            </p:spPr>
            <p:txBody>
              <a:bodyPr lIns="0" tIns="72000" rIns="0" bIns="72000" rtlCol="0" anchor="ctr"/>
              <a:lstStyle/>
              <a:p>
                <a:pPr algn="ctr"/>
                <a:r>
                  <a:rPr lang="en-US" sz="1100" dirty="0">
                    <a:solidFill>
                      <a:srgbClr val="FFFFFF"/>
                    </a:solidFill>
                  </a:rPr>
                  <a:t>Real-time</a:t>
                </a:r>
              </a:p>
            </p:txBody>
          </p:sp>
          <p:sp>
            <p:nvSpPr>
              <p:cNvPr id="223" name="Rectangle 222"/>
              <p:cNvSpPr/>
              <p:nvPr/>
            </p:nvSpPr>
            <p:spPr bwMode="gray">
              <a:xfrm>
                <a:off x="4467599" y="5064901"/>
                <a:ext cx="903835" cy="279123"/>
              </a:xfrm>
              <a:prstGeom prst="rect">
                <a:avLst/>
              </a:prstGeom>
              <a:gradFill flip="none" rotWithShape="0">
                <a:gsLst>
                  <a:gs pos="0">
                    <a:schemeClr val="bg2">
                      <a:lumMod val="75000"/>
                    </a:schemeClr>
                  </a:gs>
                  <a:gs pos="63000">
                    <a:schemeClr val="tx1">
                      <a:lumMod val="85000"/>
                      <a:lumOff val="15000"/>
                    </a:schemeClr>
                  </a:gs>
                </a:gsLst>
                <a:lin ang="5400000" scaled="0"/>
                <a:tileRect/>
              </a:gradFill>
              <a:ln w="6350" algn="ctr">
                <a:solidFill>
                  <a:schemeClr val="bg2">
                    <a:lumMod val="90000"/>
                  </a:schemeClr>
                </a:solidFill>
                <a:miter lim="800000"/>
                <a:headEnd/>
                <a:tailEnd/>
              </a:ln>
            </p:spPr>
            <p:txBody>
              <a:bodyPr lIns="0" tIns="72000" rIns="0" bIns="72000" rtlCol="0" anchor="ctr"/>
              <a:lstStyle/>
              <a:p>
                <a:pPr algn="ctr"/>
                <a:r>
                  <a:rPr lang="en-US" sz="1100" dirty="0">
                    <a:solidFill>
                      <a:srgbClr val="FFFFFF"/>
                    </a:solidFill>
                  </a:rPr>
                  <a:t>HADOOP</a:t>
                </a:r>
              </a:p>
            </p:txBody>
          </p:sp>
          <p:sp>
            <p:nvSpPr>
              <p:cNvPr id="221" name="Rectangle 220"/>
              <p:cNvSpPr/>
              <p:nvPr/>
            </p:nvSpPr>
            <p:spPr bwMode="gray">
              <a:xfrm>
                <a:off x="3460142" y="5064901"/>
                <a:ext cx="903835" cy="279123"/>
              </a:xfrm>
              <a:prstGeom prst="rect">
                <a:avLst/>
              </a:prstGeom>
              <a:gradFill flip="none" rotWithShape="0">
                <a:gsLst>
                  <a:gs pos="0">
                    <a:schemeClr val="bg2">
                      <a:lumMod val="75000"/>
                    </a:schemeClr>
                  </a:gs>
                  <a:gs pos="63000">
                    <a:schemeClr val="tx1">
                      <a:lumMod val="85000"/>
                      <a:lumOff val="15000"/>
                    </a:schemeClr>
                  </a:gs>
                </a:gsLst>
                <a:lin ang="5400000" scaled="0"/>
                <a:tileRect/>
              </a:gradFill>
              <a:ln w="6350" algn="ctr">
                <a:solidFill>
                  <a:schemeClr val="bg2">
                    <a:lumMod val="90000"/>
                  </a:schemeClr>
                </a:solidFill>
                <a:miter lim="800000"/>
                <a:headEnd/>
                <a:tailEnd/>
              </a:ln>
            </p:spPr>
            <p:txBody>
              <a:bodyPr lIns="0" tIns="72000" rIns="0" bIns="72000" rtlCol="0" anchor="ctr"/>
              <a:lstStyle/>
              <a:p>
                <a:pPr algn="ctr"/>
                <a:r>
                  <a:rPr lang="en-US" sz="1100" dirty="0">
                    <a:solidFill>
                      <a:srgbClr val="FFFFFF"/>
                    </a:solidFill>
                  </a:rPr>
                  <a:t>Machine</a:t>
                </a:r>
              </a:p>
            </p:txBody>
          </p:sp>
          <p:sp>
            <p:nvSpPr>
              <p:cNvPr id="219" name="Rectangle 218"/>
              <p:cNvSpPr/>
              <p:nvPr/>
            </p:nvSpPr>
            <p:spPr bwMode="gray">
              <a:xfrm>
                <a:off x="2437188" y="5064901"/>
                <a:ext cx="903835" cy="279123"/>
              </a:xfrm>
              <a:prstGeom prst="rect">
                <a:avLst/>
              </a:prstGeom>
              <a:gradFill flip="none" rotWithShape="0">
                <a:gsLst>
                  <a:gs pos="0">
                    <a:schemeClr val="bg2">
                      <a:lumMod val="75000"/>
                    </a:schemeClr>
                  </a:gs>
                  <a:gs pos="63000">
                    <a:schemeClr val="tx1">
                      <a:lumMod val="85000"/>
                      <a:lumOff val="15000"/>
                    </a:schemeClr>
                  </a:gs>
                </a:gsLst>
                <a:lin ang="5400000" scaled="0"/>
                <a:tileRect/>
              </a:gradFill>
              <a:ln w="6350" algn="ctr">
                <a:solidFill>
                  <a:schemeClr val="bg2">
                    <a:lumMod val="90000"/>
                  </a:schemeClr>
                </a:solidFill>
                <a:miter lim="800000"/>
                <a:headEnd/>
                <a:tailEnd/>
              </a:ln>
            </p:spPr>
            <p:txBody>
              <a:bodyPr lIns="0" tIns="72000" rIns="0" bIns="72000" rtlCol="0" anchor="ctr"/>
              <a:lstStyle/>
              <a:p>
                <a:pPr algn="ctr"/>
                <a:r>
                  <a:rPr lang="en-US" sz="1100" dirty="0">
                    <a:solidFill>
                      <a:srgbClr val="FFFFFF"/>
                    </a:solidFill>
                  </a:rPr>
                  <a:t>Unstructured</a:t>
                </a:r>
              </a:p>
            </p:txBody>
          </p:sp>
          <p:sp>
            <p:nvSpPr>
              <p:cNvPr id="217" name="Rectangle 216"/>
              <p:cNvSpPr/>
              <p:nvPr/>
            </p:nvSpPr>
            <p:spPr bwMode="gray">
              <a:xfrm>
                <a:off x="1393057" y="5064901"/>
                <a:ext cx="903835" cy="279123"/>
              </a:xfrm>
              <a:prstGeom prst="rect">
                <a:avLst/>
              </a:prstGeom>
              <a:gradFill flip="none" rotWithShape="0">
                <a:gsLst>
                  <a:gs pos="0">
                    <a:schemeClr val="bg2">
                      <a:lumMod val="75000"/>
                    </a:schemeClr>
                  </a:gs>
                  <a:gs pos="63000">
                    <a:schemeClr val="tx1">
                      <a:lumMod val="85000"/>
                      <a:lumOff val="15000"/>
                    </a:schemeClr>
                  </a:gs>
                </a:gsLst>
                <a:lin ang="5400000" scaled="0"/>
                <a:tileRect/>
              </a:gradFill>
              <a:ln w="6350" algn="ctr">
                <a:solidFill>
                  <a:schemeClr val="bg2">
                    <a:lumMod val="90000"/>
                  </a:schemeClr>
                </a:solidFill>
                <a:miter lim="800000"/>
                <a:headEnd/>
                <a:tailEnd/>
              </a:ln>
            </p:spPr>
            <p:txBody>
              <a:bodyPr lIns="0" tIns="72000" rIns="0" bIns="72000" rtlCol="0" anchor="ctr"/>
              <a:lstStyle/>
              <a:p>
                <a:pPr algn="ctr"/>
                <a:r>
                  <a:rPr lang="en-US" sz="1100" dirty="0">
                    <a:solidFill>
                      <a:srgbClr val="FFFFFF"/>
                    </a:solidFill>
                  </a:rPr>
                  <a:t>Transaction</a:t>
                </a:r>
              </a:p>
            </p:txBody>
          </p:sp>
        </p:grpSp>
        <p:grpSp>
          <p:nvGrpSpPr>
            <p:cNvPr id="10" name="Group 9"/>
            <p:cNvGrpSpPr/>
            <p:nvPr/>
          </p:nvGrpSpPr>
          <p:grpSpPr>
            <a:xfrm>
              <a:off x="1844973" y="4670897"/>
              <a:ext cx="6083425" cy="295278"/>
              <a:chOff x="1844973" y="4670897"/>
              <a:chExt cx="6083425" cy="295278"/>
            </a:xfrm>
          </p:grpSpPr>
          <p:cxnSp>
            <p:nvCxnSpPr>
              <p:cNvPr id="244" name="Straight Connector 243"/>
              <p:cNvCxnSpPr/>
              <p:nvPr/>
            </p:nvCxnSpPr>
            <p:spPr>
              <a:xfrm>
                <a:off x="7928396" y="4701381"/>
                <a:ext cx="2" cy="251929"/>
              </a:xfrm>
              <a:prstGeom prst="line">
                <a:avLst/>
              </a:prstGeom>
              <a:gradFill flip="none" rotWithShape="0">
                <a:gsLst>
                  <a:gs pos="0">
                    <a:schemeClr val="bg2">
                      <a:lumMod val="75000"/>
                    </a:schemeClr>
                  </a:gs>
                  <a:gs pos="63000">
                    <a:schemeClr val="tx1">
                      <a:lumMod val="85000"/>
                      <a:lumOff val="15000"/>
                    </a:schemeClr>
                  </a:gs>
                </a:gsLst>
                <a:lin ang="5400000" scaled="0"/>
                <a:tileRect/>
              </a:gradFill>
              <a:ln w="19050" algn="ctr">
                <a:solidFill>
                  <a:schemeClr val="bg2"/>
                </a:solidFill>
                <a:miter lim="800000"/>
                <a:headEnd/>
                <a:tailEnd/>
              </a:ln>
            </p:spPr>
          </p:cxnSp>
          <p:cxnSp>
            <p:nvCxnSpPr>
              <p:cNvPr id="228" name="Straight Connector 227"/>
              <p:cNvCxnSpPr/>
              <p:nvPr/>
            </p:nvCxnSpPr>
            <p:spPr>
              <a:xfrm>
                <a:off x="6916953" y="4714246"/>
                <a:ext cx="2" cy="251929"/>
              </a:xfrm>
              <a:prstGeom prst="line">
                <a:avLst/>
              </a:prstGeom>
              <a:gradFill flip="none" rotWithShape="0">
                <a:gsLst>
                  <a:gs pos="0">
                    <a:schemeClr val="bg2">
                      <a:lumMod val="75000"/>
                    </a:schemeClr>
                  </a:gs>
                  <a:gs pos="63000">
                    <a:schemeClr val="tx1">
                      <a:lumMod val="85000"/>
                      <a:lumOff val="15000"/>
                    </a:schemeClr>
                  </a:gs>
                </a:gsLst>
                <a:lin ang="5400000" scaled="0"/>
                <a:tileRect/>
              </a:gradFill>
              <a:ln w="19050" algn="ctr">
                <a:solidFill>
                  <a:schemeClr val="bg2"/>
                </a:solidFill>
                <a:miter lim="800000"/>
                <a:headEnd/>
                <a:tailEnd/>
              </a:ln>
            </p:spPr>
          </p:cxnSp>
          <p:cxnSp>
            <p:nvCxnSpPr>
              <p:cNvPr id="226" name="Straight Connector 225"/>
              <p:cNvCxnSpPr/>
              <p:nvPr/>
            </p:nvCxnSpPr>
            <p:spPr>
              <a:xfrm>
                <a:off x="5896139" y="4701381"/>
                <a:ext cx="2" cy="251929"/>
              </a:xfrm>
              <a:prstGeom prst="line">
                <a:avLst/>
              </a:prstGeom>
              <a:gradFill flip="none" rotWithShape="0">
                <a:gsLst>
                  <a:gs pos="0">
                    <a:schemeClr val="bg2">
                      <a:lumMod val="75000"/>
                    </a:schemeClr>
                  </a:gs>
                  <a:gs pos="63000">
                    <a:schemeClr val="tx1">
                      <a:lumMod val="85000"/>
                      <a:lumOff val="15000"/>
                    </a:schemeClr>
                  </a:gs>
                </a:gsLst>
                <a:lin ang="5400000" scaled="0"/>
                <a:tileRect/>
              </a:gradFill>
              <a:ln w="19050" algn="ctr">
                <a:solidFill>
                  <a:schemeClr val="bg2"/>
                </a:solidFill>
                <a:miter lim="800000"/>
                <a:headEnd/>
                <a:tailEnd/>
              </a:ln>
            </p:spPr>
          </p:cxnSp>
          <p:cxnSp>
            <p:nvCxnSpPr>
              <p:cNvPr id="224" name="Straight Connector 223"/>
              <p:cNvCxnSpPr/>
              <p:nvPr/>
            </p:nvCxnSpPr>
            <p:spPr>
              <a:xfrm>
                <a:off x="4919514" y="4689947"/>
                <a:ext cx="2" cy="251929"/>
              </a:xfrm>
              <a:prstGeom prst="line">
                <a:avLst/>
              </a:prstGeom>
              <a:gradFill flip="none" rotWithShape="0">
                <a:gsLst>
                  <a:gs pos="0">
                    <a:schemeClr val="bg2">
                      <a:lumMod val="75000"/>
                    </a:schemeClr>
                  </a:gs>
                  <a:gs pos="63000">
                    <a:schemeClr val="tx1">
                      <a:lumMod val="85000"/>
                      <a:lumOff val="15000"/>
                    </a:schemeClr>
                  </a:gs>
                </a:gsLst>
                <a:lin ang="5400000" scaled="0"/>
                <a:tileRect/>
              </a:gradFill>
              <a:ln w="19050" algn="ctr">
                <a:solidFill>
                  <a:schemeClr val="bg2"/>
                </a:solidFill>
                <a:miter lim="800000"/>
                <a:headEnd/>
                <a:tailEnd/>
              </a:ln>
            </p:spPr>
          </p:cxnSp>
          <p:cxnSp>
            <p:nvCxnSpPr>
              <p:cNvPr id="222" name="Straight Connector 221"/>
              <p:cNvCxnSpPr/>
              <p:nvPr/>
            </p:nvCxnSpPr>
            <p:spPr>
              <a:xfrm>
                <a:off x="3912057" y="4689947"/>
                <a:ext cx="2" cy="251929"/>
              </a:xfrm>
              <a:prstGeom prst="line">
                <a:avLst/>
              </a:prstGeom>
              <a:gradFill flip="none" rotWithShape="0">
                <a:gsLst>
                  <a:gs pos="0">
                    <a:schemeClr val="bg2">
                      <a:lumMod val="75000"/>
                    </a:schemeClr>
                  </a:gs>
                  <a:gs pos="63000">
                    <a:schemeClr val="tx1">
                      <a:lumMod val="85000"/>
                      <a:lumOff val="15000"/>
                    </a:schemeClr>
                  </a:gs>
                </a:gsLst>
                <a:lin ang="5400000" scaled="0"/>
                <a:tileRect/>
              </a:gradFill>
              <a:ln w="19050" algn="ctr">
                <a:solidFill>
                  <a:schemeClr val="bg2"/>
                </a:solidFill>
                <a:miter lim="800000"/>
                <a:headEnd/>
                <a:tailEnd/>
              </a:ln>
            </p:spPr>
          </p:cxnSp>
          <p:cxnSp>
            <p:nvCxnSpPr>
              <p:cNvPr id="220" name="Straight Connector 219"/>
              <p:cNvCxnSpPr/>
              <p:nvPr/>
            </p:nvCxnSpPr>
            <p:spPr>
              <a:xfrm>
                <a:off x="2889103" y="4689947"/>
                <a:ext cx="2" cy="251929"/>
              </a:xfrm>
              <a:prstGeom prst="line">
                <a:avLst/>
              </a:prstGeom>
              <a:gradFill flip="none" rotWithShape="0">
                <a:gsLst>
                  <a:gs pos="0">
                    <a:schemeClr val="bg2">
                      <a:lumMod val="75000"/>
                    </a:schemeClr>
                  </a:gs>
                  <a:gs pos="63000">
                    <a:schemeClr val="tx1">
                      <a:lumMod val="85000"/>
                      <a:lumOff val="15000"/>
                    </a:schemeClr>
                  </a:gs>
                </a:gsLst>
                <a:lin ang="5400000" scaled="0"/>
                <a:tileRect/>
              </a:gradFill>
              <a:ln w="19050" algn="ctr">
                <a:solidFill>
                  <a:schemeClr val="bg2"/>
                </a:solidFill>
                <a:miter lim="800000"/>
                <a:headEnd/>
                <a:tailEnd/>
              </a:ln>
            </p:spPr>
          </p:cxnSp>
          <p:cxnSp>
            <p:nvCxnSpPr>
              <p:cNvPr id="218" name="Straight Connector 217"/>
              <p:cNvCxnSpPr/>
              <p:nvPr/>
            </p:nvCxnSpPr>
            <p:spPr>
              <a:xfrm>
                <a:off x="1844973" y="4670897"/>
                <a:ext cx="2" cy="25192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grpSp>
      <p:grpSp>
        <p:nvGrpSpPr>
          <p:cNvPr id="175" name="Group 174"/>
          <p:cNvGrpSpPr/>
          <p:nvPr/>
        </p:nvGrpSpPr>
        <p:grpSpPr>
          <a:xfrm>
            <a:off x="533780" y="1894740"/>
            <a:ext cx="1251698" cy="660599"/>
            <a:chOff x="-1352746" y="1974380"/>
            <a:chExt cx="938529" cy="660446"/>
          </a:xfrm>
        </p:grpSpPr>
        <p:sp>
          <p:nvSpPr>
            <p:cNvPr id="215" name="Rectangle 214"/>
            <p:cNvSpPr/>
            <p:nvPr/>
          </p:nvSpPr>
          <p:spPr bwMode="gray">
            <a:xfrm>
              <a:off x="-1214506" y="2002508"/>
              <a:ext cx="671581" cy="458712"/>
            </a:xfrm>
            <a:prstGeom prst="rect">
              <a:avLst/>
            </a:prstGeom>
            <a:solidFill>
              <a:schemeClr val="bg1"/>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kern="0" dirty="0" smtClean="0">
                <a:solidFill>
                  <a:srgbClr val="000000"/>
                </a:solidFill>
                <a:ea typeface="Arial Unicode MS" pitchFamily="34" charset="-128"/>
                <a:cs typeface="Arial Unicode MS" pitchFamily="34" charset="-128"/>
              </a:endParaRPr>
            </a:p>
          </p:txBody>
        </p:sp>
        <p:pic>
          <p:nvPicPr>
            <p:cNvPr id="216" name="Picture 2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2746" y="1974380"/>
              <a:ext cx="938529" cy="660446"/>
            </a:xfrm>
            <a:prstGeom prst="rect">
              <a:avLst/>
            </a:prstGeom>
          </p:spPr>
        </p:pic>
      </p:grpSp>
      <p:grpSp>
        <p:nvGrpSpPr>
          <p:cNvPr id="176" name="Group 175"/>
          <p:cNvGrpSpPr/>
          <p:nvPr/>
        </p:nvGrpSpPr>
        <p:grpSpPr>
          <a:xfrm>
            <a:off x="579017" y="2931115"/>
            <a:ext cx="1148508" cy="568322"/>
            <a:chOff x="-1104464" y="3620849"/>
            <a:chExt cx="861157" cy="568191"/>
          </a:xfrm>
        </p:grpSpPr>
        <p:sp>
          <p:nvSpPr>
            <p:cNvPr id="212" name="Freeform 1231"/>
            <p:cNvSpPr>
              <a:spLocks/>
            </p:cNvSpPr>
            <p:nvPr/>
          </p:nvSpPr>
          <p:spPr bwMode="auto">
            <a:xfrm>
              <a:off x="-1104464" y="3620849"/>
              <a:ext cx="861157" cy="568191"/>
            </a:xfrm>
            <a:custGeom>
              <a:avLst/>
              <a:gdLst>
                <a:gd name="T0" fmla="*/ 22 w 263"/>
                <a:gd name="T1" fmla="*/ 181 h 181"/>
                <a:gd name="T2" fmla="*/ 0 w 263"/>
                <a:gd name="T3" fmla="*/ 155 h 181"/>
                <a:gd name="T4" fmla="*/ 0 w 263"/>
                <a:gd name="T5" fmla="*/ 26 h 181"/>
                <a:gd name="T6" fmla="*/ 22 w 263"/>
                <a:gd name="T7" fmla="*/ 0 h 181"/>
                <a:gd name="T8" fmla="*/ 241 w 263"/>
                <a:gd name="T9" fmla="*/ 0 h 181"/>
                <a:gd name="T10" fmla="*/ 263 w 263"/>
                <a:gd name="T11" fmla="*/ 26 h 181"/>
                <a:gd name="T12" fmla="*/ 263 w 263"/>
                <a:gd name="T13" fmla="*/ 155 h 181"/>
                <a:gd name="T14" fmla="*/ 241 w 263"/>
                <a:gd name="T15" fmla="*/ 181 h 181"/>
                <a:gd name="T16" fmla="*/ 22 w 263"/>
                <a:gd name="T17"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 h="181">
                  <a:moveTo>
                    <a:pt x="22" y="181"/>
                  </a:moveTo>
                  <a:cubicBezTo>
                    <a:pt x="10" y="181"/>
                    <a:pt x="0" y="169"/>
                    <a:pt x="0" y="155"/>
                  </a:cubicBezTo>
                  <a:cubicBezTo>
                    <a:pt x="0" y="26"/>
                    <a:pt x="0" y="26"/>
                    <a:pt x="0" y="26"/>
                  </a:cubicBezTo>
                  <a:cubicBezTo>
                    <a:pt x="0" y="12"/>
                    <a:pt x="10" y="0"/>
                    <a:pt x="22" y="0"/>
                  </a:cubicBezTo>
                  <a:cubicBezTo>
                    <a:pt x="241" y="0"/>
                    <a:pt x="241" y="0"/>
                    <a:pt x="241" y="0"/>
                  </a:cubicBezTo>
                  <a:cubicBezTo>
                    <a:pt x="253" y="0"/>
                    <a:pt x="263" y="12"/>
                    <a:pt x="263" y="26"/>
                  </a:cubicBezTo>
                  <a:cubicBezTo>
                    <a:pt x="263" y="155"/>
                    <a:pt x="263" y="155"/>
                    <a:pt x="263" y="155"/>
                  </a:cubicBezTo>
                  <a:cubicBezTo>
                    <a:pt x="263" y="169"/>
                    <a:pt x="253" y="181"/>
                    <a:pt x="241" y="181"/>
                  </a:cubicBezTo>
                  <a:lnTo>
                    <a:pt x="22" y="1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3" name="Freeform 1232"/>
            <p:cNvSpPr>
              <a:spLocks/>
            </p:cNvSpPr>
            <p:nvPr/>
          </p:nvSpPr>
          <p:spPr bwMode="auto">
            <a:xfrm>
              <a:off x="-1057140" y="3669947"/>
              <a:ext cx="712359" cy="472855"/>
            </a:xfrm>
            <a:custGeom>
              <a:avLst/>
              <a:gdLst>
                <a:gd name="T0" fmla="*/ 225 w 225"/>
                <a:gd name="T1" fmla="*/ 141 h 151"/>
                <a:gd name="T2" fmla="*/ 215 w 225"/>
                <a:gd name="T3" fmla="*/ 151 h 151"/>
                <a:gd name="T4" fmla="*/ 10 w 225"/>
                <a:gd name="T5" fmla="*/ 151 h 151"/>
                <a:gd name="T6" fmla="*/ 0 w 225"/>
                <a:gd name="T7" fmla="*/ 141 h 151"/>
                <a:gd name="T8" fmla="*/ 0 w 225"/>
                <a:gd name="T9" fmla="*/ 10 h 151"/>
                <a:gd name="T10" fmla="*/ 10 w 225"/>
                <a:gd name="T11" fmla="*/ 0 h 151"/>
                <a:gd name="T12" fmla="*/ 215 w 225"/>
                <a:gd name="T13" fmla="*/ 0 h 151"/>
                <a:gd name="T14" fmla="*/ 225 w 225"/>
                <a:gd name="T15" fmla="*/ 10 h 151"/>
                <a:gd name="T16" fmla="*/ 225 w 225"/>
                <a:gd name="T17" fmla="*/ 14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 h="151">
                  <a:moveTo>
                    <a:pt x="225" y="141"/>
                  </a:moveTo>
                  <a:cubicBezTo>
                    <a:pt x="225" y="146"/>
                    <a:pt x="221" y="151"/>
                    <a:pt x="215" y="151"/>
                  </a:cubicBezTo>
                  <a:cubicBezTo>
                    <a:pt x="10" y="151"/>
                    <a:pt x="10" y="151"/>
                    <a:pt x="10" y="151"/>
                  </a:cubicBezTo>
                  <a:cubicBezTo>
                    <a:pt x="4" y="151"/>
                    <a:pt x="0" y="146"/>
                    <a:pt x="0" y="141"/>
                  </a:cubicBezTo>
                  <a:cubicBezTo>
                    <a:pt x="0" y="10"/>
                    <a:pt x="0" y="10"/>
                    <a:pt x="0" y="10"/>
                  </a:cubicBezTo>
                  <a:cubicBezTo>
                    <a:pt x="0" y="4"/>
                    <a:pt x="4" y="0"/>
                    <a:pt x="10" y="0"/>
                  </a:cubicBezTo>
                  <a:cubicBezTo>
                    <a:pt x="215" y="0"/>
                    <a:pt x="215" y="0"/>
                    <a:pt x="215" y="0"/>
                  </a:cubicBezTo>
                  <a:cubicBezTo>
                    <a:pt x="221" y="0"/>
                    <a:pt x="225" y="4"/>
                    <a:pt x="225" y="10"/>
                  </a:cubicBezTo>
                  <a:lnTo>
                    <a:pt x="225" y="1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4" name="Oval 1238"/>
            <p:cNvSpPr>
              <a:spLocks noChangeArrowheads="1"/>
            </p:cNvSpPr>
            <p:nvPr/>
          </p:nvSpPr>
          <p:spPr bwMode="auto">
            <a:xfrm rot="16200000">
              <a:off x="-325118" y="3885046"/>
              <a:ext cx="65285" cy="697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nvGrpSpPr>
          <p:cNvPr id="177" name="Group 176"/>
          <p:cNvGrpSpPr/>
          <p:nvPr/>
        </p:nvGrpSpPr>
        <p:grpSpPr>
          <a:xfrm>
            <a:off x="750795" y="3958759"/>
            <a:ext cx="841397" cy="365085"/>
            <a:chOff x="-1207513" y="5437628"/>
            <a:chExt cx="630883" cy="365001"/>
          </a:xfrm>
        </p:grpSpPr>
        <p:sp>
          <p:nvSpPr>
            <p:cNvPr id="206" name="Freeform 1234"/>
            <p:cNvSpPr>
              <a:spLocks/>
            </p:cNvSpPr>
            <p:nvPr/>
          </p:nvSpPr>
          <p:spPr bwMode="auto">
            <a:xfrm rot="16200000">
              <a:off x="-1074572" y="5304687"/>
              <a:ext cx="365001" cy="630883"/>
            </a:xfrm>
            <a:custGeom>
              <a:avLst/>
              <a:gdLst>
                <a:gd name="T0" fmla="*/ 150 w 150"/>
                <a:gd name="T1" fmla="*/ 231 h 253"/>
                <a:gd name="T2" fmla="*/ 129 w 150"/>
                <a:gd name="T3" fmla="*/ 253 h 253"/>
                <a:gd name="T4" fmla="*/ 21 w 150"/>
                <a:gd name="T5" fmla="*/ 253 h 253"/>
                <a:gd name="T6" fmla="*/ 0 w 150"/>
                <a:gd name="T7" fmla="*/ 231 h 253"/>
                <a:gd name="T8" fmla="*/ 0 w 150"/>
                <a:gd name="T9" fmla="*/ 22 h 253"/>
                <a:gd name="T10" fmla="*/ 21 w 150"/>
                <a:gd name="T11" fmla="*/ 0 h 253"/>
                <a:gd name="T12" fmla="*/ 129 w 150"/>
                <a:gd name="T13" fmla="*/ 0 h 253"/>
                <a:gd name="T14" fmla="*/ 150 w 150"/>
                <a:gd name="T15" fmla="*/ 22 h 253"/>
                <a:gd name="T16" fmla="*/ 150 w 150"/>
                <a:gd name="T17" fmla="*/ 231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 h="253">
                  <a:moveTo>
                    <a:pt x="150" y="231"/>
                  </a:moveTo>
                  <a:cubicBezTo>
                    <a:pt x="150" y="243"/>
                    <a:pt x="141" y="253"/>
                    <a:pt x="129" y="253"/>
                  </a:cubicBezTo>
                  <a:cubicBezTo>
                    <a:pt x="21" y="253"/>
                    <a:pt x="21" y="253"/>
                    <a:pt x="21" y="253"/>
                  </a:cubicBezTo>
                  <a:cubicBezTo>
                    <a:pt x="9" y="253"/>
                    <a:pt x="0" y="243"/>
                    <a:pt x="0" y="231"/>
                  </a:cubicBezTo>
                  <a:cubicBezTo>
                    <a:pt x="0" y="22"/>
                    <a:pt x="0" y="22"/>
                    <a:pt x="0" y="22"/>
                  </a:cubicBezTo>
                  <a:cubicBezTo>
                    <a:pt x="0" y="10"/>
                    <a:pt x="9" y="0"/>
                    <a:pt x="21" y="0"/>
                  </a:cubicBezTo>
                  <a:cubicBezTo>
                    <a:pt x="129" y="0"/>
                    <a:pt x="129" y="0"/>
                    <a:pt x="129" y="0"/>
                  </a:cubicBezTo>
                  <a:cubicBezTo>
                    <a:pt x="141" y="0"/>
                    <a:pt x="150" y="10"/>
                    <a:pt x="150" y="22"/>
                  </a:cubicBezTo>
                  <a:lnTo>
                    <a:pt x="150" y="2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7" name="Rectangle 1233"/>
            <p:cNvSpPr>
              <a:spLocks noChangeArrowheads="1"/>
            </p:cNvSpPr>
            <p:nvPr/>
          </p:nvSpPr>
          <p:spPr bwMode="auto">
            <a:xfrm>
              <a:off x="-1169233" y="5599677"/>
              <a:ext cx="45719" cy="509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8" name="Rectangle 1236"/>
            <p:cNvSpPr>
              <a:spLocks noChangeArrowheads="1"/>
            </p:cNvSpPr>
            <p:nvPr/>
          </p:nvSpPr>
          <p:spPr bwMode="auto">
            <a:xfrm rot="16200000">
              <a:off x="-1047121" y="5428759"/>
              <a:ext cx="308618" cy="38520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209" name="Group 208"/>
            <p:cNvGrpSpPr/>
            <p:nvPr/>
          </p:nvGrpSpPr>
          <p:grpSpPr>
            <a:xfrm>
              <a:off x="-668172" y="5508578"/>
              <a:ext cx="45719" cy="202664"/>
              <a:chOff x="-658646" y="5483298"/>
              <a:chExt cx="47124" cy="208892"/>
            </a:xfrm>
          </p:grpSpPr>
          <p:sp>
            <p:nvSpPr>
              <p:cNvPr id="210" name="Freeform 1235"/>
              <p:cNvSpPr>
                <a:spLocks/>
              </p:cNvSpPr>
              <p:nvPr/>
            </p:nvSpPr>
            <p:spPr bwMode="auto">
              <a:xfrm rot="16200000">
                <a:off x="-707848" y="5597269"/>
                <a:ext cx="144123" cy="45719"/>
              </a:xfrm>
              <a:custGeom>
                <a:avLst/>
                <a:gdLst>
                  <a:gd name="T0" fmla="*/ 36 w 36"/>
                  <a:gd name="T1" fmla="*/ 5 h 11"/>
                  <a:gd name="T2" fmla="*/ 31 w 36"/>
                  <a:gd name="T3" fmla="*/ 11 h 11"/>
                  <a:gd name="T4" fmla="*/ 6 w 36"/>
                  <a:gd name="T5" fmla="*/ 11 h 11"/>
                  <a:gd name="T6" fmla="*/ 0 w 36"/>
                  <a:gd name="T7" fmla="*/ 5 h 11"/>
                  <a:gd name="T8" fmla="*/ 0 w 36"/>
                  <a:gd name="T9" fmla="*/ 5 h 11"/>
                  <a:gd name="T10" fmla="*/ 6 w 36"/>
                  <a:gd name="T11" fmla="*/ 0 h 11"/>
                  <a:gd name="T12" fmla="*/ 31 w 36"/>
                  <a:gd name="T13" fmla="*/ 0 h 11"/>
                  <a:gd name="T14" fmla="*/ 36 w 36"/>
                  <a:gd name="T15" fmla="*/ 5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11">
                    <a:moveTo>
                      <a:pt x="36" y="5"/>
                    </a:moveTo>
                    <a:cubicBezTo>
                      <a:pt x="36" y="8"/>
                      <a:pt x="34" y="11"/>
                      <a:pt x="31" y="11"/>
                    </a:cubicBezTo>
                    <a:cubicBezTo>
                      <a:pt x="6" y="11"/>
                      <a:pt x="6" y="11"/>
                      <a:pt x="6" y="11"/>
                    </a:cubicBezTo>
                    <a:cubicBezTo>
                      <a:pt x="3" y="11"/>
                      <a:pt x="0" y="8"/>
                      <a:pt x="0" y="5"/>
                    </a:cubicBezTo>
                    <a:cubicBezTo>
                      <a:pt x="0" y="5"/>
                      <a:pt x="0" y="5"/>
                      <a:pt x="0" y="5"/>
                    </a:cubicBezTo>
                    <a:cubicBezTo>
                      <a:pt x="0" y="2"/>
                      <a:pt x="3" y="0"/>
                      <a:pt x="6" y="0"/>
                    </a:cubicBezTo>
                    <a:cubicBezTo>
                      <a:pt x="31" y="0"/>
                      <a:pt x="31" y="0"/>
                      <a:pt x="31" y="0"/>
                    </a:cubicBezTo>
                    <a:cubicBezTo>
                      <a:pt x="34" y="0"/>
                      <a:pt x="36" y="2"/>
                      <a:pt x="36"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1" name="Oval 1237"/>
              <p:cNvSpPr>
                <a:spLocks noChangeArrowheads="1"/>
              </p:cNvSpPr>
              <p:nvPr/>
            </p:nvSpPr>
            <p:spPr bwMode="auto">
              <a:xfrm rot="16200000">
                <a:off x="-657747" y="5482792"/>
                <a:ext cx="45719" cy="4673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grpSp>
        <p:nvGrpSpPr>
          <p:cNvPr id="178" name="Group 177"/>
          <p:cNvGrpSpPr/>
          <p:nvPr/>
        </p:nvGrpSpPr>
        <p:grpSpPr>
          <a:xfrm>
            <a:off x="2439565" y="2174420"/>
            <a:ext cx="8780813" cy="2081711"/>
            <a:chOff x="1594909" y="2841505"/>
            <a:chExt cx="6583895" cy="2081229"/>
          </a:xfrm>
        </p:grpSpPr>
        <p:sp>
          <p:nvSpPr>
            <p:cNvPr id="179" name="TextBox 178"/>
            <p:cNvSpPr txBox="1"/>
            <p:nvPr/>
          </p:nvSpPr>
          <p:spPr>
            <a:xfrm>
              <a:off x="1594909" y="2841505"/>
              <a:ext cx="6583895" cy="2081229"/>
            </a:xfrm>
            <a:prstGeom prst="rect">
              <a:avLst/>
            </a:prstGeom>
            <a:solidFill>
              <a:schemeClr val="tx2">
                <a:lumMod val="20000"/>
                <a:lumOff val="80000"/>
              </a:schemeClr>
            </a:solidFill>
          </p:spPr>
          <p:txBody>
            <a:bodyPr wrap="square" lIns="45720" tIns="45720" rIns="45720" bIns="45720" rtlCol="0">
              <a:noAutofit/>
            </a:bodyPr>
            <a:lstStyle>
              <a:defPPr>
                <a:defRPr lang="de-DE"/>
              </a:defPPr>
              <a:lvl1pPr fontAlgn="base">
                <a:spcBef>
                  <a:spcPct val="50000"/>
                </a:spcBef>
                <a:spcAft>
                  <a:spcPct val="0"/>
                </a:spcAft>
                <a:buClr>
                  <a:srgbClr val="F0AB00"/>
                </a:buClr>
                <a:buSzPct val="80000"/>
                <a:defRPr sz="1000" kern="0">
                  <a:ea typeface="Arial Unicode MS" pitchFamily="34" charset="-128"/>
                  <a:cs typeface="Arial Unicode MS" pitchFamily="34" charset="-128"/>
                </a:defRPr>
              </a:lvl1pPr>
            </a:lstStyle>
            <a:p>
              <a:pPr algn="ctr"/>
              <a:r>
                <a:rPr lang="en-US" sz="1700" b="1" dirty="0">
                  <a:solidFill>
                    <a:srgbClr val="0076CB">
                      <a:lumMod val="50000"/>
                    </a:srgbClr>
                  </a:solidFill>
                </a:rPr>
                <a:t>HANA Platform</a:t>
              </a:r>
            </a:p>
          </p:txBody>
        </p:sp>
        <p:grpSp>
          <p:nvGrpSpPr>
            <p:cNvPr id="180" name="Group 179"/>
            <p:cNvGrpSpPr/>
            <p:nvPr/>
          </p:nvGrpSpPr>
          <p:grpSpPr>
            <a:xfrm>
              <a:off x="1723993" y="3137637"/>
              <a:ext cx="6327286" cy="1598145"/>
              <a:chOff x="1723993" y="3137637"/>
              <a:chExt cx="6327286" cy="1598145"/>
            </a:xfrm>
          </p:grpSpPr>
          <p:sp>
            <p:nvSpPr>
              <p:cNvPr id="181" name="TextBox 180"/>
              <p:cNvSpPr txBox="1"/>
              <p:nvPr/>
            </p:nvSpPr>
            <p:spPr>
              <a:xfrm>
                <a:off x="1723993" y="3137637"/>
                <a:ext cx="6305582" cy="325555"/>
              </a:xfrm>
              <a:prstGeom prst="rect">
                <a:avLst/>
              </a:prstGeom>
              <a:gradFill>
                <a:gsLst>
                  <a:gs pos="0">
                    <a:schemeClr val="tx2">
                      <a:lumMod val="60000"/>
                      <a:lumOff val="40000"/>
                    </a:schemeClr>
                  </a:gs>
                  <a:gs pos="63000">
                    <a:schemeClr val="tx2">
                      <a:lumMod val="75000"/>
                    </a:schemeClr>
                  </a:gs>
                </a:gsLst>
                <a:lin ang="5400000" scaled="0"/>
              </a:gradFill>
              <a:ln cap="rnd">
                <a:solidFill>
                  <a:schemeClr val="bg2">
                    <a:lumMod val="90000"/>
                  </a:schemeClr>
                </a:solidFill>
              </a:ln>
              <a:effectLst>
                <a:outerShdw blurRad="50800" dist="38100" dir="2700000" algn="tl" rotWithShape="0">
                  <a:prstClr val="black">
                    <a:alpha val="40000"/>
                  </a:prstClr>
                </a:outerShdw>
                <a:softEdge rad="0"/>
              </a:effectLst>
            </p:spPr>
            <p:txBody>
              <a:bodyPr wrap="square" lIns="45720" tIns="45720" rIns="45720" bIns="45720" rtlCol="0" anchor="ctr" anchorCtr="0">
                <a:noAutofit/>
              </a:bodyPr>
              <a:lstStyle/>
              <a:p>
                <a:pPr algn="ctr"/>
                <a:r>
                  <a:rPr lang="en-US" sz="1200" b="1" dirty="0">
                    <a:solidFill>
                      <a:srgbClr val="FFFFFF"/>
                    </a:solidFill>
                  </a:rPr>
                  <a:t>SQL, </a:t>
                </a:r>
                <a:r>
                  <a:rPr lang="en-US" sz="1200" b="1" dirty="0" err="1">
                    <a:solidFill>
                      <a:srgbClr val="FFFFFF"/>
                    </a:solidFill>
                  </a:rPr>
                  <a:t>SQLScript</a:t>
                </a:r>
                <a:r>
                  <a:rPr lang="en-US" sz="1200" b="1" dirty="0">
                    <a:solidFill>
                      <a:srgbClr val="FFFFFF"/>
                    </a:solidFill>
                  </a:rPr>
                  <a:t>, JavaScript</a:t>
                </a:r>
              </a:p>
            </p:txBody>
          </p:sp>
          <p:sp>
            <p:nvSpPr>
              <p:cNvPr id="182" name="TextBox 181"/>
              <p:cNvSpPr txBox="1"/>
              <p:nvPr/>
            </p:nvSpPr>
            <p:spPr>
              <a:xfrm>
                <a:off x="1723993" y="4410227"/>
                <a:ext cx="6305582" cy="325555"/>
              </a:xfrm>
              <a:prstGeom prst="rect">
                <a:avLst/>
              </a:prstGeom>
              <a:gradFill>
                <a:gsLst>
                  <a:gs pos="0">
                    <a:schemeClr val="tx2">
                      <a:lumMod val="60000"/>
                      <a:lumOff val="40000"/>
                    </a:schemeClr>
                  </a:gs>
                  <a:gs pos="63000">
                    <a:schemeClr val="tx2">
                      <a:lumMod val="75000"/>
                    </a:schemeClr>
                  </a:gs>
                </a:gsLst>
                <a:lin ang="5400000" scaled="0"/>
              </a:gradFill>
              <a:ln cap="rnd">
                <a:solidFill>
                  <a:schemeClr val="bg2">
                    <a:lumMod val="90000"/>
                  </a:schemeClr>
                </a:solidFill>
              </a:ln>
              <a:effectLst>
                <a:outerShdw blurRad="50800" dist="38100" dir="2700000" algn="tl" rotWithShape="0">
                  <a:prstClr val="black">
                    <a:alpha val="40000"/>
                  </a:prstClr>
                </a:outerShdw>
                <a:softEdge rad="0"/>
              </a:effectLst>
            </p:spPr>
            <p:txBody>
              <a:bodyPr wrap="square" lIns="45720" tIns="45720" rIns="45720" bIns="45720" rtlCol="0" anchor="ctr" anchorCtr="0">
                <a:noAutofit/>
              </a:bodyPr>
              <a:lstStyle/>
              <a:p>
                <a:pPr algn="ctr"/>
                <a:r>
                  <a:rPr lang="en-US" sz="1200" b="1" dirty="0">
                    <a:solidFill>
                      <a:srgbClr val="FFFFFF"/>
                    </a:solidFill>
                  </a:rPr>
                  <a:t>Integration Services</a:t>
                </a:r>
              </a:p>
            </p:txBody>
          </p:sp>
          <p:grpSp>
            <p:nvGrpSpPr>
              <p:cNvPr id="183" name="Group 182"/>
              <p:cNvGrpSpPr/>
              <p:nvPr/>
            </p:nvGrpSpPr>
            <p:grpSpPr>
              <a:xfrm>
                <a:off x="1723993" y="3527033"/>
                <a:ext cx="6327286" cy="828253"/>
                <a:chOff x="1723993" y="3527033"/>
                <a:chExt cx="6327286" cy="828253"/>
              </a:xfrm>
            </p:grpSpPr>
            <p:sp>
              <p:nvSpPr>
                <p:cNvPr id="184" name="TextBox 183"/>
                <p:cNvSpPr txBox="1"/>
                <p:nvPr/>
              </p:nvSpPr>
              <p:spPr>
                <a:xfrm>
                  <a:off x="1723993" y="3528162"/>
                  <a:ext cx="1244632" cy="390840"/>
                </a:xfrm>
                <a:prstGeom prst="rect">
                  <a:avLst/>
                </a:prstGeom>
                <a:gradFill>
                  <a:gsLst>
                    <a:gs pos="0">
                      <a:schemeClr val="tx2">
                        <a:lumMod val="60000"/>
                        <a:lumOff val="40000"/>
                      </a:schemeClr>
                    </a:gs>
                    <a:gs pos="63000">
                      <a:schemeClr val="tx2">
                        <a:lumMod val="75000"/>
                      </a:schemeClr>
                    </a:gs>
                  </a:gsLst>
                  <a:lin ang="5400000" scaled="0"/>
                </a:gradFill>
                <a:ln cap="rnd">
                  <a:solidFill>
                    <a:schemeClr val="bg2">
                      <a:lumMod val="90000"/>
                    </a:schemeClr>
                  </a:solidFill>
                </a:ln>
                <a:effectLst>
                  <a:outerShdw blurRad="50800" dist="38100" dir="2700000" algn="tl" rotWithShape="0">
                    <a:prstClr val="black">
                      <a:alpha val="40000"/>
                    </a:prstClr>
                  </a:outerShdw>
                  <a:softEdge rad="0"/>
                </a:effectLst>
              </p:spPr>
              <p:txBody>
                <a:bodyPr wrap="square" lIns="45720" tIns="45720" rIns="45720" bIns="45720" rtlCol="0" anchor="ctr" anchorCtr="0">
                  <a:noAutofit/>
                </a:bodyPr>
                <a:lstStyle/>
                <a:p>
                  <a:pPr algn="ctr"/>
                  <a:r>
                    <a:rPr lang="en-US" sz="1200" b="1" dirty="0">
                      <a:solidFill>
                        <a:srgbClr val="FFFFFF"/>
                      </a:solidFill>
                    </a:rPr>
                    <a:t>Spatial</a:t>
                  </a:r>
                </a:p>
              </p:txBody>
            </p:sp>
            <p:sp>
              <p:nvSpPr>
                <p:cNvPr id="185" name="TextBox 184"/>
                <p:cNvSpPr txBox="1"/>
                <p:nvPr/>
              </p:nvSpPr>
              <p:spPr>
                <a:xfrm>
                  <a:off x="1723993" y="3964446"/>
                  <a:ext cx="1244632" cy="390840"/>
                </a:xfrm>
                <a:prstGeom prst="rect">
                  <a:avLst/>
                </a:prstGeom>
                <a:gradFill>
                  <a:gsLst>
                    <a:gs pos="0">
                      <a:schemeClr val="tx2">
                        <a:lumMod val="60000"/>
                        <a:lumOff val="40000"/>
                      </a:schemeClr>
                    </a:gs>
                    <a:gs pos="63000">
                      <a:schemeClr val="tx2">
                        <a:lumMod val="75000"/>
                      </a:schemeClr>
                    </a:gs>
                  </a:gsLst>
                  <a:lin ang="5400000" scaled="0"/>
                </a:gradFill>
                <a:ln cap="rnd">
                  <a:solidFill>
                    <a:schemeClr val="bg2">
                      <a:lumMod val="90000"/>
                    </a:schemeClr>
                  </a:solidFill>
                </a:ln>
                <a:effectLst>
                  <a:outerShdw blurRad="50800" dist="38100" dir="2700000" algn="tl" rotWithShape="0">
                    <a:prstClr val="black">
                      <a:alpha val="40000"/>
                    </a:prstClr>
                  </a:outerShdw>
                  <a:softEdge rad="0"/>
                </a:effectLst>
              </p:spPr>
              <p:txBody>
                <a:bodyPr wrap="square" lIns="45720" tIns="45720" rIns="45720" bIns="45720" rtlCol="0" anchor="ctr" anchorCtr="0">
                  <a:noAutofit/>
                </a:bodyPr>
                <a:lstStyle/>
                <a:p>
                  <a:pPr algn="ctr"/>
                  <a:r>
                    <a:rPr lang="en-US" sz="1200" b="1" dirty="0">
                      <a:solidFill>
                        <a:srgbClr val="FFFFFF"/>
                      </a:solidFill>
                    </a:rPr>
                    <a:t>Business Function Library</a:t>
                  </a:r>
                </a:p>
              </p:txBody>
            </p:sp>
            <p:sp>
              <p:nvSpPr>
                <p:cNvPr id="186" name="TextBox 185"/>
                <p:cNvSpPr txBox="1"/>
                <p:nvPr/>
              </p:nvSpPr>
              <p:spPr>
                <a:xfrm>
                  <a:off x="3001149" y="3527033"/>
                  <a:ext cx="1244632" cy="390840"/>
                </a:xfrm>
                <a:prstGeom prst="rect">
                  <a:avLst/>
                </a:prstGeom>
                <a:gradFill>
                  <a:gsLst>
                    <a:gs pos="0">
                      <a:schemeClr val="tx2">
                        <a:lumMod val="60000"/>
                        <a:lumOff val="40000"/>
                      </a:schemeClr>
                    </a:gs>
                    <a:gs pos="63000">
                      <a:schemeClr val="tx2">
                        <a:lumMod val="75000"/>
                      </a:schemeClr>
                    </a:gs>
                  </a:gsLst>
                  <a:lin ang="5400000" scaled="0"/>
                </a:gradFill>
                <a:ln cap="rnd">
                  <a:solidFill>
                    <a:schemeClr val="bg2">
                      <a:lumMod val="90000"/>
                    </a:schemeClr>
                  </a:solidFill>
                </a:ln>
                <a:effectLst>
                  <a:outerShdw blurRad="50800" dist="38100" dir="2700000" algn="tl" rotWithShape="0">
                    <a:prstClr val="black">
                      <a:alpha val="40000"/>
                    </a:prstClr>
                  </a:outerShdw>
                  <a:softEdge rad="0"/>
                </a:effectLst>
              </p:spPr>
              <p:txBody>
                <a:bodyPr wrap="square" lIns="45720" tIns="45720" rIns="45720" bIns="45720" rtlCol="0" anchor="ctr" anchorCtr="0">
                  <a:noAutofit/>
                </a:bodyPr>
                <a:lstStyle/>
                <a:p>
                  <a:pPr algn="ctr"/>
                  <a:r>
                    <a:rPr lang="en-US" sz="1200" b="1" dirty="0">
                      <a:solidFill>
                        <a:srgbClr val="FFFFFF"/>
                      </a:solidFill>
                    </a:rPr>
                    <a:t>Search</a:t>
                  </a:r>
                </a:p>
              </p:txBody>
            </p:sp>
            <p:sp>
              <p:nvSpPr>
                <p:cNvPr id="194" name="TextBox 193"/>
                <p:cNvSpPr txBox="1"/>
                <p:nvPr/>
              </p:nvSpPr>
              <p:spPr>
                <a:xfrm>
                  <a:off x="4267846" y="3527210"/>
                  <a:ext cx="1244632" cy="390840"/>
                </a:xfrm>
                <a:prstGeom prst="rect">
                  <a:avLst/>
                </a:prstGeom>
                <a:gradFill>
                  <a:gsLst>
                    <a:gs pos="0">
                      <a:schemeClr val="tx2">
                        <a:lumMod val="60000"/>
                        <a:lumOff val="40000"/>
                      </a:schemeClr>
                    </a:gs>
                    <a:gs pos="63000">
                      <a:schemeClr val="tx2">
                        <a:lumMod val="75000"/>
                      </a:schemeClr>
                    </a:gs>
                  </a:gsLst>
                  <a:lin ang="5400000" scaled="0"/>
                </a:gradFill>
                <a:ln cap="rnd">
                  <a:solidFill>
                    <a:schemeClr val="bg2">
                      <a:lumMod val="90000"/>
                    </a:schemeClr>
                  </a:solidFill>
                </a:ln>
                <a:effectLst>
                  <a:outerShdw blurRad="50800" dist="38100" dir="2700000" algn="tl" rotWithShape="0">
                    <a:prstClr val="black">
                      <a:alpha val="40000"/>
                    </a:prstClr>
                  </a:outerShdw>
                  <a:softEdge rad="0"/>
                </a:effectLst>
              </p:spPr>
              <p:txBody>
                <a:bodyPr wrap="square" lIns="45720" tIns="45720" rIns="45720" bIns="45720" rtlCol="0" anchor="ctr" anchorCtr="0">
                  <a:noAutofit/>
                </a:bodyPr>
                <a:lstStyle/>
                <a:p>
                  <a:pPr algn="ctr"/>
                  <a:r>
                    <a:rPr lang="en-US" sz="1200" b="1" dirty="0">
                      <a:solidFill>
                        <a:srgbClr val="FFFFFF"/>
                      </a:solidFill>
                    </a:rPr>
                    <a:t>Text Mining</a:t>
                  </a:r>
                </a:p>
              </p:txBody>
            </p:sp>
            <p:sp>
              <p:nvSpPr>
                <p:cNvPr id="196" name="TextBox 195"/>
                <p:cNvSpPr txBox="1"/>
                <p:nvPr/>
              </p:nvSpPr>
              <p:spPr>
                <a:xfrm>
                  <a:off x="3001149" y="3964446"/>
                  <a:ext cx="1244632" cy="390840"/>
                </a:xfrm>
                <a:prstGeom prst="rect">
                  <a:avLst/>
                </a:prstGeom>
                <a:gradFill>
                  <a:gsLst>
                    <a:gs pos="0">
                      <a:schemeClr val="tx2">
                        <a:lumMod val="60000"/>
                        <a:lumOff val="40000"/>
                      </a:schemeClr>
                    </a:gs>
                    <a:gs pos="63000">
                      <a:schemeClr val="tx2">
                        <a:lumMod val="75000"/>
                      </a:schemeClr>
                    </a:gs>
                  </a:gsLst>
                  <a:lin ang="5400000" scaled="0"/>
                </a:gradFill>
                <a:ln cap="rnd">
                  <a:solidFill>
                    <a:schemeClr val="bg2">
                      <a:lumMod val="90000"/>
                    </a:schemeClr>
                  </a:solidFill>
                </a:ln>
                <a:effectLst>
                  <a:outerShdw blurRad="50800" dist="38100" dir="2700000" algn="tl" rotWithShape="0">
                    <a:prstClr val="black">
                      <a:alpha val="40000"/>
                    </a:prstClr>
                  </a:outerShdw>
                  <a:softEdge rad="0"/>
                </a:effectLst>
              </p:spPr>
              <p:txBody>
                <a:bodyPr wrap="square" lIns="45720" tIns="45720" rIns="45720" bIns="45720" rtlCol="0" anchor="ctr" anchorCtr="0">
                  <a:noAutofit/>
                </a:bodyPr>
                <a:lstStyle/>
                <a:p>
                  <a:pPr algn="ctr"/>
                  <a:r>
                    <a:rPr lang="en-US" sz="1200" b="1" dirty="0">
                      <a:solidFill>
                        <a:srgbClr val="FFFFFF"/>
                      </a:solidFill>
                    </a:rPr>
                    <a:t>Predictive Analysis Library</a:t>
                  </a:r>
                </a:p>
              </p:txBody>
            </p:sp>
            <p:sp>
              <p:nvSpPr>
                <p:cNvPr id="201" name="TextBox 200"/>
                <p:cNvSpPr txBox="1"/>
                <p:nvPr/>
              </p:nvSpPr>
              <p:spPr>
                <a:xfrm>
                  <a:off x="4271021" y="3964446"/>
                  <a:ext cx="1244632" cy="390840"/>
                </a:xfrm>
                <a:prstGeom prst="rect">
                  <a:avLst/>
                </a:prstGeom>
                <a:gradFill>
                  <a:gsLst>
                    <a:gs pos="0">
                      <a:schemeClr val="tx2">
                        <a:lumMod val="60000"/>
                        <a:lumOff val="40000"/>
                      </a:schemeClr>
                    </a:gs>
                    <a:gs pos="63000">
                      <a:schemeClr val="tx2">
                        <a:lumMod val="75000"/>
                      </a:schemeClr>
                    </a:gs>
                  </a:gsLst>
                  <a:lin ang="5400000" scaled="0"/>
                </a:gradFill>
                <a:ln cap="rnd">
                  <a:solidFill>
                    <a:schemeClr val="bg2">
                      <a:lumMod val="90000"/>
                    </a:schemeClr>
                  </a:solidFill>
                </a:ln>
                <a:effectLst>
                  <a:outerShdw blurRad="50800" dist="38100" dir="2700000" algn="tl" rotWithShape="0">
                    <a:prstClr val="black">
                      <a:alpha val="40000"/>
                    </a:prstClr>
                  </a:outerShdw>
                  <a:softEdge rad="0"/>
                </a:effectLst>
              </p:spPr>
              <p:txBody>
                <a:bodyPr wrap="square" lIns="45720" tIns="45720" rIns="45720" bIns="45720" rtlCol="0" anchor="ctr" anchorCtr="0">
                  <a:noAutofit/>
                </a:bodyPr>
                <a:lstStyle/>
                <a:p>
                  <a:pPr algn="ctr"/>
                  <a:r>
                    <a:rPr lang="en-US" sz="1200" b="1" dirty="0">
                      <a:solidFill>
                        <a:srgbClr val="FFFFFF"/>
                      </a:solidFill>
                    </a:rPr>
                    <a:t>Database</a:t>
                  </a:r>
                  <a:br>
                    <a:rPr lang="en-US" sz="1200" b="1" dirty="0">
                      <a:solidFill>
                        <a:srgbClr val="FFFFFF"/>
                      </a:solidFill>
                    </a:rPr>
                  </a:br>
                  <a:r>
                    <a:rPr lang="en-US" sz="1200" b="1" dirty="0">
                      <a:solidFill>
                        <a:srgbClr val="FFFFFF"/>
                      </a:solidFill>
                    </a:rPr>
                    <a:t>Services</a:t>
                  </a:r>
                </a:p>
              </p:txBody>
            </p:sp>
            <p:sp>
              <p:nvSpPr>
                <p:cNvPr id="202" name="TextBox 201"/>
                <p:cNvSpPr txBox="1"/>
                <p:nvPr/>
              </p:nvSpPr>
              <p:spPr>
                <a:xfrm>
                  <a:off x="5533895" y="3527210"/>
                  <a:ext cx="1244632" cy="390840"/>
                </a:xfrm>
                <a:prstGeom prst="rect">
                  <a:avLst/>
                </a:prstGeom>
                <a:gradFill>
                  <a:gsLst>
                    <a:gs pos="0">
                      <a:schemeClr val="tx2">
                        <a:lumMod val="60000"/>
                        <a:lumOff val="40000"/>
                      </a:schemeClr>
                    </a:gs>
                    <a:gs pos="63000">
                      <a:schemeClr val="tx2">
                        <a:lumMod val="75000"/>
                      </a:schemeClr>
                    </a:gs>
                  </a:gsLst>
                  <a:lin ang="5400000" scaled="0"/>
                </a:gradFill>
                <a:ln cap="rnd">
                  <a:solidFill>
                    <a:schemeClr val="bg2">
                      <a:lumMod val="90000"/>
                    </a:schemeClr>
                  </a:solidFill>
                </a:ln>
                <a:effectLst>
                  <a:outerShdw blurRad="50800" dist="38100" dir="2700000" algn="tl" rotWithShape="0">
                    <a:prstClr val="black">
                      <a:alpha val="40000"/>
                    </a:prstClr>
                  </a:outerShdw>
                  <a:softEdge rad="0"/>
                </a:effectLst>
              </p:spPr>
              <p:txBody>
                <a:bodyPr wrap="square" lIns="45720" tIns="45720" rIns="45720" bIns="45720" rtlCol="0" anchor="ctr" anchorCtr="0">
                  <a:noAutofit/>
                </a:bodyPr>
                <a:lstStyle/>
                <a:p>
                  <a:pPr algn="ctr"/>
                  <a:r>
                    <a:rPr lang="en-US" sz="1200" b="1" dirty="0">
                      <a:solidFill>
                        <a:srgbClr val="FFFFFF"/>
                      </a:solidFill>
                    </a:rPr>
                    <a:t>Stored Procedure &amp; Data Models</a:t>
                  </a:r>
                </a:p>
              </p:txBody>
            </p:sp>
            <p:sp>
              <p:nvSpPr>
                <p:cNvPr id="203" name="TextBox 202"/>
                <p:cNvSpPr txBox="1"/>
                <p:nvPr/>
              </p:nvSpPr>
              <p:spPr>
                <a:xfrm>
                  <a:off x="5534009" y="3964446"/>
                  <a:ext cx="1244632" cy="390840"/>
                </a:xfrm>
                <a:prstGeom prst="rect">
                  <a:avLst/>
                </a:prstGeom>
                <a:gradFill>
                  <a:gsLst>
                    <a:gs pos="0">
                      <a:schemeClr val="tx2">
                        <a:lumMod val="60000"/>
                        <a:lumOff val="40000"/>
                      </a:schemeClr>
                    </a:gs>
                    <a:gs pos="63000">
                      <a:schemeClr val="tx2">
                        <a:lumMod val="75000"/>
                      </a:schemeClr>
                    </a:gs>
                  </a:gsLst>
                  <a:lin ang="5400000" scaled="0"/>
                </a:gradFill>
                <a:ln cap="rnd">
                  <a:solidFill>
                    <a:schemeClr val="bg2">
                      <a:lumMod val="90000"/>
                    </a:schemeClr>
                  </a:solidFill>
                </a:ln>
                <a:effectLst>
                  <a:outerShdw blurRad="50800" dist="38100" dir="2700000" algn="tl" rotWithShape="0">
                    <a:prstClr val="black">
                      <a:alpha val="40000"/>
                    </a:prstClr>
                  </a:outerShdw>
                  <a:softEdge rad="0"/>
                </a:effectLst>
              </p:spPr>
              <p:txBody>
                <a:bodyPr wrap="square" lIns="45720" tIns="45720" rIns="45720" bIns="45720" rtlCol="0" anchor="ctr" anchorCtr="0">
                  <a:noAutofit/>
                </a:bodyPr>
                <a:lstStyle/>
                <a:p>
                  <a:pPr algn="ctr"/>
                  <a:r>
                    <a:rPr lang="en-US" sz="1200" b="1" dirty="0">
                      <a:solidFill>
                        <a:srgbClr val="FFFFFF"/>
                      </a:solidFill>
                    </a:rPr>
                    <a:t>Planning Engine</a:t>
                  </a:r>
                </a:p>
              </p:txBody>
            </p:sp>
            <p:sp>
              <p:nvSpPr>
                <p:cNvPr id="204" name="TextBox 203"/>
                <p:cNvSpPr txBox="1"/>
                <p:nvPr/>
              </p:nvSpPr>
              <p:spPr>
                <a:xfrm>
                  <a:off x="6806647" y="3964446"/>
                  <a:ext cx="1244632" cy="390840"/>
                </a:xfrm>
                <a:prstGeom prst="rect">
                  <a:avLst/>
                </a:prstGeom>
                <a:gradFill>
                  <a:gsLst>
                    <a:gs pos="0">
                      <a:schemeClr val="tx2">
                        <a:lumMod val="60000"/>
                        <a:lumOff val="40000"/>
                      </a:schemeClr>
                    </a:gs>
                    <a:gs pos="63000">
                      <a:schemeClr val="tx2">
                        <a:lumMod val="75000"/>
                      </a:schemeClr>
                    </a:gs>
                  </a:gsLst>
                  <a:lin ang="5400000" scaled="0"/>
                </a:gradFill>
                <a:ln cap="rnd">
                  <a:solidFill>
                    <a:schemeClr val="bg2">
                      <a:lumMod val="90000"/>
                    </a:schemeClr>
                  </a:solidFill>
                </a:ln>
                <a:effectLst>
                  <a:outerShdw blurRad="50800" dist="38100" dir="2700000" algn="tl" rotWithShape="0">
                    <a:prstClr val="black">
                      <a:alpha val="40000"/>
                    </a:prstClr>
                  </a:outerShdw>
                  <a:softEdge rad="0"/>
                </a:effectLst>
              </p:spPr>
              <p:txBody>
                <a:bodyPr wrap="square" lIns="45720" tIns="45720" rIns="45720" bIns="45720" rtlCol="0" anchor="ctr" anchorCtr="0">
                  <a:noAutofit/>
                </a:bodyPr>
                <a:lstStyle/>
                <a:p>
                  <a:pPr algn="ctr"/>
                  <a:r>
                    <a:rPr lang="en-US" sz="1200" b="1" dirty="0">
                      <a:solidFill>
                        <a:srgbClr val="FFFFFF"/>
                      </a:solidFill>
                    </a:rPr>
                    <a:t>Rules Engine</a:t>
                  </a:r>
                </a:p>
              </p:txBody>
            </p:sp>
            <p:sp>
              <p:nvSpPr>
                <p:cNvPr id="205" name="TextBox 204"/>
                <p:cNvSpPr txBox="1"/>
                <p:nvPr/>
              </p:nvSpPr>
              <p:spPr>
                <a:xfrm>
                  <a:off x="6806647" y="3528162"/>
                  <a:ext cx="1244632" cy="390840"/>
                </a:xfrm>
                <a:prstGeom prst="rect">
                  <a:avLst/>
                </a:prstGeom>
                <a:gradFill>
                  <a:gsLst>
                    <a:gs pos="0">
                      <a:schemeClr val="tx2">
                        <a:lumMod val="60000"/>
                        <a:lumOff val="40000"/>
                      </a:schemeClr>
                    </a:gs>
                    <a:gs pos="63000">
                      <a:schemeClr val="tx2">
                        <a:lumMod val="75000"/>
                      </a:schemeClr>
                    </a:gs>
                  </a:gsLst>
                  <a:lin ang="5400000" scaled="0"/>
                </a:gradFill>
                <a:ln cap="rnd">
                  <a:solidFill>
                    <a:schemeClr val="bg2">
                      <a:lumMod val="90000"/>
                    </a:schemeClr>
                  </a:solidFill>
                </a:ln>
                <a:effectLst>
                  <a:outerShdw blurRad="50800" dist="38100" dir="2700000" algn="tl" rotWithShape="0">
                    <a:prstClr val="black">
                      <a:alpha val="40000"/>
                    </a:prstClr>
                  </a:outerShdw>
                  <a:softEdge rad="0"/>
                </a:effectLst>
              </p:spPr>
              <p:txBody>
                <a:bodyPr wrap="square" lIns="45720" tIns="45720" rIns="45720" bIns="45720" rtlCol="0" anchor="ctr" anchorCtr="0">
                  <a:noAutofit/>
                </a:bodyPr>
                <a:lstStyle/>
                <a:p>
                  <a:pPr algn="ctr"/>
                  <a:r>
                    <a:rPr lang="en-US" sz="1200" b="1" dirty="0">
                      <a:solidFill>
                        <a:srgbClr val="FFFFFF"/>
                      </a:solidFill>
                    </a:rPr>
                    <a:t>Application &amp; UI Services </a:t>
                  </a:r>
                </a:p>
              </p:txBody>
            </p:sp>
          </p:grpSp>
        </p:grpSp>
      </p:grpSp>
      <p:sp>
        <p:nvSpPr>
          <p:cNvPr id="58" name="Rectangle 57"/>
          <p:cNvSpPr/>
          <p:nvPr/>
        </p:nvSpPr>
        <p:spPr bwMode="gray">
          <a:xfrm>
            <a:off x="444781" y="1"/>
            <a:ext cx="11305630" cy="150642"/>
          </a:xfrm>
          <a:prstGeom prst="rect">
            <a:avLst/>
          </a:prstGeom>
          <a:solidFill>
            <a:schemeClr val="accent1"/>
          </a:solidFill>
          <a:ln w="6350" algn="ctr">
            <a:noFill/>
            <a:miter lim="800000"/>
            <a:headEnd/>
            <a:tailEnd/>
          </a:ln>
        </p:spPr>
        <p:txBody>
          <a:bodyPr lIns="107159" tIns="85727" rIns="107159" bIns="85727" rtlCol="0" anchor="ctr"/>
          <a:lstStyle/>
          <a:p>
            <a:pPr algn="ctr" fontAlgn="base">
              <a:spcBef>
                <a:spcPct val="50000"/>
              </a:spcBef>
              <a:spcAft>
                <a:spcPct val="0"/>
              </a:spcAft>
              <a:buClr>
                <a:srgbClr val="F0AB00"/>
              </a:buClr>
              <a:buSzPct val="80000"/>
            </a:pPr>
            <a:endParaRPr lang="en-US" kern="0" dirty="0" smtClean="0">
              <a:solidFill>
                <a:srgbClr val="000000"/>
              </a:solidFill>
              <a:ea typeface="Arial Unicode MS" pitchFamily="34" charset="-128"/>
              <a:cs typeface="Arial Unicode MS" pitchFamily="34" charset="-128"/>
            </a:endParaRPr>
          </a:p>
        </p:txBody>
      </p:sp>
      <p:sp>
        <p:nvSpPr>
          <p:cNvPr id="59" name="Title 1"/>
          <p:cNvSpPr txBox="1">
            <a:spLocks/>
          </p:cNvSpPr>
          <p:nvPr/>
        </p:nvSpPr>
        <p:spPr bwMode="gray">
          <a:xfrm>
            <a:off x="432113" y="279503"/>
            <a:ext cx="11330950" cy="756175"/>
          </a:xfrm>
          <a:prstGeom prst="rect">
            <a:avLst/>
          </a:prstGeom>
        </p:spPr>
        <p:txBody>
          <a:bodyPr vert="horz" lIns="0" tIns="0" rIns="0" bIns="0" rtlCol="0" anchor="ctr" anchorCtr="0">
            <a:noAutofit/>
          </a:bodyPr>
          <a:lstStyle>
            <a:lvl1pPr algn="l" defTabSz="914400" rtl="0" eaLnBrk="1" latinLnBrk="0" hangingPunct="1">
              <a:spcBef>
                <a:spcPct val="0"/>
              </a:spcBef>
              <a:buNone/>
              <a:defRPr sz="2400" b="1" kern="1200">
                <a:solidFill>
                  <a:schemeClr val="accent2"/>
                </a:solidFill>
                <a:latin typeface="+mj-lt"/>
                <a:ea typeface="+mj-ea"/>
                <a:cs typeface="+mj-cs"/>
              </a:defRPr>
            </a:lvl1pPr>
          </a:lstStyle>
          <a:p>
            <a:endParaRPr lang="en-US" sz="2800" b="0" dirty="0">
              <a:solidFill>
                <a:schemeClr val="tx1"/>
              </a:solidFill>
            </a:endParaRPr>
          </a:p>
        </p:txBody>
      </p:sp>
      <p:grpSp>
        <p:nvGrpSpPr>
          <p:cNvPr id="88" name="Group 87"/>
          <p:cNvGrpSpPr/>
          <p:nvPr/>
        </p:nvGrpSpPr>
        <p:grpSpPr>
          <a:xfrm>
            <a:off x="579016" y="5086873"/>
            <a:ext cx="11171395" cy="1084435"/>
            <a:chOff x="142366" y="5481935"/>
            <a:chExt cx="8838208" cy="1084184"/>
          </a:xfrm>
          <a:solidFill>
            <a:schemeClr val="accent1">
              <a:lumMod val="60000"/>
              <a:lumOff val="40000"/>
            </a:schemeClr>
          </a:solidFill>
          <a:effectLst>
            <a:outerShdw blurRad="50800" dist="38100" dir="2700000" algn="tl" rotWithShape="0">
              <a:prstClr val="black">
                <a:alpha val="40000"/>
              </a:prstClr>
            </a:outerShdw>
          </a:effectLst>
        </p:grpSpPr>
        <p:sp>
          <p:nvSpPr>
            <p:cNvPr id="89" name="Rounded Rectangle 88"/>
            <p:cNvSpPr/>
            <p:nvPr/>
          </p:nvSpPr>
          <p:spPr bwMode="gray">
            <a:xfrm>
              <a:off x="142366" y="5481935"/>
              <a:ext cx="8838208" cy="1084184"/>
            </a:xfrm>
            <a:prstGeom prst="roundRect">
              <a:avLst>
                <a:gd name="adj" fmla="val 4586"/>
              </a:avLst>
            </a:prstGeom>
            <a:grpFill/>
            <a:ln w="12700">
              <a:solidFill>
                <a:schemeClr val="bg2">
                  <a:lumMod val="50000"/>
                </a:schemeClr>
              </a:solidFill>
            </a:ln>
          </p:spPr>
          <p:txBody>
            <a:bodyPr wrap="square" rtlCol="0" anchor="ctr" anchorCtr="1">
              <a:noAutofit/>
            </a:bodyPr>
            <a:lstStyle/>
            <a:p>
              <a:pPr algn="ctr"/>
              <a:endParaRPr lang="en-US" sz="1400" dirty="0">
                <a:solidFill>
                  <a:srgbClr val="FFFFFF"/>
                </a:solidFill>
                <a:cs typeface="Arial"/>
              </a:endParaRPr>
            </a:p>
          </p:txBody>
        </p:sp>
        <p:sp>
          <p:nvSpPr>
            <p:cNvPr id="90" name="Rectangle 89"/>
            <p:cNvSpPr/>
            <p:nvPr/>
          </p:nvSpPr>
          <p:spPr>
            <a:xfrm>
              <a:off x="809409" y="5606298"/>
              <a:ext cx="7418166" cy="876960"/>
            </a:xfrm>
            <a:prstGeom prst="rect">
              <a:avLst/>
            </a:prstGeom>
            <a:grpFill/>
          </p:spPr>
          <p:txBody>
            <a:bodyPr wrap="square">
              <a:spAutoFit/>
            </a:bodyPr>
            <a:lstStyle/>
            <a:p>
              <a:pPr algn="ctr"/>
              <a:r>
                <a:rPr lang="en-US" sz="1700" dirty="0" smtClean="0">
                  <a:solidFill>
                    <a:schemeClr val="tx1">
                      <a:lumMod val="95000"/>
                      <a:lumOff val="5000"/>
                    </a:schemeClr>
                  </a:solidFill>
                </a:rPr>
                <a:t>	Converges database</a:t>
              </a:r>
              <a:r>
                <a:rPr lang="en-US" sz="1700" dirty="0">
                  <a:solidFill>
                    <a:schemeClr val="tx1">
                      <a:lumMod val="95000"/>
                      <a:lumOff val="5000"/>
                    </a:schemeClr>
                  </a:solidFill>
                </a:rPr>
                <a:t>, </a:t>
              </a:r>
              <a:r>
                <a:rPr lang="en-US" sz="1700" dirty="0" smtClean="0">
                  <a:solidFill>
                    <a:schemeClr val="tx1">
                      <a:lumMod val="95000"/>
                      <a:lumOff val="5000"/>
                    </a:schemeClr>
                  </a:solidFill>
                </a:rPr>
                <a:t>data </a:t>
              </a:r>
              <a:r>
                <a:rPr lang="en-US" sz="1700" dirty="0">
                  <a:solidFill>
                    <a:schemeClr val="tx1">
                      <a:lumMod val="95000"/>
                      <a:lumOff val="5000"/>
                    </a:schemeClr>
                  </a:solidFill>
                </a:rPr>
                <a:t>p</a:t>
              </a:r>
              <a:r>
                <a:rPr lang="en-US" sz="1700" dirty="0" smtClean="0">
                  <a:solidFill>
                    <a:schemeClr val="tx1">
                      <a:lumMod val="95000"/>
                      <a:lumOff val="5000"/>
                    </a:schemeClr>
                  </a:solidFill>
                </a:rPr>
                <a:t>rocessing </a:t>
              </a:r>
              <a:r>
                <a:rPr lang="en-US" sz="1700" dirty="0">
                  <a:solidFill>
                    <a:schemeClr val="tx1">
                      <a:lumMod val="95000"/>
                      <a:lumOff val="5000"/>
                    </a:schemeClr>
                  </a:solidFill>
                </a:rPr>
                <a:t>and </a:t>
              </a:r>
              <a:r>
                <a:rPr lang="en-US" sz="1700" dirty="0" smtClean="0">
                  <a:solidFill>
                    <a:schemeClr val="tx1">
                      <a:lumMod val="95000"/>
                      <a:lumOff val="5000"/>
                    </a:schemeClr>
                  </a:solidFill>
                </a:rPr>
                <a:t>application </a:t>
              </a:r>
              <a:r>
                <a:rPr lang="en-US" sz="1700" dirty="0">
                  <a:solidFill>
                    <a:schemeClr val="tx1">
                      <a:lumMod val="95000"/>
                      <a:lumOff val="5000"/>
                    </a:schemeClr>
                  </a:solidFill>
                </a:rPr>
                <a:t>p</a:t>
              </a:r>
              <a:r>
                <a:rPr lang="en-US" sz="1700" dirty="0" smtClean="0">
                  <a:solidFill>
                    <a:schemeClr val="tx1">
                      <a:lumMod val="95000"/>
                      <a:lumOff val="5000"/>
                    </a:schemeClr>
                  </a:solidFill>
                </a:rPr>
                <a:t>latform capabilities,</a:t>
              </a:r>
            </a:p>
            <a:p>
              <a:pPr algn="ctr"/>
              <a:r>
                <a:rPr lang="en-US" sz="1700" dirty="0" smtClean="0">
                  <a:solidFill>
                    <a:schemeClr val="tx1">
                      <a:lumMod val="95000"/>
                      <a:lumOff val="5000"/>
                    </a:schemeClr>
                  </a:solidFill>
                </a:rPr>
                <a:t> </a:t>
              </a:r>
              <a:r>
                <a:rPr lang="en-US" sz="1700" dirty="0">
                  <a:solidFill>
                    <a:schemeClr val="tx1">
                      <a:lumMod val="95000"/>
                      <a:lumOff val="5000"/>
                    </a:schemeClr>
                  </a:solidFill>
                </a:rPr>
                <a:t>provides libraries for </a:t>
              </a:r>
              <a:r>
                <a:rPr lang="en-US" sz="1700" dirty="0" smtClean="0">
                  <a:solidFill>
                    <a:schemeClr val="tx1">
                      <a:lumMod val="95000"/>
                      <a:lumOff val="5000"/>
                    </a:schemeClr>
                  </a:solidFill>
                </a:rPr>
                <a:t>business functions, planning, predictive</a:t>
              </a:r>
              <a:r>
                <a:rPr lang="en-US" sz="1700" dirty="0">
                  <a:solidFill>
                    <a:schemeClr val="tx1">
                      <a:lumMod val="95000"/>
                      <a:lumOff val="5000"/>
                    </a:schemeClr>
                  </a:solidFill>
                </a:rPr>
                <a:t>, t</a:t>
              </a:r>
              <a:r>
                <a:rPr lang="en-US" sz="1700" dirty="0" smtClean="0">
                  <a:solidFill>
                    <a:schemeClr val="tx1">
                      <a:lumMod val="95000"/>
                      <a:lumOff val="5000"/>
                    </a:schemeClr>
                  </a:solidFill>
                </a:rPr>
                <a:t>ext</a:t>
              </a:r>
              <a:r>
                <a:rPr lang="en-US" sz="1700" dirty="0">
                  <a:solidFill>
                    <a:schemeClr val="tx1">
                      <a:lumMod val="95000"/>
                      <a:lumOff val="5000"/>
                    </a:schemeClr>
                  </a:solidFill>
                </a:rPr>
                <a:t>, </a:t>
              </a:r>
              <a:r>
                <a:rPr lang="en-US" sz="1700" dirty="0" smtClean="0">
                  <a:solidFill>
                    <a:schemeClr val="tx1">
                      <a:lumMod val="95000"/>
                      <a:lumOff val="5000"/>
                    </a:schemeClr>
                  </a:solidFill>
                </a:rPr>
                <a:t>spatial analytics </a:t>
              </a:r>
            </a:p>
            <a:p>
              <a:pPr algn="ctr"/>
              <a:r>
                <a:rPr lang="en-US" sz="1700" dirty="0" smtClean="0">
                  <a:solidFill>
                    <a:schemeClr val="tx1">
                      <a:lumMod val="95000"/>
                      <a:lumOff val="5000"/>
                    </a:schemeClr>
                  </a:solidFill>
                </a:rPr>
                <a:t>to </a:t>
              </a:r>
              <a:r>
                <a:rPr lang="en-US" sz="1700" dirty="0">
                  <a:solidFill>
                    <a:schemeClr val="tx1">
                      <a:lumMod val="95000"/>
                      <a:lumOff val="5000"/>
                    </a:schemeClr>
                  </a:solidFill>
                </a:rPr>
                <a:t>enable business to operate in real-time</a:t>
              </a:r>
            </a:p>
          </p:txBody>
        </p:sp>
      </p:grpSp>
      <p:sp>
        <p:nvSpPr>
          <p:cNvPr id="79" name="Title 1"/>
          <p:cNvSpPr>
            <a:spLocks noGrp="1"/>
          </p:cNvSpPr>
          <p:nvPr>
            <p:ph type="title"/>
          </p:nvPr>
        </p:nvSpPr>
        <p:spPr>
          <a:xfrm>
            <a:off x="324000" y="324075"/>
            <a:ext cx="11545200" cy="756175"/>
          </a:xfrm>
        </p:spPr>
        <p:txBody>
          <a:bodyPr/>
          <a:lstStyle/>
          <a:p>
            <a:r>
              <a:rPr lang="en-US" dirty="0" smtClean="0"/>
              <a:t>SAP HANA Platform</a:t>
            </a:r>
            <a:br>
              <a:rPr lang="en-US" dirty="0" smtClean="0"/>
            </a:br>
            <a:r>
              <a:rPr lang="en-US" b="0" dirty="0" smtClean="0"/>
              <a:t>More than Just a Database</a:t>
            </a:r>
            <a:endParaRPr lang="en-US" dirty="0"/>
          </a:p>
        </p:txBody>
      </p:sp>
    </p:spTree>
    <p:extLst>
      <p:ext uri="{BB962C8B-B14F-4D97-AF65-F5344CB8AC3E}">
        <p14:creationId xmlns:p14="http://schemas.microsoft.com/office/powerpoint/2010/main" val="12480404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SAP_2012_16x9_v1.1[1]">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20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theme>
</file>

<file path=ppt/theme/theme2.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0E4C0595-EF18-41EC-BF11-E1928884BAD5}">
  <ds:schemaRefs>
    <ds:schemaRef ds:uri="ESRI.ArcGIS.Mapping.OfficeIntegration.PowerPointInfo"/>
  </ds:schemaRefs>
</ds:datastoreItem>
</file>

<file path=customXml/itemProps2.xml><?xml version="1.0" encoding="utf-8"?>
<ds:datastoreItem xmlns:ds="http://schemas.openxmlformats.org/officeDocument/2006/customXml" ds:itemID="{17FD9B2A-1A8F-4ED8-B18B-00CA9C7B2E35}">
  <ds:schemaRefs>
    <ds:schemaRef ds:uri="ESRI.ArcGIS.Mapping.OfficeIntegration.PowerPointInfo"/>
  </ds:schemaRefs>
</ds:datastoreItem>
</file>

<file path=customXml/itemProps3.xml><?xml version="1.0" encoding="utf-8"?>
<ds:datastoreItem xmlns:ds="http://schemas.openxmlformats.org/officeDocument/2006/customXml" ds:itemID="{2E831931-A4A8-4747-86D3-A35040BCCE8C}">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SAP_2012_16x9_v1.1[1]</Template>
  <TotalTime>3747</TotalTime>
  <Words>2143</Words>
  <Application>Microsoft Office PowerPoint</Application>
  <PresentationFormat>Custom</PresentationFormat>
  <Paragraphs>378</Paragraphs>
  <Slides>22</Slides>
  <Notes>20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SAP_2012_16x9_v1.1[1]</vt:lpstr>
      <vt:lpstr>Instant Results with Infinite Storage</vt:lpstr>
      <vt:lpstr>Big Data Economics Lots of Opportunity </vt:lpstr>
      <vt:lpstr>Open Source Community Gift  Apache Hadoop</vt:lpstr>
      <vt:lpstr>The Big Data Phenomenon Big Data is More Than Just Hadoop…   </vt:lpstr>
      <vt:lpstr> SAP HANA + Hadoop Real-Time Big Data for the Enterprise </vt:lpstr>
      <vt:lpstr>Example: Data Analysis of Cancer Genome Goal:  Analytics for Personalized Medicine</vt:lpstr>
      <vt:lpstr>MKI Design Decisions to Improve Speed of Processing Use Hadoop for Pre-Processing; SAP HANA for Advanced Analytics</vt:lpstr>
      <vt:lpstr>SAP HANA + Hadoop for Advanced Analytics Results: Deliver Personalized Results More Quickly</vt:lpstr>
      <vt:lpstr>SAP HANA Platform More than Just a Database</vt:lpstr>
      <vt:lpstr>PowerPoint Presentation</vt:lpstr>
      <vt:lpstr>SAP HANA Platform for Big Data Open Hadoop Strategy</vt:lpstr>
      <vt:lpstr>Enterprise Scenarios: SAP HANA and Hadoop 4 Common Use Cases</vt:lpstr>
      <vt:lpstr>New Technology: Smart Data Access Rapid Analysis of Big Data without Data Movement</vt:lpstr>
      <vt:lpstr>SAP HANA Smart Data Access How to Use</vt:lpstr>
      <vt:lpstr>Example: Smart Data Access Steps For Creating and Using Virtual Tables</vt:lpstr>
      <vt:lpstr>Amplify the Value of Big Data Marry SAP HANA and Hadoop for real-time business results</vt:lpstr>
      <vt:lpstr> Get SAP HANA for Free www.saphana.com/docs/DOC-369 </vt:lpstr>
      <vt:lpstr>Participate in SAP HANA Academy www.saphana.com/community/hana-academy</vt:lpstr>
      <vt:lpstr> Join the Big Data Geek Challenge by SAP www.sap.com/bigdata/challenge </vt:lpstr>
      <vt:lpstr>SAP Startup Focus Program www.saphana.com/community/learn/startups</vt:lpstr>
      <vt:lpstr>PowerPoint Presentation</vt:lpstr>
      <vt:lpstr>Thank you</vt:lpstr>
    </vt:vector>
  </TitlesOfParts>
  <Company>SAP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Predictive Analytics from SAP</dc:title>
  <dc:creator>philip.mugglestone@sap.com</dc:creator>
  <cp:lastModifiedBy>Matthew Zenus</cp:lastModifiedBy>
  <cp:revision>159</cp:revision>
  <dcterms:created xsi:type="dcterms:W3CDTF">2012-10-15T14:31:08Z</dcterms:created>
  <dcterms:modified xsi:type="dcterms:W3CDTF">2013-10-28T19:23:12Z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-1307443078</vt:i4>
  </property>
  <property fmtid="{D5CDD505-2E9C-101B-9397-08002B2CF9AE}" pid="3" name="_NewReviewCycle">
    <vt:lpwstr/>
  </property>
  <property fmtid="{D5CDD505-2E9C-101B-9397-08002B2CF9AE}" pid="4" name="_EmailSubject">
    <vt:lpwstr>SAP - Strata NY 2013 Session slides</vt:lpwstr>
  </property>
  <property fmtid="{D5CDD505-2E9C-101B-9397-08002B2CF9AE}" pid="5" name="_AuthorEmail">
    <vt:lpwstr>diane.mcsweeney@sap.com</vt:lpwstr>
  </property>
  <property fmtid="{D5CDD505-2E9C-101B-9397-08002B2CF9AE}" pid="6" name="_AuthorEmailDisplayName">
    <vt:lpwstr>McSweeney, Diane (external - Temp Staff)</vt:lpwstr>
  </property>
  <property fmtid="{D5CDD505-2E9C-101B-9397-08002B2CF9AE}" pid="7" name="_PreviousAdHocReviewCycleID">
    <vt:i4>1524621431</vt:i4>
  </property>
</Properties>
</file>