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2" r:id="rId2"/>
    <p:sldId id="269" r:id="rId3"/>
    <p:sldId id="270" r:id="rId4"/>
    <p:sldId id="271" r:id="rId5"/>
    <p:sldId id="272" r:id="rId6"/>
    <p:sldId id="274" r:id="rId7"/>
    <p:sldId id="275" r:id="rId8"/>
    <p:sldId id="276" r:id="rId9"/>
    <p:sldId id="277" r:id="rId10"/>
    <p:sldId id="278" r:id="rId11"/>
    <p:sldId id="268" r:id="rId12"/>
    <p:sldId id="266" r:id="rId13"/>
    <p:sldId id="279" r:id="rId14"/>
    <p:sldId id="260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CCCB"/>
    <a:srgbClr val="999999"/>
    <a:srgbClr val="F16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5344" autoAdjust="0"/>
  </p:normalViewPr>
  <p:slideViewPr>
    <p:cSldViewPr>
      <p:cViewPr>
        <p:scale>
          <a:sx n="130" d="100"/>
          <a:sy n="130" d="100"/>
        </p:scale>
        <p:origin x="-920" y="-552"/>
      </p:cViewPr>
      <p:guideLst>
        <p:guide orient="horz" pos="2928"/>
        <p:guide pos="47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1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ED85A0-62DC-4662-AE19-DB20B630C911}" type="datetimeFigureOut">
              <a:rPr lang="en-US" smtClean="0"/>
              <a:pPr/>
              <a:t>10/27/13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D3CE1-6B79-42EC-A097-D580E6E4CEA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339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209C5-FAF5-4E75-807B-77945841804B}" type="datetimeFigureOut">
              <a:rPr lang="en-US" smtClean="0"/>
              <a:pPr/>
              <a:t>10/27/13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CF1FD-2163-40BB-8BC9-73EA401EA0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12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3105152"/>
            <a:ext cx="7772400" cy="473869"/>
          </a:xfrm>
        </p:spPr>
        <p:txBody>
          <a:bodyPr/>
          <a:lstStyle>
            <a:lvl1pPr algn="l">
              <a:defRPr b="0" i="0">
                <a:solidFill>
                  <a:srgbClr val="F16323"/>
                </a:solidFill>
                <a:latin typeface="+mn-lt"/>
                <a:cs typeface="Museo Sans 30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467100"/>
            <a:ext cx="6400800" cy="400050"/>
          </a:xfrm>
        </p:spPr>
        <p:txBody>
          <a:bodyPr/>
          <a:lstStyle>
            <a:lvl1pPr marL="0" indent="0" algn="l">
              <a:buNone/>
              <a:defRPr>
                <a:solidFill>
                  <a:srgbClr val="999999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914650"/>
            <a:ext cx="8839200" cy="0"/>
          </a:xfrm>
          <a:prstGeom prst="line">
            <a:avLst/>
          </a:prstGeom>
          <a:ln w="19050">
            <a:solidFill>
              <a:srgbClr val="CDCC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E:\clearstory_ppt_v12_10_14 copy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0918" y="571500"/>
            <a:ext cx="2918283" cy="1363800"/>
          </a:xfrm>
          <a:prstGeom prst="rect">
            <a:avLst/>
          </a:prstGeom>
          <a:noFill/>
        </p:spPr>
      </p:pic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905250"/>
            <a:ext cx="7467600" cy="342900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latin typeface="+mn-lt"/>
              </a:defRPr>
            </a:lvl1pPr>
          </a:lstStyle>
          <a:p>
            <a:pPr lvl="0"/>
            <a:r>
              <a:rPr lang="en-US" dirty="0" smtClean="0"/>
              <a:t>Click to edit Speaker Name &amp; Date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869657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Proprietary &amp;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869657"/>
            <a:ext cx="2133600" cy="273844"/>
          </a:xfrm>
          <a:prstGeom prst="rect">
            <a:avLst/>
          </a:prstGeom>
        </p:spPr>
        <p:txBody>
          <a:bodyPr/>
          <a:lstStyle/>
          <a:p>
            <a:fld id="{4977230C-EEF7-416D-9A15-36F1F3C9C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869657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Proprietary &amp;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869657"/>
            <a:ext cx="2133600" cy="273844"/>
          </a:xfrm>
          <a:prstGeom prst="rect">
            <a:avLst/>
          </a:prstGeom>
        </p:spPr>
        <p:txBody>
          <a:bodyPr/>
          <a:lstStyle/>
          <a:p>
            <a:fld id="{4977230C-EEF7-416D-9A15-36F1F3C9C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771900"/>
          </a:xfrm>
        </p:spPr>
        <p:txBody>
          <a:bodyPr/>
          <a:lstStyle>
            <a:lvl1pPr>
              <a:buFont typeface="Arial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869657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Proprietary &amp;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869657"/>
            <a:ext cx="2133600" cy="273844"/>
          </a:xfrm>
          <a:prstGeom prst="rect">
            <a:avLst/>
          </a:prstGeom>
        </p:spPr>
        <p:txBody>
          <a:bodyPr/>
          <a:lstStyle/>
          <a:p>
            <a:fld id="{4977230C-EEF7-416D-9A15-36F1F3C9C58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33400" y="800100"/>
            <a:ext cx="8610600" cy="0"/>
          </a:xfrm>
          <a:prstGeom prst="line">
            <a:avLst/>
          </a:prstGeom>
          <a:ln w="19050">
            <a:solidFill>
              <a:srgbClr val="CDCC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3371850"/>
          </a:xfrm>
        </p:spPr>
        <p:txBody>
          <a:bodyPr/>
          <a:lstStyle>
            <a:lvl1pPr>
              <a:buFont typeface="Arial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869657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Proprietary &amp;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869657"/>
            <a:ext cx="2133600" cy="273844"/>
          </a:xfrm>
          <a:prstGeom prst="rect">
            <a:avLst/>
          </a:prstGeom>
        </p:spPr>
        <p:txBody>
          <a:bodyPr/>
          <a:lstStyle/>
          <a:p>
            <a:fld id="{4977230C-EEF7-416D-9A15-36F1F3C9C58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533400" y="800100"/>
            <a:ext cx="8610600" cy="0"/>
          </a:xfrm>
          <a:prstGeom prst="line">
            <a:avLst/>
          </a:prstGeom>
          <a:ln w="19050">
            <a:solidFill>
              <a:srgbClr val="CDCC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857250"/>
            <a:ext cx="8229600" cy="457200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Click to edit slide sub-head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263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869657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Proprietary &amp;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869657"/>
            <a:ext cx="2133600" cy="273844"/>
          </a:xfrm>
          <a:prstGeom prst="rect">
            <a:avLst/>
          </a:prstGeom>
        </p:spPr>
        <p:txBody>
          <a:bodyPr/>
          <a:lstStyle/>
          <a:p>
            <a:fld id="{4977230C-EEF7-416D-9A15-36F1F3C9C58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533400" y="914400"/>
            <a:ext cx="8610600" cy="0"/>
          </a:xfrm>
          <a:prstGeom prst="line">
            <a:avLst/>
          </a:prstGeom>
          <a:ln w="190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>
                <a:solidFill>
                  <a:srgbClr val="999999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>
                <a:solidFill>
                  <a:srgbClr val="999999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869657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Proprietary &amp; confidential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869657"/>
            <a:ext cx="2133600" cy="273844"/>
          </a:xfrm>
          <a:prstGeom prst="rect">
            <a:avLst/>
          </a:prstGeom>
        </p:spPr>
        <p:txBody>
          <a:bodyPr/>
          <a:lstStyle/>
          <a:p>
            <a:fld id="{4977230C-EEF7-416D-9A15-36F1F3C9C58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33400" y="914400"/>
            <a:ext cx="8610600" cy="0"/>
          </a:xfrm>
          <a:prstGeom prst="line">
            <a:avLst/>
          </a:prstGeom>
          <a:ln w="190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869657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Proprietary &amp;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869657"/>
            <a:ext cx="2133600" cy="273844"/>
          </a:xfrm>
          <a:prstGeom prst="rect">
            <a:avLst/>
          </a:prstGeom>
        </p:spPr>
        <p:txBody>
          <a:bodyPr/>
          <a:lstStyle/>
          <a:p>
            <a:fld id="{4977230C-EEF7-416D-9A15-36F1F3C9C58A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33400" y="914400"/>
            <a:ext cx="8610600" cy="0"/>
          </a:xfrm>
          <a:prstGeom prst="line">
            <a:avLst/>
          </a:prstGeom>
          <a:ln w="19050">
            <a:solidFill>
              <a:srgbClr val="99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69657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Proprietary &amp; confidential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869657"/>
            <a:ext cx="2133600" cy="273844"/>
          </a:xfrm>
          <a:prstGeom prst="rect">
            <a:avLst/>
          </a:prstGeom>
        </p:spPr>
        <p:txBody>
          <a:bodyPr/>
          <a:lstStyle/>
          <a:p>
            <a:fld id="{4977230C-EEF7-416D-9A15-36F1F3C9C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869657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Proprietary &amp;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869657"/>
            <a:ext cx="2133600" cy="273844"/>
          </a:xfrm>
          <a:prstGeom prst="rect">
            <a:avLst/>
          </a:prstGeom>
        </p:spPr>
        <p:txBody>
          <a:bodyPr/>
          <a:lstStyle/>
          <a:p>
            <a:fld id="{4977230C-EEF7-416D-9A15-36F1F3C9C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869657"/>
            <a:ext cx="2895600" cy="27384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Proprietary &amp;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869657"/>
            <a:ext cx="2133600" cy="273844"/>
          </a:xfrm>
          <a:prstGeom prst="rect">
            <a:avLst/>
          </a:prstGeom>
        </p:spPr>
        <p:txBody>
          <a:bodyPr/>
          <a:lstStyle/>
          <a:p>
            <a:fld id="{4977230C-EEF7-416D-9A15-36F1F3C9C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/>
        </p:nvSpPr>
        <p:spPr>
          <a:xfrm>
            <a:off x="152400" y="486965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16323"/>
                </a:solidFill>
                <a:effectLst/>
                <a:uLnTx/>
                <a:uFillTx/>
                <a:latin typeface="+mn-lt"/>
                <a:ea typeface="+mn-ea"/>
                <a:cs typeface="Museo Sans 300"/>
              </a:rPr>
              <a:t>clearstorydata.com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b="0" i="0" kern="1200">
          <a:solidFill>
            <a:schemeClr val="accent1"/>
          </a:solidFill>
          <a:latin typeface="+mj-lt"/>
          <a:ea typeface="+mj-ea"/>
          <a:cs typeface="Museo Sans 10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b="0" i="0" kern="1200" baseline="0">
          <a:solidFill>
            <a:srgbClr val="99999A"/>
          </a:solidFill>
          <a:latin typeface="+mn-lt"/>
          <a:ea typeface="+mn-ea"/>
          <a:cs typeface="Museo Sans 10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–"/>
        <a:defRPr sz="2400" b="0" i="0" kern="1200">
          <a:solidFill>
            <a:srgbClr val="99999A"/>
          </a:solidFill>
          <a:latin typeface="+mn-lt"/>
          <a:ea typeface="+mn-ea"/>
          <a:cs typeface="Museo Sans 10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b="0" i="0" kern="1200">
          <a:solidFill>
            <a:srgbClr val="99999A"/>
          </a:solidFill>
          <a:latin typeface="+mn-lt"/>
          <a:ea typeface="+mn-ea"/>
          <a:cs typeface="Museo Sans 10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–"/>
        <a:defRPr sz="2000" b="0" i="0" kern="1200">
          <a:solidFill>
            <a:srgbClr val="99999A"/>
          </a:solidFill>
          <a:latin typeface="+mn-lt"/>
          <a:ea typeface="+mn-ea"/>
          <a:cs typeface="Museo Sans 10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»"/>
        <a:defRPr sz="1800" b="0" i="0" kern="1200">
          <a:solidFill>
            <a:srgbClr val="99999A"/>
          </a:solidFill>
          <a:latin typeface="+mn-lt"/>
          <a:ea typeface="+mn-ea"/>
          <a:cs typeface="Museo Sans 10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4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png"/><Relationship Id="rId5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microsoft.com/office/2007/relationships/hdphoto" Target="../media/hdphoto2.wdp"/><Relationship Id="rId5" Type="http://schemas.openxmlformats.org/officeDocument/2006/relationships/image" Target="../media/image3.emf"/><Relationship Id="rId6" Type="http://schemas.openxmlformats.org/officeDocument/2006/relationships/image" Target="../media/image6.png"/><Relationship Id="rId7" Type="http://schemas.microsoft.com/office/2007/relationships/hdphoto" Target="../media/hdphoto3.wdp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emf"/><Relationship Id="rId3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1.png"/><Relationship Id="rId12" Type="http://schemas.microsoft.com/office/2007/relationships/hdphoto" Target="../media/hdphoto8.wdp"/><Relationship Id="rId13" Type="http://schemas.openxmlformats.org/officeDocument/2006/relationships/image" Target="../media/image3.emf"/><Relationship Id="rId14" Type="http://schemas.openxmlformats.org/officeDocument/2006/relationships/image" Target="../media/image4.png"/><Relationship Id="rId15" Type="http://schemas.microsoft.com/office/2007/relationships/hdphoto" Target="../media/hdphoto1.wdp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Relationship Id="rId3" Type="http://schemas.openxmlformats.org/officeDocument/2006/relationships/image" Target="../media/image7.png"/><Relationship Id="rId4" Type="http://schemas.microsoft.com/office/2007/relationships/hdphoto" Target="../media/hdphoto4.wdp"/><Relationship Id="rId5" Type="http://schemas.openxmlformats.org/officeDocument/2006/relationships/image" Target="../media/image8.png"/><Relationship Id="rId6" Type="http://schemas.microsoft.com/office/2007/relationships/hdphoto" Target="../media/hdphoto5.wdp"/><Relationship Id="rId7" Type="http://schemas.openxmlformats.org/officeDocument/2006/relationships/image" Target="../media/image9.png"/><Relationship Id="rId8" Type="http://schemas.microsoft.com/office/2007/relationships/hdphoto" Target="../media/hdphoto6.wdp"/><Relationship Id="rId9" Type="http://schemas.openxmlformats.org/officeDocument/2006/relationships/image" Target="../media/image10.png"/><Relationship Id="rId10" Type="http://schemas.microsoft.com/office/2007/relationships/hdphoto" Target="../media/hdphoto7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cs typeface="Museo Sans 100"/>
              </a:rPr>
              <a:t>The Next Era of Data Analysis</a:t>
            </a:r>
            <a:endParaRPr lang="en-US" dirty="0">
              <a:cs typeface="Museo Sans 10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04800" y="3714750"/>
            <a:ext cx="7467600" cy="13335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Stephanie McReynolds, VP Marketing</a:t>
            </a:r>
          </a:p>
          <a:p>
            <a:pPr>
              <a:lnSpc>
                <a:spcPct val="90000"/>
              </a:lnSpc>
            </a:pPr>
            <a:r>
              <a:rPr lang="en-US" dirty="0"/>
              <a:t>Stephen McDaniel, </a:t>
            </a:r>
            <a:r>
              <a:rPr lang="en-US" dirty="0" err="1" smtClean="0"/>
              <a:t>Freakalytics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err="1"/>
              <a:t>Vaibhav</a:t>
            </a:r>
            <a:r>
              <a:rPr lang="en-US" dirty="0"/>
              <a:t> </a:t>
            </a:r>
            <a:r>
              <a:rPr lang="en-US" dirty="0" err="1"/>
              <a:t>Nivargi</a:t>
            </a:r>
            <a:r>
              <a:rPr lang="en-US" dirty="0"/>
              <a:t>, </a:t>
            </a:r>
            <a:r>
              <a:rPr lang="en-US" dirty="0" smtClean="0"/>
              <a:t>Founder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Brian </a:t>
            </a:r>
            <a:r>
              <a:rPr lang="en-US" dirty="0" err="1"/>
              <a:t>Zotter</a:t>
            </a:r>
            <a:r>
              <a:rPr lang="en-US" dirty="0"/>
              <a:t>, VP </a:t>
            </a:r>
            <a:r>
              <a:rPr lang="en-US" dirty="0" smtClean="0"/>
              <a:t>Products &amp; Engineering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705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66800" y="2121627"/>
            <a:ext cx="78486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1"/>
                </a:solidFill>
                <a:cs typeface="Museo Sans 100"/>
              </a:rPr>
              <a:t>See More</a:t>
            </a:r>
          </a:p>
          <a:p>
            <a:r>
              <a:rPr lang="en-US" sz="3200" dirty="0" err="1" smtClean="0">
                <a:solidFill>
                  <a:schemeClr val="accent3"/>
                </a:solidFill>
                <a:cs typeface="Museo Sans 100"/>
              </a:rPr>
              <a:t>Vaibhav</a:t>
            </a:r>
            <a:r>
              <a:rPr lang="en-US" sz="3200" dirty="0" smtClean="0">
                <a:solidFill>
                  <a:schemeClr val="accent3"/>
                </a:solidFill>
                <a:cs typeface="Museo Sans 100"/>
              </a:rPr>
              <a:t> </a:t>
            </a:r>
            <a:r>
              <a:rPr lang="en-US" sz="3200" dirty="0" err="1" smtClean="0">
                <a:solidFill>
                  <a:schemeClr val="accent3"/>
                </a:solidFill>
                <a:cs typeface="Museo Sans 100"/>
              </a:rPr>
              <a:t>Nivargi</a:t>
            </a:r>
            <a:r>
              <a:rPr lang="en-US" sz="3200" dirty="0" smtClean="0">
                <a:solidFill>
                  <a:schemeClr val="accent3"/>
                </a:solidFill>
                <a:cs typeface="Museo Sans 100"/>
              </a:rPr>
              <a:t>, Founder</a:t>
            </a:r>
          </a:p>
          <a:p>
            <a:r>
              <a:rPr lang="en-US" sz="3200" dirty="0" smtClean="0">
                <a:solidFill>
                  <a:schemeClr val="accent3"/>
                </a:solidFill>
                <a:cs typeface="Museo Sans 100"/>
              </a:rPr>
              <a:t>Brian </a:t>
            </a:r>
            <a:r>
              <a:rPr lang="en-US" sz="3200" dirty="0" err="1" smtClean="0">
                <a:solidFill>
                  <a:schemeClr val="accent3"/>
                </a:solidFill>
                <a:cs typeface="Museo Sans 100"/>
              </a:rPr>
              <a:t>Zotter</a:t>
            </a:r>
            <a:r>
              <a:rPr lang="en-US" sz="3200" dirty="0" smtClean="0">
                <a:solidFill>
                  <a:schemeClr val="accent3"/>
                </a:solidFill>
                <a:cs typeface="Museo Sans 100"/>
              </a:rPr>
              <a:t>, VP Products &amp; Engineering</a:t>
            </a:r>
          </a:p>
          <a:p>
            <a:endParaRPr lang="en-US" sz="3200" dirty="0">
              <a:solidFill>
                <a:schemeClr val="accent3"/>
              </a:solidFill>
              <a:cs typeface="Museo Sans 100"/>
            </a:endParaRPr>
          </a:p>
        </p:txBody>
      </p:sp>
    </p:spTree>
    <p:extLst>
      <p:ext uri="{BB962C8B-B14F-4D97-AF65-F5344CB8AC3E}">
        <p14:creationId xmlns:p14="http://schemas.microsoft.com/office/powerpoint/2010/main" val="2837664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ClearStory</a:t>
            </a:r>
            <a:r>
              <a:rPr lang="en-US" dirty="0" smtClean="0"/>
              <a:t> Application &amp; Platform</a:t>
            </a:r>
            <a:endParaRPr lang="en-US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809750"/>
            <a:ext cx="2853888" cy="289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38553" y="1728502"/>
            <a:ext cx="3053049" cy="3053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6" descr="in-memory_dat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7753" y="1728502"/>
            <a:ext cx="3053049" cy="3053049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2020956" y="3042203"/>
            <a:ext cx="1987826" cy="318052"/>
          </a:xfrm>
          <a:prstGeom prst="roundRect">
            <a:avLst/>
          </a:prstGeom>
          <a:solidFill>
            <a:srgbClr val="3598A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Data Inference &amp; Profiling</a:t>
            </a:r>
            <a:endParaRPr lang="en-US" sz="1100" dirty="0"/>
          </a:p>
        </p:txBody>
      </p:sp>
      <p:sp>
        <p:nvSpPr>
          <p:cNvPr id="9" name="Rounded Rectangle 8"/>
          <p:cNvSpPr/>
          <p:nvPr/>
        </p:nvSpPr>
        <p:spPr>
          <a:xfrm>
            <a:off x="5340626" y="2180811"/>
            <a:ext cx="1669774" cy="318052"/>
          </a:xfrm>
          <a:prstGeom prst="roundRect">
            <a:avLst/>
          </a:prstGeom>
          <a:solidFill>
            <a:srgbClr val="3598A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Harmonization</a:t>
            </a:r>
            <a:endParaRPr lang="en-US" sz="1100" dirty="0"/>
          </a:p>
        </p:txBody>
      </p:sp>
      <p:sp>
        <p:nvSpPr>
          <p:cNvPr id="10" name="Rounded Rectangle 9"/>
          <p:cNvSpPr/>
          <p:nvPr/>
        </p:nvSpPr>
        <p:spPr>
          <a:xfrm>
            <a:off x="5340626" y="3042203"/>
            <a:ext cx="1669774" cy="318052"/>
          </a:xfrm>
          <a:prstGeom prst="roundRect">
            <a:avLst/>
          </a:prstGeom>
          <a:solidFill>
            <a:srgbClr val="3598A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Visualization</a:t>
            </a:r>
            <a:endParaRPr lang="en-US" sz="1100" dirty="0"/>
          </a:p>
        </p:txBody>
      </p:sp>
      <p:sp>
        <p:nvSpPr>
          <p:cNvPr id="11" name="Rounded Rectangle 10"/>
          <p:cNvSpPr/>
          <p:nvPr/>
        </p:nvSpPr>
        <p:spPr>
          <a:xfrm>
            <a:off x="5340626" y="3930099"/>
            <a:ext cx="1669774" cy="318052"/>
          </a:xfrm>
          <a:prstGeom prst="roundRect">
            <a:avLst/>
          </a:prstGeom>
          <a:solidFill>
            <a:srgbClr val="3598A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Collaboration</a:t>
            </a:r>
            <a:endParaRPr lang="en-US" sz="1100" dirty="0"/>
          </a:p>
        </p:txBody>
      </p:sp>
      <p:sp>
        <p:nvSpPr>
          <p:cNvPr id="12" name="Rounded Rectangle 11"/>
          <p:cNvSpPr/>
          <p:nvPr/>
        </p:nvSpPr>
        <p:spPr>
          <a:xfrm>
            <a:off x="4008782" y="3091898"/>
            <a:ext cx="1669774" cy="318052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accent1"/>
                </a:solidFill>
              </a:rPr>
              <a:t>In-Memory</a:t>
            </a:r>
          </a:p>
          <a:p>
            <a:pPr algn="ctr"/>
            <a:r>
              <a:rPr lang="en-US" sz="1100" dirty="0" smtClean="0">
                <a:solidFill>
                  <a:schemeClr val="accent1"/>
                </a:solidFill>
              </a:rPr>
              <a:t>Data Units</a:t>
            </a:r>
            <a:endParaRPr lang="en-US" sz="1100" dirty="0">
              <a:solidFill>
                <a:schemeClr val="accent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34618" y="971550"/>
            <a:ext cx="2484782" cy="4572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3598A9"/>
                </a:solidFill>
              </a:rPr>
              <a:t>Data Sources</a:t>
            </a:r>
            <a:endParaRPr lang="en-US" dirty="0">
              <a:solidFill>
                <a:srgbClr val="3598A9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634409" y="971550"/>
            <a:ext cx="2484782" cy="4572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3598A9"/>
                </a:solidFill>
              </a:rPr>
              <a:t>ClearStory</a:t>
            </a:r>
            <a:r>
              <a:rPr lang="en-US" dirty="0" smtClean="0">
                <a:solidFill>
                  <a:srgbClr val="3598A9"/>
                </a:solidFill>
              </a:rPr>
              <a:t> Platform</a:t>
            </a:r>
            <a:endParaRPr lang="en-US" dirty="0">
              <a:solidFill>
                <a:srgbClr val="3598A9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072809" y="971550"/>
            <a:ext cx="2789582" cy="457200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3598A9"/>
                </a:solidFill>
              </a:rPr>
              <a:t>ClearStory</a:t>
            </a:r>
            <a:r>
              <a:rPr lang="en-US" dirty="0" smtClean="0">
                <a:solidFill>
                  <a:srgbClr val="3598A9"/>
                </a:solidFill>
              </a:rPr>
              <a:t> Application</a:t>
            </a:r>
            <a:endParaRPr lang="en-US" dirty="0">
              <a:solidFill>
                <a:srgbClr val="3598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561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62000" y="1581150"/>
            <a:ext cx="815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99999A"/>
                </a:solidFill>
                <a:latin typeface="Century Gothic"/>
                <a:cs typeface="Century Gothic"/>
              </a:rPr>
              <a:t>Introducing </a:t>
            </a:r>
            <a:r>
              <a:rPr lang="en-US" sz="3600" dirty="0" smtClean="0">
                <a:solidFill>
                  <a:srgbClr val="F16323"/>
                </a:solidFill>
                <a:latin typeface="Century Gothic"/>
                <a:cs typeface="Century Gothic"/>
              </a:rPr>
              <a:t>ClearStory Data.</a:t>
            </a:r>
          </a:p>
          <a:p>
            <a:r>
              <a:rPr lang="en-US" sz="3600" dirty="0" smtClean="0">
                <a:solidFill>
                  <a:srgbClr val="99999A"/>
                </a:solidFill>
                <a:latin typeface="Century Gothic"/>
                <a:cs typeface="Century Gothic"/>
              </a:rPr>
              <a:t>It’s a new way.</a:t>
            </a:r>
            <a:br>
              <a:rPr lang="en-US" sz="3600" dirty="0" smtClean="0">
                <a:solidFill>
                  <a:srgbClr val="99999A"/>
                </a:solidFill>
                <a:latin typeface="Century Gothic"/>
                <a:cs typeface="Century Gothic"/>
              </a:rPr>
            </a:br>
            <a:endParaRPr lang="en-US" sz="3600" dirty="0" smtClean="0">
              <a:solidFill>
                <a:srgbClr val="99999A"/>
              </a:solidFill>
              <a:latin typeface="Century Gothic"/>
              <a:cs typeface="Century Gothic"/>
            </a:endParaRPr>
          </a:p>
          <a:p>
            <a:r>
              <a:rPr lang="en-US" sz="3600" dirty="0" smtClean="0">
                <a:solidFill>
                  <a:srgbClr val="99999A"/>
                </a:solidFill>
                <a:latin typeface="Century Gothic"/>
                <a:cs typeface="Century Gothic"/>
              </a:rPr>
              <a:t>It’s </a:t>
            </a:r>
            <a:r>
              <a:rPr lang="en-US" sz="3600" dirty="0" smtClean="0">
                <a:solidFill>
                  <a:schemeClr val="accent5"/>
                </a:solidFill>
                <a:latin typeface="Century Gothic"/>
                <a:cs typeface="Century Gothic"/>
              </a:rPr>
              <a:t>Data Intelligence.</a:t>
            </a:r>
            <a:endParaRPr lang="en-US" sz="3600" dirty="0">
              <a:solidFill>
                <a:schemeClr val="accent5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40164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This Example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85950"/>
            <a:ext cx="8229600" cy="28575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 typeface="Arial"/>
              <a:buChar char="•"/>
            </a:pPr>
            <a:r>
              <a:rPr lang="en-US" dirty="0"/>
              <a:t>Answering the question needs</a:t>
            </a:r>
            <a:r>
              <a:rPr lang="en-US" dirty="0" smtClean="0"/>
              <a:t>…</a:t>
            </a:r>
          </a:p>
          <a:p>
            <a:pPr>
              <a:lnSpc>
                <a:spcPct val="80000"/>
              </a:lnSpc>
              <a:buFont typeface="Arial"/>
              <a:buChar char="•"/>
            </a:pPr>
            <a:endParaRPr lang="en-US" dirty="0"/>
          </a:p>
          <a:p>
            <a:pPr lvl="1">
              <a:lnSpc>
                <a:spcPct val="90000"/>
              </a:lnSpc>
              <a:buFont typeface="Arial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Private sources + public sources + premium sources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lvl="1">
              <a:lnSpc>
                <a:spcPct val="90000"/>
              </a:lnSpc>
              <a:buFont typeface="Arial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Speed of cycle time</a:t>
            </a:r>
          </a:p>
          <a:p>
            <a:pPr lvl="1">
              <a:lnSpc>
                <a:spcPct val="90000"/>
              </a:lnSpc>
              <a:buFont typeface="Arial"/>
              <a:buChar char="•"/>
            </a:pP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lvl="1">
              <a:lnSpc>
                <a:spcPct val="90000"/>
              </a:lnSpc>
              <a:buFont typeface="Arial"/>
              <a:buChar char="•"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People from different business groups</a:t>
            </a:r>
          </a:p>
          <a:p>
            <a:pPr lvl="1">
              <a:lnSpc>
                <a:spcPct val="90000"/>
              </a:lnSpc>
              <a:buFont typeface="Arial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>
              <a:lnSpc>
                <a:spcPct val="80000"/>
              </a:lnSpc>
            </a:pPr>
            <a:r>
              <a:rPr lang="en-US" dirty="0">
                <a:solidFill>
                  <a:srgbClr val="4BACC6"/>
                </a:solidFill>
              </a:rPr>
              <a:t>Let’s see it.</a:t>
            </a:r>
            <a:endParaRPr lang="en-US" dirty="0">
              <a:solidFill>
                <a:srgbClr val="A6A6A6"/>
              </a:solidFill>
            </a:endParaRP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CPG competitors determine how to optimize ice cream product packaging to increase sales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270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E:\clearstory_ppt_v12_10_14 copy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18" y="2541270"/>
            <a:ext cx="4305282" cy="2011680"/>
          </a:xfrm>
          <a:prstGeom prst="rect">
            <a:avLst/>
          </a:prstGeom>
          <a:noFill/>
        </p:spPr>
      </p:pic>
      <p:grpSp>
        <p:nvGrpSpPr>
          <p:cNvPr id="2" name="Group 1"/>
          <p:cNvGrpSpPr/>
          <p:nvPr/>
        </p:nvGrpSpPr>
        <p:grpSpPr>
          <a:xfrm>
            <a:off x="1143002" y="1295221"/>
            <a:ext cx="6738347" cy="1352729"/>
            <a:chOff x="1371600" y="2492989"/>
            <a:chExt cx="8153400" cy="1352729"/>
          </a:xfrm>
        </p:grpSpPr>
        <p:sp>
          <p:nvSpPr>
            <p:cNvPr id="7" name="TextBox 6"/>
            <p:cNvSpPr txBox="1"/>
            <p:nvPr/>
          </p:nvSpPr>
          <p:spPr>
            <a:xfrm>
              <a:off x="1371600" y="2492989"/>
              <a:ext cx="8153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>
                  <a:solidFill>
                    <a:srgbClr val="99999A"/>
                  </a:solidFill>
                  <a:latin typeface="Century Gothic"/>
                  <a:cs typeface="Century Gothic"/>
                </a:rPr>
                <a:t>See More.</a:t>
              </a:r>
            </a:p>
            <a:p>
              <a:endParaRPr lang="en-US" sz="3600" dirty="0">
                <a:solidFill>
                  <a:srgbClr val="F16323"/>
                </a:solidFill>
                <a:latin typeface="Century Gothic"/>
                <a:cs typeface="Century Gothic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71600" y="2706945"/>
              <a:ext cx="5105400" cy="11387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3200" dirty="0">
                <a:solidFill>
                  <a:schemeClr val="accent1"/>
                </a:solidFill>
              </a:endParaRPr>
            </a:p>
            <a:p>
              <a:r>
                <a:rPr lang="en-US" sz="3600" dirty="0" smtClean="0">
                  <a:solidFill>
                    <a:schemeClr val="accent1"/>
                  </a:solidFill>
                </a:rPr>
                <a:t>Booth #407</a:t>
              </a:r>
              <a:endParaRPr lang="en-US" sz="3600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1613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New Data Landscape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/>
              <a:t>New</a:t>
            </a:r>
            <a:r>
              <a:rPr lang="en-US" dirty="0">
                <a:solidFill>
                  <a:srgbClr val="4BACC6"/>
                </a:solidFill>
              </a:rPr>
              <a:t> diverse and disparate data sources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result in </a:t>
            </a:r>
            <a:br>
              <a:rPr lang="en-US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many different data types, platforms, and APIs.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/>
              <a:t>Data is fluid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and </a:t>
            </a:r>
            <a:r>
              <a:rPr lang="en-US" dirty="0">
                <a:solidFill>
                  <a:schemeClr val="accent5"/>
                </a:solidFill>
              </a:rPr>
              <a:t>fast-changing.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endParaRPr lang="en-US" dirty="0">
              <a:solidFill>
                <a:srgbClr val="4BACC6"/>
              </a:solidFill>
            </a:endParaRP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/>
              <a:t>Scale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and rate of </a:t>
            </a:r>
            <a:r>
              <a:rPr lang="en-US" dirty="0">
                <a:solidFill>
                  <a:srgbClr val="A6A6A6"/>
                </a:solidFill>
              </a:rPr>
              <a:t>growth is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rgbClr val="4BACC6"/>
                </a:solidFill>
              </a:rPr>
              <a:t>unpredictable.</a:t>
            </a:r>
          </a:p>
          <a:p>
            <a:pPr>
              <a:lnSpc>
                <a:spcPct val="110000"/>
              </a:lnSpc>
              <a:buFont typeface="Arial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  <a:buFont typeface="Arial"/>
              <a:buChar char="•"/>
            </a:pPr>
            <a:r>
              <a:rPr lang="en-US" dirty="0">
                <a:solidFill>
                  <a:srgbClr val="4BACC6"/>
                </a:solidFill>
              </a:rPr>
              <a:t>Speed and continuous insights </a:t>
            </a:r>
            <a:r>
              <a:rPr lang="en-US" dirty="0">
                <a:solidFill>
                  <a:srgbClr val="A6A6A6"/>
                </a:solidFill>
              </a:rPr>
              <a:t>are now critical </a:t>
            </a:r>
            <a:r>
              <a:rPr lang="en-US" dirty="0" smtClean="0">
                <a:solidFill>
                  <a:srgbClr val="A6A6A6"/>
                </a:solidFill>
              </a:rPr>
              <a:t>to </a:t>
            </a:r>
            <a:r>
              <a:rPr lang="en-US" dirty="0">
                <a:solidFill>
                  <a:srgbClr val="A6A6A6"/>
                </a:solidFill>
              </a:rPr>
              <a:t>business users to speed decision-making.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7053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Need for Speed &amp; Continuous Insight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71550"/>
            <a:ext cx="4038600" cy="3771900"/>
          </a:xfrm>
        </p:spPr>
        <p:txBody>
          <a:bodyPr>
            <a:normAutofit fontScale="92500" lnSpcReduction="10000"/>
          </a:bodyPr>
          <a:lstStyle/>
          <a:p>
            <a:pPr marL="0" indent="0"/>
            <a:r>
              <a:rPr lang="en-US" sz="2000" dirty="0"/>
              <a:t> Scale is unpredictable </a:t>
            </a:r>
          </a:p>
          <a:p>
            <a:pPr marL="457200" lvl="1" indent="0">
              <a:buNone/>
            </a:pPr>
            <a:r>
              <a:rPr lang="en-US" sz="1800" dirty="0"/>
              <a:t> </a:t>
            </a:r>
            <a:r>
              <a:rPr lang="en-US" sz="1800" dirty="0">
                <a:solidFill>
                  <a:schemeClr val="accent1"/>
                </a:solidFill>
              </a:rPr>
              <a:t>↑</a:t>
            </a:r>
            <a:r>
              <a:rPr lang="en-US" sz="1800" dirty="0"/>
              <a:t>Volume of data</a:t>
            </a:r>
          </a:p>
          <a:p>
            <a:pPr marL="457200" lvl="1" indent="0">
              <a:buNone/>
            </a:pPr>
            <a:r>
              <a:rPr lang="en-US" sz="1800" dirty="0"/>
              <a:t> </a:t>
            </a:r>
            <a:r>
              <a:rPr lang="en-US" sz="1800" dirty="0">
                <a:solidFill>
                  <a:srgbClr val="F16323"/>
                </a:solidFill>
              </a:rPr>
              <a:t>↑</a:t>
            </a:r>
            <a:r>
              <a:rPr lang="en-US" sz="1800" dirty="0"/>
              <a:t>Number of sources</a:t>
            </a:r>
          </a:p>
          <a:p>
            <a:pPr marL="457200" lvl="1" indent="0">
              <a:buNone/>
            </a:pPr>
            <a:r>
              <a:rPr lang="en-US" sz="1800" dirty="0"/>
              <a:t> </a:t>
            </a:r>
            <a:r>
              <a:rPr lang="en-US" sz="1800" dirty="0">
                <a:solidFill>
                  <a:srgbClr val="F16323"/>
                </a:solidFill>
              </a:rPr>
              <a:t>↑</a:t>
            </a:r>
            <a:r>
              <a:rPr lang="en-US" sz="1800" dirty="0"/>
              <a:t>Variety of </a:t>
            </a:r>
            <a:r>
              <a:rPr lang="en-US" sz="1800" dirty="0" smtClean="0"/>
              <a:t>types</a:t>
            </a:r>
          </a:p>
          <a:p>
            <a:pPr marL="457200" lvl="1" indent="0">
              <a:buNone/>
            </a:pPr>
            <a:endParaRPr lang="en-US" sz="1600" dirty="0" smtClean="0"/>
          </a:p>
          <a:p>
            <a:pPr marL="0" indent="0"/>
            <a:r>
              <a:rPr lang="en-US" sz="2000" dirty="0" smtClean="0"/>
              <a:t> </a:t>
            </a:r>
            <a:r>
              <a:rPr lang="en-US" sz="2000" dirty="0"/>
              <a:t>But other needs are clear</a:t>
            </a:r>
          </a:p>
          <a:p>
            <a:pPr lvl="1"/>
            <a:r>
              <a:rPr lang="en-US" sz="1800" dirty="0"/>
              <a:t>Fast question to answer cycle</a:t>
            </a:r>
          </a:p>
          <a:p>
            <a:pPr lvl="1"/>
            <a:r>
              <a:rPr lang="en-US" sz="1800" dirty="0"/>
              <a:t>Easier interpretation</a:t>
            </a:r>
          </a:p>
          <a:p>
            <a:pPr lvl="1"/>
            <a:r>
              <a:rPr lang="en-US" sz="1800" dirty="0"/>
              <a:t>Continuous, fresh </a:t>
            </a:r>
            <a:r>
              <a:rPr lang="en-US" sz="1800" dirty="0" smtClean="0"/>
              <a:t>insights</a:t>
            </a:r>
          </a:p>
          <a:p>
            <a:endParaRPr lang="en-US" sz="1800" dirty="0" smtClean="0"/>
          </a:p>
          <a:p>
            <a:pPr algn="ctr"/>
            <a:r>
              <a:rPr lang="en-US" sz="2200" dirty="0" smtClean="0"/>
              <a:t>Now </a:t>
            </a:r>
            <a:r>
              <a:rPr lang="en-US" sz="2200" dirty="0"/>
              <a:t>– </a:t>
            </a:r>
            <a:r>
              <a:rPr lang="en-US" sz="2200" dirty="0">
                <a:solidFill>
                  <a:srgbClr val="4BACC6"/>
                </a:solidFill>
              </a:rPr>
              <a:t>Quick cycle-</a:t>
            </a:r>
            <a:r>
              <a:rPr lang="en-US" sz="2200" dirty="0" smtClean="0">
                <a:solidFill>
                  <a:srgbClr val="4BACC6"/>
                </a:solidFill>
              </a:rPr>
              <a:t>times. </a:t>
            </a:r>
          </a:p>
          <a:p>
            <a:pPr algn="ctr"/>
            <a:r>
              <a:rPr lang="en-US" sz="2200" dirty="0" smtClean="0">
                <a:solidFill>
                  <a:srgbClr val="4BACC6"/>
                </a:solidFill>
              </a:rPr>
              <a:t>Easier </a:t>
            </a:r>
            <a:r>
              <a:rPr lang="en-US" sz="2200" dirty="0">
                <a:solidFill>
                  <a:srgbClr val="4BACC6"/>
                </a:solidFill>
              </a:rPr>
              <a:t>data-driven decisions</a:t>
            </a:r>
            <a:r>
              <a:rPr lang="en-US" sz="2200" dirty="0" smtClean="0">
                <a:solidFill>
                  <a:srgbClr val="4BACC6"/>
                </a:solidFill>
              </a:rPr>
              <a:t>.</a:t>
            </a:r>
            <a:endParaRPr lang="en-US" sz="2200" dirty="0" smtClean="0"/>
          </a:p>
          <a:p>
            <a:pPr marL="0" indent="0"/>
            <a:endParaRPr lang="en-US" sz="1800" dirty="0"/>
          </a:p>
        </p:txBody>
      </p:sp>
      <p:sp>
        <p:nvSpPr>
          <p:cNvPr id="3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00799" y="5330826"/>
            <a:ext cx="2133600" cy="365125"/>
          </a:xfrm>
          <a:prstGeom prst="rect">
            <a:avLst/>
          </a:prstGeom>
        </p:spPr>
        <p:txBody>
          <a:bodyPr/>
          <a:lstStyle/>
          <a:p>
            <a:fld id="{A3DE85D7-FBBA-4D41-933C-905F824B3E2A}" type="slidenum">
              <a:rPr lang="en-US" smtClean="0">
                <a:solidFill>
                  <a:schemeClr val="tx1">
                    <a:lumMod val="75000"/>
                  </a:schemeClr>
                </a:solidFill>
              </a:rPr>
              <a:pPr/>
              <a:t>3</a:t>
            </a:fld>
            <a:endParaRPr lang="en-US" dirty="0">
              <a:solidFill>
                <a:schemeClr val="tx1">
                  <a:lumMod val="75000"/>
                </a:schemeClr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5334000" y="1981794"/>
            <a:ext cx="3200400" cy="2113956"/>
            <a:chOff x="6175501" y="3143844"/>
            <a:chExt cx="2511299" cy="1451752"/>
          </a:xfrm>
        </p:grpSpPr>
        <p:grpSp>
          <p:nvGrpSpPr>
            <p:cNvPr id="32" name="Group 31"/>
            <p:cNvGrpSpPr/>
            <p:nvPr/>
          </p:nvGrpSpPr>
          <p:grpSpPr>
            <a:xfrm>
              <a:off x="6175501" y="3235717"/>
              <a:ext cx="816759" cy="1134309"/>
              <a:chOff x="2920302" y="3025793"/>
              <a:chExt cx="816759" cy="1134309"/>
            </a:xfrm>
          </p:grpSpPr>
          <p:grpSp>
            <p:nvGrpSpPr>
              <p:cNvPr id="42" name="Group 41"/>
              <p:cNvGrpSpPr/>
              <p:nvPr/>
            </p:nvGrpSpPr>
            <p:grpSpPr>
              <a:xfrm>
                <a:off x="3194627" y="3025793"/>
                <a:ext cx="263810" cy="930134"/>
                <a:chOff x="3973511" y="2974217"/>
                <a:chExt cx="263810" cy="930134"/>
              </a:xfrm>
            </p:grpSpPr>
            <p:pic>
              <p:nvPicPr>
                <p:cNvPr id="44" name="Picture 43"/>
                <p:cNvPicPr>
                  <a:picLocks noChangeAspect="1"/>
                </p:cNvPicPr>
                <p:nvPr/>
              </p:nvPicPr>
              <p:blipFill>
                <a:blip r:embed="rId2" cstate="email">
                  <a:duotone>
                    <a:schemeClr val="accent3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994929" y="3287571"/>
                  <a:ext cx="226571" cy="616780"/>
                </a:xfrm>
                <a:prstGeom prst="rect">
                  <a:avLst/>
                </a:prstGeom>
              </p:spPr>
            </p:pic>
            <p:sp>
              <p:nvSpPr>
                <p:cNvPr id="45" name="TextBox 44"/>
                <p:cNvSpPr txBox="1"/>
                <p:nvPr/>
              </p:nvSpPr>
              <p:spPr>
                <a:xfrm>
                  <a:off x="3973511" y="2974217"/>
                  <a:ext cx="263810" cy="274774"/>
                </a:xfrm>
                <a:prstGeom prst="rect">
                  <a:avLst/>
                </a:prstGeom>
                <a:noFill/>
              </p:spPr>
              <p:txBody>
                <a:bodyPr wrap="none" rtlCol="0" anchor="ctr" anchorCtr="0">
                  <a:spAutoFit/>
                </a:bodyPr>
                <a:lstStyle/>
                <a:p>
                  <a:pPr>
                    <a:spcBef>
                      <a:spcPts val="400"/>
                    </a:spcBef>
                  </a:pPr>
                  <a:r>
                    <a:rPr lang="en-US" sz="2000" dirty="0" smtClean="0">
                      <a:solidFill>
                        <a:schemeClr val="tx1">
                          <a:lumMod val="75000"/>
                        </a:schemeClr>
                      </a:solidFill>
                      <a:latin typeface="+mn-lt"/>
                    </a:rPr>
                    <a:t>?</a:t>
                  </a:r>
                </a:p>
              </p:txBody>
            </p:sp>
          </p:grpSp>
          <p:sp>
            <p:nvSpPr>
              <p:cNvPr id="43" name="TextBox 42"/>
              <p:cNvSpPr txBox="1"/>
              <p:nvPr/>
            </p:nvSpPr>
            <p:spPr>
              <a:xfrm>
                <a:off x="2920302" y="3969874"/>
                <a:ext cx="816759" cy="190228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spAutoFit/>
              </a:bodyPr>
              <a:lstStyle/>
              <a:p>
                <a:pPr algn="ctr">
                  <a:spcBef>
                    <a:spcPts val="400"/>
                  </a:spcBef>
                </a:pPr>
                <a:r>
                  <a:rPr lang="en-US" sz="1200" dirty="0" smtClean="0">
                    <a:solidFill>
                      <a:srgbClr val="99999A"/>
                    </a:solidFill>
                    <a:latin typeface="+mn-lt"/>
                  </a:rPr>
                  <a:t>Question</a:t>
                </a:r>
              </a:p>
            </p:txBody>
          </p:sp>
        </p:grpSp>
        <p:grpSp>
          <p:nvGrpSpPr>
            <p:cNvPr id="33" name="Group 32"/>
            <p:cNvGrpSpPr/>
            <p:nvPr/>
          </p:nvGrpSpPr>
          <p:grpSpPr>
            <a:xfrm>
              <a:off x="7559820" y="3143844"/>
              <a:ext cx="1126980" cy="1451752"/>
              <a:chOff x="5299039" y="2937699"/>
              <a:chExt cx="1126980" cy="1451752"/>
            </a:xfrm>
          </p:grpSpPr>
          <p:pic>
            <p:nvPicPr>
              <p:cNvPr id="34" name="Picture 33"/>
              <p:cNvPicPr>
                <a:picLocks noChangeAspect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856419" y="3336754"/>
                <a:ext cx="224847" cy="612090"/>
              </a:xfrm>
              <a:prstGeom prst="rect">
                <a:avLst/>
              </a:prstGeom>
            </p:spPr>
          </p:pic>
          <p:grpSp>
            <p:nvGrpSpPr>
              <p:cNvPr id="35" name="Group 34"/>
              <p:cNvGrpSpPr/>
              <p:nvPr/>
            </p:nvGrpSpPr>
            <p:grpSpPr>
              <a:xfrm>
                <a:off x="5299039" y="2937699"/>
                <a:ext cx="1126980" cy="1451752"/>
                <a:chOff x="5299039" y="2937699"/>
                <a:chExt cx="1126980" cy="1451752"/>
              </a:xfrm>
            </p:grpSpPr>
            <p:pic>
              <p:nvPicPr>
                <p:cNvPr id="36" name="Picture 35"/>
                <p:cNvPicPr>
                  <a:picLocks noChangeAspect="1"/>
                </p:cNvPicPr>
                <p:nvPr/>
              </p:nvPicPr>
              <p:blipFill>
                <a:blip r:embed="rId2" cstate="email">
                  <a:duotone>
                    <a:schemeClr val="accent3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384274" y="3333101"/>
                  <a:ext cx="226571" cy="616780"/>
                </a:xfrm>
                <a:prstGeom prst="rect">
                  <a:avLst/>
                </a:prstGeom>
              </p:spPr>
            </p:pic>
            <p:pic>
              <p:nvPicPr>
                <p:cNvPr id="37" name="Picture 36"/>
                <p:cNvPicPr>
                  <a:picLocks noChangeAspect="1"/>
                </p:cNvPicPr>
                <p:nvPr/>
              </p:nvPicPr>
              <p:blipFill>
                <a:blip r:embed="rId2" cstate="email">
                  <a:duotone>
                    <a:prstClr val="black"/>
                    <a:schemeClr val="accent3">
                      <a:tint val="45000"/>
                      <a:satMod val="400000"/>
                    </a:schemeClr>
                  </a:duotone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623761" y="3331035"/>
                  <a:ext cx="226571" cy="616780"/>
                </a:xfrm>
                <a:prstGeom prst="rect">
                  <a:avLst/>
                </a:prstGeom>
              </p:spPr>
            </p:pic>
            <p:sp>
              <p:nvSpPr>
                <p:cNvPr id="38" name="TextBox 37"/>
                <p:cNvSpPr txBox="1"/>
                <p:nvPr/>
              </p:nvSpPr>
              <p:spPr>
                <a:xfrm>
                  <a:off x="5312559" y="3979766"/>
                  <a:ext cx="1087107" cy="190228"/>
                </a:xfrm>
                <a:prstGeom prst="rect">
                  <a:avLst/>
                </a:prstGeom>
                <a:noFill/>
              </p:spPr>
              <p:txBody>
                <a:bodyPr wrap="square" rtlCol="0" anchor="ctr" anchorCtr="0">
                  <a:spAutoFit/>
                </a:bodyPr>
                <a:lstStyle/>
                <a:p>
                  <a:pPr algn="ctr">
                    <a:spcBef>
                      <a:spcPts val="400"/>
                    </a:spcBef>
                  </a:pPr>
                  <a:r>
                    <a:rPr lang="en-US" sz="1200" dirty="0" smtClean="0">
                      <a:solidFill>
                        <a:srgbClr val="99999A"/>
                      </a:solidFill>
                      <a:latin typeface="+mn-lt"/>
                    </a:rPr>
                    <a:t>Insight</a:t>
                  </a:r>
                </a:p>
              </p:txBody>
            </p:sp>
            <p:pic>
              <p:nvPicPr>
                <p:cNvPr id="39" name="Picture 38"/>
                <p:cNvPicPr>
                  <a:picLocks noChangeAspect="1"/>
                </p:cNvPicPr>
                <p:nvPr/>
              </p:nvPicPr>
              <p:blipFill>
                <a:blip r:embed="rId4" cstate="print">
                  <a:duotone>
                    <a:prstClr val="black"/>
                    <a:srgbClr val="333333">
                      <a:tint val="45000"/>
                      <a:satMod val="400000"/>
                    </a:srgbClr>
                  </a:duotone>
                  <a:extLst>
                    <a:ext uri="{BEBA8EAE-BF5A-486C-A8C5-ECC9F3942E4B}">
                      <a14:imgProps xmlns:a14="http://schemas.microsoft.com/office/drawing/2010/main">
                        <a14:imgLayer r:embed="rId5">
                          <a14:imgEffect>
                            <a14:brightnessContrast bright="-40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697928" y="3056706"/>
                  <a:ext cx="337019" cy="275233"/>
                </a:xfrm>
                <a:prstGeom prst="rect">
                  <a:avLst/>
                </a:prstGeom>
                <a:ln>
                  <a:noFill/>
                </a:ln>
              </p:spPr>
            </p:pic>
            <p:pic>
              <p:nvPicPr>
                <p:cNvPr id="40" name="Picture 39"/>
                <p:cNvPicPr>
                  <a:picLocks noChangeAspect="1"/>
                </p:cNvPicPr>
                <p:nvPr/>
              </p:nvPicPr>
              <p:blipFill>
                <a:blip r:embed="rId2" cstate="email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086196" y="3336012"/>
                  <a:ext cx="226571" cy="616780"/>
                </a:xfrm>
                <a:prstGeom prst="rect">
                  <a:avLst/>
                </a:prstGeom>
              </p:spPr>
            </p:pic>
            <p:sp>
              <p:nvSpPr>
                <p:cNvPr id="41" name="Rounded Rectangle 40"/>
                <p:cNvSpPr/>
                <p:nvPr/>
              </p:nvSpPr>
              <p:spPr bwMode="auto">
                <a:xfrm>
                  <a:off x="5299039" y="2937699"/>
                  <a:ext cx="1126980" cy="1451752"/>
                </a:xfrm>
                <a:prstGeom prst="roundRect">
                  <a:avLst/>
                </a:prstGeom>
                <a:noFill/>
                <a:ln w="9525" cap="flat" cmpd="sng" algn="ctr">
                  <a:solidFill>
                    <a:schemeClr val="tx1">
                      <a:lumMod val="75000"/>
                    </a:scheme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endParaRPr lang="en-US" sz="1800" dirty="0">
                    <a:solidFill>
                      <a:srgbClr val="99999A"/>
                    </a:solidFill>
                    <a:latin typeface="+mn-lt"/>
                    <a:ea typeface="ヒラギノ角ゴ Pro W3" pitchFamily="-32" charset="-128"/>
                  </a:endParaRPr>
                </a:p>
              </p:txBody>
            </p:sp>
          </p:grpSp>
        </p:grpSp>
      </p:grpSp>
      <p:sp>
        <p:nvSpPr>
          <p:cNvPr id="46" name="Curved Down Arrow 45"/>
          <p:cNvSpPr/>
          <p:nvPr/>
        </p:nvSpPr>
        <p:spPr bwMode="auto">
          <a:xfrm>
            <a:off x="5791199" y="1047750"/>
            <a:ext cx="2286000" cy="872446"/>
          </a:xfrm>
          <a:prstGeom prst="curvedDownArrow">
            <a:avLst>
              <a:gd name="adj1" fmla="val 10735"/>
              <a:gd name="adj2" fmla="val 50000"/>
              <a:gd name="adj3" fmla="val 12408"/>
            </a:avLst>
          </a:prstGeom>
          <a:solidFill>
            <a:schemeClr val="accent5">
              <a:alpha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99999A"/>
              </a:solidFill>
              <a:effectLst/>
              <a:latin typeface="Arial" pitchFamily="34" charset="0"/>
              <a:ea typeface="ヒラギノ角ゴ Pro W3" pitchFamily="-32" charset="-128"/>
            </a:endParaRPr>
          </a:p>
        </p:txBody>
      </p:sp>
      <p:sp>
        <p:nvSpPr>
          <p:cNvPr id="47" name="Curved Down Arrow 46"/>
          <p:cNvSpPr/>
          <p:nvPr/>
        </p:nvSpPr>
        <p:spPr bwMode="auto">
          <a:xfrm flipH="1" flipV="1">
            <a:off x="5638800" y="3813477"/>
            <a:ext cx="2175638" cy="1023635"/>
          </a:xfrm>
          <a:prstGeom prst="curvedDownArrow">
            <a:avLst>
              <a:gd name="adj1" fmla="val 6965"/>
              <a:gd name="adj2" fmla="val 50000"/>
              <a:gd name="adj3" fmla="val 13163"/>
            </a:avLst>
          </a:prstGeom>
          <a:solidFill>
            <a:srgbClr val="ED4A07">
              <a:alpha val="6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  <a:latin typeface="Arial" pitchFamily="34" charset="0"/>
              <a:ea typeface="ヒラギノ角ゴ Pro W3" pitchFamily="-3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2571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4"/>
          <p:cNvSpPr txBox="1">
            <a:spLocks/>
          </p:cNvSpPr>
          <p:nvPr/>
        </p:nvSpPr>
        <p:spPr>
          <a:xfrm>
            <a:off x="2442681" y="3609835"/>
            <a:ext cx="4186721" cy="132411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Font typeface="Arial" pitchFamily="34" charset="0"/>
              <a:buNone/>
              <a:defRPr lang="en-US" sz="2400" baseline="0" dirty="0" smtClean="0">
                <a:solidFill>
                  <a:schemeClr val="bg1">
                    <a:lumMod val="75000"/>
                  </a:schemeClr>
                </a:solidFill>
                <a:latin typeface="Century Gothic"/>
                <a:ea typeface="+mn-ea"/>
                <a:cs typeface="Century Gothic"/>
              </a:defRPr>
            </a:lvl1pPr>
            <a:lvl2pPr marL="457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Font typeface="Lucida Grande" pitchFamily="-84" charset="0"/>
              <a:buNone/>
              <a:defRPr sz="2000">
                <a:solidFill>
                  <a:srgbClr val="C00000"/>
                </a:solidFill>
                <a:latin typeface="+mn-lt"/>
                <a:ea typeface="MS PGothic" pitchFamily="34" charset="-128"/>
              </a:defRPr>
            </a:lvl2pPr>
            <a:lvl3pPr marL="685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2060"/>
              </a:buClr>
              <a:buFont typeface="Arial" pitchFamily="34" charset="0"/>
              <a:buNone/>
              <a:defRPr sz="1600">
                <a:solidFill>
                  <a:srgbClr val="C00000"/>
                </a:solidFill>
                <a:latin typeface="+mn-lt"/>
                <a:ea typeface="MS PGothic" pitchFamily="34" charset="-128"/>
              </a:defRPr>
            </a:lvl3pPr>
            <a:lvl4pPr marL="863600" indent="-177800" algn="l" rtl="0" eaLnBrk="0" fontAlgn="base" hangingPunct="0">
              <a:lnSpc>
                <a:spcPct val="13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1400">
                <a:solidFill>
                  <a:srgbClr val="C00000"/>
                </a:solidFill>
                <a:latin typeface="+mn-lt"/>
                <a:ea typeface="MS PGothic" pitchFamily="34" charset="-128"/>
              </a:defRPr>
            </a:lvl4pPr>
            <a:lvl5pPr marL="1143000" indent="-1651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None/>
              <a:defRPr sz="1200">
                <a:solidFill>
                  <a:srgbClr val="C00000"/>
                </a:solidFill>
                <a:latin typeface="+mn-lt"/>
                <a:ea typeface="MS PGothic" pitchFamily="34" charset="-128"/>
              </a:defRPr>
            </a:lvl5pPr>
            <a:lvl6pPr marL="1600200" indent="-165100" algn="l" rtl="0" eaLnBrk="1" fontAlgn="base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2057400" indent="-165100" algn="l" rtl="0" eaLnBrk="1" fontAlgn="base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2514600" indent="-165100" algn="l" rtl="0" eaLnBrk="1" fontAlgn="base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2971800" indent="-165100" algn="l" rtl="0" eaLnBrk="1" fontAlgn="base" hangingPunct="1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</a:pPr>
            <a:r>
              <a:rPr lang="en-US" sz="2000" dirty="0" smtClean="0">
                <a:solidFill>
                  <a:schemeClr val="accent3"/>
                </a:solidFill>
              </a:rPr>
              <a:t>More Data, More Sources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</a:pPr>
            <a:r>
              <a:rPr lang="en-US" sz="2000" dirty="0" smtClean="0">
                <a:solidFill>
                  <a:schemeClr val="accent3"/>
                </a:solidFill>
              </a:rPr>
              <a:t>More Speed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</a:pPr>
            <a:r>
              <a:rPr lang="en-US" sz="2000" dirty="0" smtClean="0">
                <a:solidFill>
                  <a:schemeClr val="accent3"/>
                </a:solidFill>
              </a:rPr>
              <a:t>More People</a:t>
            </a:r>
          </a:p>
          <a:p>
            <a:pPr marL="0" indent="0">
              <a:lnSpc>
                <a:spcPct val="70000"/>
              </a:lnSpc>
              <a:spcBef>
                <a:spcPts val="0"/>
              </a:spcBef>
              <a:spcAft>
                <a:spcPts val="1200"/>
              </a:spcAft>
              <a:buClr>
                <a:schemeClr val="tx2"/>
              </a:buClr>
            </a:pPr>
            <a:r>
              <a:rPr lang="en-US" sz="2000" dirty="0" smtClean="0">
                <a:solidFill>
                  <a:schemeClr val="accent3"/>
                </a:solidFill>
              </a:rPr>
              <a:t>Easy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Delivering Quick Cycle Times Requires…</a:t>
            </a:r>
            <a:endParaRPr lang="en-US" dirty="0"/>
          </a:p>
        </p:txBody>
      </p:sp>
      <p:cxnSp>
        <p:nvCxnSpPr>
          <p:cNvPr id="5" name="Straight Arrow Connector 4"/>
          <p:cNvCxnSpPr>
            <a:stCxn id="7" idx="3"/>
            <a:endCxn id="11" idx="1"/>
          </p:cNvCxnSpPr>
          <p:nvPr/>
        </p:nvCxnSpPr>
        <p:spPr bwMode="auto">
          <a:xfrm>
            <a:off x="2981457" y="2307999"/>
            <a:ext cx="1088048" cy="176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" name="Group 5"/>
          <p:cNvGrpSpPr/>
          <p:nvPr/>
        </p:nvGrpSpPr>
        <p:grpSpPr>
          <a:xfrm>
            <a:off x="2590802" y="1220784"/>
            <a:ext cx="390652" cy="1611755"/>
            <a:chOff x="4123167" y="2822533"/>
            <a:chExt cx="281629" cy="114658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email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130645" y="3222809"/>
              <a:ext cx="274151" cy="74630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123167" y="2822533"/>
              <a:ext cx="192505" cy="416002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>
                <a:spcBef>
                  <a:spcPts val="400"/>
                </a:spcBef>
              </a:pPr>
              <a:r>
                <a:rPr lang="en-US" sz="3200" dirty="0" smtClean="0">
                  <a:solidFill>
                    <a:schemeClr val="tx1">
                      <a:lumMod val="75000"/>
                    </a:schemeClr>
                  </a:solidFill>
                  <a:latin typeface="+mn-lt"/>
                </a:rPr>
                <a:t>?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223948" y="2773432"/>
            <a:ext cx="1132939" cy="3385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>
              <a:spcBef>
                <a:spcPts val="400"/>
              </a:spcBef>
            </a:pPr>
            <a:r>
              <a:rPr lang="en-US" sz="1600" dirty="0" smtClean="0">
                <a:solidFill>
                  <a:srgbClr val="99999A"/>
                </a:solidFill>
                <a:latin typeface="+mn-lt"/>
              </a:rPr>
              <a:t>Question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9505" y="1785217"/>
            <a:ext cx="380282" cy="1049083"/>
          </a:xfrm>
          <a:prstGeom prst="rect">
            <a:avLst/>
          </a:prstGeom>
        </p:spPr>
      </p:pic>
      <p:cxnSp>
        <p:nvCxnSpPr>
          <p:cNvPr id="12" name="Straight Arrow Connector 11"/>
          <p:cNvCxnSpPr>
            <a:stCxn id="16" idx="3"/>
            <a:endCxn id="23" idx="1"/>
          </p:cNvCxnSpPr>
          <p:nvPr/>
        </p:nvCxnSpPr>
        <p:spPr bwMode="auto">
          <a:xfrm>
            <a:off x="4840728" y="2309759"/>
            <a:ext cx="874502" cy="560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3" name="Group 12"/>
          <p:cNvGrpSpPr/>
          <p:nvPr/>
        </p:nvGrpSpPr>
        <p:grpSpPr>
          <a:xfrm>
            <a:off x="3915014" y="1284281"/>
            <a:ext cx="1131883" cy="2069227"/>
            <a:chOff x="3965544" y="2535707"/>
            <a:chExt cx="1195818" cy="2301920"/>
          </a:xfrm>
        </p:grpSpPr>
        <p:sp>
          <p:nvSpPr>
            <p:cNvPr id="14" name="TextBox 13"/>
            <p:cNvSpPr txBox="1"/>
            <p:nvPr/>
          </p:nvSpPr>
          <p:spPr>
            <a:xfrm>
              <a:off x="3965544" y="4187091"/>
              <a:ext cx="1195818" cy="650536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>
                <a:spcBef>
                  <a:spcPts val="400"/>
                </a:spcBef>
              </a:pPr>
              <a:r>
                <a:rPr lang="en-US" sz="1600" dirty="0" smtClean="0">
                  <a:solidFill>
                    <a:srgbClr val="99999A"/>
                  </a:solidFill>
                  <a:latin typeface="+mn-lt"/>
                </a:rPr>
                <a:t>Analysis</a:t>
              </a:r>
              <a:r>
                <a:rPr lang="en-US" sz="1050" dirty="0" smtClean="0">
                  <a:solidFill>
                    <a:srgbClr val="99999A"/>
                  </a:solidFill>
                  <a:latin typeface="+mn-lt"/>
                </a:rPr>
                <a:t> </a:t>
              </a:r>
              <a:r>
                <a:rPr lang="en-US" sz="1600" dirty="0" smtClean="0">
                  <a:solidFill>
                    <a:srgbClr val="99999A"/>
                  </a:solidFill>
                  <a:latin typeface="+mn-lt"/>
                </a:rPr>
                <a:t>&amp; Discovery</a:t>
              </a:r>
            </a:p>
          </p:txBody>
        </p: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print">
              <a:duotone>
                <a:prstClr val="black"/>
                <a:srgbClr val="333333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260072" y="2535707"/>
              <a:ext cx="545722" cy="578798"/>
            </a:xfrm>
            <a:prstGeom prst="rect">
              <a:avLst/>
            </a:prstGeom>
          </p:spPr>
        </p:pic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60446" y="1785217"/>
            <a:ext cx="380282" cy="104908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63491" y="1778179"/>
            <a:ext cx="380282" cy="104908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10108" y="1776475"/>
            <a:ext cx="380282" cy="104908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email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95910" y="1780105"/>
            <a:ext cx="380282" cy="1049083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83530" y="1775412"/>
            <a:ext cx="377034" cy="105952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rgbClr val="333333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28360" y="1317565"/>
            <a:ext cx="513752" cy="39845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773946" y="2779672"/>
            <a:ext cx="1822909" cy="76123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</a:pPr>
            <a:r>
              <a:rPr lang="en-US" sz="1600" dirty="0" smtClean="0">
                <a:solidFill>
                  <a:srgbClr val="99999A"/>
                </a:solidFill>
                <a:latin typeface="+mn-lt"/>
              </a:rPr>
              <a:t>Fast, Interactive, Collaborative Insight</a:t>
            </a:r>
          </a:p>
        </p:txBody>
      </p:sp>
      <p:sp>
        <p:nvSpPr>
          <p:cNvPr id="23" name="Rounded Rectangle 22"/>
          <p:cNvSpPr/>
          <p:nvPr/>
        </p:nvSpPr>
        <p:spPr bwMode="auto">
          <a:xfrm>
            <a:off x="5715230" y="1068385"/>
            <a:ext cx="1904770" cy="2493965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lang="en-US" sz="1800" dirty="0">
              <a:solidFill>
                <a:srgbClr val="F2F2F2"/>
              </a:solidFill>
              <a:latin typeface="+mn-lt"/>
              <a:ea typeface="ヒラギノ角ゴ Pro W3" pitchFamily="-32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7981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Introducing ClearStory Data</a:t>
            </a:r>
            <a:endParaRPr lang="en-US" dirty="0"/>
          </a:p>
        </p:txBody>
      </p:sp>
      <p:sp>
        <p:nvSpPr>
          <p:cNvPr id="65" name="Text Placeholder 64"/>
          <p:cNvSpPr>
            <a:spLocks noGrp="1"/>
          </p:cNvSpPr>
          <p:nvPr>
            <p:ph type="body" sz="quarter" idx="13"/>
          </p:nvPr>
        </p:nvSpPr>
        <p:spPr>
          <a:xfrm>
            <a:off x="457200" y="819150"/>
            <a:ext cx="8229600" cy="457200"/>
          </a:xfrm>
        </p:spPr>
        <p:txBody>
          <a:bodyPr/>
          <a:lstStyle/>
          <a:p>
            <a:pPr algn="ctr"/>
            <a:r>
              <a:rPr lang="en-US" dirty="0" smtClean="0"/>
              <a:t>The First </a:t>
            </a:r>
            <a:r>
              <a:rPr lang="en-US" dirty="0" smtClean="0">
                <a:solidFill>
                  <a:srgbClr val="4BACC6"/>
                </a:solidFill>
              </a:rPr>
              <a:t>Data Intelligence </a:t>
            </a:r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762002" y="3001670"/>
            <a:ext cx="7598839" cy="193228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endParaRPr lang="en-US" sz="1800" dirty="0">
              <a:solidFill>
                <a:schemeClr val="bg1">
                  <a:lumMod val="65000"/>
                </a:schemeClr>
              </a:solidFill>
              <a:latin typeface="+mn-lt"/>
              <a:ea typeface="ヒラギノ角ゴ Pro W3" pitchFamily="-32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2" y="3306469"/>
            <a:ext cx="7557025" cy="1336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400" dirty="0">
                <a:solidFill>
                  <a:srgbClr val="99999A"/>
                </a:solidFill>
                <a:latin typeface="Century Gothic" pitchFamily="34" charset="0"/>
              </a:rPr>
              <a:t>A </a:t>
            </a:r>
            <a:r>
              <a:rPr lang="en-US" sz="2400" dirty="0" smtClean="0">
                <a:solidFill>
                  <a:srgbClr val="99999A"/>
                </a:solidFill>
                <a:latin typeface="Century Gothic" pitchFamily="34" charset="0"/>
              </a:rPr>
              <a:t>new data</a:t>
            </a:r>
            <a:r>
              <a:rPr lang="en-US" sz="2400" dirty="0">
                <a:solidFill>
                  <a:srgbClr val="99999A"/>
                </a:solidFill>
                <a:latin typeface="Century Gothic" pitchFamily="34" charset="0"/>
              </a:rPr>
              <a:t>-</a:t>
            </a:r>
            <a:r>
              <a:rPr lang="en-US" sz="2400" dirty="0" smtClean="0">
                <a:solidFill>
                  <a:srgbClr val="99999A"/>
                </a:solidFill>
                <a:latin typeface="Century Gothic" pitchFamily="34" charset="0"/>
              </a:rPr>
              <a:t>intelligence </a:t>
            </a:r>
            <a:r>
              <a:rPr lang="en-US" sz="2400" b="1" dirty="0" smtClean="0">
                <a:solidFill>
                  <a:schemeClr val="accent5"/>
                </a:solidFill>
                <a:latin typeface="Century Gothic" pitchFamily="34" charset="0"/>
              </a:rPr>
              <a:t>platform</a:t>
            </a:r>
            <a:r>
              <a:rPr lang="en-US" sz="2400" b="1" dirty="0" smtClean="0">
                <a:solidFill>
                  <a:srgbClr val="99999A"/>
                </a:solidFill>
                <a:latin typeface="Century Gothic" pitchFamily="34" charset="0"/>
              </a:rPr>
              <a:t> </a:t>
            </a:r>
            <a:r>
              <a:rPr lang="en-US" sz="2400" dirty="0" smtClean="0">
                <a:solidFill>
                  <a:srgbClr val="99999A"/>
                </a:solidFill>
                <a:latin typeface="Century Gothic" pitchFamily="34" charset="0"/>
              </a:rPr>
              <a:t>and </a:t>
            </a:r>
            <a:r>
              <a:rPr lang="en-US" sz="2400" b="1" dirty="0" smtClean="0">
                <a:solidFill>
                  <a:srgbClr val="4BACC6"/>
                </a:solidFill>
                <a:latin typeface="Century Gothic" pitchFamily="34" charset="0"/>
              </a:rPr>
              <a:t>application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2400" dirty="0">
                <a:solidFill>
                  <a:srgbClr val="99999A"/>
                </a:solidFill>
                <a:latin typeface="Century Gothic" pitchFamily="34" charset="0"/>
              </a:rPr>
              <a:t>t</a:t>
            </a:r>
            <a:r>
              <a:rPr lang="en-US" sz="2400" dirty="0" smtClean="0">
                <a:solidFill>
                  <a:srgbClr val="99999A"/>
                </a:solidFill>
                <a:latin typeface="Century Gothic" pitchFamily="34" charset="0"/>
              </a:rPr>
              <a:t>o speed convergence of private &amp; external data</a:t>
            </a:r>
            <a:r>
              <a:rPr lang="en-US" sz="2400" dirty="0">
                <a:solidFill>
                  <a:srgbClr val="99999A"/>
                </a:solidFill>
                <a:latin typeface="Century Gothic" pitchFamily="34" charset="0"/>
              </a:rPr>
              <a:t> </a:t>
            </a:r>
            <a:r>
              <a:rPr lang="en-US" sz="2400" dirty="0" smtClean="0">
                <a:solidFill>
                  <a:srgbClr val="99999A"/>
                </a:solidFill>
                <a:latin typeface="Century Gothic" pitchFamily="34" charset="0"/>
              </a:rPr>
              <a:t>for</a:t>
            </a:r>
            <a:r>
              <a:rPr lang="en-US" sz="3200" dirty="0" smtClean="0">
                <a:solidFill>
                  <a:srgbClr val="99999A"/>
                </a:solidFill>
                <a:latin typeface="Century Gothic" pitchFamily="34" charset="0"/>
              </a:rPr>
              <a:t> </a:t>
            </a:r>
            <a:r>
              <a:rPr lang="en-US" sz="2400" b="1" dirty="0" smtClean="0">
                <a:solidFill>
                  <a:srgbClr val="4BACC6"/>
                </a:solidFill>
                <a:latin typeface="Century Gothic" pitchFamily="34" charset="0"/>
              </a:rPr>
              <a:t>interactive,</a:t>
            </a:r>
            <a:r>
              <a:rPr lang="en-US" sz="2400" dirty="0" smtClean="0">
                <a:solidFill>
                  <a:srgbClr val="4BACC6"/>
                </a:solidFill>
                <a:latin typeface="Century Gothic" pitchFamily="34" charset="0"/>
              </a:rPr>
              <a:t> </a:t>
            </a:r>
            <a:r>
              <a:rPr lang="en-US" sz="2400" b="1" dirty="0" smtClean="0">
                <a:solidFill>
                  <a:srgbClr val="4BACC6"/>
                </a:solidFill>
                <a:latin typeface="Century Gothic" pitchFamily="34" charset="0"/>
              </a:rPr>
              <a:t>collaborative insights</a:t>
            </a:r>
            <a:endParaRPr lang="en-US" sz="2400" b="1" dirty="0">
              <a:solidFill>
                <a:srgbClr val="4BACC6"/>
              </a:solidFill>
              <a:latin typeface="Century Gothic" pitchFamily="34" charset="0"/>
            </a:endParaRPr>
          </a:p>
        </p:txBody>
      </p:sp>
      <p:cxnSp>
        <p:nvCxnSpPr>
          <p:cNvPr id="8" name="Straight Connector 7"/>
          <p:cNvCxnSpPr>
            <a:stCxn id="11" idx="2"/>
            <a:endCxn id="6" idx="0"/>
          </p:cNvCxnSpPr>
          <p:nvPr/>
        </p:nvCxnSpPr>
        <p:spPr bwMode="auto">
          <a:xfrm>
            <a:off x="2329864" y="2606643"/>
            <a:ext cx="2231556" cy="3950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>
            <a:stCxn id="28" idx="2"/>
            <a:endCxn id="6" idx="0"/>
          </p:cNvCxnSpPr>
          <p:nvPr/>
        </p:nvCxnSpPr>
        <p:spPr bwMode="auto">
          <a:xfrm flipH="1">
            <a:off x="4561420" y="2605771"/>
            <a:ext cx="6268" cy="39589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0" name="Group 9"/>
          <p:cNvGrpSpPr/>
          <p:nvPr/>
        </p:nvGrpSpPr>
        <p:grpSpPr>
          <a:xfrm>
            <a:off x="1724576" y="1406159"/>
            <a:ext cx="1210576" cy="1200483"/>
            <a:chOff x="1775987" y="1635777"/>
            <a:chExt cx="1488314" cy="1451751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1" name="Rounded Rectangle 10"/>
            <p:cNvSpPr/>
            <p:nvPr/>
          </p:nvSpPr>
          <p:spPr bwMode="auto">
            <a:xfrm>
              <a:off x="1775987" y="1635777"/>
              <a:ext cx="1488314" cy="1451751"/>
            </a:xfrm>
            <a:prstGeom prst="round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1800" dirty="0">
                <a:solidFill>
                  <a:srgbClr val="F2F2F2"/>
                </a:solidFill>
                <a:latin typeface="+mn-lt"/>
                <a:ea typeface="ヒラギノ角ゴ Pro W3" pitchFamily="-32" charset="-128"/>
              </a:endParaRP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197404" y="1735121"/>
              <a:ext cx="140683" cy="382971"/>
            </a:xfrm>
            <a:prstGeom prst="rect">
              <a:avLst/>
            </a:prstGeom>
            <a:grpFill/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440766" y="1734249"/>
              <a:ext cx="140683" cy="382971"/>
            </a:xfrm>
            <a:prstGeom prst="rect">
              <a:avLst/>
            </a:prstGeom>
            <a:grpFill/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687733" y="1731989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928604" y="1731989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2" cstate="email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955500" y="1733954"/>
              <a:ext cx="140683" cy="382971"/>
            </a:xfrm>
            <a:prstGeom prst="rect">
              <a:avLst/>
            </a:prstGeom>
            <a:grpFill/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00039" y="2158465"/>
              <a:ext cx="140683" cy="382971"/>
            </a:xfrm>
            <a:prstGeom prst="rect">
              <a:avLst/>
            </a:prstGeom>
            <a:grpFill/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443401" y="2157593"/>
              <a:ext cx="140683" cy="382971"/>
            </a:xfrm>
            <a:prstGeom prst="rect">
              <a:avLst/>
            </a:prstGeom>
            <a:grpFill/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690368" y="2155333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931239" y="2155333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2" cstate="email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952309" y="2157298"/>
              <a:ext cx="140683" cy="382971"/>
            </a:xfrm>
            <a:prstGeom prst="rect">
              <a:avLst/>
            </a:prstGeom>
            <a:grpFill/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200033" y="2581809"/>
              <a:ext cx="140683" cy="382971"/>
            </a:xfrm>
            <a:prstGeom prst="rect">
              <a:avLst/>
            </a:prstGeom>
            <a:grpFill/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443395" y="2580937"/>
              <a:ext cx="140683" cy="382971"/>
            </a:xfrm>
            <a:prstGeom prst="rect">
              <a:avLst/>
            </a:prstGeom>
            <a:grpFill/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690362" y="2585552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931233" y="2585552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2" cstate="email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952303" y="2580642"/>
              <a:ext cx="140683" cy="382971"/>
            </a:xfrm>
            <a:prstGeom prst="rect">
              <a:avLst/>
            </a:prstGeom>
            <a:grpFill/>
          </p:spPr>
        </p:pic>
      </p:grpSp>
      <p:grpSp>
        <p:nvGrpSpPr>
          <p:cNvPr id="27" name="Group 26"/>
          <p:cNvGrpSpPr/>
          <p:nvPr/>
        </p:nvGrpSpPr>
        <p:grpSpPr>
          <a:xfrm>
            <a:off x="3962400" y="1405288"/>
            <a:ext cx="1210576" cy="1200483"/>
            <a:chOff x="3869959" y="1634905"/>
            <a:chExt cx="1488314" cy="1451751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28" name="Rounded Rectangle 27"/>
            <p:cNvSpPr/>
            <p:nvPr/>
          </p:nvSpPr>
          <p:spPr bwMode="auto">
            <a:xfrm>
              <a:off x="3869959" y="1634905"/>
              <a:ext cx="1488314" cy="1451751"/>
            </a:xfrm>
            <a:prstGeom prst="roundRect">
              <a:avLst/>
            </a:prstGeom>
            <a:grpFill/>
            <a:ln w="9525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1800" dirty="0">
                <a:solidFill>
                  <a:srgbClr val="F2F2F2"/>
                </a:solidFill>
                <a:latin typeface="+mn-lt"/>
                <a:ea typeface="ヒラギノ角ゴ Pro W3" pitchFamily="-32" charset="-128"/>
              </a:endParaRPr>
            </a:p>
          </p:txBody>
        </p:sp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07118" y="1729341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47989" y="1729341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056359" y="1725481"/>
              <a:ext cx="140683" cy="382971"/>
            </a:xfrm>
            <a:prstGeom prst="rect">
              <a:avLst/>
            </a:prstGeom>
            <a:grpFill/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09753" y="2153735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50624" y="2153735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064820" y="2148825"/>
              <a:ext cx="140683" cy="382971"/>
            </a:xfrm>
            <a:prstGeom prst="rect">
              <a:avLst/>
            </a:prstGeom>
            <a:grpFill/>
          </p:spPr>
        </p:pic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09747" y="2585546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50618" y="2584496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064814" y="2580636"/>
              <a:ext cx="140683" cy="382971"/>
            </a:xfrm>
            <a:prstGeom prst="rect">
              <a:avLst/>
            </a:prstGeom>
            <a:grpFill/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570036" y="1727743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572671" y="2151087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572665" y="2588723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20253" y="1725095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22888" y="2149489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322882" y="2587125"/>
              <a:ext cx="139613" cy="380058"/>
            </a:xfrm>
            <a:prstGeom prst="rect">
              <a:avLst/>
            </a:prstGeom>
            <a:grpFill/>
          </p:spPr>
        </p:pic>
      </p:grpSp>
      <p:grpSp>
        <p:nvGrpSpPr>
          <p:cNvPr id="44" name="Group 43"/>
          <p:cNvGrpSpPr/>
          <p:nvPr/>
        </p:nvGrpSpPr>
        <p:grpSpPr>
          <a:xfrm>
            <a:off x="6028424" y="1401470"/>
            <a:ext cx="1210576" cy="1200483"/>
            <a:chOff x="5927435" y="1631087"/>
            <a:chExt cx="1488314" cy="1451751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45" name="Rounded Rectangle 44"/>
            <p:cNvSpPr/>
            <p:nvPr/>
          </p:nvSpPr>
          <p:spPr bwMode="auto">
            <a:xfrm>
              <a:off x="5927435" y="1631087"/>
              <a:ext cx="1488314" cy="1451751"/>
            </a:xfrm>
            <a:prstGeom prst="roundRect">
              <a:avLst/>
            </a:prstGeom>
            <a:grpFill/>
            <a:ln w="9525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hangingPunct="0"/>
              <a:endParaRPr lang="en-US" sz="1800" dirty="0">
                <a:solidFill>
                  <a:srgbClr val="F2F2F2"/>
                </a:solidFill>
                <a:latin typeface="+mn-lt"/>
                <a:ea typeface="ヒラギノ角ゴ Pro W3" pitchFamily="-32" charset="-128"/>
              </a:endParaRPr>
            </a:p>
          </p:txBody>
        </p:sp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40785" y="1740985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075830" y="1740985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43420" y="2165379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078465" y="2165379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46055" y="2590315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081100" y="2590315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52" name="Picture 51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379334" y="1740985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14379" y="1740985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381969" y="2165379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17014" y="2165379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381963" y="2590315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622834" y="2590315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29552" y="1739387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32187" y="2162731"/>
              <a:ext cx="139613" cy="380058"/>
            </a:xfrm>
            <a:prstGeom prst="rect">
              <a:avLst/>
            </a:prstGeom>
            <a:grpFill/>
          </p:spPr>
        </p:pic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132181" y="2587667"/>
              <a:ext cx="139613" cy="380058"/>
            </a:xfrm>
            <a:prstGeom prst="rect">
              <a:avLst/>
            </a:prstGeom>
            <a:grpFill/>
          </p:spPr>
        </p:pic>
      </p:grpSp>
      <p:cxnSp>
        <p:nvCxnSpPr>
          <p:cNvPr id="61" name="Straight Connector 60"/>
          <p:cNvCxnSpPr>
            <a:stCxn id="6" idx="0"/>
            <a:endCxn id="45" idx="2"/>
          </p:cNvCxnSpPr>
          <p:nvPr/>
        </p:nvCxnSpPr>
        <p:spPr bwMode="auto">
          <a:xfrm flipV="1">
            <a:off x="4561420" y="2601953"/>
            <a:ext cx="2072292" cy="39971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265181" y="1543451"/>
            <a:ext cx="1238540" cy="107721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>
              <a:spcBef>
                <a:spcPts val="400"/>
              </a:spcBef>
            </a:pPr>
            <a:r>
              <a:rPr lang="en-US" sz="1600" dirty="0" smtClean="0">
                <a:latin typeface="+mn-lt"/>
              </a:rPr>
              <a:t>Distributed </a:t>
            </a:r>
            <a:br>
              <a:rPr lang="en-US" sz="1600" dirty="0" smtClean="0">
                <a:latin typeface="+mn-lt"/>
              </a:rPr>
            </a:br>
            <a:r>
              <a:rPr lang="en-US" sz="1600" dirty="0" smtClean="0">
                <a:latin typeface="+mn-lt"/>
              </a:rPr>
              <a:t>Teams in</a:t>
            </a:r>
            <a:br>
              <a:rPr lang="en-US" sz="1600" dirty="0" smtClean="0">
                <a:latin typeface="+mn-lt"/>
              </a:rPr>
            </a:br>
            <a:r>
              <a:rPr lang="en-US" sz="1600" dirty="0" smtClean="0">
                <a:latin typeface="+mn-lt"/>
              </a:rPr>
              <a:t>Business </a:t>
            </a:r>
            <a:r>
              <a:rPr lang="en-US" sz="1600" dirty="0">
                <a:latin typeface="+mn-lt"/>
              </a:rPr>
              <a:t/>
            </a:r>
            <a:br>
              <a:rPr lang="en-US" sz="1600" dirty="0">
                <a:latin typeface="+mn-lt"/>
              </a:rPr>
            </a:br>
            <a:r>
              <a:rPr lang="en-US" sz="1600" dirty="0" smtClean="0">
                <a:latin typeface="+mn-lt"/>
              </a:rPr>
              <a:t>Units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427309" y="1650055"/>
            <a:ext cx="1640493" cy="86382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>
              <a:lnSpc>
                <a:spcPct val="90000"/>
              </a:lnSpc>
              <a:spcBef>
                <a:spcPts val="400"/>
              </a:spcBef>
            </a:pPr>
            <a:r>
              <a:rPr lang="en-US" sz="1600" dirty="0" smtClean="0">
                <a:solidFill>
                  <a:srgbClr val="F38118"/>
                </a:solidFill>
                <a:latin typeface="+mn-lt"/>
              </a:rPr>
              <a:t>Business Users</a:t>
            </a:r>
          </a:p>
          <a:p>
            <a:pPr algn="ctr">
              <a:lnSpc>
                <a:spcPct val="90000"/>
              </a:lnSpc>
              <a:spcBef>
                <a:spcPts val="400"/>
              </a:spcBef>
            </a:pPr>
            <a:r>
              <a:rPr lang="en-US" sz="1600" dirty="0" smtClean="0">
                <a:solidFill>
                  <a:srgbClr val="99999A"/>
                </a:solidFill>
                <a:latin typeface="+mn-lt"/>
              </a:rPr>
              <a:t>Data Analysts</a:t>
            </a:r>
          </a:p>
          <a:p>
            <a:pPr algn="ctr">
              <a:lnSpc>
                <a:spcPct val="90000"/>
              </a:lnSpc>
              <a:spcBef>
                <a:spcPts val="400"/>
              </a:spcBef>
            </a:pPr>
            <a:r>
              <a:rPr lang="en-US" sz="1600" dirty="0" smtClean="0">
                <a:solidFill>
                  <a:schemeClr val="accent5"/>
                </a:solidFill>
                <a:latin typeface="+mn-lt"/>
              </a:rPr>
              <a:t>Data Stewards</a:t>
            </a:r>
          </a:p>
        </p:txBody>
      </p:sp>
    </p:spTree>
    <p:extLst>
      <p:ext uri="{BB962C8B-B14F-4D97-AF65-F5344CB8AC3E}">
        <p14:creationId xmlns:p14="http://schemas.microsoft.com/office/powerpoint/2010/main" val="1463962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66800" y="2121627"/>
            <a:ext cx="64770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accent1"/>
                </a:solidFill>
                <a:cs typeface="Museo Sans 100"/>
              </a:rPr>
              <a:t>Stephen McDaniel</a:t>
            </a:r>
          </a:p>
          <a:p>
            <a:r>
              <a:rPr lang="en-US" sz="3200" dirty="0" smtClean="0">
                <a:solidFill>
                  <a:schemeClr val="accent3"/>
                </a:solidFill>
                <a:cs typeface="Museo Sans 100"/>
              </a:rPr>
              <a:t>Chief Data Officer &amp; Advisor </a:t>
            </a:r>
            <a:r>
              <a:rPr lang="en-US" sz="3200" dirty="0" err="1" smtClean="0">
                <a:solidFill>
                  <a:schemeClr val="accent3"/>
                </a:solidFill>
                <a:cs typeface="Museo Sans 100"/>
              </a:rPr>
              <a:t>Freakalytics</a:t>
            </a:r>
            <a:endParaRPr lang="en-US" sz="3200" dirty="0">
              <a:solidFill>
                <a:schemeClr val="accent3"/>
              </a:solidFill>
              <a:cs typeface="Museo Sans 100"/>
            </a:endParaRPr>
          </a:p>
        </p:txBody>
      </p:sp>
    </p:spTree>
    <p:extLst>
      <p:ext uri="{BB962C8B-B14F-4D97-AF65-F5344CB8AC3E}">
        <p14:creationId xmlns:p14="http://schemas.microsoft.com/office/powerpoint/2010/main" val="30217123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839200" cy="857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Most Organizations: A Data Availability Problem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027439" y="2242721"/>
            <a:ext cx="1292099" cy="1232670"/>
            <a:chOff x="2920302" y="2963124"/>
            <a:chExt cx="1292099" cy="1232670"/>
          </a:xfrm>
        </p:grpSpPr>
        <p:grpSp>
          <p:nvGrpSpPr>
            <p:cNvPr id="7" name="Group 6"/>
            <p:cNvGrpSpPr/>
            <p:nvPr/>
          </p:nvGrpSpPr>
          <p:grpSpPr>
            <a:xfrm>
              <a:off x="3157741" y="2963124"/>
              <a:ext cx="1054660" cy="992803"/>
              <a:chOff x="3936625" y="2911548"/>
              <a:chExt cx="1054660" cy="992803"/>
            </a:xfrm>
          </p:grpSpPr>
          <p:cxnSp>
            <p:nvCxnSpPr>
              <p:cNvPr id="9" name="Straight Arrow Connector 8"/>
              <p:cNvCxnSpPr>
                <a:stCxn id="11" idx="3"/>
                <a:endCxn id="16" idx="1"/>
              </p:cNvCxnSpPr>
              <p:nvPr/>
            </p:nvCxnSpPr>
            <p:spPr bwMode="auto">
              <a:xfrm flipV="1">
                <a:off x="4221500" y="3592317"/>
                <a:ext cx="769785" cy="3644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>
                    <a:lumMod val="75000"/>
                  </a:schemeClr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grpSp>
            <p:nvGrpSpPr>
              <p:cNvPr id="10" name="Group 9"/>
              <p:cNvGrpSpPr/>
              <p:nvPr/>
            </p:nvGrpSpPr>
            <p:grpSpPr>
              <a:xfrm>
                <a:off x="3936625" y="2911548"/>
                <a:ext cx="336200" cy="992803"/>
                <a:chOff x="3936625" y="2911548"/>
                <a:chExt cx="336200" cy="992803"/>
              </a:xfrm>
            </p:grpSpPr>
            <p:pic>
              <p:nvPicPr>
                <p:cNvPr id="11" name="Picture 10"/>
                <p:cNvPicPr>
                  <a:picLocks noChangeAspect="1"/>
                </p:cNvPicPr>
                <p:nvPr/>
              </p:nvPicPr>
              <p:blipFill>
                <a:blip r:embed="rId2" cstate="email">
                  <a:duotone>
                    <a:schemeClr val="accent3">
                      <a:shade val="45000"/>
                      <a:satMod val="135000"/>
                    </a:schemeClr>
                    <a:prstClr val="white"/>
                  </a:duotone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994929" y="3287571"/>
                  <a:ext cx="226571" cy="616780"/>
                </a:xfrm>
                <a:prstGeom prst="rect">
                  <a:avLst/>
                </a:prstGeom>
              </p:spPr>
            </p:pic>
            <p:sp>
              <p:nvSpPr>
                <p:cNvPr id="12" name="TextBox 11"/>
                <p:cNvSpPr txBox="1"/>
                <p:nvPr/>
              </p:nvSpPr>
              <p:spPr>
                <a:xfrm>
                  <a:off x="3936625" y="2911548"/>
                  <a:ext cx="336200" cy="400110"/>
                </a:xfrm>
                <a:prstGeom prst="rect">
                  <a:avLst/>
                </a:prstGeom>
                <a:noFill/>
              </p:spPr>
              <p:txBody>
                <a:bodyPr wrap="none" rtlCol="0" anchor="ctr" anchorCtr="0">
                  <a:spAutoFit/>
                </a:bodyPr>
                <a:lstStyle/>
                <a:p>
                  <a:pPr>
                    <a:spcBef>
                      <a:spcPts val="400"/>
                    </a:spcBef>
                  </a:pPr>
                  <a:r>
                    <a:rPr lang="en-US" sz="2000" dirty="0" smtClean="0">
                      <a:solidFill>
                        <a:schemeClr val="tx1">
                          <a:lumMod val="75000"/>
                        </a:schemeClr>
                      </a:solidFill>
                      <a:latin typeface="+mn-lt"/>
                    </a:rPr>
                    <a:t>?</a:t>
                  </a:r>
                </a:p>
              </p:txBody>
            </p:sp>
          </p:grpSp>
        </p:grpSp>
        <p:sp>
          <p:nvSpPr>
            <p:cNvPr id="8" name="TextBox 7"/>
            <p:cNvSpPr txBox="1"/>
            <p:nvPr/>
          </p:nvSpPr>
          <p:spPr>
            <a:xfrm>
              <a:off x="2920302" y="3934184"/>
              <a:ext cx="816759" cy="261610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>
                <a:spcBef>
                  <a:spcPts val="400"/>
                </a:spcBef>
              </a:pPr>
              <a:r>
                <a:rPr lang="en-US" sz="1050" dirty="0" smtClean="0">
                  <a:solidFill>
                    <a:srgbClr val="99999A"/>
                  </a:solidFill>
                  <a:latin typeface="+mn-lt"/>
                </a:rPr>
                <a:t>Question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954933" y="2288563"/>
            <a:ext cx="1461739" cy="1326148"/>
            <a:chOff x="3837300" y="3021626"/>
            <a:chExt cx="1461739" cy="1326148"/>
          </a:xfrm>
        </p:grpSpPr>
        <p:cxnSp>
          <p:nvCxnSpPr>
            <p:cNvPr id="14" name="Straight Arrow Connector 13"/>
            <p:cNvCxnSpPr>
              <a:stCxn id="17" idx="3"/>
            </p:cNvCxnSpPr>
            <p:nvPr/>
          </p:nvCxnSpPr>
          <p:spPr bwMode="auto">
            <a:xfrm>
              <a:off x="4667963" y="3654487"/>
              <a:ext cx="631076" cy="9088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>
                  <a:lumMod val="75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15" name="Group 14"/>
            <p:cNvGrpSpPr/>
            <p:nvPr/>
          </p:nvGrpSpPr>
          <p:grpSpPr>
            <a:xfrm>
              <a:off x="3837300" y="3021626"/>
              <a:ext cx="1195818" cy="1326148"/>
              <a:chOff x="3837300" y="3021626"/>
              <a:chExt cx="1195818" cy="1326148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>
              <a:blip r:embed="rId2" cstate="email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4201905" y="3348163"/>
                <a:ext cx="226571" cy="6167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2" cstate="email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4441392" y="3346097"/>
                <a:ext cx="226571" cy="61678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18" name="TextBox 17"/>
              <p:cNvSpPr txBox="1"/>
              <p:nvPr/>
            </p:nvSpPr>
            <p:spPr>
              <a:xfrm>
                <a:off x="3837300" y="3932276"/>
                <a:ext cx="1195818" cy="4154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 anchorCtr="0">
                <a:spAutoFit/>
              </a:bodyPr>
              <a:lstStyle/>
              <a:p>
                <a:pPr algn="ctr">
                  <a:spcBef>
                    <a:spcPts val="400"/>
                  </a:spcBef>
                </a:pPr>
                <a:r>
                  <a:rPr lang="en-US" sz="1050" dirty="0" smtClean="0">
                    <a:solidFill>
                      <a:srgbClr val="99999A"/>
                    </a:solidFill>
                    <a:latin typeface="+mn-lt"/>
                  </a:rPr>
                  <a:t>Analysis &amp; Discovery</a:t>
                </a:r>
              </a:p>
            </p:txBody>
          </p:sp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prstClr val="black"/>
                  <a:schemeClr val="tx2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255951" y="3021626"/>
                <a:ext cx="338850" cy="359387"/>
              </a:xfrm>
              <a:prstGeom prst="rect">
                <a:avLst/>
              </a:prstGeom>
              <a:ln>
                <a:noFill/>
              </a:ln>
            </p:spPr>
          </p:pic>
        </p:grpSp>
      </p:grpSp>
      <p:grpSp>
        <p:nvGrpSpPr>
          <p:cNvPr id="20" name="Group 19"/>
          <p:cNvGrpSpPr/>
          <p:nvPr/>
        </p:nvGrpSpPr>
        <p:grpSpPr>
          <a:xfrm>
            <a:off x="1624824" y="2319297"/>
            <a:ext cx="816759" cy="1151673"/>
            <a:chOff x="1796393" y="3085797"/>
            <a:chExt cx="816759" cy="1151673"/>
          </a:xfrm>
        </p:grpSpPr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2" cstate="email">
              <a:lum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089613" y="3392298"/>
              <a:ext cx="226571" cy="61678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22" name="Group 21"/>
            <p:cNvGrpSpPr/>
            <p:nvPr/>
          </p:nvGrpSpPr>
          <p:grpSpPr>
            <a:xfrm>
              <a:off x="2169194" y="3085797"/>
              <a:ext cx="88231" cy="238994"/>
              <a:chOff x="2749495" y="4509042"/>
              <a:chExt cx="97054" cy="318100"/>
            </a:xfrm>
          </p:grpSpPr>
          <p:sp>
            <p:nvSpPr>
              <p:cNvPr id="24" name="Oval 23"/>
              <p:cNvSpPr/>
              <p:nvPr/>
            </p:nvSpPr>
            <p:spPr bwMode="auto">
              <a:xfrm>
                <a:off x="2759207" y="4727327"/>
                <a:ext cx="87342" cy="99815"/>
              </a:xfrm>
              <a:prstGeom prst="ellipse">
                <a:avLst/>
              </a:prstGeom>
              <a:noFill/>
              <a:ln w="19050" cap="flat" cmpd="sng" algn="ctr">
                <a:solidFill>
                  <a:schemeClr val="tx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rgbClr val="99999A"/>
                  </a:solidFill>
                  <a:effectLst/>
                  <a:latin typeface="Arial" pitchFamily="34" charset="0"/>
                  <a:ea typeface="ヒラギノ角ゴ Pro W3" pitchFamily="-32" charset="-128"/>
                </a:endParaRPr>
              </a:p>
            </p:txBody>
          </p:sp>
          <p:cxnSp>
            <p:nvCxnSpPr>
              <p:cNvPr id="25" name="Straight Connector 24"/>
              <p:cNvCxnSpPr>
                <a:endCxn id="24" idx="2"/>
              </p:cNvCxnSpPr>
              <p:nvPr/>
            </p:nvCxnSpPr>
            <p:spPr bwMode="auto">
              <a:xfrm>
                <a:off x="2751488" y="4509042"/>
                <a:ext cx="7719" cy="268193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6" name="Straight Connector 25"/>
              <p:cNvCxnSpPr/>
              <p:nvPr/>
            </p:nvCxnSpPr>
            <p:spPr bwMode="auto">
              <a:xfrm>
                <a:off x="2751557" y="4554117"/>
                <a:ext cx="61464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" name="Straight Connector 26"/>
              <p:cNvCxnSpPr/>
              <p:nvPr/>
            </p:nvCxnSpPr>
            <p:spPr bwMode="auto">
              <a:xfrm>
                <a:off x="2749495" y="4603539"/>
                <a:ext cx="61464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3" name="TextBox 22"/>
            <p:cNvSpPr txBox="1"/>
            <p:nvPr/>
          </p:nvSpPr>
          <p:spPr>
            <a:xfrm>
              <a:off x="1796393" y="3983554"/>
              <a:ext cx="816759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algn="ctr">
                <a:spcBef>
                  <a:spcPts val="400"/>
                </a:spcBef>
              </a:pPr>
              <a:r>
                <a:rPr lang="en-US" sz="1050" dirty="0" smtClean="0">
                  <a:solidFill>
                    <a:srgbClr val="99999A"/>
                  </a:solidFill>
                  <a:latin typeface="+mn-lt"/>
                </a:rPr>
                <a:t>Access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871203" y="2343150"/>
            <a:ext cx="816759" cy="1131405"/>
            <a:chOff x="3702932" y="4666848"/>
            <a:chExt cx="816759" cy="1131405"/>
          </a:xfrm>
        </p:grpSpPr>
        <p:grpSp>
          <p:nvGrpSpPr>
            <p:cNvPr id="29" name="Group 28"/>
            <p:cNvGrpSpPr/>
            <p:nvPr/>
          </p:nvGrpSpPr>
          <p:grpSpPr>
            <a:xfrm>
              <a:off x="3983995" y="4666848"/>
              <a:ext cx="254584" cy="891737"/>
              <a:chOff x="3659424" y="3020772"/>
              <a:chExt cx="254584" cy="891737"/>
            </a:xfrm>
          </p:grpSpPr>
          <p:pic>
            <p:nvPicPr>
              <p:cNvPr id="31" name="Picture 30"/>
              <p:cNvPicPr>
                <a:picLocks noChangeAspect="1"/>
              </p:cNvPicPr>
              <p:nvPr/>
            </p:nvPicPr>
            <p:blipFill>
              <a:blip r:embed="rId5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rightnessContrast bright="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76161" y="3304346"/>
                <a:ext cx="226571" cy="608163"/>
              </a:xfrm>
              <a:prstGeom prst="rect">
                <a:avLst/>
              </a:prstGeom>
            </p:spPr>
          </p:pic>
          <p:pic>
            <p:nvPicPr>
              <p:cNvPr id="32" name="Picture 31"/>
              <p:cNvPicPr>
                <a:picLocks noChangeAspect="1"/>
              </p:cNvPicPr>
              <p:nvPr/>
            </p:nvPicPr>
            <p:blipFill>
              <a:blip r:embed="rId7">
                <a:duotone>
                  <a:prstClr val="black"/>
                  <a:schemeClr val="tx2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sharpenSoften amount="50000"/>
                        </a14:imgEffect>
                        <a14:imgEffect>
                          <a14:brightnessContrast bright="-40000" contras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659424" y="3020772"/>
                <a:ext cx="254584" cy="266424"/>
              </a:xfrm>
              <a:prstGeom prst="rect">
                <a:avLst/>
              </a:prstGeom>
            </p:spPr>
          </p:pic>
        </p:grpSp>
        <p:sp>
          <p:nvSpPr>
            <p:cNvPr id="30" name="TextBox 29"/>
            <p:cNvSpPr txBox="1"/>
            <p:nvPr/>
          </p:nvSpPr>
          <p:spPr>
            <a:xfrm>
              <a:off x="3702932" y="5544337"/>
              <a:ext cx="816759" cy="253916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>
                <a:spcBef>
                  <a:spcPts val="400"/>
                </a:spcBef>
              </a:pPr>
              <a:r>
                <a:rPr lang="en-US" sz="1050" dirty="0" smtClean="0">
                  <a:solidFill>
                    <a:srgbClr val="99999A"/>
                  </a:solidFill>
                  <a:latin typeface="+mn-lt"/>
                </a:rPr>
                <a:t>Sampling 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101997" y="2371952"/>
            <a:ext cx="816759" cy="1098721"/>
            <a:chOff x="5166352" y="4710600"/>
            <a:chExt cx="816759" cy="1098721"/>
          </a:xfrm>
        </p:grpSpPr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sharpenSoften amount="-50000"/>
                      </a14:imgEffect>
                      <a14:imgEffect>
                        <a14:saturation sat="66000"/>
                      </a14:imgEffect>
                      <a14:imgEffect>
                        <a14:brightnessContrast bright="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51190" y="4963761"/>
              <a:ext cx="226571" cy="608163"/>
            </a:xfrm>
            <a:prstGeom prst="rect">
              <a:avLst/>
            </a:prstGeom>
            <a:ln>
              <a:noFill/>
            </a:ln>
          </p:spPr>
        </p:pic>
        <p:sp>
          <p:nvSpPr>
            <p:cNvPr id="35" name="TextBox 34"/>
            <p:cNvSpPr txBox="1"/>
            <p:nvPr/>
          </p:nvSpPr>
          <p:spPr>
            <a:xfrm>
              <a:off x="5166352" y="5555405"/>
              <a:ext cx="816759" cy="25391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 anchor="ctr" anchorCtr="0">
              <a:spAutoFit/>
            </a:bodyPr>
            <a:lstStyle/>
            <a:p>
              <a:pPr algn="ctr">
                <a:spcBef>
                  <a:spcPts val="400"/>
                </a:spcBef>
              </a:pPr>
              <a:r>
                <a:rPr lang="en-US" sz="1050" dirty="0" smtClean="0">
                  <a:solidFill>
                    <a:srgbClr val="99999A"/>
                  </a:solidFill>
                  <a:latin typeface="+mn-lt"/>
                </a:rPr>
                <a:t>Modeling</a:t>
              </a:r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5464440" y="4710600"/>
              <a:ext cx="194748" cy="193762"/>
              <a:chOff x="5458153" y="4685450"/>
              <a:chExt cx="194748" cy="193762"/>
            </a:xfrm>
          </p:grpSpPr>
          <p:sp>
            <p:nvSpPr>
              <p:cNvPr id="37" name="Rectangle 36"/>
              <p:cNvSpPr/>
              <p:nvPr/>
            </p:nvSpPr>
            <p:spPr bwMode="auto">
              <a:xfrm>
                <a:off x="5458153" y="4685450"/>
                <a:ext cx="193242" cy="192260"/>
              </a:xfrm>
              <a:prstGeom prst="rect">
                <a:avLst/>
              </a:prstGeom>
              <a:noFill/>
              <a:ln w="9525" cap="flat" cmpd="sng" algn="ctr">
                <a:solidFill>
                  <a:schemeClr val="tx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rgbClr val="99999A"/>
                  </a:solidFill>
                  <a:effectLst/>
                  <a:latin typeface="Arial" pitchFamily="34" charset="0"/>
                  <a:ea typeface="ヒラギノ角ゴ Pro W3" pitchFamily="-32" charset="-128"/>
                </a:endParaRPr>
              </a:p>
            </p:txBody>
          </p:sp>
          <p:cxnSp>
            <p:nvCxnSpPr>
              <p:cNvPr id="38" name="Straight Connector 37"/>
              <p:cNvCxnSpPr/>
              <p:nvPr/>
            </p:nvCxnSpPr>
            <p:spPr bwMode="auto">
              <a:xfrm>
                <a:off x="5523339" y="4685450"/>
                <a:ext cx="0" cy="19226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" name="Straight Connector 38"/>
              <p:cNvCxnSpPr/>
              <p:nvPr/>
            </p:nvCxnSpPr>
            <p:spPr bwMode="auto">
              <a:xfrm>
                <a:off x="5587718" y="4686952"/>
                <a:ext cx="0" cy="19226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" name="Straight Connector 39"/>
              <p:cNvCxnSpPr/>
              <p:nvPr/>
            </p:nvCxnSpPr>
            <p:spPr bwMode="auto">
              <a:xfrm>
                <a:off x="5458153" y="4756432"/>
                <a:ext cx="19324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1" name="Straight Connector 40"/>
              <p:cNvCxnSpPr/>
              <p:nvPr/>
            </p:nvCxnSpPr>
            <p:spPr bwMode="auto">
              <a:xfrm>
                <a:off x="5459659" y="4814521"/>
                <a:ext cx="19324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42" name="Group 41"/>
          <p:cNvGrpSpPr/>
          <p:nvPr/>
        </p:nvGrpSpPr>
        <p:grpSpPr>
          <a:xfrm>
            <a:off x="7752399" y="2333732"/>
            <a:ext cx="988279" cy="1134453"/>
            <a:chOff x="6528208" y="4758106"/>
            <a:chExt cx="988279" cy="1134453"/>
          </a:xfrm>
        </p:grpSpPr>
        <p:grpSp>
          <p:nvGrpSpPr>
            <p:cNvPr id="43" name="Group 42"/>
            <p:cNvGrpSpPr/>
            <p:nvPr/>
          </p:nvGrpSpPr>
          <p:grpSpPr>
            <a:xfrm>
              <a:off x="6528208" y="5040712"/>
              <a:ext cx="988279" cy="851847"/>
              <a:chOff x="5080592" y="4963761"/>
              <a:chExt cx="988279" cy="851847"/>
            </a:xfrm>
          </p:grpSpPr>
          <p:pic>
            <p:nvPicPr>
              <p:cNvPr id="45" name="Picture 44"/>
              <p:cNvPicPr>
                <a:picLocks noChangeAspect="1"/>
              </p:cNvPicPr>
              <p:nvPr/>
            </p:nvPicPr>
            <p:blipFill>
              <a:blip r:embed="rId11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colorTemperature colorTemp="4700"/>
                        </a14:imgEffect>
                        <a14:imgEffect>
                          <a14:saturation sat="300000"/>
                        </a14:imgEffect>
                        <a14:imgEffect>
                          <a14:brightnessContrast bright="2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51190" y="4963761"/>
                <a:ext cx="226571" cy="608163"/>
              </a:xfrm>
              <a:prstGeom prst="rect">
                <a:avLst/>
              </a:prstGeom>
            </p:spPr>
          </p:pic>
          <p:sp>
            <p:nvSpPr>
              <p:cNvPr id="46" name="TextBox 45"/>
              <p:cNvSpPr txBox="1"/>
              <p:nvPr/>
            </p:nvSpPr>
            <p:spPr>
              <a:xfrm>
                <a:off x="5080592" y="5561692"/>
                <a:ext cx="988279" cy="253916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spAutoFit/>
              </a:bodyPr>
              <a:lstStyle/>
              <a:p>
                <a:pPr algn="ctr">
                  <a:spcBef>
                    <a:spcPts val="400"/>
                  </a:spcBef>
                </a:pPr>
                <a:r>
                  <a:rPr lang="en-US" sz="1050" dirty="0" smtClean="0">
                    <a:solidFill>
                      <a:srgbClr val="99999A"/>
                    </a:solidFill>
                    <a:latin typeface="+mn-lt"/>
                  </a:rPr>
                  <a:t>Presentation</a:t>
                </a:r>
              </a:p>
            </p:txBody>
          </p:sp>
        </p:grpSp>
        <p:sp>
          <p:nvSpPr>
            <p:cNvPr id="44" name="Bevel 43"/>
            <p:cNvSpPr/>
            <p:nvPr/>
          </p:nvSpPr>
          <p:spPr bwMode="auto">
            <a:xfrm>
              <a:off x="6901914" y="4758106"/>
              <a:ext cx="216711" cy="216711"/>
            </a:xfrm>
            <a:prstGeom prst="bevel">
              <a:avLst/>
            </a:prstGeom>
            <a:noFill/>
            <a:ln w="9525" cap="flat" cmpd="sng" algn="ctr">
              <a:solidFill>
                <a:srgbClr val="737374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 dirty="0">
                <a:solidFill>
                  <a:srgbClr val="99999A"/>
                </a:solidFill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2667001" y="1313870"/>
            <a:ext cx="3886199" cy="72840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>
              <a:spcBef>
                <a:spcPts val="400"/>
              </a:spcBef>
            </a:pPr>
            <a:r>
              <a:rPr lang="en-US" dirty="0" smtClean="0">
                <a:solidFill>
                  <a:srgbClr val="99999A"/>
                </a:solidFill>
                <a:latin typeface="+mn-lt"/>
              </a:rPr>
              <a:t>The Data Availability Problem</a:t>
            </a:r>
          </a:p>
          <a:p>
            <a:pPr algn="ctr">
              <a:spcBef>
                <a:spcPts val="400"/>
              </a:spcBef>
            </a:pPr>
            <a:endParaRPr lang="en-US" sz="2000" dirty="0" smtClean="0">
              <a:solidFill>
                <a:srgbClr val="99999A"/>
              </a:solidFill>
              <a:latin typeface="+mn-lt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5407791" y="2213517"/>
            <a:ext cx="1126980" cy="1451752"/>
            <a:chOff x="5299039" y="2937699"/>
            <a:chExt cx="1126980" cy="1451752"/>
          </a:xfrm>
        </p:grpSpPr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1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856419" y="3336754"/>
              <a:ext cx="224847" cy="612090"/>
            </a:xfrm>
            <a:prstGeom prst="rect">
              <a:avLst/>
            </a:prstGeom>
          </p:spPr>
        </p:pic>
        <p:grpSp>
          <p:nvGrpSpPr>
            <p:cNvPr id="50" name="Group 49"/>
            <p:cNvGrpSpPr/>
            <p:nvPr/>
          </p:nvGrpSpPr>
          <p:grpSpPr>
            <a:xfrm>
              <a:off x="5299039" y="2937699"/>
              <a:ext cx="1126980" cy="1451752"/>
              <a:chOff x="5299039" y="2937699"/>
              <a:chExt cx="1126980" cy="1451752"/>
            </a:xfrm>
          </p:grpSpPr>
          <p:pic>
            <p:nvPicPr>
              <p:cNvPr id="51" name="Picture 50"/>
              <p:cNvPicPr>
                <a:picLocks noChangeAspect="1"/>
              </p:cNvPicPr>
              <p:nvPr/>
            </p:nvPicPr>
            <p:blipFill>
              <a:blip r:embed="rId2" cstate="email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384274" y="3333101"/>
                <a:ext cx="226571" cy="616780"/>
              </a:xfrm>
              <a:prstGeom prst="rect">
                <a:avLst/>
              </a:prstGeom>
            </p:spPr>
          </p:pic>
          <p:pic>
            <p:nvPicPr>
              <p:cNvPr id="52" name="Picture 51"/>
              <p:cNvPicPr>
                <a:picLocks noChangeAspect="1"/>
              </p:cNvPicPr>
              <p:nvPr/>
            </p:nvPicPr>
            <p:blipFill>
              <a:blip r:embed="rId2" cstate="email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623761" y="3331035"/>
                <a:ext cx="226571" cy="616780"/>
              </a:xfrm>
              <a:prstGeom prst="rect">
                <a:avLst/>
              </a:prstGeom>
            </p:spPr>
          </p:pic>
          <p:sp>
            <p:nvSpPr>
              <p:cNvPr id="53" name="TextBox 52"/>
              <p:cNvSpPr txBox="1"/>
              <p:nvPr/>
            </p:nvSpPr>
            <p:spPr>
              <a:xfrm>
                <a:off x="5312559" y="3947923"/>
                <a:ext cx="1087107" cy="253916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spAutoFit/>
              </a:bodyPr>
              <a:lstStyle/>
              <a:p>
                <a:pPr algn="ctr">
                  <a:spcBef>
                    <a:spcPts val="400"/>
                  </a:spcBef>
                </a:pPr>
                <a:r>
                  <a:rPr lang="en-US" sz="1050" dirty="0" smtClean="0">
                    <a:solidFill>
                      <a:srgbClr val="99999A"/>
                    </a:solidFill>
                    <a:latin typeface="+mn-lt"/>
                  </a:rPr>
                  <a:t>Insight</a:t>
                </a:r>
              </a:p>
            </p:txBody>
          </p:sp>
          <p:pic>
            <p:nvPicPr>
              <p:cNvPr id="54" name="Picture 53"/>
              <p:cNvPicPr>
                <a:picLocks noChangeAspect="1"/>
              </p:cNvPicPr>
              <p:nvPr/>
            </p:nvPicPr>
            <p:blipFill>
              <a:blip r:embed="rId14" cstate="print">
                <a:duotone>
                  <a:prstClr val="black"/>
                  <a:srgbClr val="333333">
                    <a:tint val="45000"/>
                    <a:satMod val="400000"/>
                  </a:srgb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brightnessContrast bright="-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97928" y="3056706"/>
                <a:ext cx="337019" cy="275233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55" name="Picture 54"/>
              <p:cNvPicPr>
                <a:picLocks noChangeAspect="1"/>
              </p:cNvPicPr>
              <p:nvPr/>
            </p:nvPicPr>
            <p:blipFill>
              <a:blip r:embed="rId2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6086196" y="3336012"/>
                <a:ext cx="226571" cy="616780"/>
              </a:xfrm>
              <a:prstGeom prst="rect">
                <a:avLst/>
              </a:prstGeom>
            </p:spPr>
          </p:pic>
          <p:sp>
            <p:nvSpPr>
              <p:cNvPr id="56" name="Rounded Rectangle 55"/>
              <p:cNvSpPr/>
              <p:nvPr/>
            </p:nvSpPr>
            <p:spPr bwMode="auto">
              <a:xfrm>
                <a:off x="5299039" y="2937699"/>
                <a:ext cx="1126980" cy="1451752"/>
              </a:xfrm>
              <a:prstGeom prst="roundRect">
                <a:avLst/>
              </a:prstGeom>
              <a:noFill/>
              <a:ln w="9525" cap="flat" cmpd="sng" algn="ctr">
                <a:solidFill>
                  <a:schemeClr val="tx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hangingPunct="0"/>
                <a:endParaRPr lang="en-US" sz="1800" dirty="0">
                  <a:solidFill>
                    <a:srgbClr val="99999A"/>
                  </a:solidFill>
                  <a:latin typeface="+mn-lt"/>
                  <a:ea typeface="ヒラギノ角ゴ Pro W3" pitchFamily="-32" charset="-128"/>
                </a:endParaRPr>
              </a:p>
            </p:txBody>
          </p:sp>
        </p:grpSp>
      </p:grpSp>
      <p:sp>
        <p:nvSpPr>
          <p:cNvPr id="57" name="Curved Down Arrow 56"/>
          <p:cNvSpPr/>
          <p:nvPr/>
        </p:nvSpPr>
        <p:spPr bwMode="auto">
          <a:xfrm>
            <a:off x="495464" y="1047750"/>
            <a:ext cx="8117320" cy="1143000"/>
          </a:xfrm>
          <a:prstGeom prst="curvedDownArrow">
            <a:avLst>
              <a:gd name="adj1" fmla="val 10735"/>
              <a:gd name="adj2" fmla="val 50000"/>
              <a:gd name="adj3" fmla="val 12408"/>
            </a:avLst>
          </a:prstGeom>
          <a:solidFill>
            <a:schemeClr val="accent5">
              <a:alpha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99999A"/>
              </a:solidFill>
              <a:effectLst/>
              <a:latin typeface="Arial" pitchFamily="34" charset="0"/>
              <a:ea typeface="ヒラギノ角ゴ Pro W3" pitchFamily="-32" charset="-128"/>
            </a:endParaRPr>
          </a:p>
        </p:txBody>
      </p:sp>
      <p:sp>
        <p:nvSpPr>
          <p:cNvPr id="58" name="Curved Down Arrow 57"/>
          <p:cNvSpPr/>
          <p:nvPr/>
        </p:nvSpPr>
        <p:spPr bwMode="auto">
          <a:xfrm flipH="1" flipV="1">
            <a:off x="228600" y="3561053"/>
            <a:ext cx="8121630" cy="1296697"/>
          </a:xfrm>
          <a:prstGeom prst="curvedDownArrow">
            <a:avLst>
              <a:gd name="adj1" fmla="val 6965"/>
              <a:gd name="adj2" fmla="val 50000"/>
              <a:gd name="adj3" fmla="val 13163"/>
            </a:avLst>
          </a:prstGeom>
          <a:solidFill>
            <a:srgbClr val="ED4A07">
              <a:alpha val="6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</a:schemeClr>
              </a:solidFill>
              <a:effectLst/>
              <a:latin typeface="Arial" pitchFamily="34" charset="0"/>
              <a:ea typeface="ヒラギノ角ゴ Pro W3" pitchFamily="-32" charset="-128"/>
            </a:endParaRPr>
          </a:p>
        </p:txBody>
      </p:sp>
      <p:sp>
        <p:nvSpPr>
          <p:cNvPr id="59" name="Rounded Rectangle 58"/>
          <p:cNvSpPr/>
          <p:nvPr/>
        </p:nvSpPr>
        <p:spPr bwMode="auto">
          <a:xfrm>
            <a:off x="1582982" y="2212175"/>
            <a:ext cx="4547022" cy="1396667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99999A"/>
              </a:solidFill>
              <a:effectLst/>
              <a:latin typeface="Arial" pitchFamily="34" charset="0"/>
              <a:ea typeface="ヒラギノ角ゴ Pro W3" pitchFamily="-32" charset="-128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057400" y="3601737"/>
            <a:ext cx="3507981" cy="66684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>
              <a:spcBef>
                <a:spcPts val="400"/>
              </a:spcBef>
            </a:pPr>
            <a:r>
              <a:rPr lang="en-US" sz="1400" dirty="0" smtClean="0">
                <a:solidFill>
                  <a:schemeClr val="accent5"/>
                </a:solidFill>
                <a:latin typeface="+mn-lt"/>
              </a:rPr>
              <a:t>Data Prep – too slow!</a:t>
            </a:r>
          </a:p>
          <a:p>
            <a:pPr algn="ctr">
              <a:spcBef>
                <a:spcPts val="400"/>
              </a:spcBef>
            </a:pPr>
            <a:endParaRPr lang="en-US" sz="2000" dirty="0" smtClean="0">
              <a:solidFill>
                <a:srgbClr val="99999A"/>
              </a:solidFill>
              <a:latin typeface="+mn-lt"/>
            </a:endParaRPr>
          </a:p>
        </p:txBody>
      </p:sp>
      <p:sp>
        <p:nvSpPr>
          <p:cNvPr id="61" name="Rounded Rectangle 60"/>
          <p:cNvSpPr/>
          <p:nvPr/>
        </p:nvSpPr>
        <p:spPr bwMode="auto">
          <a:xfrm>
            <a:off x="1548978" y="2212175"/>
            <a:ext cx="4547022" cy="1396667"/>
          </a:xfrm>
          <a:prstGeom prst="roundRect">
            <a:avLst/>
          </a:prstGeom>
          <a:noFill/>
          <a:ln w="9525" cap="flat" cmpd="sng" algn="ctr">
            <a:solidFill>
              <a:schemeClr val="tx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99999A"/>
              </a:solidFill>
              <a:effectLst/>
              <a:latin typeface="Arial" pitchFamily="34" charset="0"/>
              <a:ea typeface="ヒラギノ角ゴ Pro W3" pitchFamily="-32" charset="-128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5299620" y="2362120"/>
            <a:ext cx="816759" cy="1107572"/>
            <a:chOff x="6437882" y="4835287"/>
            <a:chExt cx="816759" cy="1107572"/>
          </a:xfrm>
        </p:grpSpPr>
        <p:grpSp>
          <p:nvGrpSpPr>
            <p:cNvPr id="63" name="Group 62"/>
            <p:cNvGrpSpPr/>
            <p:nvPr/>
          </p:nvGrpSpPr>
          <p:grpSpPr>
            <a:xfrm>
              <a:off x="6437882" y="5089298"/>
              <a:ext cx="816759" cy="853561"/>
              <a:chOff x="5166352" y="4968334"/>
              <a:chExt cx="816759" cy="853561"/>
            </a:xfrm>
          </p:grpSpPr>
          <p:pic>
            <p:nvPicPr>
              <p:cNvPr id="65" name="Picture 64"/>
              <p:cNvPicPr>
                <a:picLocks noChangeAspect="1"/>
              </p:cNvPicPr>
              <p:nvPr/>
            </p:nvPicPr>
            <p:blipFill>
              <a:blip r:embed="rId2" cstate="email">
                <a:duotone>
                  <a:prstClr val="black"/>
                  <a:schemeClr val="accent5">
                    <a:tint val="45000"/>
                    <a:satMod val="400000"/>
                  </a:schemeClr>
                </a:duotone>
                <a:lum bright="20000" contrast="40000"/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5451190" y="4968334"/>
                <a:ext cx="226571" cy="616780"/>
              </a:xfrm>
              <a:prstGeom prst="rect">
                <a:avLst/>
              </a:prstGeom>
            </p:spPr>
          </p:pic>
          <p:sp>
            <p:nvSpPr>
              <p:cNvPr id="66" name="TextBox 65"/>
              <p:cNvSpPr txBox="1"/>
              <p:nvPr/>
            </p:nvSpPr>
            <p:spPr>
              <a:xfrm>
                <a:off x="5166352" y="5567979"/>
                <a:ext cx="816759" cy="253916"/>
              </a:xfrm>
              <a:prstGeom prst="rect">
                <a:avLst/>
              </a:prstGeom>
              <a:noFill/>
            </p:spPr>
            <p:txBody>
              <a:bodyPr wrap="square" rtlCol="0" anchor="ctr" anchorCtr="0">
                <a:spAutoFit/>
              </a:bodyPr>
              <a:lstStyle/>
              <a:p>
                <a:pPr algn="ctr">
                  <a:spcBef>
                    <a:spcPts val="400"/>
                  </a:spcBef>
                </a:pPr>
                <a:r>
                  <a:rPr lang="en-US" sz="1050" dirty="0" smtClean="0">
                    <a:solidFill>
                      <a:srgbClr val="99999A"/>
                    </a:solidFill>
                    <a:latin typeface="+mn-lt"/>
                  </a:rPr>
                  <a:t>Loading</a:t>
                </a:r>
              </a:p>
            </p:txBody>
          </p:sp>
        </p:grpSp>
        <p:sp>
          <p:nvSpPr>
            <p:cNvPr id="64" name="Up Arrow 63"/>
            <p:cNvSpPr/>
            <p:nvPr/>
          </p:nvSpPr>
          <p:spPr bwMode="auto">
            <a:xfrm>
              <a:off x="6740698" y="4835287"/>
              <a:ext cx="187058" cy="182906"/>
            </a:xfrm>
            <a:prstGeom prst="upArrow">
              <a:avLst/>
            </a:prstGeom>
            <a:noFill/>
            <a:ln w="9525" cap="flat" cmpd="sng" algn="ctr">
              <a:solidFill>
                <a:schemeClr val="tx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99999A"/>
                </a:solidFill>
                <a:effectLst/>
                <a:latin typeface="Arial" pitchFamily="34" charset="0"/>
                <a:ea typeface="ヒラギノ角ゴ Pro W3" pitchFamily="-32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35753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65897E-6 4.31613E-6 L -0.31221 -0.00186 " pathEditMode="relative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05817E-6 -2.86508E-6 L 0.25507 0.00185 " pathEditMode="relative" ptsTypes="AA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248 0.00139 " pathEditMode="relative" ptsTypes="AA">
                                      <p:cBhvr>
                                        <p:cTn id="10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57" grpId="0" animBg="1"/>
      <p:bldP spid="58" grpId="0" animBg="1"/>
      <p:bldP spid="59" grpId="0"/>
      <p:bldP spid="60" grpId="0"/>
      <p:bldP spid="61" grpId="0" animBg="1"/>
      <p:bldP spid="6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 Evolution Through the Three Epochs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7230C-EEF7-416D-9A15-36F1F3C9C58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0" y="1047750"/>
            <a:ext cx="2819400" cy="40957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0" y="1047750"/>
            <a:ext cx="2895600" cy="409575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1"/>
          <p:cNvSpPr txBox="1">
            <a:spLocks/>
          </p:cNvSpPr>
          <p:nvPr/>
        </p:nvSpPr>
        <p:spPr>
          <a:xfrm>
            <a:off x="3124200" y="6397625"/>
            <a:ext cx="2895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Proprietary &amp; confidential</a:t>
            </a:r>
            <a:endParaRPr lang="en-US" dirty="0"/>
          </a:p>
        </p:txBody>
      </p:sp>
      <p:sp>
        <p:nvSpPr>
          <p:cNvPr id="8" name="Slide Number Placeholder 2"/>
          <p:cNvSpPr txBox="1">
            <a:spLocks/>
          </p:cNvSpPr>
          <p:nvPr/>
        </p:nvSpPr>
        <p:spPr>
          <a:xfrm>
            <a:off x="6553200" y="6397625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977230C-EEF7-416D-9A15-36F1F3C9C58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28600" y="4552950"/>
            <a:ext cx="2743200" cy="58477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spcBef>
                <a:spcPts val="400"/>
              </a:spcBef>
            </a:pPr>
            <a:r>
              <a:rPr lang="en-US" sz="1600" dirty="0" smtClean="0">
                <a:solidFill>
                  <a:srgbClr val="99999A"/>
                </a:solidFill>
              </a:rPr>
              <a:t>Early analytics require the intervention of coders.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690" y="3181350"/>
            <a:ext cx="2136310" cy="1344126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3276601" y="1171512"/>
            <a:ext cx="2666999" cy="2106804"/>
            <a:chOff x="3200401" y="1257300"/>
            <a:chExt cx="2819399" cy="2368193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83957" y="1257300"/>
              <a:ext cx="1130300" cy="14859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3200401" y="2743200"/>
              <a:ext cx="2819399" cy="882293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>
                <a:spcBef>
                  <a:spcPts val="400"/>
                </a:spcBef>
              </a:pPr>
              <a:r>
                <a:rPr lang="en-US" sz="1600" dirty="0" smtClean="0">
                  <a:solidFill>
                    <a:srgbClr val="99999A"/>
                  </a:solidFill>
                </a:rPr>
                <a:t>Initially the meaning of mobile was relative.</a:t>
              </a:r>
            </a:p>
            <a:p>
              <a:pPr>
                <a:spcBef>
                  <a:spcPts val="400"/>
                </a:spcBef>
              </a:pPr>
              <a:endParaRPr lang="en-US" sz="1600" dirty="0">
                <a:solidFill>
                  <a:srgbClr val="99999A"/>
                </a:solidFill>
                <a:latin typeface="+mn-lt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6248401" y="1074861"/>
            <a:ext cx="2666999" cy="1954089"/>
            <a:chOff x="6176555" y="1131225"/>
            <a:chExt cx="2819399" cy="2196531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814820" y="1131225"/>
              <a:ext cx="1536700" cy="15113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6176555" y="2670427"/>
              <a:ext cx="2819399" cy="657329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>
                <a:spcBef>
                  <a:spcPts val="400"/>
                </a:spcBef>
              </a:pPr>
              <a:r>
                <a:rPr lang="en-US" sz="1600" dirty="0" smtClean="0">
                  <a:solidFill>
                    <a:srgbClr val="99999A"/>
                  </a:solidFill>
                </a:rPr>
                <a:t>With simplicity &amp; diversity of apps, the iPhone.</a:t>
              </a:r>
              <a:endParaRPr lang="en-US" sz="2000" dirty="0" smtClean="0">
                <a:solidFill>
                  <a:srgbClr val="99999A"/>
                </a:solidFill>
                <a:latin typeface="+mn-lt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276600" y="3181347"/>
            <a:ext cx="2544364" cy="1956379"/>
            <a:chOff x="3124201" y="4114800"/>
            <a:chExt cx="2895599" cy="2255156"/>
          </a:xfrm>
        </p:grpSpPr>
        <p:sp>
          <p:nvSpPr>
            <p:cNvPr id="19" name="TextBox 18"/>
            <p:cNvSpPr txBox="1"/>
            <p:nvPr/>
          </p:nvSpPr>
          <p:spPr>
            <a:xfrm>
              <a:off x="3124201" y="5695874"/>
              <a:ext cx="2895599" cy="674082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>
                <a:spcBef>
                  <a:spcPts val="400"/>
                </a:spcBef>
              </a:pPr>
              <a:r>
                <a:rPr lang="en-US" sz="1600" dirty="0" smtClean="0">
                  <a:solidFill>
                    <a:srgbClr val="99999A"/>
                  </a:solidFill>
                </a:rPr>
                <a:t>1990s apps with visual data interfaces.</a:t>
              </a:r>
              <a:endParaRPr lang="en-US" sz="2000" dirty="0" smtClean="0">
                <a:solidFill>
                  <a:srgbClr val="99999A"/>
                </a:solidFill>
                <a:latin typeface="+mn-lt"/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566771" y="4114800"/>
              <a:ext cx="2159000" cy="1524000"/>
            </a:xfrm>
            <a:prstGeom prst="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6324600" y="3173039"/>
            <a:ext cx="2477407" cy="2247694"/>
            <a:chOff x="6227111" y="4114800"/>
            <a:chExt cx="2819399" cy="2590959"/>
          </a:xfrm>
        </p:grpSpPr>
        <p:sp>
          <p:nvSpPr>
            <p:cNvPr id="22" name="TextBox 21"/>
            <p:cNvSpPr txBox="1"/>
            <p:nvPr/>
          </p:nvSpPr>
          <p:spPr>
            <a:xfrm>
              <a:off x="6227111" y="5761911"/>
              <a:ext cx="2819399" cy="94384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>
                <a:spcBef>
                  <a:spcPts val="400"/>
                </a:spcBef>
              </a:pPr>
              <a:r>
                <a:rPr lang="en-US" sz="1600" dirty="0" smtClean="0">
                  <a:solidFill>
                    <a:srgbClr val="99999A"/>
                  </a:solidFill>
                </a:rPr>
                <a:t>The third epoch is here – </a:t>
              </a:r>
              <a:r>
                <a:rPr lang="en-US" sz="1600" dirty="0" smtClean="0">
                  <a:solidFill>
                    <a:schemeClr val="accent6"/>
                  </a:solidFill>
                </a:rPr>
                <a:t>For Everyone.</a:t>
              </a:r>
            </a:p>
            <a:p>
              <a:pPr>
                <a:spcBef>
                  <a:spcPts val="400"/>
                </a:spcBef>
              </a:pPr>
              <a:endParaRPr lang="en-US" sz="2000" dirty="0" smtClean="0">
                <a:solidFill>
                  <a:srgbClr val="99999A"/>
                </a:solidFill>
                <a:latin typeface="+mn-lt"/>
              </a:endParaRP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393872" y="4114800"/>
              <a:ext cx="2521527" cy="1524000"/>
            </a:xfrm>
            <a:prstGeom prst="rect">
              <a:avLst/>
            </a:prstGeom>
          </p:spPr>
        </p:pic>
      </p:grpSp>
      <p:grpSp>
        <p:nvGrpSpPr>
          <p:cNvPr id="24" name="Group 23"/>
          <p:cNvGrpSpPr/>
          <p:nvPr/>
        </p:nvGrpSpPr>
        <p:grpSpPr>
          <a:xfrm>
            <a:off x="266700" y="1224910"/>
            <a:ext cx="2666999" cy="2185040"/>
            <a:chOff x="381002" y="1303594"/>
            <a:chExt cx="2819399" cy="2456135"/>
          </a:xfrm>
        </p:grpSpPr>
        <p:sp>
          <p:nvSpPr>
            <p:cNvPr id="25" name="TextBox 24"/>
            <p:cNvSpPr txBox="1"/>
            <p:nvPr/>
          </p:nvSpPr>
          <p:spPr>
            <a:xfrm>
              <a:off x="381002" y="2698779"/>
              <a:ext cx="2819399" cy="1060950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>
                <a:spcBef>
                  <a:spcPts val="400"/>
                </a:spcBef>
              </a:pPr>
              <a:r>
                <a:rPr lang="en-US" sz="1600" dirty="0" smtClean="0">
                  <a:solidFill>
                    <a:srgbClr val="99999A"/>
                  </a:solidFill>
                </a:rPr>
                <a:t>Early phones require the intervention of operators.</a:t>
              </a:r>
            </a:p>
            <a:p>
              <a:pPr>
                <a:spcBef>
                  <a:spcPts val="400"/>
                </a:spcBef>
              </a:pPr>
              <a:endParaRPr lang="en-US" sz="2000" dirty="0" smtClean="0">
                <a:solidFill>
                  <a:srgbClr val="99999A"/>
                </a:solidFill>
                <a:latin typeface="+mn-lt"/>
              </a:endParaRPr>
            </a:p>
          </p:txBody>
        </p:sp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5699" y="1303594"/>
              <a:ext cx="2250000" cy="13715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60450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 It: </a:t>
            </a:r>
            <a:r>
              <a:rPr lang="en-US" dirty="0" err="1" smtClean="0"/>
              <a:t>ClearStory</a:t>
            </a:r>
            <a:r>
              <a:rPr lang="en-US" dirty="0" smtClean="0"/>
              <a:t> Data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85900"/>
            <a:ext cx="8229600" cy="3371850"/>
          </a:xfrm>
        </p:spPr>
        <p:txBody>
          <a:bodyPr>
            <a:normAutofit fontScale="55000" lnSpcReduction="20000"/>
          </a:bodyPr>
          <a:lstStyle/>
          <a:p>
            <a:pPr marL="0" indent="0"/>
            <a:r>
              <a:rPr lang="en-US" sz="3400" dirty="0">
                <a:solidFill>
                  <a:schemeClr val="accent5"/>
                </a:solidFill>
              </a:rPr>
              <a:t>Data </a:t>
            </a:r>
            <a:r>
              <a:rPr lang="en-US" sz="3400" dirty="0">
                <a:solidFill>
                  <a:srgbClr val="4BACC6"/>
                </a:solidFill>
              </a:rPr>
              <a:t>Intelligence</a:t>
            </a:r>
            <a:r>
              <a:rPr lang="en-US" sz="3400" dirty="0">
                <a:solidFill>
                  <a:schemeClr val="accent5"/>
                </a:solidFill>
              </a:rPr>
              <a:t> </a:t>
            </a:r>
            <a:r>
              <a:rPr lang="en-US" sz="3400" dirty="0">
                <a:solidFill>
                  <a:srgbClr val="99999A"/>
                </a:solidFill>
              </a:rPr>
              <a:t>– the next epoch in data analysis</a:t>
            </a:r>
          </a:p>
          <a:p>
            <a:pPr marL="450850" indent="-273050">
              <a:lnSpc>
                <a:spcPct val="110000"/>
              </a:lnSpc>
              <a:buFont typeface="Arial"/>
              <a:buChar char="•"/>
            </a:pPr>
            <a:r>
              <a:rPr lang="en-US" sz="2800" dirty="0">
                <a:solidFill>
                  <a:schemeClr val="accent5"/>
                </a:solidFill>
              </a:rPr>
              <a:t>More sources, more data</a:t>
            </a:r>
          </a:p>
          <a:p>
            <a:pPr marL="850900" lvl="1" indent="-273050">
              <a:lnSpc>
                <a:spcPct val="110000"/>
              </a:lnSpc>
              <a:buFont typeface="Arial"/>
              <a:buChar char="•"/>
            </a:pPr>
            <a:r>
              <a:rPr lang="en-US" sz="2800" dirty="0"/>
              <a:t>Internal and external sources</a:t>
            </a:r>
          </a:p>
          <a:p>
            <a:pPr marL="850900" lvl="1" indent="-273050">
              <a:lnSpc>
                <a:spcPct val="110000"/>
              </a:lnSpc>
              <a:buFont typeface="Arial"/>
              <a:buChar char="•"/>
            </a:pPr>
            <a:r>
              <a:rPr lang="en-US" sz="2800" dirty="0"/>
              <a:t>Volume and variety of data</a:t>
            </a:r>
          </a:p>
          <a:p>
            <a:pPr marL="457200" indent="-279400">
              <a:lnSpc>
                <a:spcPct val="110000"/>
              </a:lnSpc>
              <a:buFont typeface="Arial"/>
              <a:buChar char="•"/>
            </a:pPr>
            <a:r>
              <a:rPr lang="en-US" sz="2800" dirty="0">
                <a:solidFill>
                  <a:srgbClr val="4BACC6"/>
                </a:solidFill>
              </a:rPr>
              <a:t>More speed </a:t>
            </a:r>
            <a:r>
              <a:rPr lang="en-US" sz="2800" dirty="0"/>
              <a:t>-  quick cycle time to answers with data discovery</a:t>
            </a:r>
          </a:p>
          <a:p>
            <a:pPr marL="457200" indent="-279400">
              <a:lnSpc>
                <a:spcPct val="110000"/>
              </a:lnSpc>
              <a:buFont typeface="Arial"/>
              <a:buChar char="•"/>
            </a:pPr>
            <a:r>
              <a:rPr lang="en-US" sz="2800" dirty="0">
                <a:solidFill>
                  <a:srgbClr val="4BACC6"/>
                </a:solidFill>
              </a:rPr>
              <a:t>More people </a:t>
            </a:r>
            <a:r>
              <a:rPr lang="en-US" sz="2800" dirty="0"/>
              <a:t>- a new collaborative user model – for everyone</a:t>
            </a:r>
          </a:p>
          <a:p>
            <a:pPr marL="0" indent="0">
              <a:lnSpc>
                <a:spcPct val="110000"/>
              </a:lnSpc>
            </a:pPr>
            <a:endParaRPr lang="en-US" sz="2800" dirty="0"/>
          </a:p>
          <a:p>
            <a:pPr marL="0" indent="0"/>
            <a:r>
              <a:rPr lang="en-US" sz="3400" dirty="0" err="1">
                <a:solidFill>
                  <a:srgbClr val="99999A"/>
                </a:solidFill>
              </a:rPr>
              <a:t>ClearStory</a:t>
            </a:r>
            <a:r>
              <a:rPr lang="en-US" sz="3400" dirty="0">
                <a:solidFill>
                  <a:srgbClr val="99999A"/>
                </a:solidFill>
              </a:rPr>
              <a:t> innovations </a:t>
            </a:r>
            <a:r>
              <a:rPr lang="en-US" sz="3400" dirty="0"/>
              <a:t>– an </a:t>
            </a:r>
            <a:r>
              <a:rPr lang="en-US" sz="3400" dirty="0">
                <a:solidFill>
                  <a:schemeClr val="accent5"/>
                </a:solidFill>
              </a:rPr>
              <a:t>Application </a:t>
            </a:r>
            <a:r>
              <a:rPr lang="en-US" sz="3400" dirty="0" smtClean="0">
                <a:solidFill>
                  <a:schemeClr val="accent5"/>
                </a:solidFill>
              </a:rPr>
              <a:t>and </a:t>
            </a:r>
            <a:r>
              <a:rPr lang="en-US" sz="3400" dirty="0">
                <a:solidFill>
                  <a:schemeClr val="accent5"/>
                </a:solidFill>
              </a:rPr>
              <a:t>Platform</a:t>
            </a:r>
          </a:p>
          <a:p>
            <a:pPr marL="457200" indent="-279400">
              <a:lnSpc>
                <a:spcPct val="110000"/>
              </a:lnSpc>
              <a:buFont typeface="Arial"/>
              <a:buChar char="•"/>
            </a:pPr>
            <a:r>
              <a:rPr lang="en-US" sz="2900" dirty="0">
                <a:solidFill>
                  <a:srgbClr val="4BACC6"/>
                </a:solidFill>
              </a:rPr>
              <a:t>Data Inference &amp; Profiling </a:t>
            </a:r>
            <a:r>
              <a:rPr lang="en-US" sz="2900" dirty="0"/>
              <a:t>- across diverse data</a:t>
            </a:r>
          </a:p>
          <a:p>
            <a:pPr marL="457200" indent="-279400">
              <a:lnSpc>
                <a:spcPct val="110000"/>
              </a:lnSpc>
              <a:buFont typeface="Arial"/>
              <a:buChar char="•"/>
            </a:pPr>
            <a:r>
              <a:rPr lang="en-US" sz="2900" dirty="0">
                <a:solidFill>
                  <a:srgbClr val="4BACC6"/>
                </a:solidFill>
              </a:rPr>
              <a:t>Intelligent Data </a:t>
            </a:r>
            <a:r>
              <a:rPr lang="en-US" sz="2900" dirty="0" err="1">
                <a:solidFill>
                  <a:srgbClr val="4BACC6"/>
                </a:solidFill>
              </a:rPr>
              <a:t>Harmonization</a:t>
            </a:r>
            <a:r>
              <a:rPr lang="en-US" sz="2300" baseline="40000" dirty="0" err="1">
                <a:solidFill>
                  <a:srgbClr val="4BACC6"/>
                </a:solidFill>
              </a:rPr>
              <a:t>TM</a:t>
            </a:r>
            <a:r>
              <a:rPr lang="en-US" sz="2900" dirty="0">
                <a:solidFill>
                  <a:srgbClr val="4BACC6"/>
                </a:solidFill>
              </a:rPr>
              <a:t> </a:t>
            </a:r>
            <a:r>
              <a:rPr lang="en-US" sz="2900" dirty="0">
                <a:solidFill>
                  <a:schemeClr val="accent5"/>
                </a:solidFill>
              </a:rPr>
              <a:t> </a:t>
            </a:r>
            <a:r>
              <a:rPr lang="en-US" sz="2900" dirty="0">
                <a:solidFill>
                  <a:srgbClr val="99999A"/>
                </a:solidFill>
              </a:rPr>
              <a:t>-</a:t>
            </a:r>
            <a:r>
              <a:rPr lang="en-US" sz="2900" dirty="0">
                <a:solidFill>
                  <a:schemeClr val="accent5"/>
                </a:solidFill>
              </a:rPr>
              <a:t> </a:t>
            </a:r>
            <a:r>
              <a:rPr lang="en-US" sz="2900" dirty="0">
                <a:solidFill>
                  <a:srgbClr val="99999A"/>
                </a:solidFill>
              </a:rPr>
              <a:t>across sources</a:t>
            </a:r>
          </a:p>
          <a:p>
            <a:pPr marL="457200" indent="-279400">
              <a:lnSpc>
                <a:spcPct val="110000"/>
              </a:lnSpc>
              <a:buFont typeface="Arial"/>
              <a:buChar char="•"/>
            </a:pPr>
            <a:r>
              <a:rPr lang="en-US" sz="2900" dirty="0">
                <a:solidFill>
                  <a:srgbClr val="4BACC6"/>
                </a:solidFill>
              </a:rPr>
              <a:t>Unique, easy user model</a:t>
            </a:r>
            <a:r>
              <a:rPr lang="en-US" sz="2900" dirty="0">
                <a:solidFill>
                  <a:srgbClr val="99999A"/>
                </a:solidFill>
              </a:rPr>
              <a:t>  - for everyone</a:t>
            </a:r>
          </a:p>
          <a:p>
            <a:pPr marL="457200" indent="-279400">
              <a:lnSpc>
                <a:spcPct val="110000"/>
              </a:lnSpc>
              <a:buFont typeface="Arial"/>
              <a:buChar char="•"/>
            </a:pPr>
            <a:r>
              <a:rPr lang="en-US" sz="2900" dirty="0">
                <a:solidFill>
                  <a:srgbClr val="4BACC6"/>
                </a:solidFill>
              </a:rPr>
              <a:t>Data-aware collaboration</a:t>
            </a:r>
            <a:r>
              <a:rPr lang="en-US" sz="2900" dirty="0"/>
              <a:t> - in context 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My experience with </a:t>
            </a:r>
            <a:r>
              <a:rPr lang="en-US" dirty="0" err="1" smtClean="0"/>
              <a:t>ClearStory</a:t>
            </a:r>
            <a:r>
              <a:rPr lang="en-US" dirty="0" smtClean="0"/>
              <a:t> Data…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70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learStoryData_Template_v1.0_KG">
  <a:themeElements>
    <a:clrScheme name="Custom 5">
      <a:dk1>
        <a:srgbClr val="99999A"/>
      </a:dk1>
      <a:lt1>
        <a:sysClr val="window" lastClr="FFFFFF"/>
      </a:lt1>
      <a:dk2>
        <a:srgbClr val="595959"/>
      </a:dk2>
      <a:lt2>
        <a:srgbClr val="EEECE1"/>
      </a:lt2>
      <a:accent1>
        <a:srgbClr val="F16323"/>
      </a:accent1>
      <a:accent2>
        <a:srgbClr val="3897AB"/>
      </a:accent2>
      <a:accent3>
        <a:srgbClr val="99999A"/>
      </a:accent3>
      <a:accent4>
        <a:srgbClr val="0ED417"/>
      </a:accent4>
      <a:accent5>
        <a:srgbClr val="4BACC6"/>
      </a:accent5>
      <a:accent6>
        <a:srgbClr val="F79646"/>
      </a:accent6>
      <a:hlink>
        <a:srgbClr val="F16323"/>
      </a:hlink>
      <a:folHlink>
        <a:srgbClr val="3897AB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</TotalTime>
  <Words>442</Words>
  <Application>Microsoft Macintosh PowerPoint</Application>
  <PresentationFormat>On-screen Show (16:9)</PresentationFormat>
  <Paragraphs>115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ClearStoryData_Template_v1.0_KG</vt:lpstr>
      <vt:lpstr>The Next Era of Data Analysis</vt:lpstr>
      <vt:lpstr>The New Data Landscape</vt:lpstr>
      <vt:lpstr>A Need for Speed &amp; Continuous Insight</vt:lpstr>
      <vt:lpstr>Delivering Quick Cycle Times Requires…</vt:lpstr>
      <vt:lpstr>Introducing ClearStory Data</vt:lpstr>
      <vt:lpstr>PowerPoint Presentation</vt:lpstr>
      <vt:lpstr>Most Organizations: A Data Availability Problem</vt:lpstr>
      <vt:lpstr>Tech Evolution Through the Three Epochs</vt:lpstr>
      <vt:lpstr>See It: ClearStory Data</vt:lpstr>
      <vt:lpstr>PowerPoint Presentation</vt:lpstr>
      <vt:lpstr>ClearStory Application &amp; Platform</vt:lpstr>
      <vt:lpstr>PowerPoint Presentation</vt:lpstr>
      <vt:lpstr>In This Example</vt:lpstr>
      <vt:lpstr>PowerPoint Presentation</vt:lpstr>
    </vt:vector>
  </TitlesOfParts>
  <Company>Gaiam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kgruen</dc:creator>
  <cp:lastModifiedBy>Stephanie McReynolds</cp:lastModifiedBy>
  <cp:revision>70</cp:revision>
  <dcterms:created xsi:type="dcterms:W3CDTF">2013-10-16T15:38:07Z</dcterms:created>
  <dcterms:modified xsi:type="dcterms:W3CDTF">2013-10-28T03:34:31Z</dcterms:modified>
</cp:coreProperties>
</file>