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71" r:id="rId3"/>
    <p:sldId id="295" r:id="rId4"/>
    <p:sldId id="273" r:id="rId5"/>
    <p:sldId id="285" r:id="rId6"/>
    <p:sldId id="272" r:id="rId7"/>
    <p:sldId id="275" r:id="rId8"/>
    <p:sldId id="286" r:id="rId9"/>
    <p:sldId id="263" r:id="rId10"/>
    <p:sldId id="276" r:id="rId11"/>
    <p:sldId id="283" r:id="rId12"/>
    <p:sldId id="274" r:id="rId13"/>
    <p:sldId id="290" r:id="rId14"/>
    <p:sldId id="298" r:id="rId15"/>
    <p:sldId id="277" r:id="rId16"/>
    <p:sldId id="287" r:id="rId17"/>
    <p:sldId id="288" r:id="rId18"/>
    <p:sldId id="297" r:id="rId19"/>
    <p:sldId id="293" r:id="rId20"/>
    <p:sldId id="294" r:id="rId21"/>
    <p:sldId id="291" r:id="rId22"/>
    <p:sldId id="300" r:id="rId23"/>
    <p:sldId id="282" r:id="rId24"/>
    <p:sldId id="301" r:id="rId25"/>
    <p:sldId id="302" r:id="rId26"/>
    <p:sldId id="299" r:id="rId27"/>
    <p:sldId id="268" r:id="rId2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4697D"/>
    <a:srgbClr val="69BE28"/>
    <a:srgbClr val="E17000"/>
    <a:srgbClr val="1E1E1E"/>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27" d="100"/>
          <a:sy n="127" d="100"/>
        </p:scale>
        <p:origin x="-111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DD81165-85A7-0E44-B016-EA4C0EAD8F21}" type="datetime1">
              <a:rPr lang="en-US"/>
              <a:pPr>
                <a:defRPr/>
              </a:pPr>
              <a:t>10/30/13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81ACFB0-C086-1C46-9148-0A44A70DB4ED}" type="slidenum">
              <a:rPr lang="en-US"/>
              <a:pPr>
                <a:defRPr/>
              </a:pPr>
              <a:t>‹#›</a:t>
            </a:fld>
            <a:endParaRPr lang="en-US" dirty="0"/>
          </a:p>
        </p:txBody>
      </p:sp>
    </p:spTree>
    <p:extLst>
      <p:ext uri="{BB962C8B-B14F-4D97-AF65-F5344CB8AC3E}">
        <p14:creationId xmlns:p14="http://schemas.microsoft.com/office/powerpoint/2010/main" val="376982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E9A6F32-65BE-CC43-819C-4DE6A222013B}" type="datetime1">
              <a:rPr lang="en-US"/>
              <a:pPr>
                <a:defRPr/>
              </a:pPr>
              <a:t>10/30/13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1374085-3E80-6E4B-8D15-AE111E3F12C2}" type="slidenum">
              <a:rPr lang="en-US"/>
              <a:pPr>
                <a:defRPr/>
              </a:pPr>
              <a:t>‹#›</a:t>
            </a:fld>
            <a:endParaRPr lang="en-US" dirty="0"/>
          </a:p>
        </p:txBody>
      </p:sp>
    </p:spTree>
    <p:extLst>
      <p:ext uri="{BB962C8B-B14F-4D97-AF65-F5344CB8AC3E}">
        <p14:creationId xmlns:p14="http://schemas.microsoft.com/office/powerpoint/2010/main" val="336780748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Jobtracker</a:t>
            </a:r>
            <a:r>
              <a:rPr lang="en-US" baseline="0" dirty="0" smtClean="0"/>
              <a:t> and </a:t>
            </a:r>
            <a:r>
              <a:rPr lang="en-US" baseline="0" dirty="0" err="1" smtClean="0"/>
              <a:t>Tasktrackers</a:t>
            </a:r>
            <a:r>
              <a:rPr lang="en-US" baseline="0" dirty="0" smtClean="0"/>
              <a:t> with 4 map slots and 2 reduce slots each </a:t>
            </a:r>
          </a:p>
          <a:p>
            <a:r>
              <a:rPr lang="en-US" baseline="0" dirty="0" smtClean="0"/>
              <a:t>As a job is submitted, the </a:t>
            </a:r>
            <a:r>
              <a:rPr lang="en-US" baseline="0" dirty="0" err="1" smtClean="0"/>
              <a:t>jobtracker</a:t>
            </a:r>
            <a:r>
              <a:rPr lang="en-US" baseline="0" dirty="0" smtClean="0"/>
              <a:t> runs work in assigned slots.</a:t>
            </a:r>
          </a:p>
          <a:p>
            <a:r>
              <a:rPr lang="en-US" baseline="0" dirty="0" smtClean="0"/>
              <a:t>As more jobs run, more and more slots in the cluster get used up.</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4</a:t>
            </a:fld>
            <a:endParaRPr lang="en-US" dirty="0"/>
          </a:p>
        </p:txBody>
      </p:sp>
    </p:spTree>
    <p:extLst>
      <p:ext uri="{BB962C8B-B14F-4D97-AF65-F5344CB8AC3E}">
        <p14:creationId xmlns:p14="http://schemas.microsoft.com/office/powerpoint/2010/main" val="251691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Computation expressed as a DAG</a:t>
            </a:r>
          </a:p>
          <a:p>
            <a:r>
              <a:rPr lang="en-US" dirty="0" smtClean="0"/>
              <a:t>MR limited to two stages </a:t>
            </a:r>
          </a:p>
          <a:p>
            <a:r>
              <a:rPr lang="en-US" dirty="0" smtClean="0"/>
              <a:t>Tez</a:t>
            </a:r>
            <a:r>
              <a:rPr lang="en-US" baseline="0" dirty="0" smtClean="0"/>
              <a:t> allows multiple stages with different </a:t>
            </a:r>
            <a:r>
              <a:rPr lang="en-US" b="1" baseline="0" dirty="0" smtClean="0"/>
              <a:t>types of dataflow</a:t>
            </a:r>
            <a:r>
              <a:rPr lang="en-US" b="0" baseline="0" dirty="0" smtClean="0"/>
              <a:t> between stages</a:t>
            </a:r>
          </a:p>
          <a:p>
            <a:endParaRPr lang="en-US" b="0" baseline="0" dirty="0" smtClean="0"/>
          </a:p>
          <a:p>
            <a:r>
              <a:rPr lang="en-US" b="0" baseline="0" dirty="0" smtClean="0"/>
              <a:t>Launch AM, </a:t>
            </a:r>
            <a:r>
              <a:rPr lang="en-US" b="0" baseline="0" dirty="0" err="1" smtClean="0"/>
              <a:t>StartContaienr</a:t>
            </a:r>
            <a:r>
              <a:rPr lang="en-US" b="0" baseline="0" dirty="0" smtClean="0"/>
              <a:t> – specify command line, environment, resources etc.</a:t>
            </a: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18</a:t>
            </a:fld>
            <a:endParaRPr lang="en-US" dirty="0"/>
          </a:p>
        </p:txBody>
      </p:sp>
    </p:spTree>
    <p:extLst>
      <p:ext uri="{BB962C8B-B14F-4D97-AF65-F5344CB8AC3E}">
        <p14:creationId xmlns:p14="http://schemas.microsoft.com/office/powerpoint/2010/main" val="426514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Deploy </a:t>
            </a:r>
            <a:r>
              <a:rPr lang="en-US" dirty="0" err="1" smtClean="0"/>
              <a:t>Hbase</a:t>
            </a:r>
            <a:r>
              <a:rPr lang="en-US" dirty="0" smtClean="0"/>
              <a:t> on demand - </a:t>
            </a:r>
          </a:p>
          <a:p>
            <a:r>
              <a:rPr lang="en-US" dirty="0" smtClean="0"/>
              <a:t>Old: Separate</a:t>
            </a:r>
            <a:r>
              <a:rPr lang="en-US" baseline="0" dirty="0" smtClean="0"/>
              <a:t> node or carve out part of each node.</a:t>
            </a:r>
          </a:p>
          <a:p>
            <a:r>
              <a:rPr lang="en-US" baseline="0" dirty="0" smtClean="0"/>
              <a:t>e.g. If </a:t>
            </a:r>
            <a:r>
              <a:rPr lang="en-US" baseline="0" dirty="0" err="1" smtClean="0"/>
              <a:t>Hbase</a:t>
            </a:r>
            <a:r>
              <a:rPr lang="en-US" baseline="0" dirty="0" smtClean="0"/>
              <a:t> not always required – </a:t>
            </a:r>
            <a:r>
              <a:rPr lang="en-US" b="1" baseline="0" dirty="0" smtClean="0"/>
              <a:t>hourly / daily</a:t>
            </a:r>
            <a:r>
              <a:rPr lang="en-US" baseline="0" dirty="0" smtClean="0"/>
              <a:t> jobs – spin up on demand, or running custom co-processors, test clusters</a:t>
            </a:r>
          </a:p>
          <a:p>
            <a:r>
              <a:rPr lang="en-US" dirty="0" smtClean="0"/>
              <a:t>Stores</a:t>
            </a:r>
            <a:r>
              <a:rPr lang="en-US" baseline="0" dirty="0" smtClean="0"/>
              <a:t> </a:t>
            </a:r>
            <a:r>
              <a:rPr lang="en-US" baseline="0" dirty="0" err="1" smtClean="0"/>
              <a:t>Hbase</a:t>
            </a:r>
            <a:r>
              <a:rPr lang="en-US" baseline="0" dirty="0" smtClean="0"/>
              <a:t> cluster state</a:t>
            </a:r>
          </a:p>
          <a:p>
            <a:r>
              <a:rPr lang="en-US" baseline="0" dirty="0" smtClean="0"/>
              <a:t>CLI tool for all functionality.</a:t>
            </a:r>
          </a:p>
          <a:p>
            <a:r>
              <a:rPr lang="en-US" b="1" baseline="0" dirty="0" smtClean="0"/>
              <a:t>Locality, dynamic resizing, failure handling</a:t>
            </a:r>
          </a:p>
          <a:p>
            <a:endParaRPr lang="en-US" baseline="0" dirty="0" smtClean="0"/>
          </a:p>
          <a:p>
            <a:endParaRPr lang="en-US" baseline="0" dirty="0" smtClean="0"/>
          </a:p>
          <a:p>
            <a:r>
              <a:rPr lang="en-US" dirty="0" smtClean="0"/>
              <a:t>CLI Tool + configuration to deploy</a:t>
            </a:r>
            <a:r>
              <a:rPr lang="en-US" baseline="0" dirty="0" smtClean="0"/>
              <a:t> </a:t>
            </a:r>
            <a:r>
              <a:rPr lang="en-US" baseline="0" dirty="0" err="1" smtClean="0"/>
              <a:t>HBase</a:t>
            </a:r>
            <a:r>
              <a:rPr lang="en-US" baseline="0" dirty="0" smtClean="0"/>
              <a:t> clusters on YARN</a:t>
            </a:r>
          </a:p>
          <a:p>
            <a:r>
              <a:rPr lang="en-US" baseline="0" dirty="0" smtClean="0"/>
              <a:t>Rather than carving out separate nodes, or resources on each node up-front – allows the cluster resources to be centrally managed by YARN.</a:t>
            </a:r>
          </a:p>
          <a:p>
            <a:r>
              <a:rPr lang="en-US" baseline="0" dirty="0" err="1" smtClean="0"/>
              <a:t>Hbase</a:t>
            </a:r>
            <a:r>
              <a:rPr lang="en-US" baseline="0" dirty="0" smtClean="0"/>
              <a:t> Master starts up directly within the HOYA </a:t>
            </a:r>
            <a:r>
              <a:rPr lang="en-US" baseline="0" dirty="0" err="1" smtClean="0"/>
              <a:t>ApplicationMaster</a:t>
            </a:r>
            <a:r>
              <a:rPr lang="en-US" baseline="0" dirty="0" smtClean="0"/>
              <a:t>.</a:t>
            </a:r>
          </a:p>
          <a:p>
            <a:r>
              <a:rPr lang="en-US" baseline="0" dirty="0" smtClean="0"/>
              <a:t>Region Servers are run within containers allocated by YARN – based on previously stored state or Locality.</a:t>
            </a:r>
          </a:p>
          <a:p>
            <a:r>
              <a:rPr lang="en-US" baseline="0" dirty="0" smtClean="0"/>
              <a:t>HOYA CLI tool used to manage the cluster – restart, stop, resize etc.</a:t>
            </a:r>
          </a:p>
          <a:p>
            <a:r>
              <a:rPr lang="en-US" baseline="0" dirty="0" smtClean="0"/>
              <a:t>Example usage: Bring up the cluster only when it’s required, and then release resources back once it’s complete – a daily analysis job, isolation between users ?</a:t>
            </a:r>
          </a:p>
          <a:p>
            <a:r>
              <a:rPr lang="en-US" baseline="0" dirty="0" smtClean="0"/>
              <a:t>Resources for the cluster are obtained from YARN – allowing it to share resources with the rest of the cluster. e.g. Daily analysis job, bring up a previously persisted </a:t>
            </a:r>
            <a:r>
              <a:rPr lang="en-US" baseline="0" dirty="0" err="1" smtClean="0"/>
              <a:t>HBase</a:t>
            </a:r>
            <a:r>
              <a:rPr lang="en-US" baseline="0" dirty="0" smtClean="0"/>
              <a:t> cluster, execute and release resources.</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Provides APIs to grow / shrink a cluster</a:t>
            </a:r>
          </a:p>
          <a:p>
            <a:r>
              <a:rPr lang="en-US" baseline="0" dirty="0" smtClean="0"/>
              <a:t>HOYA AM notified by YARN on container or node failure – at which point it can bring up a replacement </a:t>
            </a:r>
            <a:r>
              <a:rPr lang="en-US" baseline="0" dirty="0" err="1" smtClean="0"/>
              <a:t>RegionServer</a:t>
            </a:r>
            <a:r>
              <a:rPr lang="en-US" baseline="0" dirty="0" smtClean="0"/>
              <a:t> on another node</a:t>
            </a: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19</a:t>
            </a:fld>
            <a:endParaRPr lang="en-US" dirty="0"/>
          </a:p>
        </p:txBody>
      </p:sp>
    </p:spTree>
    <p:extLst>
      <p:ext uri="{BB962C8B-B14F-4D97-AF65-F5344CB8AC3E}">
        <p14:creationId xmlns:p14="http://schemas.microsoft.com/office/powerpoint/2010/main" val="411882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Stream processing –</a:t>
            </a:r>
            <a:r>
              <a:rPr lang="en-US" baseline="0" dirty="0" smtClean="0"/>
              <a:t> </a:t>
            </a:r>
            <a:r>
              <a:rPr lang="en-US" b="1" baseline="0" dirty="0" smtClean="0"/>
              <a:t>YARN resource scheduling</a:t>
            </a:r>
            <a:r>
              <a:rPr lang="en-US" b="0" baseline="0" dirty="0" smtClean="0"/>
              <a:t>, rather than starting daemons – which also know how to handle resources.</a:t>
            </a:r>
          </a:p>
          <a:p>
            <a:r>
              <a:rPr lang="en-US" b="1" dirty="0" err="1" smtClean="0"/>
              <a:t>CGroups</a:t>
            </a:r>
            <a:r>
              <a:rPr lang="en-US" b="1" dirty="0" smtClean="0"/>
              <a:t>, </a:t>
            </a:r>
          </a:p>
          <a:p>
            <a:endParaRPr lang="en-US" dirty="0" smtClean="0"/>
          </a:p>
          <a:p>
            <a:endParaRPr lang="en-US" dirty="0" smtClean="0"/>
          </a:p>
          <a:p>
            <a:r>
              <a:rPr lang="en-US" dirty="0" smtClean="0"/>
              <a:t>Samza – A</a:t>
            </a:r>
            <a:r>
              <a:rPr lang="en-US" baseline="0" dirty="0" smtClean="0"/>
              <a:t> stream processing system built to make use of YARN as the execution framework - no separate daemon for scheduling resources.</a:t>
            </a:r>
            <a:endParaRPr lang="en-US" dirty="0" smtClean="0"/>
          </a:p>
          <a:p>
            <a:r>
              <a:rPr lang="en-US" dirty="0" smtClean="0"/>
              <a:t>Samza AM spun up per job / dataflow.</a:t>
            </a:r>
            <a:r>
              <a:rPr lang="en-US" baseline="0" dirty="0" smtClean="0"/>
              <a:t> </a:t>
            </a:r>
          </a:p>
          <a:p>
            <a:pPr marL="171450" indent="-171450">
              <a:buFontTx/>
              <a:buChar char="-"/>
            </a:pPr>
            <a:r>
              <a:rPr lang="en-US" baseline="0" dirty="0" smtClean="0"/>
              <a:t>Takes care of making node local requests for Samza Containers</a:t>
            </a:r>
          </a:p>
          <a:p>
            <a:pPr marL="171450" indent="-171450">
              <a:buFontTx/>
              <a:buChar char="-"/>
            </a:pPr>
            <a:r>
              <a:rPr lang="en-US" baseline="0" dirty="0" smtClean="0"/>
              <a:t>Re-scheduling failed tasks – new container from YARN</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20</a:t>
            </a:fld>
            <a:endParaRPr lang="en-US" dirty="0"/>
          </a:p>
        </p:txBody>
      </p:sp>
    </p:spTree>
    <p:extLst>
      <p:ext uri="{BB962C8B-B14F-4D97-AF65-F5344CB8AC3E}">
        <p14:creationId xmlns:p14="http://schemas.microsoft.com/office/powerpoint/2010/main" val="354288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Graph processing – </a:t>
            </a:r>
            <a:r>
              <a:rPr lang="en-US" dirty="0" err="1" smtClean="0"/>
              <a:t>Giraph</a:t>
            </a:r>
            <a:r>
              <a:rPr lang="en-US" dirty="0" smtClean="0"/>
              <a:t>, Hama</a:t>
            </a:r>
          </a:p>
          <a:p>
            <a:r>
              <a:rPr lang="en-US" dirty="0" smtClean="0"/>
              <a:t>Stream </a:t>
            </a:r>
            <a:r>
              <a:rPr lang="en-US" dirty="0" err="1" smtClean="0"/>
              <a:t>proessing</a:t>
            </a:r>
            <a:r>
              <a:rPr lang="en-US" dirty="0" smtClean="0"/>
              <a:t> – </a:t>
            </a:r>
            <a:r>
              <a:rPr lang="en-US" dirty="0" err="1" smtClean="0"/>
              <a:t>Smaza</a:t>
            </a:r>
            <a:r>
              <a:rPr lang="en-US" dirty="0" smtClean="0"/>
              <a:t>, Storm, Spark, </a:t>
            </a:r>
            <a:r>
              <a:rPr lang="en-US" dirty="0" err="1" smtClean="0"/>
              <a:t>DataTorrent</a:t>
            </a:r>
            <a:endParaRPr lang="en-US" dirty="0" smtClean="0"/>
          </a:p>
          <a:p>
            <a:r>
              <a:rPr lang="en-US" dirty="0" smtClean="0"/>
              <a:t>MapReduce</a:t>
            </a:r>
          </a:p>
          <a:p>
            <a:r>
              <a:rPr lang="en-US" dirty="0" smtClean="0"/>
              <a:t>Tez</a:t>
            </a:r>
            <a:r>
              <a:rPr lang="en-US" baseline="0" dirty="0" smtClean="0"/>
              <a:t> – fast query execution</a:t>
            </a:r>
          </a:p>
          <a:p>
            <a:endParaRPr lang="en-US" baseline="0" dirty="0" smtClean="0"/>
          </a:p>
          <a:p>
            <a:r>
              <a:rPr lang="en-US" baseline="0" dirty="0" smtClean="0"/>
              <a:t>Weave/REEF – frameworks to help with writing applications</a:t>
            </a:r>
            <a:endParaRPr lang="en-US" dirty="0" smtClean="0"/>
          </a:p>
          <a:p>
            <a:endParaRPr lang="en-US" dirty="0" smtClean="0"/>
          </a:p>
          <a:p>
            <a:endParaRPr lang="en-US" dirty="0" smtClean="0"/>
          </a:p>
          <a:p>
            <a:r>
              <a:rPr lang="en-US" dirty="0" smtClean="0"/>
              <a:t>List</a:t>
            </a:r>
            <a:r>
              <a:rPr lang="en-US" baseline="0" dirty="0" smtClean="0"/>
              <a:t> of some of the applications which already support YARN, in some form.</a:t>
            </a:r>
          </a:p>
          <a:p>
            <a:r>
              <a:rPr lang="en-US" baseline="0" dirty="0" err="1" smtClean="0"/>
              <a:t>Smaza</a:t>
            </a:r>
            <a:r>
              <a:rPr lang="en-US" baseline="0" dirty="0" smtClean="0"/>
              <a:t>, Storm, S4 and </a:t>
            </a:r>
            <a:r>
              <a:rPr lang="en-US" baseline="0" dirty="0" err="1" smtClean="0"/>
              <a:t>DataTorrent</a:t>
            </a:r>
            <a:r>
              <a:rPr lang="en-US" baseline="0" dirty="0" smtClean="0"/>
              <a:t> are streaming frameworks</a:t>
            </a:r>
          </a:p>
          <a:p>
            <a:r>
              <a:rPr lang="en-US" baseline="0" dirty="0" smtClean="0"/>
              <a:t>Various types of graph processing frameworks – </a:t>
            </a:r>
            <a:r>
              <a:rPr lang="en-US" baseline="0" dirty="0" err="1" smtClean="0"/>
              <a:t>Giraph</a:t>
            </a:r>
            <a:r>
              <a:rPr lang="en-US" baseline="0" dirty="0" smtClean="0"/>
              <a:t> and Hama are graph processing systems</a:t>
            </a:r>
          </a:p>
          <a:p>
            <a:r>
              <a:rPr lang="en-US" baseline="0" dirty="0" smtClean="0"/>
              <a:t>There’s some </a:t>
            </a:r>
            <a:r>
              <a:rPr lang="en-US" baseline="0" dirty="0" err="1" smtClean="0"/>
              <a:t>github</a:t>
            </a:r>
            <a:r>
              <a:rPr lang="en-US" baseline="0" dirty="0" smtClean="0"/>
              <a:t> projects – caching systems, on-demand web-server spin up </a:t>
            </a:r>
          </a:p>
          <a:p>
            <a:endParaRPr lang="en-US" baseline="0" dirty="0" smtClean="0"/>
          </a:p>
          <a:p>
            <a:r>
              <a:rPr lang="en-US" baseline="0" dirty="0" smtClean="0"/>
              <a:t>Wave and REEF are frameworks on top of YARN to make writing applications easier</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21</a:t>
            </a:fld>
            <a:endParaRPr lang="en-US" dirty="0"/>
          </a:p>
        </p:txBody>
      </p:sp>
    </p:spTree>
    <p:extLst>
      <p:ext uri="{BB962C8B-B14F-4D97-AF65-F5344CB8AC3E}">
        <p14:creationId xmlns:p14="http://schemas.microsoft.com/office/powerpoint/2010/main" val="136602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Recommendations</a:t>
            </a:r>
            <a:r>
              <a:rPr lang="en-US" baseline="0" dirty="0" smtClean="0"/>
              <a:t> / Points to keep in mind</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22</a:t>
            </a:fld>
            <a:endParaRPr lang="en-US" dirty="0"/>
          </a:p>
        </p:txBody>
      </p:sp>
    </p:spTree>
    <p:extLst>
      <p:ext uri="{BB962C8B-B14F-4D97-AF65-F5344CB8AC3E}">
        <p14:creationId xmlns:p14="http://schemas.microsoft.com/office/powerpoint/2010/main" val="399848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dirty="0" smtClean="0"/>
              <a:t>Client libs – mostly</a:t>
            </a:r>
            <a:r>
              <a:rPr lang="en-US" baseline="0" dirty="0" smtClean="0"/>
              <a:t> thin, AMRM hides details</a:t>
            </a:r>
          </a:p>
          <a:p>
            <a:r>
              <a:rPr lang="en-US" baseline="0" dirty="0" smtClean="0"/>
              <a:t>Resource Negotiation – contending </a:t>
            </a:r>
            <a:r>
              <a:rPr lang="en-US" baseline="0" dirty="0" err="1" smtClean="0"/>
              <a:t>withh</a:t>
            </a:r>
            <a:r>
              <a:rPr lang="en-US" baseline="0" dirty="0" smtClean="0"/>
              <a:t> other apps</a:t>
            </a:r>
          </a:p>
          <a:p>
            <a:r>
              <a:rPr lang="en-US" baseline="0" dirty="0" smtClean="0"/>
              <a:t>Failure handling – large cluster, failed node, disk, network </a:t>
            </a:r>
            <a:r>
              <a:rPr lang="en-US" baseline="0" dirty="0" err="1" smtClean="0"/>
              <a:t>etc</a:t>
            </a:r>
            <a:endParaRPr lang="en-US" baseline="0" dirty="0" smtClean="0"/>
          </a:p>
          <a:p>
            <a:r>
              <a:rPr lang="en-US" baseline="0" dirty="0" err="1" smtClean="0"/>
              <a:t>Checkpointing</a:t>
            </a:r>
            <a:r>
              <a:rPr lang="en-US" baseline="0" dirty="0" smtClean="0"/>
              <a:t> – depends on apps – long running should maintain AM state, maybe </a:t>
            </a:r>
            <a:r>
              <a:rPr lang="en-US" baseline="0" dirty="0" err="1" smtClean="0"/>
              <a:t>stask</a:t>
            </a:r>
            <a:r>
              <a:rPr lang="en-US" baseline="0" dirty="0" smtClean="0"/>
              <a:t> state</a:t>
            </a:r>
            <a:endParaRPr lang="en-US" dirty="0" smtClean="0"/>
          </a:p>
          <a:p>
            <a:endParaRPr lang="en-US" dirty="0" smtClean="0"/>
          </a:p>
          <a:p>
            <a:endParaRPr lang="en-US" dirty="0" smtClean="0"/>
          </a:p>
          <a:p>
            <a:r>
              <a:rPr lang="en-US" dirty="0" smtClean="0"/>
              <a:t>Use Provided Client libraries</a:t>
            </a:r>
          </a:p>
          <a:p>
            <a:r>
              <a:rPr lang="en-US" dirty="0" smtClean="0"/>
              <a:t>	In</a:t>
            </a:r>
            <a:r>
              <a:rPr lang="en-US" baseline="0" dirty="0" smtClean="0"/>
              <a:t> most part, these are thin wrappers over the YARN protocols – but in some cases do have some additional functionality</a:t>
            </a:r>
            <a:endParaRPr lang="en-US" dirty="0" smtClean="0"/>
          </a:p>
          <a:p>
            <a:r>
              <a:rPr lang="en-US" dirty="0" smtClean="0"/>
              <a:t>Resource Negotiation</a:t>
            </a:r>
          </a:p>
          <a:p>
            <a:r>
              <a:rPr lang="en-US" dirty="0" smtClean="0"/>
              <a:t>	Shared</a:t>
            </a:r>
            <a:r>
              <a:rPr lang="en-US" baseline="0" dirty="0" smtClean="0"/>
              <a:t> cluster, app may be contending with others.</a:t>
            </a:r>
          </a:p>
          <a:p>
            <a:r>
              <a:rPr lang="en-US" baseline="0" dirty="0" smtClean="0"/>
              <a:t>	Write your application to work with incremental resource allocations; Be aware of this if the application MUST have certain resources</a:t>
            </a:r>
          </a:p>
          <a:p>
            <a:r>
              <a:rPr lang="en-US" baseline="0" dirty="0" smtClean="0"/>
              <a:t>	Locality requests are best effort, unless strict locality is enabled – delays before rack or non, local but no guarantees</a:t>
            </a:r>
          </a:p>
          <a:p>
            <a:r>
              <a:rPr lang="en-US" baseline="0" dirty="0" smtClean="0"/>
              <a:t>Failure Handling</a:t>
            </a:r>
          </a:p>
          <a:p>
            <a:r>
              <a:rPr lang="en-US" baseline="0" dirty="0" smtClean="0"/>
              <a:t>	Design applications to manage node failure, container failure etc. YARN will restart AMs, and will notify the AM about Container failure – it’s up to the application to deal with this, which brings us to </a:t>
            </a:r>
            <a:r>
              <a:rPr lang="en-US" baseline="0" dirty="0" err="1" smtClean="0"/>
              <a:t>Checkpointing</a:t>
            </a:r>
            <a:endParaRPr lang="en-US" baseline="0" dirty="0" smtClean="0"/>
          </a:p>
          <a:p>
            <a:r>
              <a:rPr lang="en-US" baseline="0" dirty="0" err="1" smtClean="0"/>
              <a:t>Checkpointing</a:t>
            </a:r>
            <a:endParaRPr lang="en-US" baseline="0" dirty="0" smtClean="0"/>
          </a:p>
          <a:p>
            <a:r>
              <a:rPr lang="en-US" baseline="0" dirty="0" smtClean="0"/>
              <a:t>	In case of failure or restart, the AM will be restarted by YARN – recovered AMs can be written to restart from scratch, or can store state to recover from where they left off.</a:t>
            </a:r>
          </a:p>
          <a:p>
            <a:r>
              <a:rPr lang="en-US" baseline="0" dirty="0" smtClean="0"/>
              <a:t>	Similarly – the AM may need to store task state.</a:t>
            </a:r>
          </a:p>
          <a:p>
            <a:r>
              <a:rPr lang="en-US" baseline="0" dirty="0" smtClean="0"/>
              <a:t>	As an example – MapReduce stores task state in HDFS, on AM restart – it’s able to recover successful work from the previous run and continue the job from there.</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23</a:t>
            </a:fld>
            <a:endParaRPr lang="en-US" dirty="0"/>
          </a:p>
        </p:txBody>
      </p:sp>
    </p:spTree>
    <p:extLst>
      <p:ext uri="{BB962C8B-B14F-4D97-AF65-F5344CB8AC3E}">
        <p14:creationId xmlns:p14="http://schemas.microsoft.com/office/powerpoint/2010/main" val="3742662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Trying to avoid complicated</a:t>
            </a:r>
            <a:r>
              <a:rPr lang="en-US" baseline="0" dirty="0" smtClean="0"/>
              <a:t> cluster deploys</a:t>
            </a:r>
          </a:p>
          <a:p>
            <a:r>
              <a:rPr lang="en-US" baseline="0" dirty="0" smtClean="0"/>
              <a:t>Deploy everything with the App</a:t>
            </a:r>
          </a:p>
          <a:p>
            <a:r>
              <a:rPr lang="en-US" baseline="0" dirty="0" smtClean="0"/>
              <a:t>Client libraries – debugging</a:t>
            </a:r>
          </a:p>
          <a:p>
            <a:r>
              <a:rPr lang="en-US" baseline="0" dirty="0" smtClean="0"/>
              <a:t>Security – Secure cluster – YARN interaction uses </a:t>
            </a:r>
            <a:r>
              <a:rPr lang="en-US" baseline="0" dirty="0" err="1" smtClean="0"/>
              <a:t>kerberos</a:t>
            </a:r>
            <a:r>
              <a:rPr lang="en-US" baseline="0" dirty="0" smtClean="0"/>
              <a:t> / tokens. Client to AM / Container to AM up to the App</a:t>
            </a:r>
            <a:endParaRPr lang="en-US" dirty="0" smtClean="0"/>
          </a:p>
          <a:p>
            <a:endParaRPr lang="en-US" dirty="0" smtClean="0"/>
          </a:p>
          <a:p>
            <a:endParaRPr lang="en-US" dirty="0" smtClean="0"/>
          </a:p>
          <a:p>
            <a:endParaRPr lang="en-US" dirty="0" smtClean="0"/>
          </a:p>
          <a:p>
            <a:endParaRPr lang="en-US" dirty="0" smtClean="0"/>
          </a:p>
          <a:p>
            <a:r>
              <a:rPr lang="en-US" dirty="0" smtClean="0"/>
              <a:t>Cluster Dependencies</a:t>
            </a:r>
          </a:p>
          <a:p>
            <a:r>
              <a:rPr lang="en-US" dirty="0" smtClean="0"/>
              <a:t>	Application can run on any node in the cluster.</a:t>
            </a:r>
            <a:r>
              <a:rPr lang="en-US" baseline="0" dirty="0" smtClean="0"/>
              <a:t> Be aware of what’s available on the cluster, or ship all resources and binaries required by an application along with it. Typically, a shell, Java can be assumed.</a:t>
            </a:r>
          </a:p>
          <a:p>
            <a:r>
              <a:rPr lang="en-US" baseline="0" dirty="0" smtClean="0"/>
              <a:t>Client Only Install</a:t>
            </a:r>
          </a:p>
          <a:p>
            <a:r>
              <a:rPr lang="en-US" baseline="0" dirty="0" smtClean="0"/>
              <a:t>	Recommended to deploy applications via a client package – YARN will take care of making this available on the nodes where the application runs. Allows for different versions of the same application to co-exist on the </a:t>
            </a:r>
            <a:r>
              <a:rPr lang="en-US" baseline="0" dirty="0" err="1" smtClean="0"/>
              <a:t>cluster.Also</a:t>
            </a:r>
            <a:r>
              <a:rPr lang="en-US" baseline="0" dirty="0" smtClean="0"/>
              <a:t> simplifies the initial cluster deployment. MapReduce is currently deployed on all nodes – but is moving to a model where it’ll only be deployed on the client. Tez, HOYA </a:t>
            </a:r>
            <a:r>
              <a:rPr lang="en-US" baseline="0" dirty="0" err="1" smtClean="0"/>
              <a:t>etc</a:t>
            </a:r>
            <a:r>
              <a:rPr lang="en-US" baseline="0" dirty="0" smtClean="0"/>
              <a:t> are already client side only applications.</a:t>
            </a:r>
          </a:p>
          <a:p>
            <a:r>
              <a:rPr lang="en-US" baseline="0" dirty="0" smtClean="0"/>
              <a:t>Quick note on Security</a:t>
            </a:r>
          </a:p>
          <a:p>
            <a:r>
              <a:rPr lang="en-US" baseline="0" dirty="0" smtClean="0"/>
              <a:t>	YARN, in secure mode, use </a:t>
            </a:r>
            <a:r>
              <a:rPr lang="en-US" baseline="0" dirty="0" err="1" smtClean="0"/>
              <a:t>kerberos</a:t>
            </a:r>
            <a:r>
              <a:rPr lang="en-US" baseline="0" dirty="0" smtClean="0"/>
              <a:t> and tokens to secure RM and NM communication. Communication with the AM and between containers needs to be secure by the app-writer. </a:t>
            </a:r>
            <a:r>
              <a:rPr lang="en-US" baseline="0" dirty="0" err="1" smtClean="0"/>
              <a:t>Hadoop</a:t>
            </a:r>
            <a:r>
              <a:rPr lang="en-US" baseline="0" dirty="0" smtClean="0"/>
              <a:t> RPC security can </a:t>
            </a:r>
            <a:r>
              <a:rPr lang="en-US" baseline="0" dirty="0" err="1" smtClean="0"/>
              <a:t>ofcourse</a:t>
            </a:r>
            <a:r>
              <a:rPr lang="en-US" baseline="0" dirty="0" smtClean="0"/>
              <a:t> be used.</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24</a:t>
            </a:fld>
            <a:endParaRPr lang="en-US" dirty="0"/>
          </a:p>
        </p:txBody>
      </p:sp>
    </p:spTree>
    <p:extLst>
      <p:ext uri="{BB962C8B-B14F-4D97-AF65-F5344CB8AC3E}">
        <p14:creationId xmlns:p14="http://schemas.microsoft.com/office/powerpoint/2010/main" val="315484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err="1" smtClean="0"/>
              <a:t>MiniYARN</a:t>
            </a:r>
            <a:r>
              <a:rPr lang="en-US" baseline="0" dirty="0" smtClean="0"/>
              <a:t> – cluster within process in threads (HDFS, MR, </a:t>
            </a:r>
            <a:r>
              <a:rPr lang="en-US" baseline="0" dirty="0" err="1" smtClean="0"/>
              <a:t>Hbase</a:t>
            </a:r>
            <a:r>
              <a:rPr lang="en-US" baseline="0" dirty="0" smtClean="0"/>
              <a:t>) – avoid for unit tests – SLOW</a:t>
            </a:r>
          </a:p>
          <a:p>
            <a:r>
              <a:rPr lang="en-US" baseline="0" dirty="0" err="1" smtClean="0"/>
              <a:t>UnmanagedAM</a:t>
            </a:r>
            <a:r>
              <a:rPr lang="en-US" baseline="0" dirty="0" smtClean="0"/>
              <a:t> – debugger, heap dumps, </a:t>
            </a:r>
            <a:r>
              <a:rPr lang="en-US" baseline="0" dirty="0" err="1" smtClean="0"/>
              <a:t>etc</a:t>
            </a:r>
            <a:endParaRPr lang="en-US" baseline="0" dirty="0" smtClean="0"/>
          </a:p>
          <a:p>
            <a:r>
              <a:rPr lang="en-US" baseline="0" dirty="0" smtClean="0"/>
              <a:t>Logs – enable  by default – All application logs</a:t>
            </a:r>
            <a:endParaRPr lang="en-US" dirty="0" smtClean="0"/>
          </a:p>
          <a:p>
            <a:endParaRPr lang="en-US" dirty="0" smtClean="0"/>
          </a:p>
          <a:p>
            <a:endParaRPr lang="en-US" dirty="0" smtClean="0"/>
          </a:p>
          <a:p>
            <a:endParaRPr lang="en-US" dirty="0" smtClean="0"/>
          </a:p>
          <a:p>
            <a:r>
              <a:rPr lang="en-US" dirty="0" err="1" smtClean="0"/>
              <a:t>MiniYarnCluster</a:t>
            </a:r>
            <a:endParaRPr lang="en-US" dirty="0" smtClean="0"/>
          </a:p>
          <a:p>
            <a:r>
              <a:rPr lang="en-US" dirty="0" smtClean="0"/>
              <a:t>	Those familiar with MapReduce, HDFS, </a:t>
            </a:r>
            <a:r>
              <a:rPr lang="en-US" dirty="0" err="1" smtClean="0"/>
              <a:t>HBase</a:t>
            </a:r>
            <a:r>
              <a:rPr lang="en-US" baseline="0" dirty="0" smtClean="0"/>
              <a:t> – this is a YARN cluster which spins up within the same JVM. Can configure number of </a:t>
            </a:r>
            <a:r>
              <a:rPr lang="en-US" baseline="0" dirty="0" err="1" smtClean="0"/>
              <a:t>NodeManagers</a:t>
            </a:r>
            <a:r>
              <a:rPr lang="en-US" baseline="0" dirty="0" smtClean="0"/>
              <a:t> etc.</a:t>
            </a:r>
          </a:p>
          <a:p>
            <a:r>
              <a:rPr lang="en-US" baseline="0" dirty="0" smtClean="0"/>
              <a:t>	Primarily meant for regression testing – should be avoided for unit tests considering the cost.</a:t>
            </a:r>
          </a:p>
          <a:p>
            <a:r>
              <a:rPr lang="en-US" baseline="0" dirty="0" smtClean="0"/>
              <a:t>Unmanaged AM</a:t>
            </a:r>
          </a:p>
          <a:p>
            <a:r>
              <a:rPr lang="en-US" baseline="0" dirty="0" smtClean="0"/>
              <a:t>	Allows the AM to be run outside the cluster. Typically, when running on a cluster – the AM could run on any node which can make it tough to debug. Helps with attaching debuggers, accessing AM logs etc.</a:t>
            </a:r>
          </a:p>
          <a:p>
            <a:r>
              <a:rPr lang="en-US" baseline="0" dirty="0" smtClean="0"/>
              <a:t>Log Aggregation – aggregates logs onto HDFS</a:t>
            </a:r>
          </a:p>
          <a:p>
            <a:r>
              <a:rPr lang="en-US" baseline="0" dirty="0" smtClean="0"/>
              <a:t>	Recommend running with log aggregation enabled – enormously useful for debugging.</a:t>
            </a:r>
          </a:p>
          <a:p>
            <a:r>
              <a:rPr lang="en-US" baseline="0" dirty="0" smtClean="0"/>
              <a:t>	Can fetch ALL logs for an application after it completes, or logs for specific containers with a simple CLI command.</a:t>
            </a: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25</a:t>
            </a:fld>
            <a:endParaRPr lang="en-US" dirty="0"/>
          </a:p>
        </p:txBody>
      </p:sp>
    </p:spTree>
    <p:extLst>
      <p:ext uri="{BB962C8B-B14F-4D97-AF65-F5344CB8AC3E}">
        <p14:creationId xmlns:p14="http://schemas.microsoft.com/office/powerpoint/2010/main" val="285135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HA and</a:t>
            </a:r>
            <a:r>
              <a:rPr lang="en-US" baseline="0" dirty="0" smtClean="0"/>
              <a:t> work preserving – being actively worked </a:t>
            </a:r>
            <a:r>
              <a:rPr lang="en-US" baseline="0" dirty="0" err="1" smtClean="0"/>
              <a:t>upoin</a:t>
            </a:r>
            <a:r>
              <a:rPr lang="en-US" baseline="0" dirty="0" smtClean="0"/>
              <a:t> by the </a:t>
            </a:r>
            <a:r>
              <a:rPr lang="en-US" baseline="0" dirty="0" err="1" smtClean="0"/>
              <a:t>communitiy</a:t>
            </a:r>
            <a:r>
              <a:rPr lang="en-US" baseline="0" dirty="0" smtClean="0"/>
              <a:t>.</a:t>
            </a:r>
          </a:p>
          <a:p>
            <a:r>
              <a:rPr lang="en-US" baseline="0" dirty="0" smtClean="0"/>
              <a:t>Scheduler – Additional resources – specifically disk / network. Gang scheduling</a:t>
            </a:r>
          </a:p>
          <a:p>
            <a:r>
              <a:rPr lang="en-US" baseline="0" dirty="0" smtClean="0"/>
              <a:t>Rolling upgrades – upgrading a cluster typically involves downtime. </a:t>
            </a:r>
            <a:r>
              <a:rPr lang="en-US" b="1" baseline="0" dirty="0" smtClean="0"/>
              <a:t>NM forgets containers across restarts</a:t>
            </a:r>
            <a:endParaRPr lang="en-US" b="0" baseline="0" dirty="0" smtClean="0"/>
          </a:p>
          <a:p>
            <a:r>
              <a:rPr lang="en-US" b="0" baseline="0" dirty="0" smtClean="0"/>
              <a:t>Long Running – </a:t>
            </a:r>
            <a:r>
              <a:rPr lang="en-US" b="1" baseline="0" dirty="0" err="1" smtClean="0"/>
              <a:t>Enhandcement</a:t>
            </a:r>
            <a:r>
              <a:rPr lang="en-US" b="1" baseline="0" dirty="0" smtClean="0"/>
              <a:t> to log handling, security, multiple tasks per container, container resizing</a:t>
            </a:r>
          </a:p>
          <a:p>
            <a:endParaRPr lang="en-US" dirty="0" smtClean="0"/>
          </a:p>
          <a:p>
            <a:endParaRPr lang="en-US" dirty="0" smtClean="0"/>
          </a:p>
          <a:p>
            <a:endParaRPr lang="en-US" dirty="0" smtClean="0"/>
          </a:p>
          <a:p>
            <a:endParaRPr lang="en-US" dirty="0" smtClean="0"/>
          </a:p>
          <a:p>
            <a:r>
              <a:rPr lang="en-US" dirty="0" smtClean="0"/>
              <a:t>HA and work preserving restart are still being worked on in the community – YARN-128 and YARN-149.</a:t>
            </a:r>
          </a:p>
          <a:p>
            <a:r>
              <a:rPr lang="en-US" dirty="0" smtClean="0"/>
              <a:t>On scheduling – there’ve</a:t>
            </a:r>
            <a:r>
              <a:rPr lang="en-US" baseline="0" dirty="0" smtClean="0"/>
              <a:t> been requests for gang scheduling, meeting SLAs. Also TBD is support for scheduling additional resource types – disk/ network.</a:t>
            </a:r>
          </a:p>
          <a:p>
            <a:r>
              <a:rPr lang="en-US" baseline="0" dirty="0" smtClean="0"/>
              <a:t>Rolling Upgrades – some work pending. Big piece here, which ties in with work preserving restart – restarting a </a:t>
            </a:r>
            <a:r>
              <a:rPr lang="en-US" baseline="0" dirty="0" err="1" smtClean="0"/>
              <a:t>NodeManager</a:t>
            </a:r>
            <a:r>
              <a:rPr lang="en-US" baseline="0" dirty="0" smtClean="0"/>
              <a:t> should not cause processes started by the previous NM to be killed</a:t>
            </a:r>
          </a:p>
          <a:p>
            <a:r>
              <a:rPr lang="en-US" baseline="0" dirty="0" smtClean="0"/>
              <a:t>Long Running Services support – handling logs, security – specifically token expiry</a:t>
            </a:r>
          </a:p>
          <a:p>
            <a:r>
              <a:rPr lang="en-US" baseline="0" dirty="0" smtClean="0"/>
              <a:t>Additional utility libraries to help </a:t>
            </a:r>
            <a:r>
              <a:rPr lang="en-US" baseline="0" dirty="0" err="1" smtClean="0"/>
              <a:t>AppWriters</a:t>
            </a:r>
            <a:r>
              <a:rPr lang="en-US" baseline="0" dirty="0" smtClean="0"/>
              <a:t> – primarily geared towards </a:t>
            </a:r>
            <a:r>
              <a:rPr lang="en-US" baseline="0" dirty="0" err="1" smtClean="0"/>
              <a:t>checkpointing</a:t>
            </a:r>
            <a:r>
              <a:rPr lang="en-US" baseline="0" dirty="0" smtClean="0"/>
              <a:t> in the AM, app history handling</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26</a:t>
            </a:fld>
            <a:endParaRPr lang="en-US" dirty="0"/>
          </a:p>
        </p:txBody>
      </p:sp>
    </p:spTree>
    <p:extLst>
      <p:ext uri="{BB962C8B-B14F-4D97-AF65-F5344CB8AC3E}">
        <p14:creationId xmlns:p14="http://schemas.microsoft.com/office/powerpoint/2010/main" val="271281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Talk about a MR job structure</a:t>
            </a:r>
            <a:r>
              <a:rPr lang="en-US" baseline="0" dirty="0" smtClean="0"/>
              <a:t> – input, map, sort, disk, shuffle, merge, reduce, output. </a:t>
            </a:r>
            <a:r>
              <a:rPr lang="en-US" baseline="0" dirty="0" err="1" smtClean="0"/>
              <a:t>Inspite</a:t>
            </a:r>
            <a:r>
              <a:rPr lang="en-US" baseline="0" dirty="0" smtClean="0"/>
              <a:t> of all these restrictions, the </a:t>
            </a:r>
            <a:r>
              <a:rPr lang="en-US" baseline="0" dirty="0" err="1" smtClean="0"/>
              <a:t>hadoop</a:t>
            </a:r>
            <a:r>
              <a:rPr lang="en-US" baseline="0" dirty="0" smtClean="0"/>
              <a:t> ecosystem has grown coming up with innovative ways to do things.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5</a:t>
            </a:fld>
            <a:endParaRPr lang="en-US" dirty="0"/>
          </a:p>
        </p:txBody>
      </p:sp>
    </p:spTree>
    <p:extLst>
      <p:ext uri="{BB962C8B-B14F-4D97-AF65-F5344CB8AC3E}">
        <p14:creationId xmlns:p14="http://schemas.microsoft.com/office/powerpoint/2010/main" val="199659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100" dirty="0" smtClean="0">
                <a:solidFill>
                  <a:schemeClr val="bg1"/>
                </a:solidFill>
              </a:rPr>
              <a:t>YARN takes what was a single-use data platform for batch processing and evolving it into a multi-use platform that enables batch, interactive, real-time and stream processing.</a:t>
            </a:r>
            <a:endParaRPr lang="en-US" sz="1100" dirty="0">
              <a:solidFill>
                <a:schemeClr val="bg1"/>
              </a:solidFill>
            </a:endParaRPr>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8</a:t>
            </a:fld>
            <a:endParaRPr lang="en-US" dirty="0"/>
          </a:p>
        </p:txBody>
      </p:sp>
    </p:spTree>
    <p:extLst>
      <p:ext uri="{BB962C8B-B14F-4D97-AF65-F5344CB8AC3E}">
        <p14:creationId xmlns:p14="http://schemas.microsoft.com/office/powerpoint/2010/main" val="7534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YARN acts as the primary resource management</a:t>
            </a:r>
            <a:r>
              <a:rPr lang="en-US" baseline="0" dirty="0" smtClean="0"/>
              <a:t> layer</a:t>
            </a:r>
            <a:r>
              <a:rPr lang="en-US" dirty="0" smtClean="0"/>
              <a:t> and mediator of access </a:t>
            </a:r>
            <a:r>
              <a:rPr lang="en-US" baseline="0" dirty="0" smtClean="0"/>
              <a:t>to the cluster</a:t>
            </a:r>
            <a:r>
              <a:rPr lang="en-US" dirty="0" smtClean="0"/>
              <a:t>, giving anyone</a:t>
            </a:r>
            <a:r>
              <a:rPr lang="en-US" baseline="0" dirty="0" smtClean="0"/>
              <a:t> </a:t>
            </a:r>
            <a:r>
              <a:rPr lang="en-US" dirty="0" smtClean="0"/>
              <a:t>the capability to store data in a single place and then interact with it in multiple ways, simultaneously, with consistent levels of service.</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10</a:t>
            </a:fld>
            <a:endParaRPr lang="en-US" dirty="0"/>
          </a:p>
        </p:txBody>
      </p:sp>
    </p:spTree>
    <p:extLst>
      <p:ext uri="{BB962C8B-B14F-4D97-AF65-F5344CB8AC3E}">
        <p14:creationId xmlns:p14="http://schemas.microsoft.com/office/powerpoint/2010/main" val="43303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a:t>
            </a:r>
            <a:r>
              <a:rPr lang="en-US" baseline="0" dirty="0" smtClean="0"/>
              <a:t> compared to v1, a YARN base cluster has the RM as the central controlling entity and </a:t>
            </a:r>
            <a:r>
              <a:rPr lang="en-US" baseline="0" dirty="0" err="1" smtClean="0"/>
              <a:t>NodeManagers</a:t>
            </a:r>
            <a:r>
              <a:rPr lang="en-US" baseline="0" dirty="0" smtClean="0"/>
              <a:t> on all the worker nodes. There is no notion of slots ( maps/reduces ). There is only controlled resources. Memory/CPU, disks/network IO in the future. </a:t>
            </a:r>
          </a:p>
          <a:p>
            <a:endParaRPr lang="en-US" baseline="0" dirty="0" smtClean="0"/>
          </a:p>
          <a:p>
            <a:r>
              <a:rPr lang="en-US" baseline="0" dirty="0" smtClean="0"/>
              <a:t>Explain application flow – client submits application, RM launches Application Master. App Master requests containers from the RM and then launches containers. </a:t>
            </a:r>
          </a:p>
          <a:p>
            <a:endParaRPr lang="en-US" baseline="0" dirty="0" smtClean="0"/>
          </a:p>
          <a:p>
            <a:r>
              <a:rPr lang="en-US" baseline="0" dirty="0" smtClean="0"/>
              <a:t>Explain how subsequent applications work – containers launched as long as they fit within the resource pool.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12</a:t>
            </a:fld>
            <a:endParaRPr lang="en-US" dirty="0"/>
          </a:p>
        </p:txBody>
      </p:sp>
    </p:spTree>
    <p:extLst>
      <p:ext uri="{BB962C8B-B14F-4D97-AF65-F5344CB8AC3E}">
        <p14:creationId xmlns:p14="http://schemas.microsoft.com/office/powerpoint/2010/main" val="375189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b="1" dirty="0" err="1" smtClean="0"/>
              <a:t>YarnClient</a:t>
            </a:r>
            <a:endParaRPr lang="en-US" b="1" dirty="0" smtClean="0"/>
          </a:p>
          <a:p>
            <a:r>
              <a:rPr lang="en-US" dirty="0" smtClean="0"/>
              <a:t>Application Lifecycle Control</a:t>
            </a:r>
            <a:r>
              <a:rPr lang="en-US" baseline="0" dirty="0" smtClean="0"/>
              <a:t> – submit, query state, kill - .</a:t>
            </a:r>
            <a:r>
              <a:rPr lang="en-US" baseline="0" dirty="0" err="1" smtClean="0"/>
              <a:t>e.g</a:t>
            </a:r>
            <a:r>
              <a:rPr lang="en-US" baseline="0" dirty="0" smtClean="0"/>
              <a:t> Submit, followed by poll state, and optionally connect to AM for further state</a:t>
            </a:r>
          </a:p>
          <a:p>
            <a:r>
              <a:rPr lang="en-US" baseline="0" dirty="0" smtClean="0"/>
              <a:t>Cluster Information – Query node status, Scheduler queues </a:t>
            </a:r>
            <a:r>
              <a:rPr lang="en-US" baseline="0" dirty="0" err="1" smtClean="0"/>
              <a:t>etc</a:t>
            </a:r>
            <a:endParaRPr lang="en-US" baseline="0" dirty="0" smtClean="0"/>
          </a:p>
          <a:p>
            <a:endParaRPr lang="en-US" baseline="0" dirty="0" smtClean="0"/>
          </a:p>
          <a:p>
            <a:r>
              <a:rPr lang="en-US" b="1" baseline="0" dirty="0" err="1" smtClean="0"/>
              <a:t>AMRMCLient</a:t>
            </a:r>
            <a:endParaRPr lang="en-US" b="1" baseline="0" dirty="0" smtClean="0"/>
          </a:p>
          <a:p>
            <a:r>
              <a:rPr lang="en-US" baseline="0" dirty="0" smtClean="0"/>
              <a:t>Request Resources from the RM – specifies a priority (within app only), location information, and whether strict locality is required, also number of such containers.</a:t>
            </a:r>
          </a:p>
          <a:p>
            <a:r>
              <a:rPr lang="en-US" baseline="0" dirty="0" smtClean="0"/>
              <a:t>Hides the details of the protocol – which is absolute (i.e. each call to the RM must provide complete information about a priority level)</a:t>
            </a:r>
          </a:p>
          <a:p>
            <a:r>
              <a:rPr lang="en-US" baseline="0" dirty="0" smtClean="0"/>
              <a:t>Once a container is allocated, provides a utility method to link it back to the entity which generated the request (entity optionally passed in while asking for containers)</a:t>
            </a:r>
          </a:p>
          <a:p>
            <a:r>
              <a:rPr lang="en-US" baseline="0" dirty="0" smtClean="0"/>
              <a:t>Allocate call doubles as a heartbeat – must be sent out ever so often.</a:t>
            </a:r>
          </a:p>
          <a:p>
            <a:r>
              <a:rPr lang="en-US" baseline="0" dirty="0" smtClean="0"/>
              <a:t>Also provides some node level information, available resources, </a:t>
            </a:r>
            <a:r>
              <a:rPr lang="en-US" baseline="0" dirty="0" err="1" smtClean="0"/>
              <a:t>etc</a:t>
            </a:r>
            <a:endParaRPr lang="en-US" baseline="0" dirty="0" smtClean="0"/>
          </a:p>
          <a:p>
            <a:endParaRPr lang="en-US" baseline="0" dirty="0" smtClean="0"/>
          </a:p>
          <a:p>
            <a:r>
              <a:rPr lang="en-US" b="1" baseline="0" dirty="0" err="1" smtClean="0"/>
              <a:t>NMClient</a:t>
            </a:r>
            <a:endParaRPr lang="en-US" b="0" baseline="0" dirty="0" smtClean="0"/>
          </a:p>
          <a:p>
            <a:r>
              <a:rPr lang="en-US" b="0" baseline="0" dirty="0" smtClean="0"/>
              <a:t>Once resources are obtained from the RM, an App uses this to communicate with the NM to start containers. Setup the </a:t>
            </a:r>
            <a:r>
              <a:rPr lang="en-US" b="0" baseline="0" dirty="0" err="1" smtClean="0"/>
              <a:t>ContainerLuanchContext</a:t>
            </a:r>
            <a:r>
              <a:rPr lang="en-US" b="0" baseline="0" dirty="0" smtClean="0"/>
              <a:t> – </a:t>
            </a:r>
            <a:r>
              <a:rPr lang="en-US" b="0" baseline="0" dirty="0" err="1" smtClean="0"/>
              <a:t>cmdLine</a:t>
            </a:r>
            <a:r>
              <a:rPr lang="en-US" b="0" baseline="0" dirty="0" smtClean="0"/>
              <a:t>, environment, resources.</a:t>
            </a:r>
          </a:p>
          <a:p>
            <a:r>
              <a:rPr lang="en-US" b="0" baseline="0" dirty="0" smtClean="0"/>
              <a:t>Authorization information is part of the </a:t>
            </a:r>
            <a:r>
              <a:rPr lang="en-US" b="0" baseline="0" dirty="0" err="1" smtClean="0"/>
              <a:t>contianers</a:t>
            </a:r>
            <a:r>
              <a:rPr lang="en-US" b="0" baseline="0" dirty="0" smtClean="0"/>
              <a:t> allocated by the RM – to prevent unauthorized usage</a:t>
            </a:r>
          </a:p>
          <a:p>
            <a:r>
              <a:rPr lang="en-US" b="0" baseline="0" dirty="0" smtClean="0"/>
              <a:t>Only a single process can be launched on an allocated container, and one must be within a certain period otherwise the allocation times out</a:t>
            </a:r>
            <a:endParaRPr lang="en-US" b="1" baseline="0" dirty="0" smtClean="0"/>
          </a:p>
          <a:p>
            <a:endParaRPr lang="en-US" baseline="0" dirty="0" smtClean="0"/>
          </a:p>
          <a:p>
            <a:endParaRPr lang="en-US" baseline="0" dirty="0" smtClean="0"/>
          </a:p>
          <a:p>
            <a:endParaRPr lang="en-US" baseline="0" dirty="0" smtClean="0"/>
          </a:p>
          <a:p>
            <a:endParaRPr lang="en-US" baseline="0" dirty="0" smtClean="0"/>
          </a:p>
          <a:p>
            <a:r>
              <a:rPr lang="en-US" dirty="0" smtClean="0"/>
              <a:t>Container must launch a process with a certain time after being allocated</a:t>
            </a:r>
          </a:p>
          <a:p>
            <a:r>
              <a:rPr lang="en-US" dirty="0" smtClean="0"/>
              <a:t>Only a single process can be launched on an allocated container</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14</a:t>
            </a:fld>
            <a:endParaRPr lang="en-US" dirty="0"/>
          </a:p>
        </p:txBody>
      </p:sp>
    </p:spTree>
    <p:extLst>
      <p:ext uri="{BB962C8B-B14F-4D97-AF65-F5344CB8AC3E}">
        <p14:creationId xmlns:p14="http://schemas.microsoft.com/office/powerpoint/2010/main" val="12397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Covered YARN Architecture, What a YARN application looks like, and </a:t>
            </a:r>
            <a:r>
              <a:rPr lang="en-US" dirty="0" err="1" smtClean="0"/>
              <a:t>Haddop</a:t>
            </a:r>
            <a:r>
              <a:rPr lang="en-US" dirty="0" smtClean="0"/>
              <a:t> 1</a:t>
            </a:r>
            <a:r>
              <a:rPr lang="en-US" baseline="0" dirty="0" smtClean="0"/>
              <a:t> </a:t>
            </a:r>
            <a:r>
              <a:rPr lang="en-US" baseline="0" dirty="0" err="1" smtClean="0"/>
              <a:t>vs</a:t>
            </a:r>
            <a:r>
              <a:rPr lang="en-US" baseline="0" dirty="0" smtClean="0"/>
              <a:t> </a:t>
            </a:r>
            <a:r>
              <a:rPr lang="en-US" baseline="0" dirty="0" err="1" smtClean="0"/>
              <a:t>Hadoop</a:t>
            </a:r>
            <a:r>
              <a:rPr lang="en-US" baseline="0" dirty="0" smtClean="0"/>
              <a:t> 2</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15</a:t>
            </a:fld>
            <a:endParaRPr lang="en-US" dirty="0"/>
          </a:p>
        </p:txBody>
      </p:sp>
    </p:spTree>
    <p:extLst>
      <p:ext uri="{BB962C8B-B14F-4D97-AF65-F5344CB8AC3E}">
        <p14:creationId xmlns:p14="http://schemas.microsoft.com/office/powerpoint/2010/main" val="67966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Application functionality – stream processing, batch, interactive, </a:t>
            </a:r>
            <a:r>
              <a:rPr lang="en-US" dirty="0" err="1" smtClean="0"/>
              <a:t>etc</a:t>
            </a:r>
            <a:endParaRPr lang="en-US" dirty="0" smtClean="0"/>
          </a:p>
          <a:p>
            <a:r>
              <a:rPr lang="en-US" dirty="0" smtClean="0"/>
              <a:t>Rest – Application’s interaction with YARN</a:t>
            </a:r>
          </a:p>
          <a:p>
            <a:r>
              <a:rPr lang="en-US" dirty="0" smtClean="0"/>
              <a:t>Short running – obtain,</a:t>
            </a:r>
            <a:r>
              <a:rPr lang="en-US" baseline="0" dirty="0" smtClean="0"/>
              <a:t> process, release</a:t>
            </a:r>
          </a:p>
          <a:p>
            <a:r>
              <a:rPr lang="en-US" baseline="0" dirty="0" smtClean="0"/>
              <a:t>Long Running – obtain, keep, scale up and down if required.</a:t>
            </a:r>
            <a:endParaRPr lang="en-US" dirty="0" smtClean="0"/>
          </a:p>
          <a:p>
            <a:endParaRPr lang="en-US" dirty="0" smtClean="0"/>
          </a:p>
          <a:p>
            <a:endParaRPr lang="en-US" dirty="0" smtClean="0"/>
          </a:p>
          <a:p>
            <a:endParaRPr lang="en-US" dirty="0" smtClean="0"/>
          </a:p>
          <a:p>
            <a:r>
              <a:rPr lang="en-US" dirty="0" smtClean="0"/>
              <a:t>How would we categorize</a:t>
            </a:r>
            <a:r>
              <a:rPr lang="en-US" baseline="0" dirty="0" smtClean="0"/>
              <a:t> applications? YARN is still nascent. We will see more and more applications being built on it. Today, based on the current ecosystem, there are various ways of categorizing applications. </a:t>
            </a:r>
          </a:p>
          <a:p>
            <a:endParaRPr lang="en-US" baseline="0" dirty="0" smtClean="0"/>
          </a:p>
          <a:p>
            <a:r>
              <a:rPr lang="en-US" baseline="0" dirty="0" smtClean="0"/>
              <a:t>Data-processing execution applications such as </a:t>
            </a:r>
            <a:r>
              <a:rPr lang="en-US" baseline="0" dirty="0" err="1" smtClean="0"/>
              <a:t>MapReduce</a:t>
            </a:r>
            <a:r>
              <a:rPr lang="en-US" baseline="0" dirty="0" smtClean="0"/>
              <a:t> and </a:t>
            </a:r>
            <a:r>
              <a:rPr lang="en-US" baseline="0" dirty="0" err="1" smtClean="0"/>
              <a:t>Tez</a:t>
            </a:r>
            <a:endParaRPr lang="en-US" baseline="0" dirty="0" smtClean="0"/>
          </a:p>
          <a:p>
            <a:r>
              <a:rPr lang="en-US" baseline="0" dirty="0" smtClean="0"/>
              <a:t>Streaming applications like </a:t>
            </a:r>
            <a:r>
              <a:rPr lang="en-US" baseline="0" dirty="0" err="1" smtClean="0"/>
              <a:t>Samza</a:t>
            </a:r>
            <a:r>
              <a:rPr lang="en-US" baseline="0" dirty="0" smtClean="0"/>
              <a:t>, Storm</a:t>
            </a:r>
          </a:p>
          <a:p>
            <a:r>
              <a:rPr lang="en-US" baseline="0" dirty="0" smtClean="0"/>
              <a:t>Services like </a:t>
            </a:r>
            <a:r>
              <a:rPr lang="en-US" baseline="0" dirty="0" err="1" smtClean="0"/>
              <a:t>Hbase</a:t>
            </a:r>
            <a:r>
              <a:rPr lang="en-US" baseline="0" dirty="0" smtClean="0"/>
              <a:t> on YARN</a:t>
            </a:r>
          </a:p>
          <a:p>
            <a:r>
              <a:rPr lang="en-US" baseline="0" dirty="0" smtClean="0"/>
              <a:t>On demand web server scaling</a:t>
            </a:r>
          </a:p>
          <a:p>
            <a:endParaRPr lang="en-US" baseline="0" dirty="0" smtClean="0"/>
          </a:p>
          <a:p>
            <a:r>
              <a:rPr lang="en-US" baseline="0" dirty="0" smtClean="0"/>
              <a:t>From a framework perspective or from the perspective of building applications, they can be categorized according to </a:t>
            </a:r>
            <a:r>
              <a:rPr lang="en-US" b="1" baseline="0" dirty="0" smtClean="0"/>
              <a:t>How long the application runs, How the application accepts work, Language it’s written in.</a:t>
            </a:r>
          </a:p>
          <a:p>
            <a:endParaRPr lang="en-US" baseline="0" dirty="0" smtClean="0"/>
          </a:p>
          <a:p>
            <a:r>
              <a:rPr lang="en-US" b="1" baseline="0" dirty="0" smtClean="0"/>
              <a:t>Application Lifetime</a:t>
            </a:r>
          </a:p>
          <a:p>
            <a:r>
              <a:rPr lang="en-US" dirty="0" smtClean="0"/>
              <a:t>‘Short’ Running Jobs – expected to</a:t>
            </a:r>
            <a:r>
              <a:rPr lang="en-US" baseline="0" dirty="0" smtClean="0"/>
              <a:t> finish their processing and complete. Typically one YARN application per job.</a:t>
            </a:r>
          </a:p>
          <a:p>
            <a:r>
              <a:rPr lang="en-US" baseline="0" dirty="0" smtClean="0"/>
              <a:t>	- Ask for adequate resources, process and then release the resources once the job completes.</a:t>
            </a:r>
          </a:p>
          <a:p>
            <a:r>
              <a:rPr lang="en-US" baseline="0" dirty="0" smtClean="0"/>
              <a:t>	</a:t>
            </a:r>
            <a:endParaRPr lang="en-US" dirty="0" smtClean="0"/>
          </a:p>
          <a:p>
            <a:r>
              <a:rPr lang="en-US" dirty="0" smtClean="0"/>
              <a:t>Long Running Services – typically deployed via YARN to share cluster resources.</a:t>
            </a:r>
            <a:endParaRPr lang="en-US" baseline="0" dirty="0" smtClean="0"/>
          </a:p>
          <a:p>
            <a:r>
              <a:rPr lang="en-US" baseline="0" dirty="0" smtClean="0"/>
              <a:t>	Will generally reserve certain resources on start-up. </a:t>
            </a:r>
          </a:p>
          <a:p>
            <a:r>
              <a:rPr lang="en-US" baseline="0" dirty="0" smtClean="0"/>
              <a:t>	During the lifetime of the job, new resources can be acquired – and it’s up to the application on whether it wants to hang on to these or return them to the cluster.</a:t>
            </a:r>
          </a:p>
          <a:p>
            <a:r>
              <a:rPr lang="en-US" baseline="0" dirty="0" smtClean="0"/>
              <a:t>	May define their own job/work submission construct – e.g. Storm starts up the Storm master which then accepts work – </a:t>
            </a:r>
            <a:r>
              <a:rPr lang="en-US" b="1" baseline="0" dirty="0" smtClean="0"/>
              <a:t>each of these is not a separate YARN application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16</a:t>
            </a:fld>
            <a:endParaRPr lang="en-US" dirty="0"/>
          </a:p>
        </p:txBody>
      </p:sp>
    </p:spTree>
    <p:extLst>
      <p:ext uri="{BB962C8B-B14F-4D97-AF65-F5344CB8AC3E}">
        <p14:creationId xmlns:p14="http://schemas.microsoft.com/office/powerpoint/2010/main" val="80433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Hadoop</a:t>
            </a:r>
            <a:r>
              <a:rPr lang="en-US" dirty="0" smtClean="0"/>
              <a:t> associated with Java</a:t>
            </a:r>
          </a:p>
          <a:p>
            <a:r>
              <a:rPr lang="en-US" dirty="0" smtClean="0"/>
              <a:t>Simpler to</a:t>
            </a:r>
            <a:r>
              <a:rPr lang="en-US" baseline="0" dirty="0" smtClean="0"/>
              <a:t> write non Java apps – but not trivial</a:t>
            </a:r>
          </a:p>
          <a:p>
            <a:r>
              <a:rPr lang="en-US" baseline="0" dirty="0" smtClean="0"/>
              <a:t>Implement RPC mechanics in language of choice, and then the HDFS/YARN protocols</a:t>
            </a:r>
          </a:p>
          <a:p>
            <a:r>
              <a:rPr lang="en-US" baseline="0" dirty="0" smtClean="0"/>
              <a:t>OR … listed options</a:t>
            </a:r>
            <a:endParaRPr lang="en-US" dirty="0" smtClean="0"/>
          </a:p>
          <a:p>
            <a:endParaRPr lang="en-US" dirty="0" smtClean="0"/>
          </a:p>
          <a:p>
            <a:endParaRPr lang="en-US" dirty="0" smtClean="0"/>
          </a:p>
          <a:p>
            <a:r>
              <a:rPr lang="en-US" dirty="0" smtClean="0"/>
              <a:t>Everyone</a:t>
            </a:r>
            <a:r>
              <a:rPr lang="en-US" baseline="0" dirty="0" smtClean="0"/>
              <a:t> associates </a:t>
            </a:r>
            <a:r>
              <a:rPr lang="en-US" baseline="0" dirty="0" err="1" smtClean="0"/>
              <a:t>Hadoop</a:t>
            </a:r>
            <a:r>
              <a:rPr lang="en-US" baseline="0" dirty="0" smtClean="0"/>
              <a:t> with Java. </a:t>
            </a:r>
            <a:r>
              <a:rPr lang="en-US" baseline="0" dirty="0" err="1" smtClean="0"/>
              <a:t>Hadoop</a:t>
            </a:r>
            <a:r>
              <a:rPr lang="en-US" baseline="0" dirty="0" smtClean="0"/>
              <a:t> RPC </a:t>
            </a:r>
            <a:r>
              <a:rPr lang="en-US" baseline="0" dirty="0" smtClean="0">
                <a:sym typeface="Wingdings"/>
              </a:rPr>
              <a:t> while that’s primarily the case, writing non Java applications should be easier in </a:t>
            </a:r>
            <a:r>
              <a:rPr lang="en-US" baseline="0" dirty="0" err="1" smtClean="0">
                <a:sym typeface="Wingdings"/>
              </a:rPr>
              <a:t>Hadoop</a:t>
            </a:r>
            <a:r>
              <a:rPr lang="en-US" baseline="0" dirty="0" smtClean="0">
                <a:sym typeface="Wingdings"/>
              </a:rPr>
              <a:t> 2</a:t>
            </a:r>
          </a:p>
          <a:p>
            <a:endParaRPr lang="en-US" dirty="0" smtClean="0"/>
          </a:p>
          <a:p>
            <a:r>
              <a:rPr lang="en-US" dirty="0" smtClean="0"/>
              <a:t>Either</a:t>
            </a:r>
            <a:r>
              <a:rPr lang="en-US" baseline="0" dirty="0" smtClean="0"/>
              <a:t> build an RPC layer in the language being used – which can then be used to access the HDFS and YARN protocols (disclaimer: may not be a trivial exercise)</a:t>
            </a:r>
            <a:endParaRPr lang="en-US" dirty="0" smtClean="0"/>
          </a:p>
          <a:p>
            <a:endParaRPr lang="en-US" dirty="0" smtClean="0"/>
          </a:p>
          <a:p>
            <a:r>
              <a:rPr lang="en-US" dirty="0" smtClean="0"/>
              <a:t>HDFS –</a:t>
            </a:r>
            <a:r>
              <a:rPr lang="en-US" baseline="0" dirty="0" smtClean="0"/>
              <a:t> </a:t>
            </a:r>
            <a:r>
              <a:rPr lang="en-US" baseline="0" dirty="0" err="1" smtClean="0"/>
              <a:t>WebHDFS</a:t>
            </a:r>
            <a:r>
              <a:rPr lang="en-US" baseline="0" dirty="0" smtClean="0"/>
              <a:t> which is a REST based API, </a:t>
            </a:r>
            <a:r>
              <a:rPr lang="en-US" baseline="0" dirty="0" err="1" smtClean="0"/>
              <a:t>libHdfs</a:t>
            </a:r>
            <a:r>
              <a:rPr lang="en-US" baseline="0" dirty="0" smtClean="0"/>
              <a:t> which is JNI based C API for accessing HDFS. Folks at </a:t>
            </a:r>
            <a:r>
              <a:rPr lang="en-US" baseline="0" dirty="0" err="1" smtClean="0"/>
              <a:t>Spotify</a:t>
            </a:r>
            <a:r>
              <a:rPr lang="en-US" baseline="0" dirty="0" smtClean="0"/>
              <a:t> labs have built a </a:t>
            </a:r>
            <a:r>
              <a:rPr lang="en-US" baseline="0" dirty="0" err="1" smtClean="0"/>
              <a:t>Phthon</a:t>
            </a:r>
            <a:r>
              <a:rPr lang="en-US" baseline="0" dirty="0" smtClean="0"/>
              <a:t> library using </a:t>
            </a:r>
            <a:r>
              <a:rPr lang="en-US" baseline="0" dirty="0" err="1" smtClean="0"/>
              <a:t>Hadoop</a:t>
            </a:r>
            <a:r>
              <a:rPr lang="en-US" baseline="0" dirty="0" smtClean="0"/>
              <a:t> RPC mechanics – also have detailed out the RPC interactions</a:t>
            </a:r>
          </a:p>
          <a:p>
            <a:r>
              <a:rPr lang="en-US" baseline="0" dirty="0" smtClean="0"/>
              <a:t>YARN – Experimental early stage Go RPC by </a:t>
            </a:r>
            <a:r>
              <a:rPr lang="en-US" baseline="0" dirty="0" err="1" smtClean="0"/>
              <a:t>Arun</a:t>
            </a:r>
            <a:r>
              <a:rPr lang="en-US" baseline="0" dirty="0" smtClean="0"/>
              <a:t> Murthy – note: this is experimental and very early stage.</a:t>
            </a:r>
          </a:p>
          <a:p>
            <a:r>
              <a:rPr lang="en-US" baseline="0" dirty="0" smtClean="0"/>
              <a:t>	- Alternately, write the </a:t>
            </a:r>
            <a:r>
              <a:rPr lang="en-US" baseline="0" dirty="0" err="1" smtClean="0"/>
              <a:t>Applcation</a:t>
            </a:r>
            <a:r>
              <a:rPr lang="en-US" baseline="0" dirty="0" smtClean="0"/>
              <a:t> Logic in Java – but allow the rest of the application to be in any language</a:t>
            </a:r>
            <a:endParaRPr lang="en-US" dirty="0" smtClean="0"/>
          </a:p>
          <a:p>
            <a:endParaRPr lang="en-US" dirty="0" smtClean="0"/>
          </a:p>
          <a:p>
            <a:r>
              <a:rPr lang="en-US" dirty="0" smtClean="0"/>
              <a:t>If</a:t>
            </a:r>
            <a:r>
              <a:rPr lang="en-US" baseline="0" dirty="0" smtClean="0"/>
              <a:t> a language binding exists, barring some caveats, you should be able to write yarn applications. Recently, </a:t>
            </a:r>
            <a:r>
              <a:rPr lang="en-US" baseline="0" dirty="0" err="1" smtClean="0"/>
              <a:t>Arun</a:t>
            </a:r>
            <a:r>
              <a:rPr lang="en-US" baseline="0" dirty="0" smtClean="0"/>
              <a:t> Murthy came up with a hello world application built in GO. Please do take this with a bucket of salt as there are still some things such tokens and security which need to flush out properly but effectively, soon, we should have applications coming up that in written in other languages apart from Java.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17</a:t>
            </a:fld>
            <a:endParaRPr lang="en-US" dirty="0"/>
          </a:p>
        </p:txBody>
      </p:sp>
    </p:spTree>
    <p:extLst>
      <p:ext uri="{BB962C8B-B14F-4D97-AF65-F5344CB8AC3E}">
        <p14:creationId xmlns:p14="http://schemas.microsoft.com/office/powerpoint/2010/main" val="309249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630238" y="740569"/>
            <a:ext cx="184666" cy="369332"/>
          </a:xfrm>
          <a:prstGeom prst="rect">
            <a:avLst/>
          </a:prstGeom>
          <a:noFill/>
        </p:spPr>
        <p:txBody>
          <a:bodyPr wrap="none">
            <a:spAutoFit/>
          </a:bodyPr>
          <a:lstStyle/>
          <a:p>
            <a:pPr fontAlgn="auto">
              <a:spcBef>
                <a:spcPts val="0"/>
              </a:spcBef>
              <a:spcAft>
                <a:spcPts val="0"/>
              </a:spcAft>
              <a:defRPr/>
            </a:pPr>
            <a:endParaRPr lang="en-US" dirty="0">
              <a:latin typeface="+mn-lt"/>
              <a:ea typeface="+mn-ea"/>
              <a:cs typeface="+mn-cs"/>
            </a:endParaRPr>
          </a:p>
        </p:txBody>
      </p:sp>
      <p:sp>
        <p:nvSpPr>
          <p:cNvPr id="6" name="TextBox 5"/>
          <p:cNvSpPr txBox="1"/>
          <p:nvPr userDrawn="1"/>
        </p:nvSpPr>
        <p:spPr>
          <a:xfrm>
            <a:off x="427039" y="4908948"/>
            <a:ext cx="3305175" cy="207169"/>
          </a:xfrm>
          <a:prstGeom prst="rect">
            <a:avLst/>
          </a:prstGeom>
        </p:spPr>
        <p:txBody>
          <a:bodyPr>
            <a:normAutofit lnSpcReduction="10000"/>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dirty="0">
              <a:solidFill>
                <a:srgbClr val="C3C3C3"/>
              </a:solidFill>
              <a:latin typeface="+mn-lt"/>
              <a:ea typeface="+mn-ea"/>
              <a:cs typeface="+mn-cs"/>
            </a:endParaRPr>
          </a:p>
        </p:txBody>
      </p:sp>
      <p:sp>
        <p:nvSpPr>
          <p:cNvPr id="2" name="Title 1"/>
          <p:cNvSpPr>
            <a:spLocks noGrp="1"/>
          </p:cNvSpPr>
          <p:nvPr>
            <p:ph type="ctrTitle"/>
          </p:nvPr>
        </p:nvSpPr>
        <p:spPr>
          <a:xfrm>
            <a:off x="426916" y="1172958"/>
            <a:ext cx="8431088" cy="739990"/>
          </a:xfrm>
          <a:prstGeom prst="rect">
            <a:avLst/>
          </a:prstGeom>
        </p:spPr>
        <p:txBody>
          <a:bodyPr anchor="t">
            <a:noAutofit/>
          </a:bodyPr>
          <a:lstStyle>
            <a:lvl1pPr marL="0" indent="0" algn="l" defTabSz="454025">
              <a:tabLst/>
              <a:defRPr sz="720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26916" y="1912948"/>
            <a:ext cx="7633448" cy="480203"/>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0"/>
          </p:nvPr>
        </p:nvSpPr>
        <p:spPr>
          <a:xfrm>
            <a:off x="427039" y="2534850"/>
            <a:ext cx="4473575" cy="808426"/>
          </a:xfrm>
          <a:prstGeom prst="rect">
            <a:avLst/>
          </a:prstGeom>
        </p:spPr>
        <p:txBody>
          <a:bodyPr vert="horz"/>
          <a:lstStyle>
            <a:lvl1pPr>
              <a:buFont typeface="Arial"/>
              <a:buNone/>
              <a:defRPr sz="1800">
                <a:solidFill>
                  <a:schemeClr val="tx1">
                    <a:lumMod val="50000"/>
                    <a:lumOff val="50000"/>
                  </a:schemeClr>
                </a:solidFill>
              </a:defRPr>
            </a:lvl1pPr>
            <a:lvl2pPr marL="457200" indent="0">
              <a:buFontTx/>
              <a:buNone/>
              <a:defRPr sz="1200"/>
            </a:lvl2pPr>
            <a:lvl3pPr marL="914400" indent="0">
              <a:buFontTx/>
              <a:buNone/>
              <a:defRPr sz="1200"/>
            </a:lvl3pPr>
          </a:lstStyle>
          <a:p>
            <a:pPr lvl="0"/>
            <a:r>
              <a:rPr lang="en-US" smtClean="0"/>
              <a:t>Click to edit Master text styles</a:t>
            </a:r>
          </a:p>
        </p:txBody>
      </p:sp>
      <p:sp>
        <p:nvSpPr>
          <p:cNvPr id="7" name="Slide Number Placeholder 5"/>
          <p:cNvSpPr>
            <a:spLocks noGrp="1"/>
          </p:cNvSpPr>
          <p:nvPr>
            <p:ph type="sldNum" sz="quarter" idx="11"/>
          </p:nvPr>
        </p:nvSpPr>
        <p:spPr>
          <a:xfrm>
            <a:off x="6553200" y="4842273"/>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10C0D0BB-98A3-7C42-83C1-132C7944CB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1" descr="Tittle_Page.jpg"/>
          <p:cNvPicPr>
            <a:picLocks noChangeAspect="1"/>
          </p:cNvPicPr>
          <p:nvPr userDrawn="1"/>
        </p:nvPicPr>
        <p:blipFill>
          <a:blip r:embed="rId2"/>
          <a:srcRect t="39999" b="8000"/>
          <a:stretch>
            <a:fillRect/>
          </a:stretch>
        </p:blipFill>
        <p:spPr bwMode="auto">
          <a:xfrm>
            <a:off x="3965575" y="3318272"/>
            <a:ext cx="5175250" cy="1514475"/>
          </a:xfrm>
          <a:prstGeom prst="rect">
            <a:avLst/>
          </a:prstGeom>
          <a:noFill/>
          <a:ln w="9525">
            <a:noFill/>
            <a:miter lim="800000"/>
            <a:headEnd/>
            <a:tailEnd/>
          </a:ln>
        </p:spPr>
      </p:pic>
      <p:sp>
        <p:nvSpPr>
          <p:cNvPr id="5" name="TextBox 4"/>
          <p:cNvSpPr txBox="1"/>
          <p:nvPr userDrawn="1"/>
        </p:nvSpPr>
        <p:spPr>
          <a:xfrm>
            <a:off x="8963025" y="747713"/>
            <a:ext cx="914400" cy="685800"/>
          </a:xfrm>
          <a:prstGeom prst="rect">
            <a:avLst/>
          </a:prstGeom>
        </p:spPr>
        <p:txBody>
          <a:bodyPr wrap="none">
            <a:normAutofit/>
          </a:bodyPr>
          <a:lstStyle/>
          <a:p>
            <a:pPr fontAlgn="auto">
              <a:spcBef>
                <a:spcPct val="20000"/>
              </a:spcBef>
              <a:spcAft>
                <a:spcPts val="0"/>
              </a:spcAft>
              <a:buFont typeface="Arial"/>
              <a:buNone/>
              <a:defRPr/>
            </a:pPr>
            <a:endParaRPr lang="en-US" dirty="0">
              <a:solidFill>
                <a:srgbClr val="C3C3C3"/>
              </a:solidFill>
              <a:latin typeface="+mn-lt"/>
              <a:ea typeface="+mn-ea"/>
              <a:cs typeface="+mn-cs"/>
            </a:endParaRPr>
          </a:p>
        </p:txBody>
      </p:sp>
      <p:sp>
        <p:nvSpPr>
          <p:cNvPr id="6" name="TextBox 5"/>
          <p:cNvSpPr txBox="1"/>
          <p:nvPr userDrawn="1"/>
        </p:nvSpPr>
        <p:spPr>
          <a:xfrm>
            <a:off x="1301751" y="4951810"/>
            <a:ext cx="3306763" cy="273844"/>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9" name="Title 1"/>
          <p:cNvSpPr>
            <a:spLocks noGrp="1"/>
          </p:cNvSpPr>
          <p:nvPr>
            <p:ph type="ctrTitle"/>
          </p:nvPr>
        </p:nvSpPr>
        <p:spPr>
          <a:xfrm>
            <a:off x="437411" y="1504508"/>
            <a:ext cx="8259884" cy="739990"/>
          </a:xfrm>
          <a:prstGeom prst="rect">
            <a:avLst/>
          </a:prstGeom>
        </p:spPr>
        <p:txBody>
          <a:bodyPr anchor="t">
            <a:noAutofit/>
          </a:bodyPr>
          <a:lstStyle>
            <a:lvl1pPr marL="0" indent="0" algn="l" defTabSz="454025">
              <a:tabLst/>
              <a:defRPr sz="5400">
                <a:latin typeface="Arial"/>
                <a:cs typeface="Arial"/>
              </a:defRPr>
            </a:lvl1pPr>
          </a:lstStyle>
          <a:p>
            <a:r>
              <a:rPr lang="en-US" smtClean="0"/>
              <a:t>Click to edit Master title style</a:t>
            </a:r>
            <a:endParaRPr lang="en-US" dirty="0"/>
          </a:p>
        </p:txBody>
      </p:sp>
      <p:sp>
        <p:nvSpPr>
          <p:cNvPr id="10" name="Subtitle 2"/>
          <p:cNvSpPr>
            <a:spLocks noGrp="1"/>
          </p:cNvSpPr>
          <p:nvPr>
            <p:ph type="subTitle" idx="1"/>
          </p:nvPr>
        </p:nvSpPr>
        <p:spPr>
          <a:xfrm>
            <a:off x="437411" y="2244497"/>
            <a:ext cx="8259884" cy="480203"/>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a:spLocks noGrp="1"/>
          </p:cNvSpPr>
          <p:nvPr>
            <p:ph type="ftr" sz="quarter" idx="10"/>
          </p:nvPr>
        </p:nvSpPr>
        <p:spPr>
          <a:xfrm>
            <a:off x="1301750" y="4839891"/>
            <a:ext cx="2895600" cy="198834"/>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8" name="Slide Number Placeholder 5"/>
          <p:cNvSpPr>
            <a:spLocks noGrp="1"/>
          </p:cNvSpPr>
          <p:nvPr>
            <p:ph type="sldNum" sz="quarter" idx="11"/>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C92467FF-63EE-094F-90CE-4C22793BA00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p:spTree>
      <p:nvGrpSpPr>
        <p:cNvPr id="1" name=""/>
        <p:cNvGrpSpPr/>
        <p:nvPr/>
      </p:nvGrpSpPr>
      <p:grpSpPr>
        <a:xfrm>
          <a:off x="0" y="0"/>
          <a:ext cx="0" cy="0"/>
          <a:chOff x="0" y="0"/>
          <a:chExt cx="0" cy="0"/>
        </a:xfrm>
      </p:grpSpPr>
      <p:cxnSp>
        <p:nvCxnSpPr>
          <p:cNvPr id="4" name="Straight Connector 3"/>
          <p:cNvCxnSpPr/>
          <p:nvPr userDrawn="1"/>
        </p:nvCxnSpPr>
        <p:spPr>
          <a:xfrm>
            <a:off x="0" y="762000"/>
            <a:ext cx="9144000" cy="1191"/>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4951810"/>
            <a:ext cx="2895600" cy="171450"/>
          </a:xfrm>
          <a:prstGeom prst="rect">
            <a:avLst/>
          </a:prstGeom>
        </p:spPr>
        <p:txBody>
          <a:bodyPr>
            <a:normAutofit fontScale="77500" lnSpcReduction="20000"/>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5" name="Title Placeholder 1"/>
          <p:cNvSpPr>
            <a:spLocks noGrp="1"/>
          </p:cNvSpPr>
          <p:nvPr>
            <p:ph type="title"/>
          </p:nvPr>
        </p:nvSpPr>
        <p:spPr>
          <a:xfrm>
            <a:off x="457200" y="0"/>
            <a:ext cx="8229600" cy="762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6" name="Text Placeholder 15"/>
          <p:cNvSpPr>
            <a:spLocks noGrp="1"/>
          </p:cNvSpPr>
          <p:nvPr>
            <p:ph type="body" sz="quarter" idx="11"/>
          </p:nvPr>
        </p:nvSpPr>
        <p:spPr>
          <a:xfrm>
            <a:off x="457200" y="873919"/>
            <a:ext cx="8229600" cy="3715941"/>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4849416"/>
            <a:ext cx="5251450" cy="189309"/>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lumn Slide Linked">
    <p:spTree>
      <p:nvGrpSpPr>
        <p:cNvPr id="1" name=""/>
        <p:cNvGrpSpPr/>
        <p:nvPr/>
      </p:nvGrpSpPr>
      <p:grpSpPr>
        <a:xfrm>
          <a:off x="0" y="0"/>
          <a:ext cx="0" cy="0"/>
          <a:chOff x="0" y="0"/>
          <a:chExt cx="0" cy="0"/>
        </a:xfrm>
      </p:grpSpPr>
      <p:sp>
        <p:nvSpPr>
          <p:cNvPr id="3" name="TextBox 2"/>
          <p:cNvSpPr txBox="1"/>
          <p:nvPr userDrawn="1"/>
        </p:nvSpPr>
        <p:spPr>
          <a:xfrm>
            <a:off x="1301750" y="4951810"/>
            <a:ext cx="2895600" cy="171450"/>
          </a:xfrm>
          <a:prstGeom prst="rect">
            <a:avLst/>
          </a:prstGeom>
        </p:spPr>
        <p:txBody>
          <a:bodyPr>
            <a:normAutofit fontScale="77500" lnSpcReduction="20000"/>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Title Placeholder 1"/>
          <p:cNvSpPr>
            <a:spLocks noGrp="1"/>
          </p:cNvSpPr>
          <p:nvPr>
            <p:ph type="title"/>
          </p:nvPr>
        </p:nvSpPr>
        <p:spPr>
          <a:xfrm>
            <a:off x="457200" y="0"/>
            <a:ext cx="8229600" cy="762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 Placeholder 15"/>
          <p:cNvSpPr>
            <a:spLocks noGrp="1"/>
          </p:cNvSpPr>
          <p:nvPr>
            <p:ph type="body" sz="quarter" idx="11"/>
          </p:nvPr>
        </p:nvSpPr>
        <p:spPr>
          <a:xfrm>
            <a:off x="457200" y="873919"/>
            <a:ext cx="8229600" cy="3715941"/>
          </a:xfrm>
          <a:prstGeom prst="rect">
            <a:avLst/>
          </a:prstGeom>
        </p:spPr>
        <p:txBody>
          <a:bodyPr vert="horz" numCol="2" spcCol="118872"/>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12"/>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7" name="Footer Placeholder 4"/>
          <p:cNvSpPr>
            <a:spLocks noGrp="1"/>
          </p:cNvSpPr>
          <p:nvPr>
            <p:ph type="ftr" sz="quarter" idx="13"/>
          </p:nvPr>
        </p:nvSpPr>
        <p:spPr>
          <a:xfrm>
            <a:off x="1301750" y="4839891"/>
            <a:ext cx="5251450" cy="198834"/>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cxnSp>
        <p:nvCxnSpPr>
          <p:cNvPr id="8" name="Straight Connector 7"/>
          <p:cNvCxnSpPr/>
          <p:nvPr userDrawn="1"/>
        </p:nvCxnSpPr>
        <p:spPr>
          <a:xfrm>
            <a:off x="0" y="762000"/>
            <a:ext cx="9144000" cy="1191"/>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0"/>
            <a:ext cx="8229600" cy="762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cxnSp>
        <p:nvCxnSpPr>
          <p:cNvPr id="5" name="Straight Connector 4"/>
          <p:cNvCxnSpPr/>
          <p:nvPr userDrawn="1"/>
        </p:nvCxnSpPr>
        <p:spPr>
          <a:xfrm>
            <a:off x="0" y="762000"/>
            <a:ext cx="9144000" cy="1191"/>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4951810"/>
            <a:ext cx="2895600" cy="171450"/>
          </a:xfrm>
          <a:prstGeom prst="rect">
            <a:avLst/>
          </a:prstGeom>
        </p:spPr>
        <p:txBody>
          <a:bodyPr>
            <a:normAutofit fontScale="77500" lnSpcReduction="20000"/>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4839891"/>
            <a:ext cx="5251450" cy="198834"/>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9" name="Text Placeholder 15"/>
          <p:cNvSpPr>
            <a:spLocks noGrp="1"/>
          </p:cNvSpPr>
          <p:nvPr>
            <p:ph type="body" sz="quarter" idx="11"/>
          </p:nvPr>
        </p:nvSpPr>
        <p:spPr>
          <a:xfrm>
            <a:off x="457200" y="873919"/>
            <a:ext cx="3911600" cy="3715941"/>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4"/>
          </p:nvPr>
        </p:nvSpPr>
        <p:spPr>
          <a:xfrm>
            <a:off x="4597400" y="871538"/>
            <a:ext cx="3911600" cy="3715941"/>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29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cxnSp>
        <p:nvCxnSpPr>
          <p:cNvPr id="3" name="Straight Connector 2"/>
          <p:cNvCxnSpPr/>
          <p:nvPr userDrawn="1"/>
        </p:nvCxnSpPr>
        <p:spPr>
          <a:xfrm>
            <a:off x="0" y="762000"/>
            <a:ext cx="9144000" cy="1191"/>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762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6" name="TextBox 5"/>
          <p:cNvSpPr txBox="1"/>
          <p:nvPr userDrawn="1"/>
        </p:nvSpPr>
        <p:spPr>
          <a:xfrm>
            <a:off x="1301750" y="4951810"/>
            <a:ext cx="2895600" cy="17145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4849416"/>
            <a:ext cx="5251450" cy="189309"/>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smtClean="0"/>
              <a:t>Architecting the Future of Big Data</a:t>
            </a:r>
            <a:endParaRPr lang="en-US" dirty="0"/>
          </a:p>
        </p:txBody>
      </p:sp>
      <p:sp>
        <p:nvSpPr>
          <p:cNvPr id="5" name="Content Placeholder 4"/>
          <p:cNvSpPr>
            <a:spLocks noGrp="1"/>
          </p:cNvSpPr>
          <p:nvPr>
            <p:ph sz="quarter" idx="14" hasCustomPrompt="1"/>
          </p:nvPr>
        </p:nvSpPr>
        <p:spPr>
          <a:xfrm>
            <a:off x="457200" y="858441"/>
            <a:ext cx="8229600" cy="3914775"/>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Slide">
    <p:spTree>
      <p:nvGrpSpPr>
        <p:cNvPr id="1" name=""/>
        <p:cNvGrpSpPr/>
        <p:nvPr/>
      </p:nvGrpSpPr>
      <p:grpSpPr>
        <a:xfrm>
          <a:off x="0" y="0"/>
          <a:ext cx="0" cy="0"/>
          <a:chOff x="0" y="0"/>
          <a:chExt cx="0" cy="0"/>
        </a:xfrm>
      </p:grpSpPr>
      <p:sp>
        <p:nvSpPr>
          <p:cNvPr id="3" name="TextBox 2"/>
          <p:cNvSpPr txBox="1"/>
          <p:nvPr userDrawn="1"/>
        </p:nvSpPr>
        <p:spPr>
          <a:xfrm>
            <a:off x="1301750" y="4951810"/>
            <a:ext cx="2895600" cy="17145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Slide Number Placeholder 5"/>
          <p:cNvSpPr>
            <a:spLocks noGrp="1"/>
          </p:cNvSpPr>
          <p:nvPr>
            <p:ph type="sldNum" sz="quarter" idx="12"/>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5" name="Footer Placeholder 4"/>
          <p:cNvSpPr>
            <a:spLocks noGrp="1"/>
          </p:cNvSpPr>
          <p:nvPr>
            <p:ph type="ftr" sz="quarter" idx="13"/>
          </p:nvPr>
        </p:nvSpPr>
        <p:spPr>
          <a:xfrm>
            <a:off x="1301750" y="4839891"/>
            <a:ext cx="5251450" cy="198834"/>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sp>
        <p:nvSpPr>
          <p:cNvPr id="6" name="Text Placeholder 15"/>
          <p:cNvSpPr>
            <a:spLocks noGrp="1"/>
          </p:cNvSpPr>
          <p:nvPr>
            <p:ph type="body" sz="quarter" idx="11"/>
          </p:nvPr>
        </p:nvSpPr>
        <p:spPr>
          <a:xfrm>
            <a:off x="457200" y="369994"/>
            <a:ext cx="8229600" cy="4219866"/>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762000"/>
            <a:ext cx="9144000" cy="1191"/>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762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Box 4"/>
          <p:cNvSpPr txBox="1"/>
          <p:nvPr userDrawn="1"/>
        </p:nvSpPr>
        <p:spPr>
          <a:xfrm>
            <a:off x="1301750" y="4951810"/>
            <a:ext cx="2895600" cy="17145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6" name="Slide Number Placeholder 5"/>
          <p:cNvSpPr>
            <a:spLocks noGrp="1"/>
          </p:cNvSpPr>
          <p:nvPr>
            <p:ph type="sldNum" sz="quarter" idx="12"/>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7" name="Footer Placeholder 4"/>
          <p:cNvSpPr>
            <a:spLocks noGrp="1"/>
          </p:cNvSpPr>
          <p:nvPr>
            <p:ph type="ftr" sz="quarter" idx="13"/>
          </p:nvPr>
        </p:nvSpPr>
        <p:spPr>
          <a:xfrm>
            <a:off x="1301750" y="4839891"/>
            <a:ext cx="5251450" cy="198834"/>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spTree>
    <p:extLst>
      <p:ext uri="{BB962C8B-B14F-4D97-AF65-F5344CB8AC3E}">
        <p14:creationId xmlns:p14="http://schemas.microsoft.com/office/powerpoint/2010/main" val="17636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Slide">
    <p:spTree>
      <p:nvGrpSpPr>
        <p:cNvPr id="1" name=""/>
        <p:cNvGrpSpPr/>
        <p:nvPr/>
      </p:nvGrpSpPr>
      <p:grpSpPr>
        <a:xfrm>
          <a:off x="0" y="0"/>
          <a:ext cx="0" cy="0"/>
          <a:chOff x="0" y="0"/>
          <a:chExt cx="0" cy="0"/>
        </a:xfrm>
      </p:grpSpPr>
      <p:sp>
        <p:nvSpPr>
          <p:cNvPr id="3" name="TextBox 2"/>
          <p:cNvSpPr txBox="1"/>
          <p:nvPr userDrawn="1"/>
        </p:nvSpPr>
        <p:spPr>
          <a:xfrm>
            <a:off x="1301750" y="4951810"/>
            <a:ext cx="2895600" cy="17145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Slide Number Placeholder 5"/>
          <p:cNvSpPr>
            <a:spLocks noGrp="1"/>
          </p:cNvSpPr>
          <p:nvPr>
            <p:ph type="sldNum" sz="quarter" idx="12"/>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5" name="Footer Placeholder 4"/>
          <p:cNvSpPr>
            <a:spLocks noGrp="1"/>
          </p:cNvSpPr>
          <p:nvPr>
            <p:ph type="ftr" sz="quarter" idx="13"/>
          </p:nvPr>
        </p:nvSpPr>
        <p:spPr>
          <a:xfrm>
            <a:off x="1301750" y="4839891"/>
            <a:ext cx="5251450" cy="198834"/>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cxnSp>
        <p:nvCxnSpPr>
          <p:cNvPr id="9" name="Straight Connector 8"/>
          <p:cNvCxnSpPr/>
          <p:nvPr userDrawn="1"/>
        </p:nvCxnSpPr>
        <p:spPr>
          <a:xfrm>
            <a:off x="0" y="762000"/>
            <a:ext cx="9144000" cy="1191"/>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
          <p:cNvSpPr>
            <a:spLocks noGrp="1"/>
          </p:cNvSpPr>
          <p:nvPr>
            <p:ph type="title"/>
          </p:nvPr>
        </p:nvSpPr>
        <p:spPr>
          <a:xfrm>
            <a:off x="457200" y="0"/>
            <a:ext cx="8229600" cy="762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1" name="Text Placeholder 15"/>
          <p:cNvSpPr>
            <a:spLocks noGrp="1"/>
          </p:cNvSpPr>
          <p:nvPr>
            <p:ph type="body" sz="quarter" idx="11"/>
          </p:nvPr>
        </p:nvSpPr>
        <p:spPr>
          <a:xfrm>
            <a:off x="457200" y="873919"/>
            <a:ext cx="4114800" cy="3715941"/>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4" hasCustomPrompt="1"/>
          </p:nvPr>
        </p:nvSpPr>
        <p:spPr>
          <a:xfrm>
            <a:off x="4686300" y="873919"/>
            <a:ext cx="4000500" cy="3715941"/>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a:p>
            <a:pPr lvl="0"/>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1" descr="Tittle_Pag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Box 4"/>
          <p:cNvSpPr txBox="1"/>
          <p:nvPr userDrawn="1"/>
        </p:nvSpPr>
        <p:spPr>
          <a:xfrm>
            <a:off x="427039" y="4951810"/>
            <a:ext cx="3305175" cy="273844"/>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Title 1"/>
          <p:cNvSpPr>
            <a:spLocks noGrp="1"/>
          </p:cNvSpPr>
          <p:nvPr>
            <p:ph type="ctrTitle"/>
          </p:nvPr>
        </p:nvSpPr>
        <p:spPr>
          <a:xfrm>
            <a:off x="426916" y="1511467"/>
            <a:ext cx="8259884" cy="739990"/>
          </a:xfrm>
          <a:prstGeom prst="rect">
            <a:avLst/>
          </a:prstGeom>
        </p:spPr>
        <p:txBody>
          <a:bodyPr anchor="t">
            <a:noAutofit/>
          </a:bodyPr>
          <a:lstStyle>
            <a:lvl1pPr marL="0" indent="0" algn="l" defTabSz="454025">
              <a:tabLst/>
              <a:defRPr sz="5400" baseline="0">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426916" y="2251456"/>
            <a:ext cx="8259884" cy="480203"/>
          </a:xfrm>
          <a:prstGeom prst="rect">
            <a:avLst/>
          </a:prstGeom>
        </p:spPr>
        <p:txBody>
          <a:bodyPr>
            <a:normAutofit/>
          </a:bodyPr>
          <a:lstStyle>
            <a:lvl1pPr marL="0" indent="0" algn="l">
              <a:buNone/>
              <a:defRPr sz="2800">
                <a:solidFill>
                  <a:srgbClr val="7F7F7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a:xfrm>
            <a:off x="427038" y="4839891"/>
            <a:ext cx="6126162" cy="198834"/>
          </a:xfrm>
          <a:prstGeom prst="rect">
            <a:avLst/>
          </a:prstGeom>
        </p:spPr>
        <p:txBody>
          <a:bodyPr vert="horz" lIns="91440" tIns="45720" rIns="91440" bIns="45720" rtlCol="0" anchor="ctr"/>
          <a:lstStyle>
            <a:lvl1pPr algn="l" fontAlgn="auto">
              <a:spcBef>
                <a:spcPts val="0"/>
              </a:spcBef>
              <a:spcAft>
                <a:spcPts val="0"/>
              </a:spcAft>
              <a:defRPr sz="800" dirty="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9" name="Slide Number Placeholder 5"/>
          <p:cNvSpPr>
            <a:spLocks noGrp="1"/>
          </p:cNvSpPr>
          <p:nvPr>
            <p:ph type="sldNum" sz="quarter" idx="11"/>
          </p:nvPr>
        </p:nvSpPr>
        <p:spPr>
          <a:xfrm>
            <a:off x="6553200" y="4849416"/>
            <a:ext cx="2133600" cy="273844"/>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55195364-CB26-204E-9D19-22CA26A13F7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66" r:id="rId4"/>
    <p:sldLayoutId id="2147483662" r:id="rId5"/>
    <p:sldLayoutId id="2147483663" r:id="rId6"/>
    <p:sldLayoutId id="2147483665" r:id="rId7"/>
    <p:sldLayoutId id="2147483664" r:id="rId8"/>
    <p:sldLayoutId id="2147483659" r:id="rId9"/>
    <p:sldLayoutId id="2147483660" r:id="rId10"/>
  </p:sldLayoutIdLst>
  <p:hf hdr="0" dt="0"/>
  <p:txStyles>
    <p:titleStyle>
      <a:lvl1pPr algn="l" defTabSz="457200" rtl="0" eaLnBrk="1" fontAlgn="base" hangingPunct="1">
        <a:spcBef>
          <a:spcPct val="0"/>
        </a:spcBef>
        <a:spcAft>
          <a:spcPct val="0"/>
        </a:spcAft>
        <a:defRPr sz="3600" kern="1200">
          <a:solidFill>
            <a:schemeClr val="tx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1172958"/>
            <a:ext cx="8431088" cy="1042858"/>
          </a:xfrm>
        </p:spPr>
        <p:txBody>
          <a:bodyPr/>
          <a:lstStyle/>
          <a:p>
            <a:r>
              <a:rPr lang="en-US" sz="4000" dirty="0" smtClean="0"/>
              <a:t>Running Non-</a:t>
            </a:r>
            <a:r>
              <a:rPr lang="en-US" sz="4000" dirty="0" err="1" smtClean="0"/>
              <a:t>MapReduce</a:t>
            </a:r>
            <a:r>
              <a:rPr lang="en-US" sz="4000" dirty="0" smtClean="0"/>
              <a:t> Applications on Apache </a:t>
            </a:r>
            <a:r>
              <a:rPr lang="en-US" sz="4000" dirty="0" err="1" smtClean="0"/>
              <a:t>Hadoop</a:t>
            </a:r>
            <a:r>
              <a:rPr lang="en-US" sz="4000" dirty="0" smtClean="0"/>
              <a:t> </a:t>
            </a:r>
            <a:endParaRPr lang="en-US" sz="4000" dirty="0"/>
          </a:p>
        </p:txBody>
      </p:sp>
      <p:sp>
        <p:nvSpPr>
          <p:cNvPr id="4" name="Text Placeholder 3"/>
          <p:cNvSpPr>
            <a:spLocks noGrp="1"/>
          </p:cNvSpPr>
          <p:nvPr>
            <p:ph type="body" sz="quarter" idx="10"/>
          </p:nvPr>
        </p:nvSpPr>
        <p:spPr>
          <a:xfrm>
            <a:off x="427039" y="2724150"/>
            <a:ext cx="5013909" cy="808426"/>
          </a:xfrm>
        </p:spPr>
        <p:txBody>
          <a:bodyPr/>
          <a:lstStyle/>
          <a:p>
            <a:r>
              <a:rPr lang="en-US" sz="2800" dirty="0" smtClean="0">
                <a:solidFill>
                  <a:schemeClr val="bg1"/>
                </a:solidFill>
              </a:rPr>
              <a:t>Hitesh Shah &amp; </a:t>
            </a:r>
            <a:r>
              <a:rPr lang="en-US" sz="2800" dirty="0" err="1" smtClean="0">
                <a:solidFill>
                  <a:schemeClr val="bg1"/>
                </a:solidFill>
              </a:rPr>
              <a:t>Siddharth</a:t>
            </a:r>
            <a:r>
              <a:rPr lang="en-US" sz="2800" dirty="0" smtClean="0">
                <a:solidFill>
                  <a:schemeClr val="bg1"/>
                </a:solidFill>
              </a:rPr>
              <a:t> Seth</a:t>
            </a:r>
          </a:p>
          <a:p>
            <a:pPr algn="ctr"/>
            <a:r>
              <a:rPr lang="en-US" sz="2800" dirty="0" err="1" smtClean="0">
                <a:solidFill>
                  <a:schemeClr val="bg1"/>
                </a:solidFill>
              </a:rPr>
              <a:t>Hortonworks</a:t>
            </a:r>
            <a:r>
              <a:rPr lang="en-US" sz="2800" dirty="0" smtClean="0">
                <a:solidFill>
                  <a:schemeClr val="bg1"/>
                </a:solidFill>
              </a:rPr>
              <a:t> Inc.</a:t>
            </a:r>
            <a:endParaRPr lang="en-US" sz="2800" dirty="0">
              <a:solidFill>
                <a:schemeClr val="bg1"/>
              </a:solidFill>
            </a:endParaRPr>
          </a:p>
        </p:txBody>
      </p:sp>
      <p:sp>
        <p:nvSpPr>
          <p:cNvPr id="5" name="Slide Number Placeholder 4"/>
          <p:cNvSpPr>
            <a:spLocks noGrp="1"/>
          </p:cNvSpPr>
          <p:nvPr>
            <p:ph type="sldNum" sz="quarter" idx="11"/>
          </p:nvPr>
        </p:nvSpPr>
        <p:spPr/>
        <p:txBody>
          <a:bodyPr/>
          <a:lstStyle/>
          <a:p>
            <a:pPr>
              <a:defRPr/>
            </a:pPr>
            <a:r>
              <a:rPr lang="en-US" dirty="0" smtClean="0"/>
              <a:t>Page </a:t>
            </a:r>
            <a:fld id="{10C0D0BB-98A3-7C42-83C1-132C7944CB3A}" type="slidenum">
              <a:rPr lang="en-US" smtClean="0"/>
              <a:pPr>
                <a:defRPr/>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YARN Stack</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10</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pic>
        <p:nvPicPr>
          <p:cNvPr id="6" name="Picture 5"/>
          <p:cNvPicPr>
            <a:picLocks noChangeAspect="1"/>
          </p:cNvPicPr>
          <p:nvPr/>
        </p:nvPicPr>
        <p:blipFill>
          <a:blip r:embed="rId3"/>
          <a:stretch>
            <a:fillRect/>
          </a:stretch>
        </p:blipFill>
        <p:spPr>
          <a:xfrm>
            <a:off x="0" y="1310837"/>
            <a:ext cx="9144000" cy="2433276"/>
          </a:xfrm>
          <a:prstGeom prst="rect">
            <a:avLst/>
          </a:prstGeom>
        </p:spPr>
      </p:pic>
    </p:spTree>
    <p:extLst>
      <p:ext uri="{BB962C8B-B14F-4D97-AF65-F5344CB8AC3E}">
        <p14:creationId xmlns:p14="http://schemas.microsoft.com/office/powerpoint/2010/main" val="13939771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YARN Glossary</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11</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10" name="Text Placeholder 3"/>
          <p:cNvSpPr>
            <a:spLocks noGrp="1"/>
          </p:cNvSpPr>
          <p:nvPr>
            <p:ph type="body" sz="quarter" idx="11"/>
          </p:nvPr>
        </p:nvSpPr>
        <p:spPr>
          <a:xfrm>
            <a:off x="457200" y="885701"/>
            <a:ext cx="8051800" cy="3715941"/>
          </a:xfrm>
        </p:spPr>
        <p:txBody>
          <a:bodyPr/>
          <a:lstStyle/>
          <a:p>
            <a:r>
              <a:rPr lang="en-US" sz="2800" dirty="0" smtClean="0"/>
              <a:t>Installer</a:t>
            </a:r>
          </a:p>
          <a:p>
            <a:pPr lvl="1"/>
            <a:r>
              <a:rPr lang="en-US" sz="2600" dirty="0" smtClean="0"/>
              <a:t>Application Installer or Application Client</a:t>
            </a:r>
          </a:p>
          <a:p>
            <a:r>
              <a:rPr lang="en-US" sz="2800" dirty="0" smtClean="0"/>
              <a:t>Client</a:t>
            </a:r>
          </a:p>
          <a:p>
            <a:pPr lvl="1"/>
            <a:r>
              <a:rPr lang="en-US" sz="2600" dirty="0" smtClean="0"/>
              <a:t>Application Client</a:t>
            </a:r>
          </a:p>
          <a:p>
            <a:r>
              <a:rPr lang="en-US" sz="2800" dirty="0" smtClean="0"/>
              <a:t>Supervisor</a:t>
            </a:r>
          </a:p>
          <a:p>
            <a:pPr lvl="1"/>
            <a:r>
              <a:rPr lang="en-US" sz="2600" dirty="0" smtClean="0"/>
              <a:t>Application Master</a:t>
            </a:r>
          </a:p>
          <a:p>
            <a:r>
              <a:rPr lang="en-US" sz="2800" dirty="0" smtClean="0"/>
              <a:t>Workers</a:t>
            </a:r>
          </a:p>
          <a:p>
            <a:pPr lvl="1"/>
            <a:r>
              <a:rPr lang="en-US" sz="2600" dirty="0" smtClean="0"/>
              <a:t>Application Containers</a:t>
            </a:r>
          </a:p>
          <a:p>
            <a:endParaRPr lang="en-US" sz="2800" dirty="0"/>
          </a:p>
        </p:txBody>
      </p:sp>
      <p:sp>
        <p:nvSpPr>
          <p:cNvPr id="5" name="TextBox 4"/>
          <p:cNvSpPr txBox="1"/>
          <p:nvPr/>
        </p:nvSpPr>
        <p:spPr>
          <a:xfrm>
            <a:off x="457200" y="885702"/>
            <a:ext cx="3886200" cy="371594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37589680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YARN Architecture</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12</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6" name="Rounded Rectangle 5"/>
          <p:cNvSpPr/>
          <p:nvPr/>
        </p:nvSpPr>
        <p:spPr>
          <a:xfrm>
            <a:off x="4200088" y="1073911"/>
            <a:ext cx="2432480" cy="81041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err="1" smtClean="0"/>
              <a:t>ResourceManager</a:t>
            </a:r>
            <a:endParaRPr lang="en-US" dirty="0"/>
          </a:p>
        </p:txBody>
      </p:sp>
      <p:sp>
        <p:nvSpPr>
          <p:cNvPr id="9" name="Rounded Rectangle 8"/>
          <p:cNvSpPr/>
          <p:nvPr/>
        </p:nvSpPr>
        <p:spPr>
          <a:xfrm>
            <a:off x="1660140" y="2554942"/>
            <a:ext cx="1676400" cy="1983428"/>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200" dirty="0" err="1" smtClean="0"/>
              <a:t>NodeManager</a:t>
            </a:r>
            <a:endParaRPr lang="en-US" sz="1200" dirty="0"/>
          </a:p>
        </p:txBody>
      </p:sp>
      <p:sp>
        <p:nvSpPr>
          <p:cNvPr id="49" name="Oval 48"/>
          <p:cNvSpPr/>
          <p:nvPr/>
        </p:nvSpPr>
        <p:spPr>
          <a:xfrm>
            <a:off x="440940" y="940049"/>
            <a:ext cx="1219200" cy="40005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cxnSp>
        <p:nvCxnSpPr>
          <p:cNvPr id="59" name="Elbow Connector 58"/>
          <p:cNvCxnSpPr>
            <a:stCxn id="49" idx="6"/>
            <a:endCxn id="6" idx="1"/>
          </p:cNvCxnSpPr>
          <p:nvPr/>
        </p:nvCxnSpPr>
        <p:spPr>
          <a:xfrm>
            <a:off x="1660140" y="1140074"/>
            <a:ext cx="2539948" cy="339045"/>
          </a:xfrm>
          <a:prstGeom prst="straightConnector1">
            <a:avLst/>
          </a:prstGeom>
          <a:ln>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4343401" y="1479119"/>
            <a:ext cx="459157" cy="335469"/>
          </a:xfrm>
          <a:prstGeom prst="rect">
            <a:avLst/>
          </a:prstGeom>
          <a:solidFill>
            <a:schemeClr val="accent3">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Oval 72"/>
          <p:cNvSpPr/>
          <p:nvPr/>
        </p:nvSpPr>
        <p:spPr>
          <a:xfrm>
            <a:off x="440940" y="1684301"/>
            <a:ext cx="1219200" cy="40005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cxnSp>
        <p:nvCxnSpPr>
          <p:cNvPr id="74" name="Elbow Connector 58"/>
          <p:cNvCxnSpPr>
            <a:stCxn id="73" idx="6"/>
            <a:endCxn id="6" idx="1"/>
          </p:cNvCxnSpPr>
          <p:nvPr/>
        </p:nvCxnSpPr>
        <p:spPr>
          <a:xfrm flipV="1">
            <a:off x="1660140" y="1479119"/>
            <a:ext cx="2539948" cy="405207"/>
          </a:xfrm>
          <a:prstGeom prst="straightConnector1">
            <a:avLst/>
          </a:prstGeom>
          <a:ln>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51044" y="1479119"/>
            <a:ext cx="459157" cy="335469"/>
          </a:xfrm>
          <a:prstGeom prst="rect">
            <a:avLst/>
          </a:prstGeom>
          <a:solidFill>
            <a:schemeClr val="accent5">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TextBox 88"/>
          <p:cNvSpPr txBox="1"/>
          <p:nvPr/>
        </p:nvSpPr>
        <p:spPr>
          <a:xfrm>
            <a:off x="1474406" y="1337599"/>
            <a:ext cx="2051050" cy="342440"/>
          </a:xfrm>
          <a:prstGeom prst="rect">
            <a:avLst/>
          </a:prstGeom>
        </p:spPr>
        <p:txBody>
          <a:bodyPr vert="horz" wrap="non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Submit Application</a:t>
            </a:r>
          </a:p>
        </p:txBody>
      </p:sp>
      <p:sp>
        <p:nvSpPr>
          <p:cNvPr id="92" name="Rounded Rectangle 91"/>
          <p:cNvSpPr/>
          <p:nvPr/>
        </p:nvSpPr>
        <p:spPr>
          <a:xfrm>
            <a:off x="7239000" y="2554942"/>
            <a:ext cx="1676400" cy="1983428"/>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200" dirty="0" err="1" smtClean="0"/>
              <a:t>NodeManager</a:t>
            </a:r>
            <a:endParaRPr lang="en-US" sz="1200" dirty="0"/>
          </a:p>
        </p:txBody>
      </p:sp>
      <p:sp>
        <p:nvSpPr>
          <p:cNvPr id="93" name="Rounded Rectangle 92"/>
          <p:cNvSpPr/>
          <p:nvPr/>
        </p:nvSpPr>
        <p:spPr>
          <a:xfrm>
            <a:off x="5410200" y="2554942"/>
            <a:ext cx="1676400" cy="1983428"/>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200" dirty="0" err="1" smtClean="0"/>
              <a:t>NodeManager</a:t>
            </a:r>
            <a:endParaRPr lang="en-US" sz="1200" dirty="0"/>
          </a:p>
        </p:txBody>
      </p:sp>
      <p:sp>
        <p:nvSpPr>
          <p:cNvPr id="94" name="Rounded Rectangle 93"/>
          <p:cNvSpPr/>
          <p:nvPr/>
        </p:nvSpPr>
        <p:spPr>
          <a:xfrm>
            <a:off x="3505200" y="2554942"/>
            <a:ext cx="1676400" cy="1983428"/>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200" dirty="0" err="1" smtClean="0"/>
              <a:t>NodeManager</a:t>
            </a:r>
            <a:endParaRPr lang="en-US" sz="1200" dirty="0"/>
          </a:p>
        </p:txBody>
      </p:sp>
      <p:sp>
        <p:nvSpPr>
          <p:cNvPr id="97" name="Oval 96"/>
          <p:cNvSpPr/>
          <p:nvPr/>
        </p:nvSpPr>
        <p:spPr>
          <a:xfrm>
            <a:off x="1783052" y="2949926"/>
            <a:ext cx="1387860" cy="4572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App</a:t>
            </a:r>
          </a:p>
          <a:p>
            <a:pPr algn="ctr"/>
            <a:r>
              <a:rPr lang="en-US" sz="1600" dirty="0" smtClean="0"/>
              <a:t>Master</a:t>
            </a:r>
            <a:endParaRPr lang="en-US" sz="1600" dirty="0"/>
          </a:p>
        </p:txBody>
      </p:sp>
      <p:sp>
        <p:nvSpPr>
          <p:cNvPr id="98" name="Oval 97"/>
          <p:cNvSpPr/>
          <p:nvPr/>
        </p:nvSpPr>
        <p:spPr>
          <a:xfrm>
            <a:off x="3651250" y="2964369"/>
            <a:ext cx="1377950" cy="4572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99" name="Oval 98"/>
          <p:cNvSpPr/>
          <p:nvPr/>
        </p:nvSpPr>
        <p:spPr>
          <a:xfrm>
            <a:off x="3654425" y="3486150"/>
            <a:ext cx="1377950" cy="4572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 </a:t>
            </a:r>
            <a:endParaRPr lang="en-US" sz="1400" dirty="0"/>
          </a:p>
        </p:txBody>
      </p:sp>
      <p:sp>
        <p:nvSpPr>
          <p:cNvPr id="100" name="Oval 99"/>
          <p:cNvSpPr/>
          <p:nvPr/>
        </p:nvSpPr>
        <p:spPr>
          <a:xfrm>
            <a:off x="5486400" y="2957958"/>
            <a:ext cx="1377950" cy="4572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1" name="Oval 100"/>
          <p:cNvSpPr/>
          <p:nvPr/>
        </p:nvSpPr>
        <p:spPr>
          <a:xfrm>
            <a:off x="7316842" y="2964369"/>
            <a:ext cx="1377950" cy="457200"/>
          </a:xfrm>
          <a:prstGeom prst="ellipse">
            <a:avLst/>
          </a:prstGeom>
          <a:solidFill>
            <a:schemeClr val="accent3">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4" name="Oval 103"/>
          <p:cNvSpPr/>
          <p:nvPr/>
        </p:nvSpPr>
        <p:spPr>
          <a:xfrm>
            <a:off x="3654425" y="4049759"/>
            <a:ext cx="1387860" cy="457200"/>
          </a:xfrm>
          <a:prstGeom prst="ellipse">
            <a:avLst/>
          </a:prstGeom>
          <a:solidFill>
            <a:schemeClr val="accent5">
              <a:alpha val="75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App</a:t>
            </a:r>
          </a:p>
          <a:p>
            <a:pPr algn="ctr"/>
            <a:r>
              <a:rPr lang="en-US" sz="1600" dirty="0" smtClean="0"/>
              <a:t>Master</a:t>
            </a:r>
            <a:endParaRPr lang="en-US" sz="1600" dirty="0"/>
          </a:p>
        </p:txBody>
      </p:sp>
      <p:sp>
        <p:nvSpPr>
          <p:cNvPr id="105" name="Oval 104"/>
          <p:cNvSpPr/>
          <p:nvPr/>
        </p:nvSpPr>
        <p:spPr>
          <a:xfrm>
            <a:off x="7316842" y="3486150"/>
            <a:ext cx="1377950" cy="4572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6" name="Oval 105"/>
          <p:cNvSpPr/>
          <p:nvPr/>
        </p:nvSpPr>
        <p:spPr>
          <a:xfrm>
            <a:off x="5486400" y="4011509"/>
            <a:ext cx="1377950" cy="4572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7" name="Oval 106"/>
          <p:cNvSpPr/>
          <p:nvPr/>
        </p:nvSpPr>
        <p:spPr>
          <a:xfrm>
            <a:off x="5486400" y="3475357"/>
            <a:ext cx="1377950" cy="4572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
        <p:nvSpPr>
          <p:cNvPr id="108" name="Oval 107"/>
          <p:cNvSpPr/>
          <p:nvPr/>
        </p:nvSpPr>
        <p:spPr>
          <a:xfrm>
            <a:off x="1779206" y="3534267"/>
            <a:ext cx="1377950" cy="457200"/>
          </a:xfrm>
          <a:prstGeom prst="ellipse">
            <a:avLst/>
          </a:prstGeom>
          <a:solidFill>
            <a:schemeClr val="accent5">
              <a:alpha val="75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Container</a:t>
            </a:r>
            <a:endParaRPr lang="en-US" sz="1400" dirty="0"/>
          </a:p>
        </p:txBody>
      </p:sp>
    </p:spTree>
    <p:extLst>
      <p:ext uri="{BB962C8B-B14F-4D97-AF65-F5344CB8AC3E}">
        <p14:creationId xmlns:p14="http://schemas.microsoft.com/office/powerpoint/2010/main" val="3759989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9" grpId="0" animBg="1"/>
      <p:bldP spid="62" grpId="0" animBg="1"/>
      <p:bldP spid="73" grpId="0" animBg="1"/>
      <p:bldP spid="78" grpId="0" animBg="1"/>
      <p:bldP spid="89" grpId="0"/>
      <p:bldP spid="92" grpId="0" animBg="1"/>
      <p:bldP spid="93" grpId="0" animBg="1"/>
      <p:bldP spid="94" grpId="0" animBg="1"/>
      <p:bldP spid="97" grpId="0" animBg="1"/>
      <p:bldP spid="98" grpId="0" animBg="1"/>
      <p:bldP spid="99" grpId="0" animBg="1"/>
      <p:bldP spid="100" grpId="0" animBg="1"/>
      <p:bldP spid="101" grpId="0" animBg="1"/>
      <p:bldP spid="104" grpId="0" animBg="1"/>
      <p:bldP spid="105" grpId="0" animBg="1"/>
      <p:bldP spid="106" grpId="0" animBg="1"/>
      <p:bldP spid="107" grpId="0" animBg="1"/>
      <p:bldP spid="1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YARN Application Flow</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13</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7" name="Rounded Rectangle 6"/>
          <p:cNvSpPr/>
          <p:nvPr/>
        </p:nvSpPr>
        <p:spPr>
          <a:xfrm>
            <a:off x="367082" y="2114550"/>
            <a:ext cx="1708150" cy="157974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smtClean="0"/>
              <a:t>Application Client</a:t>
            </a:r>
            <a:endParaRPr lang="en-US" sz="1300" dirty="0"/>
          </a:p>
        </p:txBody>
      </p:sp>
      <p:sp>
        <p:nvSpPr>
          <p:cNvPr id="8" name="Rounded Rectangle 7"/>
          <p:cNvSpPr/>
          <p:nvPr/>
        </p:nvSpPr>
        <p:spPr>
          <a:xfrm>
            <a:off x="3523032" y="971550"/>
            <a:ext cx="1555750" cy="125730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000" dirty="0" smtClean="0"/>
              <a:t>Resource</a:t>
            </a:r>
          </a:p>
          <a:p>
            <a:pPr algn="ctr"/>
            <a:r>
              <a:rPr lang="en-US" sz="2000" dirty="0" smtClean="0"/>
              <a:t>Manager</a:t>
            </a:r>
            <a:endParaRPr lang="en-US" sz="2000" dirty="0"/>
          </a:p>
        </p:txBody>
      </p:sp>
      <p:sp>
        <p:nvSpPr>
          <p:cNvPr id="9" name="Rounded Rectangle 8"/>
          <p:cNvSpPr/>
          <p:nvPr/>
        </p:nvSpPr>
        <p:spPr>
          <a:xfrm>
            <a:off x="3370631" y="2962236"/>
            <a:ext cx="2057400" cy="178121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400" dirty="0" smtClean="0"/>
              <a:t>Application Master</a:t>
            </a:r>
            <a:endParaRPr lang="en-US" sz="1400" dirty="0" smtClean="0"/>
          </a:p>
          <a:p>
            <a:endParaRPr lang="en-US" sz="1400" dirty="0"/>
          </a:p>
        </p:txBody>
      </p:sp>
      <p:sp>
        <p:nvSpPr>
          <p:cNvPr id="10" name="Rounded Rectangle 9"/>
          <p:cNvSpPr/>
          <p:nvPr/>
        </p:nvSpPr>
        <p:spPr>
          <a:xfrm>
            <a:off x="6705600" y="2000250"/>
            <a:ext cx="1828800" cy="125730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dirty="0" err="1" smtClean="0"/>
              <a:t>NodeManager</a:t>
            </a:r>
            <a:endParaRPr lang="en-US" dirty="0"/>
          </a:p>
        </p:txBody>
      </p:sp>
      <p:sp>
        <p:nvSpPr>
          <p:cNvPr id="11" name="Rectangle 10"/>
          <p:cNvSpPr/>
          <p:nvPr/>
        </p:nvSpPr>
        <p:spPr>
          <a:xfrm>
            <a:off x="491649" y="2602571"/>
            <a:ext cx="1418565" cy="400050"/>
          </a:xfrm>
          <a:prstGeom prst="rect">
            <a:avLst/>
          </a:prstGeom>
          <a:solidFill>
            <a:schemeClr val="accent3">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YarnClient</a:t>
            </a:r>
            <a:endParaRPr lang="en-US" dirty="0"/>
          </a:p>
        </p:txBody>
      </p:sp>
      <p:sp>
        <p:nvSpPr>
          <p:cNvPr id="12" name="Rectangle 11"/>
          <p:cNvSpPr/>
          <p:nvPr/>
        </p:nvSpPr>
        <p:spPr>
          <a:xfrm>
            <a:off x="504266" y="3114951"/>
            <a:ext cx="1418565" cy="400050"/>
          </a:xfrm>
          <a:prstGeom prst="rect">
            <a:avLst/>
          </a:prstGeom>
          <a:solidFill>
            <a:schemeClr val="accent3">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App</a:t>
            </a:r>
          </a:p>
          <a:p>
            <a:pPr algn="ctr"/>
            <a:r>
              <a:rPr lang="en-US" sz="1400" dirty="0" smtClean="0"/>
              <a:t>Specific API</a:t>
            </a:r>
            <a:endParaRPr lang="en-US" sz="1400" dirty="0"/>
          </a:p>
        </p:txBody>
      </p:sp>
      <p:cxnSp>
        <p:nvCxnSpPr>
          <p:cNvPr id="14" name="Elbow Connector 13"/>
          <p:cNvCxnSpPr>
            <a:stCxn id="11" idx="3"/>
            <a:endCxn id="8" idx="1"/>
          </p:cNvCxnSpPr>
          <p:nvPr/>
        </p:nvCxnSpPr>
        <p:spPr>
          <a:xfrm flipV="1">
            <a:off x="1910214" y="1600201"/>
            <a:ext cx="1612819" cy="1202396"/>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65631" y="1314450"/>
            <a:ext cx="1905001" cy="685800"/>
          </a:xfrm>
          <a:prstGeom prst="rect">
            <a:avLst/>
          </a:prstGeom>
        </p:spPr>
        <p:txBody>
          <a:bodyPr vert="horz" wrap="non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Application Client</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Protocol</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7" name="Elbow Connector 16"/>
          <p:cNvCxnSpPr>
            <a:stCxn id="12" idx="3"/>
            <a:endCxn id="9" idx="1"/>
          </p:cNvCxnSpPr>
          <p:nvPr/>
        </p:nvCxnSpPr>
        <p:spPr>
          <a:xfrm>
            <a:off x="1922831" y="3314976"/>
            <a:ext cx="1447801" cy="537867"/>
          </a:xfrm>
          <a:prstGeom prst="bentConnector3">
            <a:avLst/>
          </a:prstGeom>
          <a:ln>
            <a:solidFill>
              <a:schemeClr val="bg1"/>
            </a:solidFill>
            <a:prstDash val="dashDot"/>
            <a:headEnd type="arrow"/>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547696" y="3494274"/>
            <a:ext cx="1723939" cy="400050"/>
          </a:xfrm>
          <a:prstGeom prst="rect">
            <a:avLst/>
          </a:prstGeom>
          <a:solidFill>
            <a:schemeClr val="accent3">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AMRMClient</a:t>
            </a:r>
            <a:endParaRPr lang="en-US" dirty="0"/>
          </a:p>
        </p:txBody>
      </p:sp>
      <p:sp>
        <p:nvSpPr>
          <p:cNvPr id="24" name="Rectangle 23"/>
          <p:cNvSpPr/>
          <p:nvPr/>
        </p:nvSpPr>
        <p:spPr>
          <a:xfrm>
            <a:off x="3547696" y="4083475"/>
            <a:ext cx="1723939" cy="400050"/>
          </a:xfrm>
          <a:prstGeom prst="rect">
            <a:avLst/>
          </a:prstGeom>
          <a:solidFill>
            <a:schemeClr val="accent3">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NMClient</a:t>
            </a:r>
            <a:endParaRPr lang="en-US" dirty="0"/>
          </a:p>
        </p:txBody>
      </p:sp>
      <p:cxnSp>
        <p:nvCxnSpPr>
          <p:cNvPr id="29" name="Elbow Connector 28"/>
          <p:cNvCxnSpPr>
            <a:stCxn id="23" idx="3"/>
            <a:endCxn id="8" idx="3"/>
          </p:cNvCxnSpPr>
          <p:nvPr/>
        </p:nvCxnSpPr>
        <p:spPr>
          <a:xfrm flipH="1" flipV="1">
            <a:off x="5078782" y="1600200"/>
            <a:ext cx="192852" cy="2094099"/>
          </a:xfrm>
          <a:prstGeom prst="bentConnector3">
            <a:avLst>
              <a:gd name="adj1" fmla="val -221425"/>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523031" y="2276436"/>
            <a:ext cx="1905001" cy="685800"/>
          </a:xfrm>
          <a:prstGeom prst="rect">
            <a:avLst/>
          </a:prstGeom>
        </p:spPr>
        <p:txBody>
          <a:bodyPr vert="horz" wrap="none" lIns="91440" tIns="45720" rIns="91440" bIns="45720" rtlCol="0">
            <a:normAutofit lnSpcReduction="1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Application Master</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Protocol</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36" name="Elbow Connector 35"/>
          <p:cNvCxnSpPr>
            <a:stCxn id="24" idx="3"/>
            <a:endCxn id="10" idx="2"/>
          </p:cNvCxnSpPr>
          <p:nvPr/>
        </p:nvCxnSpPr>
        <p:spPr>
          <a:xfrm flipV="1">
            <a:off x="5271634" y="3257550"/>
            <a:ext cx="2348366" cy="1025950"/>
          </a:xfrm>
          <a:prstGeom prst="bentConnector2">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446092" y="3557911"/>
            <a:ext cx="1905001" cy="685800"/>
          </a:xfrm>
          <a:prstGeom prst="rect">
            <a:avLst/>
          </a:prstGeom>
        </p:spPr>
        <p:txBody>
          <a:bodyPr vert="horz" wrap="none" lIns="91440" tIns="45720" rIns="91440" bIns="45720" rtlCol="0">
            <a:normAutofit fontScale="700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Container</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Management</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Protocol</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4" name="Oval 53"/>
          <p:cNvSpPr/>
          <p:nvPr/>
        </p:nvSpPr>
        <p:spPr>
          <a:xfrm>
            <a:off x="6934200" y="2514600"/>
            <a:ext cx="1371600" cy="514350"/>
          </a:xfrm>
          <a:prstGeom prst="ellipse">
            <a:avLst/>
          </a:prstGeom>
          <a:solidFill>
            <a:schemeClr val="accent3">
              <a:lumMod val="60000"/>
              <a:lumOff val="40000"/>
              <a:alpha val="75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App</a:t>
            </a:r>
          </a:p>
          <a:p>
            <a:pPr algn="ctr"/>
            <a:r>
              <a:rPr lang="en-US" sz="1400" dirty="0" smtClean="0"/>
              <a:t>Container</a:t>
            </a:r>
            <a:endParaRPr lang="en-US" sz="1400" dirty="0"/>
          </a:p>
        </p:txBody>
      </p:sp>
      <p:cxnSp>
        <p:nvCxnSpPr>
          <p:cNvPr id="56" name="Elbow Connector 55"/>
          <p:cNvCxnSpPr>
            <a:stCxn id="9" idx="3"/>
            <a:endCxn id="54" idx="2"/>
          </p:cNvCxnSpPr>
          <p:nvPr/>
        </p:nvCxnSpPr>
        <p:spPr>
          <a:xfrm flipV="1">
            <a:off x="5428032" y="2771775"/>
            <a:ext cx="1506169" cy="1081068"/>
          </a:xfrm>
          <a:prstGeom prst="bentConnector3">
            <a:avLst>
              <a:gd name="adj1" fmla="val 50000"/>
            </a:avLst>
          </a:prstGeom>
          <a:ln>
            <a:solidFill>
              <a:schemeClr val="bg1"/>
            </a:solidFill>
            <a:prstDash val="dashDot"/>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41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YARN </a:t>
            </a:r>
            <a:r>
              <a:rPr lang="en-US" dirty="0" smtClean="0"/>
              <a:t>Protocols &amp; Client </a:t>
            </a:r>
            <a:r>
              <a:rPr lang="en-US" dirty="0"/>
              <a:t>Libraries</a:t>
            </a:r>
          </a:p>
        </p:txBody>
      </p:sp>
      <p:sp>
        <p:nvSpPr>
          <p:cNvPr id="8" name="Text Placeholder 7"/>
          <p:cNvSpPr>
            <a:spLocks noGrp="1"/>
          </p:cNvSpPr>
          <p:nvPr>
            <p:ph type="body" sz="quarter" idx="11"/>
          </p:nvPr>
        </p:nvSpPr>
        <p:spPr/>
        <p:txBody>
          <a:bodyPr/>
          <a:lstStyle/>
          <a:p>
            <a:r>
              <a:rPr lang="en-US" dirty="0" smtClean="0"/>
              <a:t>Application Client Protocol: Client to RM interaction</a:t>
            </a:r>
          </a:p>
          <a:p>
            <a:pPr lvl="1"/>
            <a:r>
              <a:rPr lang="en-US" dirty="0" smtClean="0"/>
              <a:t>Library: </a:t>
            </a:r>
            <a:r>
              <a:rPr lang="en-US" dirty="0" err="1" smtClean="0"/>
              <a:t>YarnClient</a:t>
            </a:r>
            <a:endParaRPr lang="en-US" dirty="0" smtClean="0"/>
          </a:p>
          <a:p>
            <a:pPr lvl="1"/>
            <a:r>
              <a:rPr lang="en-US" dirty="0" smtClean="0"/>
              <a:t>Application Lifecycle control</a:t>
            </a:r>
          </a:p>
          <a:p>
            <a:pPr lvl="1"/>
            <a:r>
              <a:rPr lang="en-US" dirty="0" smtClean="0"/>
              <a:t>Access Cluster Information</a:t>
            </a:r>
          </a:p>
          <a:p>
            <a:r>
              <a:rPr lang="en-US" dirty="0" smtClean="0"/>
              <a:t>Application Master Protocol: AM – RM interaction</a:t>
            </a:r>
          </a:p>
          <a:p>
            <a:pPr lvl="1"/>
            <a:r>
              <a:rPr lang="en-US" dirty="0" smtClean="0"/>
              <a:t>Library: </a:t>
            </a:r>
            <a:r>
              <a:rPr lang="en-US" dirty="0" err="1" smtClean="0"/>
              <a:t>AMRMClient</a:t>
            </a:r>
            <a:r>
              <a:rPr lang="en-US" dirty="0" smtClean="0"/>
              <a:t> / </a:t>
            </a:r>
            <a:r>
              <a:rPr lang="en-US" dirty="0" err="1" smtClean="0"/>
              <a:t>AMRMClientAsync</a:t>
            </a:r>
            <a:endParaRPr lang="en-US" dirty="0" smtClean="0"/>
          </a:p>
          <a:p>
            <a:pPr lvl="1"/>
            <a:r>
              <a:rPr lang="en-US" dirty="0" smtClean="0"/>
              <a:t>Resource negotiation</a:t>
            </a:r>
          </a:p>
          <a:p>
            <a:pPr lvl="1"/>
            <a:r>
              <a:rPr lang="en-US" dirty="0" smtClean="0"/>
              <a:t>Heartbeat to the RM</a:t>
            </a:r>
            <a:endParaRPr lang="en-US" dirty="0"/>
          </a:p>
          <a:p>
            <a:r>
              <a:rPr lang="en-US" dirty="0" smtClean="0"/>
              <a:t>Container Management Protocol:</a:t>
            </a:r>
            <a:r>
              <a:rPr lang="en-US" dirty="0"/>
              <a:t> </a:t>
            </a:r>
            <a:r>
              <a:rPr lang="en-US" dirty="0" smtClean="0"/>
              <a:t>AM to NM interaction</a:t>
            </a:r>
          </a:p>
          <a:p>
            <a:pPr lvl="1"/>
            <a:r>
              <a:rPr lang="en-US" dirty="0" smtClean="0"/>
              <a:t>Library: </a:t>
            </a:r>
            <a:r>
              <a:rPr lang="en-US" dirty="0" err="1" smtClean="0"/>
              <a:t>NMClient</a:t>
            </a:r>
            <a:r>
              <a:rPr lang="en-US" dirty="0" smtClean="0"/>
              <a:t>/</a:t>
            </a:r>
            <a:r>
              <a:rPr lang="en-US" dirty="0" err="1" smtClean="0"/>
              <a:t>NMClientAsync</a:t>
            </a:r>
            <a:endParaRPr lang="en-US" dirty="0" smtClean="0"/>
          </a:p>
          <a:p>
            <a:pPr lvl="1"/>
            <a:r>
              <a:rPr lang="en-US" dirty="0" smtClean="0"/>
              <a:t>Launching allocated containers</a:t>
            </a:r>
          </a:p>
          <a:p>
            <a:pPr lvl="1"/>
            <a:r>
              <a:rPr lang="en-US" dirty="0" smtClean="0"/>
              <a:t>Stop Running containers</a:t>
            </a:r>
          </a:p>
          <a:p>
            <a:pPr lvl="1"/>
            <a:endParaRPr lang="en-US" dirty="0" smtClean="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14</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3216856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1511467"/>
            <a:ext cx="8259884" cy="2083516"/>
          </a:xfrm>
        </p:spPr>
        <p:txBody>
          <a:bodyPr/>
          <a:lstStyle/>
          <a:p>
            <a:pPr algn="ctr"/>
            <a:r>
              <a:rPr lang="en-US" dirty="0" smtClean="0"/>
              <a:t>Applications</a:t>
            </a:r>
            <a:br>
              <a:rPr lang="en-US" dirty="0" smtClean="0"/>
            </a:br>
            <a:r>
              <a:rPr lang="en-US" dirty="0" smtClean="0"/>
              <a:t>on YARN</a:t>
            </a:r>
            <a:endParaRPr lang="en-US" dirty="0"/>
          </a:p>
        </p:txBody>
      </p:sp>
      <p:sp>
        <p:nvSpPr>
          <p:cNvPr id="4" name="Footer Placeholder 3"/>
          <p:cNvSpPr>
            <a:spLocks noGrp="1"/>
          </p:cNvSpPr>
          <p:nvPr>
            <p:ph type="ftr" sz="quarter" idx="10"/>
          </p:nvPr>
        </p:nvSpPr>
        <p:spPr/>
        <p:txBody>
          <a:bodyPr/>
          <a:lstStyle/>
          <a:p>
            <a:pPr>
              <a:defRPr/>
            </a:pPr>
            <a:r>
              <a:rPr lang="en-US" smtClean="0"/>
              <a:t>Architecting the Future of Big Data</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55195364-CB26-204E-9D19-22CA26A13F79}" type="slidenum">
              <a:rPr lang="en-US" smtClean="0"/>
              <a:pPr>
                <a:defRPr/>
              </a:pPr>
              <a:t>15</a:t>
            </a:fld>
            <a:endParaRPr lang="en-US" dirty="0"/>
          </a:p>
        </p:txBody>
      </p:sp>
    </p:spTree>
    <p:extLst>
      <p:ext uri="{BB962C8B-B14F-4D97-AF65-F5344CB8AC3E}">
        <p14:creationId xmlns:p14="http://schemas.microsoft.com/office/powerpoint/2010/main" val="42057236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YARN Applications</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16</a:t>
            </a:fld>
            <a:endParaRPr lang="en-US" dirty="0"/>
          </a:p>
        </p:txBody>
      </p:sp>
      <p:sp>
        <p:nvSpPr>
          <p:cNvPr id="3" name="Footer Placeholder 2"/>
          <p:cNvSpPr>
            <a:spLocks noGrp="1"/>
          </p:cNvSpPr>
          <p:nvPr>
            <p:ph type="ftr" sz="quarter" idx="13"/>
          </p:nvPr>
        </p:nvSpPr>
        <p:spPr/>
        <p:txBody>
          <a:bodyPr/>
          <a:lstStyle/>
          <a:p>
            <a:pPr>
              <a:defRPr/>
            </a:pPr>
            <a:r>
              <a:rPr lang="en-US" dirty="0" smtClean="0"/>
              <a:t>Architecting the Future of Big Data</a:t>
            </a:r>
            <a:endParaRPr lang="en-US" dirty="0"/>
          </a:p>
        </p:txBody>
      </p:sp>
      <p:sp>
        <p:nvSpPr>
          <p:cNvPr id="8" name="Text Placeholder 7"/>
          <p:cNvSpPr>
            <a:spLocks noGrp="1"/>
          </p:cNvSpPr>
          <p:nvPr>
            <p:ph type="body" sz="quarter" idx="11"/>
          </p:nvPr>
        </p:nvSpPr>
        <p:spPr>
          <a:xfrm>
            <a:off x="457200" y="873919"/>
            <a:ext cx="8229600" cy="3812381"/>
          </a:xfrm>
        </p:spPr>
        <p:txBody>
          <a:bodyPr/>
          <a:lstStyle/>
          <a:p>
            <a:r>
              <a:rPr lang="en-US" sz="2200" dirty="0" smtClean="0"/>
              <a:t>Categorizing Applications</a:t>
            </a:r>
          </a:p>
          <a:p>
            <a:pPr lvl="1">
              <a:spcBef>
                <a:spcPts val="250"/>
              </a:spcBef>
            </a:pPr>
            <a:r>
              <a:rPr lang="en-US" sz="1800" dirty="0" smtClean="0"/>
              <a:t>What does the Application do?</a:t>
            </a:r>
          </a:p>
          <a:p>
            <a:pPr lvl="1">
              <a:spcBef>
                <a:spcPts val="250"/>
              </a:spcBef>
            </a:pPr>
            <a:r>
              <a:rPr lang="en-US" sz="1800" dirty="0" smtClean="0"/>
              <a:t>Application Lifetime</a:t>
            </a:r>
          </a:p>
          <a:p>
            <a:pPr lvl="1">
              <a:spcBef>
                <a:spcPts val="250"/>
              </a:spcBef>
            </a:pPr>
            <a:r>
              <a:rPr lang="en-US" sz="1800" dirty="0"/>
              <a:t>How Applications accept </a:t>
            </a:r>
            <a:r>
              <a:rPr lang="en-US" sz="1800" dirty="0" smtClean="0"/>
              <a:t>work</a:t>
            </a:r>
          </a:p>
          <a:p>
            <a:pPr lvl="1"/>
            <a:r>
              <a:rPr lang="en-US" sz="1800" dirty="0" smtClean="0"/>
              <a:t>Language</a:t>
            </a:r>
          </a:p>
          <a:p>
            <a:r>
              <a:rPr lang="en-US" sz="2200" dirty="0"/>
              <a:t>Application Lifetime</a:t>
            </a:r>
          </a:p>
          <a:p>
            <a:pPr lvl="1"/>
            <a:r>
              <a:rPr lang="en-US" sz="1800" dirty="0"/>
              <a:t>Job submit to complete.</a:t>
            </a:r>
          </a:p>
          <a:p>
            <a:pPr lvl="1"/>
            <a:r>
              <a:rPr lang="en-US" sz="1800" dirty="0"/>
              <a:t>Long-running Services</a:t>
            </a:r>
          </a:p>
          <a:p>
            <a:r>
              <a:rPr lang="en-US" sz="2200" dirty="0" smtClean="0"/>
              <a:t>Job Submissions</a:t>
            </a:r>
          </a:p>
          <a:p>
            <a:pPr lvl="1"/>
            <a:r>
              <a:rPr lang="en-US" sz="2200" dirty="0" smtClean="0"/>
              <a:t> </a:t>
            </a:r>
            <a:r>
              <a:rPr lang="en-US" sz="1800" dirty="0" smtClean="0"/>
              <a:t>One job : One Application</a:t>
            </a:r>
          </a:p>
          <a:p>
            <a:pPr lvl="1"/>
            <a:r>
              <a:rPr lang="en-US" sz="1800" dirty="0"/>
              <a:t> </a:t>
            </a:r>
            <a:r>
              <a:rPr lang="en-US" sz="1800" dirty="0" smtClean="0"/>
              <a:t>Multiple jobs per application</a:t>
            </a:r>
          </a:p>
        </p:txBody>
      </p:sp>
    </p:spTree>
    <p:extLst>
      <p:ext uri="{BB962C8B-B14F-4D97-AF65-F5344CB8AC3E}">
        <p14:creationId xmlns:p14="http://schemas.microsoft.com/office/powerpoint/2010/main" val="41634701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considerations		</a:t>
            </a:r>
            <a:endParaRPr lang="en-US" dirty="0"/>
          </a:p>
        </p:txBody>
      </p:sp>
      <p:sp>
        <p:nvSpPr>
          <p:cNvPr id="7" name="Text Placeholder 6"/>
          <p:cNvSpPr>
            <a:spLocks noGrp="1"/>
          </p:cNvSpPr>
          <p:nvPr>
            <p:ph type="body" sz="quarter" idx="11"/>
          </p:nvPr>
        </p:nvSpPr>
        <p:spPr/>
        <p:txBody>
          <a:bodyPr/>
          <a:lstStyle/>
          <a:p>
            <a:r>
              <a:rPr lang="en-US" sz="2400" dirty="0" err="1" smtClean="0"/>
              <a:t>Hadoop</a:t>
            </a:r>
            <a:r>
              <a:rPr lang="en-US" sz="2400" dirty="0" smtClean="0"/>
              <a:t> RPC uses Google </a:t>
            </a:r>
            <a:r>
              <a:rPr lang="en-US" sz="2400" dirty="0" err="1" smtClean="0"/>
              <a:t>Protobuf</a:t>
            </a:r>
            <a:endParaRPr lang="en-US" sz="2400" dirty="0" smtClean="0"/>
          </a:p>
          <a:p>
            <a:pPr lvl="1"/>
            <a:r>
              <a:rPr lang="en-US" sz="2200" dirty="0" err="1" smtClean="0"/>
              <a:t>Protobuf</a:t>
            </a:r>
            <a:r>
              <a:rPr lang="en-US" sz="2200" dirty="0" smtClean="0"/>
              <a:t> bindings: C/C++, GO, Java, Python…</a:t>
            </a:r>
          </a:p>
          <a:p>
            <a:pPr marL="0" indent="0">
              <a:buNone/>
            </a:pPr>
            <a:endParaRPr lang="en-US" sz="400" dirty="0" smtClean="0"/>
          </a:p>
          <a:p>
            <a:r>
              <a:rPr lang="en-US" sz="2400" dirty="0" smtClean="0"/>
              <a:t>Accessing HDFS</a:t>
            </a:r>
          </a:p>
          <a:p>
            <a:pPr lvl="1"/>
            <a:r>
              <a:rPr lang="en-US" sz="2200" dirty="0" err="1" smtClean="0"/>
              <a:t>WebHDFS</a:t>
            </a:r>
            <a:endParaRPr lang="en-US" sz="2200" dirty="0" smtClean="0"/>
          </a:p>
          <a:p>
            <a:pPr lvl="1"/>
            <a:r>
              <a:rPr lang="en-US" sz="2200" dirty="0" err="1"/>
              <a:t>libhdfs</a:t>
            </a:r>
            <a:r>
              <a:rPr lang="en-US" sz="2200" dirty="0"/>
              <a:t> for </a:t>
            </a:r>
            <a:r>
              <a:rPr lang="en-US" sz="2200" dirty="0" smtClean="0"/>
              <a:t>C</a:t>
            </a:r>
          </a:p>
          <a:p>
            <a:pPr lvl="1"/>
            <a:r>
              <a:rPr lang="en-US" sz="2200" dirty="0" smtClean="0"/>
              <a:t>Python client by </a:t>
            </a:r>
            <a:r>
              <a:rPr lang="en-US" sz="2200" dirty="0" err="1" smtClean="0"/>
              <a:t>Spotify</a:t>
            </a:r>
            <a:r>
              <a:rPr lang="en-US" sz="2200" dirty="0" smtClean="0"/>
              <a:t> Labs: Snakebite</a:t>
            </a:r>
          </a:p>
          <a:p>
            <a:pPr marL="398463" lvl="1" indent="0">
              <a:buNone/>
            </a:pPr>
            <a:endParaRPr lang="en-US" sz="400" dirty="0"/>
          </a:p>
          <a:p>
            <a:r>
              <a:rPr lang="en-US" sz="2400" dirty="0" smtClean="0"/>
              <a:t>YARN Application Logic</a:t>
            </a:r>
            <a:endParaRPr lang="en-US" sz="2200" dirty="0" smtClean="0"/>
          </a:p>
          <a:p>
            <a:pPr lvl="1"/>
            <a:r>
              <a:rPr lang="en-US" sz="2200" dirty="0" err="1" smtClean="0"/>
              <a:t>ApplicationMaster</a:t>
            </a:r>
            <a:r>
              <a:rPr lang="en-US" sz="2200" dirty="0" smtClean="0"/>
              <a:t> in </a:t>
            </a:r>
            <a:r>
              <a:rPr lang="en-US" sz="2200" dirty="0" smtClean="0"/>
              <a:t>Java and </a:t>
            </a:r>
            <a:r>
              <a:rPr lang="en-US" sz="2200" dirty="0" smtClean="0"/>
              <a:t>containers in any </a:t>
            </a:r>
            <a:r>
              <a:rPr lang="en-US" sz="2200" dirty="0" smtClean="0"/>
              <a:t>language</a:t>
            </a:r>
            <a:endParaRPr lang="en-US" sz="2000" dirty="0" smtClean="0"/>
          </a:p>
          <a:p>
            <a:pPr marL="398463" lvl="1" indent="0">
              <a:buNone/>
            </a:pPr>
            <a:endParaRPr lang="en-US" dirty="0" smtClean="0"/>
          </a:p>
          <a:p>
            <a:pPr marL="398463" lvl="1" indent="0">
              <a:buNone/>
            </a:pPr>
            <a:endParaRPr lang="en-US" dirty="0" smtClean="0"/>
          </a:p>
          <a:p>
            <a:pPr marL="398463" lvl="1" indent="0">
              <a:buNone/>
            </a:pPr>
            <a:endParaRPr lang="en-US" dirty="0" smtClean="0"/>
          </a:p>
          <a:p>
            <a:pPr lvl="1"/>
            <a:endParaRPr lang="en-US" dirty="0" smtClean="0"/>
          </a:p>
          <a:p>
            <a:pPr marL="398463" lvl="1" indent="0">
              <a:buNone/>
            </a:pP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17</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21778161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207"/>
          <p:cNvSpPr/>
          <p:nvPr/>
        </p:nvSpPr>
        <p:spPr>
          <a:xfrm>
            <a:off x="5580806" y="2077637"/>
            <a:ext cx="2566443" cy="2253789"/>
          </a:xfrm>
          <a:prstGeom prst="rect">
            <a:avLst/>
          </a:prstGeom>
          <a:solidFill>
            <a:schemeClr val="accent1">
              <a:lumMod val="20000"/>
              <a:lumOff val="80000"/>
            </a:schemeClr>
          </a:solidFill>
          <a:ln>
            <a:solidFill>
              <a:schemeClr val="accent1">
                <a:lumMod val="20000"/>
                <a:lumOff val="80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err="1" smtClean="0"/>
              <a:t>Tez</a:t>
            </a:r>
            <a:r>
              <a:rPr lang="en-US" dirty="0" smtClean="0"/>
              <a:t> </a:t>
            </a:r>
            <a:r>
              <a:rPr lang="en-US" dirty="0" smtClean="0"/>
              <a:t>( App Submission)</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18</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8229600" cy="3715941"/>
          </a:xfrm>
        </p:spPr>
        <p:txBody>
          <a:bodyPr/>
          <a:lstStyle/>
          <a:p>
            <a:r>
              <a:rPr lang="en-US" dirty="0" smtClean="0"/>
              <a:t>Distributed Execution framework – computation is expressed as a DAG</a:t>
            </a:r>
          </a:p>
          <a:p>
            <a:r>
              <a:rPr lang="en-US" dirty="0" smtClean="0"/>
              <a:t>Takes MapReduce to the next level – where each job was limited to a Map and/or Reduce stage.</a:t>
            </a:r>
          </a:p>
        </p:txBody>
      </p:sp>
      <p:sp>
        <p:nvSpPr>
          <p:cNvPr id="6" name="Rectangle 5"/>
          <p:cNvSpPr/>
          <p:nvPr/>
        </p:nvSpPr>
        <p:spPr>
          <a:xfrm>
            <a:off x="457201" y="2068126"/>
            <a:ext cx="1830945" cy="25217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32207" y="2111034"/>
            <a:ext cx="1178395" cy="240280"/>
          </a:xfrm>
          <a:prstGeom prst="rect">
            <a:avLst/>
          </a:prstGeom>
        </p:spPr>
        <p:txBody>
          <a:bodyPr vert="horz" wrap="square" lIns="91440" tIns="45720" rIns="91440" bIns="45720" rtlCol="0">
            <a:normAutofit fontScale="6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YARN</a:t>
            </a:r>
          </a:p>
        </p:txBody>
      </p:sp>
      <p:grpSp>
        <p:nvGrpSpPr>
          <p:cNvPr id="10" name="Group 9"/>
          <p:cNvGrpSpPr/>
          <p:nvPr/>
        </p:nvGrpSpPr>
        <p:grpSpPr>
          <a:xfrm>
            <a:off x="5740980" y="2478753"/>
            <a:ext cx="2291127" cy="1685080"/>
            <a:chOff x="5049997" y="1547025"/>
            <a:chExt cx="2729282" cy="3464784"/>
          </a:xfrm>
        </p:grpSpPr>
        <p:sp>
          <p:nvSpPr>
            <p:cNvPr id="11" name="Rectangle 10"/>
            <p:cNvSpPr/>
            <p:nvPr/>
          </p:nvSpPr>
          <p:spPr>
            <a:xfrm>
              <a:off x="5049997" y="1563511"/>
              <a:ext cx="298608" cy="358359"/>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12" name="Rectangle 11"/>
            <p:cNvSpPr/>
            <p:nvPr/>
          </p:nvSpPr>
          <p:spPr>
            <a:xfrm>
              <a:off x="5587350" y="1547025"/>
              <a:ext cx="298608" cy="358359"/>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13" name="Rectangle 12"/>
            <p:cNvSpPr/>
            <p:nvPr/>
          </p:nvSpPr>
          <p:spPr>
            <a:xfrm>
              <a:off x="6072608" y="1556403"/>
              <a:ext cx="297038" cy="348981"/>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14" name="Rectangle 13"/>
            <p:cNvSpPr/>
            <p:nvPr/>
          </p:nvSpPr>
          <p:spPr>
            <a:xfrm>
              <a:off x="5348605" y="2345592"/>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15" name="Straight Connector 14"/>
            <p:cNvCxnSpPr>
              <a:stCxn id="11" idx="2"/>
              <a:endCxn id="14" idx="0"/>
            </p:cNvCxnSpPr>
            <p:nvPr/>
          </p:nvCxnSpPr>
          <p:spPr>
            <a:xfrm>
              <a:off x="5199301" y="1921870"/>
              <a:ext cx="298608" cy="423722"/>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2" idx="2"/>
              <a:endCxn id="14" idx="0"/>
            </p:cNvCxnSpPr>
            <p:nvPr/>
          </p:nvCxnSpPr>
          <p:spPr>
            <a:xfrm flipH="1">
              <a:off x="5497909" y="1905384"/>
              <a:ext cx="238746"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3" idx="2"/>
              <a:endCxn id="14" idx="0"/>
            </p:cNvCxnSpPr>
            <p:nvPr/>
          </p:nvCxnSpPr>
          <p:spPr>
            <a:xfrm flipH="1">
              <a:off x="5497909" y="1905384"/>
              <a:ext cx="723218"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840067" y="2345592"/>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19" name="Straight Connector 18"/>
            <p:cNvCxnSpPr>
              <a:stCxn id="11" idx="2"/>
              <a:endCxn id="18" idx="0"/>
            </p:cNvCxnSpPr>
            <p:nvPr/>
          </p:nvCxnSpPr>
          <p:spPr>
            <a:xfrm>
              <a:off x="5199301" y="1921870"/>
              <a:ext cx="790070" cy="423722"/>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2" idx="2"/>
              <a:endCxn id="18" idx="0"/>
            </p:cNvCxnSpPr>
            <p:nvPr/>
          </p:nvCxnSpPr>
          <p:spPr>
            <a:xfrm>
              <a:off x="5736654" y="1905384"/>
              <a:ext cx="252717"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3" idx="2"/>
              <a:endCxn id="14" idx="0"/>
            </p:cNvCxnSpPr>
            <p:nvPr/>
          </p:nvCxnSpPr>
          <p:spPr>
            <a:xfrm flipH="1">
              <a:off x="5497909" y="1905384"/>
              <a:ext cx="723218"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3" idx="2"/>
              <a:endCxn id="18" idx="0"/>
            </p:cNvCxnSpPr>
            <p:nvPr/>
          </p:nvCxnSpPr>
          <p:spPr>
            <a:xfrm flipH="1">
              <a:off x="5989371" y="1905384"/>
              <a:ext cx="231756" cy="440208"/>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602231" y="3555828"/>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24" name="Straight Connector 23"/>
            <p:cNvCxnSpPr>
              <a:stCxn id="14" idx="2"/>
              <a:endCxn id="23" idx="0"/>
            </p:cNvCxnSpPr>
            <p:nvPr/>
          </p:nvCxnSpPr>
          <p:spPr>
            <a:xfrm>
              <a:off x="5497909" y="2703951"/>
              <a:ext cx="253627" cy="851877"/>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8" idx="2"/>
              <a:endCxn id="23" idx="0"/>
            </p:cNvCxnSpPr>
            <p:nvPr/>
          </p:nvCxnSpPr>
          <p:spPr>
            <a:xfrm flipH="1">
              <a:off x="5751535" y="2703951"/>
              <a:ext cx="237836" cy="851877"/>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815681" y="1905384"/>
              <a:ext cx="298608" cy="358359"/>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27" name="Rectangle 26"/>
            <p:cNvSpPr/>
            <p:nvPr/>
          </p:nvSpPr>
          <p:spPr>
            <a:xfrm>
              <a:off x="7480671" y="1921870"/>
              <a:ext cx="298608" cy="358359"/>
            </a:xfrm>
            <a:prstGeom prst="rect">
              <a:avLst/>
            </a:prstGeom>
            <a:solidFill>
              <a:schemeClr val="tx2">
                <a:lumMod val="40000"/>
                <a:lumOff val="60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sp>
          <p:nvSpPr>
            <p:cNvPr id="28" name="Rectangle 27"/>
            <p:cNvSpPr/>
            <p:nvPr/>
          </p:nvSpPr>
          <p:spPr>
            <a:xfrm>
              <a:off x="7131705" y="2876998"/>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29" name="Straight Connector 28"/>
            <p:cNvCxnSpPr>
              <a:stCxn id="26" idx="2"/>
              <a:endCxn id="28" idx="0"/>
            </p:cNvCxnSpPr>
            <p:nvPr/>
          </p:nvCxnSpPr>
          <p:spPr>
            <a:xfrm>
              <a:off x="6964985" y="2263743"/>
              <a:ext cx="316024" cy="613255"/>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7" idx="2"/>
              <a:endCxn id="28" idx="0"/>
            </p:cNvCxnSpPr>
            <p:nvPr/>
          </p:nvCxnSpPr>
          <p:spPr>
            <a:xfrm flipH="1">
              <a:off x="7281009" y="2280229"/>
              <a:ext cx="348966" cy="5967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115926" y="4653450"/>
              <a:ext cx="298608" cy="358359"/>
            </a:xfrm>
            <a:prstGeom prst="rect">
              <a:avLst/>
            </a:prstGeom>
            <a:solidFill>
              <a:srgbClr val="69BE28"/>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chemeClr val="bg1"/>
                </a:solidFill>
              </a:endParaRPr>
            </a:p>
          </p:txBody>
        </p:sp>
        <p:cxnSp>
          <p:nvCxnSpPr>
            <p:cNvPr id="32" name="Straight Connector 31"/>
            <p:cNvCxnSpPr>
              <a:stCxn id="23" idx="2"/>
              <a:endCxn id="31" idx="0"/>
            </p:cNvCxnSpPr>
            <p:nvPr/>
          </p:nvCxnSpPr>
          <p:spPr>
            <a:xfrm>
              <a:off x="5751535" y="3914187"/>
              <a:ext cx="513695" cy="739263"/>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8" idx="2"/>
              <a:endCxn id="31" idx="0"/>
            </p:cNvCxnSpPr>
            <p:nvPr/>
          </p:nvCxnSpPr>
          <p:spPr>
            <a:xfrm flipH="1">
              <a:off x="6265230" y="3235357"/>
              <a:ext cx="1015779" cy="1418093"/>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6157227" y="2111034"/>
            <a:ext cx="1261854" cy="240280"/>
          </a:xfrm>
          <a:prstGeom prst="rect">
            <a:avLst/>
          </a:prstGeom>
        </p:spPr>
        <p:txBody>
          <a:bodyPr vert="horz" wrap="square" lIns="91440" tIns="45720" rIns="91440" bIns="45720" rtlCol="0">
            <a:normAutofit fontScale="6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rgbClr val="1E1E1E"/>
                </a:solidFill>
                <a:effectLst/>
                <a:uLnTx/>
                <a:uFillTx/>
                <a:latin typeface="+mn-lt"/>
                <a:ea typeface="+mn-ea"/>
                <a:cs typeface="+mn-cs"/>
              </a:rPr>
              <a:t>Tasks</a:t>
            </a:r>
          </a:p>
        </p:txBody>
      </p:sp>
      <p:sp>
        <p:nvSpPr>
          <p:cNvPr id="119" name="Rectangle 118"/>
          <p:cNvSpPr/>
          <p:nvPr/>
        </p:nvSpPr>
        <p:spPr>
          <a:xfrm>
            <a:off x="594919" y="2351314"/>
            <a:ext cx="1441531" cy="99980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Resource Manager</a:t>
            </a:r>
            <a:endParaRPr lang="en-US" dirty="0"/>
          </a:p>
        </p:txBody>
      </p:sp>
      <p:grpSp>
        <p:nvGrpSpPr>
          <p:cNvPr id="40" name="Group 39"/>
          <p:cNvGrpSpPr/>
          <p:nvPr/>
        </p:nvGrpSpPr>
        <p:grpSpPr>
          <a:xfrm>
            <a:off x="3214876" y="3140806"/>
            <a:ext cx="1761841" cy="1023026"/>
            <a:chOff x="3214875" y="4187742"/>
            <a:chExt cx="1761841" cy="1364034"/>
          </a:xfrm>
        </p:grpSpPr>
        <p:sp>
          <p:nvSpPr>
            <p:cNvPr id="5" name="Rectangle 4"/>
            <p:cNvSpPr/>
            <p:nvPr/>
          </p:nvSpPr>
          <p:spPr>
            <a:xfrm>
              <a:off x="3214875" y="4187742"/>
              <a:ext cx="1761841" cy="1364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indent="-171450">
                <a:buFont typeface="Arial"/>
                <a:buChar char="•"/>
              </a:pPr>
              <a:r>
                <a:rPr lang="en-US" sz="1100" dirty="0" smtClean="0"/>
                <a:t>DAG </a:t>
              </a:r>
              <a:r>
                <a:rPr lang="en-US" sz="1100" dirty="0" smtClean="0"/>
                <a:t>execution logic</a:t>
              </a:r>
            </a:p>
            <a:p>
              <a:pPr marL="171450" indent="-171450">
                <a:buFont typeface="Arial"/>
                <a:buChar char="•"/>
              </a:pPr>
              <a:r>
                <a:rPr lang="en-US" sz="1100" dirty="0" smtClean="0"/>
                <a:t>Task co-ordination</a:t>
              </a:r>
            </a:p>
            <a:p>
              <a:pPr marL="171450" indent="-171450">
                <a:buFont typeface="Arial"/>
                <a:buChar char="•"/>
              </a:pPr>
              <a:r>
                <a:rPr lang="en-US" sz="1100" dirty="0" smtClean="0"/>
                <a:t>Local Task Scheduling</a:t>
              </a:r>
              <a:endParaRPr lang="en-US" sz="1100" dirty="0"/>
            </a:p>
          </p:txBody>
        </p:sp>
        <p:sp>
          <p:nvSpPr>
            <p:cNvPr id="120" name="TextBox 119"/>
            <p:cNvSpPr txBox="1"/>
            <p:nvPr/>
          </p:nvSpPr>
          <p:spPr>
            <a:xfrm>
              <a:off x="3352132" y="4198392"/>
              <a:ext cx="1269921" cy="246888"/>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500" b="1" i="0" u="none" strike="noStrike" kern="1200" cap="none" spc="0" normalizeH="0" baseline="0" noProof="0" dirty="0" smtClean="0">
                  <a:ln>
                    <a:noFill/>
                  </a:ln>
                  <a:solidFill>
                    <a:srgbClr val="1E1E1E"/>
                  </a:solidFill>
                  <a:effectLst/>
                  <a:uLnTx/>
                  <a:uFillTx/>
                  <a:latin typeface="+mn-lt"/>
                  <a:ea typeface="+mn-ea"/>
                  <a:cs typeface="+mn-cs"/>
                </a:rPr>
                <a:t>Tez AM</a:t>
              </a:r>
            </a:p>
          </p:txBody>
        </p:sp>
      </p:grpSp>
      <p:sp>
        <p:nvSpPr>
          <p:cNvPr id="121" name="Rectangle 120"/>
          <p:cNvSpPr/>
          <p:nvPr/>
        </p:nvSpPr>
        <p:spPr>
          <a:xfrm>
            <a:off x="594919" y="3578460"/>
            <a:ext cx="1201275" cy="50539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46" name="Rectangle 145"/>
          <p:cNvSpPr/>
          <p:nvPr/>
        </p:nvSpPr>
        <p:spPr>
          <a:xfrm>
            <a:off x="701555" y="3658434"/>
            <a:ext cx="1201275" cy="50539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47" name="Rectangle 146"/>
          <p:cNvSpPr/>
          <p:nvPr/>
        </p:nvSpPr>
        <p:spPr>
          <a:xfrm>
            <a:off x="831072" y="3755571"/>
            <a:ext cx="1201275" cy="50539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48" name="Rectangle 147"/>
          <p:cNvSpPr/>
          <p:nvPr/>
        </p:nvSpPr>
        <p:spPr>
          <a:xfrm>
            <a:off x="949150" y="3844127"/>
            <a:ext cx="1201275" cy="50539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500" dirty="0"/>
              <a:t>Node Manager(s)</a:t>
            </a:r>
          </a:p>
        </p:txBody>
      </p:sp>
      <p:grpSp>
        <p:nvGrpSpPr>
          <p:cNvPr id="37" name="Group 36"/>
          <p:cNvGrpSpPr/>
          <p:nvPr/>
        </p:nvGrpSpPr>
        <p:grpSpPr>
          <a:xfrm>
            <a:off x="2032347" y="2245379"/>
            <a:ext cx="1182528" cy="427060"/>
            <a:chOff x="2032347" y="2993836"/>
            <a:chExt cx="1182528" cy="569413"/>
          </a:xfrm>
        </p:grpSpPr>
        <p:cxnSp>
          <p:nvCxnSpPr>
            <p:cNvPr id="150" name="Straight Arrow Connector 149"/>
            <p:cNvCxnSpPr/>
            <p:nvPr/>
          </p:nvCxnSpPr>
          <p:spPr>
            <a:xfrm flipH="1">
              <a:off x="2032347" y="3106481"/>
              <a:ext cx="1182528" cy="45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rot="20625080">
              <a:off x="2264859" y="2993836"/>
              <a:ext cx="950013" cy="13909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Launch AM</a:t>
              </a:r>
            </a:p>
          </p:txBody>
        </p:sp>
      </p:grpSp>
      <p:grpSp>
        <p:nvGrpSpPr>
          <p:cNvPr id="39" name="Group 38"/>
          <p:cNvGrpSpPr/>
          <p:nvPr/>
        </p:nvGrpSpPr>
        <p:grpSpPr>
          <a:xfrm>
            <a:off x="2264974" y="4084943"/>
            <a:ext cx="1073404" cy="239407"/>
            <a:chOff x="2264974" y="5446590"/>
            <a:chExt cx="1073404" cy="319209"/>
          </a:xfrm>
        </p:grpSpPr>
        <p:cxnSp>
          <p:nvCxnSpPr>
            <p:cNvPr id="153" name="Straight Connector 152"/>
            <p:cNvCxnSpPr/>
            <p:nvPr/>
          </p:nvCxnSpPr>
          <p:spPr>
            <a:xfrm>
              <a:off x="2288145" y="5480404"/>
              <a:ext cx="903441" cy="0"/>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154" name="TextBox 153"/>
            <p:cNvSpPr txBox="1"/>
            <p:nvPr/>
          </p:nvSpPr>
          <p:spPr>
            <a:xfrm>
              <a:off x="2264974" y="5446590"/>
              <a:ext cx="1073404" cy="31920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AM Launched</a:t>
              </a:r>
            </a:p>
          </p:txBody>
        </p:sp>
      </p:grpSp>
      <p:grpSp>
        <p:nvGrpSpPr>
          <p:cNvPr id="36" name="Group 35"/>
          <p:cNvGrpSpPr/>
          <p:nvPr/>
        </p:nvGrpSpPr>
        <p:grpSpPr>
          <a:xfrm>
            <a:off x="3214876" y="2018451"/>
            <a:ext cx="1761841" cy="573145"/>
            <a:chOff x="3214875" y="2691267"/>
            <a:chExt cx="1761841" cy="764193"/>
          </a:xfrm>
        </p:grpSpPr>
        <p:sp>
          <p:nvSpPr>
            <p:cNvPr id="4" name="Rectangle 3"/>
            <p:cNvSpPr/>
            <p:nvPr/>
          </p:nvSpPr>
          <p:spPr>
            <a:xfrm>
              <a:off x="3214875" y="2757501"/>
              <a:ext cx="1761841" cy="6979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1200" dirty="0" smtClean="0"/>
            </a:p>
            <a:p>
              <a:pPr marL="171450" indent="-171450">
                <a:buFont typeface="Arial"/>
                <a:buChar char="•"/>
              </a:pPr>
              <a:r>
                <a:rPr lang="en-US" sz="1100" dirty="0" smtClean="0"/>
                <a:t>Job Submission</a:t>
              </a:r>
            </a:p>
            <a:p>
              <a:pPr marL="171450" indent="-171450">
                <a:buFont typeface="Arial"/>
                <a:buChar char="•"/>
              </a:pPr>
              <a:r>
                <a:rPr lang="en-US" sz="1100" dirty="0" smtClean="0"/>
                <a:t>Monitoring</a:t>
              </a:r>
            </a:p>
          </p:txBody>
        </p:sp>
        <p:sp>
          <p:nvSpPr>
            <p:cNvPr id="160" name="TextBox 159"/>
            <p:cNvSpPr txBox="1"/>
            <p:nvPr/>
          </p:nvSpPr>
          <p:spPr>
            <a:xfrm>
              <a:off x="3358747" y="2691267"/>
              <a:ext cx="1269921" cy="246888"/>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500" b="1" i="0" u="none" strike="noStrike" kern="1200" cap="none" spc="0" normalizeH="0" baseline="0" noProof="0" dirty="0" smtClean="0">
                  <a:ln>
                    <a:noFill/>
                  </a:ln>
                  <a:solidFill>
                    <a:srgbClr val="1E1E1E"/>
                  </a:solidFill>
                  <a:effectLst/>
                  <a:uLnTx/>
                  <a:uFillTx/>
                  <a:latin typeface="+mn-lt"/>
                  <a:ea typeface="+mn-ea"/>
                  <a:cs typeface="+mn-cs"/>
                </a:rPr>
                <a:t>Tez Client</a:t>
              </a:r>
            </a:p>
          </p:txBody>
        </p:sp>
      </p:grpSp>
      <p:grpSp>
        <p:nvGrpSpPr>
          <p:cNvPr id="35" name="Group 34"/>
          <p:cNvGrpSpPr/>
          <p:nvPr/>
        </p:nvGrpSpPr>
        <p:grpSpPr>
          <a:xfrm>
            <a:off x="1966174" y="2972324"/>
            <a:ext cx="1402169" cy="495978"/>
            <a:chOff x="1966173" y="3963094"/>
            <a:chExt cx="1402169" cy="661303"/>
          </a:xfrm>
        </p:grpSpPr>
        <p:cxnSp>
          <p:nvCxnSpPr>
            <p:cNvPr id="163" name="Straight Arrow Connector 162"/>
            <p:cNvCxnSpPr/>
            <p:nvPr/>
          </p:nvCxnSpPr>
          <p:spPr>
            <a:xfrm flipH="1" flipV="1">
              <a:off x="2036449" y="4102056"/>
              <a:ext cx="1178426" cy="3717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rot="811700">
              <a:off x="1995002" y="3963094"/>
              <a:ext cx="1373340" cy="374526"/>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Request Resources</a:t>
              </a:r>
            </a:p>
          </p:txBody>
        </p:sp>
        <p:sp>
          <p:nvSpPr>
            <p:cNvPr id="167" name="TextBox 166"/>
            <p:cNvSpPr txBox="1"/>
            <p:nvPr/>
          </p:nvSpPr>
          <p:spPr>
            <a:xfrm rot="821030">
              <a:off x="1966173" y="4249870"/>
              <a:ext cx="1373340" cy="37452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Allocated Resources</a:t>
              </a:r>
            </a:p>
          </p:txBody>
        </p:sp>
      </p:grpSp>
      <p:grpSp>
        <p:nvGrpSpPr>
          <p:cNvPr id="41" name="Group 40"/>
          <p:cNvGrpSpPr/>
          <p:nvPr/>
        </p:nvGrpSpPr>
        <p:grpSpPr>
          <a:xfrm>
            <a:off x="2150425" y="3542983"/>
            <a:ext cx="1444563" cy="432932"/>
            <a:chOff x="2150424" y="4723977"/>
            <a:chExt cx="1444563" cy="577242"/>
          </a:xfrm>
        </p:grpSpPr>
        <p:cxnSp>
          <p:nvCxnSpPr>
            <p:cNvPr id="169" name="Straight Arrow Connector 168"/>
            <p:cNvCxnSpPr/>
            <p:nvPr/>
          </p:nvCxnSpPr>
          <p:spPr>
            <a:xfrm flipH="1">
              <a:off x="2150424" y="4938411"/>
              <a:ext cx="1064451" cy="3628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rot="20717948">
              <a:off x="2221647" y="4723977"/>
              <a:ext cx="1373340" cy="374528"/>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Launch Tasks</a:t>
              </a:r>
            </a:p>
          </p:txBody>
        </p:sp>
      </p:grpSp>
      <p:grpSp>
        <p:nvGrpSpPr>
          <p:cNvPr id="38" name="Group 37"/>
          <p:cNvGrpSpPr/>
          <p:nvPr/>
        </p:nvGrpSpPr>
        <p:grpSpPr>
          <a:xfrm>
            <a:off x="529539" y="3372370"/>
            <a:ext cx="950013" cy="206090"/>
            <a:chOff x="529538" y="4496493"/>
            <a:chExt cx="950013" cy="274787"/>
          </a:xfrm>
        </p:grpSpPr>
        <p:cxnSp>
          <p:nvCxnSpPr>
            <p:cNvPr id="177" name="Straight Connector 176"/>
            <p:cNvCxnSpPr/>
            <p:nvPr/>
          </p:nvCxnSpPr>
          <p:spPr>
            <a:xfrm>
              <a:off x="831072" y="4499648"/>
              <a:ext cx="0" cy="271632"/>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180" name="TextBox 179"/>
            <p:cNvSpPr txBox="1"/>
            <p:nvPr/>
          </p:nvSpPr>
          <p:spPr>
            <a:xfrm>
              <a:off x="529538" y="4496493"/>
              <a:ext cx="950013" cy="13909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Launch AM</a:t>
              </a:r>
            </a:p>
          </p:txBody>
        </p:sp>
      </p:grpSp>
      <p:cxnSp>
        <p:nvCxnSpPr>
          <p:cNvPr id="193" name="Straight Connector 192"/>
          <p:cNvCxnSpPr/>
          <p:nvPr/>
        </p:nvCxnSpPr>
        <p:spPr>
          <a:xfrm>
            <a:off x="1549788" y="4516376"/>
            <a:ext cx="3869397" cy="0"/>
          </a:xfrm>
          <a:prstGeom prst="line">
            <a:avLst/>
          </a:prstGeom>
          <a:ln>
            <a:prstDash val="sysDot"/>
          </a:ln>
        </p:spPr>
        <p:style>
          <a:lnRef idx="2">
            <a:schemeClr val="accent6"/>
          </a:lnRef>
          <a:fillRef idx="0">
            <a:schemeClr val="accent6"/>
          </a:fillRef>
          <a:effectRef idx="1">
            <a:schemeClr val="accent6"/>
          </a:effectRef>
          <a:fontRef idx="minor">
            <a:schemeClr val="tx1"/>
          </a:fontRef>
        </p:style>
      </p:cxnSp>
      <p:cxnSp>
        <p:nvCxnSpPr>
          <p:cNvPr id="196" name="Straight Connector 195"/>
          <p:cNvCxnSpPr>
            <a:stCxn id="148" idx="2"/>
          </p:cNvCxnSpPr>
          <p:nvPr/>
        </p:nvCxnSpPr>
        <p:spPr>
          <a:xfrm>
            <a:off x="1549787" y="4349525"/>
            <a:ext cx="0" cy="166852"/>
          </a:xfrm>
          <a:prstGeom prst="line">
            <a:avLst/>
          </a:prstGeom>
          <a:ln>
            <a:prstDash val="sysDot"/>
          </a:ln>
        </p:spPr>
        <p:style>
          <a:lnRef idx="2">
            <a:schemeClr val="accent6"/>
          </a:lnRef>
          <a:fillRef idx="0">
            <a:schemeClr val="accent6"/>
          </a:fillRef>
          <a:effectRef idx="1">
            <a:schemeClr val="accent6"/>
          </a:effectRef>
          <a:fontRef idx="minor">
            <a:schemeClr val="tx1"/>
          </a:fontRef>
        </p:style>
      </p:cxnSp>
      <p:cxnSp>
        <p:nvCxnSpPr>
          <p:cNvPr id="203" name="Straight Connector 202"/>
          <p:cNvCxnSpPr/>
          <p:nvPr/>
        </p:nvCxnSpPr>
        <p:spPr>
          <a:xfrm flipV="1">
            <a:off x="5394261" y="4349525"/>
            <a:ext cx="186545" cy="160806"/>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205" name="TextBox 204"/>
          <p:cNvSpPr txBox="1"/>
          <p:nvPr/>
        </p:nvSpPr>
        <p:spPr>
          <a:xfrm>
            <a:off x="2600430" y="4321915"/>
            <a:ext cx="1323739" cy="23940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Tasks Launched</a:t>
            </a:r>
          </a:p>
        </p:txBody>
      </p:sp>
      <p:sp>
        <p:nvSpPr>
          <p:cNvPr id="207" name="TextBox 206"/>
          <p:cNvSpPr txBox="1"/>
          <p:nvPr/>
        </p:nvSpPr>
        <p:spPr>
          <a:xfrm>
            <a:off x="6486891" y="3226621"/>
            <a:ext cx="914400" cy="685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cxnSp>
        <p:nvCxnSpPr>
          <p:cNvPr id="211" name="Straight Arrow Connector 210"/>
          <p:cNvCxnSpPr>
            <a:stCxn id="11" idx="1"/>
          </p:cNvCxnSpPr>
          <p:nvPr/>
        </p:nvCxnSpPr>
        <p:spPr>
          <a:xfrm flipH="1">
            <a:off x="4976717" y="2573914"/>
            <a:ext cx="764262" cy="72595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3" name="Straight Arrow Connector 212"/>
          <p:cNvCxnSpPr/>
          <p:nvPr/>
        </p:nvCxnSpPr>
        <p:spPr>
          <a:xfrm flipH="1">
            <a:off x="4976717" y="2960597"/>
            <a:ext cx="1014932" cy="41177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5" name="Straight Arrow Connector 214"/>
          <p:cNvCxnSpPr>
            <a:stCxn id="23" idx="1"/>
          </p:cNvCxnSpPr>
          <p:nvPr/>
        </p:nvCxnSpPr>
        <p:spPr>
          <a:xfrm flipH="1" flipV="1">
            <a:off x="4976718" y="3476695"/>
            <a:ext cx="1227841" cy="6617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20" name="TextBox 219"/>
          <p:cNvSpPr txBox="1"/>
          <p:nvPr/>
        </p:nvSpPr>
        <p:spPr>
          <a:xfrm rot="220450">
            <a:off x="5288855" y="3287883"/>
            <a:ext cx="950013" cy="104324"/>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Heartbeat</a:t>
            </a:r>
          </a:p>
        </p:txBody>
      </p:sp>
      <p:grpSp>
        <p:nvGrpSpPr>
          <p:cNvPr id="49" name="Group 48"/>
          <p:cNvGrpSpPr/>
          <p:nvPr/>
        </p:nvGrpSpPr>
        <p:grpSpPr>
          <a:xfrm>
            <a:off x="3595112" y="2591595"/>
            <a:ext cx="960199" cy="549212"/>
            <a:chOff x="3595111" y="3455460"/>
            <a:chExt cx="960199" cy="732282"/>
          </a:xfrm>
        </p:grpSpPr>
        <p:cxnSp>
          <p:nvCxnSpPr>
            <p:cNvPr id="70" name="Straight Arrow Connector 69"/>
            <p:cNvCxnSpPr>
              <a:stCxn id="4" idx="2"/>
              <a:endCxn id="5" idx="0"/>
            </p:cNvCxnSpPr>
            <p:nvPr/>
          </p:nvCxnSpPr>
          <p:spPr>
            <a:xfrm>
              <a:off x="4095796" y="3455460"/>
              <a:ext cx="0" cy="73228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73" name="TextBox 72"/>
            <p:cNvSpPr txBox="1"/>
            <p:nvPr/>
          </p:nvSpPr>
          <p:spPr>
            <a:xfrm>
              <a:off x="3595111" y="3548075"/>
              <a:ext cx="960199" cy="374528"/>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Submit </a:t>
              </a:r>
              <a:r>
                <a:rPr kumimoji="0" lang="en-US" sz="1000" b="0" i="0" u="none" strike="noStrike" kern="1200" cap="none" spc="0" normalizeH="0" baseline="0" noProof="0" dirty="0" smtClean="0">
                  <a:ln>
                    <a:noFill/>
                  </a:ln>
                  <a:solidFill>
                    <a:srgbClr val="1E1E1E"/>
                  </a:solidFill>
                  <a:effectLst/>
                  <a:uLnTx/>
                  <a:uFillTx/>
                  <a:latin typeface="+mn-lt"/>
                  <a:ea typeface="+mn-ea"/>
                  <a:cs typeface="+mn-cs"/>
                </a:rPr>
                <a:t>DAG</a:t>
              </a:r>
            </a:p>
          </p:txBody>
        </p:sp>
      </p:grpSp>
    </p:spTree>
    <p:extLst>
      <p:ext uri="{BB962C8B-B14F-4D97-AF65-F5344CB8AC3E}">
        <p14:creationId xmlns:p14="http://schemas.microsoft.com/office/powerpoint/2010/main" val="578281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20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1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8" grpId="2" animBg="1"/>
      <p:bldP spid="6" grpId="0" animBg="1"/>
      <p:bldP spid="9" grpId="0"/>
      <p:bldP spid="34" grpId="0"/>
      <p:bldP spid="119" grpId="0" animBg="1"/>
      <p:bldP spid="121" grpId="0" animBg="1"/>
      <p:bldP spid="146" grpId="0" animBg="1"/>
      <p:bldP spid="147" grpId="0" animBg="1"/>
      <p:bldP spid="148" grpId="0" animBg="1"/>
      <p:bldP spid="205" grpId="0"/>
      <p:bldP spid="2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HOYA ( Long Running App )</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19</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8229600" cy="1354931"/>
          </a:xfrm>
        </p:spPr>
        <p:txBody>
          <a:bodyPr/>
          <a:lstStyle/>
          <a:p>
            <a:r>
              <a:rPr lang="en-US" dirty="0" smtClean="0"/>
              <a:t>On Demand </a:t>
            </a:r>
            <a:r>
              <a:rPr lang="en-US" dirty="0" err="1" smtClean="0"/>
              <a:t>HBase</a:t>
            </a:r>
            <a:r>
              <a:rPr lang="en-US" dirty="0" smtClean="0"/>
              <a:t> cluster setup</a:t>
            </a:r>
          </a:p>
          <a:p>
            <a:r>
              <a:rPr lang="en-US" dirty="0" smtClean="0"/>
              <a:t>Share cluster resources – persist and shutdown the cluster when not needed</a:t>
            </a:r>
          </a:p>
          <a:p>
            <a:r>
              <a:rPr lang="en-US" dirty="0" smtClean="0"/>
              <a:t>Dynamically handles Node failures</a:t>
            </a:r>
          </a:p>
          <a:p>
            <a:r>
              <a:rPr lang="en-US" dirty="0" smtClean="0"/>
              <a:t>Allows re-sizing of a running </a:t>
            </a:r>
            <a:r>
              <a:rPr lang="en-US" dirty="0" err="1" smtClean="0"/>
              <a:t>HBase</a:t>
            </a:r>
            <a:r>
              <a:rPr lang="en-US" dirty="0" smtClean="0"/>
              <a:t> cluster</a:t>
            </a:r>
          </a:p>
          <a:p>
            <a:endParaRPr lang="en-US" dirty="0"/>
          </a:p>
        </p:txBody>
      </p:sp>
      <p:pic>
        <p:nvPicPr>
          <p:cNvPr id="4" name="Picture 3" descr="Hoya-Application-Archite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59" y="2419350"/>
            <a:ext cx="6756241" cy="2502693"/>
          </a:xfrm>
          <a:prstGeom prst="rect">
            <a:avLst/>
          </a:prstGeom>
        </p:spPr>
      </p:pic>
    </p:spTree>
    <p:extLst>
      <p:ext uri="{BB962C8B-B14F-4D97-AF65-F5344CB8AC3E}">
        <p14:creationId xmlns:p14="http://schemas.microsoft.com/office/powerpoint/2010/main" val="41889428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am I?</a:t>
            </a:r>
            <a:endParaRPr lang="en-US" dirty="0"/>
          </a:p>
        </p:txBody>
      </p:sp>
      <p:sp>
        <p:nvSpPr>
          <p:cNvPr id="8" name="Text Placeholder 7"/>
          <p:cNvSpPr>
            <a:spLocks noGrp="1"/>
          </p:cNvSpPr>
          <p:nvPr>
            <p:ph type="body" sz="quarter" idx="11"/>
          </p:nvPr>
        </p:nvSpPr>
        <p:spPr/>
        <p:txBody>
          <a:bodyPr numCol="1"/>
          <a:lstStyle/>
          <a:p>
            <a:r>
              <a:rPr lang="en-US" sz="2400" dirty="0" smtClean="0"/>
              <a:t>Hitesh Shah</a:t>
            </a:r>
          </a:p>
          <a:p>
            <a:pPr lvl="1"/>
            <a:r>
              <a:rPr lang="en-US" sz="2200" dirty="0"/>
              <a:t>Member of Technical Staff at </a:t>
            </a:r>
            <a:r>
              <a:rPr lang="en-US" sz="2200" dirty="0" err="1"/>
              <a:t>Hortonworks</a:t>
            </a:r>
            <a:r>
              <a:rPr lang="en-US" sz="2200" dirty="0"/>
              <a:t> Inc.</a:t>
            </a:r>
          </a:p>
          <a:p>
            <a:pPr lvl="1"/>
            <a:r>
              <a:rPr lang="en-US" sz="2200" dirty="0"/>
              <a:t>Apache </a:t>
            </a:r>
            <a:r>
              <a:rPr lang="en-US" sz="2200" dirty="0" err="1"/>
              <a:t>Hadoop</a:t>
            </a:r>
            <a:r>
              <a:rPr lang="en-US" sz="2200" dirty="0"/>
              <a:t> PMC member and committer</a:t>
            </a:r>
          </a:p>
          <a:p>
            <a:pPr lvl="1"/>
            <a:r>
              <a:rPr lang="en-US" sz="2200" dirty="0" smtClean="0"/>
              <a:t>Apache Tez and Apache </a:t>
            </a:r>
            <a:r>
              <a:rPr lang="en-US" sz="2200" dirty="0" err="1" smtClean="0"/>
              <a:t>Ambari</a:t>
            </a:r>
            <a:r>
              <a:rPr lang="en-US" sz="2200" dirty="0" smtClean="0"/>
              <a:t> PPMC </a:t>
            </a:r>
            <a:r>
              <a:rPr lang="en-US" sz="2200" dirty="0"/>
              <a:t>member and </a:t>
            </a:r>
            <a:r>
              <a:rPr lang="en-US" sz="2200" dirty="0" smtClean="0"/>
              <a:t>committer</a:t>
            </a:r>
            <a:endParaRPr lang="en-US" sz="2200" dirty="0"/>
          </a:p>
          <a:p>
            <a:r>
              <a:rPr lang="en-US" sz="2400" dirty="0" err="1"/>
              <a:t>Siddharth</a:t>
            </a:r>
            <a:r>
              <a:rPr lang="en-US" sz="2400" dirty="0"/>
              <a:t> Seth</a:t>
            </a:r>
          </a:p>
          <a:p>
            <a:pPr lvl="1"/>
            <a:r>
              <a:rPr lang="en-US" sz="2200" dirty="0"/>
              <a:t>Member of Technical Staff at </a:t>
            </a:r>
            <a:r>
              <a:rPr lang="en-US" sz="2200" dirty="0" err="1"/>
              <a:t>Hortonworks</a:t>
            </a:r>
            <a:r>
              <a:rPr lang="en-US" sz="2200" dirty="0"/>
              <a:t> Inc.</a:t>
            </a:r>
          </a:p>
          <a:p>
            <a:pPr lvl="1"/>
            <a:r>
              <a:rPr lang="en-US" sz="2200" dirty="0"/>
              <a:t>Apache </a:t>
            </a:r>
            <a:r>
              <a:rPr lang="en-US" sz="2200" dirty="0" err="1"/>
              <a:t>Hadoop</a:t>
            </a:r>
            <a:r>
              <a:rPr lang="en-US" sz="2200" dirty="0"/>
              <a:t> PMC member and committer</a:t>
            </a:r>
          </a:p>
          <a:p>
            <a:pPr lvl="1"/>
            <a:r>
              <a:rPr lang="en-US" sz="2200" dirty="0"/>
              <a:t>Apache </a:t>
            </a:r>
            <a:r>
              <a:rPr lang="en-US" sz="2200" dirty="0" err="1"/>
              <a:t>Tez</a:t>
            </a:r>
            <a:r>
              <a:rPr lang="en-US" sz="2200" dirty="0"/>
              <a:t> PPMC member and committer</a:t>
            </a:r>
          </a:p>
          <a:p>
            <a:pPr marL="0" indent="0">
              <a:buNone/>
            </a:pPr>
            <a:endParaRPr lang="en-US" sz="2400" dirty="0"/>
          </a:p>
          <a:p>
            <a:endParaRPr lang="en-US" sz="2400"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31154681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529539" y="3372370"/>
            <a:ext cx="950013" cy="104324"/>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000" b="0" i="0" u="none" strike="noStrike" kern="1200" cap="none" spc="0" normalizeH="0" baseline="0" noProof="0" dirty="0" smtClean="0">
              <a:ln>
                <a:noFill/>
              </a:ln>
              <a:solidFill>
                <a:srgbClr val="1E1E1E"/>
              </a:solidFill>
              <a:effectLst/>
              <a:uLnTx/>
              <a:uFillTx/>
              <a:latin typeface="+mn-lt"/>
              <a:ea typeface="+mn-ea"/>
              <a:cs typeface="+mn-cs"/>
            </a:endParaRPr>
          </a:p>
        </p:txBody>
      </p:sp>
      <p:grpSp>
        <p:nvGrpSpPr>
          <p:cNvPr id="102" name="Group 101"/>
          <p:cNvGrpSpPr/>
          <p:nvPr/>
        </p:nvGrpSpPr>
        <p:grpSpPr>
          <a:xfrm>
            <a:off x="457201" y="2068126"/>
            <a:ext cx="1830945" cy="2521733"/>
            <a:chOff x="457200" y="2757501"/>
            <a:chExt cx="1830945" cy="3362311"/>
          </a:xfrm>
        </p:grpSpPr>
        <p:sp>
          <p:nvSpPr>
            <p:cNvPr id="112" name="Rectangle 111"/>
            <p:cNvSpPr/>
            <p:nvPr/>
          </p:nvSpPr>
          <p:spPr>
            <a:xfrm>
              <a:off x="457200" y="2757501"/>
              <a:ext cx="1830945" cy="33623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594918" y="3135085"/>
              <a:ext cx="1441531" cy="13330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Resource Manager</a:t>
              </a:r>
              <a:endParaRPr lang="en-US" dirty="0"/>
            </a:p>
          </p:txBody>
        </p:sp>
        <p:sp>
          <p:nvSpPr>
            <p:cNvPr id="115" name="Rectangle 114"/>
            <p:cNvSpPr/>
            <p:nvPr/>
          </p:nvSpPr>
          <p:spPr>
            <a:xfrm>
              <a:off x="594918" y="4771280"/>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16" name="Rectangle 115"/>
            <p:cNvSpPr/>
            <p:nvPr/>
          </p:nvSpPr>
          <p:spPr>
            <a:xfrm>
              <a:off x="701554" y="4877912"/>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17" name="Rectangle 116"/>
            <p:cNvSpPr/>
            <p:nvPr/>
          </p:nvSpPr>
          <p:spPr>
            <a:xfrm>
              <a:off x="831072" y="5007428"/>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500" dirty="0"/>
            </a:p>
          </p:txBody>
        </p:sp>
        <p:sp>
          <p:nvSpPr>
            <p:cNvPr id="118" name="Rectangle 117"/>
            <p:cNvSpPr/>
            <p:nvPr/>
          </p:nvSpPr>
          <p:spPr>
            <a:xfrm>
              <a:off x="949149" y="5125502"/>
              <a:ext cx="1201275" cy="6738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500" dirty="0"/>
                <a:t>Node Manager(s)</a:t>
              </a:r>
            </a:p>
          </p:txBody>
        </p:sp>
        <p:sp>
          <p:nvSpPr>
            <p:cNvPr id="113" name="TextBox 112"/>
            <p:cNvSpPr txBox="1"/>
            <p:nvPr/>
          </p:nvSpPr>
          <p:spPr>
            <a:xfrm>
              <a:off x="732206" y="2814712"/>
              <a:ext cx="1178395" cy="320373"/>
            </a:xfrm>
            <a:prstGeom prst="rect">
              <a:avLst/>
            </a:prstGeom>
          </p:spPr>
          <p:txBody>
            <a:bodyPr vert="horz" wrap="square" lIns="91440" tIns="45720" rIns="91440" bIns="45720" rtlCol="0">
              <a:normAutofit fontScale="6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YARN</a:t>
              </a:r>
            </a:p>
          </p:txBody>
        </p:sp>
      </p:grpSp>
      <p:grpSp>
        <p:nvGrpSpPr>
          <p:cNvPr id="95" name="Group 94"/>
          <p:cNvGrpSpPr/>
          <p:nvPr/>
        </p:nvGrpSpPr>
        <p:grpSpPr>
          <a:xfrm>
            <a:off x="2032347" y="3351123"/>
            <a:ext cx="2534294" cy="493004"/>
            <a:chOff x="2032347" y="4468163"/>
            <a:chExt cx="2534294" cy="657339"/>
          </a:xfrm>
        </p:grpSpPr>
        <p:cxnSp>
          <p:nvCxnSpPr>
            <p:cNvPr id="124" name="Straight Arrow Connector 123"/>
            <p:cNvCxnSpPr/>
            <p:nvPr/>
          </p:nvCxnSpPr>
          <p:spPr>
            <a:xfrm flipH="1" flipV="1">
              <a:off x="2032347" y="4468163"/>
              <a:ext cx="2432972" cy="657339"/>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682698">
              <a:off x="2817239" y="4672092"/>
              <a:ext cx="1749402" cy="304799"/>
            </a:xfrm>
            <a:prstGeom prst="rect">
              <a:avLst/>
            </a:prstGeom>
          </p:spPr>
          <p:txBody>
            <a:bodyPr vert="horz" wrap="square" lIns="91440" tIns="45720" rIns="91440" bIns="45720" rtlCol="0">
              <a:normAutofit fontScale="92500"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Get New</a:t>
              </a:r>
              <a:r>
                <a:rPr kumimoji="0" lang="en-US" sz="1000" b="0" i="0" u="none" strike="noStrike" kern="1200" cap="none" spc="0" normalizeH="0" noProof="0" dirty="0" smtClean="0">
                  <a:ln>
                    <a:noFill/>
                  </a:ln>
                  <a:solidFill>
                    <a:srgbClr val="1E1E1E"/>
                  </a:solidFill>
                  <a:effectLst/>
                  <a:uLnTx/>
                  <a:uFillTx/>
                  <a:latin typeface="+mn-lt"/>
                  <a:ea typeface="+mn-ea"/>
                  <a:cs typeface="+mn-cs"/>
                </a:rPr>
                <a:t> Containers</a:t>
              </a:r>
              <a:endParaRPr kumimoji="0" lang="en-US" sz="1000" b="0" i="0" u="none" strike="noStrike" kern="1200" cap="none" spc="0" normalizeH="0" baseline="0" noProof="0" dirty="0" smtClean="0">
                <a:ln>
                  <a:noFill/>
                </a:ln>
                <a:solidFill>
                  <a:srgbClr val="1E1E1E"/>
                </a:solidFill>
                <a:effectLst/>
                <a:uLnTx/>
                <a:uFillTx/>
                <a:latin typeface="+mn-lt"/>
                <a:ea typeface="+mn-ea"/>
                <a:cs typeface="+mn-cs"/>
              </a:endParaRPr>
            </a:p>
          </p:txBody>
        </p:sp>
      </p:grpSp>
      <p:sp>
        <p:nvSpPr>
          <p:cNvPr id="4" name="TextBox 3"/>
          <p:cNvSpPr txBox="1"/>
          <p:nvPr/>
        </p:nvSpPr>
        <p:spPr>
          <a:xfrm>
            <a:off x="5296562" y="3961799"/>
            <a:ext cx="914400" cy="685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
        <p:nvSpPr>
          <p:cNvPr id="9" name="Rectangle 8"/>
          <p:cNvSpPr/>
          <p:nvPr/>
        </p:nvSpPr>
        <p:spPr>
          <a:xfrm>
            <a:off x="5398592" y="2273904"/>
            <a:ext cx="2815337" cy="3429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Kafka (Streams)</a:t>
            </a:r>
            <a:endParaRPr lang="en-US" sz="1400" dirty="0"/>
          </a:p>
        </p:txBody>
      </p:sp>
      <p:sp>
        <p:nvSpPr>
          <p:cNvPr id="15" name="Rectangle 14"/>
          <p:cNvSpPr/>
          <p:nvPr/>
        </p:nvSpPr>
        <p:spPr>
          <a:xfrm>
            <a:off x="4465320" y="3798108"/>
            <a:ext cx="1600201" cy="28575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Samza AM</a:t>
            </a:r>
            <a:endParaRPr lang="en-US" sz="1400" dirty="0"/>
          </a:p>
        </p:txBody>
      </p:sp>
      <p:cxnSp>
        <p:nvCxnSpPr>
          <p:cNvPr id="6" name="Straight Arrow Connector 5"/>
          <p:cNvCxnSpPr/>
          <p:nvPr/>
        </p:nvCxnSpPr>
        <p:spPr>
          <a:xfrm flipV="1">
            <a:off x="5715000" y="2616804"/>
            <a:ext cx="0" cy="297846"/>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6400800" y="2616804"/>
            <a:ext cx="0" cy="297846"/>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7162800" y="2616804"/>
            <a:ext cx="0" cy="297846"/>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7924800" y="2616804"/>
            <a:ext cx="0" cy="297846"/>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5407152" y="2913187"/>
            <a:ext cx="1298449" cy="457200"/>
            <a:chOff x="3060890" y="3200400"/>
            <a:chExt cx="1298449" cy="609600"/>
          </a:xfrm>
        </p:grpSpPr>
        <p:sp>
          <p:nvSpPr>
            <p:cNvPr id="63" name="Rectangle 62"/>
            <p:cNvSpPr/>
            <p:nvPr/>
          </p:nvSpPr>
          <p:spPr>
            <a:xfrm>
              <a:off x="3060890" y="3200400"/>
              <a:ext cx="1298449" cy="609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4" name="TextBox 63"/>
            <p:cNvSpPr txBox="1"/>
            <p:nvPr/>
          </p:nvSpPr>
          <p:spPr>
            <a:xfrm>
              <a:off x="3060891" y="3200400"/>
              <a:ext cx="1298448" cy="22860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dirty="0" smtClean="0">
                  <a:solidFill>
                    <a:srgbClr val="1E1E1E"/>
                  </a:solidFill>
                  <a:latin typeface="+mn-lt"/>
                  <a:ea typeface="+mn-ea"/>
                  <a:cs typeface="+mn-cs"/>
                </a:rPr>
                <a:t>Task Container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65" name="Rectangle 64"/>
            <p:cNvSpPr/>
            <p:nvPr/>
          </p:nvSpPr>
          <p:spPr>
            <a:xfrm>
              <a:off x="3060890" y="3505200"/>
              <a:ext cx="64008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Task</a:t>
              </a:r>
              <a:endParaRPr lang="en-US" sz="1000" dirty="0"/>
            </a:p>
          </p:txBody>
        </p:sp>
        <p:sp>
          <p:nvSpPr>
            <p:cNvPr id="66" name="Rectangle 65"/>
            <p:cNvSpPr/>
            <p:nvPr/>
          </p:nvSpPr>
          <p:spPr>
            <a:xfrm>
              <a:off x="3719259" y="3503249"/>
              <a:ext cx="64008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Task</a:t>
              </a:r>
              <a:endParaRPr lang="en-US" sz="1000" dirty="0"/>
            </a:p>
          </p:txBody>
        </p:sp>
      </p:grpSp>
      <p:grpSp>
        <p:nvGrpSpPr>
          <p:cNvPr id="67" name="Group 66"/>
          <p:cNvGrpSpPr/>
          <p:nvPr/>
        </p:nvGrpSpPr>
        <p:grpSpPr>
          <a:xfrm>
            <a:off x="6915480" y="2914650"/>
            <a:ext cx="1298449" cy="457200"/>
            <a:chOff x="3060890" y="3200400"/>
            <a:chExt cx="1298449" cy="609600"/>
          </a:xfrm>
        </p:grpSpPr>
        <p:sp>
          <p:nvSpPr>
            <p:cNvPr id="68" name="Rectangle 67"/>
            <p:cNvSpPr/>
            <p:nvPr/>
          </p:nvSpPr>
          <p:spPr>
            <a:xfrm>
              <a:off x="3060890" y="3200400"/>
              <a:ext cx="1298449" cy="609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9" name="TextBox 68"/>
            <p:cNvSpPr txBox="1"/>
            <p:nvPr/>
          </p:nvSpPr>
          <p:spPr>
            <a:xfrm>
              <a:off x="3060891" y="3200400"/>
              <a:ext cx="1298448" cy="22860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dirty="0" smtClean="0">
                  <a:solidFill>
                    <a:srgbClr val="1E1E1E"/>
                  </a:solidFill>
                  <a:latin typeface="+mn-lt"/>
                  <a:ea typeface="+mn-ea"/>
                  <a:cs typeface="+mn-cs"/>
                </a:rPr>
                <a:t>Task Container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70" name="Rectangle 69"/>
            <p:cNvSpPr/>
            <p:nvPr/>
          </p:nvSpPr>
          <p:spPr>
            <a:xfrm>
              <a:off x="3060890" y="3505200"/>
              <a:ext cx="64008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Task</a:t>
              </a:r>
              <a:endParaRPr lang="en-US" sz="1000" dirty="0"/>
            </a:p>
          </p:txBody>
        </p:sp>
        <p:sp>
          <p:nvSpPr>
            <p:cNvPr id="71" name="Rectangle 70"/>
            <p:cNvSpPr/>
            <p:nvPr/>
          </p:nvSpPr>
          <p:spPr>
            <a:xfrm>
              <a:off x="3719259" y="3503249"/>
              <a:ext cx="64008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Task</a:t>
              </a:r>
              <a:endParaRPr lang="en-US" sz="1000" dirty="0"/>
            </a:p>
          </p:txBody>
        </p:sp>
      </p:grpSp>
      <p:grpSp>
        <p:nvGrpSpPr>
          <p:cNvPr id="98" name="Group 97"/>
          <p:cNvGrpSpPr/>
          <p:nvPr/>
        </p:nvGrpSpPr>
        <p:grpSpPr>
          <a:xfrm>
            <a:off x="3209544" y="2273904"/>
            <a:ext cx="2197608" cy="457200"/>
            <a:chOff x="3209544" y="3031872"/>
            <a:chExt cx="2197608" cy="609600"/>
          </a:xfrm>
        </p:grpSpPr>
        <p:grpSp>
          <p:nvGrpSpPr>
            <p:cNvPr id="50" name="Group 49"/>
            <p:cNvGrpSpPr/>
            <p:nvPr/>
          </p:nvGrpSpPr>
          <p:grpSpPr>
            <a:xfrm>
              <a:off x="3209544" y="3031872"/>
              <a:ext cx="1298449" cy="609600"/>
              <a:chOff x="3060890" y="3200400"/>
              <a:chExt cx="1298449" cy="609600"/>
            </a:xfrm>
          </p:grpSpPr>
          <p:sp>
            <p:nvSpPr>
              <p:cNvPr id="51" name="Rectangle 50"/>
              <p:cNvSpPr/>
              <p:nvPr/>
            </p:nvSpPr>
            <p:spPr>
              <a:xfrm>
                <a:off x="3060890" y="3200400"/>
                <a:ext cx="1298449"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2" name="TextBox 51"/>
              <p:cNvSpPr txBox="1"/>
              <p:nvPr/>
            </p:nvSpPr>
            <p:spPr>
              <a:xfrm>
                <a:off x="3060891" y="3200400"/>
                <a:ext cx="1298448" cy="22860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dirty="0" smtClean="0">
                    <a:solidFill>
                      <a:srgbClr val="1E1E1E"/>
                    </a:solidFill>
                    <a:latin typeface="+mn-lt"/>
                    <a:ea typeface="+mn-ea"/>
                    <a:cs typeface="+mn-cs"/>
                  </a:rPr>
                  <a:t>Task Container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53" name="Rectangle 52"/>
              <p:cNvSpPr/>
              <p:nvPr/>
            </p:nvSpPr>
            <p:spPr>
              <a:xfrm>
                <a:off x="3060890" y="3505200"/>
                <a:ext cx="64008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Task</a:t>
                </a:r>
                <a:endParaRPr lang="en-US" sz="1000" dirty="0"/>
              </a:p>
            </p:txBody>
          </p:sp>
          <p:sp>
            <p:nvSpPr>
              <p:cNvPr id="54" name="Rectangle 53"/>
              <p:cNvSpPr/>
              <p:nvPr/>
            </p:nvSpPr>
            <p:spPr>
              <a:xfrm>
                <a:off x="3719259" y="3503249"/>
                <a:ext cx="64008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Task</a:t>
                </a:r>
                <a:endParaRPr lang="en-US" sz="1000" dirty="0"/>
              </a:p>
            </p:txBody>
          </p:sp>
        </p:grpSp>
        <p:cxnSp>
          <p:nvCxnSpPr>
            <p:cNvPr id="17" name="Straight Arrow Connector 16"/>
            <p:cNvCxnSpPr/>
            <p:nvPr/>
          </p:nvCxnSpPr>
          <p:spPr>
            <a:xfrm flipH="1">
              <a:off x="4507993" y="3135085"/>
              <a:ext cx="890598"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4507993" y="3355127"/>
              <a:ext cx="899159"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22" name="Multiply 121"/>
          <p:cNvSpPr/>
          <p:nvPr/>
        </p:nvSpPr>
        <p:spPr>
          <a:xfrm>
            <a:off x="5018531" y="2821760"/>
            <a:ext cx="2057400" cy="685800"/>
          </a:xfrm>
          <a:prstGeom prst="mathMultiply">
            <a:avLst/>
          </a:prstGeom>
          <a:solidFill>
            <a:schemeClr val="bg1">
              <a:alpha val="25000"/>
            </a:schemeClr>
          </a:solidFill>
          <a:ln w="2540">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p:cNvGrpSpPr/>
          <p:nvPr/>
        </p:nvGrpSpPr>
        <p:grpSpPr>
          <a:xfrm>
            <a:off x="2032348" y="3028950"/>
            <a:ext cx="2615853" cy="769158"/>
            <a:chOff x="2032347" y="4038600"/>
            <a:chExt cx="2615853" cy="1025544"/>
          </a:xfrm>
        </p:grpSpPr>
        <p:cxnSp>
          <p:nvCxnSpPr>
            <p:cNvPr id="28" name="Elbow Connector 27"/>
            <p:cNvCxnSpPr/>
            <p:nvPr/>
          </p:nvCxnSpPr>
          <p:spPr>
            <a:xfrm>
              <a:off x="2032347" y="4307352"/>
              <a:ext cx="2615853" cy="756792"/>
            </a:xfrm>
            <a:prstGeom prst="bentConnector3">
              <a:avLst>
                <a:gd name="adj1" fmla="val 100103"/>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819400" y="4038600"/>
              <a:ext cx="1389364" cy="268752"/>
            </a:xfrm>
            <a:prstGeom prst="rect">
              <a:avLst/>
            </a:prstGeom>
          </p:spPr>
          <p:txBody>
            <a:bodyPr vert="horz" wrap="square" lIns="91440" tIns="45720" rIns="91440" bIns="45720" rtlCol="0">
              <a:normAutofit fontScale="9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Container Finished</a:t>
              </a:r>
            </a:p>
          </p:txBody>
        </p:sp>
      </p:grpSp>
      <p:grpSp>
        <p:nvGrpSpPr>
          <p:cNvPr id="96" name="Group 95"/>
          <p:cNvGrpSpPr/>
          <p:nvPr/>
        </p:nvGrpSpPr>
        <p:grpSpPr>
          <a:xfrm>
            <a:off x="2150425" y="3940983"/>
            <a:ext cx="2414187" cy="258188"/>
            <a:chOff x="2150424" y="5254644"/>
            <a:chExt cx="2414187" cy="344251"/>
          </a:xfrm>
        </p:grpSpPr>
        <p:cxnSp>
          <p:nvCxnSpPr>
            <p:cNvPr id="106" name="Straight Arrow Connector 105"/>
            <p:cNvCxnSpPr>
              <a:stCxn id="15" idx="1"/>
            </p:cNvCxnSpPr>
            <p:nvPr/>
          </p:nvCxnSpPr>
          <p:spPr>
            <a:xfrm flipH="1">
              <a:off x="2150424" y="5254644"/>
              <a:ext cx="2314895" cy="297132"/>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1256502">
              <a:off x="2815209" y="5294096"/>
              <a:ext cx="1749402" cy="304799"/>
            </a:xfrm>
            <a:prstGeom prst="rect">
              <a:avLst/>
            </a:prstGeom>
          </p:spPr>
          <p:txBody>
            <a:bodyPr vert="horz" wrap="square" lIns="91440" tIns="45720" rIns="91440" bIns="45720" rtlCol="0">
              <a:normAutofit fontScale="92500"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000" b="0" i="0" u="none" strike="noStrike" kern="1200" cap="none" spc="0" normalizeH="0" baseline="0" noProof="0" dirty="0" smtClean="0">
                  <a:ln>
                    <a:noFill/>
                  </a:ln>
                  <a:solidFill>
                    <a:srgbClr val="1E1E1E"/>
                  </a:solidFill>
                  <a:effectLst/>
                  <a:uLnTx/>
                  <a:uFillTx/>
                  <a:latin typeface="+mn-lt"/>
                  <a:ea typeface="+mn-ea"/>
                  <a:cs typeface="+mn-cs"/>
                </a:rPr>
                <a:t>Launch Container</a:t>
              </a:r>
            </a:p>
          </p:txBody>
        </p:sp>
      </p:grpSp>
      <p:cxnSp>
        <p:nvCxnSpPr>
          <p:cNvPr id="94" name="Straight Connector 93"/>
          <p:cNvCxnSpPr/>
          <p:nvPr/>
        </p:nvCxnSpPr>
        <p:spPr>
          <a:xfrm flipV="1">
            <a:off x="2150425" y="2731104"/>
            <a:ext cx="1059121" cy="1238595"/>
          </a:xfrm>
          <a:prstGeom prst="line">
            <a:avLst/>
          </a:prstGeom>
          <a:ln>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fontScale="90000"/>
          </a:bodyPr>
          <a:lstStyle/>
          <a:p>
            <a:r>
              <a:rPr lang="en-US" dirty="0" smtClean="0"/>
              <a:t>Samza on YARN </a:t>
            </a:r>
            <a:r>
              <a:rPr lang="en-US" dirty="0"/>
              <a:t> </a:t>
            </a:r>
            <a:r>
              <a:rPr lang="en-US" dirty="0" smtClean="0"/>
              <a:t>( </a:t>
            </a:r>
            <a:r>
              <a:rPr lang="en-US" dirty="0" smtClean="0"/>
              <a:t>Failure Handling App )</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20</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8229600" cy="840581"/>
          </a:xfrm>
        </p:spPr>
        <p:txBody>
          <a:bodyPr/>
          <a:lstStyle/>
          <a:p>
            <a:r>
              <a:rPr lang="en-US" dirty="0" smtClean="0"/>
              <a:t>Stream processing system – uses YARN as the execution framework</a:t>
            </a:r>
          </a:p>
          <a:p>
            <a:r>
              <a:rPr lang="en-US" dirty="0" smtClean="0"/>
              <a:t>Makes use of </a:t>
            </a:r>
            <a:r>
              <a:rPr lang="en-US" dirty="0" err="1" smtClean="0"/>
              <a:t>CGroups</a:t>
            </a:r>
            <a:r>
              <a:rPr lang="en-US" dirty="0" smtClean="0"/>
              <a:t> support in YARN for CPU isolation</a:t>
            </a:r>
          </a:p>
          <a:p>
            <a:r>
              <a:rPr lang="en-US" dirty="0" smtClean="0"/>
              <a:t>Uses Kafka as underlying store</a:t>
            </a:r>
          </a:p>
        </p:txBody>
      </p:sp>
      <p:sp>
        <p:nvSpPr>
          <p:cNvPr id="100" name="TextBox 99"/>
          <p:cNvSpPr txBox="1"/>
          <p:nvPr/>
        </p:nvSpPr>
        <p:spPr>
          <a:xfrm>
            <a:off x="8093470" y="4063124"/>
            <a:ext cx="914400" cy="685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2165438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22" grpId="0" animBg="1"/>
      <p:bldP spid="1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YARN Eco-system</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21</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4038600" cy="3715941"/>
          </a:xfrm>
        </p:spPr>
        <p:txBody>
          <a:bodyPr/>
          <a:lstStyle/>
          <a:p>
            <a:pPr marL="0" indent="0">
              <a:buNone/>
            </a:pPr>
            <a:r>
              <a:rPr lang="en-US" sz="2000" dirty="0" smtClean="0"/>
              <a:t>Powered by YARN</a:t>
            </a:r>
            <a:endParaRPr lang="en-US" sz="2000" dirty="0"/>
          </a:p>
          <a:p>
            <a:r>
              <a:rPr lang="en-US" sz="1400" dirty="0" smtClean="0"/>
              <a:t>Apache </a:t>
            </a:r>
            <a:r>
              <a:rPr lang="en-US" sz="1400" dirty="0" err="1" smtClean="0"/>
              <a:t>Giraph</a:t>
            </a:r>
            <a:r>
              <a:rPr lang="en-US" sz="1400" dirty="0" smtClean="0"/>
              <a:t> – Graph Processing</a:t>
            </a:r>
          </a:p>
          <a:p>
            <a:r>
              <a:rPr lang="en-US" sz="1400" dirty="0"/>
              <a:t>Apache Hama - </a:t>
            </a:r>
            <a:r>
              <a:rPr lang="en-US" sz="1400" dirty="0" smtClean="0"/>
              <a:t>BSP</a:t>
            </a:r>
            <a:endParaRPr lang="en-US" sz="1400" dirty="0"/>
          </a:p>
          <a:p>
            <a:r>
              <a:rPr lang="en-US" sz="1400" dirty="0"/>
              <a:t>Apache </a:t>
            </a:r>
            <a:r>
              <a:rPr lang="en-US" sz="1400" dirty="0" err="1"/>
              <a:t>Hadoop</a:t>
            </a:r>
            <a:r>
              <a:rPr lang="en-US" sz="1400" dirty="0"/>
              <a:t> </a:t>
            </a:r>
            <a:r>
              <a:rPr lang="en-US" sz="1400" dirty="0" smtClean="0"/>
              <a:t>MapReduce – Batch</a:t>
            </a:r>
          </a:p>
          <a:p>
            <a:r>
              <a:rPr lang="en-US" sz="1400" dirty="0"/>
              <a:t>Apache Tez – Batch/Interactive </a:t>
            </a:r>
          </a:p>
          <a:p>
            <a:r>
              <a:rPr lang="en-US" sz="1400" dirty="0" smtClean="0"/>
              <a:t>Apache S4 – Stream Processing</a:t>
            </a:r>
          </a:p>
          <a:p>
            <a:r>
              <a:rPr lang="en-US" sz="1400" dirty="0"/>
              <a:t>Apache </a:t>
            </a:r>
            <a:r>
              <a:rPr lang="en-US" sz="1400" dirty="0" smtClean="0"/>
              <a:t>Samza </a:t>
            </a:r>
            <a:r>
              <a:rPr lang="en-US" sz="1400" dirty="0"/>
              <a:t>– Stream </a:t>
            </a:r>
            <a:r>
              <a:rPr lang="en-US" sz="1400" dirty="0" smtClean="0"/>
              <a:t>Processing</a:t>
            </a:r>
          </a:p>
          <a:p>
            <a:r>
              <a:rPr lang="en-US" sz="1400" dirty="0"/>
              <a:t>Apache Storm – Stream </a:t>
            </a:r>
            <a:r>
              <a:rPr lang="en-US" sz="1400" dirty="0" smtClean="0"/>
              <a:t>Processing</a:t>
            </a:r>
            <a:endParaRPr lang="en-US" sz="1400" dirty="0"/>
          </a:p>
          <a:p>
            <a:r>
              <a:rPr lang="en-US" sz="1400" dirty="0"/>
              <a:t>Apache </a:t>
            </a:r>
            <a:r>
              <a:rPr lang="en-US" sz="1400" dirty="0" smtClean="0"/>
              <a:t>Spark – Iterative/Interactive applications</a:t>
            </a:r>
            <a:endParaRPr lang="en-US" sz="1400" dirty="0"/>
          </a:p>
          <a:p>
            <a:r>
              <a:rPr lang="en-US" sz="1400" dirty="0" err="1" smtClean="0"/>
              <a:t>Cloudera</a:t>
            </a:r>
            <a:r>
              <a:rPr lang="en-US" sz="1400" dirty="0" smtClean="0"/>
              <a:t> </a:t>
            </a:r>
            <a:r>
              <a:rPr lang="en-US" sz="1400" dirty="0"/>
              <a:t>Llama</a:t>
            </a:r>
          </a:p>
          <a:p>
            <a:r>
              <a:rPr lang="en-US" sz="1400" dirty="0" err="1" smtClean="0"/>
              <a:t>DataTorrent</a:t>
            </a:r>
            <a:endParaRPr lang="en-US" sz="1400" dirty="0" smtClean="0"/>
          </a:p>
          <a:p>
            <a:r>
              <a:rPr lang="en-US" sz="1400" dirty="0"/>
              <a:t>HOYA – </a:t>
            </a:r>
            <a:r>
              <a:rPr lang="en-US" sz="1400" dirty="0" err="1"/>
              <a:t>HBase</a:t>
            </a:r>
            <a:r>
              <a:rPr lang="en-US" sz="1400" dirty="0"/>
              <a:t> on YARN</a:t>
            </a:r>
          </a:p>
          <a:p>
            <a:r>
              <a:rPr lang="en-US" sz="1400" dirty="0" err="1" smtClean="0"/>
              <a:t>RedPoint</a:t>
            </a:r>
            <a:r>
              <a:rPr lang="en-US" sz="1400" dirty="0" smtClean="0"/>
              <a:t> Data Management</a:t>
            </a:r>
          </a:p>
        </p:txBody>
      </p:sp>
      <p:sp>
        <p:nvSpPr>
          <p:cNvPr id="6" name="Text Placeholder 7"/>
          <p:cNvSpPr>
            <a:spLocks noGrp="1"/>
          </p:cNvSpPr>
          <p:nvPr>
            <p:ph type="body" sz="quarter" idx="11"/>
          </p:nvPr>
        </p:nvSpPr>
        <p:spPr>
          <a:xfrm>
            <a:off x="4800600" y="873919"/>
            <a:ext cx="4038600" cy="3715941"/>
          </a:xfrm>
        </p:spPr>
        <p:txBody>
          <a:bodyPr/>
          <a:lstStyle/>
          <a:p>
            <a:pPr marL="0" indent="0">
              <a:buNone/>
            </a:pPr>
            <a:r>
              <a:rPr lang="en-US" sz="2000" dirty="0" smtClean="0"/>
              <a:t>YARN Utilities/Frameworks</a:t>
            </a:r>
            <a:endParaRPr lang="en-US" sz="1600" dirty="0"/>
          </a:p>
          <a:p>
            <a:r>
              <a:rPr lang="en-US" sz="1400" dirty="0" smtClean="0"/>
              <a:t>Weave by Continuity</a:t>
            </a:r>
            <a:endParaRPr lang="en-US" sz="1400" dirty="0"/>
          </a:p>
          <a:p>
            <a:r>
              <a:rPr lang="en-US" sz="1400" dirty="0" smtClean="0"/>
              <a:t>REEF by Microsoft</a:t>
            </a:r>
          </a:p>
          <a:p>
            <a:r>
              <a:rPr lang="en-US" sz="1400" dirty="0" smtClean="0"/>
              <a:t>Spring support for </a:t>
            </a:r>
            <a:r>
              <a:rPr lang="en-US" sz="1400" dirty="0" err="1" smtClean="0"/>
              <a:t>Hadoop</a:t>
            </a:r>
            <a:r>
              <a:rPr lang="en-US" sz="1400" dirty="0" smtClean="0"/>
              <a:t> 2</a:t>
            </a:r>
            <a:endParaRPr lang="en-US" sz="1400" dirty="0"/>
          </a:p>
        </p:txBody>
      </p:sp>
    </p:spTree>
    <p:extLst>
      <p:ext uri="{BB962C8B-B14F-4D97-AF65-F5344CB8AC3E}">
        <p14:creationId xmlns:p14="http://schemas.microsoft.com/office/powerpoint/2010/main" val="9948371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1511467"/>
            <a:ext cx="8259884" cy="2083516"/>
          </a:xfrm>
        </p:spPr>
        <p:txBody>
          <a:bodyPr/>
          <a:lstStyle/>
          <a:p>
            <a:pPr algn="ctr"/>
            <a:r>
              <a:rPr lang="en-US" dirty="0" smtClean="0"/>
              <a:t>YARN</a:t>
            </a:r>
            <a:br>
              <a:rPr lang="en-US" dirty="0" smtClean="0"/>
            </a:br>
            <a:r>
              <a:rPr lang="en-US" dirty="0" smtClean="0"/>
              <a:t>Best Practices</a:t>
            </a:r>
            <a:endParaRPr lang="en-US" dirty="0"/>
          </a:p>
        </p:txBody>
      </p:sp>
      <p:sp>
        <p:nvSpPr>
          <p:cNvPr id="4" name="Footer Placeholder 3"/>
          <p:cNvSpPr>
            <a:spLocks noGrp="1"/>
          </p:cNvSpPr>
          <p:nvPr>
            <p:ph type="ftr" sz="quarter" idx="10"/>
          </p:nvPr>
        </p:nvSpPr>
        <p:spPr/>
        <p:txBody>
          <a:bodyPr/>
          <a:lstStyle/>
          <a:p>
            <a:pPr>
              <a:defRPr/>
            </a:pPr>
            <a:r>
              <a:rPr lang="en-US" smtClean="0"/>
              <a:t>Architecting the Future of Big Data</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55195364-CB26-204E-9D19-22CA26A13F79}" type="slidenum">
              <a:rPr lang="en-US" smtClean="0"/>
              <a:pPr>
                <a:defRPr/>
              </a:pPr>
              <a:t>22</a:t>
            </a:fld>
            <a:endParaRPr lang="en-US" dirty="0"/>
          </a:p>
        </p:txBody>
      </p:sp>
    </p:spTree>
    <p:extLst>
      <p:ext uri="{BB962C8B-B14F-4D97-AF65-F5344CB8AC3E}">
        <p14:creationId xmlns:p14="http://schemas.microsoft.com/office/powerpoint/2010/main" val="19593398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Best Practices</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23</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8229600" cy="3715941"/>
          </a:xfrm>
        </p:spPr>
        <p:txBody>
          <a:bodyPr/>
          <a:lstStyle/>
          <a:p>
            <a:r>
              <a:rPr lang="en-US" sz="1900" dirty="0" smtClean="0"/>
              <a:t>Use provided Client libraries</a:t>
            </a:r>
          </a:p>
          <a:p>
            <a:r>
              <a:rPr lang="en-US" sz="1900" dirty="0" smtClean="0"/>
              <a:t>Resource</a:t>
            </a:r>
            <a:r>
              <a:rPr lang="en-US" sz="2000" dirty="0" smtClean="0"/>
              <a:t> Negotiation</a:t>
            </a:r>
          </a:p>
          <a:p>
            <a:pPr lvl="1"/>
            <a:r>
              <a:rPr lang="en-US" sz="1700" dirty="0" smtClean="0"/>
              <a:t>You may ask but you may not get what you want - immediately.</a:t>
            </a:r>
          </a:p>
          <a:p>
            <a:pPr lvl="1"/>
            <a:r>
              <a:rPr lang="en-US" sz="1700" dirty="0" smtClean="0"/>
              <a:t>Locality requests may not always be met. </a:t>
            </a:r>
          </a:p>
          <a:p>
            <a:pPr lvl="1"/>
            <a:r>
              <a:rPr lang="en-US" sz="1700" dirty="0" smtClean="0"/>
              <a:t>Resources like memory/CPU are guaranteed. </a:t>
            </a:r>
          </a:p>
          <a:p>
            <a:r>
              <a:rPr lang="en-US" sz="1900" dirty="0" smtClean="0"/>
              <a:t>Failure handling</a:t>
            </a:r>
          </a:p>
          <a:p>
            <a:pPr lvl="1"/>
            <a:r>
              <a:rPr lang="en-US" sz="1700" dirty="0" smtClean="0"/>
              <a:t>Remember, anything can fail ( or YARN can pre-empt your containers)</a:t>
            </a:r>
          </a:p>
          <a:p>
            <a:pPr lvl="1"/>
            <a:r>
              <a:rPr lang="en-US" sz="1700" dirty="0" smtClean="0"/>
              <a:t>AM failures handled by YARN but container failures handled by the application.</a:t>
            </a:r>
          </a:p>
          <a:p>
            <a:r>
              <a:rPr lang="en-US" sz="1900" dirty="0" err="1" smtClean="0"/>
              <a:t>Checkpointing</a:t>
            </a:r>
            <a:endParaRPr lang="en-US" sz="1900" dirty="0" smtClean="0"/>
          </a:p>
          <a:p>
            <a:pPr lvl="1"/>
            <a:r>
              <a:rPr lang="en-US" sz="1700" dirty="0" smtClean="0"/>
              <a:t>Check-point AM state for AM recovery.</a:t>
            </a:r>
          </a:p>
          <a:p>
            <a:pPr lvl="1"/>
            <a:r>
              <a:rPr lang="en-US" sz="1700" dirty="0" smtClean="0"/>
              <a:t>If tasks are long running, check-point task state.</a:t>
            </a:r>
          </a:p>
          <a:p>
            <a:endParaRPr lang="en-US" sz="2000" dirty="0" smtClean="0"/>
          </a:p>
          <a:p>
            <a:pPr lvl="1"/>
            <a:endParaRPr lang="en-US" sz="20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a:p>
        </p:txBody>
      </p:sp>
      <p:sp>
        <p:nvSpPr>
          <p:cNvPr id="4" name="TextBox 3"/>
          <p:cNvSpPr txBox="1"/>
          <p:nvPr/>
        </p:nvSpPr>
        <p:spPr>
          <a:xfrm>
            <a:off x="2459789" y="611605"/>
            <a:ext cx="914400" cy="685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930520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Best Practices</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24</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8229600" cy="3715941"/>
          </a:xfrm>
        </p:spPr>
        <p:txBody>
          <a:bodyPr/>
          <a:lstStyle/>
          <a:p>
            <a:r>
              <a:rPr lang="en-US" sz="2200" dirty="0" smtClean="0"/>
              <a:t>Cluster Dependencies</a:t>
            </a:r>
          </a:p>
          <a:p>
            <a:pPr lvl="1"/>
            <a:r>
              <a:rPr lang="en-US" sz="2000" dirty="0" smtClean="0"/>
              <a:t>Try to make zero assumptions on the cluster.</a:t>
            </a:r>
          </a:p>
          <a:p>
            <a:pPr lvl="1"/>
            <a:r>
              <a:rPr lang="en-US" sz="2000" dirty="0" smtClean="0"/>
              <a:t>Your application bundle should deploy everything required using YARN’s local resources.</a:t>
            </a:r>
          </a:p>
          <a:p>
            <a:r>
              <a:rPr lang="en-US" sz="2200" dirty="0" smtClean="0"/>
              <a:t>Client-only installs if possible</a:t>
            </a:r>
          </a:p>
          <a:p>
            <a:pPr lvl="1"/>
            <a:r>
              <a:rPr lang="en-US" sz="2000" dirty="0" smtClean="0"/>
              <a:t>Simplifies cluster deployment, and multi-version support</a:t>
            </a:r>
          </a:p>
          <a:p>
            <a:r>
              <a:rPr lang="en-US" sz="2200" dirty="0"/>
              <a:t>Securing your Application</a:t>
            </a:r>
          </a:p>
          <a:p>
            <a:pPr lvl="1"/>
            <a:r>
              <a:rPr lang="en-US" sz="2000" dirty="0"/>
              <a:t>YARN does not secure communications between the AM and its containers.</a:t>
            </a:r>
          </a:p>
          <a:p>
            <a:pPr marL="398463" lvl="1" indent="0">
              <a:buNone/>
            </a:pPr>
            <a:endParaRPr lang="en-US" sz="20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a:p>
        </p:txBody>
      </p:sp>
      <p:sp>
        <p:nvSpPr>
          <p:cNvPr id="4" name="TextBox 3"/>
          <p:cNvSpPr txBox="1"/>
          <p:nvPr/>
        </p:nvSpPr>
        <p:spPr>
          <a:xfrm>
            <a:off x="2459789" y="611605"/>
            <a:ext cx="914400" cy="685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6577449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Testing/Debugging your Application</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25</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8229600" cy="3715941"/>
          </a:xfrm>
        </p:spPr>
        <p:txBody>
          <a:bodyPr/>
          <a:lstStyle/>
          <a:p>
            <a:r>
              <a:rPr lang="en-US" sz="2200" dirty="0" err="1" smtClean="0"/>
              <a:t>MiniYARNCluster</a:t>
            </a:r>
            <a:endParaRPr lang="en-US" sz="2200" dirty="0" smtClean="0"/>
          </a:p>
          <a:p>
            <a:pPr lvl="1"/>
            <a:r>
              <a:rPr lang="en-US" sz="2000" dirty="0" smtClean="0"/>
              <a:t>Regression tests</a:t>
            </a:r>
          </a:p>
          <a:p>
            <a:r>
              <a:rPr lang="en-US" sz="2200" dirty="0" smtClean="0"/>
              <a:t>Unmanaged AM</a:t>
            </a:r>
          </a:p>
          <a:p>
            <a:pPr lvl="1"/>
            <a:r>
              <a:rPr lang="en-US" sz="2000" dirty="0" smtClean="0"/>
              <a:t>Support to </a:t>
            </a:r>
            <a:r>
              <a:rPr lang="en-US" sz="2000" dirty="0"/>
              <a:t>run the AM outside of a YARN cluster for manual testing</a:t>
            </a:r>
            <a:r>
              <a:rPr lang="en-US" sz="2000" dirty="0" smtClean="0"/>
              <a:t>.</a:t>
            </a:r>
          </a:p>
          <a:p>
            <a:r>
              <a:rPr lang="en-US" sz="2200" dirty="0" smtClean="0"/>
              <a:t>Logs</a:t>
            </a:r>
          </a:p>
          <a:p>
            <a:pPr lvl="1"/>
            <a:r>
              <a:rPr lang="en-US" sz="2000" dirty="0" smtClean="0"/>
              <a:t>Log aggregation support to push all logs into HDFS</a:t>
            </a:r>
          </a:p>
          <a:p>
            <a:pPr lvl="1"/>
            <a:r>
              <a:rPr lang="en-US" sz="2000" dirty="0" smtClean="0"/>
              <a:t>Accessible via CLI, UI.</a:t>
            </a:r>
            <a:endParaRPr lang="en-US" sz="2000" dirty="0"/>
          </a:p>
          <a:p>
            <a:pPr lvl="1"/>
            <a:endParaRPr lang="en-US" sz="20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a:p>
        </p:txBody>
      </p:sp>
      <p:sp>
        <p:nvSpPr>
          <p:cNvPr id="4" name="TextBox 3"/>
          <p:cNvSpPr txBox="1"/>
          <p:nvPr/>
        </p:nvSpPr>
        <p:spPr>
          <a:xfrm>
            <a:off x="2459789" y="611605"/>
            <a:ext cx="914400" cy="685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36116650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Future work in YARN</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26</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8229600" cy="3715941"/>
          </a:xfrm>
        </p:spPr>
        <p:txBody>
          <a:bodyPr/>
          <a:lstStyle/>
          <a:p>
            <a:r>
              <a:rPr lang="en-US" sz="2000" dirty="0" err="1" smtClean="0"/>
              <a:t>ResourceManager</a:t>
            </a:r>
            <a:r>
              <a:rPr lang="en-US" sz="2000" dirty="0" smtClean="0"/>
              <a:t> High Availability and Work-preserving restart</a:t>
            </a:r>
          </a:p>
          <a:p>
            <a:pPr lvl="1"/>
            <a:r>
              <a:rPr lang="en-US" sz="1800" dirty="0" smtClean="0"/>
              <a:t>Work-in-Progress</a:t>
            </a:r>
          </a:p>
          <a:p>
            <a:r>
              <a:rPr lang="en-US" sz="2000" dirty="0" smtClean="0"/>
              <a:t>Scheduler Enhancements</a:t>
            </a:r>
          </a:p>
          <a:p>
            <a:pPr lvl="1"/>
            <a:r>
              <a:rPr lang="en-US" sz="1800" dirty="0" smtClean="0"/>
              <a:t>SLA Driven Scheduling, Gang scheduling</a:t>
            </a:r>
            <a:endParaRPr lang="en-US" sz="1800" dirty="0"/>
          </a:p>
          <a:p>
            <a:pPr lvl="1"/>
            <a:r>
              <a:rPr lang="en-US" sz="1800" dirty="0" smtClean="0"/>
              <a:t>Multiple resource types – disk/network/GPUs/affinity</a:t>
            </a:r>
          </a:p>
          <a:p>
            <a:r>
              <a:rPr lang="en-US" sz="2000" dirty="0" smtClean="0"/>
              <a:t>Rolling upgrades</a:t>
            </a:r>
          </a:p>
          <a:p>
            <a:r>
              <a:rPr lang="en-US" sz="2000" dirty="0" smtClean="0"/>
              <a:t>Long running services</a:t>
            </a:r>
          </a:p>
          <a:p>
            <a:pPr lvl="1"/>
            <a:r>
              <a:rPr lang="en-US" sz="1800" dirty="0" smtClean="0"/>
              <a:t>Better support to running services like </a:t>
            </a:r>
            <a:r>
              <a:rPr lang="en-US" sz="1800" dirty="0" err="1" smtClean="0"/>
              <a:t>HBase</a:t>
            </a:r>
            <a:endParaRPr lang="en-US" sz="1800" dirty="0" smtClean="0"/>
          </a:p>
          <a:p>
            <a:pPr lvl="1"/>
            <a:r>
              <a:rPr lang="en-US" sz="1800" dirty="0" smtClean="0"/>
              <a:t>Discovery of services, upgrades without downtime</a:t>
            </a:r>
          </a:p>
          <a:p>
            <a:r>
              <a:rPr lang="en-US" sz="2000" dirty="0" smtClean="0"/>
              <a:t>More utilities/libraries for Application Developers</a:t>
            </a:r>
            <a:endParaRPr lang="en-US" sz="2000" dirty="0"/>
          </a:p>
          <a:p>
            <a:pPr lvl="1"/>
            <a:r>
              <a:rPr lang="en-US" sz="1800" dirty="0" smtClean="0"/>
              <a:t>Failover/</a:t>
            </a:r>
            <a:r>
              <a:rPr lang="en-US" sz="1800" dirty="0" err="1" smtClean="0"/>
              <a:t>Checkpointing</a:t>
            </a:r>
            <a:endParaRPr lang="en-US" sz="18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r>
              <a:rPr lang="en-US" sz="2200" dirty="0" smtClean="0"/>
              <a:t>http://</a:t>
            </a:r>
            <a:r>
              <a:rPr lang="en-US" sz="2200" dirty="0" err="1" smtClean="0"/>
              <a:t>hadoop.apache.org</a:t>
            </a:r>
            <a:endParaRPr lang="en-US" sz="2200" dirty="0" smtClean="0"/>
          </a:p>
          <a:p>
            <a:endParaRPr lang="en-US" sz="2200" dirty="0"/>
          </a:p>
        </p:txBody>
      </p:sp>
    </p:spTree>
    <p:extLst>
      <p:ext uri="{BB962C8B-B14F-4D97-AF65-F5344CB8AC3E}">
        <p14:creationId xmlns:p14="http://schemas.microsoft.com/office/powerpoint/2010/main" val="37866396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smtClean="0"/>
              <a:t>Architecting the Future of Big Data</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C92467FF-63EE-094F-90CE-4C22793BA00D}" type="slidenum">
              <a:rPr lang="en-US" smtClean="0"/>
              <a:pPr>
                <a:defRPr/>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1"/>
          </p:nvPr>
        </p:nvSpPr>
        <p:spPr/>
        <p:txBody>
          <a:bodyPr numCol="1"/>
          <a:lstStyle/>
          <a:p>
            <a:r>
              <a:rPr lang="en-US" sz="3200" dirty="0" smtClean="0"/>
              <a:t>Apache </a:t>
            </a:r>
            <a:r>
              <a:rPr lang="en-US" sz="3200" dirty="0" err="1" smtClean="0"/>
              <a:t>Hadoop</a:t>
            </a:r>
            <a:r>
              <a:rPr lang="en-US" sz="3200" dirty="0" smtClean="0"/>
              <a:t> v1 to v2</a:t>
            </a:r>
          </a:p>
          <a:p>
            <a:endParaRPr lang="en-US" sz="2400" dirty="0"/>
          </a:p>
          <a:p>
            <a:r>
              <a:rPr lang="en-US" sz="3200" dirty="0" smtClean="0"/>
              <a:t>YARN</a:t>
            </a:r>
          </a:p>
          <a:p>
            <a:endParaRPr lang="en-US" sz="2400" dirty="0"/>
          </a:p>
          <a:p>
            <a:r>
              <a:rPr lang="en-US" sz="3200" dirty="0" smtClean="0"/>
              <a:t>Applications on YARN</a:t>
            </a:r>
          </a:p>
          <a:p>
            <a:endParaRPr lang="en-US" sz="2400" dirty="0"/>
          </a:p>
          <a:p>
            <a:r>
              <a:rPr lang="en-US" sz="3200" dirty="0" smtClean="0"/>
              <a:t>YARN Best Practices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3</a:t>
            </a:fld>
            <a:endParaRPr lang="en-US" dirty="0"/>
          </a:p>
        </p:txBody>
      </p:sp>
      <p:sp>
        <p:nvSpPr>
          <p:cNvPr id="5" name="Footer Placeholder 4"/>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234713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Hadoop</a:t>
            </a:r>
            <a:r>
              <a:rPr lang="en-US" dirty="0" smtClean="0"/>
              <a:t> v1</a:t>
            </a:r>
            <a:endParaRPr lang="en-US"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4</a:t>
            </a:fld>
            <a:endParaRPr lang="en-US" dirty="0"/>
          </a:p>
        </p:txBody>
      </p:sp>
      <p:sp>
        <p:nvSpPr>
          <p:cNvPr id="5" name="Footer Placeholder 4"/>
          <p:cNvSpPr>
            <a:spLocks noGrp="1"/>
          </p:cNvSpPr>
          <p:nvPr>
            <p:ph type="ftr" sz="quarter" idx="13"/>
          </p:nvPr>
        </p:nvSpPr>
        <p:spPr/>
        <p:txBody>
          <a:bodyPr/>
          <a:lstStyle/>
          <a:p>
            <a:pPr>
              <a:defRPr/>
            </a:pPr>
            <a:r>
              <a:rPr lang="en-US" smtClean="0"/>
              <a:t>Architecting the Future of Big Data</a:t>
            </a:r>
            <a:endParaRPr lang="en-US" dirty="0"/>
          </a:p>
        </p:txBody>
      </p:sp>
      <p:sp>
        <p:nvSpPr>
          <p:cNvPr id="104" name="Rounded Rectangle 103"/>
          <p:cNvSpPr/>
          <p:nvPr/>
        </p:nvSpPr>
        <p:spPr>
          <a:xfrm>
            <a:off x="271290" y="1267106"/>
            <a:ext cx="1367358" cy="422645"/>
          </a:xfrm>
          <a:prstGeom prst="roundRect">
            <a:avLst/>
          </a:prstGeom>
          <a:solidFill>
            <a:schemeClr val="accent5"/>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Job Client</a:t>
            </a:r>
            <a:endParaRPr lang="en-US" dirty="0"/>
          </a:p>
        </p:txBody>
      </p:sp>
      <p:cxnSp>
        <p:nvCxnSpPr>
          <p:cNvPr id="107" name="Elbow Connector 106"/>
          <p:cNvCxnSpPr>
            <a:stCxn id="104" idx="3"/>
            <a:endCxn id="7" idx="1"/>
          </p:cNvCxnSpPr>
          <p:nvPr/>
        </p:nvCxnSpPr>
        <p:spPr>
          <a:xfrm>
            <a:off x="1638648" y="1478429"/>
            <a:ext cx="2561440" cy="690"/>
          </a:xfrm>
          <a:prstGeom prst="bentConnector3">
            <a:avLst>
              <a:gd name="adj1" fmla="val 50000"/>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1971646" y="1091009"/>
            <a:ext cx="1593300" cy="405898"/>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Submit Job</a:t>
            </a:r>
          </a:p>
        </p:txBody>
      </p:sp>
      <p:sp>
        <p:nvSpPr>
          <p:cNvPr id="7" name="Rounded Rectangle 6"/>
          <p:cNvSpPr/>
          <p:nvPr/>
        </p:nvSpPr>
        <p:spPr>
          <a:xfrm>
            <a:off x="4200088" y="1073911"/>
            <a:ext cx="2432480" cy="81041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err="1" smtClean="0"/>
              <a:t>JobTracker</a:t>
            </a:r>
            <a:endParaRPr lang="en-US" dirty="0"/>
          </a:p>
        </p:txBody>
      </p:sp>
      <p:sp>
        <p:nvSpPr>
          <p:cNvPr id="9" name="Rounded Rectangle 8"/>
          <p:cNvSpPr/>
          <p:nvPr/>
        </p:nvSpPr>
        <p:spPr>
          <a:xfrm>
            <a:off x="2214224" y="2302822"/>
            <a:ext cx="1256298" cy="101523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1" name="Rounded Rectangle 10"/>
          <p:cNvSpPr/>
          <p:nvPr/>
        </p:nvSpPr>
        <p:spPr>
          <a:xfrm>
            <a:off x="5780675" y="3713619"/>
            <a:ext cx="1256298" cy="101523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2" name="Rounded Rectangle 11"/>
          <p:cNvSpPr/>
          <p:nvPr/>
        </p:nvSpPr>
        <p:spPr>
          <a:xfrm>
            <a:off x="3775322" y="3713620"/>
            <a:ext cx="1256298" cy="101523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3" name="Rounded Rectangle 12"/>
          <p:cNvSpPr/>
          <p:nvPr/>
        </p:nvSpPr>
        <p:spPr>
          <a:xfrm>
            <a:off x="2214224" y="3713620"/>
            <a:ext cx="1256298" cy="101523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4" name="Rounded Rectangle 13"/>
          <p:cNvSpPr/>
          <p:nvPr/>
        </p:nvSpPr>
        <p:spPr>
          <a:xfrm>
            <a:off x="7289713" y="2302822"/>
            <a:ext cx="1256298" cy="101523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5" name="Rounded Rectangle 14"/>
          <p:cNvSpPr/>
          <p:nvPr/>
        </p:nvSpPr>
        <p:spPr>
          <a:xfrm>
            <a:off x="5780675" y="2302822"/>
            <a:ext cx="1256298" cy="101523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6" name="Rounded Rectangle 15"/>
          <p:cNvSpPr/>
          <p:nvPr/>
        </p:nvSpPr>
        <p:spPr>
          <a:xfrm>
            <a:off x="3775322" y="2302822"/>
            <a:ext cx="1256298" cy="101523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7" name="Rounded Rectangle 16"/>
          <p:cNvSpPr/>
          <p:nvPr/>
        </p:nvSpPr>
        <p:spPr>
          <a:xfrm>
            <a:off x="7289713" y="3713619"/>
            <a:ext cx="1256298" cy="101523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1300" dirty="0" err="1" smtClean="0"/>
              <a:t>TaskTracker</a:t>
            </a:r>
            <a:endParaRPr lang="en-US" sz="1300" dirty="0"/>
          </a:p>
        </p:txBody>
      </p:sp>
      <p:sp>
        <p:nvSpPr>
          <p:cNvPr id="18" name="Can 17"/>
          <p:cNvSpPr/>
          <p:nvPr/>
        </p:nvSpPr>
        <p:spPr>
          <a:xfrm>
            <a:off x="2312378" y="2610572"/>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Can 20"/>
          <p:cNvSpPr/>
          <p:nvPr/>
        </p:nvSpPr>
        <p:spPr>
          <a:xfrm>
            <a:off x="2464778" y="2724872"/>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Can 21"/>
          <p:cNvSpPr/>
          <p:nvPr/>
        </p:nvSpPr>
        <p:spPr>
          <a:xfrm>
            <a:off x="2617178" y="2839172"/>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Can 22"/>
          <p:cNvSpPr/>
          <p:nvPr/>
        </p:nvSpPr>
        <p:spPr>
          <a:xfrm>
            <a:off x="2768296" y="2978116"/>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Can 41"/>
          <p:cNvSpPr/>
          <p:nvPr/>
        </p:nvSpPr>
        <p:spPr>
          <a:xfrm>
            <a:off x="7339839" y="2617708"/>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Can 42"/>
          <p:cNvSpPr/>
          <p:nvPr/>
        </p:nvSpPr>
        <p:spPr>
          <a:xfrm>
            <a:off x="7492239" y="2732008"/>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Can 43"/>
          <p:cNvSpPr/>
          <p:nvPr/>
        </p:nvSpPr>
        <p:spPr>
          <a:xfrm>
            <a:off x="7644639" y="2846308"/>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Can 44"/>
          <p:cNvSpPr/>
          <p:nvPr/>
        </p:nvSpPr>
        <p:spPr>
          <a:xfrm>
            <a:off x="7795757" y="298525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Can 46"/>
          <p:cNvSpPr/>
          <p:nvPr/>
        </p:nvSpPr>
        <p:spPr>
          <a:xfrm>
            <a:off x="5876160" y="2607837"/>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Can 47"/>
          <p:cNvSpPr/>
          <p:nvPr/>
        </p:nvSpPr>
        <p:spPr>
          <a:xfrm>
            <a:off x="6028560" y="2722137"/>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Can 48"/>
          <p:cNvSpPr/>
          <p:nvPr/>
        </p:nvSpPr>
        <p:spPr>
          <a:xfrm>
            <a:off x="6180960" y="2836437"/>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Can 49"/>
          <p:cNvSpPr/>
          <p:nvPr/>
        </p:nvSpPr>
        <p:spPr>
          <a:xfrm>
            <a:off x="6332078" y="297538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Can 51"/>
          <p:cNvSpPr/>
          <p:nvPr/>
        </p:nvSpPr>
        <p:spPr>
          <a:xfrm>
            <a:off x="3818877" y="2621080"/>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Can 52"/>
          <p:cNvSpPr/>
          <p:nvPr/>
        </p:nvSpPr>
        <p:spPr>
          <a:xfrm>
            <a:off x="3971277" y="2735380"/>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Can 53"/>
          <p:cNvSpPr/>
          <p:nvPr/>
        </p:nvSpPr>
        <p:spPr>
          <a:xfrm>
            <a:off x="4123677" y="2849680"/>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Can 54"/>
          <p:cNvSpPr/>
          <p:nvPr/>
        </p:nvSpPr>
        <p:spPr>
          <a:xfrm>
            <a:off x="4274795" y="2988623"/>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Can 56"/>
          <p:cNvSpPr/>
          <p:nvPr/>
        </p:nvSpPr>
        <p:spPr>
          <a:xfrm>
            <a:off x="2261998" y="4020658"/>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Can 57"/>
          <p:cNvSpPr/>
          <p:nvPr/>
        </p:nvSpPr>
        <p:spPr>
          <a:xfrm>
            <a:off x="2414398" y="4134958"/>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Can 58"/>
          <p:cNvSpPr/>
          <p:nvPr/>
        </p:nvSpPr>
        <p:spPr>
          <a:xfrm>
            <a:off x="2566798" y="4249258"/>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Can 59"/>
          <p:cNvSpPr/>
          <p:nvPr/>
        </p:nvSpPr>
        <p:spPr>
          <a:xfrm>
            <a:off x="2717916" y="43882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Can 61"/>
          <p:cNvSpPr/>
          <p:nvPr/>
        </p:nvSpPr>
        <p:spPr>
          <a:xfrm>
            <a:off x="3818877" y="40321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Can 62"/>
          <p:cNvSpPr/>
          <p:nvPr/>
        </p:nvSpPr>
        <p:spPr>
          <a:xfrm>
            <a:off x="3971277" y="41464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Can 63"/>
          <p:cNvSpPr/>
          <p:nvPr/>
        </p:nvSpPr>
        <p:spPr>
          <a:xfrm>
            <a:off x="4123677" y="42607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Can 64"/>
          <p:cNvSpPr/>
          <p:nvPr/>
        </p:nvSpPr>
        <p:spPr>
          <a:xfrm>
            <a:off x="4274795" y="4399645"/>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Can 66"/>
          <p:cNvSpPr/>
          <p:nvPr/>
        </p:nvSpPr>
        <p:spPr>
          <a:xfrm>
            <a:off x="5876160" y="40321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Can 67"/>
          <p:cNvSpPr/>
          <p:nvPr/>
        </p:nvSpPr>
        <p:spPr>
          <a:xfrm>
            <a:off x="6028560" y="41464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Can 68"/>
          <p:cNvSpPr/>
          <p:nvPr/>
        </p:nvSpPr>
        <p:spPr>
          <a:xfrm>
            <a:off x="6180960" y="42607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Can 69"/>
          <p:cNvSpPr/>
          <p:nvPr/>
        </p:nvSpPr>
        <p:spPr>
          <a:xfrm>
            <a:off x="6332078" y="4399645"/>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Can 71"/>
          <p:cNvSpPr/>
          <p:nvPr/>
        </p:nvSpPr>
        <p:spPr>
          <a:xfrm>
            <a:off x="7339839" y="40321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Can 72"/>
          <p:cNvSpPr/>
          <p:nvPr/>
        </p:nvSpPr>
        <p:spPr>
          <a:xfrm>
            <a:off x="7492239" y="41464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Can 73"/>
          <p:cNvSpPr/>
          <p:nvPr/>
        </p:nvSpPr>
        <p:spPr>
          <a:xfrm>
            <a:off x="7644639" y="4260701"/>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Can 74"/>
          <p:cNvSpPr/>
          <p:nvPr/>
        </p:nvSpPr>
        <p:spPr>
          <a:xfrm>
            <a:off x="7795757" y="4399645"/>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Can 78"/>
          <p:cNvSpPr/>
          <p:nvPr/>
        </p:nvSpPr>
        <p:spPr>
          <a:xfrm>
            <a:off x="7946875" y="2621080"/>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Can 79"/>
          <p:cNvSpPr/>
          <p:nvPr/>
        </p:nvSpPr>
        <p:spPr>
          <a:xfrm>
            <a:off x="8099276" y="2735380"/>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Can 81"/>
          <p:cNvSpPr/>
          <p:nvPr/>
        </p:nvSpPr>
        <p:spPr>
          <a:xfrm>
            <a:off x="6483197" y="2612817"/>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Can 82"/>
          <p:cNvSpPr/>
          <p:nvPr/>
        </p:nvSpPr>
        <p:spPr>
          <a:xfrm>
            <a:off x="6635597" y="2727117"/>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Can 84"/>
          <p:cNvSpPr/>
          <p:nvPr/>
        </p:nvSpPr>
        <p:spPr>
          <a:xfrm>
            <a:off x="4478672" y="2613277"/>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Can 85"/>
          <p:cNvSpPr/>
          <p:nvPr/>
        </p:nvSpPr>
        <p:spPr>
          <a:xfrm>
            <a:off x="4631072" y="2727577"/>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Can 87"/>
          <p:cNvSpPr/>
          <p:nvPr/>
        </p:nvSpPr>
        <p:spPr>
          <a:xfrm>
            <a:off x="2896672" y="2616649"/>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Can 88"/>
          <p:cNvSpPr/>
          <p:nvPr/>
        </p:nvSpPr>
        <p:spPr>
          <a:xfrm>
            <a:off x="3049072" y="2730949"/>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Can 90"/>
          <p:cNvSpPr/>
          <p:nvPr/>
        </p:nvSpPr>
        <p:spPr>
          <a:xfrm>
            <a:off x="7946875" y="4039535"/>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Can 91"/>
          <p:cNvSpPr/>
          <p:nvPr/>
        </p:nvSpPr>
        <p:spPr>
          <a:xfrm>
            <a:off x="8099276" y="4153835"/>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Can 93"/>
          <p:cNvSpPr/>
          <p:nvPr/>
        </p:nvSpPr>
        <p:spPr>
          <a:xfrm>
            <a:off x="6483197" y="4039535"/>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 name="Can 94"/>
          <p:cNvSpPr/>
          <p:nvPr/>
        </p:nvSpPr>
        <p:spPr>
          <a:xfrm>
            <a:off x="6635597" y="4153835"/>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Can 96"/>
          <p:cNvSpPr/>
          <p:nvPr/>
        </p:nvSpPr>
        <p:spPr>
          <a:xfrm>
            <a:off x="4425914" y="4003027"/>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Can 97"/>
          <p:cNvSpPr/>
          <p:nvPr/>
        </p:nvSpPr>
        <p:spPr>
          <a:xfrm>
            <a:off x="4578314" y="4117327"/>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Can 99"/>
          <p:cNvSpPr/>
          <p:nvPr/>
        </p:nvSpPr>
        <p:spPr>
          <a:xfrm>
            <a:off x="2919415" y="4016227"/>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Can 100"/>
          <p:cNvSpPr/>
          <p:nvPr/>
        </p:nvSpPr>
        <p:spPr>
          <a:xfrm>
            <a:off x="3071815" y="4130527"/>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2" name="Elbow Connector 111"/>
          <p:cNvCxnSpPr>
            <a:stCxn id="7" idx="2"/>
            <a:endCxn id="9" idx="0"/>
          </p:cNvCxnSpPr>
          <p:nvPr/>
        </p:nvCxnSpPr>
        <p:spPr>
          <a:xfrm rot="5400000">
            <a:off x="3920104" y="806596"/>
            <a:ext cx="418496" cy="2573955"/>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6" name="Elbow Connector 115"/>
          <p:cNvCxnSpPr>
            <a:stCxn id="7" idx="2"/>
            <a:endCxn id="14" idx="0"/>
          </p:cNvCxnSpPr>
          <p:nvPr/>
        </p:nvCxnSpPr>
        <p:spPr>
          <a:xfrm rot="16200000" flipH="1">
            <a:off x="6457848" y="842806"/>
            <a:ext cx="418496" cy="2501534"/>
          </a:xfrm>
          <a:prstGeom prst="bentConnector3">
            <a:avLst>
              <a:gd name="adj1" fmla="val 50000"/>
            </a:avLst>
          </a:prstGeom>
          <a:ln>
            <a:solidFill>
              <a:schemeClr val="bg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27" name="Elbow Connector 126"/>
          <p:cNvCxnSpPr>
            <a:stCxn id="16" idx="0"/>
            <a:endCxn id="7" idx="2"/>
          </p:cNvCxnSpPr>
          <p:nvPr/>
        </p:nvCxnSpPr>
        <p:spPr>
          <a:xfrm rot="5400000" flipH="1" flipV="1">
            <a:off x="4700652" y="1587146"/>
            <a:ext cx="418496" cy="1012857"/>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9" name="Elbow Connector 128"/>
          <p:cNvCxnSpPr>
            <a:stCxn id="7" idx="2"/>
            <a:endCxn id="15" idx="0"/>
          </p:cNvCxnSpPr>
          <p:nvPr/>
        </p:nvCxnSpPr>
        <p:spPr>
          <a:xfrm rot="16200000" flipH="1">
            <a:off x="5703329" y="1597325"/>
            <a:ext cx="418496" cy="992496"/>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7" idx="2"/>
            <a:endCxn id="13" idx="0"/>
          </p:cNvCxnSpPr>
          <p:nvPr/>
        </p:nvCxnSpPr>
        <p:spPr>
          <a:xfrm rot="5400000">
            <a:off x="3214705" y="1511996"/>
            <a:ext cx="1829294" cy="2573955"/>
          </a:xfrm>
          <a:prstGeom prst="bentConnector3">
            <a:avLst>
              <a:gd name="adj1" fmla="val 89188"/>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2" name="Elbow Connector 141"/>
          <p:cNvCxnSpPr>
            <a:stCxn id="7" idx="2"/>
            <a:endCxn id="12" idx="0"/>
          </p:cNvCxnSpPr>
          <p:nvPr/>
        </p:nvCxnSpPr>
        <p:spPr>
          <a:xfrm rot="5400000">
            <a:off x="3995254" y="2292545"/>
            <a:ext cx="1829294" cy="1012857"/>
          </a:xfrm>
          <a:prstGeom prst="bentConnector3">
            <a:avLst>
              <a:gd name="adj1" fmla="val 89748"/>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5" name="Elbow Connector 144"/>
          <p:cNvCxnSpPr>
            <a:stCxn id="7" idx="2"/>
            <a:endCxn id="11" idx="0"/>
          </p:cNvCxnSpPr>
          <p:nvPr/>
        </p:nvCxnSpPr>
        <p:spPr>
          <a:xfrm rot="16200000" flipH="1">
            <a:off x="4997929" y="2302724"/>
            <a:ext cx="1829294" cy="992496"/>
          </a:xfrm>
          <a:prstGeom prst="bentConnector3">
            <a:avLst>
              <a:gd name="adj1" fmla="val 89188"/>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stCxn id="7" idx="2"/>
            <a:endCxn id="17" idx="0"/>
          </p:cNvCxnSpPr>
          <p:nvPr/>
        </p:nvCxnSpPr>
        <p:spPr>
          <a:xfrm rot="16200000" flipH="1">
            <a:off x="5752448" y="1548205"/>
            <a:ext cx="1829294" cy="2501534"/>
          </a:xfrm>
          <a:prstGeom prst="bentConnector3">
            <a:avLst>
              <a:gd name="adj1" fmla="val 89188"/>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3" name="Rectangle 152"/>
          <p:cNvSpPr/>
          <p:nvPr/>
        </p:nvSpPr>
        <p:spPr>
          <a:xfrm>
            <a:off x="4403472" y="1479118"/>
            <a:ext cx="441947" cy="332906"/>
          </a:xfrm>
          <a:prstGeom prst="rect">
            <a:avLst/>
          </a:prstGeom>
          <a:solidFill>
            <a:schemeClr val="accent5">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9" name="Rectangle 158"/>
          <p:cNvSpPr/>
          <p:nvPr/>
        </p:nvSpPr>
        <p:spPr>
          <a:xfrm>
            <a:off x="4959332" y="1478428"/>
            <a:ext cx="441947" cy="332906"/>
          </a:xfrm>
          <a:prstGeom prst="rect">
            <a:avLst/>
          </a:prstGeom>
          <a:solidFill>
            <a:schemeClr val="accent1">
              <a:lumMod val="50000"/>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0" name="Rectangle 159"/>
          <p:cNvSpPr/>
          <p:nvPr/>
        </p:nvSpPr>
        <p:spPr>
          <a:xfrm>
            <a:off x="5553679" y="1479118"/>
            <a:ext cx="441947" cy="332906"/>
          </a:xfrm>
          <a:prstGeom prst="rect">
            <a:avLst/>
          </a:prstGeom>
          <a:solidFill>
            <a:schemeClr val="accent2">
              <a:lumMod val="90000"/>
              <a:lumOff val="10000"/>
              <a:alpha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3" name="Rounded Rectangle 162"/>
          <p:cNvSpPr/>
          <p:nvPr/>
        </p:nvSpPr>
        <p:spPr>
          <a:xfrm>
            <a:off x="152400" y="2836437"/>
            <a:ext cx="1752600" cy="877183"/>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Can 163"/>
          <p:cNvSpPr/>
          <p:nvPr/>
        </p:nvSpPr>
        <p:spPr>
          <a:xfrm>
            <a:off x="270984" y="2974034"/>
            <a:ext cx="302237" cy="277887"/>
          </a:xfrm>
          <a:prstGeom prst="can">
            <a:avLst/>
          </a:prstGeom>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5" name="Can 164"/>
          <p:cNvSpPr/>
          <p:nvPr/>
        </p:nvSpPr>
        <p:spPr>
          <a:xfrm>
            <a:off x="275555" y="3318056"/>
            <a:ext cx="307503" cy="282318"/>
          </a:xfrm>
          <a:prstGeom prst="can">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7" name="TextBox 166"/>
          <p:cNvSpPr txBox="1"/>
          <p:nvPr/>
        </p:nvSpPr>
        <p:spPr>
          <a:xfrm>
            <a:off x="712930" y="2975381"/>
            <a:ext cx="914400" cy="291130"/>
          </a:xfrm>
          <a:prstGeom prst="rect">
            <a:avLst/>
          </a:prstGeom>
        </p:spPr>
        <p:txBody>
          <a:bodyPr vert="horz" wrap="non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Map Slot</a:t>
            </a:r>
          </a:p>
        </p:txBody>
      </p:sp>
      <p:sp>
        <p:nvSpPr>
          <p:cNvPr id="168" name="TextBox 167"/>
          <p:cNvSpPr txBox="1"/>
          <p:nvPr/>
        </p:nvSpPr>
        <p:spPr>
          <a:xfrm>
            <a:off x="724248" y="3309244"/>
            <a:ext cx="914400" cy="291130"/>
          </a:xfrm>
          <a:prstGeom prst="rect">
            <a:avLst/>
          </a:prstGeom>
        </p:spPr>
        <p:txBody>
          <a:bodyPr vert="horz" wrap="non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Reduce Slot</a:t>
            </a:r>
          </a:p>
        </p:txBody>
      </p:sp>
    </p:spTree>
    <p:extLst>
      <p:ext uri="{BB962C8B-B14F-4D97-AF65-F5344CB8AC3E}">
        <p14:creationId xmlns:p14="http://schemas.microsoft.com/office/powerpoint/2010/main" val="2934425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4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4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6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6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6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53"/>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24" presetClass="emph" presetSubtype="0" fill="hold" grpId="1" nodeType="clickEffect">
                                  <p:stCondLst>
                                    <p:cond delay="0"/>
                                  </p:stCondLst>
                                  <p:childTnLst>
                                    <p:animClr clrSpc="hsl" dir="cw">
                                      <p:cBhvr override="childStyle">
                                        <p:cTn id="160" dur="500" fill="hold"/>
                                        <p:tgtEl>
                                          <p:spTgt spid="18"/>
                                        </p:tgtEl>
                                        <p:attrNameLst>
                                          <p:attrName>style.color</p:attrName>
                                        </p:attrNameLst>
                                      </p:cBhvr>
                                      <p:by>
                                        <p:hsl h="0" s="-12549" l="-25098"/>
                                      </p:by>
                                    </p:animClr>
                                    <p:animClr clrSpc="hsl" dir="cw">
                                      <p:cBhvr>
                                        <p:cTn id="161" dur="500" fill="hold"/>
                                        <p:tgtEl>
                                          <p:spTgt spid="18"/>
                                        </p:tgtEl>
                                        <p:attrNameLst>
                                          <p:attrName>fillcolor</p:attrName>
                                        </p:attrNameLst>
                                      </p:cBhvr>
                                      <p:by>
                                        <p:hsl h="0" s="-12549" l="-25098"/>
                                      </p:by>
                                    </p:animClr>
                                    <p:animClr clrSpc="hsl" dir="cw">
                                      <p:cBhvr>
                                        <p:cTn id="162" dur="500" fill="hold"/>
                                        <p:tgtEl>
                                          <p:spTgt spid="18"/>
                                        </p:tgtEl>
                                        <p:attrNameLst>
                                          <p:attrName>stroke.color</p:attrName>
                                        </p:attrNameLst>
                                      </p:cBhvr>
                                      <p:by>
                                        <p:hsl h="0" s="-12549" l="-25098"/>
                                      </p:by>
                                    </p:animClr>
                                    <p:set>
                                      <p:cBhvr>
                                        <p:cTn id="163" dur="500" fill="hold"/>
                                        <p:tgtEl>
                                          <p:spTgt spid="18"/>
                                        </p:tgtEl>
                                        <p:attrNameLst>
                                          <p:attrName>fill.type</p:attrName>
                                        </p:attrNameLst>
                                      </p:cBhvr>
                                      <p:to>
                                        <p:strVal val="solid"/>
                                      </p:to>
                                    </p:set>
                                  </p:childTnLst>
                                </p:cTn>
                              </p:par>
                              <p:par>
                                <p:cTn id="164" presetID="24" presetClass="emph" presetSubtype="0" fill="hold" grpId="1" nodeType="withEffect">
                                  <p:stCondLst>
                                    <p:cond delay="0"/>
                                  </p:stCondLst>
                                  <p:childTnLst>
                                    <p:animClr clrSpc="hsl" dir="cw">
                                      <p:cBhvr override="childStyle">
                                        <p:cTn id="165" dur="500" fill="hold"/>
                                        <p:tgtEl>
                                          <p:spTgt spid="53"/>
                                        </p:tgtEl>
                                        <p:attrNameLst>
                                          <p:attrName>style.color</p:attrName>
                                        </p:attrNameLst>
                                      </p:cBhvr>
                                      <p:by>
                                        <p:hsl h="0" s="-12549" l="-25098"/>
                                      </p:by>
                                    </p:animClr>
                                    <p:animClr clrSpc="hsl" dir="cw">
                                      <p:cBhvr>
                                        <p:cTn id="166" dur="500" fill="hold"/>
                                        <p:tgtEl>
                                          <p:spTgt spid="53"/>
                                        </p:tgtEl>
                                        <p:attrNameLst>
                                          <p:attrName>fillcolor</p:attrName>
                                        </p:attrNameLst>
                                      </p:cBhvr>
                                      <p:by>
                                        <p:hsl h="0" s="-12549" l="-25098"/>
                                      </p:by>
                                    </p:animClr>
                                    <p:animClr clrSpc="hsl" dir="cw">
                                      <p:cBhvr>
                                        <p:cTn id="167" dur="500" fill="hold"/>
                                        <p:tgtEl>
                                          <p:spTgt spid="53"/>
                                        </p:tgtEl>
                                        <p:attrNameLst>
                                          <p:attrName>stroke.color</p:attrName>
                                        </p:attrNameLst>
                                      </p:cBhvr>
                                      <p:by>
                                        <p:hsl h="0" s="-12549" l="-25098"/>
                                      </p:by>
                                    </p:animClr>
                                    <p:set>
                                      <p:cBhvr>
                                        <p:cTn id="168" dur="500" fill="hold"/>
                                        <p:tgtEl>
                                          <p:spTgt spid="53"/>
                                        </p:tgtEl>
                                        <p:attrNameLst>
                                          <p:attrName>fill.type</p:attrName>
                                        </p:attrNameLst>
                                      </p:cBhvr>
                                      <p:to>
                                        <p:strVal val="solid"/>
                                      </p:to>
                                    </p:set>
                                  </p:childTnLst>
                                </p:cTn>
                              </p:par>
                              <p:par>
                                <p:cTn id="169" presetID="24" presetClass="emph" presetSubtype="0" fill="hold" grpId="1" nodeType="withEffect">
                                  <p:stCondLst>
                                    <p:cond delay="0"/>
                                  </p:stCondLst>
                                  <p:childTnLst>
                                    <p:animClr clrSpc="hsl" dir="cw">
                                      <p:cBhvr override="childStyle">
                                        <p:cTn id="170" dur="500" fill="hold"/>
                                        <p:tgtEl>
                                          <p:spTgt spid="52"/>
                                        </p:tgtEl>
                                        <p:attrNameLst>
                                          <p:attrName>style.color</p:attrName>
                                        </p:attrNameLst>
                                      </p:cBhvr>
                                      <p:by>
                                        <p:hsl h="0" s="-12549" l="-25098"/>
                                      </p:by>
                                    </p:animClr>
                                    <p:animClr clrSpc="hsl" dir="cw">
                                      <p:cBhvr>
                                        <p:cTn id="171" dur="500" fill="hold"/>
                                        <p:tgtEl>
                                          <p:spTgt spid="52"/>
                                        </p:tgtEl>
                                        <p:attrNameLst>
                                          <p:attrName>fillcolor</p:attrName>
                                        </p:attrNameLst>
                                      </p:cBhvr>
                                      <p:by>
                                        <p:hsl h="0" s="-12549" l="-25098"/>
                                      </p:by>
                                    </p:animClr>
                                    <p:animClr clrSpc="hsl" dir="cw">
                                      <p:cBhvr>
                                        <p:cTn id="172" dur="500" fill="hold"/>
                                        <p:tgtEl>
                                          <p:spTgt spid="52"/>
                                        </p:tgtEl>
                                        <p:attrNameLst>
                                          <p:attrName>stroke.color</p:attrName>
                                        </p:attrNameLst>
                                      </p:cBhvr>
                                      <p:by>
                                        <p:hsl h="0" s="-12549" l="-25098"/>
                                      </p:by>
                                    </p:animClr>
                                    <p:set>
                                      <p:cBhvr>
                                        <p:cTn id="173" dur="500" fill="hold"/>
                                        <p:tgtEl>
                                          <p:spTgt spid="52"/>
                                        </p:tgtEl>
                                        <p:attrNameLst>
                                          <p:attrName>fill.type</p:attrName>
                                        </p:attrNameLst>
                                      </p:cBhvr>
                                      <p:to>
                                        <p:strVal val="solid"/>
                                      </p:to>
                                    </p:set>
                                  </p:childTnLst>
                                </p:cTn>
                              </p:par>
                              <p:par>
                                <p:cTn id="174" presetID="24" presetClass="emph" presetSubtype="0" fill="hold" grpId="1" nodeType="withEffect">
                                  <p:stCondLst>
                                    <p:cond delay="0"/>
                                  </p:stCondLst>
                                  <p:childTnLst>
                                    <p:animClr clrSpc="hsl" dir="cw">
                                      <p:cBhvr override="childStyle">
                                        <p:cTn id="175" dur="500" fill="hold"/>
                                        <p:tgtEl>
                                          <p:spTgt spid="48"/>
                                        </p:tgtEl>
                                        <p:attrNameLst>
                                          <p:attrName>style.color</p:attrName>
                                        </p:attrNameLst>
                                      </p:cBhvr>
                                      <p:by>
                                        <p:hsl h="0" s="-12549" l="-25098"/>
                                      </p:by>
                                    </p:animClr>
                                    <p:animClr clrSpc="hsl" dir="cw">
                                      <p:cBhvr>
                                        <p:cTn id="176" dur="500" fill="hold"/>
                                        <p:tgtEl>
                                          <p:spTgt spid="48"/>
                                        </p:tgtEl>
                                        <p:attrNameLst>
                                          <p:attrName>fillcolor</p:attrName>
                                        </p:attrNameLst>
                                      </p:cBhvr>
                                      <p:by>
                                        <p:hsl h="0" s="-12549" l="-25098"/>
                                      </p:by>
                                    </p:animClr>
                                    <p:animClr clrSpc="hsl" dir="cw">
                                      <p:cBhvr>
                                        <p:cTn id="177" dur="500" fill="hold"/>
                                        <p:tgtEl>
                                          <p:spTgt spid="48"/>
                                        </p:tgtEl>
                                        <p:attrNameLst>
                                          <p:attrName>stroke.color</p:attrName>
                                        </p:attrNameLst>
                                      </p:cBhvr>
                                      <p:by>
                                        <p:hsl h="0" s="-12549" l="-25098"/>
                                      </p:by>
                                    </p:animClr>
                                    <p:set>
                                      <p:cBhvr>
                                        <p:cTn id="178" dur="500" fill="hold"/>
                                        <p:tgtEl>
                                          <p:spTgt spid="48"/>
                                        </p:tgtEl>
                                        <p:attrNameLst>
                                          <p:attrName>fill.type</p:attrName>
                                        </p:attrNameLst>
                                      </p:cBhvr>
                                      <p:to>
                                        <p:strVal val="solid"/>
                                      </p:to>
                                    </p:set>
                                  </p:childTnLst>
                                </p:cTn>
                              </p:par>
                              <p:par>
                                <p:cTn id="179" presetID="24" presetClass="emph" presetSubtype="0" fill="hold" grpId="1" nodeType="withEffect">
                                  <p:stCondLst>
                                    <p:cond delay="0"/>
                                  </p:stCondLst>
                                  <p:childTnLst>
                                    <p:animClr clrSpc="hsl" dir="cw">
                                      <p:cBhvr override="childStyle">
                                        <p:cTn id="180" dur="500" fill="hold"/>
                                        <p:tgtEl>
                                          <p:spTgt spid="47"/>
                                        </p:tgtEl>
                                        <p:attrNameLst>
                                          <p:attrName>style.color</p:attrName>
                                        </p:attrNameLst>
                                      </p:cBhvr>
                                      <p:by>
                                        <p:hsl h="0" s="-12549" l="-25098"/>
                                      </p:by>
                                    </p:animClr>
                                    <p:animClr clrSpc="hsl" dir="cw">
                                      <p:cBhvr>
                                        <p:cTn id="181" dur="500" fill="hold"/>
                                        <p:tgtEl>
                                          <p:spTgt spid="47"/>
                                        </p:tgtEl>
                                        <p:attrNameLst>
                                          <p:attrName>fillcolor</p:attrName>
                                        </p:attrNameLst>
                                      </p:cBhvr>
                                      <p:by>
                                        <p:hsl h="0" s="-12549" l="-25098"/>
                                      </p:by>
                                    </p:animClr>
                                    <p:animClr clrSpc="hsl" dir="cw">
                                      <p:cBhvr>
                                        <p:cTn id="182" dur="500" fill="hold"/>
                                        <p:tgtEl>
                                          <p:spTgt spid="47"/>
                                        </p:tgtEl>
                                        <p:attrNameLst>
                                          <p:attrName>stroke.color</p:attrName>
                                        </p:attrNameLst>
                                      </p:cBhvr>
                                      <p:by>
                                        <p:hsl h="0" s="-12549" l="-25098"/>
                                      </p:by>
                                    </p:animClr>
                                    <p:set>
                                      <p:cBhvr>
                                        <p:cTn id="183" dur="500" fill="hold"/>
                                        <p:tgtEl>
                                          <p:spTgt spid="47"/>
                                        </p:tgtEl>
                                        <p:attrNameLst>
                                          <p:attrName>fill.type</p:attrName>
                                        </p:attrNameLst>
                                      </p:cBhvr>
                                      <p:to>
                                        <p:strVal val="solid"/>
                                      </p:to>
                                    </p:set>
                                  </p:childTnLst>
                                </p:cTn>
                              </p:par>
                              <p:par>
                                <p:cTn id="184" presetID="24" presetClass="emph" presetSubtype="0" fill="hold" grpId="1" nodeType="withEffect">
                                  <p:stCondLst>
                                    <p:cond delay="0"/>
                                  </p:stCondLst>
                                  <p:childTnLst>
                                    <p:animClr clrSpc="hsl" dir="cw">
                                      <p:cBhvr override="childStyle">
                                        <p:cTn id="185" dur="500" fill="hold"/>
                                        <p:tgtEl>
                                          <p:spTgt spid="63"/>
                                        </p:tgtEl>
                                        <p:attrNameLst>
                                          <p:attrName>style.color</p:attrName>
                                        </p:attrNameLst>
                                      </p:cBhvr>
                                      <p:by>
                                        <p:hsl h="0" s="-12549" l="-25098"/>
                                      </p:by>
                                    </p:animClr>
                                    <p:animClr clrSpc="hsl" dir="cw">
                                      <p:cBhvr>
                                        <p:cTn id="186" dur="500" fill="hold"/>
                                        <p:tgtEl>
                                          <p:spTgt spid="63"/>
                                        </p:tgtEl>
                                        <p:attrNameLst>
                                          <p:attrName>fillcolor</p:attrName>
                                        </p:attrNameLst>
                                      </p:cBhvr>
                                      <p:by>
                                        <p:hsl h="0" s="-12549" l="-25098"/>
                                      </p:by>
                                    </p:animClr>
                                    <p:animClr clrSpc="hsl" dir="cw">
                                      <p:cBhvr>
                                        <p:cTn id="187" dur="500" fill="hold"/>
                                        <p:tgtEl>
                                          <p:spTgt spid="63"/>
                                        </p:tgtEl>
                                        <p:attrNameLst>
                                          <p:attrName>stroke.color</p:attrName>
                                        </p:attrNameLst>
                                      </p:cBhvr>
                                      <p:by>
                                        <p:hsl h="0" s="-12549" l="-25098"/>
                                      </p:by>
                                    </p:animClr>
                                    <p:set>
                                      <p:cBhvr>
                                        <p:cTn id="188" dur="500" fill="hold"/>
                                        <p:tgtEl>
                                          <p:spTgt spid="63"/>
                                        </p:tgtEl>
                                        <p:attrNameLst>
                                          <p:attrName>fill.type</p:attrName>
                                        </p:attrNameLst>
                                      </p:cBhvr>
                                      <p:to>
                                        <p:strVal val="solid"/>
                                      </p:to>
                                    </p:set>
                                  </p:childTnLst>
                                </p:cTn>
                              </p:par>
                              <p:par>
                                <p:cTn id="189" presetID="24" presetClass="emph" presetSubtype="0" fill="hold" grpId="1" nodeType="withEffect">
                                  <p:stCondLst>
                                    <p:cond delay="0"/>
                                  </p:stCondLst>
                                  <p:childTnLst>
                                    <p:animClr clrSpc="hsl" dir="cw">
                                      <p:cBhvr override="childStyle">
                                        <p:cTn id="190" dur="500" fill="hold"/>
                                        <p:tgtEl>
                                          <p:spTgt spid="62"/>
                                        </p:tgtEl>
                                        <p:attrNameLst>
                                          <p:attrName>style.color</p:attrName>
                                        </p:attrNameLst>
                                      </p:cBhvr>
                                      <p:by>
                                        <p:hsl h="0" s="-12549" l="-25098"/>
                                      </p:by>
                                    </p:animClr>
                                    <p:animClr clrSpc="hsl" dir="cw">
                                      <p:cBhvr>
                                        <p:cTn id="191" dur="500" fill="hold"/>
                                        <p:tgtEl>
                                          <p:spTgt spid="62"/>
                                        </p:tgtEl>
                                        <p:attrNameLst>
                                          <p:attrName>fillcolor</p:attrName>
                                        </p:attrNameLst>
                                      </p:cBhvr>
                                      <p:by>
                                        <p:hsl h="0" s="-12549" l="-25098"/>
                                      </p:by>
                                    </p:animClr>
                                    <p:animClr clrSpc="hsl" dir="cw">
                                      <p:cBhvr>
                                        <p:cTn id="192" dur="500" fill="hold"/>
                                        <p:tgtEl>
                                          <p:spTgt spid="62"/>
                                        </p:tgtEl>
                                        <p:attrNameLst>
                                          <p:attrName>stroke.color</p:attrName>
                                        </p:attrNameLst>
                                      </p:cBhvr>
                                      <p:by>
                                        <p:hsl h="0" s="-12549" l="-25098"/>
                                      </p:by>
                                    </p:animClr>
                                    <p:set>
                                      <p:cBhvr>
                                        <p:cTn id="193" dur="500" fill="hold"/>
                                        <p:tgtEl>
                                          <p:spTgt spid="62"/>
                                        </p:tgtEl>
                                        <p:attrNameLst>
                                          <p:attrName>fill.type</p:attrName>
                                        </p:attrNameLst>
                                      </p:cBhvr>
                                      <p:to>
                                        <p:strVal val="solid"/>
                                      </p:to>
                                    </p:set>
                                  </p:childTnLst>
                                </p:cTn>
                              </p:par>
                              <p:par>
                                <p:cTn id="194" presetID="24" presetClass="emph" presetSubtype="0" fill="hold" grpId="1" nodeType="withEffect">
                                  <p:stCondLst>
                                    <p:cond delay="0"/>
                                  </p:stCondLst>
                                  <p:childTnLst>
                                    <p:animClr clrSpc="hsl" dir="cw">
                                      <p:cBhvr override="childStyle">
                                        <p:cTn id="195" dur="500" fill="hold"/>
                                        <p:tgtEl>
                                          <p:spTgt spid="68"/>
                                        </p:tgtEl>
                                        <p:attrNameLst>
                                          <p:attrName>style.color</p:attrName>
                                        </p:attrNameLst>
                                      </p:cBhvr>
                                      <p:by>
                                        <p:hsl h="0" s="-12549" l="-25098"/>
                                      </p:by>
                                    </p:animClr>
                                    <p:animClr clrSpc="hsl" dir="cw">
                                      <p:cBhvr>
                                        <p:cTn id="196" dur="500" fill="hold"/>
                                        <p:tgtEl>
                                          <p:spTgt spid="68"/>
                                        </p:tgtEl>
                                        <p:attrNameLst>
                                          <p:attrName>fillcolor</p:attrName>
                                        </p:attrNameLst>
                                      </p:cBhvr>
                                      <p:by>
                                        <p:hsl h="0" s="-12549" l="-25098"/>
                                      </p:by>
                                    </p:animClr>
                                    <p:animClr clrSpc="hsl" dir="cw">
                                      <p:cBhvr>
                                        <p:cTn id="197" dur="500" fill="hold"/>
                                        <p:tgtEl>
                                          <p:spTgt spid="68"/>
                                        </p:tgtEl>
                                        <p:attrNameLst>
                                          <p:attrName>stroke.color</p:attrName>
                                        </p:attrNameLst>
                                      </p:cBhvr>
                                      <p:by>
                                        <p:hsl h="0" s="-12549" l="-25098"/>
                                      </p:by>
                                    </p:animClr>
                                    <p:set>
                                      <p:cBhvr>
                                        <p:cTn id="198" dur="500" fill="hold"/>
                                        <p:tgtEl>
                                          <p:spTgt spid="68"/>
                                        </p:tgtEl>
                                        <p:attrNameLst>
                                          <p:attrName>fill.type</p:attrName>
                                        </p:attrNameLst>
                                      </p:cBhvr>
                                      <p:to>
                                        <p:strVal val="solid"/>
                                      </p:to>
                                    </p:set>
                                  </p:childTnLst>
                                </p:cTn>
                              </p:par>
                              <p:par>
                                <p:cTn id="199" presetID="24" presetClass="emph" presetSubtype="0" fill="hold" grpId="1" nodeType="withEffect">
                                  <p:stCondLst>
                                    <p:cond delay="0"/>
                                  </p:stCondLst>
                                  <p:childTnLst>
                                    <p:animClr clrSpc="hsl" dir="cw">
                                      <p:cBhvr override="childStyle">
                                        <p:cTn id="200" dur="500" fill="hold"/>
                                        <p:tgtEl>
                                          <p:spTgt spid="67"/>
                                        </p:tgtEl>
                                        <p:attrNameLst>
                                          <p:attrName>style.color</p:attrName>
                                        </p:attrNameLst>
                                      </p:cBhvr>
                                      <p:by>
                                        <p:hsl h="0" s="-12549" l="-25098"/>
                                      </p:by>
                                    </p:animClr>
                                    <p:animClr clrSpc="hsl" dir="cw">
                                      <p:cBhvr>
                                        <p:cTn id="201" dur="500" fill="hold"/>
                                        <p:tgtEl>
                                          <p:spTgt spid="67"/>
                                        </p:tgtEl>
                                        <p:attrNameLst>
                                          <p:attrName>fillcolor</p:attrName>
                                        </p:attrNameLst>
                                      </p:cBhvr>
                                      <p:by>
                                        <p:hsl h="0" s="-12549" l="-25098"/>
                                      </p:by>
                                    </p:animClr>
                                    <p:animClr clrSpc="hsl" dir="cw">
                                      <p:cBhvr>
                                        <p:cTn id="202" dur="500" fill="hold"/>
                                        <p:tgtEl>
                                          <p:spTgt spid="67"/>
                                        </p:tgtEl>
                                        <p:attrNameLst>
                                          <p:attrName>stroke.color</p:attrName>
                                        </p:attrNameLst>
                                      </p:cBhvr>
                                      <p:by>
                                        <p:hsl h="0" s="-12549" l="-25098"/>
                                      </p:by>
                                    </p:animClr>
                                    <p:set>
                                      <p:cBhvr>
                                        <p:cTn id="203" dur="500" fill="hold"/>
                                        <p:tgtEl>
                                          <p:spTgt spid="67"/>
                                        </p:tgtEl>
                                        <p:attrNameLst>
                                          <p:attrName>fill.type</p:attrName>
                                        </p:attrNameLst>
                                      </p:cBhvr>
                                      <p:to>
                                        <p:strVal val="solid"/>
                                      </p:to>
                                    </p:set>
                                  </p:childTnLst>
                                </p:cTn>
                              </p:par>
                              <p:par>
                                <p:cTn id="204" presetID="24" presetClass="emph" presetSubtype="0" fill="hold" grpId="1" nodeType="withEffect">
                                  <p:stCondLst>
                                    <p:cond delay="0"/>
                                  </p:stCondLst>
                                  <p:childTnLst>
                                    <p:animClr clrSpc="hsl" dir="cw">
                                      <p:cBhvr override="childStyle">
                                        <p:cTn id="205" dur="500" fill="hold"/>
                                        <p:tgtEl>
                                          <p:spTgt spid="72"/>
                                        </p:tgtEl>
                                        <p:attrNameLst>
                                          <p:attrName>style.color</p:attrName>
                                        </p:attrNameLst>
                                      </p:cBhvr>
                                      <p:by>
                                        <p:hsl h="0" s="-12549" l="-25098"/>
                                      </p:by>
                                    </p:animClr>
                                    <p:animClr clrSpc="hsl" dir="cw">
                                      <p:cBhvr>
                                        <p:cTn id="206" dur="500" fill="hold"/>
                                        <p:tgtEl>
                                          <p:spTgt spid="72"/>
                                        </p:tgtEl>
                                        <p:attrNameLst>
                                          <p:attrName>fillcolor</p:attrName>
                                        </p:attrNameLst>
                                      </p:cBhvr>
                                      <p:by>
                                        <p:hsl h="0" s="-12549" l="-25098"/>
                                      </p:by>
                                    </p:animClr>
                                    <p:animClr clrSpc="hsl" dir="cw">
                                      <p:cBhvr>
                                        <p:cTn id="207" dur="500" fill="hold"/>
                                        <p:tgtEl>
                                          <p:spTgt spid="72"/>
                                        </p:tgtEl>
                                        <p:attrNameLst>
                                          <p:attrName>stroke.color</p:attrName>
                                        </p:attrNameLst>
                                      </p:cBhvr>
                                      <p:by>
                                        <p:hsl h="0" s="-12549" l="-25098"/>
                                      </p:by>
                                    </p:animClr>
                                    <p:set>
                                      <p:cBhvr>
                                        <p:cTn id="208" dur="500" fill="hold"/>
                                        <p:tgtEl>
                                          <p:spTgt spid="72"/>
                                        </p:tgtEl>
                                        <p:attrNameLst>
                                          <p:attrName>fill.type</p:attrName>
                                        </p:attrNameLst>
                                      </p:cBhvr>
                                      <p:to>
                                        <p:strVal val="solid"/>
                                      </p:to>
                                    </p:set>
                                  </p:childTnLst>
                                </p:cTn>
                              </p:par>
                            </p:childTnLst>
                          </p:cTn>
                        </p:par>
                      </p:childTnLst>
                    </p:cTn>
                  </p:par>
                  <p:par>
                    <p:cTn id="209" fill="hold">
                      <p:stCondLst>
                        <p:cond delay="indefinite"/>
                      </p:stCondLst>
                      <p:childTnLst>
                        <p:par>
                          <p:cTn id="210" fill="hold">
                            <p:stCondLst>
                              <p:cond delay="0"/>
                            </p:stCondLst>
                            <p:childTnLst>
                              <p:par>
                                <p:cTn id="211" presetID="24" presetClass="emph" presetSubtype="0" fill="hold" grpId="1" nodeType="clickEffect">
                                  <p:stCondLst>
                                    <p:cond delay="0"/>
                                  </p:stCondLst>
                                  <p:childTnLst>
                                    <p:animClr clrSpc="hsl" dir="cw">
                                      <p:cBhvr override="childStyle">
                                        <p:cTn id="212" dur="500" fill="hold"/>
                                        <p:tgtEl>
                                          <p:spTgt spid="88"/>
                                        </p:tgtEl>
                                        <p:attrNameLst>
                                          <p:attrName>style.color</p:attrName>
                                        </p:attrNameLst>
                                      </p:cBhvr>
                                      <p:by>
                                        <p:hsl h="0" s="-12549" l="-25098"/>
                                      </p:by>
                                    </p:animClr>
                                    <p:animClr clrSpc="hsl" dir="cw">
                                      <p:cBhvr>
                                        <p:cTn id="213" dur="500" fill="hold"/>
                                        <p:tgtEl>
                                          <p:spTgt spid="88"/>
                                        </p:tgtEl>
                                        <p:attrNameLst>
                                          <p:attrName>fillcolor</p:attrName>
                                        </p:attrNameLst>
                                      </p:cBhvr>
                                      <p:by>
                                        <p:hsl h="0" s="-12549" l="-25098"/>
                                      </p:by>
                                    </p:animClr>
                                    <p:animClr clrSpc="hsl" dir="cw">
                                      <p:cBhvr>
                                        <p:cTn id="214" dur="500" fill="hold"/>
                                        <p:tgtEl>
                                          <p:spTgt spid="88"/>
                                        </p:tgtEl>
                                        <p:attrNameLst>
                                          <p:attrName>stroke.color</p:attrName>
                                        </p:attrNameLst>
                                      </p:cBhvr>
                                      <p:by>
                                        <p:hsl h="0" s="-12549" l="-25098"/>
                                      </p:by>
                                    </p:animClr>
                                    <p:set>
                                      <p:cBhvr>
                                        <p:cTn id="215" dur="500" fill="hold"/>
                                        <p:tgtEl>
                                          <p:spTgt spid="88"/>
                                        </p:tgtEl>
                                        <p:attrNameLst>
                                          <p:attrName>fill.type</p:attrName>
                                        </p:attrNameLst>
                                      </p:cBhvr>
                                      <p:to>
                                        <p:strVal val="solid"/>
                                      </p:to>
                                    </p:set>
                                  </p:childTnLst>
                                </p:cTn>
                              </p:par>
                              <p:par>
                                <p:cTn id="216" presetID="24" presetClass="emph" presetSubtype="0" fill="hold" grpId="1" nodeType="withEffect">
                                  <p:stCondLst>
                                    <p:cond delay="0"/>
                                  </p:stCondLst>
                                  <p:childTnLst>
                                    <p:animClr clrSpc="hsl" dir="cw">
                                      <p:cBhvr override="childStyle">
                                        <p:cTn id="217" dur="500" fill="hold"/>
                                        <p:tgtEl>
                                          <p:spTgt spid="82"/>
                                        </p:tgtEl>
                                        <p:attrNameLst>
                                          <p:attrName>style.color</p:attrName>
                                        </p:attrNameLst>
                                      </p:cBhvr>
                                      <p:by>
                                        <p:hsl h="0" s="-12549" l="-25098"/>
                                      </p:by>
                                    </p:animClr>
                                    <p:animClr clrSpc="hsl" dir="cw">
                                      <p:cBhvr>
                                        <p:cTn id="218" dur="500" fill="hold"/>
                                        <p:tgtEl>
                                          <p:spTgt spid="82"/>
                                        </p:tgtEl>
                                        <p:attrNameLst>
                                          <p:attrName>fillcolor</p:attrName>
                                        </p:attrNameLst>
                                      </p:cBhvr>
                                      <p:by>
                                        <p:hsl h="0" s="-12549" l="-25098"/>
                                      </p:by>
                                    </p:animClr>
                                    <p:animClr clrSpc="hsl" dir="cw">
                                      <p:cBhvr>
                                        <p:cTn id="219" dur="500" fill="hold"/>
                                        <p:tgtEl>
                                          <p:spTgt spid="82"/>
                                        </p:tgtEl>
                                        <p:attrNameLst>
                                          <p:attrName>stroke.color</p:attrName>
                                        </p:attrNameLst>
                                      </p:cBhvr>
                                      <p:by>
                                        <p:hsl h="0" s="-12549" l="-25098"/>
                                      </p:by>
                                    </p:animClr>
                                    <p:set>
                                      <p:cBhvr>
                                        <p:cTn id="220" dur="500" fill="hold"/>
                                        <p:tgtEl>
                                          <p:spTgt spid="82"/>
                                        </p:tgtEl>
                                        <p:attrNameLst>
                                          <p:attrName>fill.type</p:attrName>
                                        </p:attrNameLst>
                                      </p:cBhvr>
                                      <p:to>
                                        <p:strVal val="solid"/>
                                      </p:to>
                                    </p:set>
                                  </p:childTnLst>
                                </p:cTn>
                              </p:par>
                              <p:par>
                                <p:cTn id="221" presetID="24" presetClass="emph" presetSubtype="0" fill="hold" grpId="1" nodeType="withEffect">
                                  <p:stCondLst>
                                    <p:cond delay="0"/>
                                  </p:stCondLst>
                                  <p:childTnLst>
                                    <p:animClr clrSpc="hsl" dir="cw">
                                      <p:cBhvr override="childStyle">
                                        <p:cTn id="222" dur="500" fill="hold"/>
                                        <p:tgtEl>
                                          <p:spTgt spid="100"/>
                                        </p:tgtEl>
                                        <p:attrNameLst>
                                          <p:attrName>style.color</p:attrName>
                                        </p:attrNameLst>
                                      </p:cBhvr>
                                      <p:by>
                                        <p:hsl h="0" s="-12549" l="-25098"/>
                                      </p:by>
                                    </p:animClr>
                                    <p:animClr clrSpc="hsl" dir="cw">
                                      <p:cBhvr>
                                        <p:cTn id="223" dur="500" fill="hold"/>
                                        <p:tgtEl>
                                          <p:spTgt spid="100"/>
                                        </p:tgtEl>
                                        <p:attrNameLst>
                                          <p:attrName>fillcolor</p:attrName>
                                        </p:attrNameLst>
                                      </p:cBhvr>
                                      <p:by>
                                        <p:hsl h="0" s="-12549" l="-25098"/>
                                      </p:by>
                                    </p:animClr>
                                    <p:animClr clrSpc="hsl" dir="cw">
                                      <p:cBhvr>
                                        <p:cTn id="224" dur="500" fill="hold"/>
                                        <p:tgtEl>
                                          <p:spTgt spid="100"/>
                                        </p:tgtEl>
                                        <p:attrNameLst>
                                          <p:attrName>stroke.color</p:attrName>
                                        </p:attrNameLst>
                                      </p:cBhvr>
                                      <p:by>
                                        <p:hsl h="0" s="-12549" l="-25098"/>
                                      </p:by>
                                    </p:animClr>
                                    <p:set>
                                      <p:cBhvr>
                                        <p:cTn id="225" dur="500" fill="hold"/>
                                        <p:tgtEl>
                                          <p:spTgt spid="100"/>
                                        </p:tgtEl>
                                        <p:attrNameLst>
                                          <p:attrName>fill.type</p:attrName>
                                        </p:attrNameLst>
                                      </p:cBhvr>
                                      <p:to>
                                        <p:strVal val="solid"/>
                                      </p:to>
                                    </p:set>
                                  </p:childTnLst>
                                </p:cTn>
                              </p:par>
                              <p:par>
                                <p:cTn id="226" presetID="24" presetClass="emph" presetSubtype="0" fill="hold" grpId="1" nodeType="withEffect">
                                  <p:stCondLst>
                                    <p:cond delay="0"/>
                                  </p:stCondLst>
                                  <p:childTnLst>
                                    <p:animClr clrSpc="hsl" dir="cw">
                                      <p:cBhvr override="childStyle">
                                        <p:cTn id="227" dur="500" fill="hold"/>
                                        <p:tgtEl>
                                          <p:spTgt spid="79"/>
                                        </p:tgtEl>
                                        <p:attrNameLst>
                                          <p:attrName>style.color</p:attrName>
                                        </p:attrNameLst>
                                      </p:cBhvr>
                                      <p:by>
                                        <p:hsl h="0" s="-12549" l="-25098"/>
                                      </p:by>
                                    </p:animClr>
                                    <p:animClr clrSpc="hsl" dir="cw">
                                      <p:cBhvr>
                                        <p:cTn id="228" dur="500" fill="hold"/>
                                        <p:tgtEl>
                                          <p:spTgt spid="79"/>
                                        </p:tgtEl>
                                        <p:attrNameLst>
                                          <p:attrName>fillcolor</p:attrName>
                                        </p:attrNameLst>
                                      </p:cBhvr>
                                      <p:by>
                                        <p:hsl h="0" s="-12549" l="-25098"/>
                                      </p:by>
                                    </p:animClr>
                                    <p:animClr clrSpc="hsl" dir="cw">
                                      <p:cBhvr>
                                        <p:cTn id="229" dur="500" fill="hold"/>
                                        <p:tgtEl>
                                          <p:spTgt spid="79"/>
                                        </p:tgtEl>
                                        <p:attrNameLst>
                                          <p:attrName>stroke.color</p:attrName>
                                        </p:attrNameLst>
                                      </p:cBhvr>
                                      <p:by>
                                        <p:hsl h="0" s="-12549" l="-25098"/>
                                      </p:by>
                                    </p:animClr>
                                    <p:set>
                                      <p:cBhvr>
                                        <p:cTn id="230" dur="500" fill="hold"/>
                                        <p:tgtEl>
                                          <p:spTgt spid="79"/>
                                        </p:tgtEl>
                                        <p:attrNameLst>
                                          <p:attrName>fill.type</p:attrName>
                                        </p:attrNameLst>
                                      </p:cBhvr>
                                      <p:to>
                                        <p:strVal val="solid"/>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1" nodeType="clickEffect">
                                  <p:stCondLst>
                                    <p:cond delay="0"/>
                                  </p:stCondLst>
                                  <p:childTnLst>
                                    <p:set>
                                      <p:cBhvr>
                                        <p:cTn id="234" dur="1" fill="hold">
                                          <p:stCondLst>
                                            <p:cond delay="0"/>
                                          </p:stCondLst>
                                        </p:cTn>
                                        <p:tgtEl>
                                          <p:spTgt spid="159"/>
                                        </p:tgtEl>
                                        <p:attrNameLst>
                                          <p:attrName>style.visibility</p:attrName>
                                        </p:attrNameLst>
                                      </p:cBhvr>
                                      <p:to>
                                        <p:strVal val="visible"/>
                                      </p:to>
                                    </p:set>
                                  </p:childTnLst>
                                </p:cTn>
                              </p:par>
                              <p:par>
                                <p:cTn id="235" presetID="1" presetClass="entr" presetSubtype="0" fill="hold" grpId="1" nodeType="withEffect">
                                  <p:stCondLst>
                                    <p:cond delay="0"/>
                                  </p:stCondLst>
                                  <p:childTnLst>
                                    <p:set>
                                      <p:cBhvr>
                                        <p:cTn id="236" dur="1" fill="hold">
                                          <p:stCondLst>
                                            <p:cond delay="0"/>
                                          </p:stCondLst>
                                        </p:cTn>
                                        <p:tgtEl>
                                          <p:spTgt spid="160"/>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24" presetClass="emph" presetSubtype="0" fill="hold" grpId="1" nodeType="clickEffect">
                                  <p:stCondLst>
                                    <p:cond delay="0"/>
                                  </p:stCondLst>
                                  <p:childTnLst>
                                    <p:animClr clrSpc="hsl" dir="cw">
                                      <p:cBhvr override="childStyle">
                                        <p:cTn id="240" dur="500" fill="hold"/>
                                        <p:tgtEl>
                                          <p:spTgt spid="23"/>
                                        </p:tgtEl>
                                        <p:attrNameLst>
                                          <p:attrName>style.color</p:attrName>
                                        </p:attrNameLst>
                                      </p:cBhvr>
                                      <p:by>
                                        <p:hsl h="0" s="-12549" l="-25098"/>
                                      </p:by>
                                    </p:animClr>
                                    <p:animClr clrSpc="hsl" dir="cw">
                                      <p:cBhvr>
                                        <p:cTn id="241" dur="500" fill="hold"/>
                                        <p:tgtEl>
                                          <p:spTgt spid="23"/>
                                        </p:tgtEl>
                                        <p:attrNameLst>
                                          <p:attrName>fillcolor</p:attrName>
                                        </p:attrNameLst>
                                      </p:cBhvr>
                                      <p:by>
                                        <p:hsl h="0" s="-12549" l="-25098"/>
                                      </p:by>
                                    </p:animClr>
                                    <p:animClr clrSpc="hsl" dir="cw">
                                      <p:cBhvr>
                                        <p:cTn id="242" dur="500" fill="hold"/>
                                        <p:tgtEl>
                                          <p:spTgt spid="23"/>
                                        </p:tgtEl>
                                        <p:attrNameLst>
                                          <p:attrName>stroke.color</p:attrName>
                                        </p:attrNameLst>
                                      </p:cBhvr>
                                      <p:by>
                                        <p:hsl h="0" s="-12549" l="-25098"/>
                                      </p:by>
                                    </p:animClr>
                                    <p:set>
                                      <p:cBhvr>
                                        <p:cTn id="243" dur="500" fill="hold"/>
                                        <p:tgtEl>
                                          <p:spTgt spid="23"/>
                                        </p:tgtEl>
                                        <p:attrNameLst>
                                          <p:attrName>fill.type</p:attrName>
                                        </p:attrNameLst>
                                      </p:cBhvr>
                                      <p:to>
                                        <p:strVal val="solid"/>
                                      </p:to>
                                    </p:set>
                                  </p:childTnLst>
                                </p:cTn>
                              </p:par>
                              <p:par>
                                <p:cTn id="244" presetID="24" presetClass="emph" presetSubtype="0" fill="hold" grpId="1" nodeType="withEffect">
                                  <p:stCondLst>
                                    <p:cond delay="0"/>
                                  </p:stCondLst>
                                  <p:childTnLst>
                                    <p:animClr clrSpc="hsl" dir="cw">
                                      <p:cBhvr override="childStyle">
                                        <p:cTn id="245" dur="500" fill="hold"/>
                                        <p:tgtEl>
                                          <p:spTgt spid="22"/>
                                        </p:tgtEl>
                                        <p:attrNameLst>
                                          <p:attrName>style.color</p:attrName>
                                        </p:attrNameLst>
                                      </p:cBhvr>
                                      <p:by>
                                        <p:hsl h="0" s="-12549" l="-25098"/>
                                      </p:by>
                                    </p:animClr>
                                    <p:animClr clrSpc="hsl" dir="cw">
                                      <p:cBhvr>
                                        <p:cTn id="246" dur="500" fill="hold"/>
                                        <p:tgtEl>
                                          <p:spTgt spid="22"/>
                                        </p:tgtEl>
                                        <p:attrNameLst>
                                          <p:attrName>fillcolor</p:attrName>
                                        </p:attrNameLst>
                                      </p:cBhvr>
                                      <p:by>
                                        <p:hsl h="0" s="-12549" l="-25098"/>
                                      </p:by>
                                    </p:animClr>
                                    <p:animClr clrSpc="hsl" dir="cw">
                                      <p:cBhvr>
                                        <p:cTn id="247" dur="500" fill="hold"/>
                                        <p:tgtEl>
                                          <p:spTgt spid="22"/>
                                        </p:tgtEl>
                                        <p:attrNameLst>
                                          <p:attrName>stroke.color</p:attrName>
                                        </p:attrNameLst>
                                      </p:cBhvr>
                                      <p:by>
                                        <p:hsl h="0" s="-12549" l="-25098"/>
                                      </p:by>
                                    </p:animClr>
                                    <p:set>
                                      <p:cBhvr>
                                        <p:cTn id="248" dur="500" fill="hold"/>
                                        <p:tgtEl>
                                          <p:spTgt spid="22"/>
                                        </p:tgtEl>
                                        <p:attrNameLst>
                                          <p:attrName>fill.type</p:attrName>
                                        </p:attrNameLst>
                                      </p:cBhvr>
                                      <p:to>
                                        <p:strVal val="solid"/>
                                      </p:to>
                                    </p:set>
                                  </p:childTnLst>
                                </p:cTn>
                              </p:par>
                              <p:par>
                                <p:cTn id="249" presetID="24" presetClass="emph" presetSubtype="0" fill="hold" grpId="1" nodeType="withEffect">
                                  <p:stCondLst>
                                    <p:cond delay="0"/>
                                  </p:stCondLst>
                                  <p:childTnLst>
                                    <p:animClr clrSpc="hsl" dir="cw">
                                      <p:cBhvr override="childStyle">
                                        <p:cTn id="250" dur="500" fill="hold"/>
                                        <p:tgtEl>
                                          <p:spTgt spid="21"/>
                                        </p:tgtEl>
                                        <p:attrNameLst>
                                          <p:attrName>style.color</p:attrName>
                                        </p:attrNameLst>
                                      </p:cBhvr>
                                      <p:by>
                                        <p:hsl h="0" s="-12549" l="-25098"/>
                                      </p:by>
                                    </p:animClr>
                                    <p:animClr clrSpc="hsl" dir="cw">
                                      <p:cBhvr>
                                        <p:cTn id="251" dur="500" fill="hold"/>
                                        <p:tgtEl>
                                          <p:spTgt spid="21"/>
                                        </p:tgtEl>
                                        <p:attrNameLst>
                                          <p:attrName>fillcolor</p:attrName>
                                        </p:attrNameLst>
                                      </p:cBhvr>
                                      <p:by>
                                        <p:hsl h="0" s="-12549" l="-25098"/>
                                      </p:by>
                                    </p:animClr>
                                    <p:animClr clrSpc="hsl" dir="cw">
                                      <p:cBhvr>
                                        <p:cTn id="252" dur="500" fill="hold"/>
                                        <p:tgtEl>
                                          <p:spTgt spid="21"/>
                                        </p:tgtEl>
                                        <p:attrNameLst>
                                          <p:attrName>stroke.color</p:attrName>
                                        </p:attrNameLst>
                                      </p:cBhvr>
                                      <p:by>
                                        <p:hsl h="0" s="-12549" l="-25098"/>
                                      </p:by>
                                    </p:animClr>
                                    <p:set>
                                      <p:cBhvr>
                                        <p:cTn id="253" dur="500" fill="hold"/>
                                        <p:tgtEl>
                                          <p:spTgt spid="21"/>
                                        </p:tgtEl>
                                        <p:attrNameLst>
                                          <p:attrName>fill.type</p:attrName>
                                        </p:attrNameLst>
                                      </p:cBhvr>
                                      <p:to>
                                        <p:strVal val="solid"/>
                                      </p:to>
                                    </p:set>
                                  </p:childTnLst>
                                </p:cTn>
                              </p:par>
                              <p:par>
                                <p:cTn id="254" presetID="24" presetClass="emph" presetSubtype="0" fill="hold" grpId="1" nodeType="withEffect">
                                  <p:stCondLst>
                                    <p:cond delay="0"/>
                                  </p:stCondLst>
                                  <p:childTnLst>
                                    <p:animClr clrSpc="hsl" dir="cw">
                                      <p:cBhvr override="childStyle">
                                        <p:cTn id="255" dur="500" fill="hold"/>
                                        <p:tgtEl>
                                          <p:spTgt spid="55"/>
                                        </p:tgtEl>
                                        <p:attrNameLst>
                                          <p:attrName>style.color</p:attrName>
                                        </p:attrNameLst>
                                      </p:cBhvr>
                                      <p:by>
                                        <p:hsl h="0" s="-12549" l="-25098"/>
                                      </p:by>
                                    </p:animClr>
                                    <p:animClr clrSpc="hsl" dir="cw">
                                      <p:cBhvr>
                                        <p:cTn id="256" dur="500" fill="hold"/>
                                        <p:tgtEl>
                                          <p:spTgt spid="55"/>
                                        </p:tgtEl>
                                        <p:attrNameLst>
                                          <p:attrName>fillcolor</p:attrName>
                                        </p:attrNameLst>
                                      </p:cBhvr>
                                      <p:by>
                                        <p:hsl h="0" s="-12549" l="-25098"/>
                                      </p:by>
                                    </p:animClr>
                                    <p:animClr clrSpc="hsl" dir="cw">
                                      <p:cBhvr>
                                        <p:cTn id="257" dur="500" fill="hold"/>
                                        <p:tgtEl>
                                          <p:spTgt spid="55"/>
                                        </p:tgtEl>
                                        <p:attrNameLst>
                                          <p:attrName>stroke.color</p:attrName>
                                        </p:attrNameLst>
                                      </p:cBhvr>
                                      <p:by>
                                        <p:hsl h="0" s="-12549" l="-25098"/>
                                      </p:by>
                                    </p:animClr>
                                    <p:set>
                                      <p:cBhvr>
                                        <p:cTn id="258" dur="500" fill="hold"/>
                                        <p:tgtEl>
                                          <p:spTgt spid="55"/>
                                        </p:tgtEl>
                                        <p:attrNameLst>
                                          <p:attrName>fill.type</p:attrName>
                                        </p:attrNameLst>
                                      </p:cBhvr>
                                      <p:to>
                                        <p:strVal val="solid"/>
                                      </p:to>
                                    </p:set>
                                  </p:childTnLst>
                                </p:cTn>
                              </p:par>
                              <p:par>
                                <p:cTn id="259" presetID="24" presetClass="emph" presetSubtype="0" fill="hold" grpId="1" nodeType="withEffect">
                                  <p:stCondLst>
                                    <p:cond delay="0"/>
                                  </p:stCondLst>
                                  <p:childTnLst>
                                    <p:animClr clrSpc="hsl" dir="cw">
                                      <p:cBhvr override="childStyle">
                                        <p:cTn id="260" dur="500" fill="hold"/>
                                        <p:tgtEl>
                                          <p:spTgt spid="54"/>
                                        </p:tgtEl>
                                        <p:attrNameLst>
                                          <p:attrName>style.color</p:attrName>
                                        </p:attrNameLst>
                                      </p:cBhvr>
                                      <p:by>
                                        <p:hsl h="0" s="-12549" l="-25098"/>
                                      </p:by>
                                    </p:animClr>
                                    <p:animClr clrSpc="hsl" dir="cw">
                                      <p:cBhvr>
                                        <p:cTn id="261" dur="500" fill="hold"/>
                                        <p:tgtEl>
                                          <p:spTgt spid="54"/>
                                        </p:tgtEl>
                                        <p:attrNameLst>
                                          <p:attrName>fillcolor</p:attrName>
                                        </p:attrNameLst>
                                      </p:cBhvr>
                                      <p:by>
                                        <p:hsl h="0" s="-12549" l="-25098"/>
                                      </p:by>
                                    </p:animClr>
                                    <p:animClr clrSpc="hsl" dir="cw">
                                      <p:cBhvr>
                                        <p:cTn id="262" dur="500" fill="hold"/>
                                        <p:tgtEl>
                                          <p:spTgt spid="54"/>
                                        </p:tgtEl>
                                        <p:attrNameLst>
                                          <p:attrName>stroke.color</p:attrName>
                                        </p:attrNameLst>
                                      </p:cBhvr>
                                      <p:by>
                                        <p:hsl h="0" s="-12549" l="-25098"/>
                                      </p:by>
                                    </p:animClr>
                                    <p:set>
                                      <p:cBhvr>
                                        <p:cTn id="263" dur="500" fill="hold"/>
                                        <p:tgtEl>
                                          <p:spTgt spid="54"/>
                                        </p:tgtEl>
                                        <p:attrNameLst>
                                          <p:attrName>fill.type</p:attrName>
                                        </p:attrNameLst>
                                      </p:cBhvr>
                                      <p:to>
                                        <p:strVal val="solid"/>
                                      </p:to>
                                    </p:set>
                                  </p:childTnLst>
                                </p:cTn>
                              </p:par>
                              <p:par>
                                <p:cTn id="264" presetID="24" presetClass="emph" presetSubtype="0" fill="hold" grpId="1" nodeType="withEffect">
                                  <p:stCondLst>
                                    <p:cond delay="0"/>
                                  </p:stCondLst>
                                  <p:childTnLst>
                                    <p:animClr clrSpc="hsl" dir="cw">
                                      <p:cBhvr override="childStyle">
                                        <p:cTn id="265" dur="500" fill="hold"/>
                                        <p:tgtEl>
                                          <p:spTgt spid="50"/>
                                        </p:tgtEl>
                                        <p:attrNameLst>
                                          <p:attrName>style.color</p:attrName>
                                        </p:attrNameLst>
                                      </p:cBhvr>
                                      <p:by>
                                        <p:hsl h="0" s="-12549" l="-25098"/>
                                      </p:by>
                                    </p:animClr>
                                    <p:animClr clrSpc="hsl" dir="cw">
                                      <p:cBhvr>
                                        <p:cTn id="266" dur="500" fill="hold"/>
                                        <p:tgtEl>
                                          <p:spTgt spid="50"/>
                                        </p:tgtEl>
                                        <p:attrNameLst>
                                          <p:attrName>fillcolor</p:attrName>
                                        </p:attrNameLst>
                                      </p:cBhvr>
                                      <p:by>
                                        <p:hsl h="0" s="-12549" l="-25098"/>
                                      </p:by>
                                    </p:animClr>
                                    <p:animClr clrSpc="hsl" dir="cw">
                                      <p:cBhvr>
                                        <p:cTn id="267" dur="500" fill="hold"/>
                                        <p:tgtEl>
                                          <p:spTgt spid="50"/>
                                        </p:tgtEl>
                                        <p:attrNameLst>
                                          <p:attrName>stroke.color</p:attrName>
                                        </p:attrNameLst>
                                      </p:cBhvr>
                                      <p:by>
                                        <p:hsl h="0" s="-12549" l="-25098"/>
                                      </p:by>
                                    </p:animClr>
                                    <p:set>
                                      <p:cBhvr>
                                        <p:cTn id="268" dur="500" fill="hold"/>
                                        <p:tgtEl>
                                          <p:spTgt spid="50"/>
                                        </p:tgtEl>
                                        <p:attrNameLst>
                                          <p:attrName>fill.type</p:attrName>
                                        </p:attrNameLst>
                                      </p:cBhvr>
                                      <p:to>
                                        <p:strVal val="solid"/>
                                      </p:to>
                                    </p:set>
                                  </p:childTnLst>
                                </p:cTn>
                              </p:par>
                              <p:par>
                                <p:cTn id="269" presetID="24" presetClass="emph" presetSubtype="0" fill="hold" grpId="1" nodeType="withEffect">
                                  <p:stCondLst>
                                    <p:cond delay="0"/>
                                  </p:stCondLst>
                                  <p:childTnLst>
                                    <p:animClr clrSpc="hsl" dir="cw">
                                      <p:cBhvr override="childStyle">
                                        <p:cTn id="270" dur="500" fill="hold"/>
                                        <p:tgtEl>
                                          <p:spTgt spid="49"/>
                                        </p:tgtEl>
                                        <p:attrNameLst>
                                          <p:attrName>style.color</p:attrName>
                                        </p:attrNameLst>
                                      </p:cBhvr>
                                      <p:by>
                                        <p:hsl h="0" s="-12549" l="-25098"/>
                                      </p:by>
                                    </p:animClr>
                                    <p:animClr clrSpc="hsl" dir="cw">
                                      <p:cBhvr>
                                        <p:cTn id="271" dur="500" fill="hold"/>
                                        <p:tgtEl>
                                          <p:spTgt spid="49"/>
                                        </p:tgtEl>
                                        <p:attrNameLst>
                                          <p:attrName>fillcolor</p:attrName>
                                        </p:attrNameLst>
                                      </p:cBhvr>
                                      <p:by>
                                        <p:hsl h="0" s="-12549" l="-25098"/>
                                      </p:by>
                                    </p:animClr>
                                    <p:animClr clrSpc="hsl" dir="cw">
                                      <p:cBhvr>
                                        <p:cTn id="272" dur="500" fill="hold"/>
                                        <p:tgtEl>
                                          <p:spTgt spid="49"/>
                                        </p:tgtEl>
                                        <p:attrNameLst>
                                          <p:attrName>stroke.color</p:attrName>
                                        </p:attrNameLst>
                                      </p:cBhvr>
                                      <p:by>
                                        <p:hsl h="0" s="-12549" l="-25098"/>
                                      </p:by>
                                    </p:animClr>
                                    <p:set>
                                      <p:cBhvr>
                                        <p:cTn id="273" dur="500" fill="hold"/>
                                        <p:tgtEl>
                                          <p:spTgt spid="49"/>
                                        </p:tgtEl>
                                        <p:attrNameLst>
                                          <p:attrName>fill.type</p:attrName>
                                        </p:attrNameLst>
                                      </p:cBhvr>
                                      <p:to>
                                        <p:strVal val="solid"/>
                                      </p:to>
                                    </p:set>
                                  </p:childTnLst>
                                </p:cTn>
                              </p:par>
                              <p:par>
                                <p:cTn id="274" presetID="24" presetClass="emph" presetSubtype="0" fill="hold" grpId="1" nodeType="withEffect">
                                  <p:stCondLst>
                                    <p:cond delay="0"/>
                                  </p:stCondLst>
                                  <p:childTnLst>
                                    <p:animClr clrSpc="hsl" dir="cw">
                                      <p:cBhvr override="childStyle">
                                        <p:cTn id="275" dur="500" fill="hold"/>
                                        <p:tgtEl>
                                          <p:spTgt spid="45"/>
                                        </p:tgtEl>
                                        <p:attrNameLst>
                                          <p:attrName>style.color</p:attrName>
                                        </p:attrNameLst>
                                      </p:cBhvr>
                                      <p:by>
                                        <p:hsl h="0" s="-12549" l="-25098"/>
                                      </p:by>
                                    </p:animClr>
                                    <p:animClr clrSpc="hsl" dir="cw">
                                      <p:cBhvr>
                                        <p:cTn id="276" dur="500" fill="hold"/>
                                        <p:tgtEl>
                                          <p:spTgt spid="45"/>
                                        </p:tgtEl>
                                        <p:attrNameLst>
                                          <p:attrName>fillcolor</p:attrName>
                                        </p:attrNameLst>
                                      </p:cBhvr>
                                      <p:by>
                                        <p:hsl h="0" s="-12549" l="-25098"/>
                                      </p:by>
                                    </p:animClr>
                                    <p:animClr clrSpc="hsl" dir="cw">
                                      <p:cBhvr>
                                        <p:cTn id="277" dur="500" fill="hold"/>
                                        <p:tgtEl>
                                          <p:spTgt spid="45"/>
                                        </p:tgtEl>
                                        <p:attrNameLst>
                                          <p:attrName>stroke.color</p:attrName>
                                        </p:attrNameLst>
                                      </p:cBhvr>
                                      <p:by>
                                        <p:hsl h="0" s="-12549" l="-25098"/>
                                      </p:by>
                                    </p:animClr>
                                    <p:set>
                                      <p:cBhvr>
                                        <p:cTn id="278" dur="500" fill="hold"/>
                                        <p:tgtEl>
                                          <p:spTgt spid="45"/>
                                        </p:tgtEl>
                                        <p:attrNameLst>
                                          <p:attrName>fill.type</p:attrName>
                                        </p:attrNameLst>
                                      </p:cBhvr>
                                      <p:to>
                                        <p:strVal val="solid"/>
                                      </p:to>
                                    </p:set>
                                  </p:childTnLst>
                                </p:cTn>
                              </p:par>
                              <p:par>
                                <p:cTn id="279" presetID="24" presetClass="emph" presetSubtype="0" fill="hold" grpId="1" nodeType="withEffect">
                                  <p:stCondLst>
                                    <p:cond delay="0"/>
                                  </p:stCondLst>
                                  <p:childTnLst>
                                    <p:animClr clrSpc="hsl" dir="cw">
                                      <p:cBhvr override="childStyle">
                                        <p:cTn id="280" dur="500" fill="hold"/>
                                        <p:tgtEl>
                                          <p:spTgt spid="44"/>
                                        </p:tgtEl>
                                        <p:attrNameLst>
                                          <p:attrName>style.color</p:attrName>
                                        </p:attrNameLst>
                                      </p:cBhvr>
                                      <p:by>
                                        <p:hsl h="0" s="-12549" l="-25098"/>
                                      </p:by>
                                    </p:animClr>
                                    <p:animClr clrSpc="hsl" dir="cw">
                                      <p:cBhvr>
                                        <p:cTn id="281" dur="500" fill="hold"/>
                                        <p:tgtEl>
                                          <p:spTgt spid="44"/>
                                        </p:tgtEl>
                                        <p:attrNameLst>
                                          <p:attrName>fillcolor</p:attrName>
                                        </p:attrNameLst>
                                      </p:cBhvr>
                                      <p:by>
                                        <p:hsl h="0" s="-12549" l="-25098"/>
                                      </p:by>
                                    </p:animClr>
                                    <p:animClr clrSpc="hsl" dir="cw">
                                      <p:cBhvr>
                                        <p:cTn id="282" dur="500" fill="hold"/>
                                        <p:tgtEl>
                                          <p:spTgt spid="44"/>
                                        </p:tgtEl>
                                        <p:attrNameLst>
                                          <p:attrName>stroke.color</p:attrName>
                                        </p:attrNameLst>
                                      </p:cBhvr>
                                      <p:by>
                                        <p:hsl h="0" s="-12549" l="-25098"/>
                                      </p:by>
                                    </p:animClr>
                                    <p:set>
                                      <p:cBhvr>
                                        <p:cTn id="283" dur="500" fill="hold"/>
                                        <p:tgtEl>
                                          <p:spTgt spid="44"/>
                                        </p:tgtEl>
                                        <p:attrNameLst>
                                          <p:attrName>fill.type</p:attrName>
                                        </p:attrNameLst>
                                      </p:cBhvr>
                                      <p:to>
                                        <p:strVal val="solid"/>
                                      </p:to>
                                    </p:set>
                                  </p:childTnLst>
                                </p:cTn>
                              </p:par>
                              <p:par>
                                <p:cTn id="284" presetID="24" presetClass="emph" presetSubtype="0" fill="hold" grpId="1" nodeType="withEffect">
                                  <p:stCondLst>
                                    <p:cond delay="0"/>
                                  </p:stCondLst>
                                  <p:childTnLst>
                                    <p:animClr clrSpc="hsl" dir="cw">
                                      <p:cBhvr override="childStyle">
                                        <p:cTn id="285" dur="500" fill="hold"/>
                                        <p:tgtEl>
                                          <p:spTgt spid="43"/>
                                        </p:tgtEl>
                                        <p:attrNameLst>
                                          <p:attrName>style.color</p:attrName>
                                        </p:attrNameLst>
                                      </p:cBhvr>
                                      <p:by>
                                        <p:hsl h="0" s="-12549" l="-25098"/>
                                      </p:by>
                                    </p:animClr>
                                    <p:animClr clrSpc="hsl" dir="cw">
                                      <p:cBhvr>
                                        <p:cTn id="286" dur="500" fill="hold"/>
                                        <p:tgtEl>
                                          <p:spTgt spid="43"/>
                                        </p:tgtEl>
                                        <p:attrNameLst>
                                          <p:attrName>fillcolor</p:attrName>
                                        </p:attrNameLst>
                                      </p:cBhvr>
                                      <p:by>
                                        <p:hsl h="0" s="-12549" l="-25098"/>
                                      </p:by>
                                    </p:animClr>
                                    <p:animClr clrSpc="hsl" dir="cw">
                                      <p:cBhvr>
                                        <p:cTn id="287" dur="500" fill="hold"/>
                                        <p:tgtEl>
                                          <p:spTgt spid="43"/>
                                        </p:tgtEl>
                                        <p:attrNameLst>
                                          <p:attrName>stroke.color</p:attrName>
                                        </p:attrNameLst>
                                      </p:cBhvr>
                                      <p:by>
                                        <p:hsl h="0" s="-12549" l="-25098"/>
                                      </p:by>
                                    </p:animClr>
                                    <p:set>
                                      <p:cBhvr>
                                        <p:cTn id="288" dur="500" fill="hold"/>
                                        <p:tgtEl>
                                          <p:spTgt spid="43"/>
                                        </p:tgtEl>
                                        <p:attrNameLst>
                                          <p:attrName>fill.type</p:attrName>
                                        </p:attrNameLst>
                                      </p:cBhvr>
                                      <p:to>
                                        <p:strVal val="solid"/>
                                      </p:to>
                                    </p:set>
                                  </p:childTnLst>
                                </p:cTn>
                              </p:par>
                              <p:par>
                                <p:cTn id="289" presetID="24" presetClass="emph" presetSubtype="0" fill="hold" grpId="1" nodeType="withEffect">
                                  <p:stCondLst>
                                    <p:cond delay="0"/>
                                  </p:stCondLst>
                                  <p:childTnLst>
                                    <p:animClr clrSpc="hsl" dir="cw">
                                      <p:cBhvr override="childStyle">
                                        <p:cTn id="290" dur="500" fill="hold"/>
                                        <p:tgtEl>
                                          <p:spTgt spid="42"/>
                                        </p:tgtEl>
                                        <p:attrNameLst>
                                          <p:attrName>style.color</p:attrName>
                                        </p:attrNameLst>
                                      </p:cBhvr>
                                      <p:by>
                                        <p:hsl h="0" s="-12549" l="-25098"/>
                                      </p:by>
                                    </p:animClr>
                                    <p:animClr clrSpc="hsl" dir="cw">
                                      <p:cBhvr>
                                        <p:cTn id="291" dur="500" fill="hold"/>
                                        <p:tgtEl>
                                          <p:spTgt spid="42"/>
                                        </p:tgtEl>
                                        <p:attrNameLst>
                                          <p:attrName>fillcolor</p:attrName>
                                        </p:attrNameLst>
                                      </p:cBhvr>
                                      <p:by>
                                        <p:hsl h="0" s="-12549" l="-25098"/>
                                      </p:by>
                                    </p:animClr>
                                    <p:animClr clrSpc="hsl" dir="cw">
                                      <p:cBhvr>
                                        <p:cTn id="292" dur="500" fill="hold"/>
                                        <p:tgtEl>
                                          <p:spTgt spid="42"/>
                                        </p:tgtEl>
                                        <p:attrNameLst>
                                          <p:attrName>stroke.color</p:attrName>
                                        </p:attrNameLst>
                                      </p:cBhvr>
                                      <p:by>
                                        <p:hsl h="0" s="-12549" l="-25098"/>
                                      </p:by>
                                    </p:animClr>
                                    <p:set>
                                      <p:cBhvr>
                                        <p:cTn id="293" dur="500" fill="hold"/>
                                        <p:tgtEl>
                                          <p:spTgt spid="42"/>
                                        </p:tgtEl>
                                        <p:attrNameLst>
                                          <p:attrName>fill.type</p:attrName>
                                        </p:attrNameLst>
                                      </p:cBhvr>
                                      <p:to>
                                        <p:strVal val="solid"/>
                                      </p:to>
                                    </p:set>
                                  </p:childTnLst>
                                </p:cTn>
                              </p:par>
                              <p:par>
                                <p:cTn id="294" presetID="24" presetClass="emph" presetSubtype="0" fill="hold" grpId="1" nodeType="withEffect">
                                  <p:stCondLst>
                                    <p:cond delay="0"/>
                                  </p:stCondLst>
                                  <p:childTnLst>
                                    <p:animClr clrSpc="hsl" dir="cw">
                                      <p:cBhvr override="childStyle">
                                        <p:cTn id="295" dur="500" fill="hold"/>
                                        <p:tgtEl>
                                          <p:spTgt spid="60"/>
                                        </p:tgtEl>
                                        <p:attrNameLst>
                                          <p:attrName>style.color</p:attrName>
                                        </p:attrNameLst>
                                      </p:cBhvr>
                                      <p:by>
                                        <p:hsl h="0" s="-12549" l="-25098"/>
                                      </p:by>
                                    </p:animClr>
                                    <p:animClr clrSpc="hsl" dir="cw">
                                      <p:cBhvr>
                                        <p:cTn id="296" dur="500" fill="hold"/>
                                        <p:tgtEl>
                                          <p:spTgt spid="60"/>
                                        </p:tgtEl>
                                        <p:attrNameLst>
                                          <p:attrName>fillcolor</p:attrName>
                                        </p:attrNameLst>
                                      </p:cBhvr>
                                      <p:by>
                                        <p:hsl h="0" s="-12549" l="-25098"/>
                                      </p:by>
                                    </p:animClr>
                                    <p:animClr clrSpc="hsl" dir="cw">
                                      <p:cBhvr>
                                        <p:cTn id="297" dur="500" fill="hold"/>
                                        <p:tgtEl>
                                          <p:spTgt spid="60"/>
                                        </p:tgtEl>
                                        <p:attrNameLst>
                                          <p:attrName>stroke.color</p:attrName>
                                        </p:attrNameLst>
                                      </p:cBhvr>
                                      <p:by>
                                        <p:hsl h="0" s="-12549" l="-25098"/>
                                      </p:by>
                                    </p:animClr>
                                    <p:set>
                                      <p:cBhvr>
                                        <p:cTn id="298" dur="500" fill="hold"/>
                                        <p:tgtEl>
                                          <p:spTgt spid="60"/>
                                        </p:tgtEl>
                                        <p:attrNameLst>
                                          <p:attrName>fill.type</p:attrName>
                                        </p:attrNameLst>
                                      </p:cBhvr>
                                      <p:to>
                                        <p:strVal val="solid"/>
                                      </p:to>
                                    </p:set>
                                  </p:childTnLst>
                                </p:cTn>
                              </p:par>
                              <p:par>
                                <p:cTn id="299" presetID="24" presetClass="emph" presetSubtype="0" fill="hold" grpId="1" nodeType="withEffect">
                                  <p:stCondLst>
                                    <p:cond delay="0"/>
                                  </p:stCondLst>
                                  <p:childTnLst>
                                    <p:animClr clrSpc="hsl" dir="cw">
                                      <p:cBhvr override="childStyle">
                                        <p:cTn id="300" dur="500" fill="hold"/>
                                        <p:tgtEl>
                                          <p:spTgt spid="59"/>
                                        </p:tgtEl>
                                        <p:attrNameLst>
                                          <p:attrName>style.color</p:attrName>
                                        </p:attrNameLst>
                                      </p:cBhvr>
                                      <p:by>
                                        <p:hsl h="0" s="-12549" l="-25098"/>
                                      </p:by>
                                    </p:animClr>
                                    <p:animClr clrSpc="hsl" dir="cw">
                                      <p:cBhvr>
                                        <p:cTn id="301" dur="500" fill="hold"/>
                                        <p:tgtEl>
                                          <p:spTgt spid="59"/>
                                        </p:tgtEl>
                                        <p:attrNameLst>
                                          <p:attrName>fillcolor</p:attrName>
                                        </p:attrNameLst>
                                      </p:cBhvr>
                                      <p:by>
                                        <p:hsl h="0" s="-12549" l="-25098"/>
                                      </p:by>
                                    </p:animClr>
                                    <p:animClr clrSpc="hsl" dir="cw">
                                      <p:cBhvr>
                                        <p:cTn id="302" dur="500" fill="hold"/>
                                        <p:tgtEl>
                                          <p:spTgt spid="59"/>
                                        </p:tgtEl>
                                        <p:attrNameLst>
                                          <p:attrName>stroke.color</p:attrName>
                                        </p:attrNameLst>
                                      </p:cBhvr>
                                      <p:by>
                                        <p:hsl h="0" s="-12549" l="-25098"/>
                                      </p:by>
                                    </p:animClr>
                                    <p:set>
                                      <p:cBhvr>
                                        <p:cTn id="303" dur="500" fill="hold"/>
                                        <p:tgtEl>
                                          <p:spTgt spid="59"/>
                                        </p:tgtEl>
                                        <p:attrNameLst>
                                          <p:attrName>fill.type</p:attrName>
                                        </p:attrNameLst>
                                      </p:cBhvr>
                                      <p:to>
                                        <p:strVal val="solid"/>
                                      </p:to>
                                    </p:set>
                                  </p:childTnLst>
                                </p:cTn>
                              </p:par>
                              <p:par>
                                <p:cTn id="304" presetID="24" presetClass="emph" presetSubtype="0" fill="hold" grpId="1" nodeType="withEffect">
                                  <p:stCondLst>
                                    <p:cond delay="0"/>
                                  </p:stCondLst>
                                  <p:childTnLst>
                                    <p:animClr clrSpc="hsl" dir="cw">
                                      <p:cBhvr override="childStyle">
                                        <p:cTn id="305" dur="500" fill="hold"/>
                                        <p:tgtEl>
                                          <p:spTgt spid="58"/>
                                        </p:tgtEl>
                                        <p:attrNameLst>
                                          <p:attrName>style.color</p:attrName>
                                        </p:attrNameLst>
                                      </p:cBhvr>
                                      <p:by>
                                        <p:hsl h="0" s="-12549" l="-25098"/>
                                      </p:by>
                                    </p:animClr>
                                    <p:animClr clrSpc="hsl" dir="cw">
                                      <p:cBhvr>
                                        <p:cTn id="306" dur="500" fill="hold"/>
                                        <p:tgtEl>
                                          <p:spTgt spid="58"/>
                                        </p:tgtEl>
                                        <p:attrNameLst>
                                          <p:attrName>fillcolor</p:attrName>
                                        </p:attrNameLst>
                                      </p:cBhvr>
                                      <p:by>
                                        <p:hsl h="0" s="-12549" l="-25098"/>
                                      </p:by>
                                    </p:animClr>
                                    <p:animClr clrSpc="hsl" dir="cw">
                                      <p:cBhvr>
                                        <p:cTn id="307" dur="500" fill="hold"/>
                                        <p:tgtEl>
                                          <p:spTgt spid="58"/>
                                        </p:tgtEl>
                                        <p:attrNameLst>
                                          <p:attrName>stroke.color</p:attrName>
                                        </p:attrNameLst>
                                      </p:cBhvr>
                                      <p:by>
                                        <p:hsl h="0" s="-12549" l="-25098"/>
                                      </p:by>
                                    </p:animClr>
                                    <p:set>
                                      <p:cBhvr>
                                        <p:cTn id="308" dur="500" fill="hold"/>
                                        <p:tgtEl>
                                          <p:spTgt spid="58"/>
                                        </p:tgtEl>
                                        <p:attrNameLst>
                                          <p:attrName>fill.type</p:attrName>
                                        </p:attrNameLst>
                                      </p:cBhvr>
                                      <p:to>
                                        <p:strVal val="solid"/>
                                      </p:to>
                                    </p:set>
                                  </p:childTnLst>
                                </p:cTn>
                              </p:par>
                              <p:par>
                                <p:cTn id="309" presetID="24" presetClass="emph" presetSubtype="0" fill="hold" grpId="1" nodeType="withEffect">
                                  <p:stCondLst>
                                    <p:cond delay="0"/>
                                  </p:stCondLst>
                                  <p:childTnLst>
                                    <p:animClr clrSpc="hsl" dir="cw">
                                      <p:cBhvr override="childStyle">
                                        <p:cTn id="310" dur="500" fill="hold"/>
                                        <p:tgtEl>
                                          <p:spTgt spid="57"/>
                                        </p:tgtEl>
                                        <p:attrNameLst>
                                          <p:attrName>style.color</p:attrName>
                                        </p:attrNameLst>
                                      </p:cBhvr>
                                      <p:by>
                                        <p:hsl h="0" s="-12549" l="-25098"/>
                                      </p:by>
                                    </p:animClr>
                                    <p:animClr clrSpc="hsl" dir="cw">
                                      <p:cBhvr>
                                        <p:cTn id="311" dur="500" fill="hold"/>
                                        <p:tgtEl>
                                          <p:spTgt spid="57"/>
                                        </p:tgtEl>
                                        <p:attrNameLst>
                                          <p:attrName>fillcolor</p:attrName>
                                        </p:attrNameLst>
                                      </p:cBhvr>
                                      <p:by>
                                        <p:hsl h="0" s="-12549" l="-25098"/>
                                      </p:by>
                                    </p:animClr>
                                    <p:animClr clrSpc="hsl" dir="cw">
                                      <p:cBhvr>
                                        <p:cTn id="312" dur="500" fill="hold"/>
                                        <p:tgtEl>
                                          <p:spTgt spid="57"/>
                                        </p:tgtEl>
                                        <p:attrNameLst>
                                          <p:attrName>stroke.color</p:attrName>
                                        </p:attrNameLst>
                                      </p:cBhvr>
                                      <p:by>
                                        <p:hsl h="0" s="-12549" l="-25098"/>
                                      </p:by>
                                    </p:animClr>
                                    <p:set>
                                      <p:cBhvr>
                                        <p:cTn id="313" dur="500" fill="hold"/>
                                        <p:tgtEl>
                                          <p:spTgt spid="57"/>
                                        </p:tgtEl>
                                        <p:attrNameLst>
                                          <p:attrName>fill.type</p:attrName>
                                        </p:attrNameLst>
                                      </p:cBhvr>
                                      <p:to>
                                        <p:strVal val="solid"/>
                                      </p:to>
                                    </p:set>
                                  </p:childTnLst>
                                </p:cTn>
                              </p:par>
                              <p:par>
                                <p:cTn id="314" presetID="24" presetClass="emph" presetSubtype="0" fill="hold" grpId="1" nodeType="withEffect">
                                  <p:stCondLst>
                                    <p:cond delay="0"/>
                                  </p:stCondLst>
                                  <p:childTnLst>
                                    <p:animClr clrSpc="hsl" dir="cw">
                                      <p:cBhvr override="childStyle">
                                        <p:cTn id="315" dur="500" fill="hold"/>
                                        <p:tgtEl>
                                          <p:spTgt spid="65"/>
                                        </p:tgtEl>
                                        <p:attrNameLst>
                                          <p:attrName>style.color</p:attrName>
                                        </p:attrNameLst>
                                      </p:cBhvr>
                                      <p:by>
                                        <p:hsl h="0" s="-12549" l="-25098"/>
                                      </p:by>
                                    </p:animClr>
                                    <p:animClr clrSpc="hsl" dir="cw">
                                      <p:cBhvr>
                                        <p:cTn id="316" dur="500" fill="hold"/>
                                        <p:tgtEl>
                                          <p:spTgt spid="65"/>
                                        </p:tgtEl>
                                        <p:attrNameLst>
                                          <p:attrName>fillcolor</p:attrName>
                                        </p:attrNameLst>
                                      </p:cBhvr>
                                      <p:by>
                                        <p:hsl h="0" s="-12549" l="-25098"/>
                                      </p:by>
                                    </p:animClr>
                                    <p:animClr clrSpc="hsl" dir="cw">
                                      <p:cBhvr>
                                        <p:cTn id="317" dur="500" fill="hold"/>
                                        <p:tgtEl>
                                          <p:spTgt spid="65"/>
                                        </p:tgtEl>
                                        <p:attrNameLst>
                                          <p:attrName>stroke.color</p:attrName>
                                        </p:attrNameLst>
                                      </p:cBhvr>
                                      <p:by>
                                        <p:hsl h="0" s="-12549" l="-25098"/>
                                      </p:by>
                                    </p:animClr>
                                    <p:set>
                                      <p:cBhvr>
                                        <p:cTn id="318" dur="500" fill="hold"/>
                                        <p:tgtEl>
                                          <p:spTgt spid="65"/>
                                        </p:tgtEl>
                                        <p:attrNameLst>
                                          <p:attrName>fill.type</p:attrName>
                                        </p:attrNameLst>
                                      </p:cBhvr>
                                      <p:to>
                                        <p:strVal val="solid"/>
                                      </p:to>
                                    </p:set>
                                  </p:childTnLst>
                                </p:cTn>
                              </p:par>
                              <p:par>
                                <p:cTn id="319" presetID="24" presetClass="emph" presetSubtype="0" fill="hold" grpId="1" nodeType="withEffect">
                                  <p:stCondLst>
                                    <p:cond delay="0"/>
                                  </p:stCondLst>
                                  <p:childTnLst>
                                    <p:animClr clrSpc="hsl" dir="cw">
                                      <p:cBhvr override="childStyle">
                                        <p:cTn id="320" dur="500" fill="hold"/>
                                        <p:tgtEl>
                                          <p:spTgt spid="64"/>
                                        </p:tgtEl>
                                        <p:attrNameLst>
                                          <p:attrName>style.color</p:attrName>
                                        </p:attrNameLst>
                                      </p:cBhvr>
                                      <p:by>
                                        <p:hsl h="0" s="-12549" l="-25098"/>
                                      </p:by>
                                    </p:animClr>
                                    <p:animClr clrSpc="hsl" dir="cw">
                                      <p:cBhvr>
                                        <p:cTn id="321" dur="500" fill="hold"/>
                                        <p:tgtEl>
                                          <p:spTgt spid="64"/>
                                        </p:tgtEl>
                                        <p:attrNameLst>
                                          <p:attrName>fillcolor</p:attrName>
                                        </p:attrNameLst>
                                      </p:cBhvr>
                                      <p:by>
                                        <p:hsl h="0" s="-12549" l="-25098"/>
                                      </p:by>
                                    </p:animClr>
                                    <p:animClr clrSpc="hsl" dir="cw">
                                      <p:cBhvr>
                                        <p:cTn id="322" dur="500" fill="hold"/>
                                        <p:tgtEl>
                                          <p:spTgt spid="64"/>
                                        </p:tgtEl>
                                        <p:attrNameLst>
                                          <p:attrName>stroke.color</p:attrName>
                                        </p:attrNameLst>
                                      </p:cBhvr>
                                      <p:by>
                                        <p:hsl h="0" s="-12549" l="-25098"/>
                                      </p:by>
                                    </p:animClr>
                                    <p:set>
                                      <p:cBhvr>
                                        <p:cTn id="323" dur="500" fill="hold"/>
                                        <p:tgtEl>
                                          <p:spTgt spid="64"/>
                                        </p:tgtEl>
                                        <p:attrNameLst>
                                          <p:attrName>fill.type</p:attrName>
                                        </p:attrNameLst>
                                      </p:cBhvr>
                                      <p:to>
                                        <p:strVal val="solid"/>
                                      </p:to>
                                    </p:set>
                                  </p:childTnLst>
                                </p:cTn>
                              </p:par>
                              <p:par>
                                <p:cTn id="324" presetID="24" presetClass="emph" presetSubtype="0" fill="hold" grpId="1" nodeType="withEffect">
                                  <p:stCondLst>
                                    <p:cond delay="0"/>
                                  </p:stCondLst>
                                  <p:childTnLst>
                                    <p:animClr clrSpc="hsl" dir="cw">
                                      <p:cBhvr override="childStyle">
                                        <p:cTn id="325" dur="500" fill="hold"/>
                                        <p:tgtEl>
                                          <p:spTgt spid="70"/>
                                        </p:tgtEl>
                                        <p:attrNameLst>
                                          <p:attrName>style.color</p:attrName>
                                        </p:attrNameLst>
                                      </p:cBhvr>
                                      <p:by>
                                        <p:hsl h="0" s="-12549" l="-25098"/>
                                      </p:by>
                                    </p:animClr>
                                    <p:animClr clrSpc="hsl" dir="cw">
                                      <p:cBhvr>
                                        <p:cTn id="326" dur="500" fill="hold"/>
                                        <p:tgtEl>
                                          <p:spTgt spid="70"/>
                                        </p:tgtEl>
                                        <p:attrNameLst>
                                          <p:attrName>fillcolor</p:attrName>
                                        </p:attrNameLst>
                                      </p:cBhvr>
                                      <p:by>
                                        <p:hsl h="0" s="-12549" l="-25098"/>
                                      </p:by>
                                    </p:animClr>
                                    <p:animClr clrSpc="hsl" dir="cw">
                                      <p:cBhvr>
                                        <p:cTn id="327" dur="500" fill="hold"/>
                                        <p:tgtEl>
                                          <p:spTgt spid="70"/>
                                        </p:tgtEl>
                                        <p:attrNameLst>
                                          <p:attrName>stroke.color</p:attrName>
                                        </p:attrNameLst>
                                      </p:cBhvr>
                                      <p:by>
                                        <p:hsl h="0" s="-12549" l="-25098"/>
                                      </p:by>
                                    </p:animClr>
                                    <p:set>
                                      <p:cBhvr>
                                        <p:cTn id="328" dur="500" fill="hold"/>
                                        <p:tgtEl>
                                          <p:spTgt spid="70"/>
                                        </p:tgtEl>
                                        <p:attrNameLst>
                                          <p:attrName>fill.type</p:attrName>
                                        </p:attrNameLst>
                                      </p:cBhvr>
                                      <p:to>
                                        <p:strVal val="solid"/>
                                      </p:to>
                                    </p:set>
                                  </p:childTnLst>
                                </p:cTn>
                              </p:par>
                              <p:par>
                                <p:cTn id="329" presetID="24" presetClass="emph" presetSubtype="0" fill="hold" grpId="1" nodeType="withEffect">
                                  <p:stCondLst>
                                    <p:cond delay="0"/>
                                  </p:stCondLst>
                                  <p:childTnLst>
                                    <p:animClr clrSpc="hsl" dir="cw">
                                      <p:cBhvr override="childStyle">
                                        <p:cTn id="330" dur="500" fill="hold"/>
                                        <p:tgtEl>
                                          <p:spTgt spid="69"/>
                                        </p:tgtEl>
                                        <p:attrNameLst>
                                          <p:attrName>style.color</p:attrName>
                                        </p:attrNameLst>
                                      </p:cBhvr>
                                      <p:by>
                                        <p:hsl h="0" s="-12549" l="-25098"/>
                                      </p:by>
                                    </p:animClr>
                                    <p:animClr clrSpc="hsl" dir="cw">
                                      <p:cBhvr>
                                        <p:cTn id="331" dur="500" fill="hold"/>
                                        <p:tgtEl>
                                          <p:spTgt spid="69"/>
                                        </p:tgtEl>
                                        <p:attrNameLst>
                                          <p:attrName>fillcolor</p:attrName>
                                        </p:attrNameLst>
                                      </p:cBhvr>
                                      <p:by>
                                        <p:hsl h="0" s="-12549" l="-25098"/>
                                      </p:by>
                                    </p:animClr>
                                    <p:animClr clrSpc="hsl" dir="cw">
                                      <p:cBhvr>
                                        <p:cTn id="332" dur="500" fill="hold"/>
                                        <p:tgtEl>
                                          <p:spTgt spid="69"/>
                                        </p:tgtEl>
                                        <p:attrNameLst>
                                          <p:attrName>stroke.color</p:attrName>
                                        </p:attrNameLst>
                                      </p:cBhvr>
                                      <p:by>
                                        <p:hsl h="0" s="-12549" l="-25098"/>
                                      </p:by>
                                    </p:animClr>
                                    <p:set>
                                      <p:cBhvr>
                                        <p:cTn id="333" dur="500" fill="hold"/>
                                        <p:tgtEl>
                                          <p:spTgt spid="69"/>
                                        </p:tgtEl>
                                        <p:attrNameLst>
                                          <p:attrName>fill.type</p:attrName>
                                        </p:attrNameLst>
                                      </p:cBhvr>
                                      <p:to>
                                        <p:strVal val="solid"/>
                                      </p:to>
                                    </p:set>
                                  </p:childTnLst>
                                </p:cTn>
                              </p:par>
                              <p:par>
                                <p:cTn id="334" presetID="24" presetClass="emph" presetSubtype="0" fill="hold" grpId="1" nodeType="withEffect">
                                  <p:stCondLst>
                                    <p:cond delay="0"/>
                                  </p:stCondLst>
                                  <p:childTnLst>
                                    <p:animClr clrSpc="hsl" dir="cw">
                                      <p:cBhvr override="childStyle">
                                        <p:cTn id="335" dur="500" fill="hold"/>
                                        <p:tgtEl>
                                          <p:spTgt spid="75"/>
                                        </p:tgtEl>
                                        <p:attrNameLst>
                                          <p:attrName>style.color</p:attrName>
                                        </p:attrNameLst>
                                      </p:cBhvr>
                                      <p:by>
                                        <p:hsl h="0" s="-12549" l="-25098"/>
                                      </p:by>
                                    </p:animClr>
                                    <p:animClr clrSpc="hsl" dir="cw">
                                      <p:cBhvr>
                                        <p:cTn id="336" dur="500" fill="hold"/>
                                        <p:tgtEl>
                                          <p:spTgt spid="75"/>
                                        </p:tgtEl>
                                        <p:attrNameLst>
                                          <p:attrName>fillcolor</p:attrName>
                                        </p:attrNameLst>
                                      </p:cBhvr>
                                      <p:by>
                                        <p:hsl h="0" s="-12549" l="-25098"/>
                                      </p:by>
                                    </p:animClr>
                                    <p:animClr clrSpc="hsl" dir="cw">
                                      <p:cBhvr>
                                        <p:cTn id="337" dur="500" fill="hold"/>
                                        <p:tgtEl>
                                          <p:spTgt spid="75"/>
                                        </p:tgtEl>
                                        <p:attrNameLst>
                                          <p:attrName>stroke.color</p:attrName>
                                        </p:attrNameLst>
                                      </p:cBhvr>
                                      <p:by>
                                        <p:hsl h="0" s="-12549" l="-25098"/>
                                      </p:by>
                                    </p:animClr>
                                    <p:set>
                                      <p:cBhvr>
                                        <p:cTn id="338" dur="500" fill="hold"/>
                                        <p:tgtEl>
                                          <p:spTgt spid="75"/>
                                        </p:tgtEl>
                                        <p:attrNameLst>
                                          <p:attrName>fill.type</p:attrName>
                                        </p:attrNameLst>
                                      </p:cBhvr>
                                      <p:to>
                                        <p:strVal val="solid"/>
                                      </p:to>
                                    </p:set>
                                  </p:childTnLst>
                                </p:cTn>
                              </p:par>
                              <p:par>
                                <p:cTn id="339" presetID="24" presetClass="emph" presetSubtype="0" fill="hold" grpId="1" nodeType="withEffect">
                                  <p:stCondLst>
                                    <p:cond delay="0"/>
                                  </p:stCondLst>
                                  <p:childTnLst>
                                    <p:animClr clrSpc="hsl" dir="cw">
                                      <p:cBhvr override="childStyle">
                                        <p:cTn id="340" dur="500" fill="hold"/>
                                        <p:tgtEl>
                                          <p:spTgt spid="74"/>
                                        </p:tgtEl>
                                        <p:attrNameLst>
                                          <p:attrName>style.color</p:attrName>
                                        </p:attrNameLst>
                                      </p:cBhvr>
                                      <p:by>
                                        <p:hsl h="0" s="-12549" l="-25098"/>
                                      </p:by>
                                    </p:animClr>
                                    <p:animClr clrSpc="hsl" dir="cw">
                                      <p:cBhvr>
                                        <p:cTn id="341" dur="500" fill="hold"/>
                                        <p:tgtEl>
                                          <p:spTgt spid="74"/>
                                        </p:tgtEl>
                                        <p:attrNameLst>
                                          <p:attrName>fillcolor</p:attrName>
                                        </p:attrNameLst>
                                      </p:cBhvr>
                                      <p:by>
                                        <p:hsl h="0" s="-12549" l="-25098"/>
                                      </p:by>
                                    </p:animClr>
                                    <p:animClr clrSpc="hsl" dir="cw">
                                      <p:cBhvr>
                                        <p:cTn id="342" dur="500" fill="hold"/>
                                        <p:tgtEl>
                                          <p:spTgt spid="74"/>
                                        </p:tgtEl>
                                        <p:attrNameLst>
                                          <p:attrName>stroke.color</p:attrName>
                                        </p:attrNameLst>
                                      </p:cBhvr>
                                      <p:by>
                                        <p:hsl h="0" s="-12549" l="-25098"/>
                                      </p:by>
                                    </p:animClr>
                                    <p:set>
                                      <p:cBhvr>
                                        <p:cTn id="343" dur="500" fill="hold"/>
                                        <p:tgtEl>
                                          <p:spTgt spid="74"/>
                                        </p:tgtEl>
                                        <p:attrNameLst>
                                          <p:attrName>fill.type</p:attrName>
                                        </p:attrNameLst>
                                      </p:cBhvr>
                                      <p:to>
                                        <p:strVal val="solid"/>
                                      </p:to>
                                    </p:set>
                                  </p:childTnLst>
                                </p:cTn>
                              </p:par>
                              <p:par>
                                <p:cTn id="344" presetID="24" presetClass="emph" presetSubtype="0" fill="hold" grpId="1" nodeType="withEffect">
                                  <p:stCondLst>
                                    <p:cond delay="0"/>
                                  </p:stCondLst>
                                  <p:childTnLst>
                                    <p:animClr clrSpc="hsl" dir="cw">
                                      <p:cBhvr override="childStyle">
                                        <p:cTn id="345" dur="500" fill="hold"/>
                                        <p:tgtEl>
                                          <p:spTgt spid="73"/>
                                        </p:tgtEl>
                                        <p:attrNameLst>
                                          <p:attrName>style.color</p:attrName>
                                        </p:attrNameLst>
                                      </p:cBhvr>
                                      <p:by>
                                        <p:hsl h="0" s="-12549" l="-25098"/>
                                      </p:by>
                                    </p:animClr>
                                    <p:animClr clrSpc="hsl" dir="cw">
                                      <p:cBhvr>
                                        <p:cTn id="346" dur="500" fill="hold"/>
                                        <p:tgtEl>
                                          <p:spTgt spid="73"/>
                                        </p:tgtEl>
                                        <p:attrNameLst>
                                          <p:attrName>fillcolor</p:attrName>
                                        </p:attrNameLst>
                                      </p:cBhvr>
                                      <p:by>
                                        <p:hsl h="0" s="-12549" l="-25098"/>
                                      </p:by>
                                    </p:animClr>
                                    <p:animClr clrSpc="hsl" dir="cw">
                                      <p:cBhvr>
                                        <p:cTn id="347" dur="500" fill="hold"/>
                                        <p:tgtEl>
                                          <p:spTgt spid="73"/>
                                        </p:tgtEl>
                                        <p:attrNameLst>
                                          <p:attrName>stroke.color</p:attrName>
                                        </p:attrNameLst>
                                      </p:cBhvr>
                                      <p:by>
                                        <p:hsl h="0" s="-12549" l="-25098"/>
                                      </p:by>
                                    </p:animClr>
                                    <p:set>
                                      <p:cBhvr>
                                        <p:cTn id="348" dur="500" fill="hold"/>
                                        <p:tgtEl>
                                          <p:spTgt spid="73"/>
                                        </p:tgtEl>
                                        <p:attrNameLst>
                                          <p:attrName>fill.type</p:attrName>
                                        </p:attrNameLst>
                                      </p:cBhvr>
                                      <p:to>
                                        <p:strVal val="solid"/>
                                      </p:to>
                                    </p:set>
                                  </p:childTnLst>
                                </p:cTn>
                              </p:par>
                              <p:par>
                                <p:cTn id="349" presetID="24" presetClass="emph" presetSubtype="0" fill="hold" grpId="1" nodeType="withEffect">
                                  <p:stCondLst>
                                    <p:cond delay="0"/>
                                  </p:stCondLst>
                                  <p:childTnLst>
                                    <p:animClr clrSpc="hsl" dir="cw">
                                      <p:cBhvr override="childStyle">
                                        <p:cTn id="350" dur="500" fill="hold"/>
                                        <p:tgtEl>
                                          <p:spTgt spid="89"/>
                                        </p:tgtEl>
                                        <p:attrNameLst>
                                          <p:attrName>style.color</p:attrName>
                                        </p:attrNameLst>
                                      </p:cBhvr>
                                      <p:by>
                                        <p:hsl h="0" s="-12549" l="-25098"/>
                                      </p:by>
                                    </p:animClr>
                                    <p:animClr clrSpc="hsl" dir="cw">
                                      <p:cBhvr>
                                        <p:cTn id="351" dur="500" fill="hold"/>
                                        <p:tgtEl>
                                          <p:spTgt spid="89"/>
                                        </p:tgtEl>
                                        <p:attrNameLst>
                                          <p:attrName>fillcolor</p:attrName>
                                        </p:attrNameLst>
                                      </p:cBhvr>
                                      <p:by>
                                        <p:hsl h="0" s="-12549" l="-25098"/>
                                      </p:by>
                                    </p:animClr>
                                    <p:animClr clrSpc="hsl" dir="cw">
                                      <p:cBhvr>
                                        <p:cTn id="352" dur="500" fill="hold"/>
                                        <p:tgtEl>
                                          <p:spTgt spid="89"/>
                                        </p:tgtEl>
                                        <p:attrNameLst>
                                          <p:attrName>stroke.color</p:attrName>
                                        </p:attrNameLst>
                                      </p:cBhvr>
                                      <p:by>
                                        <p:hsl h="0" s="-12549" l="-25098"/>
                                      </p:by>
                                    </p:animClr>
                                    <p:set>
                                      <p:cBhvr>
                                        <p:cTn id="353" dur="500" fill="hold"/>
                                        <p:tgtEl>
                                          <p:spTgt spid="89"/>
                                        </p:tgtEl>
                                        <p:attrNameLst>
                                          <p:attrName>fill.type</p:attrName>
                                        </p:attrNameLst>
                                      </p:cBhvr>
                                      <p:to>
                                        <p:strVal val="solid"/>
                                      </p:to>
                                    </p:set>
                                  </p:childTnLst>
                                </p:cTn>
                              </p:par>
                              <p:par>
                                <p:cTn id="354" presetID="24" presetClass="emph" presetSubtype="0" fill="hold" grpId="1" nodeType="withEffect">
                                  <p:stCondLst>
                                    <p:cond delay="0"/>
                                  </p:stCondLst>
                                  <p:childTnLst>
                                    <p:animClr clrSpc="hsl" dir="cw">
                                      <p:cBhvr override="childStyle">
                                        <p:cTn id="355" dur="500" fill="hold"/>
                                        <p:tgtEl>
                                          <p:spTgt spid="86"/>
                                        </p:tgtEl>
                                        <p:attrNameLst>
                                          <p:attrName>style.color</p:attrName>
                                        </p:attrNameLst>
                                      </p:cBhvr>
                                      <p:by>
                                        <p:hsl h="0" s="-12549" l="-25098"/>
                                      </p:by>
                                    </p:animClr>
                                    <p:animClr clrSpc="hsl" dir="cw">
                                      <p:cBhvr>
                                        <p:cTn id="356" dur="500" fill="hold"/>
                                        <p:tgtEl>
                                          <p:spTgt spid="86"/>
                                        </p:tgtEl>
                                        <p:attrNameLst>
                                          <p:attrName>fillcolor</p:attrName>
                                        </p:attrNameLst>
                                      </p:cBhvr>
                                      <p:by>
                                        <p:hsl h="0" s="-12549" l="-25098"/>
                                      </p:by>
                                    </p:animClr>
                                    <p:animClr clrSpc="hsl" dir="cw">
                                      <p:cBhvr>
                                        <p:cTn id="357" dur="500" fill="hold"/>
                                        <p:tgtEl>
                                          <p:spTgt spid="86"/>
                                        </p:tgtEl>
                                        <p:attrNameLst>
                                          <p:attrName>stroke.color</p:attrName>
                                        </p:attrNameLst>
                                      </p:cBhvr>
                                      <p:by>
                                        <p:hsl h="0" s="-12549" l="-25098"/>
                                      </p:by>
                                    </p:animClr>
                                    <p:set>
                                      <p:cBhvr>
                                        <p:cTn id="358" dur="500" fill="hold"/>
                                        <p:tgtEl>
                                          <p:spTgt spid="86"/>
                                        </p:tgtEl>
                                        <p:attrNameLst>
                                          <p:attrName>fill.type</p:attrName>
                                        </p:attrNameLst>
                                      </p:cBhvr>
                                      <p:to>
                                        <p:strVal val="solid"/>
                                      </p:to>
                                    </p:set>
                                  </p:childTnLst>
                                </p:cTn>
                              </p:par>
                              <p:par>
                                <p:cTn id="359" presetID="24" presetClass="emph" presetSubtype="0" fill="hold" grpId="1" nodeType="withEffect">
                                  <p:stCondLst>
                                    <p:cond delay="0"/>
                                  </p:stCondLst>
                                  <p:childTnLst>
                                    <p:animClr clrSpc="hsl" dir="cw">
                                      <p:cBhvr override="childStyle">
                                        <p:cTn id="360" dur="500" fill="hold"/>
                                        <p:tgtEl>
                                          <p:spTgt spid="85"/>
                                        </p:tgtEl>
                                        <p:attrNameLst>
                                          <p:attrName>style.color</p:attrName>
                                        </p:attrNameLst>
                                      </p:cBhvr>
                                      <p:by>
                                        <p:hsl h="0" s="-12549" l="-25098"/>
                                      </p:by>
                                    </p:animClr>
                                    <p:animClr clrSpc="hsl" dir="cw">
                                      <p:cBhvr>
                                        <p:cTn id="361" dur="500" fill="hold"/>
                                        <p:tgtEl>
                                          <p:spTgt spid="85"/>
                                        </p:tgtEl>
                                        <p:attrNameLst>
                                          <p:attrName>fillcolor</p:attrName>
                                        </p:attrNameLst>
                                      </p:cBhvr>
                                      <p:by>
                                        <p:hsl h="0" s="-12549" l="-25098"/>
                                      </p:by>
                                    </p:animClr>
                                    <p:animClr clrSpc="hsl" dir="cw">
                                      <p:cBhvr>
                                        <p:cTn id="362" dur="500" fill="hold"/>
                                        <p:tgtEl>
                                          <p:spTgt spid="85"/>
                                        </p:tgtEl>
                                        <p:attrNameLst>
                                          <p:attrName>stroke.color</p:attrName>
                                        </p:attrNameLst>
                                      </p:cBhvr>
                                      <p:by>
                                        <p:hsl h="0" s="-12549" l="-25098"/>
                                      </p:by>
                                    </p:animClr>
                                    <p:set>
                                      <p:cBhvr>
                                        <p:cTn id="363" dur="500" fill="hold"/>
                                        <p:tgtEl>
                                          <p:spTgt spid="85"/>
                                        </p:tgtEl>
                                        <p:attrNameLst>
                                          <p:attrName>fill.type</p:attrName>
                                        </p:attrNameLst>
                                      </p:cBhvr>
                                      <p:to>
                                        <p:strVal val="solid"/>
                                      </p:to>
                                    </p:set>
                                  </p:childTnLst>
                                </p:cTn>
                              </p:par>
                              <p:par>
                                <p:cTn id="364" presetID="24" presetClass="emph" presetSubtype="0" fill="hold" grpId="1" nodeType="withEffect">
                                  <p:stCondLst>
                                    <p:cond delay="0"/>
                                  </p:stCondLst>
                                  <p:childTnLst>
                                    <p:animClr clrSpc="hsl" dir="cw">
                                      <p:cBhvr override="childStyle">
                                        <p:cTn id="365" dur="500" fill="hold"/>
                                        <p:tgtEl>
                                          <p:spTgt spid="83"/>
                                        </p:tgtEl>
                                        <p:attrNameLst>
                                          <p:attrName>style.color</p:attrName>
                                        </p:attrNameLst>
                                      </p:cBhvr>
                                      <p:by>
                                        <p:hsl h="0" s="-12549" l="-25098"/>
                                      </p:by>
                                    </p:animClr>
                                    <p:animClr clrSpc="hsl" dir="cw">
                                      <p:cBhvr>
                                        <p:cTn id="366" dur="500" fill="hold"/>
                                        <p:tgtEl>
                                          <p:spTgt spid="83"/>
                                        </p:tgtEl>
                                        <p:attrNameLst>
                                          <p:attrName>fillcolor</p:attrName>
                                        </p:attrNameLst>
                                      </p:cBhvr>
                                      <p:by>
                                        <p:hsl h="0" s="-12549" l="-25098"/>
                                      </p:by>
                                    </p:animClr>
                                    <p:animClr clrSpc="hsl" dir="cw">
                                      <p:cBhvr>
                                        <p:cTn id="367" dur="500" fill="hold"/>
                                        <p:tgtEl>
                                          <p:spTgt spid="83"/>
                                        </p:tgtEl>
                                        <p:attrNameLst>
                                          <p:attrName>stroke.color</p:attrName>
                                        </p:attrNameLst>
                                      </p:cBhvr>
                                      <p:by>
                                        <p:hsl h="0" s="-12549" l="-25098"/>
                                      </p:by>
                                    </p:animClr>
                                    <p:set>
                                      <p:cBhvr>
                                        <p:cTn id="368" dur="500" fill="hold"/>
                                        <p:tgtEl>
                                          <p:spTgt spid="83"/>
                                        </p:tgtEl>
                                        <p:attrNameLst>
                                          <p:attrName>fill.type</p:attrName>
                                        </p:attrNameLst>
                                      </p:cBhvr>
                                      <p:to>
                                        <p:strVal val="solid"/>
                                      </p:to>
                                    </p:set>
                                  </p:childTnLst>
                                </p:cTn>
                              </p:par>
                              <p:par>
                                <p:cTn id="369" presetID="24" presetClass="emph" presetSubtype="0" fill="hold" grpId="1" nodeType="withEffect">
                                  <p:stCondLst>
                                    <p:cond delay="0"/>
                                  </p:stCondLst>
                                  <p:childTnLst>
                                    <p:animClr clrSpc="hsl" dir="cw">
                                      <p:cBhvr override="childStyle">
                                        <p:cTn id="370" dur="500" fill="hold"/>
                                        <p:tgtEl>
                                          <p:spTgt spid="80"/>
                                        </p:tgtEl>
                                        <p:attrNameLst>
                                          <p:attrName>style.color</p:attrName>
                                        </p:attrNameLst>
                                      </p:cBhvr>
                                      <p:by>
                                        <p:hsl h="0" s="-12549" l="-25098"/>
                                      </p:by>
                                    </p:animClr>
                                    <p:animClr clrSpc="hsl" dir="cw">
                                      <p:cBhvr>
                                        <p:cTn id="371" dur="500" fill="hold"/>
                                        <p:tgtEl>
                                          <p:spTgt spid="80"/>
                                        </p:tgtEl>
                                        <p:attrNameLst>
                                          <p:attrName>fillcolor</p:attrName>
                                        </p:attrNameLst>
                                      </p:cBhvr>
                                      <p:by>
                                        <p:hsl h="0" s="-12549" l="-25098"/>
                                      </p:by>
                                    </p:animClr>
                                    <p:animClr clrSpc="hsl" dir="cw">
                                      <p:cBhvr>
                                        <p:cTn id="372" dur="500" fill="hold"/>
                                        <p:tgtEl>
                                          <p:spTgt spid="80"/>
                                        </p:tgtEl>
                                        <p:attrNameLst>
                                          <p:attrName>stroke.color</p:attrName>
                                        </p:attrNameLst>
                                      </p:cBhvr>
                                      <p:by>
                                        <p:hsl h="0" s="-12549" l="-25098"/>
                                      </p:by>
                                    </p:animClr>
                                    <p:set>
                                      <p:cBhvr>
                                        <p:cTn id="373" dur="500" fill="hold"/>
                                        <p:tgtEl>
                                          <p:spTgt spid="80"/>
                                        </p:tgtEl>
                                        <p:attrNameLst>
                                          <p:attrName>fill.type</p:attrName>
                                        </p:attrNameLst>
                                      </p:cBhvr>
                                      <p:to>
                                        <p:strVal val="solid"/>
                                      </p:to>
                                    </p:set>
                                  </p:childTnLst>
                                </p:cTn>
                              </p:par>
                              <p:par>
                                <p:cTn id="374" presetID="24" presetClass="emph" presetSubtype="0" fill="hold" grpId="1" nodeType="withEffect">
                                  <p:stCondLst>
                                    <p:cond delay="0"/>
                                  </p:stCondLst>
                                  <p:childTnLst>
                                    <p:animClr clrSpc="hsl" dir="cw">
                                      <p:cBhvr override="childStyle">
                                        <p:cTn id="375" dur="500" fill="hold"/>
                                        <p:tgtEl>
                                          <p:spTgt spid="101"/>
                                        </p:tgtEl>
                                        <p:attrNameLst>
                                          <p:attrName>style.color</p:attrName>
                                        </p:attrNameLst>
                                      </p:cBhvr>
                                      <p:by>
                                        <p:hsl h="0" s="-12549" l="-25098"/>
                                      </p:by>
                                    </p:animClr>
                                    <p:animClr clrSpc="hsl" dir="cw">
                                      <p:cBhvr>
                                        <p:cTn id="376" dur="500" fill="hold"/>
                                        <p:tgtEl>
                                          <p:spTgt spid="101"/>
                                        </p:tgtEl>
                                        <p:attrNameLst>
                                          <p:attrName>fillcolor</p:attrName>
                                        </p:attrNameLst>
                                      </p:cBhvr>
                                      <p:by>
                                        <p:hsl h="0" s="-12549" l="-25098"/>
                                      </p:by>
                                    </p:animClr>
                                    <p:animClr clrSpc="hsl" dir="cw">
                                      <p:cBhvr>
                                        <p:cTn id="377" dur="500" fill="hold"/>
                                        <p:tgtEl>
                                          <p:spTgt spid="101"/>
                                        </p:tgtEl>
                                        <p:attrNameLst>
                                          <p:attrName>stroke.color</p:attrName>
                                        </p:attrNameLst>
                                      </p:cBhvr>
                                      <p:by>
                                        <p:hsl h="0" s="-12549" l="-25098"/>
                                      </p:by>
                                    </p:animClr>
                                    <p:set>
                                      <p:cBhvr>
                                        <p:cTn id="378" dur="500" fill="hold"/>
                                        <p:tgtEl>
                                          <p:spTgt spid="101"/>
                                        </p:tgtEl>
                                        <p:attrNameLst>
                                          <p:attrName>fill.type</p:attrName>
                                        </p:attrNameLst>
                                      </p:cBhvr>
                                      <p:to>
                                        <p:strVal val="solid"/>
                                      </p:to>
                                    </p:set>
                                  </p:childTnLst>
                                </p:cTn>
                              </p:par>
                              <p:par>
                                <p:cTn id="379" presetID="24" presetClass="emph" presetSubtype="0" fill="hold" grpId="1" nodeType="withEffect">
                                  <p:stCondLst>
                                    <p:cond delay="0"/>
                                  </p:stCondLst>
                                  <p:childTnLst>
                                    <p:animClr clrSpc="hsl" dir="cw">
                                      <p:cBhvr override="childStyle">
                                        <p:cTn id="380" dur="500" fill="hold"/>
                                        <p:tgtEl>
                                          <p:spTgt spid="98"/>
                                        </p:tgtEl>
                                        <p:attrNameLst>
                                          <p:attrName>style.color</p:attrName>
                                        </p:attrNameLst>
                                      </p:cBhvr>
                                      <p:by>
                                        <p:hsl h="0" s="-12549" l="-25098"/>
                                      </p:by>
                                    </p:animClr>
                                    <p:animClr clrSpc="hsl" dir="cw">
                                      <p:cBhvr>
                                        <p:cTn id="381" dur="500" fill="hold"/>
                                        <p:tgtEl>
                                          <p:spTgt spid="98"/>
                                        </p:tgtEl>
                                        <p:attrNameLst>
                                          <p:attrName>fillcolor</p:attrName>
                                        </p:attrNameLst>
                                      </p:cBhvr>
                                      <p:by>
                                        <p:hsl h="0" s="-12549" l="-25098"/>
                                      </p:by>
                                    </p:animClr>
                                    <p:animClr clrSpc="hsl" dir="cw">
                                      <p:cBhvr>
                                        <p:cTn id="382" dur="500" fill="hold"/>
                                        <p:tgtEl>
                                          <p:spTgt spid="98"/>
                                        </p:tgtEl>
                                        <p:attrNameLst>
                                          <p:attrName>stroke.color</p:attrName>
                                        </p:attrNameLst>
                                      </p:cBhvr>
                                      <p:by>
                                        <p:hsl h="0" s="-12549" l="-25098"/>
                                      </p:by>
                                    </p:animClr>
                                    <p:set>
                                      <p:cBhvr>
                                        <p:cTn id="383" dur="500" fill="hold"/>
                                        <p:tgtEl>
                                          <p:spTgt spid="98"/>
                                        </p:tgtEl>
                                        <p:attrNameLst>
                                          <p:attrName>fill.type</p:attrName>
                                        </p:attrNameLst>
                                      </p:cBhvr>
                                      <p:to>
                                        <p:strVal val="solid"/>
                                      </p:to>
                                    </p:set>
                                  </p:childTnLst>
                                </p:cTn>
                              </p:par>
                              <p:par>
                                <p:cTn id="384" presetID="24" presetClass="emph" presetSubtype="0" fill="hold" grpId="1" nodeType="withEffect">
                                  <p:stCondLst>
                                    <p:cond delay="0"/>
                                  </p:stCondLst>
                                  <p:childTnLst>
                                    <p:animClr clrSpc="hsl" dir="cw">
                                      <p:cBhvr override="childStyle">
                                        <p:cTn id="385" dur="500" fill="hold"/>
                                        <p:tgtEl>
                                          <p:spTgt spid="97"/>
                                        </p:tgtEl>
                                        <p:attrNameLst>
                                          <p:attrName>style.color</p:attrName>
                                        </p:attrNameLst>
                                      </p:cBhvr>
                                      <p:by>
                                        <p:hsl h="0" s="-12549" l="-25098"/>
                                      </p:by>
                                    </p:animClr>
                                    <p:animClr clrSpc="hsl" dir="cw">
                                      <p:cBhvr>
                                        <p:cTn id="386" dur="500" fill="hold"/>
                                        <p:tgtEl>
                                          <p:spTgt spid="97"/>
                                        </p:tgtEl>
                                        <p:attrNameLst>
                                          <p:attrName>fillcolor</p:attrName>
                                        </p:attrNameLst>
                                      </p:cBhvr>
                                      <p:by>
                                        <p:hsl h="0" s="-12549" l="-25098"/>
                                      </p:by>
                                    </p:animClr>
                                    <p:animClr clrSpc="hsl" dir="cw">
                                      <p:cBhvr>
                                        <p:cTn id="387" dur="500" fill="hold"/>
                                        <p:tgtEl>
                                          <p:spTgt spid="97"/>
                                        </p:tgtEl>
                                        <p:attrNameLst>
                                          <p:attrName>stroke.color</p:attrName>
                                        </p:attrNameLst>
                                      </p:cBhvr>
                                      <p:by>
                                        <p:hsl h="0" s="-12549" l="-25098"/>
                                      </p:by>
                                    </p:animClr>
                                    <p:set>
                                      <p:cBhvr>
                                        <p:cTn id="388" dur="500" fill="hold"/>
                                        <p:tgtEl>
                                          <p:spTgt spid="97"/>
                                        </p:tgtEl>
                                        <p:attrNameLst>
                                          <p:attrName>fill.type</p:attrName>
                                        </p:attrNameLst>
                                      </p:cBhvr>
                                      <p:to>
                                        <p:strVal val="solid"/>
                                      </p:to>
                                    </p:set>
                                  </p:childTnLst>
                                </p:cTn>
                              </p:par>
                              <p:par>
                                <p:cTn id="389" presetID="24" presetClass="emph" presetSubtype="0" fill="hold" grpId="1" nodeType="withEffect">
                                  <p:stCondLst>
                                    <p:cond delay="0"/>
                                  </p:stCondLst>
                                  <p:childTnLst>
                                    <p:animClr clrSpc="hsl" dir="cw">
                                      <p:cBhvr override="childStyle">
                                        <p:cTn id="390" dur="500" fill="hold"/>
                                        <p:tgtEl>
                                          <p:spTgt spid="95"/>
                                        </p:tgtEl>
                                        <p:attrNameLst>
                                          <p:attrName>style.color</p:attrName>
                                        </p:attrNameLst>
                                      </p:cBhvr>
                                      <p:by>
                                        <p:hsl h="0" s="-12549" l="-25098"/>
                                      </p:by>
                                    </p:animClr>
                                    <p:animClr clrSpc="hsl" dir="cw">
                                      <p:cBhvr>
                                        <p:cTn id="391" dur="500" fill="hold"/>
                                        <p:tgtEl>
                                          <p:spTgt spid="95"/>
                                        </p:tgtEl>
                                        <p:attrNameLst>
                                          <p:attrName>fillcolor</p:attrName>
                                        </p:attrNameLst>
                                      </p:cBhvr>
                                      <p:by>
                                        <p:hsl h="0" s="-12549" l="-25098"/>
                                      </p:by>
                                    </p:animClr>
                                    <p:animClr clrSpc="hsl" dir="cw">
                                      <p:cBhvr>
                                        <p:cTn id="392" dur="500" fill="hold"/>
                                        <p:tgtEl>
                                          <p:spTgt spid="95"/>
                                        </p:tgtEl>
                                        <p:attrNameLst>
                                          <p:attrName>stroke.color</p:attrName>
                                        </p:attrNameLst>
                                      </p:cBhvr>
                                      <p:by>
                                        <p:hsl h="0" s="-12549" l="-25098"/>
                                      </p:by>
                                    </p:animClr>
                                    <p:set>
                                      <p:cBhvr>
                                        <p:cTn id="393" dur="500" fill="hold"/>
                                        <p:tgtEl>
                                          <p:spTgt spid="95"/>
                                        </p:tgtEl>
                                        <p:attrNameLst>
                                          <p:attrName>fill.type</p:attrName>
                                        </p:attrNameLst>
                                      </p:cBhvr>
                                      <p:to>
                                        <p:strVal val="solid"/>
                                      </p:to>
                                    </p:set>
                                  </p:childTnLst>
                                </p:cTn>
                              </p:par>
                              <p:par>
                                <p:cTn id="394" presetID="24" presetClass="emph" presetSubtype="0" fill="hold" grpId="1" nodeType="withEffect">
                                  <p:stCondLst>
                                    <p:cond delay="0"/>
                                  </p:stCondLst>
                                  <p:childTnLst>
                                    <p:animClr clrSpc="hsl" dir="cw">
                                      <p:cBhvr override="childStyle">
                                        <p:cTn id="395" dur="500" fill="hold"/>
                                        <p:tgtEl>
                                          <p:spTgt spid="94"/>
                                        </p:tgtEl>
                                        <p:attrNameLst>
                                          <p:attrName>style.color</p:attrName>
                                        </p:attrNameLst>
                                      </p:cBhvr>
                                      <p:by>
                                        <p:hsl h="0" s="-12549" l="-25098"/>
                                      </p:by>
                                    </p:animClr>
                                    <p:animClr clrSpc="hsl" dir="cw">
                                      <p:cBhvr>
                                        <p:cTn id="396" dur="500" fill="hold"/>
                                        <p:tgtEl>
                                          <p:spTgt spid="94"/>
                                        </p:tgtEl>
                                        <p:attrNameLst>
                                          <p:attrName>fillcolor</p:attrName>
                                        </p:attrNameLst>
                                      </p:cBhvr>
                                      <p:by>
                                        <p:hsl h="0" s="-12549" l="-25098"/>
                                      </p:by>
                                    </p:animClr>
                                    <p:animClr clrSpc="hsl" dir="cw">
                                      <p:cBhvr>
                                        <p:cTn id="397" dur="500" fill="hold"/>
                                        <p:tgtEl>
                                          <p:spTgt spid="94"/>
                                        </p:tgtEl>
                                        <p:attrNameLst>
                                          <p:attrName>stroke.color</p:attrName>
                                        </p:attrNameLst>
                                      </p:cBhvr>
                                      <p:by>
                                        <p:hsl h="0" s="-12549" l="-25098"/>
                                      </p:by>
                                    </p:animClr>
                                    <p:set>
                                      <p:cBhvr>
                                        <p:cTn id="398" dur="500" fill="hold"/>
                                        <p:tgtEl>
                                          <p:spTgt spid="94"/>
                                        </p:tgtEl>
                                        <p:attrNameLst>
                                          <p:attrName>fill.type</p:attrName>
                                        </p:attrNameLst>
                                      </p:cBhvr>
                                      <p:to>
                                        <p:strVal val="solid"/>
                                      </p:to>
                                    </p:set>
                                  </p:childTnLst>
                                </p:cTn>
                              </p:par>
                              <p:par>
                                <p:cTn id="399" presetID="24" presetClass="emph" presetSubtype="0" fill="hold" grpId="1" nodeType="withEffect">
                                  <p:stCondLst>
                                    <p:cond delay="0"/>
                                  </p:stCondLst>
                                  <p:childTnLst>
                                    <p:animClr clrSpc="hsl" dir="cw">
                                      <p:cBhvr override="childStyle">
                                        <p:cTn id="400" dur="500" fill="hold"/>
                                        <p:tgtEl>
                                          <p:spTgt spid="92"/>
                                        </p:tgtEl>
                                        <p:attrNameLst>
                                          <p:attrName>style.color</p:attrName>
                                        </p:attrNameLst>
                                      </p:cBhvr>
                                      <p:by>
                                        <p:hsl h="0" s="-12549" l="-25098"/>
                                      </p:by>
                                    </p:animClr>
                                    <p:animClr clrSpc="hsl" dir="cw">
                                      <p:cBhvr>
                                        <p:cTn id="401" dur="500" fill="hold"/>
                                        <p:tgtEl>
                                          <p:spTgt spid="92"/>
                                        </p:tgtEl>
                                        <p:attrNameLst>
                                          <p:attrName>fillcolor</p:attrName>
                                        </p:attrNameLst>
                                      </p:cBhvr>
                                      <p:by>
                                        <p:hsl h="0" s="-12549" l="-25098"/>
                                      </p:by>
                                    </p:animClr>
                                    <p:animClr clrSpc="hsl" dir="cw">
                                      <p:cBhvr>
                                        <p:cTn id="402" dur="500" fill="hold"/>
                                        <p:tgtEl>
                                          <p:spTgt spid="92"/>
                                        </p:tgtEl>
                                        <p:attrNameLst>
                                          <p:attrName>stroke.color</p:attrName>
                                        </p:attrNameLst>
                                      </p:cBhvr>
                                      <p:by>
                                        <p:hsl h="0" s="-12549" l="-25098"/>
                                      </p:by>
                                    </p:animClr>
                                    <p:set>
                                      <p:cBhvr>
                                        <p:cTn id="403" dur="500" fill="hold"/>
                                        <p:tgtEl>
                                          <p:spTgt spid="92"/>
                                        </p:tgtEl>
                                        <p:attrNameLst>
                                          <p:attrName>fill.type</p:attrName>
                                        </p:attrNameLst>
                                      </p:cBhvr>
                                      <p:to>
                                        <p:strVal val="solid"/>
                                      </p:to>
                                    </p:set>
                                  </p:childTnLst>
                                </p:cTn>
                              </p:par>
                              <p:par>
                                <p:cTn id="404" presetID="24" presetClass="emph" presetSubtype="0" fill="hold" grpId="1" nodeType="withEffect">
                                  <p:stCondLst>
                                    <p:cond delay="0"/>
                                  </p:stCondLst>
                                  <p:childTnLst>
                                    <p:animClr clrSpc="hsl" dir="cw">
                                      <p:cBhvr override="childStyle">
                                        <p:cTn id="405" dur="500" fill="hold"/>
                                        <p:tgtEl>
                                          <p:spTgt spid="91"/>
                                        </p:tgtEl>
                                        <p:attrNameLst>
                                          <p:attrName>style.color</p:attrName>
                                        </p:attrNameLst>
                                      </p:cBhvr>
                                      <p:by>
                                        <p:hsl h="0" s="-12549" l="-25098"/>
                                      </p:by>
                                    </p:animClr>
                                    <p:animClr clrSpc="hsl" dir="cw">
                                      <p:cBhvr>
                                        <p:cTn id="406" dur="500" fill="hold"/>
                                        <p:tgtEl>
                                          <p:spTgt spid="91"/>
                                        </p:tgtEl>
                                        <p:attrNameLst>
                                          <p:attrName>fillcolor</p:attrName>
                                        </p:attrNameLst>
                                      </p:cBhvr>
                                      <p:by>
                                        <p:hsl h="0" s="-12549" l="-25098"/>
                                      </p:by>
                                    </p:animClr>
                                    <p:animClr clrSpc="hsl" dir="cw">
                                      <p:cBhvr>
                                        <p:cTn id="407" dur="500" fill="hold"/>
                                        <p:tgtEl>
                                          <p:spTgt spid="91"/>
                                        </p:tgtEl>
                                        <p:attrNameLst>
                                          <p:attrName>stroke.color</p:attrName>
                                        </p:attrNameLst>
                                      </p:cBhvr>
                                      <p:by>
                                        <p:hsl h="0" s="-12549" l="-25098"/>
                                      </p:by>
                                    </p:animClr>
                                    <p:set>
                                      <p:cBhvr>
                                        <p:cTn id="408" dur="500" fill="hold"/>
                                        <p:tgtEl>
                                          <p:spTgt spid="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8" grpId="0"/>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8" grpId="1" animBg="1"/>
      <p:bldP spid="21" grpId="0" animBg="1"/>
      <p:bldP spid="21" grpId="1" animBg="1"/>
      <p:bldP spid="22" grpId="0" animBg="1"/>
      <p:bldP spid="22" grpId="1" animBg="1"/>
      <p:bldP spid="23" grpId="0" animBg="1"/>
      <p:bldP spid="23" grpId="1" animBg="1"/>
      <p:bldP spid="42" grpId="0" animBg="1"/>
      <p:bldP spid="42" grpId="1" animBg="1"/>
      <p:bldP spid="43" grpId="0" animBg="1"/>
      <p:bldP spid="43" grpId="1" animBg="1"/>
      <p:bldP spid="44" grpId="0" animBg="1"/>
      <p:bldP spid="44" grpId="1" animBg="1"/>
      <p:bldP spid="45" grpId="0" animBg="1"/>
      <p:bldP spid="45" grpId="1" animBg="1"/>
      <p:bldP spid="47" grpId="0" animBg="1"/>
      <p:bldP spid="47" grpId="1" animBg="1"/>
      <p:bldP spid="48" grpId="0" animBg="1"/>
      <p:bldP spid="48" grpId="1" animBg="1"/>
      <p:bldP spid="49" grpId="0" animBg="1"/>
      <p:bldP spid="49" grpId="1" animBg="1"/>
      <p:bldP spid="50" grpId="0" animBg="1"/>
      <p:bldP spid="50" grpId="1"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0" grpId="0" animBg="1"/>
      <p:bldP spid="60" grpId="1" animBg="1"/>
      <p:bldP spid="62" grpId="0" animBg="1"/>
      <p:bldP spid="62" grpId="1" animBg="1"/>
      <p:bldP spid="63" grpId="0" animBg="1"/>
      <p:bldP spid="63" grpId="1" animBg="1"/>
      <p:bldP spid="64" grpId="0" animBg="1"/>
      <p:bldP spid="64" grpId="1" animBg="1"/>
      <p:bldP spid="65" grpId="0" animBg="1"/>
      <p:bldP spid="65" grpId="1" animBg="1"/>
      <p:bldP spid="67" grpId="0" animBg="1"/>
      <p:bldP spid="67"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5" grpId="0" animBg="1"/>
      <p:bldP spid="75" grpId="1" animBg="1"/>
      <p:bldP spid="79" grpId="0" animBg="1"/>
      <p:bldP spid="79" grpId="1" animBg="1"/>
      <p:bldP spid="80" grpId="0" animBg="1"/>
      <p:bldP spid="80" grpId="1" animBg="1"/>
      <p:bldP spid="82" grpId="0" animBg="1"/>
      <p:bldP spid="82" grpId="1" animBg="1"/>
      <p:bldP spid="83" grpId="0" animBg="1"/>
      <p:bldP spid="83" grpId="1" animBg="1"/>
      <p:bldP spid="85" grpId="0" animBg="1"/>
      <p:bldP spid="85" grpId="1" animBg="1"/>
      <p:bldP spid="86" grpId="0" animBg="1"/>
      <p:bldP spid="86" grpId="1" animBg="1"/>
      <p:bldP spid="88" grpId="0" animBg="1"/>
      <p:bldP spid="88" grpId="1" animBg="1"/>
      <p:bldP spid="89" grpId="0" animBg="1"/>
      <p:bldP spid="89" grpId="1" animBg="1"/>
      <p:bldP spid="91" grpId="0" animBg="1"/>
      <p:bldP spid="91" grpId="1" animBg="1"/>
      <p:bldP spid="92" grpId="0" animBg="1"/>
      <p:bldP spid="92" grpId="1" animBg="1"/>
      <p:bldP spid="94" grpId="0" animBg="1"/>
      <p:bldP spid="94" grpId="1" animBg="1"/>
      <p:bldP spid="95" grpId="0" animBg="1"/>
      <p:bldP spid="95" grpId="1" animBg="1"/>
      <p:bldP spid="97" grpId="0" animBg="1"/>
      <p:bldP spid="97" grpId="1" animBg="1"/>
      <p:bldP spid="98" grpId="0" animBg="1"/>
      <p:bldP spid="98" grpId="1" animBg="1"/>
      <p:bldP spid="100" grpId="0" animBg="1"/>
      <p:bldP spid="100" grpId="1" animBg="1"/>
      <p:bldP spid="101" grpId="0" animBg="1"/>
      <p:bldP spid="101" grpId="1" animBg="1"/>
      <p:bldP spid="153" grpId="0" animBg="1"/>
      <p:bldP spid="159" grpId="1" animBg="1"/>
      <p:bldP spid="160" grpId="1" animBg="1"/>
      <p:bldP spid="163" grpId="0" animBg="1"/>
      <p:bldP spid="164" grpId="0" animBg="1"/>
      <p:bldP spid="165" grpId="0" animBg="1"/>
      <p:bldP spid="167" grpId="0"/>
      <p:bldP spid="1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Hadoop</a:t>
            </a:r>
            <a:r>
              <a:rPr lang="en-US" dirty="0" smtClean="0"/>
              <a:t> v1</a:t>
            </a:r>
            <a:endParaRPr lang="en-US" dirty="0"/>
          </a:p>
        </p:txBody>
      </p:sp>
      <p:sp>
        <p:nvSpPr>
          <p:cNvPr id="3" name="Text Placeholder 2"/>
          <p:cNvSpPr>
            <a:spLocks noGrp="1"/>
          </p:cNvSpPr>
          <p:nvPr>
            <p:ph type="body" sz="quarter" idx="11"/>
          </p:nvPr>
        </p:nvSpPr>
        <p:spPr/>
        <p:txBody>
          <a:bodyPr numCol="1"/>
          <a:lstStyle/>
          <a:p>
            <a:r>
              <a:rPr lang="en-US" sz="3200" dirty="0" smtClean="0"/>
              <a:t>Pros:</a:t>
            </a:r>
          </a:p>
          <a:p>
            <a:pPr lvl="1"/>
            <a:r>
              <a:rPr lang="en-US" sz="3000" dirty="0" smtClean="0"/>
              <a:t>A framework to run </a:t>
            </a:r>
            <a:r>
              <a:rPr lang="en-US" sz="3000" dirty="0" err="1" smtClean="0"/>
              <a:t>MapReduce</a:t>
            </a:r>
            <a:r>
              <a:rPr lang="en-US" sz="3000" dirty="0" smtClean="0"/>
              <a:t> jobs that allows you to run the same piece of code on a single node cluster to one spanning 1000s of machines.</a:t>
            </a:r>
          </a:p>
          <a:p>
            <a:r>
              <a:rPr lang="en-US" sz="3200" dirty="0" smtClean="0"/>
              <a:t>Cons:</a:t>
            </a:r>
          </a:p>
          <a:p>
            <a:pPr lvl="1"/>
            <a:r>
              <a:rPr lang="en-US" sz="3000" dirty="0" smtClean="0"/>
              <a:t>It is a </a:t>
            </a:r>
            <a:r>
              <a:rPr lang="en-US" sz="3000" dirty="0"/>
              <a:t>framework to run </a:t>
            </a:r>
            <a:r>
              <a:rPr lang="en-US" sz="3000" dirty="0" err="1" smtClean="0"/>
              <a:t>MapReduce</a:t>
            </a:r>
            <a:r>
              <a:rPr lang="en-US" sz="3000" dirty="0" smtClean="0"/>
              <a:t> jobs.</a:t>
            </a:r>
          </a:p>
          <a:p>
            <a:endParaRPr lang="en-US" sz="3200"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5</a:t>
            </a:fld>
            <a:endParaRPr lang="en-US" dirty="0"/>
          </a:p>
        </p:txBody>
      </p:sp>
      <p:sp>
        <p:nvSpPr>
          <p:cNvPr id="5" name="Footer Placeholder 4"/>
          <p:cNvSpPr>
            <a:spLocks noGrp="1"/>
          </p:cNvSpPr>
          <p:nvPr>
            <p:ph type="ftr" sz="quarter" idx="13"/>
          </p:nvPr>
        </p:nvSpPr>
        <p:spPr/>
        <p:txBody>
          <a:bodyPr/>
          <a:lstStyle/>
          <a:p>
            <a:pPr>
              <a:defRPr/>
            </a:pPr>
            <a:r>
              <a:rPr lang="en-US" smtClean="0"/>
              <a:t>Architecting the Future of Big Data</a:t>
            </a:r>
            <a:endParaRPr lang="en-US" dirty="0"/>
          </a:p>
        </p:txBody>
      </p:sp>
    </p:spTree>
    <p:extLst>
      <p:ext uri="{BB962C8B-B14F-4D97-AF65-F5344CB8AC3E}">
        <p14:creationId xmlns:p14="http://schemas.microsoft.com/office/powerpoint/2010/main" val="1494423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Apache </a:t>
            </a:r>
            <a:r>
              <a:rPr lang="en-US" dirty="0" err="1" smtClean="0"/>
              <a:t>Giraph</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6</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873919"/>
            <a:ext cx="8229600" cy="991484"/>
          </a:xfrm>
        </p:spPr>
        <p:txBody>
          <a:bodyPr/>
          <a:lstStyle/>
          <a:p>
            <a:r>
              <a:rPr lang="en-US" sz="1700" dirty="0" smtClean="0"/>
              <a:t>Iterative graph processing on a </a:t>
            </a:r>
            <a:r>
              <a:rPr lang="en-US" sz="1700" dirty="0" err="1" smtClean="0"/>
              <a:t>Hadoop</a:t>
            </a:r>
            <a:r>
              <a:rPr lang="en-US" sz="1700" dirty="0" smtClean="0"/>
              <a:t> cluster</a:t>
            </a:r>
          </a:p>
          <a:p>
            <a:r>
              <a:rPr lang="en-US" sz="1700" dirty="0" smtClean="0"/>
              <a:t>An iterative approach on </a:t>
            </a:r>
            <a:r>
              <a:rPr lang="en-US" sz="1700" dirty="0" err="1" smtClean="0"/>
              <a:t>MapReduce</a:t>
            </a:r>
            <a:r>
              <a:rPr lang="en-US" sz="1700" dirty="0" smtClean="0"/>
              <a:t> would require running multiple jobs.</a:t>
            </a:r>
          </a:p>
          <a:p>
            <a:r>
              <a:rPr lang="en-US" sz="1700" dirty="0" smtClean="0"/>
              <a:t>To avoid MR overheads, runs everything as a Map-only job.</a:t>
            </a:r>
          </a:p>
          <a:p>
            <a:endParaRPr lang="en-US" dirty="0"/>
          </a:p>
        </p:txBody>
      </p:sp>
      <p:sp>
        <p:nvSpPr>
          <p:cNvPr id="6" name="Rounded Rectangle 5"/>
          <p:cNvSpPr/>
          <p:nvPr/>
        </p:nvSpPr>
        <p:spPr>
          <a:xfrm>
            <a:off x="317477" y="2834561"/>
            <a:ext cx="1441875" cy="8582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Master</a:t>
            </a:r>
            <a:endParaRPr lang="en-US" dirty="0"/>
          </a:p>
        </p:txBody>
      </p:sp>
      <p:sp>
        <p:nvSpPr>
          <p:cNvPr id="10" name="Rounded Rectangle 9"/>
          <p:cNvSpPr/>
          <p:nvPr/>
        </p:nvSpPr>
        <p:spPr>
          <a:xfrm>
            <a:off x="2804382" y="2139997"/>
            <a:ext cx="1336049" cy="585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1" name="Rounded Rectangle 10"/>
          <p:cNvSpPr/>
          <p:nvPr/>
        </p:nvSpPr>
        <p:spPr>
          <a:xfrm>
            <a:off x="7508387" y="3793814"/>
            <a:ext cx="1336049" cy="585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2" name="Rounded Rectangle 11"/>
          <p:cNvSpPr/>
          <p:nvPr/>
        </p:nvSpPr>
        <p:spPr>
          <a:xfrm>
            <a:off x="5994033" y="3797617"/>
            <a:ext cx="1336049" cy="585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3" name="Rounded Rectangle 12"/>
          <p:cNvSpPr/>
          <p:nvPr/>
        </p:nvSpPr>
        <p:spPr>
          <a:xfrm>
            <a:off x="4445231" y="3811342"/>
            <a:ext cx="1336049" cy="585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4" name="Rounded Rectangle 13"/>
          <p:cNvSpPr/>
          <p:nvPr/>
        </p:nvSpPr>
        <p:spPr>
          <a:xfrm>
            <a:off x="2804381" y="3817462"/>
            <a:ext cx="1336049" cy="585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5" name="Rounded Rectangle 14"/>
          <p:cNvSpPr/>
          <p:nvPr/>
        </p:nvSpPr>
        <p:spPr>
          <a:xfrm>
            <a:off x="7508387" y="2133307"/>
            <a:ext cx="1336049" cy="585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6" name="Rounded Rectangle 15"/>
          <p:cNvSpPr/>
          <p:nvPr/>
        </p:nvSpPr>
        <p:spPr>
          <a:xfrm>
            <a:off x="5994034" y="2139997"/>
            <a:ext cx="1336049" cy="585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sp>
        <p:nvSpPr>
          <p:cNvPr id="17" name="Rounded Rectangle 16"/>
          <p:cNvSpPr/>
          <p:nvPr/>
        </p:nvSpPr>
        <p:spPr>
          <a:xfrm>
            <a:off x="4445230" y="2133307"/>
            <a:ext cx="1336049" cy="5854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 Task:</a:t>
            </a:r>
          </a:p>
          <a:p>
            <a:pPr algn="ctr"/>
            <a:r>
              <a:rPr lang="en-US" dirty="0" smtClean="0"/>
              <a:t>Worker</a:t>
            </a:r>
            <a:endParaRPr lang="en-US" dirty="0"/>
          </a:p>
        </p:txBody>
      </p:sp>
      <p:cxnSp>
        <p:nvCxnSpPr>
          <p:cNvPr id="19" name="Elbow Connector 18"/>
          <p:cNvCxnSpPr>
            <a:stCxn id="17" idx="2"/>
            <a:endCxn id="13" idx="0"/>
          </p:cNvCxnSpPr>
          <p:nvPr/>
        </p:nvCxnSpPr>
        <p:spPr>
          <a:xfrm rot="16200000" flipH="1">
            <a:off x="4566946" y="3265033"/>
            <a:ext cx="1092617" cy="1"/>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6" idx="2"/>
            <a:endCxn id="12" idx="0"/>
          </p:cNvCxnSpPr>
          <p:nvPr/>
        </p:nvCxnSpPr>
        <p:spPr>
          <a:xfrm rot="5400000">
            <a:off x="6125957" y="3261516"/>
            <a:ext cx="1072202" cy="1"/>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0" idx="2"/>
            <a:endCxn id="11" idx="0"/>
          </p:cNvCxnSpPr>
          <p:nvPr/>
        </p:nvCxnSpPr>
        <p:spPr>
          <a:xfrm rot="16200000" flipH="1">
            <a:off x="5290210" y="907612"/>
            <a:ext cx="1068398" cy="4704005"/>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5" idx="2"/>
            <a:endCxn id="14" idx="0"/>
          </p:cNvCxnSpPr>
          <p:nvPr/>
        </p:nvCxnSpPr>
        <p:spPr>
          <a:xfrm rot="5400000">
            <a:off x="5275041" y="916090"/>
            <a:ext cx="1098736" cy="4704006"/>
          </a:xfrm>
          <a:prstGeom prst="bentConnector3">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6" idx="3"/>
            <a:endCxn id="17" idx="2"/>
          </p:cNvCxnSpPr>
          <p:nvPr/>
        </p:nvCxnSpPr>
        <p:spPr>
          <a:xfrm flipV="1">
            <a:off x="1759352" y="2718726"/>
            <a:ext cx="3353903" cy="544978"/>
          </a:xfrm>
          <a:prstGeom prst="bentConnector2">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0678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Oozie</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7</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Text Placeholder 4"/>
          <p:cNvSpPr>
            <a:spLocks noGrp="1"/>
          </p:cNvSpPr>
          <p:nvPr>
            <p:ph type="body" sz="quarter" idx="11"/>
          </p:nvPr>
        </p:nvSpPr>
        <p:spPr>
          <a:xfrm>
            <a:off x="457200" y="873919"/>
            <a:ext cx="8229600" cy="693813"/>
          </a:xfrm>
        </p:spPr>
        <p:txBody>
          <a:bodyPr/>
          <a:lstStyle/>
          <a:p>
            <a:r>
              <a:rPr lang="en-US" dirty="0" smtClean="0"/>
              <a:t>Workflow scheduler system to manage </a:t>
            </a:r>
            <a:r>
              <a:rPr lang="en-US" dirty="0" err="1" smtClean="0"/>
              <a:t>Hadoop</a:t>
            </a:r>
            <a:r>
              <a:rPr lang="en-US" dirty="0" smtClean="0"/>
              <a:t> jobs.</a:t>
            </a:r>
          </a:p>
          <a:p>
            <a:r>
              <a:rPr lang="en-US" dirty="0" smtClean="0"/>
              <a:t>Running a PIG script through </a:t>
            </a:r>
            <a:r>
              <a:rPr lang="en-US" dirty="0" err="1" smtClean="0"/>
              <a:t>Oozie</a:t>
            </a:r>
            <a:r>
              <a:rPr lang="en-US" dirty="0" smtClean="0"/>
              <a:t> </a:t>
            </a:r>
            <a:endParaRPr lang="en-US" dirty="0"/>
          </a:p>
        </p:txBody>
      </p:sp>
      <p:sp>
        <p:nvSpPr>
          <p:cNvPr id="6" name="Rounded Rectangle 5"/>
          <p:cNvSpPr/>
          <p:nvPr/>
        </p:nvSpPr>
        <p:spPr>
          <a:xfrm>
            <a:off x="3581400" y="1693350"/>
            <a:ext cx="1891634" cy="9178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JobTracker</a:t>
            </a:r>
            <a:endParaRPr lang="en-US" dirty="0"/>
          </a:p>
        </p:txBody>
      </p:sp>
      <p:sp>
        <p:nvSpPr>
          <p:cNvPr id="9" name="Rounded Rectangle 8"/>
          <p:cNvSpPr/>
          <p:nvPr/>
        </p:nvSpPr>
        <p:spPr>
          <a:xfrm>
            <a:off x="304801" y="1827893"/>
            <a:ext cx="1355617" cy="664605"/>
          </a:xfrm>
          <a:prstGeom prst="roundRect">
            <a:avLst/>
          </a:prstGeom>
          <a:solidFill>
            <a:schemeClr val="bg2">
              <a:lumMod val="95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Oozie</a:t>
            </a:r>
            <a:endParaRPr lang="en-US" dirty="0"/>
          </a:p>
        </p:txBody>
      </p:sp>
      <p:sp>
        <p:nvSpPr>
          <p:cNvPr id="12" name="Rounded Rectangle 11"/>
          <p:cNvSpPr/>
          <p:nvPr/>
        </p:nvSpPr>
        <p:spPr>
          <a:xfrm>
            <a:off x="3673295" y="3547861"/>
            <a:ext cx="1707844" cy="89402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err="1" smtClean="0"/>
              <a:t>MapTask</a:t>
            </a:r>
            <a:r>
              <a:rPr lang="en-US" dirty="0" smtClean="0"/>
              <a:t>:</a:t>
            </a:r>
            <a:endParaRPr lang="en-US" dirty="0"/>
          </a:p>
          <a:p>
            <a:pPr algn="ctr"/>
            <a:r>
              <a:rPr lang="en-US" sz="1600" dirty="0" smtClean="0"/>
              <a:t>Pig Script Launcher</a:t>
            </a:r>
            <a:endParaRPr lang="en-US" sz="1600" dirty="0"/>
          </a:p>
        </p:txBody>
      </p:sp>
      <p:cxnSp>
        <p:nvCxnSpPr>
          <p:cNvPr id="35" name="Elbow Connector 34"/>
          <p:cNvCxnSpPr>
            <a:stCxn id="9" idx="3"/>
            <a:endCxn id="6" idx="1"/>
          </p:cNvCxnSpPr>
          <p:nvPr/>
        </p:nvCxnSpPr>
        <p:spPr>
          <a:xfrm flipV="1">
            <a:off x="1660418" y="2152260"/>
            <a:ext cx="1920983" cy="7936"/>
          </a:xfrm>
          <a:prstGeom prst="straightConnector1">
            <a:avLst/>
          </a:prstGeom>
          <a:ln>
            <a:solidFill>
              <a:schemeClr val="bg1"/>
            </a:solidFill>
            <a:headEnd type="none"/>
            <a:tailEnd type="triangle" w="lg"/>
          </a:ln>
        </p:spPr>
        <p:style>
          <a:lnRef idx="2">
            <a:schemeClr val="accent1"/>
          </a:lnRef>
          <a:fillRef idx="0">
            <a:schemeClr val="accent1"/>
          </a:fillRef>
          <a:effectRef idx="1">
            <a:schemeClr val="accent1"/>
          </a:effectRef>
          <a:fontRef idx="minor">
            <a:schemeClr val="tx1"/>
          </a:fontRef>
        </p:style>
      </p:cxnSp>
      <p:cxnSp>
        <p:nvCxnSpPr>
          <p:cNvPr id="40" name="Elbow Connector 34"/>
          <p:cNvCxnSpPr>
            <a:stCxn id="6" idx="2"/>
            <a:endCxn id="12" idx="0"/>
          </p:cNvCxnSpPr>
          <p:nvPr/>
        </p:nvCxnSpPr>
        <p:spPr>
          <a:xfrm>
            <a:off x="4527217" y="2611169"/>
            <a:ext cx="0" cy="936693"/>
          </a:xfrm>
          <a:prstGeom prst="straightConnector1">
            <a:avLst/>
          </a:prstGeom>
          <a:ln>
            <a:solidFill>
              <a:schemeClr val="bg1"/>
            </a:solidFill>
            <a:headEnd type="none"/>
            <a:tailEnd type="triangle" w="lg"/>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12" idx="3"/>
            <a:endCxn id="6" idx="3"/>
          </p:cNvCxnSpPr>
          <p:nvPr/>
        </p:nvCxnSpPr>
        <p:spPr>
          <a:xfrm flipV="1">
            <a:off x="5381140" y="2152259"/>
            <a:ext cx="91895" cy="1842617"/>
          </a:xfrm>
          <a:prstGeom prst="bentConnector3">
            <a:avLst>
              <a:gd name="adj1" fmla="val 1557935"/>
            </a:avLst>
          </a:prstGeom>
          <a:ln>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981200" y="1827893"/>
            <a:ext cx="1371600" cy="685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Submit Job</a:t>
            </a:r>
          </a:p>
        </p:txBody>
      </p:sp>
      <p:sp>
        <p:nvSpPr>
          <p:cNvPr id="56" name="TextBox 55"/>
          <p:cNvSpPr txBox="1"/>
          <p:nvPr/>
        </p:nvSpPr>
        <p:spPr>
          <a:xfrm>
            <a:off x="6934200" y="2800350"/>
            <a:ext cx="914400" cy="685800"/>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0" i="0" u="none" strike="noStrike" kern="1200" cap="none" spc="0" normalizeH="0" baseline="0" noProof="0" dirty="0" smtClean="0">
                <a:ln>
                  <a:noFill/>
                </a:ln>
                <a:solidFill>
                  <a:schemeClr val="bg1"/>
                </a:solidFill>
                <a:effectLst/>
                <a:uLnTx/>
                <a:uFillTx/>
                <a:latin typeface="+mn-lt"/>
                <a:ea typeface="+mn-ea"/>
                <a:cs typeface="+mn-cs"/>
              </a:rPr>
              <a:t>Submit </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Subsequent</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MR jobs</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dirty="0" smtClean="0">
                <a:solidFill>
                  <a:schemeClr val="bg1"/>
                </a:solidFill>
                <a:latin typeface="+mn-lt"/>
                <a:ea typeface="+mn-ea"/>
                <a:cs typeface="+mn-cs"/>
              </a:rPr>
              <a:t> </a:t>
            </a:r>
            <a:endParaRPr kumimoji="0" lang="en-US"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7" name="Oval 56"/>
          <p:cNvSpPr/>
          <p:nvPr/>
        </p:nvSpPr>
        <p:spPr>
          <a:xfrm>
            <a:off x="2413184" y="2268269"/>
            <a:ext cx="457200" cy="34290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58" name="Oval 57"/>
          <p:cNvSpPr/>
          <p:nvPr/>
        </p:nvSpPr>
        <p:spPr>
          <a:xfrm>
            <a:off x="3962400" y="2858001"/>
            <a:ext cx="457200" cy="34290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59" name="Oval 58"/>
          <p:cNvSpPr/>
          <p:nvPr/>
        </p:nvSpPr>
        <p:spPr>
          <a:xfrm>
            <a:off x="6286431" y="2887256"/>
            <a:ext cx="457200" cy="34290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1866832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Apache </a:t>
            </a:r>
            <a:r>
              <a:rPr lang="en-US" dirty="0" err="1" smtClean="0"/>
              <a:t>Hadoop</a:t>
            </a:r>
            <a:r>
              <a:rPr lang="en-US" dirty="0" smtClean="0"/>
              <a:t> v2</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8</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pic>
        <p:nvPicPr>
          <p:cNvPr id="5" name="Picture 4"/>
          <p:cNvPicPr>
            <a:picLocks noChangeAspect="1"/>
          </p:cNvPicPr>
          <p:nvPr/>
        </p:nvPicPr>
        <p:blipFill>
          <a:blip r:embed="rId3"/>
          <a:stretch>
            <a:fillRect/>
          </a:stretch>
        </p:blipFill>
        <p:spPr>
          <a:xfrm>
            <a:off x="45454" y="1133475"/>
            <a:ext cx="8898837" cy="2792555"/>
          </a:xfrm>
          <a:prstGeom prst="rect">
            <a:avLst/>
          </a:prstGeom>
        </p:spPr>
      </p:pic>
    </p:spTree>
    <p:extLst>
      <p:ext uri="{BB962C8B-B14F-4D97-AF65-F5344CB8AC3E}">
        <p14:creationId xmlns:p14="http://schemas.microsoft.com/office/powerpoint/2010/main" val="40177401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916" y="1511467"/>
            <a:ext cx="8259884" cy="2083516"/>
          </a:xfrm>
        </p:spPr>
        <p:txBody>
          <a:bodyPr/>
          <a:lstStyle/>
          <a:p>
            <a:pPr algn="ctr"/>
            <a:r>
              <a:rPr lang="en-US" dirty="0" smtClean="0"/>
              <a:t>YARN</a:t>
            </a:r>
            <a:br>
              <a:rPr lang="en-US" dirty="0" smtClean="0"/>
            </a:br>
            <a:r>
              <a:rPr lang="en-US" dirty="0"/>
              <a:t>T</a:t>
            </a:r>
            <a:r>
              <a:rPr lang="en-US" dirty="0" smtClean="0"/>
              <a:t>he Operating System of a </a:t>
            </a:r>
            <a:r>
              <a:rPr lang="en-US" dirty="0" err="1" smtClean="0"/>
              <a:t>Hadoop</a:t>
            </a:r>
            <a:r>
              <a:rPr lang="en-US" dirty="0" smtClean="0"/>
              <a:t> cluster</a:t>
            </a:r>
            <a:endParaRPr lang="en-US" dirty="0"/>
          </a:p>
        </p:txBody>
      </p:sp>
      <p:sp>
        <p:nvSpPr>
          <p:cNvPr id="4" name="Footer Placeholder 3"/>
          <p:cNvSpPr>
            <a:spLocks noGrp="1"/>
          </p:cNvSpPr>
          <p:nvPr>
            <p:ph type="ftr" sz="quarter" idx="10"/>
          </p:nvPr>
        </p:nvSpPr>
        <p:spPr/>
        <p:txBody>
          <a:bodyPr/>
          <a:lstStyle/>
          <a:p>
            <a:pPr>
              <a:defRPr/>
            </a:pPr>
            <a:r>
              <a:rPr lang="en-US" smtClean="0"/>
              <a:t>Architecting the Future of Big Data</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55195364-CB26-204E-9D19-22CA26A13F79}" type="slidenum">
              <a:rPr lang="en-US" smtClean="0"/>
              <a:pPr>
                <a:defRPr/>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tonworks_Updated_Template_111213">
  <a:themeElements>
    <a:clrScheme name="Hortonworks">
      <a:dk1>
        <a:sysClr val="windowText" lastClr="000000"/>
      </a:dk1>
      <a:lt1>
        <a:srgbClr val="1E1E1E"/>
      </a:lt1>
      <a:dk2>
        <a:srgbClr val="FFFFFF"/>
      </a:dk2>
      <a:lt2>
        <a:srgbClr val="FFFFFF"/>
      </a:lt2>
      <a:accent1>
        <a:srgbClr val="69BE28"/>
      </a:accent1>
      <a:accent2>
        <a:srgbClr val="1E1E1E"/>
      </a:accent2>
      <a:accent3>
        <a:srgbClr val="44697D"/>
      </a:accent3>
      <a:accent4>
        <a:srgbClr val="818A8F"/>
      </a:accent4>
      <a:accent5>
        <a:srgbClr val="E17000"/>
      </a:accent5>
      <a:accent6>
        <a:srgbClr val="7F7F7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bg1"/>
          </a:solidFill>
          <a:headEnd type="arrow"/>
          <a:tailEnd type="arrow"/>
        </a:ln>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C3C3C3"/>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Hortonworks_Updated_Template_111213.potx</Template>
  <TotalTime>7802</TotalTime>
  <Words>2819</Words>
  <Application>Microsoft Macintosh PowerPoint</Application>
  <PresentationFormat>On-screen Show (16:9)</PresentationFormat>
  <Paragraphs>567</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Hortonworks_Updated_Template_111213</vt:lpstr>
      <vt:lpstr>Running Non-MapReduce Applications on Apache Hadoop </vt:lpstr>
      <vt:lpstr>Who am I?</vt:lpstr>
      <vt:lpstr>Agenda</vt:lpstr>
      <vt:lpstr>Apache Hadoop v1</vt:lpstr>
      <vt:lpstr>Apache Hadoop v1</vt:lpstr>
      <vt:lpstr>Apache Giraph</vt:lpstr>
      <vt:lpstr>Apache Oozie</vt:lpstr>
      <vt:lpstr>Apache Hadoop v2</vt:lpstr>
      <vt:lpstr>YARN The Operating System of a Hadoop cluster</vt:lpstr>
      <vt:lpstr>The YARN Stack</vt:lpstr>
      <vt:lpstr>YARN Glossary</vt:lpstr>
      <vt:lpstr>YARN Architecture</vt:lpstr>
      <vt:lpstr>YARN Application Flow</vt:lpstr>
      <vt:lpstr>YARN Protocols &amp; Client Libraries</vt:lpstr>
      <vt:lpstr>Applications on YARN</vt:lpstr>
      <vt:lpstr>YARN Applications</vt:lpstr>
      <vt:lpstr>Language considerations  </vt:lpstr>
      <vt:lpstr>Tez ( App Submission)</vt:lpstr>
      <vt:lpstr>HOYA ( Long Running App )</vt:lpstr>
      <vt:lpstr>Samza on YARN  ( Failure Handling App )</vt:lpstr>
      <vt:lpstr>YARN Eco-system</vt:lpstr>
      <vt:lpstr>YARN Best Practices</vt:lpstr>
      <vt:lpstr>Best Practices</vt:lpstr>
      <vt:lpstr>Best Practices</vt:lpstr>
      <vt:lpstr>Testing/Debugging your Application</vt:lpstr>
      <vt:lpstr>Future work in YARN</vt:lpstr>
      <vt:lpstr>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Hortonworks</dc:title>
  <dc:creator>edelin</dc:creator>
  <cp:lastModifiedBy>Hitesh Shah</cp:lastModifiedBy>
  <cp:revision>92</cp:revision>
  <cp:lastPrinted>2011-11-07T16:43:46Z</cp:lastPrinted>
  <dcterms:created xsi:type="dcterms:W3CDTF">2011-12-12T20:01:28Z</dcterms:created>
  <dcterms:modified xsi:type="dcterms:W3CDTF">2013-10-30T14:12:11Z</dcterms:modified>
</cp:coreProperties>
</file>