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Default Extension="wdp" ContentType="image/vnd.ms-photo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Default Extension="wmf" ContentType="image/x-wmf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compatMode="1" strictFirstAndLastChars="0" saveSubsetFonts="1" autoCompressPictures="0">
  <p:sldMasterIdLst>
    <p:sldMasterId id="2147483648" r:id="rId1"/>
    <p:sldMasterId id="2147483649" r:id="rId2"/>
    <p:sldMasterId id="2147483651" r:id="rId3"/>
    <p:sldMasterId id="2147483656" r:id="rId4"/>
    <p:sldMasterId id="2147483658" r:id="rId5"/>
    <p:sldMasterId id="2147483676" r:id="rId6"/>
    <p:sldMasterId id="2147483694" r:id="rId7"/>
    <p:sldMasterId id="2147483698" r:id="rId8"/>
    <p:sldMasterId id="2147483716" r:id="rId9"/>
    <p:sldMasterId id="2147483731" r:id="rId10"/>
    <p:sldMasterId id="2147483749" r:id="rId11"/>
    <p:sldMasterId id="2147483762" r:id="rId12"/>
  </p:sldMasterIdLst>
  <p:notesMasterIdLst>
    <p:notesMasterId r:id="rId47"/>
  </p:notesMasterIdLst>
  <p:sldIdLst>
    <p:sldId id="256" r:id="rId13"/>
    <p:sldId id="264" r:id="rId14"/>
    <p:sldId id="269" r:id="rId15"/>
    <p:sldId id="265" r:id="rId16"/>
    <p:sldId id="270" r:id="rId17"/>
    <p:sldId id="271" r:id="rId18"/>
    <p:sldId id="272" r:id="rId19"/>
    <p:sldId id="273" r:id="rId20"/>
    <p:sldId id="274" r:id="rId21"/>
    <p:sldId id="284" r:id="rId22"/>
    <p:sldId id="285" r:id="rId23"/>
    <p:sldId id="28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63" r:id="rId46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03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185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288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392" algn="l" rtl="0" fontAlgn="base">
      <a:spcBef>
        <a:spcPct val="0"/>
      </a:spcBef>
      <a:spcAft>
        <a:spcPct val="0"/>
      </a:spcAft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495" algn="l" defTabSz="457103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577" algn="l" defTabSz="457103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680" algn="l" defTabSz="457103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6783" algn="l" defTabSz="457103" rtl="0" eaLnBrk="1" latinLnBrk="0" hangingPunct="1">
      <a:defRPr sz="1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68" y="-3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82A-8865-0F43-805A-4A9409AB8EE3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BD39A-132A-3145-98F5-CD60150BE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99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92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5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77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3" algn="l" defTabSz="4571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processes are more complex</a:t>
            </a:r>
            <a:r>
              <a:rPr lang="en-US" baseline="0" dirty="0" smtClean="0"/>
              <a:t> that fits “nicely” inside the terms &amp; conditions of the container.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use the embedded process as a data acquisition channel, and yet perform the mathematics elsewhere (and in the first generation, elsewhere meant other operating system processes on the same server – preserving a </a:t>
            </a:r>
            <a:r>
              <a:rPr lang="en-US" baseline="0" dirty="0" err="1" smtClean="0"/>
              <a:t>symetric</a:t>
            </a:r>
            <a:r>
              <a:rPr lang="en-US" baseline="0" dirty="0" smtClean="0"/>
              <a:t> or 1:1 balance between the data parallelism and the mathematics parallelism)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2012 – SAS High Performance appliances for </a:t>
            </a:r>
            <a:r>
              <a:rPr lang="en-US" baseline="0" dirty="0" err="1" smtClean="0"/>
              <a:t>teradata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greenplum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>
                <a:solidFill>
                  <a:srgbClr val="596267"/>
                </a:solidFill>
              </a:rPr>
              <a:pPr/>
              <a:t>12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04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9223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8350" y="8519081"/>
            <a:ext cx="3255221" cy="364966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Calibri"/>
                <a:ea typeface="+mn-ea"/>
                <a:cs typeface="+mn-cs"/>
              </a:rPr>
              <a:t>Copyright © 2012, SAS Institute Inc. All rights reserved.</a:t>
            </a:r>
            <a:endParaRPr lang="en-US" sz="1800" dirty="0"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C7CCA-B034-4ACA-92B8-318F909601AE}" type="slidenum">
              <a:rPr lang="en-US" smtClean="0">
                <a:solidFill>
                  <a:srgbClr val="596267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60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9223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8350" y="8519081"/>
            <a:ext cx="3255221" cy="364966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Calibri"/>
                <a:ea typeface="+mn-ea"/>
                <a:cs typeface="+mn-cs"/>
              </a:rPr>
              <a:t>Copyright © 2012, SAS Institute Inc. All rights reserved.</a:t>
            </a:r>
            <a:endParaRPr lang="en-US" sz="1800" dirty="0"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C7CCA-B034-4ACA-92B8-318F909601AE}" type="slidenum">
              <a:rPr lang="en-US" smtClean="0">
                <a:solidFill>
                  <a:srgbClr val="596267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91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9223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8350" y="8519081"/>
            <a:ext cx="3255221" cy="364966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Calibri"/>
                <a:ea typeface="+mn-ea"/>
                <a:cs typeface="+mn-cs"/>
              </a:rPr>
              <a:t>Copyright © 2012, SAS Institute Inc. All rights reserved.</a:t>
            </a:r>
            <a:endParaRPr lang="en-US" sz="1800" dirty="0"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C7CCA-B034-4ACA-92B8-318F909601AE}" type="slidenum">
              <a:rPr lang="en-US" smtClean="0">
                <a:solidFill>
                  <a:srgbClr val="596267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82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Calibri"/>
                <a:ea typeface="+mn-ea"/>
                <a:cs typeface="+mn-cs"/>
              </a:rPr>
              <a:t>Copyright © 2010, SAS Institute Inc. All rights reserved.</a:t>
            </a:r>
            <a:endParaRPr lang="en-US" sz="1800" dirty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>
                <a:solidFill>
                  <a:srgbClr val="596267"/>
                </a:solidFill>
              </a:rPr>
              <a:pPr/>
              <a:t>16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231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>
                <a:solidFill>
                  <a:srgbClr val="596267"/>
                </a:solidFill>
              </a:rPr>
              <a:pPr/>
              <a:t>17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63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4663" y="914400"/>
            <a:ext cx="5908675" cy="3324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Server um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Faktor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12, Appliance um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Faktor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32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vergrössert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Würde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man das NN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zum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Vergleich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hinzuziehen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, so hat man ~19h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zu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3 Min.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09" indent="-285697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83" indent="-22855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897" indent="-22855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10" indent="-22855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123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37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50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63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DD6E0-8E2C-46F3-BF8F-5D258337C9DD}" type="slidenum">
              <a:rPr lang="en-US" sz="1200">
                <a:solidFill>
                  <a:prstClr val="black"/>
                </a:solidFill>
                <a:latin typeface="Arial Narrow" pitchFamily="34" charset="0"/>
              </a:rPr>
              <a:pPr eaLnBrk="1" hangingPunct="1"/>
              <a:t>19</a:t>
            </a:fld>
            <a:endParaRPr lang="en-US" sz="12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4663" y="914400"/>
            <a:ext cx="5908675" cy="3324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Server um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Faktor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12, Appliance um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Faktor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32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vergrössert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Würde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man das NN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zum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Vergleich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hinzuziehen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, so hat man ~19h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zu</a:t>
            </a:r>
            <a:r>
              <a: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 3 Min.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09" indent="-285697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83" indent="-22855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897" indent="-22855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10" indent="-22855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123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37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50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63" indent="-2285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DD6E0-8E2C-46F3-BF8F-5D258337C9DD}" type="slidenum">
              <a:rPr lang="en-US" sz="1200">
                <a:solidFill>
                  <a:prstClr val="black"/>
                </a:solidFill>
                <a:latin typeface="Arial Narrow" pitchFamily="34" charset="0"/>
              </a:rPr>
              <a:pPr eaLnBrk="1" hangingPunct="1"/>
              <a:t>20</a:t>
            </a:fld>
            <a:endParaRPr lang="en-US" sz="12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9223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8350" y="8519081"/>
            <a:ext cx="3255221" cy="364966"/>
          </a:xfrm>
          <a:prstGeom prst="rect">
            <a:avLst/>
          </a:prstGeom>
        </p:spPr>
        <p:txBody>
          <a:bodyPr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Calibri"/>
                <a:ea typeface="+mn-ea"/>
                <a:cs typeface="+mn-cs"/>
              </a:rPr>
              <a:t>Copyright © 2012, SAS Institute Inc. All rights reserved.</a:t>
            </a:r>
            <a:endParaRPr lang="en-US" sz="1800" dirty="0"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C7CCA-B034-4ACA-92B8-318F909601AE}" type="slidenum">
              <a:rPr lang="en-US" smtClean="0">
                <a:solidFill>
                  <a:srgbClr val="596267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59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82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1609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561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120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667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243778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07" tIns="121904" rIns="243807" bIns="121904" rtlCol="0" anchor="ctr">
            <a:spAutoFit/>
          </a:bodyPr>
          <a:lstStyle/>
          <a:p>
            <a:pPr defTabSz="2438032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8780131" y="12909673"/>
            <a:ext cx="6823739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448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35" y="5906687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35" y="6882252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8836838" y="12909668"/>
            <a:ext cx="6710325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36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748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3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184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391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5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8902999" y="12901732"/>
            <a:ext cx="6578008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36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69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51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425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754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19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668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336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3003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3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8685446" y="12901732"/>
            <a:ext cx="7013109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46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49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3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49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9170" indent="0">
              <a:buNone/>
              <a:defRPr sz="3200"/>
            </a:lvl2pPr>
            <a:lvl3pPr marL="2438339" indent="0">
              <a:buNone/>
              <a:defRPr sz="2700"/>
            </a:lvl3pPr>
            <a:lvl4pPr marL="3657509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7" indent="0">
              <a:buNone/>
              <a:defRPr sz="2400"/>
            </a:lvl7pPr>
            <a:lvl8pPr marL="8534187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668" indent="0">
              <a:buFontTx/>
              <a:buNone/>
              <a:defRPr/>
            </a:lvl3pPr>
            <a:lvl4pPr marL="975336" indent="0">
              <a:buFontTx/>
              <a:buNone/>
              <a:defRPr/>
            </a:lvl4pPr>
            <a:lvl5pPr marL="1463003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8591107" y="13055623"/>
            <a:ext cx="7201787" cy="430881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>
            <a:defPPr>
              <a:defRPr lang="en-US"/>
            </a:defPPr>
            <a:lvl1pPr marR="0" lvl="0" indent="0" algn="ctr" defTabSz="27432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0" i="0" u="none" strike="noStrike" kern="300" cap="none" spc="50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ＭＳ Ｐゴシック" pitchFamily="34" charset="-128"/>
                <a:cs typeface="Arial"/>
              </a:defRPr>
            </a:lvl1pPr>
          </a:lstStyle>
          <a:p>
            <a: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  <a:t>Company Confidential - For Internal Use Only</a:t>
            </a:r>
            <a:b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</a:br>
            <a: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06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7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3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35" y="5011343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8812455" y="12901732"/>
            <a:ext cx="6748131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208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19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9170" indent="0">
              <a:buNone/>
              <a:defRPr sz="5300" b="1"/>
            </a:lvl2pPr>
            <a:lvl3pPr marL="2438339" indent="0">
              <a:buNone/>
              <a:defRPr sz="4800" b="1"/>
            </a:lvl3pPr>
            <a:lvl4pPr marL="3657509" indent="0">
              <a:buNone/>
              <a:defRPr sz="4300" b="1"/>
            </a:lvl4pPr>
            <a:lvl5pPr marL="4876678" indent="0">
              <a:buNone/>
              <a:defRPr sz="4300" b="1"/>
            </a:lvl5pPr>
            <a:lvl6pPr marL="6095848" indent="0">
              <a:buNone/>
              <a:defRPr sz="4300" b="1"/>
            </a:lvl6pPr>
            <a:lvl7pPr marL="7315017" indent="0">
              <a:buNone/>
              <a:defRPr sz="4300" b="1"/>
            </a:lvl7pPr>
            <a:lvl8pPr marL="8534187" indent="0">
              <a:buNone/>
              <a:defRPr sz="4300" b="1"/>
            </a:lvl8pPr>
            <a:lvl9pPr marL="9753356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04" y="5011343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3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8690886" y="12901732"/>
            <a:ext cx="7027349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071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73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73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8906" indent="0">
              <a:buNone/>
              <a:defRPr sz="3200"/>
            </a:lvl2pPr>
            <a:lvl3pPr marL="2437787" indent="0">
              <a:buNone/>
              <a:defRPr sz="2700"/>
            </a:lvl3pPr>
            <a:lvl4pPr marL="3656693" indent="0">
              <a:buNone/>
              <a:defRPr sz="2400"/>
            </a:lvl4pPr>
            <a:lvl5pPr marL="4875574" indent="0">
              <a:buNone/>
              <a:defRPr sz="2400"/>
            </a:lvl5pPr>
            <a:lvl6pPr marL="6094480" indent="0">
              <a:buNone/>
              <a:defRPr sz="2400"/>
            </a:lvl6pPr>
            <a:lvl7pPr marL="7313361" indent="0">
              <a:buNone/>
              <a:defRPr sz="2400"/>
            </a:lvl7pPr>
            <a:lvl8pPr marL="8532267" indent="0">
              <a:buNone/>
              <a:defRPr sz="2400"/>
            </a:lvl8pPr>
            <a:lvl9pPr marL="9751170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561" indent="0">
              <a:buFontTx/>
              <a:buNone/>
              <a:defRPr/>
            </a:lvl3pPr>
            <a:lvl4pPr marL="975120" indent="0">
              <a:buFontTx/>
              <a:buNone/>
              <a:defRPr/>
            </a:lvl4pPr>
            <a:lvl5pPr marL="146266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73133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30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628912" y="12901732"/>
            <a:ext cx="7126176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55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657268" y="12909668"/>
            <a:ext cx="7069469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1953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50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339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40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68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34" tIns="121917" rIns="243834" bIns="121917" rtlCol="0" anchor="ctr">
            <a:spAutoFit/>
          </a:bodyPr>
          <a:lstStyle/>
          <a:p>
            <a:pPr defTabSz="2438339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8780131" y="12909668"/>
            <a:ext cx="6823739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448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69D3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799" y="2371791"/>
            <a:ext cx="21869400" cy="369332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00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57"/>
            <a:ext cx="6400816" cy="1411662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25"/>
            <a:ext cx="16137451" cy="820732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6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85" indent="-304792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170" indent="-304792">
              <a:spcBef>
                <a:spcPts val="0"/>
              </a:spcBef>
              <a:spcAft>
                <a:spcPts val="0"/>
              </a:spcAft>
              <a:defRPr sz="3700"/>
            </a:lvl3pPr>
            <a:lvl4pPr marL="1828754" indent="-304792">
              <a:spcBef>
                <a:spcPts val="0"/>
              </a:spcBef>
              <a:defRPr sz="3700"/>
            </a:lvl4pPr>
            <a:lvl5pPr marL="2438339" indent="-304792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409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59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73133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8906" indent="0">
              <a:buNone/>
              <a:defRPr sz="5300" b="1"/>
            </a:lvl2pPr>
            <a:lvl3pPr marL="2437787" indent="0">
              <a:buNone/>
              <a:defRPr sz="4800" b="1"/>
            </a:lvl3pPr>
            <a:lvl4pPr marL="3656693" indent="0">
              <a:buNone/>
              <a:defRPr sz="4300" b="1"/>
            </a:lvl4pPr>
            <a:lvl5pPr marL="4875574" indent="0">
              <a:buNone/>
              <a:defRPr sz="4300" b="1"/>
            </a:lvl5pPr>
            <a:lvl6pPr marL="6094480" indent="0">
              <a:buNone/>
              <a:defRPr sz="4300" b="1"/>
            </a:lvl6pPr>
            <a:lvl7pPr marL="7313361" indent="0">
              <a:buNone/>
              <a:defRPr sz="4300" b="1"/>
            </a:lvl7pPr>
            <a:lvl8pPr marL="8532267" indent="0">
              <a:buNone/>
              <a:defRPr sz="4300" b="1"/>
            </a:lvl8pPr>
            <a:lvl9pPr marL="9751170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28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243778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73133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243778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2025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3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7787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64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786" tIns="121893" rIns="243786" bIns="121893" rtlCol="0" anchor="ctr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73133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243786" tIns="121893" rIns="243786" bIns="121893"/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fld id="{CF121DD0-6E1F-D24E-B569-8C7EA7F4C047}" type="datetimeFigureOut">
              <a:rPr lang="en-US" sz="4800" smtClean="0">
                <a:latin typeface="Arial"/>
                <a:ea typeface="+mn-ea"/>
                <a:cs typeface="+mn-cs"/>
              </a:rPr>
              <a:pPr defTabSz="2437787" fontAlgn="auto">
                <a:spcBef>
                  <a:spcPts val="0"/>
                </a:spcBef>
                <a:spcAft>
                  <a:spcPts val="0"/>
                </a:spcAft>
              </a:pPr>
              <a:t>10/30/13</a:t>
            </a:fld>
            <a:endParaRPr lang="en-US" sz="480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B7BB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E70-DE3F-FC42-8617-0C8517C777C6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24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82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8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41" indent="-304720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06" indent="-304720">
              <a:spcBef>
                <a:spcPts val="0"/>
              </a:spcBef>
              <a:spcAft>
                <a:spcPts val="0"/>
              </a:spcAft>
              <a:defRPr sz="3700"/>
            </a:lvl3pPr>
            <a:lvl4pPr marL="1828346" indent="-304720">
              <a:spcBef>
                <a:spcPts val="0"/>
              </a:spcBef>
              <a:defRPr sz="3700"/>
            </a:lvl4pPr>
            <a:lvl5pPr marL="2437787" indent="-304720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44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A_2-spalti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824568" y="758832"/>
            <a:ext cx="21890565" cy="1395248"/>
          </a:xfrm>
        </p:spPr>
        <p:txBody>
          <a:bodyPr/>
          <a:lstStyle>
            <a:lvl1pPr marL="0" indent="0">
              <a:buFontTx/>
              <a:buNone/>
              <a:defRPr sz="6400">
                <a:latin typeface="+mj-lt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824568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47" tIns="191947" rIns="191947" bIns="191947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915901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47" tIns="191947" rIns="191947" bIns="191947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2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9518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7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6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82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8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41" indent="-304720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06" indent="-304720">
              <a:spcBef>
                <a:spcPts val="0"/>
              </a:spcBef>
              <a:spcAft>
                <a:spcPts val="0"/>
              </a:spcAft>
              <a:defRPr sz="3700"/>
            </a:lvl3pPr>
            <a:lvl4pPr marL="1828346" indent="-304720">
              <a:spcBef>
                <a:spcPts val="0"/>
              </a:spcBef>
              <a:defRPr sz="3700"/>
            </a:lvl4pPr>
            <a:lvl5pPr marL="2437787" indent="-304720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8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56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56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243784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57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412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73135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57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72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572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144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705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243784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71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71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8935" indent="0">
              <a:buNone/>
              <a:defRPr sz="3200"/>
            </a:lvl2pPr>
            <a:lvl3pPr marL="2437848" indent="0">
              <a:buNone/>
              <a:defRPr sz="2700"/>
            </a:lvl3pPr>
            <a:lvl4pPr marL="3656783" indent="0">
              <a:buNone/>
              <a:defRPr sz="2400"/>
            </a:lvl4pPr>
            <a:lvl5pPr marL="4875697" indent="0">
              <a:buNone/>
              <a:defRPr sz="2400"/>
            </a:lvl5pPr>
            <a:lvl6pPr marL="6094632" indent="0">
              <a:buNone/>
              <a:defRPr sz="2400"/>
            </a:lvl6pPr>
            <a:lvl7pPr marL="7313545" indent="0">
              <a:buNone/>
              <a:defRPr sz="2400"/>
            </a:lvl7pPr>
            <a:lvl8pPr marL="8532480" indent="0">
              <a:buNone/>
              <a:defRPr sz="2400"/>
            </a:lvl8pPr>
            <a:lvl9pPr marL="9751412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572" indent="0">
              <a:buFontTx/>
              <a:buNone/>
              <a:defRPr/>
            </a:lvl3pPr>
            <a:lvl4pPr marL="975144" indent="0">
              <a:buFontTx/>
              <a:buNone/>
              <a:defRPr/>
            </a:lvl4pPr>
            <a:lvl5pPr marL="1462705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73135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27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56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73135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76283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8935" indent="0">
              <a:buNone/>
              <a:defRPr sz="5300" b="1"/>
            </a:lvl2pPr>
            <a:lvl3pPr marL="2437848" indent="0">
              <a:buNone/>
              <a:defRPr sz="4800" b="1"/>
            </a:lvl3pPr>
            <a:lvl4pPr marL="3656783" indent="0">
              <a:buNone/>
              <a:defRPr sz="4300" b="1"/>
            </a:lvl4pPr>
            <a:lvl5pPr marL="4875697" indent="0">
              <a:buNone/>
              <a:defRPr sz="4300" b="1"/>
            </a:lvl5pPr>
            <a:lvl6pPr marL="6094632" indent="0">
              <a:buNone/>
              <a:defRPr sz="4300" b="1"/>
            </a:lvl6pPr>
            <a:lvl7pPr marL="7313545" indent="0">
              <a:buNone/>
              <a:defRPr sz="4300" b="1"/>
            </a:lvl7pPr>
            <a:lvl8pPr marL="8532480" indent="0">
              <a:buNone/>
              <a:defRPr sz="4300" b="1"/>
            </a:lvl8pPr>
            <a:lvl9pPr marL="9751412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26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243784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73135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243784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2017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35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7848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61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791" tIns="121896" rIns="243791" bIns="121896" rtlCol="0" anchor="ctr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73135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243791" tIns="121896" rIns="243791" bIns="121896"/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fld id="{CF121DD0-6E1F-D24E-B569-8C7EA7F4C047}" type="datetimeFigureOut">
              <a:rPr lang="en-US" sz="4800" smtClean="0">
                <a:latin typeface="Arial"/>
                <a:ea typeface="+mn-ea"/>
                <a:cs typeface="+mn-cs"/>
              </a:rPr>
              <a:pPr defTabSz="2437848" fontAlgn="auto">
                <a:spcBef>
                  <a:spcPts val="0"/>
                </a:spcBef>
                <a:spcAft>
                  <a:spcPts val="0"/>
                </a:spcAft>
              </a:pPr>
              <a:t>10/30/13</a:t>
            </a:fld>
            <a:endParaRPr lang="en-US" sz="480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B7BB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E70-DE3F-FC42-8617-0C8517C777C6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245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9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6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57" indent="-304728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35" indent="-304728">
              <a:spcBef>
                <a:spcPts val="0"/>
              </a:spcBef>
              <a:spcAft>
                <a:spcPts val="0"/>
              </a:spcAft>
              <a:defRPr sz="3700"/>
            </a:lvl3pPr>
            <a:lvl4pPr marL="1828392" indent="-304728">
              <a:spcBef>
                <a:spcPts val="0"/>
              </a:spcBef>
              <a:defRPr sz="3700"/>
            </a:lvl4pPr>
            <a:lvl5pPr marL="2437848" indent="-304728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44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A_2-spalti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824568" y="758832"/>
            <a:ext cx="21890565" cy="1395248"/>
          </a:xfrm>
        </p:spPr>
        <p:txBody>
          <a:bodyPr/>
          <a:lstStyle>
            <a:lvl1pPr marL="0" indent="0">
              <a:buFontTx/>
              <a:buNone/>
              <a:defRPr sz="6400">
                <a:latin typeface="+mj-lt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824568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53" tIns="191953" rIns="191953" bIns="19195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915901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53" tIns="191953" rIns="191953" bIns="19195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211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7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6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9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6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57" indent="-304728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35" indent="-304728">
              <a:spcBef>
                <a:spcPts val="0"/>
              </a:spcBef>
              <a:spcAft>
                <a:spcPts val="0"/>
              </a:spcAft>
              <a:defRPr sz="3700"/>
            </a:lvl3pPr>
            <a:lvl4pPr marL="1828392" indent="-304728">
              <a:spcBef>
                <a:spcPts val="0"/>
              </a:spcBef>
              <a:defRPr sz="3700"/>
            </a:lvl4pPr>
            <a:lvl5pPr marL="2437848" indent="-304728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8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516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2452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0856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4754865"/>
            <a:ext cx="10693400" cy="420628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64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31" y="13303070"/>
            <a:ext cx="5151971" cy="415493"/>
          </a:xfrm>
          <a:prstGeom prst="rect">
            <a:avLst/>
          </a:prstGeom>
          <a:noFill/>
        </p:spPr>
        <p:txBody>
          <a:bodyPr wrap="square" lIns="243775" tIns="121888" rIns="243775" bIns="121888" anchor="ctr">
            <a:spAutoFit/>
          </a:bodyPr>
          <a:lstStyle/>
          <a:p>
            <a:pPr defTabSz="73129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0822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51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51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24379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52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407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73139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52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67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596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192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779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24379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65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65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8994" indent="0">
              <a:buNone/>
              <a:defRPr sz="3200"/>
            </a:lvl2pPr>
            <a:lvl3pPr marL="2437971" indent="0">
              <a:buNone/>
              <a:defRPr sz="2700"/>
            </a:lvl3pPr>
            <a:lvl4pPr marL="3656965" indent="0">
              <a:buNone/>
              <a:defRPr sz="2400"/>
            </a:lvl4pPr>
            <a:lvl5pPr marL="4875942" indent="0">
              <a:buNone/>
              <a:defRPr sz="2400"/>
            </a:lvl5pPr>
            <a:lvl6pPr marL="6094936" indent="0">
              <a:buNone/>
              <a:defRPr sz="2400"/>
            </a:lvl6pPr>
            <a:lvl7pPr marL="7313913" indent="0">
              <a:buNone/>
              <a:defRPr sz="2400"/>
            </a:lvl7pPr>
            <a:lvl8pPr marL="8532907" indent="0">
              <a:buNone/>
              <a:defRPr sz="2400"/>
            </a:lvl8pPr>
            <a:lvl9pPr marL="9751898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596" indent="0">
              <a:buFontTx/>
              <a:buNone/>
              <a:defRPr/>
            </a:lvl3pPr>
            <a:lvl4pPr marL="975192" indent="0">
              <a:buFontTx/>
              <a:buNone/>
              <a:defRPr/>
            </a:lvl4pPr>
            <a:lvl5pPr marL="146277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73139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22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51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73139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59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59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243778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60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8994" indent="0">
              <a:buNone/>
              <a:defRPr sz="5300" b="1"/>
            </a:lvl2pPr>
            <a:lvl3pPr marL="2437971" indent="0">
              <a:buNone/>
              <a:defRPr sz="4800" b="1"/>
            </a:lvl3pPr>
            <a:lvl4pPr marL="3656965" indent="0">
              <a:buNone/>
              <a:defRPr sz="4300" b="1"/>
            </a:lvl4pPr>
            <a:lvl5pPr marL="4875942" indent="0">
              <a:buNone/>
              <a:defRPr sz="4300" b="1"/>
            </a:lvl5pPr>
            <a:lvl6pPr marL="6094936" indent="0">
              <a:buNone/>
              <a:defRPr sz="4300" b="1"/>
            </a:lvl6pPr>
            <a:lvl7pPr marL="7313913" indent="0">
              <a:buNone/>
              <a:defRPr sz="4300" b="1"/>
            </a:lvl7pPr>
            <a:lvl8pPr marL="8532907" indent="0">
              <a:buNone/>
              <a:defRPr sz="4300" b="1"/>
            </a:lvl8pPr>
            <a:lvl9pPr marL="9751898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20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24379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73139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24379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2001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39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7971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56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02" tIns="121901" rIns="243802" bIns="121901" rtlCol="0" anchor="ctr">
            <a:spAutoFit/>
          </a:bodyPr>
          <a:lstStyle/>
          <a:p>
            <a:pPr defTabSz="2437971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73139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lIns="243802" tIns="121901" rIns="243802" bIns="121901"/>
          <a:lstStyle/>
          <a:p>
            <a:pPr defTabSz="2437971" fontAlgn="auto">
              <a:spcBef>
                <a:spcPts val="0"/>
              </a:spcBef>
              <a:spcAft>
                <a:spcPts val="0"/>
              </a:spcAft>
            </a:pPr>
            <a:fld id="{CF121DD0-6E1F-D24E-B569-8C7EA7F4C047}" type="datetimeFigureOut">
              <a:rPr lang="en-US" sz="4800" smtClean="0">
                <a:latin typeface="Arial"/>
                <a:ea typeface="+mn-ea"/>
                <a:cs typeface="+mn-cs"/>
              </a:rPr>
              <a:pPr defTabSz="2437971" fontAlgn="auto">
                <a:spcBef>
                  <a:spcPts val="0"/>
                </a:spcBef>
                <a:spcAft>
                  <a:spcPts val="0"/>
                </a:spcAft>
              </a:pPr>
              <a:t>10/30/13</a:t>
            </a:fld>
            <a:endParaRPr lang="en-US" sz="480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B7BB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CE70-DE3F-FC42-8617-0C8517C777C6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245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4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0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89" indent="-304744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94" indent="-304744">
              <a:spcBef>
                <a:spcPts val="0"/>
              </a:spcBef>
              <a:spcAft>
                <a:spcPts val="0"/>
              </a:spcAft>
              <a:defRPr sz="3700"/>
            </a:lvl3pPr>
            <a:lvl4pPr marL="1828482" indent="-304744">
              <a:spcBef>
                <a:spcPts val="0"/>
              </a:spcBef>
              <a:defRPr sz="3700"/>
            </a:lvl4pPr>
            <a:lvl5pPr marL="2437971" indent="-304744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44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A_2-spalti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824568" y="758832"/>
            <a:ext cx="21890565" cy="1395248"/>
          </a:xfrm>
        </p:spPr>
        <p:txBody>
          <a:bodyPr/>
          <a:lstStyle>
            <a:lvl1pPr marL="0" indent="0">
              <a:buFontTx/>
              <a:buNone/>
              <a:defRPr sz="6400">
                <a:latin typeface="+mj-lt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824568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63" tIns="191963" rIns="191963" bIns="19196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915901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63" tIns="191963" rIns="191963" bIns="19196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211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7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6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4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0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89" indent="-304744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94" indent="-304744">
              <a:spcBef>
                <a:spcPts val="0"/>
              </a:spcBef>
              <a:spcAft>
                <a:spcPts val="0"/>
              </a:spcAft>
              <a:defRPr sz="3700"/>
            </a:lvl3pPr>
            <a:lvl4pPr marL="1828482" indent="-304744">
              <a:spcBef>
                <a:spcPts val="0"/>
              </a:spcBef>
              <a:defRPr sz="3700"/>
            </a:lvl4pPr>
            <a:lvl5pPr marL="2437971" indent="-304744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8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53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53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8836838" y="12909673"/>
            <a:ext cx="6710325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55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748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184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409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8903001" y="12901737"/>
            <a:ext cx="6578008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55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69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70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425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754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585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168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742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8685446" y="12901737"/>
            <a:ext cx="7013109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46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68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68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8964" indent="0">
              <a:buNone/>
              <a:defRPr sz="3200"/>
            </a:lvl2pPr>
            <a:lvl3pPr marL="2437910" indent="0">
              <a:buNone/>
              <a:defRPr sz="2700"/>
            </a:lvl3pPr>
            <a:lvl4pPr marL="3656874" indent="0">
              <a:buNone/>
              <a:defRPr sz="2400"/>
            </a:lvl4pPr>
            <a:lvl5pPr marL="4875819" indent="0">
              <a:buNone/>
              <a:defRPr sz="2400"/>
            </a:lvl5pPr>
            <a:lvl6pPr marL="6094784" indent="0">
              <a:buNone/>
              <a:defRPr sz="2400"/>
            </a:lvl6pPr>
            <a:lvl7pPr marL="7313729" indent="0">
              <a:buNone/>
              <a:defRPr sz="2400"/>
            </a:lvl7pPr>
            <a:lvl8pPr marL="8532693" indent="0">
              <a:buNone/>
              <a:defRPr sz="2400"/>
            </a:lvl8pPr>
            <a:lvl9pPr marL="9751655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585" indent="0">
              <a:buFontTx/>
              <a:buNone/>
              <a:defRPr/>
            </a:lvl3pPr>
            <a:lvl4pPr marL="975168" indent="0">
              <a:buFontTx/>
              <a:buNone/>
              <a:defRPr/>
            </a:lvl4pPr>
            <a:lvl5pPr marL="146274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8591107" y="13055661"/>
            <a:ext cx="7201787" cy="430843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>
            <a:defPPr>
              <a:defRPr lang="en-US"/>
            </a:defPPr>
            <a:lvl1pPr marR="0" lvl="0" indent="0" algn="ctr" defTabSz="27432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0" i="0" u="none" strike="noStrike" kern="300" cap="none" spc="50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ＭＳ Ｐゴシック" pitchFamily="34" charset="-128"/>
                <a:cs typeface="Arial"/>
              </a:defRPr>
            </a:lvl1pPr>
          </a:lstStyle>
          <a:p>
            <a: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  <a:t>Company Confidential - For Internal Use Only</a:t>
            </a:r>
            <a:b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</a:br>
            <a: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24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7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53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8812473" y="12901737"/>
            <a:ext cx="6748131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208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8964" indent="0">
              <a:buNone/>
              <a:defRPr sz="5300" b="1"/>
            </a:lvl2pPr>
            <a:lvl3pPr marL="2437910" indent="0">
              <a:buNone/>
              <a:defRPr sz="4800" b="1"/>
            </a:lvl3pPr>
            <a:lvl4pPr marL="3656874" indent="0">
              <a:buNone/>
              <a:defRPr sz="4300" b="1"/>
            </a:lvl4pPr>
            <a:lvl5pPr marL="4875819" indent="0">
              <a:buNone/>
              <a:defRPr sz="4300" b="1"/>
            </a:lvl5pPr>
            <a:lvl6pPr marL="6094784" indent="0">
              <a:buNone/>
              <a:defRPr sz="4300" b="1"/>
            </a:lvl6pPr>
            <a:lvl7pPr marL="7313729" indent="0">
              <a:buNone/>
              <a:defRPr sz="4300" b="1"/>
            </a:lvl7pPr>
            <a:lvl8pPr marL="8532693" indent="0">
              <a:buNone/>
              <a:defRPr sz="4300" b="1"/>
            </a:lvl8pPr>
            <a:lvl9pPr marL="9751655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23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8690886" y="12901737"/>
            <a:ext cx="7027349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071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628912" y="12901737"/>
            <a:ext cx="7126176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55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657287" y="12909673"/>
            <a:ext cx="7069469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2009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37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7910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59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68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415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73133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60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797" tIns="121898" rIns="243797" bIns="121898" rtlCol="0" anchor="ctr">
            <a:spAutoFit/>
          </a:bodyPr>
          <a:lstStyle/>
          <a:p>
            <a:pPr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8780131" y="12909673"/>
            <a:ext cx="6823739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448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69D3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1" y="2371793"/>
            <a:ext cx="21869400" cy="369332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00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6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43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473" indent="-304736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8964" indent="-304736">
              <a:spcBef>
                <a:spcPts val="0"/>
              </a:spcBef>
              <a:spcAft>
                <a:spcPts val="0"/>
              </a:spcAft>
              <a:defRPr sz="3700"/>
            </a:lvl3pPr>
            <a:lvl4pPr marL="1828437" indent="-304736">
              <a:spcBef>
                <a:spcPts val="0"/>
              </a:spcBef>
              <a:defRPr sz="3700"/>
            </a:lvl4pPr>
            <a:lvl5pPr marL="2437910" indent="-304736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409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48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48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243803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9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404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9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64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609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216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817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243803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63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63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9023" indent="0">
              <a:buNone/>
              <a:defRPr sz="3200"/>
            </a:lvl2pPr>
            <a:lvl3pPr marL="2438032" indent="0">
              <a:buNone/>
              <a:defRPr sz="2700"/>
            </a:lvl3pPr>
            <a:lvl4pPr marL="3657055" indent="0">
              <a:buNone/>
              <a:defRPr sz="2400"/>
            </a:lvl4pPr>
            <a:lvl5pPr marL="4876065" indent="0">
              <a:buNone/>
              <a:defRPr sz="2400"/>
            </a:lvl5pPr>
            <a:lvl6pPr marL="6095088" indent="0">
              <a:buNone/>
              <a:defRPr sz="2400"/>
            </a:lvl6pPr>
            <a:lvl7pPr marL="7314097" indent="0">
              <a:buNone/>
              <a:defRPr sz="2400"/>
            </a:lvl7pPr>
            <a:lvl8pPr marL="8533120" indent="0">
              <a:buNone/>
              <a:defRPr sz="2400"/>
            </a:lvl8pPr>
            <a:lvl9pPr marL="9752140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609" indent="0">
              <a:buFontTx/>
              <a:buNone/>
              <a:defRPr/>
            </a:lvl3pPr>
            <a:lvl4pPr marL="975216" indent="0">
              <a:buFontTx/>
              <a:buNone/>
              <a:defRPr/>
            </a:lvl4pPr>
            <a:lvl5pPr marL="146281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19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75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48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9023" indent="0">
              <a:buNone/>
              <a:defRPr sz="5300" b="1"/>
            </a:lvl2pPr>
            <a:lvl3pPr marL="2438032" indent="0">
              <a:buNone/>
              <a:defRPr sz="4800" b="1"/>
            </a:lvl3pPr>
            <a:lvl4pPr marL="3657055" indent="0">
              <a:buNone/>
              <a:defRPr sz="4300" b="1"/>
            </a:lvl4pPr>
            <a:lvl5pPr marL="4876065" indent="0">
              <a:buNone/>
              <a:defRPr sz="4300" b="1"/>
            </a:lvl5pPr>
            <a:lvl6pPr marL="6095088" indent="0">
              <a:buNone/>
              <a:defRPr sz="4300" b="1"/>
            </a:lvl6pPr>
            <a:lvl7pPr marL="7314097" indent="0">
              <a:buNone/>
              <a:defRPr sz="4300" b="1"/>
            </a:lvl7pPr>
            <a:lvl8pPr marL="8533120" indent="0">
              <a:buNone/>
              <a:defRPr sz="4300" b="1"/>
            </a:lvl8pPr>
            <a:lvl9pPr marL="9752140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18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243803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B0B7BB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243803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7DC3"/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1993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40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032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53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779424" y="5188400"/>
            <a:ext cx="8825152" cy="984885"/>
          </a:xfrm>
          <a:prstGeom prst="rect">
            <a:avLst/>
          </a:prstGeom>
          <a:noFill/>
        </p:spPr>
        <p:txBody>
          <a:bodyPr wrap="none" lIns="243807" tIns="121904" rIns="243807" bIns="121904" rtlCol="0" anchor="ctr">
            <a:spAutoFit/>
          </a:bodyPr>
          <a:lstStyle/>
          <a:p>
            <a:pPr defTabSz="2438032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596267"/>
                </a:solidFill>
                <a:latin typeface="Arial"/>
                <a:ea typeface="+mn-ea"/>
                <a:cs typeface="+mn-cs"/>
              </a:rPr>
              <a:t>This slide is for video use only.</a:t>
            </a: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3657600" y="2057400"/>
            <a:ext cx="17068800" cy="9601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1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38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05" indent="-304752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023" indent="-304752">
              <a:spcBef>
                <a:spcPts val="0"/>
              </a:spcBef>
              <a:spcAft>
                <a:spcPts val="0"/>
              </a:spcAft>
              <a:defRPr sz="3700"/>
            </a:lvl3pPr>
            <a:lvl4pPr marL="1828528" indent="-304752">
              <a:spcBef>
                <a:spcPts val="0"/>
              </a:spcBef>
              <a:defRPr sz="3700"/>
            </a:lvl4pPr>
            <a:lvl5pPr marL="2438032" indent="-304752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44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A_2-spalti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824568" y="758832"/>
            <a:ext cx="21890565" cy="1395248"/>
          </a:xfrm>
        </p:spPr>
        <p:txBody>
          <a:bodyPr/>
          <a:lstStyle>
            <a:lvl1pPr marL="0" indent="0">
              <a:buFontTx/>
              <a:buNone/>
              <a:defRPr sz="6400">
                <a:latin typeface="+mj-lt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824568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69" tIns="191969" rIns="191969" bIns="191969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915901" y="2682880"/>
            <a:ext cx="10799232" cy="9286875"/>
          </a:xfrm>
          <a:gradFill>
            <a:gsLst>
              <a:gs pos="0">
                <a:srgbClr val="EFF4FA"/>
              </a:gs>
              <a:gs pos="100000">
                <a:srgbClr val="DDE8F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38100" dist="25400" dir="5400000" algn="tl" rotWithShape="0">
              <a:prstClr val="black">
                <a:alpha val="38000"/>
              </a:prstClr>
            </a:outerShdw>
          </a:effectLst>
        </p:spPr>
        <p:txBody>
          <a:bodyPr vert="horz" wrap="square" lIns="191969" tIns="191969" rIns="191969" bIns="191969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53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defRPr lang="de-DE" sz="4500" dirty="0" smtClean="0">
                <a:solidFill>
                  <a:srgbClr val="292929"/>
                </a:solidFill>
                <a:latin typeface="+mn-lt"/>
                <a:ea typeface="ＭＳ Ｐゴシック" pitchFamily="-112" charset="-128"/>
              </a:defRPr>
            </a:lvl2pPr>
            <a:lvl3pPr>
              <a:defRPr sz="43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211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7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60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267" y="555871"/>
            <a:ext cx="6400816" cy="1411661"/>
          </a:xfr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1"/>
                </a:solidFill>
                <a:effectLst/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49" y="851338"/>
            <a:ext cx="16137451" cy="820733"/>
          </a:xfrm>
        </p:spPr>
        <p:txBody>
          <a:bodyPr wrap="square" anchor="ctr">
            <a:spAutoFit/>
          </a:bodyPr>
          <a:lstStyle>
            <a:lvl1pPr marL="0" algn="l">
              <a:spcBef>
                <a:spcPts val="0"/>
              </a:spcBef>
              <a:spcAft>
                <a:spcPts val="0"/>
              </a:spcAft>
              <a:defRPr sz="3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219200" y="5036222"/>
            <a:ext cx="21945600" cy="3643557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 sz="3700" baseline="0"/>
            </a:lvl1pPr>
            <a:lvl2pPr marL="609505" indent="-304752">
              <a:spcBef>
                <a:spcPts val="0"/>
              </a:spcBef>
              <a:spcAft>
                <a:spcPts val="0"/>
              </a:spcAft>
              <a:tabLst/>
              <a:defRPr sz="3700"/>
            </a:lvl2pPr>
            <a:lvl3pPr marL="1219023" indent="-304752">
              <a:spcBef>
                <a:spcPts val="0"/>
              </a:spcBef>
              <a:spcAft>
                <a:spcPts val="0"/>
              </a:spcAft>
              <a:defRPr sz="3700"/>
            </a:lvl3pPr>
            <a:lvl4pPr marL="1828528" indent="-304752">
              <a:spcBef>
                <a:spcPts val="0"/>
              </a:spcBef>
              <a:defRPr sz="3700"/>
            </a:lvl4pPr>
            <a:lvl5pPr marL="2438032" indent="-304752">
              <a:spcBef>
                <a:spcPts val="0"/>
              </a:spcBef>
              <a:tabLst/>
              <a:defRPr sz="370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8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5948" y="5906689"/>
            <a:ext cx="18978035" cy="1149032"/>
          </a:xfrm>
        </p:spPr>
        <p:txBody>
          <a:bodyPr anchor="b"/>
          <a:lstStyle>
            <a:lvl1pPr>
              <a:defRPr sz="59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948" y="6882257"/>
            <a:ext cx="18978035" cy="738664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8836838" y="12909673"/>
            <a:ext cx="6710325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20455467" y="0"/>
            <a:ext cx="0" cy="13716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9" y="6343152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748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7027347" y="704411"/>
            <a:ext cx="16145920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219200" y="5011345"/>
            <a:ext cx="21954069" cy="3693320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184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793854"/>
            <a:ext cx="24384000" cy="303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1404" y="4384646"/>
            <a:ext cx="18590755" cy="1060229"/>
          </a:xfrm>
        </p:spPr>
        <p:txBody>
          <a:bodyPr anchor="b"/>
          <a:lstStyle>
            <a:lvl1pPr>
              <a:defRPr sz="5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0368" y="5444617"/>
            <a:ext cx="18592800" cy="738664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8903001" y="12901737"/>
            <a:ext cx="6578008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0455467" y="3801957"/>
            <a:ext cx="0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50249" y="4812627"/>
            <a:ext cx="1934579" cy="1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69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7027364" y="704411"/>
            <a:ext cx="16163389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425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754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3109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376121"/>
            <a:ext cx="6214549" cy="1559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298270" y="704411"/>
            <a:ext cx="15874997" cy="902811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3700" b="1">
                <a:solidFill>
                  <a:schemeClr val="bg1"/>
                </a:solidFill>
              </a:defRPr>
            </a:lvl2pPr>
            <a:lvl3pPr marL="487609" indent="0" algn="r">
              <a:buFontTx/>
              <a:buNone/>
              <a:defRPr sz="3700" b="1">
                <a:solidFill>
                  <a:schemeClr val="bg1"/>
                </a:solidFill>
              </a:defRPr>
            </a:lvl3pPr>
            <a:lvl4pPr marL="975216" indent="0" algn="r">
              <a:buFontTx/>
              <a:buNone/>
              <a:defRPr sz="3700" b="1">
                <a:solidFill>
                  <a:schemeClr val="bg1"/>
                </a:solidFill>
              </a:defRPr>
            </a:lvl4pPr>
            <a:lvl5pPr marL="1462817" indent="0" algn="r">
              <a:buFontTx/>
              <a:buNone/>
              <a:defRPr sz="3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7298267" y="5011345"/>
            <a:ext cx="15849600" cy="3693320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5848494"/>
            <a:ext cx="6200309" cy="2019013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8685446" y="12901737"/>
            <a:ext cx="7013109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46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73600" y="0"/>
            <a:ext cx="70104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49" y="745463"/>
            <a:ext cx="10346251" cy="820739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243747" y="5011345"/>
            <a:ext cx="14875877" cy="3693320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17606433" y="745463"/>
            <a:ext cx="6529240" cy="82073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37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1219023" indent="0">
              <a:buNone/>
              <a:defRPr sz="3200"/>
            </a:lvl2pPr>
            <a:lvl3pPr marL="2438032" indent="0">
              <a:buNone/>
              <a:defRPr sz="2700"/>
            </a:lvl3pPr>
            <a:lvl4pPr marL="3657055" indent="0">
              <a:buNone/>
              <a:defRPr sz="2400"/>
            </a:lvl4pPr>
            <a:lvl5pPr marL="4876065" indent="0">
              <a:buNone/>
              <a:defRPr sz="2400"/>
            </a:lvl5pPr>
            <a:lvl6pPr marL="6095088" indent="0">
              <a:buNone/>
              <a:defRPr sz="2400"/>
            </a:lvl6pPr>
            <a:lvl7pPr marL="7314097" indent="0">
              <a:buNone/>
              <a:defRPr sz="2400"/>
            </a:lvl7pPr>
            <a:lvl8pPr marL="8533120" indent="0">
              <a:buNone/>
              <a:defRPr sz="2400"/>
            </a:lvl8pPr>
            <a:lvl9pPr marL="9752140" indent="0">
              <a:buNone/>
              <a:defRPr sz="24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607675" y="5848494"/>
            <a:ext cx="6528000" cy="2019013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4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487609" indent="0">
              <a:buFontTx/>
              <a:buNone/>
              <a:defRPr/>
            </a:lvl3pPr>
            <a:lvl4pPr marL="975216" indent="0">
              <a:buFontTx/>
              <a:buNone/>
              <a:defRPr/>
            </a:lvl4pPr>
            <a:lvl5pPr marL="146281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8591107" y="13055650"/>
            <a:ext cx="7201787" cy="430855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>
            <a:defPPr>
              <a:defRPr lang="en-US"/>
            </a:defPPr>
            <a:lvl1pPr marR="0" lvl="0" indent="0" algn="ctr" defTabSz="27432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0" i="0" u="none" strike="noStrike" kern="300" cap="none" spc="50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ＭＳ Ｐゴシック" pitchFamily="34" charset="-128"/>
                <a:cs typeface="Arial"/>
              </a:defRPr>
            </a:lvl1pPr>
          </a:lstStyle>
          <a:p>
            <a: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  <a:t>Company Confidential - For Internal Use Only</a:t>
            </a:r>
            <a:b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</a:br>
            <a:r>
              <a:rPr lang="en-US" dirty="0" smtClean="0">
                <a:solidFill>
                  <a:srgbClr val="B0B7BB">
                    <a:lumMod val="75000"/>
                  </a:srgbClr>
                </a:solidFill>
                <a:latin typeface="Arial"/>
              </a:rPr>
              <a:t>Copyright © 2013, 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1464" y="12456719"/>
            <a:ext cx="2715621" cy="628829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7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9800"/>
            <a:ext cx="24384000" cy="7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27333" y="704411"/>
            <a:ext cx="16137467" cy="90281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3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48836" y="5011345"/>
            <a:ext cx="10693400" cy="3693320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2437548" y="5011345"/>
            <a:ext cx="10727267" cy="3693320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8812468" y="12901737"/>
            <a:ext cx="6748131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208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7027349" y="704411"/>
            <a:ext cx="16125739" cy="902811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43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1219023" indent="0">
              <a:buNone/>
              <a:defRPr sz="5300" b="1"/>
            </a:lvl2pPr>
            <a:lvl3pPr marL="2438032" indent="0">
              <a:buNone/>
              <a:defRPr sz="4800" b="1"/>
            </a:lvl3pPr>
            <a:lvl4pPr marL="3657055" indent="0">
              <a:buNone/>
              <a:defRPr sz="4300" b="1"/>
            </a:lvl4pPr>
            <a:lvl5pPr marL="4876065" indent="0">
              <a:buNone/>
              <a:defRPr sz="4300" b="1"/>
            </a:lvl5pPr>
            <a:lvl6pPr marL="6095088" indent="0">
              <a:buNone/>
              <a:defRPr sz="4300" b="1"/>
            </a:lvl6pPr>
            <a:lvl7pPr marL="7314097" indent="0">
              <a:buNone/>
              <a:defRPr sz="4300" b="1"/>
            </a:lvl7pPr>
            <a:lvl8pPr marL="8533120" indent="0">
              <a:buNone/>
              <a:defRPr sz="4300" b="1"/>
            </a:lvl8pPr>
            <a:lvl9pPr marL="9752140" indent="0">
              <a:buNone/>
              <a:defRPr sz="43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1219218" y="5011345"/>
            <a:ext cx="10354733" cy="3693320"/>
          </a:xfrm>
        </p:spPr>
        <p:txBody>
          <a:bodyPr wrap="square" anchor="ctr">
            <a:spAutoFit/>
          </a:bodyPr>
          <a:lstStyle>
            <a:lvl1pPr>
              <a:defRPr sz="4800" baseline="0"/>
            </a:lvl1pPr>
            <a:lvl2pPr>
              <a:defRPr sz="4300" baseline="0"/>
            </a:lvl2pPr>
            <a:lvl3pPr>
              <a:defRPr sz="3700"/>
            </a:lvl3pPr>
            <a:lvl4pPr>
              <a:defRPr sz="3200"/>
            </a:lvl4pPr>
            <a:lvl5pPr>
              <a:defRPr sz="2700" baseline="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2805833" y="5011345"/>
            <a:ext cx="10347256" cy="3693320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8690886" y="12901737"/>
            <a:ext cx="7027349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071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9065" y="824816"/>
            <a:ext cx="22174632" cy="902811"/>
          </a:xfrm>
        </p:spPr>
        <p:txBody>
          <a:bodyPr/>
          <a:lstStyle>
            <a:lvl1pPr algn="l">
              <a:defRPr sz="43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628912" y="12901737"/>
            <a:ext cx="7126176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B0B7BB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014510" y="12455222"/>
            <a:ext cx="2715621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55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7848" y="6381195"/>
            <a:ext cx="14651387" cy="902811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657281" y="12909673"/>
            <a:ext cx="7069469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20674712" y="12961993"/>
            <a:ext cx="3565109" cy="754054"/>
            <a:chOff x="7807084" y="4860730"/>
            <a:chExt cx="1336916" cy="282770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60730"/>
              <a:ext cx="1336916" cy="28277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73140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srgbClr val="007DC3"/>
                  </a:solidFill>
                  <a:latin typeface="Arial"/>
                  <a:ea typeface="+mn-ea"/>
                  <a:cs typeface="+mn-cs"/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032" fontAlgn="auto">
                <a:spcBef>
                  <a:spcPts val="0"/>
                </a:spcBef>
                <a:spcAft>
                  <a:spcPts val="0"/>
                </a:spcAft>
              </a:pPr>
              <a:endParaRPr lang="en-US" sz="48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753" y="6223025"/>
            <a:ext cx="5398995" cy="12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68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88.xml"/><Relationship Id="rId17" Type="http://schemas.openxmlformats.org/officeDocument/2006/relationships/theme" Target="../theme/theme10.xml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0.xml"/><Relationship Id="rId13" Type="http://schemas.openxmlformats.org/officeDocument/2006/relationships/theme" Target="../theme/theme11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4.xml"/><Relationship Id="rId15" Type="http://schemas.openxmlformats.org/officeDocument/2006/relationships/theme" Target="../theme/theme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theme" Target="../theme/theme5.xm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theme" Target="../theme/theme6.xm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7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theme" Target="../theme/theme8.xm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theme" Target="../theme/theme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96299" y="1"/>
            <a:ext cx="15328901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6299" y="7772400"/>
            <a:ext cx="153289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03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185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288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392" algn="ctr" rtl="0" fontAlgn="base">
        <a:spcBef>
          <a:spcPct val="0"/>
        </a:spcBef>
        <a:spcAft>
          <a:spcPct val="0"/>
        </a:spcAft>
        <a:defRPr sz="10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829" indent="-342829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457103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914185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371288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828392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2285495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42577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99680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56783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5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7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3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07" tIns="121904" rIns="243807" bIns="121904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807" tIns="121904" rIns="243807" bIns="121904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5" y="13303070"/>
            <a:ext cx="5151971" cy="415493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defTabSz="243803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18"/>
            <a:ext cx="7721600" cy="732365"/>
          </a:xfrm>
          <a:prstGeom prst="rect">
            <a:avLst/>
          </a:prstGeom>
        </p:spPr>
        <p:txBody>
          <a:bodyPr vert="horz" lIns="243807" tIns="121904" rIns="243807" bIns="121904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803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18"/>
            <a:ext cx="5689600" cy="732365"/>
          </a:xfrm>
          <a:prstGeom prst="rect">
            <a:avLst/>
          </a:prstGeom>
        </p:spPr>
        <p:txBody>
          <a:bodyPr vert="horz" lIns="243807" tIns="121904" rIns="243807" bIns="121904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8032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80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609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609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216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817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431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561" indent="-457135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647" indent="-487609" algn="l" defTabSz="975214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248" indent="-487609" algn="l" defTabSz="975214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0860" indent="-487609" algn="l" defTabSz="2438032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464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023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032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055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065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088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097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120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140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07" tIns="121904" rIns="243807" bIns="121904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807" tIns="121904" rIns="243807" bIns="121904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8128003" y="12908201"/>
            <a:ext cx="8128000" cy="738664"/>
          </a:xfrm>
          <a:prstGeom prst="rect">
            <a:avLst/>
          </a:prstGeom>
          <a:noFill/>
        </p:spPr>
        <p:txBody>
          <a:bodyPr wrap="square" lIns="243807" tIns="121904" rIns="243807" bIns="121904" anchor="ctr">
            <a:spAutoFit/>
          </a:bodyPr>
          <a:lstStyle/>
          <a:p>
            <a:pPr algn="ctr" defTabSz="73140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18"/>
            <a:ext cx="7721600" cy="732365"/>
          </a:xfrm>
          <a:prstGeom prst="rect">
            <a:avLst/>
          </a:prstGeom>
        </p:spPr>
        <p:txBody>
          <a:bodyPr vert="horz" lIns="243807" tIns="121904" rIns="243807" bIns="121904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803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18"/>
            <a:ext cx="5689600" cy="732365"/>
          </a:xfrm>
          <a:prstGeom prst="rect">
            <a:avLst/>
          </a:prstGeom>
        </p:spPr>
        <p:txBody>
          <a:bodyPr vert="horz" lIns="243807" tIns="121904" rIns="243807" bIns="121904" rtlCol="0" anchor="b"/>
          <a:lstStyle>
            <a:lvl1pPr algn="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2438032" fontAlgn="auto">
              <a:spcBef>
                <a:spcPts val="0"/>
              </a:spcBef>
              <a:spcAft>
                <a:spcPts val="0"/>
              </a:spcAft>
            </a:pPr>
            <a:fld id="{ABF01BDE-EBB9-4F79-8404-5B93924A6A48}" type="slidenum">
              <a:rPr lang="en-US" smtClean="0">
                <a:solidFill>
                  <a:srgbClr val="596267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24380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6267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4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609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609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216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817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431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561" indent="-457135" algn="l" defTabSz="97521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647" indent="-487609" algn="l" defTabSz="975214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248" indent="-487609" algn="l" defTabSz="975214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0860" indent="-487609" algn="l" defTabSz="2438032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464" indent="-487609" algn="l" defTabSz="97521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023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032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055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065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088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097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120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140" algn="l" defTabSz="243803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34" tIns="121917" rIns="243834" bIns="121917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3"/>
            <a:ext cx="21945600" cy="3693320"/>
          </a:xfrm>
          <a:prstGeom prst="rect">
            <a:avLst/>
          </a:prstGeom>
        </p:spPr>
        <p:txBody>
          <a:bodyPr vert="horz" lIns="243834" tIns="121917" rIns="243834" bIns="121917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8128003" y="12908199"/>
            <a:ext cx="8128000" cy="738664"/>
          </a:xfrm>
          <a:prstGeom prst="rect">
            <a:avLst/>
          </a:prstGeom>
          <a:noFill/>
        </p:spPr>
        <p:txBody>
          <a:bodyPr wrap="square" lIns="243834" tIns="121917" rIns="243834" bIns="121917" anchor="ctr">
            <a:spAutoFit/>
          </a:bodyPr>
          <a:lstStyle/>
          <a:p>
            <a:pPr algn="ctr" defTabSz="731502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04"/>
            <a:ext cx="7721600" cy="732365"/>
          </a:xfrm>
          <a:prstGeom prst="rect">
            <a:avLst/>
          </a:prstGeom>
        </p:spPr>
        <p:txBody>
          <a:bodyPr vert="horz" lIns="243834" tIns="121917" rIns="243834" bIns="121917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833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04"/>
            <a:ext cx="5689600" cy="732365"/>
          </a:xfrm>
          <a:prstGeom prst="rect">
            <a:avLst/>
          </a:prstGeom>
        </p:spPr>
        <p:txBody>
          <a:bodyPr vert="horz" lIns="243834" tIns="121917" rIns="243834" bIns="121917" rtlCol="0" anchor="b"/>
          <a:lstStyle>
            <a:lvl1pPr algn="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2438339" fontAlgn="auto">
              <a:spcBef>
                <a:spcPts val="0"/>
              </a:spcBef>
              <a:spcAft>
                <a:spcPts val="0"/>
              </a:spcAft>
            </a:pPr>
            <a:fld id="{ABF01BDE-EBB9-4F79-8404-5B93924A6A48}" type="slidenum">
              <a:rPr lang="en-US" smtClean="0">
                <a:solidFill>
                  <a:srgbClr val="596267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24383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6267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4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668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668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336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3003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671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860" indent="-457189" algn="l" defTabSz="97533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6007" indent="-487668" algn="l" defTabSz="975335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675" indent="-487668" algn="l" defTabSz="975335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1342" indent="-487668" algn="l" defTabSz="2438339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9010" indent="-487668" algn="l" defTabSz="97533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3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5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5" y="1816122"/>
            <a:ext cx="22987000" cy="118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03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185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288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392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533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218935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663340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2107721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2552126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3009229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6313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3414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80517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5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7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3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5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5" y="1816122"/>
            <a:ext cx="22987000" cy="118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103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185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288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392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533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8935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340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7721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126" indent="-457103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229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6313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3414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0517" indent="-457103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5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7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3" algn="l" defTabSz="4571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96299" y="1"/>
            <a:ext cx="15328901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6299" y="7772400"/>
            <a:ext cx="153289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071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113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184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256" algn="ctr" rtl="0" fontAlgn="base">
        <a:spcBef>
          <a:spcPct val="0"/>
        </a:spcBef>
        <a:spcAft>
          <a:spcPct val="0"/>
        </a:spcAft>
        <a:defRPr sz="101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805" indent="-342805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57071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14113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71184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28256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5327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2369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99440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6511" algn="ctr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3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4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7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9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1" algn="l" defTabSz="4570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786" tIns="121893" rIns="243786" bIns="121893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786" tIns="121893" rIns="243786" bIns="121893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5" y="13303070"/>
            <a:ext cx="5151971" cy="415493"/>
          </a:xfrm>
          <a:prstGeom prst="rect">
            <a:avLst/>
          </a:prstGeom>
          <a:noFill/>
        </p:spPr>
        <p:txBody>
          <a:bodyPr wrap="square" lIns="243786" tIns="121893" rIns="243786" bIns="121893" anchor="ctr">
            <a:spAutoFit/>
          </a:bodyPr>
          <a:lstStyle/>
          <a:p>
            <a:pPr defTabSz="243778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28"/>
            <a:ext cx="7721600" cy="732365"/>
          </a:xfrm>
          <a:prstGeom prst="rect">
            <a:avLst/>
          </a:prstGeom>
        </p:spPr>
        <p:txBody>
          <a:bodyPr vert="horz" lIns="243786" tIns="121893" rIns="243786" bIns="121893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28"/>
            <a:ext cx="5689600" cy="732365"/>
          </a:xfrm>
          <a:prstGeom prst="rect">
            <a:avLst/>
          </a:prstGeom>
        </p:spPr>
        <p:txBody>
          <a:bodyPr vert="horz" lIns="243786" tIns="121893" rIns="243786" bIns="121893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77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561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561" indent="-487561" algn="l" defTabSz="97512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120" indent="-487561" algn="l" defTabSz="97512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667" indent="-487561" algn="l" defTabSz="97512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239" indent="-487561" algn="l" defTabSz="97512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321" indent="-457093" algn="l" defTabSz="97512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359" indent="-487561" algn="l" defTabSz="975117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2907" indent="-487561" algn="l" defTabSz="975117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0476" indent="-487561" algn="l" defTabSz="2437787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026" indent="-487561" algn="l" defTabSz="97512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906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787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693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574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4480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3361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2267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1170" algn="l" defTabSz="243778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791" tIns="121896" rIns="243791" bIns="121896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791" tIns="121896" rIns="243791" bIns="121896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3" y="13303070"/>
            <a:ext cx="5151971" cy="415493"/>
          </a:xfrm>
          <a:prstGeom prst="rect">
            <a:avLst/>
          </a:prstGeom>
          <a:noFill/>
        </p:spPr>
        <p:txBody>
          <a:bodyPr wrap="square" lIns="243791" tIns="121896" rIns="243791" bIns="121896" anchor="ctr">
            <a:spAutoFit/>
          </a:bodyPr>
          <a:lstStyle/>
          <a:p>
            <a:pPr defTabSz="243784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26"/>
            <a:ext cx="7721600" cy="732365"/>
          </a:xfrm>
          <a:prstGeom prst="rect">
            <a:avLst/>
          </a:prstGeom>
        </p:spPr>
        <p:txBody>
          <a:bodyPr vert="horz" lIns="243791" tIns="121896" rIns="243791" bIns="121896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26"/>
            <a:ext cx="5689600" cy="732365"/>
          </a:xfrm>
          <a:prstGeom prst="rect">
            <a:avLst/>
          </a:prstGeom>
        </p:spPr>
        <p:txBody>
          <a:bodyPr vert="horz" lIns="243791" tIns="121896" rIns="243791" bIns="121896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784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572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572" indent="-487572" algn="l" defTabSz="97514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144" indent="-487572" algn="l" defTabSz="97514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705" indent="-487572" algn="l" defTabSz="97514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287" indent="-487572" algn="l" defTabSz="97514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380" indent="-457103" algn="l" defTabSz="975144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431" indent="-487572" algn="l" defTabSz="9751412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2992" indent="-487572" algn="l" defTabSz="9751412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0572" indent="-487572" algn="l" defTabSz="243784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136" indent="-487572" algn="l" defTabSz="975144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935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848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783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697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4632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3545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2480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1412" algn="l" defTabSz="24378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5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5" y="1816127"/>
            <a:ext cx="22987000" cy="1189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137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219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301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495" indent="-457082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8876" indent="-457082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260" indent="-457082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7614" indent="-457082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1998" indent="-457082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079" indent="-457082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6137" indent="-457082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3217" indent="-457082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0298" indent="-457082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7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9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8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2" algn="l" defTabSz="457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802" tIns="121901" rIns="243802" bIns="121901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802" tIns="121901" rIns="243802" bIns="121901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7" y="13303070"/>
            <a:ext cx="5151971" cy="415493"/>
          </a:xfrm>
          <a:prstGeom prst="rect">
            <a:avLst/>
          </a:prstGeom>
          <a:noFill/>
        </p:spPr>
        <p:txBody>
          <a:bodyPr wrap="square" lIns="243802" tIns="121901" rIns="243802" bIns="121901" anchor="ctr">
            <a:spAutoFit/>
          </a:bodyPr>
          <a:lstStyle/>
          <a:p>
            <a:pPr defTabSz="24379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300" spc="133" dirty="0">
                <a:solidFill>
                  <a:srgbClr val="00539B">
                    <a:lumMod val="60000"/>
                    <a:lumOff val="4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20"/>
            <a:ext cx="7721600" cy="732365"/>
          </a:xfrm>
          <a:prstGeom prst="rect">
            <a:avLst/>
          </a:prstGeom>
        </p:spPr>
        <p:txBody>
          <a:bodyPr vert="horz" lIns="243802" tIns="121901" rIns="243802" bIns="121901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797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20"/>
            <a:ext cx="5689600" cy="732365"/>
          </a:xfrm>
          <a:prstGeom prst="rect">
            <a:avLst/>
          </a:prstGeom>
        </p:spPr>
        <p:txBody>
          <a:bodyPr vert="horz" lIns="243802" tIns="121901" rIns="243802" bIns="121901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defTabSz="2437971" fontAlgn="auto">
              <a:spcBef>
                <a:spcPts val="0"/>
              </a:spcBef>
              <a:spcAft>
                <a:spcPts val="0"/>
              </a:spcAft>
            </a:pPr>
            <a:fld id="{4976208B-6111-490B-8CEC-FFB249DB2100}" type="slidenum">
              <a:rPr lang="en-US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defTabSz="24379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596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596" indent="-487596" algn="l" defTabSz="975192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192" indent="-487596" algn="l" defTabSz="975192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779" indent="-487596" algn="l" defTabSz="975192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383" indent="-487596" algn="l" defTabSz="975192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500" indent="-457125" algn="l" defTabSz="975192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575" indent="-487596" algn="l" defTabSz="975189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163" indent="-487596" algn="l" defTabSz="975189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0764" indent="-487596" algn="l" defTabSz="2437971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354" indent="-487596" algn="l" defTabSz="975192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994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971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965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942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4936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3913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2907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1898" algn="l" defTabSz="243797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767769"/>
            <a:ext cx="24384000" cy="9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9514" y="12819"/>
            <a:ext cx="6707835" cy="2286000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011345"/>
            <a:ext cx="21945600" cy="3693320"/>
          </a:xfrm>
          <a:prstGeom prst="rect">
            <a:avLst/>
          </a:prstGeom>
        </p:spPr>
        <p:txBody>
          <a:bodyPr vert="horz" lIns="243797" tIns="121898" rIns="243797" bIns="121898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8128003" y="12908201"/>
            <a:ext cx="8128000" cy="738664"/>
          </a:xfrm>
          <a:prstGeom prst="rect">
            <a:avLst/>
          </a:prstGeom>
          <a:noFill/>
        </p:spPr>
        <p:txBody>
          <a:bodyPr wrap="square" lIns="243797" tIns="121898" rIns="243797" bIns="121898" anchor="ctr">
            <a:spAutoFit/>
          </a:bodyPr>
          <a:lstStyle/>
          <a:p>
            <a:pPr algn="ctr" defTabSz="7313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Company Confidential - For Internal Use Only</a:t>
            </a:r>
            <a:b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300" spc="133" dirty="0">
                <a:solidFill>
                  <a:srgbClr val="007DC3">
                    <a:lumMod val="40000"/>
                    <a:lumOff val="6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Copyright © 2013, 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12035423"/>
            <a:ext cx="7721600" cy="732365"/>
          </a:xfrm>
          <a:prstGeom prst="rect">
            <a:avLst/>
          </a:prstGeom>
        </p:spPr>
        <p:txBody>
          <a:bodyPr vert="horz" lIns="243797" tIns="121898" rIns="243797" bIns="121898" rtlCol="0" anchor="b"/>
          <a:lstStyle>
            <a:lvl1pPr algn="l">
              <a:defRPr sz="2100">
                <a:solidFill>
                  <a:schemeClr val="bg2"/>
                </a:solidFill>
              </a:defRPr>
            </a:lvl1pPr>
          </a:lstStyle>
          <a:p>
            <a:pPr defTabSz="243791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0B7B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8694400" y="12035423"/>
            <a:ext cx="5689600" cy="732365"/>
          </a:xfrm>
          <a:prstGeom prst="rect">
            <a:avLst/>
          </a:prstGeom>
        </p:spPr>
        <p:txBody>
          <a:bodyPr vert="horz" lIns="243797" tIns="121898" rIns="243797" bIns="121898" rtlCol="0" anchor="b"/>
          <a:lstStyle>
            <a:lvl1pPr algn="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2437910" fontAlgn="auto">
              <a:spcBef>
                <a:spcPts val="0"/>
              </a:spcBef>
              <a:spcAft>
                <a:spcPts val="0"/>
              </a:spcAft>
            </a:pPr>
            <a:fld id="{ABF01BDE-EBB9-4F79-8404-5B93924A6A48}" type="slidenum">
              <a:rPr lang="en-US" smtClean="0">
                <a:solidFill>
                  <a:srgbClr val="596267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defTabSz="24379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96267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4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487585" rtl="0" eaLnBrk="1" latinLnBrk="0" hangingPunct="1">
        <a:spcBef>
          <a:spcPct val="0"/>
        </a:spcBef>
        <a:buNone/>
        <a:defRPr sz="43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87585" indent="-487585" algn="l" defTabSz="97516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4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75168" indent="-487585" algn="l" defTabSz="97516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43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462742" indent="-487585" algn="l" defTabSz="97516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950335" indent="-487585" algn="l" defTabSz="97516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3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407441" indent="-457114" algn="l" defTabSz="975168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27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925503" indent="-487585" algn="l" defTabSz="9751655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6pPr>
      <a:lvl7pPr marL="3413077" indent="-487585" algn="l" defTabSz="9751655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7pPr>
      <a:lvl8pPr marL="3900668" indent="-487585" algn="l" defTabSz="243791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8pPr>
      <a:lvl9pPr marL="4388245" indent="-487585" algn="l" defTabSz="97516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964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910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874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819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4784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3729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2693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1655" algn="l" defTabSz="243791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microsoft.com/office/2007/relationships/hdphoto" Target="../media/hdphoto1.wdp"/><Relationship Id="rId14" Type="http://schemas.microsoft.com/office/2007/relationships/hdphoto" Target="../media/hdphoto2.wdp"/><Relationship Id="rId15" Type="http://schemas.microsoft.com/office/2007/relationships/hdphoto" Target="../media/hdphoto3.wdp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wmf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wmf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7" Type="http://schemas.openxmlformats.org/officeDocument/2006/relationships/image" Target="../media/image21.wmf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wmf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wmf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SAS on Your Cluster</a:t>
            </a:r>
            <a:br>
              <a:rPr lang="en-US" dirty="0" smtClean="0"/>
            </a:br>
            <a:r>
              <a:rPr lang="en-US" dirty="0" smtClean="0"/>
              <a:t>Serving your Data</a:t>
            </a:r>
            <a:br>
              <a:rPr lang="en-US" dirty="0" smtClean="0"/>
            </a:br>
            <a:r>
              <a:rPr lang="en-US" dirty="0" smtClean="0"/>
              <a:t>(Analysts)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SAS is a both a Language and an Application for doing Analytics on all manner of data. Recently SAS has adapted to the Hadoop eco-system and intends to be a good citizen amongst the different choices for processing large volumes of data on your cluster. </a:t>
            </a: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2013q4? 2014?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5481" b="-25481"/>
          <a:stretch>
            <a:fillRect/>
          </a:stretch>
        </p:blipFill>
        <p:spPr/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3428" y="6400828"/>
            <a:ext cx="2197101" cy="9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428" y="6400828"/>
            <a:ext cx="2197101" cy="9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57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Hadoop – and her 2 beautiful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27" y="1816127"/>
            <a:ext cx="15201901" cy="11899901"/>
          </a:xfrm>
        </p:spPr>
        <p:txBody>
          <a:bodyPr/>
          <a:lstStyle/>
          <a:p>
            <a:pPr marL="317413" indent="0">
              <a:buNone/>
              <a:defRPr/>
            </a:pPr>
            <a:endParaRPr lang="en-US" dirty="0" smtClean="0"/>
          </a:p>
          <a:p>
            <a:pPr marL="317413" indent="0">
              <a:buNone/>
              <a:defRPr/>
            </a:pPr>
            <a:r>
              <a:rPr lang="en-US" dirty="0" smtClean="0"/>
              <a:t>I will spread your data out over many servers to keep it safe</a:t>
            </a:r>
          </a:p>
          <a:p>
            <a:pPr marL="317413" indent="0">
              <a:buNone/>
              <a:defRPr/>
            </a:pPr>
            <a:endParaRPr lang="en-US" dirty="0"/>
          </a:p>
          <a:p>
            <a:pPr marL="317413" indent="0">
              <a:buNone/>
              <a:defRPr/>
            </a:pPr>
            <a:endParaRPr lang="en-US" dirty="0" smtClean="0"/>
          </a:p>
          <a:p>
            <a:pPr marL="317413" indent="0">
              <a:buNone/>
              <a:defRPr/>
            </a:pPr>
            <a:endParaRPr lang="en-US" dirty="0"/>
          </a:p>
          <a:p>
            <a:pPr marL="317413" indent="0">
              <a:buNone/>
              <a:defRPr/>
            </a:pPr>
            <a:r>
              <a:rPr lang="en-US" dirty="0" smtClean="0"/>
              <a:t>I will facilitate a new idea that you should send the work to the data, not the other way around.</a:t>
            </a:r>
          </a:p>
          <a:p>
            <a:pPr marL="317413" indent="0">
              <a:buNone/>
              <a:defRPr/>
            </a:pPr>
            <a:endParaRPr lang="en-US" dirty="0"/>
          </a:p>
          <a:p>
            <a:pPr marL="317413" indent="0">
              <a:buNone/>
              <a:defRPr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7907000" y="10515599"/>
            <a:ext cx="5585741" cy="1058861"/>
            <a:chOff x="8001000" y="10210800"/>
            <a:chExt cx="5585741" cy="1058862"/>
          </a:xfrm>
        </p:grpSpPr>
        <p:pic>
          <p:nvPicPr>
            <p:cNvPr id="1333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907000" y="8991599"/>
            <a:ext cx="5585741" cy="1058861"/>
            <a:chOff x="8001000" y="10210800"/>
            <a:chExt cx="5585741" cy="1058862"/>
          </a:xfrm>
        </p:grpSpPr>
        <p:pic>
          <p:nvPicPr>
            <p:cNvPr id="3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907000" y="7467599"/>
            <a:ext cx="5585741" cy="1058861"/>
            <a:chOff x="8001000" y="10210800"/>
            <a:chExt cx="5585741" cy="1058862"/>
          </a:xfrm>
        </p:grpSpPr>
        <p:pic>
          <p:nvPicPr>
            <p:cNvPr id="3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907000" y="5943599"/>
            <a:ext cx="5585741" cy="1058861"/>
            <a:chOff x="8001000" y="10210800"/>
            <a:chExt cx="5585741" cy="1058862"/>
          </a:xfrm>
        </p:grpSpPr>
        <p:pic>
          <p:nvPicPr>
            <p:cNvPr id="4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907000" y="4419599"/>
            <a:ext cx="5585741" cy="1058861"/>
            <a:chOff x="8001000" y="10210800"/>
            <a:chExt cx="5585741" cy="1058862"/>
          </a:xfrm>
        </p:grpSpPr>
        <p:pic>
          <p:nvPicPr>
            <p:cNvPr id="4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907000" y="2895599"/>
            <a:ext cx="5585741" cy="1058861"/>
            <a:chOff x="8001000" y="10210800"/>
            <a:chExt cx="5585741" cy="1058862"/>
          </a:xfrm>
        </p:grpSpPr>
        <p:pic>
          <p:nvPicPr>
            <p:cNvPr id="4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907000" y="1371599"/>
            <a:ext cx="5585741" cy="1058861"/>
            <a:chOff x="8001000" y="10210800"/>
            <a:chExt cx="5585741" cy="1058862"/>
          </a:xfrm>
        </p:grpSpPr>
        <p:pic>
          <p:nvPicPr>
            <p:cNvPr id="5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10210800"/>
              <a:ext cx="1346200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363200"/>
              <a:ext cx="2197100" cy="9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1887200" y="10210800"/>
              <a:ext cx="1699541" cy="1031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1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56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14" y="704411"/>
            <a:ext cx="6707835" cy="902811"/>
          </a:xfrm>
        </p:spPr>
        <p:txBody>
          <a:bodyPr/>
          <a:lstStyle/>
          <a:p>
            <a:r>
              <a:rPr lang="en-US" dirty="0" smtClean="0"/>
              <a:t>Why Do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Because it gets the answers </a:t>
            </a:r>
            <a:r>
              <a:rPr lang="en-US" dirty="0" err="1" smtClean="0"/>
              <a:t>soooo</a:t>
            </a:r>
            <a:r>
              <a:rPr lang="en-US" dirty="0" smtClean="0"/>
              <a:t> much faster</a:t>
            </a:r>
            <a:endParaRPr lang="en-US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05027" y="3153531"/>
            <a:ext cx="2497269" cy="26649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91417" y="3797224"/>
            <a:ext cx="2263651" cy="2532037"/>
          </a:xfrm>
          <a:prstGeom prst="rect">
            <a:avLst/>
          </a:prstGeom>
        </p:spPr>
      </p:pic>
      <p:pic>
        <p:nvPicPr>
          <p:cNvPr id="77" name="Picture 76" descr="StandardDeviationFormula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9849" y="4737558"/>
            <a:ext cx="1111987" cy="5239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260763" y="3168823"/>
            <a:ext cx="10675568" cy="7339837"/>
            <a:chOff x="4898361" y="1214876"/>
            <a:chExt cx="4003339" cy="2752439"/>
          </a:xfrm>
        </p:grpSpPr>
        <p:sp>
          <p:nvSpPr>
            <p:cNvPr id="12" name="Rectangle 11"/>
            <p:cNvSpPr/>
            <p:nvPr/>
          </p:nvSpPr>
          <p:spPr>
            <a:xfrm>
              <a:off x="4898361" y="1524635"/>
              <a:ext cx="4003339" cy="2442680"/>
            </a:xfrm>
            <a:prstGeom prst="rect">
              <a:avLst/>
            </a:prstGeom>
            <a:gradFill flip="none" rotWithShape="1">
              <a:gsLst>
                <a:gs pos="1000">
                  <a:srgbClr val="F9FAFD"/>
                </a:gs>
                <a:gs pos="100000">
                  <a:srgbClr val="CFE0F5"/>
                </a:gs>
              </a:gsLst>
              <a:lin ang="3300000" scaled="0"/>
              <a:tileRect/>
            </a:gradFill>
            <a:ln w="9525">
              <a:solidFill>
                <a:srgbClr val="0F84AD"/>
              </a:solidFill>
            </a:ln>
            <a:effectLst>
              <a:innerShdw blurRad="114300">
                <a:srgbClr val="185A6A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defTabSz="97504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B"/>
                </a:buClr>
                <a:buSzPct val="80000"/>
              </a:pPr>
              <a:endParaRPr lang="en-US" sz="4800" b="1" dirty="0">
                <a:solidFill>
                  <a:srgbClr val="003B76"/>
                </a:solidFill>
                <a:latin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8361" y="1214876"/>
              <a:ext cx="4003339" cy="309759"/>
            </a:xfrm>
            <a:prstGeom prst="rect">
              <a:avLst/>
            </a:prstGeom>
            <a:gradFill flip="none" rotWithShape="1">
              <a:gsLst>
                <a:gs pos="1000">
                  <a:srgbClr val="F9FAFD"/>
                </a:gs>
                <a:gs pos="100000">
                  <a:srgbClr val="CFE0F5"/>
                </a:gs>
              </a:gsLst>
              <a:lin ang="3300000" scaled="0"/>
              <a:tileRect/>
            </a:gradFill>
            <a:ln w="9525">
              <a:solidFill>
                <a:srgbClr val="0F84AD"/>
              </a:solidFill>
            </a:ln>
            <a:effectLst>
              <a:innerShdw blurRad="114300">
                <a:srgbClr val="185A6A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defTabSz="97504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B"/>
                </a:buClr>
                <a:buSzPct val="80000"/>
              </a:pPr>
              <a:endParaRPr lang="en-US" sz="4800" b="1" dirty="0">
                <a:solidFill>
                  <a:srgbClr val="003B76"/>
                </a:solidFill>
                <a:latin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684825" y="3050835"/>
            <a:ext cx="1928712" cy="574507"/>
          </a:xfrm>
          <a:prstGeom prst="rect">
            <a:avLst/>
          </a:prstGeom>
          <a:noFill/>
        </p:spPr>
        <p:txBody>
          <a:bodyPr wrap="none" lIns="243770" tIns="121885" rIns="243770" bIns="121885" rtlCol="0">
            <a:spAutoFit/>
          </a:bodyPr>
          <a:lstStyle/>
          <a:p>
            <a:pPr defTabSz="2437603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59626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NameNode</a:t>
            </a:r>
            <a:endParaRPr lang="en-US" sz="2100" b="1" dirty="0">
              <a:solidFill>
                <a:srgbClr val="596267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pORANGE"/>
          <p:cNvSpPr/>
          <p:nvPr/>
        </p:nvSpPr>
        <p:spPr>
          <a:xfrm>
            <a:off x="14233138" y="9717810"/>
            <a:ext cx="121917" cy="121917"/>
          </a:xfrm>
          <a:prstGeom prst="rect">
            <a:avLst/>
          </a:prstGeom>
          <a:solidFill>
            <a:schemeClr val="accent5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pORANGE"/>
          <p:cNvSpPr/>
          <p:nvPr/>
        </p:nvSpPr>
        <p:spPr>
          <a:xfrm>
            <a:off x="15096464" y="4962488"/>
            <a:ext cx="123104" cy="123104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pORANGE"/>
          <p:cNvSpPr/>
          <p:nvPr/>
        </p:nvSpPr>
        <p:spPr>
          <a:xfrm>
            <a:off x="14427837" y="9665507"/>
            <a:ext cx="146304" cy="146304"/>
          </a:xfrm>
          <a:prstGeom prst="rect">
            <a:avLst/>
          </a:prstGeom>
          <a:solidFill>
            <a:schemeClr val="accent6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" name="pORANGE"/>
          <p:cNvSpPr/>
          <p:nvPr/>
        </p:nvSpPr>
        <p:spPr>
          <a:xfrm>
            <a:off x="14618978" y="4838244"/>
            <a:ext cx="121917" cy="121917"/>
          </a:xfrm>
          <a:prstGeom prst="rect">
            <a:avLst/>
          </a:prstGeom>
          <a:solidFill>
            <a:schemeClr val="accent6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pORANGE"/>
          <p:cNvSpPr/>
          <p:nvPr/>
        </p:nvSpPr>
        <p:spPr>
          <a:xfrm>
            <a:off x="14018084" y="9543620"/>
            <a:ext cx="121917" cy="121917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pORANGE"/>
          <p:cNvSpPr/>
          <p:nvPr/>
        </p:nvSpPr>
        <p:spPr>
          <a:xfrm>
            <a:off x="14257522" y="9543620"/>
            <a:ext cx="121917" cy="121917"/>
          </a:xfrm>
          <a:prstGeom prst="rect">
            <a:avLst/>
          </a:prstGeom>
          <a:solidFill>
            <a:srgbClr val="42C826"/>
          </a:solidFill>
          <a:ln>
            <a:solidFill>
              <a:srgbClr val="00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pORANGE"/>
          <p:cNvSpPr/>
          <p:nvPr/>
        </p:nvSpPr>
        <p:spPr>
          <a:xfrm>
            <a:off x="15053148" y="4765092"/>
            <a:ext cx="121917" cy="121917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pORANGE"/>
          <p:cNvSpPr/>
          <p:nvPr/>
        </p:nvSpPr>
        <p:spPr>
          <a:xfrm>
            <a:off x="14906825" y="4871588"/>
            <a:ext cx="121917" cy="121917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1775" y="3506364"/>
            <a:ext cx="9798653" cy="6655421"/>
            <a:chOff x="5104691" y="1341454"/>
            <a:chExt cx="3674495" cy="24957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1692391"/>
              <a:ext cx="3674495" cy="3224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2299866"/>
              <a:ext cx="3674495" cy="3224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2907341"/>
              <a:ext cx="3674495" cy="3224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4691" y="3514815"/>
              <a:ext cx="3674495" cy="3224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10800000" flipV="1">
              <a:off x="6049989" y="1341454"/>
              <a:ext cx="1788962" cy="156974"/>
            </a:xfrm>
            <a:prstGeom prst="rect">
              <a:avLst/>
            </a:prstGeom>
          </p:spPr>
        </p:pic>
      </p:grpSp>
      <p:sp>
        <p:nvSpPr>
          <p:cNvPr id="46" name="pORANGE"/>
          <p:cNvSpPr/>
          <p:nvPr/>
        </p:nvSpPr>
        <p:spPr>
          <a:xfrm>
            <a:off x="20687477" y="481382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pORANGE"/>
          <p:cNvSpPr/>
          <p:nvPr/>
        </p:nvSpPr>
        <p:spPr>
          <a:xfrm>
            <a:off x="20687477" y="496013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pORANGE"/>
          <p:cNvSpPr/>
          <p:nvPr/>
        </p:nvSpPr>
        <p:spPr>
          <a:xfrm>
            <a:off x="20833781" y="496013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pORANGE"/>
          <p:cNvSpPr/>
          <p:nvPr/>
        </p:nvSpPr>
        <p:spPr>
          <a:xfrm>
            <a:off x="20687477" y="4690723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pORANGE"/>
          <p:cNvSpPr/>
          <p:nvPr/>
        </p:nvSpPr>
        <p:spPr>
          <a:xfrm>
            <a:off x="20833781" y="4690723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pORANGE"/>
          <p:cNvSpPr/>
          <p:nvPr/>
        </p:nvSpPr>
        <p:spPr>
          <a:xfrm>
            <a:off x="20833781" y="483702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pORANGE"/>
          <p:cNvSpPr/>
          <p:nvPr/>
        </p:nvSpPr>
        <p:spPr>
          <a:xfrm>
            <a:off x="20833781" y="9672136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pORANGE"/>
          <p:cNvSpPr/>
          <p:nvPr/>
        </p:nvSpPr>
        <p:spPr>
          <a:xfrm>
            <a:off x="20833781" y="9818440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pORANGE"/>
          <p:cNvSpPr/>
          <p:nvPr/>
        </p:nvSpPr>
        <p:spPr>
          <a:xfrm>
            <a:off x="20980085" y="9818440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pORANGE"/>
          <p:cNvSpPr/>
          <p:nvPr/>
        </p:nvSpPr>
        <p:spPr>
          <a:xfrm>
            <a:off x="20833781" y="9549032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pORANGE"/>
          <p:cNvSpPr/>
          <p:nvPr/>
        </p:nvSpPr>
        <p:spPr>
          <a:xfrm>
            <a:off x="20980085" y="9549032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pORANGE"/>
          <p:cNvSpPr/>
          <p:nvPr/>
        </p:nvSpPr>
        <p:spPr>
          <a:xfrm>
            <a:off x="20980085" y="9695336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pORANGE"/>
          <p:cNvSpPr/>
          <p:nvPr/>
        </p:nvSpPr>
        <p:spPr>
          <a:xfrm>
            <a:off x="20833781" y="80154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pORANGE"/>
          <p:cNvSpPr/>
          <p:nvPr/>
        </p:nvSpPr>
        <p:spPr>
          <a:xfrm>
            <a:off x="20833781" y="81617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pORANGE"/>
          <p:cNvSpPr/>
          <p:nvPr/>
        </p:nvSpPr>
        <p:spPr>
          <a:xfrm>
            <a:off x="20980085" y="81617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pORANGE"/>
          <p:cNvSpPr/>
          <p:nvPr/>
        </p:nvSpPr>
        <p:spPr>
          <a:xfrm>
            <a:off x="20833781" y="789235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pORANGE"/>
          <p:cNvSpPr/>
          <p:nvPr/>
        </p:nvSpPr>
        <p:spPr>
          <a:xfrm>
            <a:off x="20980085" y="7892357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pORANGE"/>
          <p:cNvSpPr/>
          <p:nvPr/>
        </p:nvSpPr>
        <p:spPr>
          <a:xfrm>
            <a:off x="20980085" y="80386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pORANGE"/>
          <p:cNvSpPr/>
          <p:nvPr/>
        </p:nvSpPr>
        <p:spPr>
          <a:xfrm>
            <a:off x="20757565" y="64843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pORANGE"/>
          <p:cNvSpPr/>
          <p:nvPr/>
        </p:nvSpPr>
        <p:spPr>
          <a:xfrm>
            <a:off x="20757565" y="6630669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pORANGE"/>
          <p:cNvSpPr/>
          <p:nvPr/>
        </p:nvSpPr>
        <p:spPr>
          <a:xfrm>
            <a:off x="20903869" y="6630669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pORANGE"/>
          <p:cNvSpPr/>
          <p:nvPr/>
        </p:nvSpPr>
        <p:spPr>
          <a:xfrm>
            <a:off x="20757565" y="63612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pORANGE"/>
          <p:cNvSpPr/>
          <p:nvPr/>
        </p:nvSpPr>
        <p:spPr>
          <a:xfrm>
            <a:off x="20903869" y="6361261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pORANGE"/>
          <p:cNvSpPr/>
          <p:nvPr/>
        </p:nvSpPr>
        <p:spPr>
          <a:xfrm>
            <a:off x="20903869" y="6507565"/>
            <a:ext cx="146304" cy="146304"/>
          </a:xfrm>
          <a:prstGeom prst="rect">
            <a:avLst/>
          </a:prstGeom>
          <a:solidFill>
            <a:srgbClr val="EE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70" tIns="121885" rIns="243770" bIns="121885" rtlCol="0" anchor="ctr"/>
          <a:lstStyle/>
          <a:p>
            <a:pPr algn="ctr" defTabSz="2437603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623531" y="4191480"/>
            <a:ext cx="2541269" cy="6228555"/>
            <a:chOff x="7107368" y="1386428"/>
            <a:chExt cx="1167122" cy="286056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1386428"/>
              <a:ext cx="1167122" cy="6230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2132261"/>
              <a:ext cx="1167122" cy="6230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2878094"/>
              <a:ext cx="1167122" cy="62306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107368" y="3623928"/>
              <a:ext cx="1167122" cy="623067"/>
            </a:xfrm>
            <a:prstGeom prst="rect">
              <a:avLst/>
            </a:prstGeom>
          </p:spPr>
        </p:pic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15363592" y="7385709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4" tIns="121864" rIns="121864" bIns="12186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48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1" name="Picture 40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7750777"/>
            <a:ext cx="1345765" cy="864568"/>
          </a:xfrm>
          <a:prstGeom prst="rect">
            <a:avLst/>
          </a:prstGeom>
        </p:spPr>
      </p:pic>
      <p:sp>
        <p:nvSpPr>
          <p:cNvPr id="43" name="Oval 42"/>
          <p:cNvSpPr>
            <a:spLocks noChangeAspect="1"/>
          </p:cNvSpPr>
          <p:nvPr/>
        </p:nvSpPr>
        <p:spPr>
          <a:xfrm>
            <a:off x="15363592" y="9027157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4" tIns="121864" rIns="121864" bIns="12186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48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4" name="Picture 43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9392225"/>
            <a:ext cx="1345765" cy="864568"/>
          </a:xfrm>
          <a:prstGeom prst="rect">
            <a:avLst/>
          </a:prstGeom>
        </p:spPr>
      </p:pic>
      <p:sp>
        <p:nvSpPr>
          <p:cNvPr id="37" name="Oval 36"/>
          <p:cNvSpPr>
            <a:spLocks noChangeAspect="1"/>
          </p:cNvSpPr>
          <p:nvPr/>
        </p:nvSpPr>
        <p:spPr>
          <a:xfrm>
            <a:off x="15363592" y="5744371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4" tIns="121864" rIns="121864" bIns="12186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48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8" name="Picture 37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6109433"/>
            <a:ext cx="1345765" cy="864568"/>
          </a:xfrm>
          <a:prstGeom prst="rect">
            <a:avLst/>
          </a:prstGeom>
        </p:spPr>
      </p:pic>
      <p:sp>
        <p:nvSpPr>
          <p:cNvPr id="34" name="Oval 33"/>
          <p:cNvSpPr>
            <a:spLocks noChangeAspect="1"/>
          </p:cNvSpPr>
          <p:nvPr/>
        </p:nvSpPr>
        <p:spPr>
          <a:xfrm>
            <a:off x="15363592" y="4117488"/>
            <a:ext cx="1497355" cy="1497360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4" tIns="121864" rIns="121864" bIns="12186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48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5" name="Picture 34" descr="StandardDeviationFormula_FORMUL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9229" y="4482553"/>
            <a:ext cx="1345765" cy="86456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3193" y="4629621"/>
            <a:ext cx="1163448" cy="47578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5137" y="6272963"/>
            <a:ext cx="1163448" cy="47578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5137" y="7925152"/>
            <a:ext cx="1163448" cy="47578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5137" y="9509987"/>
            <a:ext cx="1163448" cy="475787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3946568" y="5574006"/>
            <a:ext cx="4367013" cy="3766813"/>
            <a:chOff x="1255713" y="1695534"/>
            <a:chExt cx="1868487" cy="1611679"/>
          </a:xfrm>
        </p:grpSpPr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1255713" y="2984582"/>
              <a:ext cx="1868487" cy="32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algn="ctr" defTabSz="97504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prstClr val="white"/>
                  </a:solidFill>
                  <a:ea typeface="+mn-ea"/>
                </a:rPr>
                <a:t>Client</a:t>
              </a:r>
            </a:p>
          </p:txBody>
        </p:sp>
        <p:pic>
          <p:nvPicPr>
            <p:cNvPr id="75" name="Picture 74" descr="Conclusions_ICONSALL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688" y="1695534"/>
              <a:ext cx="1504950" cy="1190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42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1" y="4419628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3601" y="6096028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1" y="7772409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1" y="9372628"/>
            <a:ext cx="1346200" cy="10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155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44232E-6 L 0.4868 0.123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61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681 0.12365 " pathEditMode="relative" ptsTypes="AA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9" presetClass="path" presetSubtype="0" repeatCount="4000" accel="50000" decel="4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path" presetSubtype="0" repeatCount="4000" accel="50000" decel="4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repeatCount="4000" accel="50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9" presetClass="path" presetSubtype="0" repeatCount="4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9" presetClass="path" presetSubtype="0" repeatCount="4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9" presetClass="path" presetSubtype="0" repeatCount="4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path" presetSubtype="0" repeatCount="4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1.7618E-6 L -0.18212 0.00062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9" presetClass="path" presetSubtype="0" repeatCount="2000" accel="50000" decel="4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93671E-6 L -0.00643 0.3352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676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9" presetClass="path" presetSubtype="0" repeatCount="2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077 -0.01081 L -0.00295 0.3340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2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repeatCount="2000" accel="50000" decel="4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4.12164E-6 L -0.00087 0.3340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70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repeatCount="2000" accel="50000" decel="4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1979 -0.01512 L -0.01094 0.329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721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9" presetClass="path" presetSubtype="0" repeatCount="2000" accel="50000" decel="4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-1.52731E-6 L -0.00295 -0.351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58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9" presetClass="path" presetSubtype="0" repeatCount="2000" accel="50000" decel="4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2031 0.00185 L 0.01458 -0.3489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7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200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-0.33457 " pathEditMode="relative" ptsTypes="AA">
                                      <p:cBhvr>
                                        <p:cTn id="1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200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94444E-6 -0.00771 L -0.00573 -0.3537 " pathEditMode="relative" ptsTypes="AA">
                                      <p:cBhvr>
                                        <p:cTn id="1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 0.0401 L -0.50573 0.0354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-24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88" grpId="0" animBg="1"/>
      <p:bldP spid="85" grpId="0" animBg="1"/>
      <p:bldP spid="85" grpId="1" animBg="1"/>
      <p:bldP spid="86" grpId="0" animBg="1"/>
      <p:bldP spid="8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7908948" y="6342624"/>
            <a:ext cx="2138179" cy="191197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1433265" y="6338968"/>
            <a:ext cx="2138179" cy="191197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655759" y="6338411"/>
            <a:ext cx="2138179" cy="191197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6090601" y="6321637"/>
            <a:ext cx="2138179" cy="1911979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00732" y="6289413"/>
            <a:ext cx="2138179" cy="19119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2088749" y="3049350"/>
            <a:ext cx="11707664" cy="429507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6385" y="3149358"/>
            <a:ext cx="7755448" cy="8539877"/>
          </a:xfrm>
          <a:prstGeom prst="rect">
            <a:avLst/>
          </a:prstGeom>
          <a:solidFill>
            <a:srgbClr val="00B050">
              <a:alpha val="28000"/>
            </a:srgbClr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4403445" y="7868262"/>
            <a:ext cx="8279035" cy="4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11"/>
          <p:cNvSpPr txBox="1"/>
          <p:nvPr/>
        </p:nvSpPr>
        <p:spPr>
          <a:xfrm>
            <a:off x="2526819" y="1833488"/>
            <a:ext cx="3706997" cy="984885"/>
          </a:xfrm>
          <a:prstGeom prst="rect">
            <a:avLst/>
          </a:prstGeom>
          <a:noFill/>
        </p:spPr>
        <p:txBody>
          <a:bodyPr wrap="none" lIns="243786" tIns="121893" rIns="243786" bIns="1218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SAS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18" y="5476757"/>
            <a:ext cx="8886661" cy="4185760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libname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sashdat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"/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hdfs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/..";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proc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hpreg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data=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joe.class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class sex;          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model age = sex height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      weight;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run;</a:t>
            </a:r>
            <a:endParaRPr lang="en-US" sz="4800" b="1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682480" y="7563267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113552" y="3594152"/>
            <a:ext cx="0" cy="7994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11"/>
          <p:cNvSpPr txBox="1"/>
          <p:nvPr/>
        </p:nvSpPr>
        <p:spPr>
          <a:xfrm>
            <a:off x="16508121" y="1862808"/>
            <a:ext cx="3208819" cy="984880"/>
          </a:xfrm>
          <a:prstGeom prst="rect">
            <a:avLst/>
          </a:prstGeom>
          <a:noFill/>
        </p:spPr>
        <p:txBody>
          <a:bodyPr wrap="none" lIns="243786" tIns="121893" rIns="243786" bIns="1218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Appliance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71488" y="10658736"/>
            <a:ext cx="3293099" cy="984880"/>
          </a:xfrm>
          <a:prstGeom prst="rect">
            <a:avLst/>
          </a:prstGeom>
          <a:noFill/>
          <a:ln w="0">
            <a:noFill/>
          </a:ln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Controller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7008" y="10662920"/>
            <a:ext cx="3293099" cy="984880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Workers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0776123" y="7567448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8995459" y="7571630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239933" y="7550672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4403445" y="7554854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988" y="3734786"/>
            <a:ext cx="1338707" cy="1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8620805" y="4666636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2084568" y="7360280"/>
            <a:ext cx="117076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2121795" y="7394158"/>
            <a:ext cx="11707664" cy="4295077"/>
          </a:xfrm>
          <a:prstGeom prst="rect">
            <a:avLst/>
          </a:prstGeom>
          <a:solidFill>
            <a:srgbClr val="FF8917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12084568" y="295656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090840" y="2998529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23778230" y="303276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12088750" y="7352243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23782411" y="7381563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2069883" y="11700689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3163357" y="3167411"/>
            <a:ext cx="2903147" cy="98488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General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95651" y="3171614"/>
            <a:ext cx="3237856" cy="98488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Captains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902184" y="610092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571064" y="6130938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360091" y="615956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96101" y="6138604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759989" y="6167924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4520827" y="5803399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7214845" y="5832719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9079288" y="5786623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0792899" y="5790804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2732757" y="5794985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4545969" y="5803373"/>
            <a:ext cx="8186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3539685" y="5475316"/>
            <a:ext cx="1231771" cy="656589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MPI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434824" y="8044579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74307" y="8073899"/>
            <a:ext cx="1438395" cy="1066960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HDFS</a:t>
            </a: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223851" y="8048760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9962600" y="8052941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701349" y="8031984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7" name="Curved Right Arrow 56"/>
          <p:cNvSpPr/>
          <p:nvPr/>
        </p:nvSpPr>
        <p:spPr bwMode="auto">
          <a:xfrm>
            <a:off x="11010515" y="6229523"/>
            <a:ext cx="2763792" cy="2870480"/>
          </a:xfrm>
          <a:prstGeom prst="curvedRightArrow">
            <a:avLst>
              <a:gd name="adj1" fmla="val 15359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2611" y="8890925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7054" y="8895107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6080" y="8874149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4830" y="8853192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2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614" y="9779419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3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640" y="9833877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4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0083" y="9812920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5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8555" y="9817101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6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350" y="5107808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7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376" y="5162267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8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4819" y="5141309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9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3291" y="5145491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90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438" y="5036573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cxnSp>
        <p:nvCxnSpPr>
          <p:cNvPr id="102" name="Straight Connector 101"/>
          <p:cNvCxnSpPr/>
          <p:nvPr/>
        </p:nvCxnSpPr>
        <p:spPr bwMode="auto">
          <a:xfrm>
            <a:off x="16320427" y="5402304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18160053" y="54550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1637653" y="547057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23421440" y="54302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6296767" y="10196724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18195719" y="10236551"/>
            <a:ext cx="250637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21133507" y="10233463"/>
            <a:ext cx="547307" cy="173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2842841" y="10230345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22870545" y="5443089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1150893" y="5495371"/>
            <a:ext cx="4876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8160057" y="5498464"/>
            <a:ext cx="3804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6349876" y="5430273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16712964" y="8952109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18576716" y="898882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20360503" y="900434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22088449" y="8982637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1702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7908948" y="6342624"/>
            <a:ext cx="2138179" cy="191197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1433265" y="6338968"/>
            <a:ext cx="2138179" cy="191197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655759" y="6338411"/>
            <a:ext cx="2138179" cy="191197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6090601" y="6321637"/>
            <a:ext cx="2138179" cy="1911979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00732" y="6289413"/>
            <a:ext cx="2138179" cy="19119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2088749" y="3049350"/>
            <a:ext cx="11707664" cy="429507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6385" y="3149358"/>
            <a:ext cx="7755448" cy="8539877"/>
          </a:xfrm>
          <a:prstGeom prst="rect">
            <a:avLst/>
          </a:prstGeom>
          <a:solidFill>
            <a:srgbClr val="00B050">
              <a:alpha val="28000"/>
            </a:srgbClr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4403445" y="7868262"/>
            <a:ext cx="8279035" cy="4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11"/>
          <p:cNvSpPr txBox="1"/>
          <p:nvPr/>
        </p:nvSpPr>
        <p:spPr>
          <a:xfrm>
            <a:off x="2526819" y="1833488"/>
            <a:ext cx="3706997" cy="984885"/>
          </a:xfrm>
          <a:prstGeom prst="rect">
            <a:avLst/>
          </a:prstGeom>
          <a:noFill/>
        </p:spPr>
        <p:txBody>
          <a:bodyPr wrap="none" lIns="243786" tIns="121893" rIns="243786" bIns="1218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SAS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18" y="5476757"/>
            <a:ext cx="8886661" cy="426783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libname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sashdat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"/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hdfs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/..";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proc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hpreg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data=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joe.class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class sex;          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model age = sex height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      weight;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run;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682480" y="7563267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113552" y="3594152"/>
            <a:ext cx="0" cy="7994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11"/>
          <p:cNvSpPr txBox="1"/>
          <p:nvPr/>
        </p:nvSpPr>
        <p:spPr>
          <a:xfrm>
            <a:off x="16508121" y="1862808"/>
            <a:ext cx="3208819" cy="984880"/>
          </a:xfrm>
          <a:prstGeom prst="rect">
            <a:avLst/>
          </a:prstGeom>
          <a:noFill/>
        </p:spPr>
        <p:txBody>
          <a:bodyPr wrap="none" lIns="243786" tIns="121893" rIns="243786" bIns="1218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Appliance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71488" y="10658736"/>
            <a:ext cx="3293099" cy="984880"/>
          </a:xfrm>
          <a:prstGeom prst="rect">
            <a:avLst/>
          </a:prstGeom>
          <a:noFill/>
          <a:ln w="0">
            <a:noFill/>
          </a:ln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Controller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7008" y="10662920"/>
            <a:ext cx="3293099" cy="984880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Workers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0776123" y="7567448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8995459" y="7571630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239933" y="7550672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4403445" y="7554854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988" y="3734786"/>
            <a:ext cx="1338707" cy="1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8620805" y="4666636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2084568" y="7360280"/>
            <a:ext cx="117076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2121795" y="7394158"/>
            <a:ext cx="11707664" cy="4295077"/>
          </a:xfrm>
          <a:prstGeom prst="rect">
            <a:avLst/>
          </a:prstGeom>
          <a:solidFill>
            <a:srgbClr val="FF8917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12084568" y="284824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090840" y="2895601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23778230" y="2902699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12088750" y="7352243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23782411" y="7381563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2069883" y="11700689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3163357" y="3167411"/>
            <a:ext cx="2936192" cy="98488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General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95651" y="3171614"/>
            <a:ext cx="3505344" cy="98488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Captains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902184" y="610092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571064" y="6130938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360091" y="615956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96101" y="6138604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759989" y="6167922"/>
            <a:ext cx="1438395" cy="66170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Math 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4520827" y="5803399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7214845" y="5832719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9079288" y="5786623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0792899" y="5790804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2732757" y="5794985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4545969" y="5803373"/>
            <a:ext cx="8186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3539685" y="5475316"/>
            <a:ext cx="1231771" cy="656589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MPI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434824" y="8044579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74307" y="8073899"/>
            <a:ext cx="1438395" cy="1066960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HDFS</a:t>
            </a: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223851" y="8048786"/>
            <a:ext cx="1438395" cy="656589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9962600" y="8052967"/>
            <a:ext cx="1438395" cy="656589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701349" y="8032010"/>
            <a:ext cx="1438395" cy="656589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BLKs</a:t>
            </a:r>
          </a:p>
        </p:txBody>
      </p:sp>
      <p:sp>
        <p:nvSpPr>
          <p:cNvPr id="57" name="Curved Right Arrow 56"/>
          <p:cNvSpPr/>
          <p:nvPr/>
        </p:nvSpPr>
        <p:spPr bwMode="auto">
          <a:xfrm>
            <a:off x="11010515" y="6229523"/>
            <a:ext cx="2763792" cy="2870480"/>
          </a:xfrm>
          <a:prstGeom prst="curvedRightArrow">
            <a:avLst>
              <a:gd name="adj1" fmla="val 15359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2611" y="8890925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7054" y="8895107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6080" y="8874149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4830" y="8853192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2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614" y="9779419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3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640" y="9833877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4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0083" y="9812920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5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8555" y="9817101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6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350" y="5107808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7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376" y="5162267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8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4819" y="5141309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9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3291" y="5145491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70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5980" y="4153820"/>
            <a:ext cx="704861" cy="647544"/>
          </a:xfrm>
          <a:prstGeom prst="rect">
            <a:avLst/>
          </a:prstGeom>
          <a:solidFill>
            <a:srgbClr val="0053C3">
              <a:alpha val="50000"/>
            </a:srgbClr>
          </a:solidFill>
          <a:ln>
            <a:solidFill>
              <a:schemeClr val="tx1"/>
            </a:solidFill>
          </a:ln>
        </p:spPr>
      </p:pic>
      <p:pic>
        <p:nvPicPr>
          <p:cNvPr id="71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0423" y="4183145"/>
            <a:ext cx="704861" cy="647544"/>
          </a:xfrm>
          <a:prstGeom prst="rect">
            <a:avLst/>
          </a:prstGeom>
          <a:solidFill>
            <a:srgbClr val="0053C3">
              <a:alpha val="50000"/>
            </a:srgbClr>
          </a:solidFill>
          <a:ln>
            <a:solidFill>
              <a:schemeClr val="tx1"/>
            </a:solidFill>
          </a:ln>
        </p:spPr>
      </p:pic>
      <p:pic>
        <p:nvPicPr>
          <p:cNvPr id="72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9450" y="4212465"/>
            <a:ext cx="704861" cy="647544"/>
          </a:xfrm>
          <a:prstGeom prst="rect">
            <a:avLst/>
          </a:prstGeom>
          <a:solidFill>
            <a:srgbClr val="0053C3">
              <a:alpha val="50000"/>
            </a:srgbClr>
          </a:solidFill>
          <a:ln>
            <a:solidFill>
              <a:schemeClr val="tx1"/>
            </a:solidFill>
          </a:ln>
        </p:spPr>
      </p:pic>
      <p:pic>
        <p:nvPicPr>
          <p:cNvPr id="73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3060" y="4191505"/>
            <a:ext cx="704861" cy="647544"/>
          </a:xfrm>
          <a:prstGeom prst="rect">
            <a:avLst/>
          </a:prstGeom>
          <a:solidFill>
            <a:srgbClr val="0053C3">
              <a:alpha val="50000"/>
            </a:srgbClr>
          </a:solidFill>
          <a:ln>
            <a:solidFill>
              <a:schemeClr val="tx1"/>
            </a:solidFill>
          </a:ln>
        </p:spPr>
      </p:pic>
      <p:cxnSp>
        <p:nvCxnSpPr>
          <p:cNvPr id="74" name="Straight Connector 73"/>
          <p:cNvCxnSpPr/>
          <p:nvPr/>
        </p:nvCxnSpPr>
        <p:spPr bwMode="auto">
          <a:xfrm>
            <a:off x="16831904" y="4801363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16986917" y="4805569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17141931" y="4803648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17296944" y="4813932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8721485" y="4830683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8876499" y="4834889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19031512" y="4832968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19186525" y="4828057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0510512" y="4834864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20665525" y="4839071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20820539" y="4837149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20975552" y="4832239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22194803" y="4860003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22349816" y="4864209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22504829" y="4862288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22659843" y="4857377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0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438" y="5036573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91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9068" y="4082585"/>
            <a:ext cx="704861" cy="647544"/>
          </a:xfrm>
          <a:prstGeom prst="rect">
            <a:avLst/>
          </a:prstGeom>
          <a:solidFill>
            <a:srgbClr val="0053C3">
              <a:alpha val="50000"/>
            </a:srgbClr>
          </a:solidFill>
          <a:ln>
            <a:solidFill>
              <a:schemeClr val="tx1"/>
            </a:solidFill>
          </a:ln>
        </p:spPr>
      </p:pic>
      <p:cxnSp>
        <p:nvCxnSpPr>
          <p:cNvPr id="92" name="Straight Connector 91"/>
          <p:cNvCxnSpPr/>
          <p:nvPr/>
        </p:nvCxnSpPr>
        <p:spPr bwMode="auto">
          <a:xfrm>
            <a:off x="14824992" y="4730128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15264893" y="4717559"/>
            <a:ext cx="0" cy="300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14980005" y="4734309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15109880" y="4738491"/>
            <a:ext cx="0" cy="2926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Elbow Connector 95"/>
          <p:cNvCxnSpPr/>
          <p:nvPr/>
        </p:nvCxnSpPr>
        <p:spPr bwMode="auto">
          <a:xfrm>
            <a:off x="12016133" y="4738251"/>
            <a:ext cx="2682240" cy="487680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Elbow Connector 96"/>
          <p:cNvCxnSpPr/>
          <p:nvPr/>
        </p:nvCxnSpPr>
        <p:spPr bwMode="auto">
          <a:xfrm rot="10800000" flipV="1">
            <a:off x="5059896" y="4697227"/>
            <a:ext cx="3657600" cy="5852160"/>
          </a:xfrm>
          <a:prstGeom prst="bentConnector3">
            <a:avLst>
              <a:gd name="adj1" fmla="val 1352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104" y="9973153"/>
            <a:ext cx="1384496" cy="947592"/>
          </a:xfrm>
          <a:prstGeom prst="rect">
            <a:avLst/>
          </a:prstGeom>
          <a:solidFill>
            <a:srgbClr val="92D050"/>
          </a:solidFill>
        </p:spPr>
      </p:pic>
      <p:cxnSp>
        <p:nvCxnSpPr>
          <p:cNvPr id="102" name="Straight Connector 101"/>
          <p:cNvCxnSpPr/>
          <p:nvPr/>
        </p:nvCxnSpPr>
        <p:spPr bwMode="auto">
          <a:xfrm>
            <a:off x="16320427" y="5402304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18160053" y="54550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1637653" y="547057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23421440" y="54302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6296767" y="10196724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18195719" y="10236551"/>
            <a:ext cx="250637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21133507" y="10233463"/>
            <a:ext cx="547307" cy="173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2842841" y="10230345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22870545" y="5443089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1150893" y="5495371"/>
            <a:ext cx="4876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8160057" y="5498464"/>
            <a:ext cx="3804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6349876" y="5430273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16712964" y="8952109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18576716" y="898882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20360503" y="900434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22088449" y="8982637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0291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73372E-6 L 7.5E-6 0.07713 L -0.02742 0.07868 L -0.02899 -0.27152 L 0.00539 -0.27276 " pathEditMode="relative" ptsTypes="AAAAA">
                                      <p:cBhvr>
                                        <p:cTn id="6" dur="6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5326E-6 L -0.00226 0.08146 L -0.03142 0.07992 L -0.02986 -0.26998 L 5E-6 -0.26998 " pathEditMode="relative" ptsTypes="AAAAA">
                                      <p:cBhvr>
                                        <p:cTn id="8" dur="6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31 L 0.00156 0.08176 L 0.04045 0.08176 L 0.04045 -0.27091 L 0.00989 -0.26566 " pathEditMode="relative" ptsTypes="AAAAA">
                                      <p:cBhvr>
                                        <p:cTn id="10" dur="6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9349E-6 L 0.00139 0.08145 L 0.04184 0.08145 L 0.04115 -0.27122 L 0.00452 -0.27122 " pathEditMode="relative" ptsTypes="AAAAA">
                                      <p:cBhvr>
                                        <p:cTn id="12" dur="6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7908948" y="6342624"/>
            <a:ext cx="2138179" cy="191197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1433265" y="6338968"/>
            <a:ext cx="2138179" cy="191197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655759" y="6338411"/>
            <a:ext cx="2138179" cy="191197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6090601" y="6321637"/>
            <a:ext cx="2138179" cy="1911979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00732" y="6289413"/>
            <a:ext cx="2138179" cy="19119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2088749" y="3049350"/>
            <a:ext cx="11707664" cy="429507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6385" y="3149358"/>
            <a:ext cx="7755448" cy="8539877"/>
          </a:xfrm>
          <a:prstGeom prst="rect">
            <a:avLst/>
          </a:prstGeom>
          <a:solidFill>
            <a:srgbClr val="00B050">
              <a:alpha val="28000"/>
            </a:srgbClr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4403445" y="7868262"/>
            <a:ext cx="8279035" cy="4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11"/>
          <p:cNvSpPr txBox="1"/>
          <p:nvPr/>
        </p:nvSpPr>
        <p:spPr>
          <a:xfrm>
            <a:off x="2526819" y="1833488"/>
            <a:ext cx="3706997" cy="984885"/>
          </a:xfrm>
          <a:prstGeom prst="rect">
            <a:avLst/>
          </a:prstGeom>
          <a:noFill/>
        </p:spPr>
        <p:txBody>
          <a:bodyPr wrap="none" lIns="243786" tIns="121893" rIns="243786" bIns="1218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SAS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18" y="5476757"/>
            <a:ext cx="8886661" cy="4185760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libname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sashdat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"/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hdfs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/..";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proc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hpreg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data=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joe.class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class sex;          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model age = sex height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      weight;</a:t>
            </a:r>
          </a:p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run;</a:t>
            </a:r>
            <a:endParaRPr lang="en-US" sz="4800" b="1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682480" y="7563267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113552" y="3594152"/>
            <a:ext cx="0" cy="7994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11"/>
          <p:cNvSpPr txBox="1"/>
          <p:nvPr/>
        </p:nvSpPr>
        <p:spPr>
          <a:xfrm>
            <a:off x="16508121" y="1862808"/>
            <a:ext cx="3208819" cy="984880"/>
          </a:xfrm>
          <a:prstGeom prst="rect">
            <a:avLst/>
          </a:prstGeom>
          <a:noFill/>
        </p:spPr>
        <p:txBody>
          <a:bodyPr wrap="none" lIns="243786" tIns="121893" rIns="243786" bIns="12189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Appliance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71488" y="10658736"/>
            <a:ext cx="3293099" cy="984880"/>
          </a:xfrm>
          <a:prstGeom prst="rect">
            <a:avLst/>
          </a:prstGeom>
          <a:noFill/>
          <a:ln w="0">
            <a:noFill/>
          </a:ln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Controller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7008" y="10662920"/>
            <a:ext cx="3293099" cy="984880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Workers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0776123" y="7567448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8995459" y="7571630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239933" y="7550672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4403445" y="7554854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988" y="3734786"/>
            <a:ext cx="1338707" cy="1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8620805" y="4666636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620805" y="10327018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2084568" y="7360280"/>
            <a:ext cx="117076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2121795" y="7394158"/>
            <a:ext cx="11707664" cy="4295077"/>
          </a:xfrm>
          <a:prstGeom prst="rect">
            <a:avLst/>
          </a:prstGeom>
          <a:solidFill>
            <a:srgbClr val="FF8917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12084568" y="295656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090840" y="2997177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23778230" y="303276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12088750" y="7352243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23782411" y="7381563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2069883" y="11700689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3163357" y="3167411"/>
            <a:ext cx="2903147" cy="98488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General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95651" y="3171614"/>
            <a:ext cx="3237856" cy="984885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Captains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902184" y="610092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571064" y="6130938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360091" y="615956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96101" y="6138604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759989" y="6167924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4520827" y="5803399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7214845" y="5832719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9079288" y="5786623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0792899" y="5790804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2732757" y="5794985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4545969" y="5803373"/>
            <a:ext cx="8186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3539685" y="5475316"/>
            <a:ext cx="1231771" cy="656589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MPI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434824" y="8044579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125017" y="8073899"/>
            <a:ext cx="2552904" cy="1492709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MAP REDUCE</a:t>
            </a: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JOB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223851" y="8048760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962600" y="8052941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701349" y="8031984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86" tIns="121893" rIns="243786" bIns="121893">
            <a:sp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7" name="Curved Right Arrow 56"/>
          <p:cNvSpPr/>
          <p:nvPr/>
        </p:nvSpPr>
        <p:spPr bwMode="auto">
          <a:xfrm>
            <a:off x="11010515" y="6229523"/>
            <a:ext cx="2763792" cy="2870480"/>
          </a:xfrm>
          <a:prstGeom prst="curvedRightArrow">
            <a:avLst>
              <a:gd name="adj1" fmla="val 15359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2611" y="8890925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7054" y="8895107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6080" y="8874149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4830" y="8853192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2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614" y="9779419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3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640" y="9833877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4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0083" y="9812920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5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8555" y="9817101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6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350" y="5107808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7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376" y="5162267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8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4819" y="5141309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9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3291" y="5145491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90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438" y="5036573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cxnSp>
        <p:nvCxnSpPr>
          <p:cNvPr id="102" name="Straight Connector 101"/>
          <p:cNvCxnSpPr/>
          <p:nvPr/>
        </p:nvCxnSpPr>
        <p:spPr bwMode="auto">
          <a:xfrm>
            <a:off x="16320427" y="5402304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18160053" y="54550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1637653" y="547057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23421440" y="54302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6296767" y="10196724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18195719" y="10236551"/>
            <a:ext cx="250637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21133507" y="10233463"/>
            <a:ext cx="547307" cy="173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2842841" y="10230345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22870545" y="5443089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1150893" y="5495371"/>
            <a:ext cx="4876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8160057" y="5498464"/>
            <a:ext cx="3804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6349876" y="5430273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16712964" y="8952109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18576716" y="898882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20360503" y="900434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22088449" y="8982637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86" tIns="121893" rIns="243786" bIns="1218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787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61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32856" y="3030363"/>
            <a:ext cx="10799232" cy="7151536"/>
          </a:xfrm>
        </p:spPr>
        <p:txBody>
          <a:bodyPr/>
          <a:lstStyle/>
          <a:p>
            <a:pPr marL="0" indent="0">
              <a:spcBef>
                <a:spcPts val="3200"/>
              </a:spcBef>
              <a:buSzPct val="100000"/>
              <a:buNone/>
            </a:pPr>
            <a:r>
              <a:rPr lang="de-DE" sz="4300" dirty="0"/>
              <a:t>Single / Multi-threaded</a:t>
            </a:r>
            <a:br>
              <a:rPr lang="de-DE" sz="4300" dirty="0"/>
            </a:br>
            <a:r>
              <a:rPr lang="de-DE" sz="4300" dirty="0"/>
              <a:t/>
            </a:r>
            <a:br>
              <a:rPr lang="de-DE" sz="4300" dirty="0"/>
            </a:br>
            <a:endParaRPr lang="de-DE" sz="4300" dirty="0"/>
          </a:p>
          <a:p>
            <a:pPr marL="0" indent="0">
              <a:buSzPct val="100000"/>
              <a:buNone/>
            </a:pPr>
            <a:r>
              <a:rPr lang="de-DE" sz="4300" dirty="0"/>
              <a:t>Not aware of distributed computing environment</a:t>
            </a:r>
          </a:p>
          <a:p>
            <a:pPr marL="0" indent="0">
              <a:buSzPct val="100000"/>
              <a:buNone/>
            </a:pPr>
            <a:r>
              <a:rPr lang="de-DE" sz="4300" dirty="0"/>
              <a:t>Computes locally / where called</a:t>
            </a:r>
          </a:p>
          <a:p>
            <a:pPr marL="0" indent="0">
              <a:buSzPct val="100000"/>
              <a:buNone/>
            </a:pPr>
            <a:r>
              <a:rPr lang="de-DE" sz="4300" dirty="0"/>
              <a:t>Fetches Data as required</a:t>
            </a:r>
          </a:p>
          <a:p>
            <a:pPr marL="0" indent="0">
              <a:buSzPct val="100000"/>
              <a:buNone/>
            </a:pPr>
            <a:r>
              <a:rPr lang="de-DE" sz="4300" dirty="0"/>
              <a:t>Memory still a constraint</a:t>
            </a:r>
            <a:br>
              <a:rPr lang="de-DE" sz="4300" dirty="0"/>
            </a:br>
            <a:endParaRPr lang="de-DE" sz="43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2324189" y="3116970"/>
            <a:ext cx="10799232" cy="7065597"/>
          </a:xfrm>
        </p:spPr>
        <p:txBody>
          <a:bodyPr/>
          <a:lstStyle/>
          <a:p>
            <a:pPr marL="0" indent="0">
              <a:spcBef>
                <a:spcPts val="3200"/>
              </a:spcBef>
              <a:buSzPct val="100000"/>
              <a:buNone/>
            </a:pPr>
            <a:r>
              <a:rPr lang="de-DE" sz="4300" dirty="0" err="1"/>
              <a:t>Massively</a:t>
            </a:r>
            <a:r>
              <a:rPr lang="de-DE" sz="4300" dirty="0"/>
              <a:t> Parallel (MPP)</a:t>
            </a:r>
          </a:p>
          <a:p>
            <a:pPr marL="0" indent="0">
              <a:spcBef>
                <a:spcPts val="3200"/>
              </a:spcBef>
              <a:buSzPct val="100000"/>
              <a:buNone/>
            </a:pPr>
            <a:endParaRPr lang="de-DE" sz="4300" dirty="0"/>
          </a:p>
          <a:p>
            <a:pPr marL="0" indent="0">
              <a:buSzPct val="100000"/>
              <a:buNone/>
            </a:pPr>
            <a:r>
              <a:rPr lang="de-DE" sz="4300" dirty="0"/>
              <a:t>Uses distributed computing environment </a:t>
            </a:r>
          </a:p>
          <a:p>
            <a:pPr marL="0" indent="0">
              <a:buSzPct val="100000"/>
              <a:buNone/>
            </a:pPr>
            <a:r>
              <a:rPr lang="de-DE" sz="4300" dirty="0"/>
              <a:t>Computes in massively distributed mode</a:t>
            </a:r>
          </a:p>
          <a:p>
            <a:pPr marL="0" indent="0">
              <a:buSzPct val="100000"/>
              <a:buNone/>
            </a:pPr>
            <a:r>
              <a:rPr lang="de-DE" sz="4300" dirty="0"/>
              <a:t>Work is co-located with data</a:t>
            </a:r>
          </a:p>
          <a:p>
            <a:pPr marL="0" indent="0">
              <a:buSzPct val="100000"/>
              <a:buNone/>
            </a:pPr>
            <a:r>
              <a:rPr lang="de-DE" sz="4300" dirty="0"/>
              <a:t>In-Memory Analytics</a:t>
            </a:r>
          </a:p>
          <a:p>
            <a:pPr marL="609441" lvl="1" indent="0">
              <a:buSzPct val="100000"/>
              <a:buNone/>
            </a:pPr>
            <a:r>
              <a:rPr lang="de-DE" sz="3500" dirty="0"/>
              <a:t>40 nodes x 96GB almost 4TB of memory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1235633" y="709313"/>
            <a:ext cx="10816248" cy="188359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logistic data=</a:t>
            </a:r>
            <a:r>
              <a:rPr lang="en-US" sz="37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TD.mydata</a:t>
            </a: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class A B C;</a:t>
            </a:r>
          </a:p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model y(event=‘1’) = A B B*C;</a:t>
            </a:r>
          </a:p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run;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165" t="15603" r="74883" b="73385"/>
          <a:stretch/>
        </p:blipFill>
        <p:spPr bwMode="auto">
          <a:xfrm>
            <a:off x="8331201" y="9734469"/>
            <a:ext cx="3533944" cy="24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12336709" y="709313"/>
            <a:ext cx="10769216" cy="188359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243786" tIns="121893" rIns="243786" bIns="121893" rtlCol="0">
            <a:spAutoFit/>
          </a:bodyPr>
          <a:lstStyle/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hp</a:t>
            </a:r>
            <a:r>
              <a:rPr lang="en-US" sz="37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logistic</a:t>
            </a: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data=</a:t>
            </a:r>
            <a:r>
              <a:rPr lang="en-US" sz="3700" b="1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TD.mydata</a:t>
            </a: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class A B C;</a:t>
            </a:r>
          </a:p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model y(event=‘1’) = A B B*C;</a:t>
            </a:r>
          </a:p>
          <a:p>
            <a:pPr defTabSz="2437787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run;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7172" b="40805"/>
          <a:stretch/>
        </p:blipFill>
        <p:spPr bwMode="auto">
          <a:xfrm>
            <a:off x="15639639" y="9702800"/>
            <a:ext cx="7728387" cy="26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8"/>
          <p:cNvCxnSpPr/>
          <p:nvPr/>
        </p:nvCxnSpPr>
        <p:spPr bwMode="auto">
          <a:xfrm>
            <a:off x="7027349" y="0"/>
            <a:ext cx="0" cy="2438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4184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620"/>
            <a:ext cx="6707835" cy="1723549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SAS</a:t>
            </a:r>
            <a:r>
              <a:rPr lang="en-US" sz="4800" baseline="30000" dirty="0">
                <a:solidFill>
                  <a:schemeClr val="accent2"/>
                </a:solidFill>
              </a:rPr>
              <a:t>® </a:t>
            </a:r>
            <a:r>
              <a:rPr lang="en-US" sz="4800" dirty="0">
                <a:solidFill>
                  <a:schemeClr val="accent2"/>
                </a:solidFill>
              </a:rPr>
              <a:t>In-memory  ANALYTICS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459508" y="9630427"/>
            <a:ext cx="23107325" cy="1220848"/>
          </a:xfrm>
          <a:prstGeom prst="rect">
            <a:avLst/>
          </a:prstGeom>
          <a:noFill/>
        </p:spPr>
        <p:txBody>
          <a:bodyPr wrap="square" lIns="243786" tIns="121893" rIns="243786" bIns="121893" rtlCol="0">
            <a:spAutoFit/>
          </a:bodyPr>
          <a:lstStyle/>
          <a:p>
            <a:pPr marL="457093" indent="-457093" defTabSz="243778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ea typeface="+mn-ea"/>
                <a:cs typeface="+mn-cs"/>
              </a:rPr>
              <a:t>Common set of HP procedures will be included in each of the individual SAS HP “Analytics” products</a:t>
            </a:r>
          </a:p>
          <a:p>
            <a:pPr marL="457093" indent="-457093" defTabSz="243778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New recently.  More Coming for Xmas!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7829730"/>
              </p:ext>
            </p:extLst>
          </p:nvPr>
        </p:nvGraphicFramePr>
        <p:xfrm>
          <a:off x="1459508" y="2779459"/>
          <a:ext cx="21102365" cy="672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464"/>
                <a:gridCol w="3617688"/>
                <a:gridCol w="3810960"/>
                <a:gridCol w="3402008"/>
                <a:gridCol w="3277173"/>
                <a:gridCol w="3310072"/>
              </a:tblGrid>
              <a:tr h="18499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SAS</a:t>
                      </a:r>
                      <a:r>
                        <a:rPr lang="en-US" sz="2700" baseline="40000" dirty="0" smtClean="0">
                          <a:solidFill>
                            <a:prstClr val="white"/>
                          </a:solidFill>
                          <a:effectLst/>
                        </a:rPr>
                        <a:t>®</a:t>
                      </a:r>
                      <a:r>
                        <a:rPr lang="en-US" sz="3200" dirty="0" smtClean="0"/>
                        <a:t> High-Performance Statistics</a:t>
                      </a:r>
                      <a:endParaRPr lang="en-US" sz="3200" dirty="0"/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SAS</a:t>
                      </a:r>
                      <a:r>
                        <a:rPr kumimoji="0" lang="en-US" sz="2700" b="1" i="0" u="none" strike="noStrike" kern="1200" cap="none" spc="0" normalizeH="0" baseline="4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®</a:t>
                      </a:r>
                      <a:r>
                        <a:rPr lang="en-US" sz="3200" dirty="0" smtClean="0"/>
                        <a:t> High-Performance</a:t>
                      </a:r>
                      <a:r>
                        <a:rPr lang="en-US" sz="3200" baseline="0" dirty="0" smtClean="0"/>
                        <a:t> Econometrics</a:t>
                      </a:r>
                      <a:endParaRPr lang="en-US" sz="3200" dirty="0"/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SAS</a:t>
                      </a:r>
                      <a:r>
                        <a:rPr kumimoji="0" lang="en-US" sz="2700" b="1" i="0" u="none" strike="noStrike" kern="1200" cap="none" spc="0" normalizeH="0" baseline="4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®</a:t>
                      </a:r>
                      <a:r>
                        <a:rPr lang="en-US" sz="3200" dirty="0" smtClean="0"/>
                        <a:t> High-Performance Optimization</a:t>
                      </a:r>
                      <a:endParaRPr lang="en-US" sz="3200" dirty="0"/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SAS</a:t>
                      </a:r>
                      <a:r>
                        <a:rPr kumimoji="0" lang="en-US" sz="2700" b="1" i="0" u="none" strike="noStrike" kern="1200" cap="none" spc="0" normalizeH="0" baseline="4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®</a:t>
                      </a:r>
                      <a:r>
                        <a:rPr lang="en-US" sz="3200" dirty="0" smtClean="0"/>
                        <a:t> High-Performance Data Mining</a:t>
                      </a:r>
                      <a:r>
                        <a:rPr lang="en-US" sz="3200" baseline="30000" dirty="0" smtClean="0"/>
                        <a:t>1</a:t>
                      </a:r>
                      <a:endParaRPr lang="en-US" sz="3200" dirty="0"/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SAS</a:t>
                      </a:r>
                      <a:r>
                        <a:rPr kumimoji="0" lang="en-US" sz="2700" b="1" i="0" u="none" strike="noStrike" kern="1200" cap="none" spc="0" normalizeH="0" baseline="4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®</a:t>
                      </a:r>
                      <a:r>
                        <a:rPr lang="en-US" sz="3200" dirty="0" smtClean="0"/>
                        <a:t> High-Performance Text Mining</a:t>
                      </a:r>
                      <a:endParaRPr lang="en-US" sz="3200" dirty="0"/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SAS</a:t>
                      </a:r>
                      <a:r>
                        <a:rPr kumimoji="0" lang="en-US" sz="2700" b="1" i="0" u="none" strike="noStrike" kern="1200" cap="none" spc="0" normalizeH="0" baseline="4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®</a:t>
                      </a:r>
                      <a:r>
                        <a:rPr lang="en-US" sz="3200" dirty="0" smtClean="0"/>
                        <a:t> High-Performance Forecasting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dirty="0"/>
                    </a:p>
                  </a:txBody>
                  <a:tcPr marL="243840" marR="243840" marT="121920" marB="121920"/>
                </a:tc>
              </a:tr>
              <a:tr h="3657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HPLOGISTIC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HPREG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HPLMIXED</a:t>
                      </a:r>
                    </a:p>
                    <a:p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HPNLMOD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HPSPLIT</a:t>
                      </a: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HPGENSELECT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HPCOUNTREG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HPSEVERITY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HPQLIM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HPLSO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Select features in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OPTMILP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OPTLP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OPTMODEL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HPREDUCE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HPNEURAL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HPFOREST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HP4SCORE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HPDECIDE</a:t>
                      </a: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HPTMINE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HPTMSCORE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HPFORECAST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121920" marB="121920"/>
                </a:tc>
              </a:tr>
              <a:tr h="12192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Common Set (HPDS2,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HPDMDB, HPSAMPLE, HPSUMMARY, HPIMPUTE, HPBIN, HPCORR)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413825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881" y="2876047"/>
            <a:ext cx="14864291" cy="74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78537" y="10814017"/>
            <a:ext cx="8826936" cy="892552"/>
          </a:xfrm>
          <a:prstGeom prst="rect">
            <a:avLst/>
          </a:prstGeom>
        </p:spPr>
        <p:txBody>
          <a:bodyPr wrap="none" lIns="152372" tIns="76174" rIns="152372" bIns="76174">
            <a:spAutoFit/>
          </a:bodyPr>
          <a:lstStyle/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Scalability on a 12-Core Server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59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6933343" y="12516552"/>
            <a:ext cx="10517357" cy="1137712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91947" tIns="95974" rIns="191947" bIns="95974" rtlCol="0" anchor="ctr" anchorCtr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de-DE" sz="6100" dirty="0">
                <a:solidFill>
                  <a:prstClr val="white"/>
                </a:solidFill>
                <a:latin typeface="Arial"/>
              </a:rPr>
              <a:t>Acceleration by factor 106!</a:t>
            </a:r>
          </a:p>
        </p:txBody>
      </p:sp>
      <p:graphicFrame>
        <p:nvGraphicFramePr>
          <p:cNvPr id="9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864051"/>
              </p:ext>
            </p:extLst>
          </p:nvPr>
        </p:nvGraphicFramePr>
        <p:xfrm>
          <a:off x="1065680" y="2405565"/>
          <a:ext cx="22252644" cy="990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6635"/>
                <a:gridCol w="6103475"/>
                <a:gridCol w="4351267"/>
                <a:gridCol w="435126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Configuration 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Workflow Step</a:t>
                      </a:r>
                      <a:endParaRPr lang="en-US" sz="3700" dirty="0" smtClean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CPU Runtime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Ratio</a:t>
                      </a:r>
                    </a:p>
                  </a:txBody>
                  <a:tcPr marL="243840" marR="243840" marT="91440" marB="91440"/>
                </a:tc>
              </a:tr>
              <a:tr h="762000">
                <a:tc rowSpan="6">
                  <a:txBody>
                    <a:bodyPr/>
                    <a:lstStyle/>
                    <a:p>
                      <a:r>
                        <a:rPr lang="en-US" sz="3700" dirty="0" smtClean="0"/>
                        <a:t>Client, 24 </a:t>
                      </a:r>
                      <a:r>
                        <a:rPr lang="en-US" sz="3700" b="1" dirty="0" smtClean="0"/>
                        <a:t>cores</a:t>
                      </a:r>
                      <a:endParaRPr lang="en-US" sz="3700" b="1" dirty="0"/>
                    </a:p>
                  </a:txBody>
                  <a:tcPr marL="243840" marR="24384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Explore (100K)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00:01:07:17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4.2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Partition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00:07:54:04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19.5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Impute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00:01:19:84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7.7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Transform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i="0" dirty="0" smtClean="0"/>
                        <a:t>00:09:45:01</a:t>
                      </a:r>
                      <a:endParaRPr lang="en-US" sz="3700" i="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i="0" dirty="0" smtClean="0"/>
                        <a:t>13.2</a:t>
                      </a:r>
                      <a:endParaRPr lang="en-US" sz="3700" i="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Logistic Regression (Step)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04:09:21:61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131.5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>
                          <a:solidFill>
                            <a:srgbClr val="FF0000"/>
                          </a:solidFill>
                        </a:rPr>
                        <a:t>04:29:27:67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>
                          <a:solidFill>
                            <a:srgbClr val="FF0000"/>
                          </a:solidFill>
                        </a:rPr>
                        <a:t>106.1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</a:tr>
              <a:tr h="76200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 smtClean="0"/>
                        <a:t>HPA Appliance,</a:t>
                      </a:r>
                      <a:br>
                        <a:rPr lang="en-US" sz="3700" b="0" dirty="0" smtClean="0"/>
                      </a:br>
                      <a:r>
                        <a:rPr lang="en-US" sz="3700" b="0" dirty="0" smtClean="0"/>
                        <a:t>32 x 24 = </a:t>
                      </a:r>
                      <a:r>
                        <a:rPr lang="en-US" sz="3700" b="1" dirty="0" smtClean="0"/>
                        <a:t>768 cores</a:t>
                      </a:r>
                    </a:p>
                  </a:txBody>
                  <a:tcPr marL="243840" marR="243840" marT="91440" marB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Explore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00:00:15:81 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Partition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00:00:21:52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Impute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00:00:21:47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Transform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00:00:44:28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Logistic Regression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00:01:37:99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0" dirty="0" smtClean="0"/>
                    </a:p>
                  </a:txBody>
                  <a:tcPr marL="243840" marR="243840" marT="91440" marB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>
                          <a:solidFill>
                            <a:srgbClr val="FF0000"/>
                          </a:solidFill>
                        </a:rPr>
                        <a:t>Total 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700" dirty="0" smtClean="0">
                          <a:solidFill>
                            <a:srgbClr val="FF0000"/>
                          </a:solidFill>
                        </a:rPr>
                        <a:t>00:02:21:07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9200" y="6304008"/>
            <a:ext cx="21954069" cy="110798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715926"/>
            <a:ext cx="6707835" cy="984885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32 x 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74" y="289104"/>
            <a:ext cx="1882275" cy="14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3092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25201" y="2895600"/>
            <a:ext cx="11861800" cy="9906000"/>
          </a:xfrm>
        </p:spPr>
        <p:txBody>
          <a:bodyPr>
            <a:normAutofit fontScale="92500" lnSpcReduction="10000"/>
          </a:bodyPr>
          <a:lstStyle/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Two ways to push work to the cluster…</a:t>
            </a:r>
          </a:p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SQL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a SAS Compute Engine on the cluster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Data Implications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SAS Format, produce/consume with other tools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other Formats, produce/consume with SAS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HDFS versus the Enterprise DBMS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63001" y="609601"/>
            <a:ext cx="2362200" cy="2362200"/>
            <a:chOff x="7385330" y="705859"/>
            <a:chExt cx="1622346" cy="18707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848" y="1377515"/>
              <a:ext cx="1598828" cy="11991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330" y="705859"/>
              <a:ext cx="1621677" cy="6584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7770419"/>
              </p:ext>
            </p:extLst>
          </p:nvPr>
        </p:nvGraphicFramePr>
        <p:xfrm>
          <a:off x="1065680" y="2405565"/>
          <a:ext cx="22252644" cy="990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6635"/>
                <a:gridCol w="6103475"/>
                <a:gridCol w="4351267"/>
                <a:gridCol w="435126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Configuration 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Workflow Step</a:t>
                      </a:r>
                      <a:endParaRPr lang="en-US" sz="3700" dirty="0" smtClean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CPU Runtime</a:t>
                      </a: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Ratio</a:t>
                      </a:r>
                    </a:p>
                  </a:txBody>
                  <a:tcPr marL="243840" marR="243840" marT="91440" marB="91440"/>
                </a:tc>
              </a:tr>
              <a:tr h="762000">
                <a:tc rowSpan="6">
                  <a:txBody>
                    <a:bodyPr/>
                    <a:lstStyle/>
                    <a:p>
                      <a:r>
                        <a:rPr lang="en-US" sz="3700" dirty="0" smtClean="0"/>
                        <a:t>Client, 24 </a:t>
                      </a:r>
                      <a:r>
                        <a:rPr lang="en-US" sz="3700" b="1" dirty="0" smtClean="0"/>
                        <a:t>cores</a:t>
                      </a:r>
                      <a:endParaRPr lang="en-US" sz="3700" b="1" dirty="0"/>
                    </a:p>
                  </a:txBody>
                  <a:tcPr marL="243840" marR="24384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Explore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00:01:07:17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4.2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Partition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01:01:09:31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170.5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Impute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00:02:45:81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7.7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Transform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i="0" dirty="0" smtClean="0"/>
                        <a:t>01:26:06:22</a:t>
                      </a:r>
                      <a:endParaRPr lang="en-US" sz="3700" i="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i="0" dirty="0" smtClean="0"/>
                        <a:t>116.7</a:t>
                      </a:r>
                      <a:endParaRPr lang="en-US" sz="3700" i="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err="1" smtClean="0"/>
                        <a:t>Neural</a:t>
                      </a:r>
                      <a:r>
                        <a:rPr lang="de-DE" sz="3700" dirty="0" smtClean="0"/>
                        <a:t> Net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/>
                        <a:t>18:21:28:54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/>
                        <a:t>478.9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7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20:52:37:05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 smtClean="0">
                          <a:solidFill>
                            <a:srgbClr val="FF0000"/>
                          </a:solidFill>
                        </a:rPr>
                        <a:t>313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</a:tr>
              <a:tr h="76200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 smtClean="0"/>
                        <a:t>HPA Appliance,</a:t>
                      </a:r>
                      <a:br>
                        <a:rPr lang="en-US" sz="3700" b="0" dirty="0" smtClean="0"/>
                      </a:br>
                      <a:r>
                        <a:rPr lang="en-US" sz="3700" b="0" dirty="0" smtClean="0"/>
                        <a:t>32 x 24 = </a:t>
                      </a:r>
                      <a:r>
                        <a:rPr lang="en-US" sz="3700" b="1" dirty="0" smtClean="0"/>
                        <a:t>768 cores</a:t>
                      </a:r>
                    </a:p>
                  </a:txBody>
                  <a:tcPr marL="243840" marR="243840" marT="91440" marB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Explore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00:00:15:81 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Partition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00:00:21:52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Impute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00:00:21:47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Transform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smtClean="0"/>
                        <a:t>00:00:44:28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err="1" smtClean="0"/>
                        <a:t>Neural</a:t>
                      </a:r>
                      <a:r>
                        <a:rPr lang="de-DE" sz="3700" dirty="0" smtClean="0"/>
                        <a:t> Net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/>
                        <a:t>00:02:17:40</a:t>
                      </a:r>
                      <a:endParaRPr lang="en-US" sz="3700" dirty="0"/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/>
                    </a:p>
                  </a:txBody>
                  <a:tcPr marL="243840" marR="243840" marT="91440" marB="9144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0" dirty="0" smtClean="0"/>
                    </a:p>
                  </a:txBody>
                  <a:tcPr marL="243840" marR="243840" marT="91440" marB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700" dirty="0" smtClean="0">
                          <a:solidFill>
                            <a:srgbClr val="FF0000"/>
                          </a:solidFill>
                        </a:rPr>
                        <a:t>Total 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700" dirty="0" smtClean="0">
                          <a:solidFill>
                            <a:srgbClr val="FF0000"/>
                          </a:solidFill>
                        </a:rPr>
                        <a:t> 00:04:00:48</a:t>
                      </a:r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/>
                      <a:endParaRPr lang="en-US" sz="3700" dirty="0">
                        <a:solidFill>
                          <a:srgbClr val="FF0000"/>
                        </a:solidFill>
                      </a:endParaRPr>
                    </a:p>
                  </a:txBody>
                  <a:tcPr marL="243840" marR="243840" marT="91440" marB="91440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15926"/>
            <a:ext cx="6707835" cy="984885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32 x </a:t>
            </a:r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74" y="289104"/>
            <a:ext cx="1882275" cy="1411707"/>
          </a:xfrm>
          <a:prstGeom prst="rect">
            <a:avLst/>
          </a:prstGeom>
        </p:spPr>
      </p:pic>
      <p:sp>
        <p:nvSpPr>
          <p:cNvPr id="6" name="Textfeld 9"/>
          <p:cNvSpPr txBox="1"/>
          <p:nvPr/>
        </p:nvSpPr>
        <p:spPr>
          <a:xfrm>
            <a:off x="6933343" y="12516552"/>
            <a:ext cx="10517357" cy="1137712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91947" tIns="95974" rIns="191947" bIns="95974" rtlCol="0" anchor="ctr" anchorCtr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defTabSz="2437787" fontAlgn="auto">
              <a:spcBef>
                <a:spcPts val="0"/>
              </a:spcBef>
              <a:spcAft>
                <a:spcPts val="0"/>
              </a:spcAft>
            </a:pPr>
            <a:r>
              <a:rPr lang="de-DE" sz="6100" dirty="0">
                <a:solidFill>
                  <a:prstClr val="white"/>
                </a:solidFill>
                <a:latin typeface="Arial"/>
              </a:rPr>
              <a:t>Acceleration by </a:t>
            </a:r>
            <a:r>
              <a:rPr lang="de-DE" sz="6100" dirty="0" err="1">
                <a:solidFill>
                  <a:prstClr val="white"/>
                </a:solidFill>
                <a:latin typeface="Arial"/>
              </a:rPr>
              <a:t>factor</a:t>
            </a:r>
            <a:r>
              <a:rPr lang="de-DE" sz="6100" dirty="0">
                <a:solidFill>
                  <a:prstClr val="white"/>
                </a:solidFill>
                <a:latin typeface="Arial"/>
              </a:rPr>
              <a:t> 322!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4599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25201" y="2895600"/>
            <a:ext cx="11861800" cy="9906000"/>
          </a:xfrm>
        </p:spPr>
        <p:txBody>
          <a:bodyPr>
            <a:normAutofit fontScale="92500" lnSpcReduction="10000"/>
          </a:bodyPr>
          <a:lstStyle/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Two ways to push work to the cluster…</a:t>
            </a:r>
          </a:p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SQL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a SAS Compute Engine on the cluster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Data Implications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SAS Format, produce/consume with other tools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other Formats, produce/consume with SAS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HDFS versus the Enterprise DBMS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63001" y="609601"/>
            <a:ext cx="2362200" cy="2362200"/>
            <a:chOff x="7385330" y="705859"/>
            <a:chExt cx="1622346" cy="18707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848" y="1377515"/>
              <a:ext cx="1598828" cy="11991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330" y="705859"/>
              <a:ext cx="1621677" cy="6584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sp>
        <p:nvSpPr>
          <p:cNvPr id="2" name="Rounded Rectangle 1"/>
          <p:cNvSpPr/>
          <p:nvPr/>
        </p:nvSpPr>
        <p:spPr bwMode="auto">
          <a:xfrm>
            <a:off x="10591800" y="6705600"/>
            <a:ext cx="12801600" cy="4419600"/>
          </a:xfrm>
          <a:prstGeom prst="roundRect">
            <a:avLst/>
          </a:prstGeom>
          <a:solidFill>
            <a:schemeClr val="accent2">
              <a:alpha val="37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6" tIns="45719" rIns="91416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18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1983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514" y="701851"/>
            <a:ext cx="6707835" cy="907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Data Choices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6225" y="3167099"/>
            <a:ext cx="5374696" cy="7840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Hadoop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Sequence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Avro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Arial"/>
              </a:rPr>
              <a:t>Trevni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ORC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Parquet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179817" y="3167099"/>
            <a:ext cx="5374696" cy="78403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SASHDAT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4166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514" y="701851"/>
            <a:ext cx="6707835" cy="907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Processing Choices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6225" y="3167099"/>
            <a:ext cx="5374696" cy="7840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Hadoop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Sequence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Avro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Arial"/>
              </a:rPr>
              <a:t>Trevni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ORC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Parquet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844" y="11631699"/>
            <a:ext cx="20019123" cy="984885"/>
          </a:xfrm>
          <a:prstGeom prst="rect">
            <a:avLst/>
          </a:prstGeom>
          <a:noFill/>
        </p:spPr>
        <p:txBody>
          <a:bodyPr wrap="none" lIns="243797" tIns="121898" rIns="243797" bIns="121898" rtlCol="0">
            <a:spAutoFit/>
          </a:bodyPr>
          <a:lstStyle/>
          <a:p>
            <a:pPr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latin typeface="Arial"/>
                <a:ea typeface="+mn-ea"/>
                <a:cs typeface="+mn-cs"/>
              </a:rPr>
              <a:t>NorthEast</a:t>
            </a:r>
            <a:r>
              <a:rPr lang="en-US" sz="4800" dirty="0">
                <a:latin typeface="Arial"/>
                <a:ea typeface="+mn-ea"/>
                <a:cs typeface="+mn-cs"/>
              </a:rPr>
              <a:t> and </a:t>
            </a:r>
            <a:r>
              <a:rPr lang="en-US" sz="4800" dirty="0" err="1">
                <a:latin typeface="Arial"/>
                <a:ea typeface="+mn-ea"/>
                <a:cs typeface="+mn-cs"/>
              </a:rPr>
              <a:t>SouthWest</a:t>
            </a:r>
            <a:r>
              <a:rPr lang="en-US" sz="4800" dirty="0">
                <a:latin typeface="Arial"/>
                <a:ea typeface="+mn-ea"/>
                <a:cs typeface="+mn-cs"/>
              </a:rPr>
              <a:t> Quadrants are the interoperability challenges!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179817" y="3135739"/>
            <a:ext cx="5374696" cy="78403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SASHDAT</a:t>
            </a:r>
          </a:p>
        </p:txBody>
      </p:sp>
      <p:sp>
        <p:nvSpPr>
          <p:cNvPr id="7" name="Hexagon 6"/>
          <p:cNvSpPr/>
          <p:nvPr/>
        </p:nvSpPr>
        <p:spPr>
          <a:xfrm>
            <a:off x="4860785" y="3645627"/>
            <a:ext cx="15792771" cy="3348107"/>
          </a:xfrm>
          <a:prstGeom prst="hexagon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Process with Hadoop Tools</a:t>
            </a:r>
          </a:p>
        </p:txBody>
      </p:sp>
      <p:sp>
        <p:nvSpPr>
          <p:cNvPr id="2" name="Hexagon 1"/>
          <p:cNvSpPr/>
          <p:nvPr/>
        </p:nvSpPr>
        <p:spPr>
          <a:xfrm>
            <a:off x="4822519" y="6993736"/>
            <a:ext cx="15792771" cy="3349525"/>
          </a:xfrm>
          <a:prstGeom prst="hexagon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Arial"/>
              </a:rPr>
              <a:t>Process with SAS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2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514" y="701851"/>
            <a:ext cx="6707835" cy="907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Processing Choices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6225" y="3167099"/>
            <a:ext cx="5374696" cy="7840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Hadoop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Sequence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Avro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Arial"/>
              </a:rPr>
              <a:t>Trevni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ORC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Parquet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844" y="11631699"/>
            <a:ext cx="20019123" cy="984885"/>
          </a:xfrm>
          <a:prstGeom prst="rect">
            <a:avLst/>
          </a:prstGeom>
          <a:noFill/>
        </p:spPr>
        <p:txBody>
          <a:bodyPr wrap="none" lIns="243797" tIns="121898" rIns="243797" bIns="121898" rtlCol="0">
            <a:spAutoFit/>
          </a:bodyPr>
          <a:lstStyle/>
          <a:p>
            <a:pPr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latin typeface="Arial"/>
                <a:ea typeface="+mn-ea"/>
                <a:cs typeface="+mn-cs"/>
              </a:rPr>
              <a:t>NorthEast</a:t>
            </a:r>
            <a:r>
              <a:rPr lang="en-US" sz="4800" dirty="0">
                <a:latin typeface="Arial"/>
                <a:ea typeface="+mn-ea"/>
                <a:cs typeface="+mn-cs"/>
              </a:rPr>
              <a:t> and </a:t>
            </a:r>
            <a:r>
              <a:rPr lang="en-US" sz="4800" dirty="0" err="1">
                <a:latin typeface="Arial"/>
                <a:ea typeface="+mn-ea"/>
                <a:cs typeface="+mn-cs"/>
              </a:rPr>
              <a:t>SouthWest</a:t>
            </a:r>
            <a:r>
              <a:rPr lang="en-US" sz="4800" dirty="0">
                <a:latin typeface="Arial"/>
                <a:ea typeface="+mn-ea"/>
                <a:cs typeface="+mn-cs"/>
              </a:rPr>
              <a:t> Quadrants are the interoperability challenges!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179817" y="3135739"/>
            <a:ext cx="5374696" cy="78403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SASHDAT</a:t>
            </a:r>
          </a:p>
        </p:txBody>
      </p:sp>
      <p:sp>
        <p:nvSpPr>
          <p:cNvPr id="7" name="Hexagon 6"/>
          <p:cNvSpPr/>
          <p:nvPr/>
        </p:nvSpPr>
        <p:spPr>
          <a:xfrm>
            <a:off x="4860785" y="3645627"/>
            <a:ext cx="15792771" cy="3348107"/>
          </a:xfrm>
          <a:prstGeom prst="hexagon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Process with Hadoop Tools</a:t>
            </a:r>
          </a:p>
        </p:txBody>
      </p:sp>
      <p:sp>
        <p:nvSpPr>
          <p:cNvPr id="2" name="Hexagon 1"/>
          <p:cNvSpPr/>
          <p:nvPr/>
        </p:nvSpPr>
        <p:spPr>
          <a:xfrm>
            <a:off x="4822519" y="6993736"/>
            <a:ext cx="15792771" cy="3349525"/>
          </a:xfrm>
          <a:prstGeom prst="hexagon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Arial"/>
              </a:rPr>
              <a:t>Process with SAS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4530" y="4019580"/>
            <a:ext cx="4035965" cy="1723549"/>
          </a:xfrm>
          <a:prstGeom prst="rect">
            <a:avLst/>
          </a:prstGeom>
        </p:spPr>
        <p:txBody>
          <a:bodyPr wrap="square" lIns="243797" tIns="121898" rIns="243797" bIns="121898">
            <a:sp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75609" y="8686676"/>
            <a:ext cx="4035965" cy="1723549"/>
          </a:xfrm>
          <a:prstGeom prst="rect">
            <a:avLst/>
          </a:prstGeom>
        </p:spPr>
        <p:txBody>
          <a:bodyPr wrap="square" lIns="243797" tIns="121898" rIns="243797" bIns="121898">
            <a:sp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178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91200" y="643736"/>
            <a:ext cx="16900848" cy="1190037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rgbClr val="D69D3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100" dirty="0">
                <a:latin typeface="Arial Black"/>
              </a:rPr>
              <a:t>Teach Hadoop (pig) about SAS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02607" y="1474150"/>
            <a:ext cx="35011357" cy="492398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rgbClr val="D69D3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latin typeface="Arial Black"/>
              </a:rPr>
              <a:t>Hadoop (PIG) Learns SAS Tables</a:t>
            </a:r>
            <a:endParaRPr lang="en-US" dirty="0">
              <a:latin typeface="Arial Black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14436" y="2749651"/>
            <a:ext cx="15481421" cy="7612309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»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»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register pigudf.jar, sas.lasr.hadoop.jar, sas.lasr.jar;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/* Load the data from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sashdat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*/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B = load '/user/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kent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/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class.sashdat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' using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com.sas.pigudf.sashdat.pig.SASHdatLoadFunc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();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endParaRPr lang="en-US" sz="4000" dirty="0">
              <a:solidFill>
                <a:srgbClr val="596267">
                  <a:lumMod val="50000"/>
                </a:srgbClr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/* perform word-count */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Bgroup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= group B by $0;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Bcount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=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foreach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Bgroup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generate group, COUNT(B);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dump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Bcount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;    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endParaRPr lang="en-US" sz="4000" dirty="0">
              <a:solidFill>
                <a:srgbClr val="596267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758" t="1" r="-14691" b="-13255"/>
          <a:stretch/>
        </p:blipFill>
        <p:spPr>
          <a:xfrm>
            <a:off x="-26981" y="4191000"/>
            <a:ext cx="4370165" cy="571171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3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02607" y="1474150"/>
            <a:ext cx="35011357" cy="492398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rgbClr val="D69D3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latin typeface="Arial Black"/>
              </a:rPr>
              <a:t>Hadoop (PIG) Learns SAS Tables</a:t>
            </a:r>
            <a:endParaRPr lang="en-US" dirty="0">
              <a:latin typeface="Arial Black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62804" y="2057400"/>
            <a:ext cx="15481421" cy="9828299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»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»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register pigudf.jar, sas.lasr.hadoop.jar, sas.lasr.jar;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/* Load the data from a CSV in HDFS */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A = load '/user/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kent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/class.csv'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   using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PigStorage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(',')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   as (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name:chararray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,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sex:chararray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, 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        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age:int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,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height:double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, </a:t>
            </a:r>
            <a:r>
              <a:rPr lang="en-US" sz="4000" dirty="0" err="1">
                <a:solidFill>
                  <a:srgbClr val="596267">
                    <a:lumMod val="50000"/>
                  </a:srgbClr>
                </a:solidFill>
                <a:latin typeface="Arial"/>
              </a:rPr>
              <a:t>weight:double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);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endParaRPr lang="en-US" sz="4000" dirty="0">
              <a:solidFill>
                <a:srgbClr val="596267">
                  <a:lumMod val="50000"/>
                </a:srgbClr>
              </a:solidFill>
              <a:latin typeface="Arial"/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Store A into '/user/</a:t>
            </a:r>
            <a:r>
              <a:rPr lang="en-US" sz="4000" dirty="0" err="1"/>
              <a:t>kent</a:t>
            </a:r>
            <a:r>
              <a:rPr lang="en-US" sz="4000" dirty="0"/>
              <a:t>/class'</a:t>
            </a:r>
          </a:p>
          <a:p>
            <a:pPr marL="0" indent="0">
              <a:buNone/>
            </a:pPr>
            <a:r>
              <a:rPr lang="en-US" sz="4000" dirty="0"/>
              <a:t>        using </a:t>
            </a:r>
            <a:r>
              <a:rPr lang="en-US" sz="4000" dirty="0" err="1"/>
              <a:t>com.sas.pigudf.sashdat.pig.SASHdatStoreFunc</a:t>
            </a:r>
            <a:r>
              <a:rPr lang="en-US" sz="4000" dirty="0"/>
              <a:t>(</a:t>
            </a:r>
          </a:p>
          <a:p>
            <a:pPr marL="0" indent="0">
              <a:buNone/>
            </a:pPr>
            <a:r>
              <a:rPr lang="en-US" sz="4000" dirty="0"/>
              <a:t>		’bigcdh01.unx.sas.com', </a:t>
            </a:r>
          </a:p>
          <a:p>
            <a:pPr marL="0" indent="0">
              <a:buNone/>
            </a:pPr>
            <a:r>
              <a:rPr lang="en-US" sz="4000" dirty="0"/>
              <a:t>		'/user/</a:t>
            </a:r>
            <a:r>
              <a:rPr lang="en-US" sz="4000" dirty="0" err="1"/>
              <a:t>kent</a:t>
            </a:r>
            <a:r>
              <a:rPr lang="en-US" sz="4000" dirty="0"/>
              <a:t>/class_bigcdh01.xml');</a:t>
            </a:r>
            <a:r>
              <a:rPr lang="en-US" sz="4000" dirty="0">
                <a:solidFill>
                  <a:srgbClr val="596267">
                    <a:lumMod val="50000"/>
                  </a:srgbClr>
                </a:solidFill>
                <a:latin typeface="Arial"/>
              </a:rPr>
              <a:t>    </a:t>
            </a:r>
          </a:p>
          <a:p>
            <a:pPr marL="0" indent="0" fontAlgn="auto">
              <a:spcAft>
                <a:spcPts val="0"/>
              </a:spcAft>
              <a:buClr>
                <a:srgbClr val="00539B"/>
              </a:buClr>
              <a:buNone/>
            </a:pPr>
            <a:endParaRPr lang="en-US" sz="4000" dirty="0">
              <a:solidFill>
                <a:srgbClr val="596267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2"/>
          <a:srcRect l="-15758" t="1" r="-14691" b="-13255"/>
          <a:stretch/>
        </p:blipFill>
        <p:spPr>
          <a:xfrm>
            <a:off x="-26981" y="4191000"/>
            <a:ext cx="4370165" cy="57117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91200" y="643736"/>
            <a:ext cx="16900848" cy="1190037"/>
          </a:xfrm>
          <a:prstGeom prst="rect">
            <a:avLst/>
          </a:prstGeom>
        </p:spPr>
        <p:txBody>
          <a:bodyPr vert="horz" wrap="square" lIns="243797" tIns="121898" rIns="243797" bIns="121898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rgbClr val="D69D3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100" dirty="0">
                <a:latin typeface="Arial Black"/>
              </a:rPr>
              <a:t>Teach Hadoop (pig) about SAS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6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514" y="701851"/>
            <a:ext cx="6707835" cy="907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Processing Choices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6225" y="3167099"/>
            <a:ext cx="5374696" cy="7840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Hadoop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Sequence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Avro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Arial"/>
              </a:rPr>
              <a:t>Trevni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ORC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Parquet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844" y="11631699"/>
            <a:ext cx="20019123" cy="984885"/>
          </a:xfrm>
          <a:prstGeom prst="rect">
            <a:avLst/>
          </a:prstGeom>
          <a:noFill/>
        </p:spPr>
        <p:txBody>
          <a:bodyPr wrap="none" lIns="243797" tIns="121898" rIns="243797" bIns="121898" rtlCol="0">
            <a:spAutoFit/>
          </a:bodyPr>
          <a:lstStyle/>
          <a:p>
            <a:pPr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latin typeface="Arial"/>
                <a:ea typeface="+mn-ea"/>
                <a:cs typeface="+mn-cs"/>
              </a:rPr>
              <a:t>NorthEast</a:t>
            </a:r>
            <a:r>
              <a:rPr lang="en-US" sz="4800" dirty="0">
                <a:latin typeface="Arial"/>
                <a:ea typeface="+mn-ea"/>
                <a:cs typeface="+mn-cs"/>
              </a:rPr>
              <a:t> and </a:t>
            </a:r>
            <a:r>
              <a:rPr lang="en-US" sz="4800" dirty="0" err="1">
                <a:latin typeface="Arial"/>
                <a:ea typeface="+mn-ea"/>
                <a:cs typeface="+mn-cs"/>
              </a:rPr>
              <a:t>SouthWest</a:t>
            </a:r>
            <a:r>
              <a:rPr lang="en-US" sz="4800" dirty="0">
                <a:latin typeface="Arial"/>
                <a:ea typeface="+mn-ea"/>
                <a:cs typeface="+mn-cs"/>
              </a:rPr>
              <a:t> Quadrants are the interoperability challenges!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179817" y="3135739"/>
            <a:ext cx="5374696" cy="78403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Format</a:t>
            </a: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SASHDAT</a:t>
            </a:r>
          </a:p>
        </p:txBody>
      </p:sp>
      <p:sp>
        <p:nvSpPr>
          <p:cNvPr id="7" name="Hexagon 6"/>
          <p:cNvSpPr/>
          <p:nvPr/>
        </p:nvSpPr>
        <p:spPr>
          <a:xfrm>
            <a:off x="4860785" y="3645627"/>
            <a:ext cx="15792771" cy="3348107"/>
          </a:xfrm>
          <a:prstGeom prst="hexagon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Process with Hadoop Tools</a:t>
            </a:r>
          </a:p>
        </p:txBody>
      </p:sp>
      <p:sp>
        <p:nvSpPr>
          <p:cNvPr id="2" name="Hexagon 1"/>
          <p:cNvSpPr/>
          <p:nvPr/>
        </p:nvSpPr>
        <p:spPr>
          <a:xfrm>
            <a:off x="4822519" y="6993736"/>
            <a:ext cx="15792771" cy="3349525"/>
          </a:xfrm>
          <a:prstGeom prst="hexagon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7" tIns="121898" rIns="243797" bIns="1218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Arial"/>
              </a:rPr>
              <a:t>Process with SAS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4530" y="3486460"/>
            <a:ext cx="4035965" cy="1723549"/>
          </a:xfrm>
          <a:prstGeom prst="rect">
            <a:avLst/>
          </a:prstGeom>
        </p:spPr>
        <p:txBody>
          <a:bodyPr wrap="square" lIns="243797" tIns="121898" rIns="243797" bIns="121898">
            <a:sp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95111" y="8686676"/>
            <a:ext cx="4035965" cy="1723549"/>
          </a:xfrm>
          <a:prstGeom prst="rect">
            <a:avLst/>
          </a:prstGeom>
        </p:spPr>
        <p:txBody>
          <a:bodyPr wrap="square" lIns="243797" tIns="121898" rIns="243797" bIns="121898">
            <a:sp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89183" y="3488847"/>
            <a:ext cx="4035965" cy="1723549"/>
          </a:xfrm>
          <a:prstGeom prst="rect">
            <a:avLst/>
          </a:prstGeom>
        </p:spPr>
        <p:txBody>
          <a:bodyPr wrap="square" lIns="243797" tIns="121898" rIns="243797" bIns="121898">
            <a:spAutoFit/>
          </a:bodyPr>
          <a:lstStyle/>
          <a:p>
            <a:pPr algn="ctr" defTabSz="2437910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6173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How about the other way?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37737" y="171817"/>
            <a:ext cx="14854333" cy="2133880"/>
          </a:xfrm>
          <a:prstGeom prst="rect">
            <a:avLst/>
          </a:prstGeom>
        </p:spPr>
        <p:txBody>
          <a:bodyPr vert="horz" wrap="square" lIns="243791" tIns="121896" rIns="243791" bIns="121896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rgbClr val="D69D3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100" dirty="0">
                <a:latin typeface="Arial Black"/>
              </a:rPr>
              <a:t>Teach Hadoop (MAP/REDUCE) about SAS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02610" y="1474152"/>
            <a:ext cx="35011357" cy="492394"/>
          </a:xfrm>
          <a:prstGeom prst="rect">
            <a:avLst/>
          </a:prstGeom>
        </p:spPr>
        <p:txBody>
          <a:bodyPr vert="horz" wrap="square" lIns="243791" tIns="121896" rIns="243791" bIns="121896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rgbClr val="D69D3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latin typeface="Arial Black"/>
              </a:rPr>
              <a:t>Hadoop (PIG) Learns SAS Tables</a:t>
            </a:r>
            <a:endParaRPr lang="en-US" dirty="0"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37" y="2651371"/>
            <a:ext cx="21869400" cy="905598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/* Create HDMD file */</a:t>
            </a:r>
          </a:p>
          <a:p>
            <a:pPr marL="0" indent="0">
              <a:buNone/>
            </a:pPr>
            <a:r>
              <a:rPr lang="en-US" sz="3200" dirty="0" err="1"/>
              <a:t>proc</a:t>
            </a:r>
            <a:r>
              <a:rPr lang="en-US" sz="3200" dirty="0"/>
              <a:t> </a:t>
            </a:r>
            <a:r>
              <a:rPr lang="en-US" sz="3200" dirty="0" err="1"/>
              <a:t>hdmd</a:t>
            </a:r>
            <a:r>
              <a:rPr lang="en-US" sz="3200" dirty="0"/>
              <a:t> name=</a:t>
            </a:r>
            <a:r>
              <a:rPr lang="en-US" sz="3200" dirty="0" err="1"/>
              <a:t>gridlib.people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format=delimited</a:t>
            </a:r>
          </a:p>
          <a:p>
            <a:pPr marL="0" indent="0">
              <a:buNone/>
            </a:pPr>
            <a:r>
              <a:rPr lang="en-US" sz="3200" dirty="0"/>
              <a:t>          </a:t>
            </a:r>
            <a:r>
              <a:rPr lang="en-US" sz="3200" dirty="0" err="1"/>
              <a:t>sep</a:t>
            </a:r>
            <a:r>
              <a:rPr lang="en-US" sz="3200" dirty="0"/>
              <a:t>=tab</a:t>
            </a:r>
          </a:p>
          <a:p>
            <a:pPr marL="0" indent="0">
              <a:buNone/>
            </a:pPr>
            <a:r>
              <a:rPr lang="en-US" sz="3200" dirty="0"/>
              <a:t>          </a:t>
            </a:r>
            <a:r>
              <a:rPr lang="en-US" sz="3200" dirty="0" err="1"/>
              <a:t>file_type</a:t>
            </a:r>
            <a:r>
              <a:rPr lang="en-US" sz="3200" dirty="0"/>
              <a:t>=</a:t>
            </a:r>
            <a:r>
              <a:rPr lang="en-US" sz="3200" dirty="0" err="1"/>
              <a:t>custom_sequence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</a:t>
            </a:r>
            <a:r>
              <a:rPr lang="en-US" sz="3200" dirty="0" err="1"/>
              <a:t>input_format</a:t>
            </a:r>
            <a:r>
              <a:rPr lang="en-US" sz="3200" dirty="0"/>
              <a:t>='com.sas.hadoop.ep.inputformat.sequence.PeopleCustomSequenceInputFormat'</a:t>
            </a:r>
          </a:p>
          <a:p>
            <a:pPr marL="0" indent="0">
              <a:buNone/>
            </a:pPr>
            <a:r>
              <a:rPr lang="en-US" sz="3200" dirty="0"/>
              <a:t>          </a:t>
            </a:r>
            <a:r>
              <a:rPr lang="en-US" sz="3200" dirty="0" err="1"/>
              <a:t>data_file</a:t>
            </a:r>
            <a:r>
              <a:rPr lang="en-US" sz="3200" dirty="0"/>
              <a:t>='</a:t>
            </a:r>
            <a:r>
              <a:rPr lang="en-US" sz="3200" dirty="0" err="1"/>
              <a:t>people.seq</a:t>
            </a:r>
            <a:r>
              <a:rPr lang="en-US" sz="3200" dirty="0"/>
              <a:t>';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COLUMN name   </a:t>
            </a:r>
            <a:r>
              <a:rPr lang="en-US" sz="3200" dirty="0" err="1"/>
              <a:t>varchar</a:t>
            </a:r>
            <a:r>
              <a:rPr lang="en-US" sz="3200" dirty="0"/>
              <a:t>(20) </a:t>
            </a:r>
            <a:r>
              <a:rPr lang="en-US" sz="3200" dirty="0" err="1"/>
              <a:t>ctype</a:t>
            </a:r>
            <a:r>
              <a:rPr lang="en-US" sz="3200" dirty="0"/>
              <a:t>=char;</a:t>
            </a:r>
          </a:p>
          <a:p>
            <a:pPr marL="0" indent="0">
              <a:buNone/>
            </a:pPr>
            <a:r>
              <a:rPr lang="en-US" sz="3200" dirty="0"/>
              <a:t>     COLUMN sex    </a:t>
            </a:r>
            <a:r>
              <a:rPr lang="en-US" sz="3200" dirty="0" err="1"/>
              <a:t>varchar</a:t>
            </a:r>
            <a:r>
              <a:rPr lang="en-US" sz="3200" dirty="0"/>
              <a:t>(1)  </a:t>
            </a:r>
            <a:r>
              <a:rPr lang="en-US" sz="3200" dirty="0" err="1"/>
              <a:t>ctype</a:t>
            </a:r>
            <a:r>
              <a:rPr lang="en-US" sz="3200" dirty="0"/>
              <a:t>=char;</a:t>
            </a:r>
          </a:p>
          <a:p>
            <a:pPr marL="0" indent="0">
              <a:buNone/>
            </a:pPr>
            <a:r>
              <a:rPr lang="en-US" sz="3200" dirty="0"/>
              <a:t>     COLUMN age    </a:t>
            </a:r>
            <a:r>
              <a:rPr lang="en-US" sz="3200" dirty="0" err="1"/>
              <a:t>int</a:t>
            </a:r>
            <a:r>
              <a:rPr lang="en-US" sz="3200" dirty="0"/>
              <a:t>         </a:t>
            </a:r>
            <a:r>
              <a:rPr lang="en-US" sz="3200" dirty="0" err="1"/>
              <a:t>ctype</a:t>
            </a:r>
            <a:r>
              <a:rPr lang="en-US" sz="3200" dirty="0"/>
              <a:t>=int32;</a:t>
            </a:r>
          </a:p>
          <a:p>
            <a:pPr marL="0" indent="0">
              <a:buNone/>
            </a:pPr>
            <a:r>
              <a:rPr lang="en-US" sz="3200" dirty="0"/>
              <a:t>     column height double      </a:t>
            </a:r>
            <a:r>
              <a:rPr lang="en-US" sz="3200" dirty="0" err="1"/>
              <a:t>ctype</a:t>
            </a:r>
            <a:r>
              <a:rPr lang="en-US" sz="3200" dirty="0"/>
              <a:t>=double;</a:t>
            </a:r>
          </a:p>
          <a:p>
            <a:pPr marL="0" indent="0">
              <a:buNone/>
            </a:pPr>
            <a:r>
              <a:rPr lang="en-US" sz="3200" dirty="0"/>
              <a:t>     column weight double      </a:t>
            </a:r>
            <a:r>
              <a:rPr lang="en-US" sz="3200" dirty="0" err="1"/>
              <a:t>ctype</a:t>
            </a:r>
            <a:r>
              <a:rPr lang="en-US" sz="3200" dirty="0"/>
              <a:t>=double;</a:t>
            </a:r>
          </a:p>
          <a:p>
            <a:pPr marL="0" indent="0">
              <a:buNone/>
            </a:pPr>
            <a:r>
              <a:rPr lang="en-US" sz="3200" dirty="0"/>
              <a:t>run;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33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0267" y="555879"/>
            <a:ext cx="6400816" cy="1411661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A4B2A"/>
                </a:solidFill>
              </a:rPr>
              <a:t>HIGH-PERFORMANCE ANALYTICS</a:t>
            </a:r>
            <a:endParaRPr lang="en-US" dirty="0">
              <a:solidFill>
                <a:srgbClr val="FA4B2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7349" y="843115"/>
            <a:ext cx="16137451" cy="837152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Alongside Hadoop </a:t>
            </a:r>
            <a:r>
              <a:rPr lang="en-US" dirty="0">
                <a:solidFill>
                  <a:srgbClr val="808080"/>
                </a:solidFill>
              </a:rPr>
              <a:t>(Symmetric)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" y="-19573"/>
            <a:ext cx="7027683" cy="293648"/>
          </a:xfrm>
          <a:prstGeom prst="rect">
            <a:avLst/>
          </a:prstGeom>
          <a:solidFill>
            <a:srgbClr val="FA4B2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7908945" y="6342624"/>
            <a:ext cx="2138179" cy="191197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1433263" y="6338968"/>
            <a:ext cx="2138179" cy="191197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655756" y="6338411"/>
            <a:ext cx="2138179" cy="191197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6090599" y="6321637"/>
            <a:ext cx="2138179" cy="1911979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00729" y="6289413"/>
            <a:ext cx="2138179" cy="19119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2088749" y="3049350"/>
            <a:ext cx="11707664" cy="4295077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6385" y="3149358"/>
            <a:ext cx="7755448" cy="8539877"/>
          </a:xfrm>
          <a:prstGeom prst="rect">
            <a:avLst/>
          </a:prstGeom>
          <a:solidFill>
            <a:srgbClr val="00B050">
              <a:alpha val="28000"/>
            </a:srgbClr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4403445" y="7868260"/>
            <a:ext cx="8279035" cy="4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11"/>
          <p:cNvSpPr txBox="1"/>
          <p:nvPr/>
        </p:nvSpPr>
        <p:spPr>
          <a:xfrm>
            <a:off x="2526819" y="1833488"/>
            <a:ext cx="3706997" cy="984885"/>
          </a:xfrm>
          <a:prstGeom prst="rect">
            <a:avLst/>
          </a:prstGeom>
          <a:noFill/>
        </p:spPr>
        <p:txBody>
          <a:bodyPr wrap="none" lIns="243791" tIns="121896" rIns="243791" bIns="12189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84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SAS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18" y="5476757"/>
            <a:ext cx="8886661" cy="4185760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libname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hadoop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… ;</a:t>
            </a: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proc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hpreg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data=</a:t>
            </a:r>
            <a:r>
              <a:rPr lang="en-US" sz="3200" b="1" dirty="0" err="1">
                <a:latin typeface="Courier New" pitchFamily="49" charset="0"/>
                <a:ea typeface="+mn-ea"/>
                <a:cs typeface="Courier New" pitchFamily="49" charset="0"/>
              </a:rPr>
              <a:t>joe.class</a:t>
            </a: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class sex;          </a:t>
            </a: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model age = sex height</a:t>
            </a: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             weight;</a:t>
            </a:r>
          </a:p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ourier New" pitchFamily="49" charset="0"/>
                <a:ea typeface="+mn-ea"/>
                <a:cs typeface="Courier New" pitchFamily="49" charset="0"/>
              </a:rPr>
              <a:t>run;</a:t>
            </a:r>
            <a:endParaRPr lang="en-US" sz="4800" b="1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682480" y="7563267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113552" y="3594152"/>
            <a:ext cx="0" cy="7994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11"/>
          <p:cNvSpPr txBox="1"/>
          <p:nvPr/>
        </p:nvSpPr>
        <p:spPr>
          <a:xfrm>
            <a:off x="16508119" y="1862808"/>
            <a:ext cx="3208819" cy="984880"/>
          </a:xfrm>
          <a:prstGeom prst="rect">
            <a:avLst/>
          </a:prstGeom>
          <a:noFill/>
        </p:spPr>
        <p:txBody>
          <a:bodyPr wrap="none" lIns="243791" tIns="121896" rIns="243791" bIns="12189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84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800" dirty="0">
                <a:solidFill>
                  <a:srgbClr val="002060"/>
                </a:solidFill>
                <a:latin typeface="Arial"/>
              </a:rPr>
              <a:t>Appliance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71488" y="10658736"/>
            <a:ext cx="3293099" cy="984880"/>
          </a:xfrm>
          <a:prstGeom prst="rect">
            <a:avLst/>
          </a:prstGeom>
          <a:noFill/>
          <a:ln w="0">
            <a:noFill/>
          </a:ln>
        </p:spPr>
        <p:txBody>
          <a:bodyPr wrap="squar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Controller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7008" y="10662920"/>
            <a:ext cx="3293099" cy="984880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Workers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0776123" y="7567448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8995459" y="7571630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239933" y="7550672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4403445" y="7554854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985" y="3734783"/>
            <a:ext cx="1338707" cy="1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8620805" y="4666634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620805" y="10327015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2084568" y="7360280"/>
            <a:ext cx="117076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2121795" y="7394158"/>
            <a:ext cx="11707664" cy="4295077"/>
          </a:xfrm>
          <a:prstGeom prst="rect">
            <a:avLst/>
          </a:prstGeom>
          <a:solidFill>
            <a:srgbClr val="FF8917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12084568" y="288036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090840" y="2998529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23778230" y="295656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53C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12088750" y="731520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23782411" y="7315200"/>
            <a:ext cx="4181" cy="451104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2069883" y="11700689"/>
            <a:ext cx="11662251" cy="5082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3163357" y="3167411"/>
            <a:ext cx="2903147" cy="984885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General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95651" y="3171614"/>
            <a:ext cx="3237856" cy="984885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Captains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902184" y="6100919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571064" y="6130935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360091" y="6159559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96101" y="613860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759989" y="6167922"/>
            <a:ext cx="1438395" cy="65658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TK 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4520827" y="5803396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7214845" y="5832716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9079288" y="5786620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0792899" y="5790801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2732757" y="5794983"/>
            <a:ext cx="0" cy="297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4545969" y="5803373"/>
            <a:ext cx="8186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3539685" y="5475314"/>
            <a:ext cx="1231771" cy="656589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MPI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434824" y="8044579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125017" y="8073899"/>
            <a:ext cx="2552904" cy="1492709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MAP REDUCE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/>
                <a:ea typeface="+mn-ea"/>
                <a:cs typeface="+mn-cs"/>
              </a:rPr>
              <a:t>JOB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223851" y="8048760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962600" y="8052941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701349" y="8031984"/>
            <a:ext cx="1438395" cy="656587"/>
          </a:xfrm>
          <a:prstGeom prst="rect">
            <a:avLst/>
          </a:prstGeom>
          <a:solidFill>
            <a:srgbClr val="FF8917">
              <a:alpha val="90000"/>
            </a:srgbClr>
          </a:solidFill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latin typeface="Arial"/>
                <a:ea typeface="+mn-ea"/>
                <a:cs typeface="+mn-cs"/>
              </a:rPr>
              <a:t>MAPr</a:t>
            </a:r>
            <a:endParaRPr lang="en-US" sz="2700" b="1" dirty="0">
              <a:latin typeface="Arial"/>
              <a:ea typeface="+mn-ea"/>
              <a:cs typeface="+mn-cs"/>
            </a:endParaRPr>
          </a:p>
        </p:txBody>
      </p:sp>
      <p:sp>
        <p:nvSpPr>
          <p:cNvPr id="57" name="Curved Right Arrow 56"/>
          <p:cNvSpPr/>
          <p:nvPr/>
        </p:nvSpPr>
        <p:spPr bwMode="auto">
          <a:xfrm>
            <a:off x="11010515" y="6229523"/>
            <a:ext cx="2763792" cy="2870480"/>
          </a:xfrm>
          <a:prstGeom prst="curvedRightArrow">
            <a:avLst>
              <a:gd name="adj1" fmla="val 15359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2611" y="8890925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7054" y="8895107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6080" y="8874149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4830" y="8853192"/>
            <a:ext cx="893541" cy="73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2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614" y="9779419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3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640" y="9833877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4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0083" y="9812920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5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8555" y="9817101"/>
            <a:ext cx="864757" cy="59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66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350" y="5107808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7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376" y="5162267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8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4819" y="5141309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69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3291" y="5145491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pic>
        <p:nvPicPr>
          <p:cNvPr id="90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4438" y="5036573"/>
            <a:ext cx="864757" cy="591867"/>
          </a:xfrm>
          <a:prstGeom prst="rect">
            <a:avLst/>
          </a:prstGeom>
          <a:solidFill>
            <a:srgbClr val="0053C3">
              <a:alpha val="20000"/>
            </a:srgbClr>
          </a:solidFill>
        </p:spPr>
      </p:pic>
      <p:cxnSp>
        <p:nvCxnSpPr>
          <p:cNvPr id="102" name="Straight Connector 101"/>
          <p:cNvCxnSpPr/>
          <p:nvPr/>
        </p:nvCxnSpPr>
        <p:spPr bwMode="auto">
          <a:xfrm>
            <a:off x="16320427" y="5402304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18160053" y="54550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1637653" y="547057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23421440" y="5430251"/>
            <a:ext cx="0" cy="4813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6296764" y="10196721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18195716" y="10236548"/>
            <a:ext cx="250637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21133507" y="10233460"/>
            <a:ext cx="547307" cy="173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2842841" y="10230345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22870545" y="5443089"/>
            <a:ext cx="578600" cy="6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21150893" y="5495371"/>
            <a:ext cx="4876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8160057" y="5498464"/>
            <a:ext cx="3804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6349874" y="5430271"/>
            <a:ext cx="367389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16712961" y="8952109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18576713" y="898882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20360500" y="9004344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22088447" y="8982637"/>
            <a:ext cx="562387" cy="295787"/>
          </a:xfrm>
          <a:prstGeom prst="roundRect">
            <a:avLst/>
          </a:prstGeom>
          <a:solidFill>
            <a:srgbClr val="AD174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43791" tIns="121896" rIns="243791" bIns="12189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437848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370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9352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25201" y="2895600"/>
            <a:ext cx="11861800" cy="9906000"/>
          </a:xfrm>
        </p:spPr>
        <p:txBody>
          <a:bodyPr>
            <a:normAutofit fontScale="92500" lnSpcReduction="10000"/>
          </a:bodyPr>
          <a:lstStyle/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Two ways to push work to the cluster…</a:t>
            </a:r>
          </a:p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SQL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a SAS Compute Engine on the cluster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Data Implications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SAS Format, produce/consume with other tools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other Formats, produce/consume with SAS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HDFS versus the Enterprise DBMS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63001" y="609601"/>
            <a:ext cx="2362200" cy="2362200"/>
            <a:chOff x="7385330" y="705859"/>
            <a:chExt cx="1622346" cy="18707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848" y="1377515"/>
              <a:ext cx="1598828" cy="11991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330" y="705859"/>
              <a:ext cx="1621677" cy="6584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sp>
        <p:nvSpPr>
          <p:cNvPr id="2" name="Rounded Rectangle 1"/>
          <p:cNvSpPr/>
          <p:nvPr/>
        </p:nvSpPr>
        <p:spPr bwMode="auto">
          <a:xfrm>
            <a:off x="10591800" y="3352800"/>
            <a:ext cx="12801600" cy="3352800"/>
          </a:xfrm>
          <a:prstGeom prst="roundRect">
            <a:avLst/>
          </a:prstGeom>
          <a:solidFill>
            <a:schemeClr val="accent2">
              <a:alpha val="37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6" tIns="45719" rIns="91416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18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095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9514" y="701851"/>
            <a:ext cx="6707835" cy="907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Processing Choices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6225" y="3167099"/>
            <a:ext cx="5374696" cy="78403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1" tIns="121896" rIns="243791" bIns="121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Hadoop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Format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Sequence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Avro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Arial"/>
              </a:rPr>
              <a:t>Trevni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ORC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Parquet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847" y="11631699"/>
            <a:ext cx="20019123" cy="984885"/>
          </a:xfrm>
          <a:prstGeom prst="rect">
            <a:avLst/>
          </a:prstGeom>
          <a:noFill/>
        </p:spPr>
        <p:txBody>
          <a:bodyPr wrap="none" lIns="243791" tIns="121896" rIns="243791" bIns="121896" rtlCol="0">
            <a:spAutoFit/>
          </a:bodyPr>
          <a:lstStyle/>
          <a:p>
            <a:pPr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latin typeface="Arial"/>
                <a:ea typeface="+mn-ea"/>
                <a:cs typeface="+mn-cs"/>
              </a:rPr>
              <a:t>NorthEast</a:t>
            </a:r>
            <a:r>
              <a:rPr lang="en-US" sz="4800" dirty="0">
                <a:latin typeface="Arial"/>
                <a:ea typeface="+mn-ea"/>
                <a:cs typeface="+mn-cs"/>
              </a:rPr>
              <a:t> and </a:t>
            </a:r>
            <a:r>
              <a:rPr lang="en-US" sz="4800" dirty="0" err="1">
                <a:latin typeface="Arial"/>
                <a:ea typeface="+mn-ea"/>
                <a:cs typeface="+mn-cs"/>
              </a:rPr>
              <a:t>SouthWest</a:t>
            </a:r>
            <a:r>
              <a:rPr lang="en-US" sz="4800" dirty="0">
                <a:latin typeface="Arial"/>
                <a:ea typeface="+mn-ea"/>
                <a:cs typeface="+mn-cs"/>
              </a:rPr>
              <a:t> Quadrants are the interoperability challenges!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179817" y="3135739"/>
            <a:ext cx="5374696" cy="78403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1" tIns="121896" rIns="243791" bIns="1218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Format</a:t>
            </a: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FFFFFF"/>
              </a:solidFill>
              <a:latin typeface="Arial"/>
            </a:endParaRPr>
          </a:p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Arial"/>
              </a:rPr>
              <a:t>SASHDAT</a:t>
            </a:r>
          </a:p>
        </p:txBody>
      </p:sp>
      <p:sp>
        <p:nvSpPr>
          <p:cNvPr id="7" name="Hexagon 6"/>
          <p:cNvSpPr/>
          <p:nvPr/>
        </p:nvSpPr>
        <p:spPr>
          <a:xfrm>
            <a:off x="4860788" y="3645627"/>
            <a:ext cx="15792771" cy="3348107"/>
          </a:xfrm>
          <a:prstGeom prst="hexagon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1" tIns="121896" rIns="243791" bIns="121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Process with Hadoop Tools</a:t>
            </a:r>
          </a:p>
        </p:txBody>
      </p:sp>
      <p:sp>
        <p:nvSpPr>
          <p:cNvPr id="2" name="Hexagon 1"/>
          <p:cNvSpPr/>
          <p:nvPr/>
        </p:nvSpPr>
        <p:spPr>
          <a:xfrm>
            <a:off x="4822521" y="6993736"/>
            <a:ext cx="15792771" cy="3349525"/>
          </a:xfrm>
          <a:prstGeom prst="hexagon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91" tIns="121896" rIns="243791" bIns="121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Arial"/>
              </a:rPr>
              <a:t>Process with SAS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4532" y="3486463"/>
            <a:ext cx="4035965" cy="1723549"/>
          </a:xfrm>
          <a:prstGeom prst="rect">
            <a:avLst/>
          </a:prstGeom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95114" y="8686679"/>
            <a:ext cx="4035965" cy="1723549"/>
          </a:xfrm>
          <a:prstGeom prst="rect">
            <a:avLst/>
          </a:prstGeom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89186" y="3488850"/>
            <a:ext cx="4035965" cy="1723549"/>
          </a:xfrm>
          <a:prstGeom prst="rect">
            <a:avLst/>
          </a:prstGeom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4532" y="9093079"/>
            <a:ext cx="4035965" cy="1723549"/>
          </a:xfrm>
          <a:prstGeom prst="rect">
            <a:avLst/>
          </a:prstGeom>
        </p:spPr>
        <p:txBody>
          <a:bodyPr wrap="square" lIns="243791" tIns="121896" rIns="243791" bIns="121896">
            <a:spAutoFit/>
          </a:bodyPr>
          <a:lstStyle/>
          <a:p>
            <a:pPr algn="ctr" defTabSz="2437848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9600" dirty="0">
                <a:solidFill>
                  <a:srgbClr val="42C82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sz="9600" dirty="0">
              <a:solidFill>
                <a:srgbClr val="42C82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10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25201" y="2895600"/>
            <a:ext cx="11861800" cy="9906000"/>
          </a:xfrm>
        </p:spPr>
        <p:txBody>
          <a:bodyPr>
            <a:normAutofit fontScale="92500" lnSpcReduction="10000"/>
          </a:bodyPr>
          <a:lstStyle/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Two ways to push work to the cluster…</a:t>
            </a:r>
          </a:p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SQL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a SAS Compute Engine on the cluster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Data Implications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SAS Format, produce/consume with other tools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other Formats, produce/consume with SAS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HDFS versus the Enterprise DBMS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63001" y="609601"/>
            <a:ext cx="2362200" cy="2362200"/>
            <a:chOff x="7385330" y="705859"/>
            <a:chExt cx="1622346" cy="18707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848" y="1377515"/>
              <a:ext cx="1598828" cy="11991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330" y="705859"/>
              <a:ext cx="1621677" cy="6584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sp>
        <p:nvSpPr>
          <p:cNvPr id="2" name="Rounded Rectangle 1"/>
          <p:cNvSpPr/>
          <p:nvPr/>
        </p:nvSpPr>
        <p:spPr bwMode="auto">
          <a:xfrm>
            <a:off x="10591800" y="11277600"/>
            <a:ext cx="12801600" cy="1524000"/>
          </a:xfrm>
          <a:prstGeom prst="roundRect">
            <a:avLst/>
          </a:prstGeom>
          <a:solidFill>
            <a:schemeClr val="accent2">
              <a:alpha val="37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6" tIns="45719" rIns="91416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18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8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14" y="376121"/>
            <a:ext cx="6707835" cy="1559400"/>
          </a:xfrm>
        </p:spPr>
        <p:txBody>
          <a:bodyPr/>
          <a:lstStyle/>
          <a:p>
            <a:r>
              <a:rPr lang="en-US" dirty="0" smtClean="0"/>
              <a:t>Reference architecture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837291" y="4638164"/>
            <a:ext cx="3901440" cy="5146413"/>
            <a:chOff x="6282143" y="859895"/>
            <a:chExt cx="1630643" cy="2150991"/>
          </a:xfrm>
        </p:grpSpPr>
        <p:sp>
          <p:nvSpPr>
            <p:cNvPr id="5" name="Rectangle 4"/>
            <p:cNvSpPr/>
            <p:nvPr/>
          </p:nvSpPr>
          <p:spPr>
            <a:xfrm>
              <a:off x="6282143" y="859895"/>
              <a:ext cx="1630643" cy="2150991"/>
            </a:xfrm>
            <a:prstGeom prst="rect">
              <a:avLst/>
            </a:prstGeom>
            <a:gradFill flip="none" rotWithShape="1">
              <a:gsLst>
                <a:gs pos="0">
                  <a:srgbClr val="F3A015"/>
                </a:gs>
                <a:gs pos="100000">
                  <a:srgbClr val="CF4A0F"/>
                </a:gs>
              </a:gsLst>
              <a:lin ang="3300000" scaled="0"/>
              <a:tileRect/>
            </a:gradFill>
            <a:ln w="6350">
              <a:solidFill>
                <a:srgbClr val="652407"/>
              </a:solidFill>
            </a:ln>
            <a:effectLst>
              <a:innerShdw blurRad="152400">
                <a:srgbClr val="65240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2" tIns="137160" rIns="45712" bIns="45712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7515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TERADATA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639994" y="1317163"/>
              <a:ext cx="1100168" cy="147403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901065" y="1740732"/>
              <a:ext cx="894615" cy="1091228"/>
              <a:chOff x="-338247" y="3157038"/>
              <a:chExt cx="1578866" cy="103937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38247" y="3157038"/>
                <a:ext cx="1578866" cy="103937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-336727" y="3351799"/>
                <a:ext cx="1575815" cy="838593"/>
              </a:xfrm>
              <a:prstGeom prst="rect">
                <a:avLst/>
              </a:prstGeom>
              <a:noFill/>
            </p:spPr>
            <p:txBody>
              <a:bodyPr wrap="square" lIns="45720" rIns="45720" rtlCol="0" anchor="ctr">
                <a:no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pPr defTabSz="9751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70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16524" y="1879378"/>
              <a:ext cx="256172" cy="256173"/>
              <a:chOff x="695316" y="2285122"/>
              <a:chExt cx="256172" cy="256173"/>
            </a:xfrm>
          </p:grpSpPr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95316" y="2285122"/>
                <a:ext cx="256172" cy="256173"/>
              </a:xfrm>
              <a:prstGeom prst="ellipse">
                <a:avLst/>
              </a:prstGeom>
              <a:gradFill flip="none" rotWithShape="1">
                <a:gsLst>
                  <a:gs pos="0">
                    <a:srgbClr val="1B69C0"/>
                  </a:gs>
                  <a:gs pos="85000">
                    <a:srgbClr val="11335A"/>
                  </a:gs>
                  <a:gs pos="65000">
                    <a:srgbClr val="0223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>
                <a:solidFill>
                  <a:srgbClr val="11335A"/>
                </a:solidFill>
              </a:ln>
              <a:effectLst>
                <a:innerShdw blurRad="368300">
                  <a:srgbClr val="1B69C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75152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6058" y="2374460"/>
                <a:ext cx="228613" cy="93491"/>
              </a:xfrm>
              <a:prstGeom prst="rect">
                <a:avLst/>
              </a:prstGeom>
            </p:spPr>
          </p:pic>
        </p:grpSp>
      </p:grpSp>
      <p:cxnSp>
        <p:nvCxnSpPr>
          <p:cNvPr id="13" name="Straight Connector 12"/>
          <p:cNvCxnSpPr/>
          <p:nvPr/>
        </p:nvCxnSpPr>
        <p:spPr bwMode="auto">
          <a:xfrm flipH="1" flipV="1">
            <a:off x="10085881" y="2952115"/>
            <a:ext cx="3400" cy="633984"/>
          </a:xfrm>
          <a:prstGeom prst="line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699112" y="1580416"/>
            <a:ext cx="3454027" cy="1477936"/>
            <a:chOff x="2241294" y="1413764"/>
            <a:chExt cx="1443643" cy="617717"/>
          </a:xfrm>
        </p:grpSpPr>
        <p:sp>
          <p:nvSpPr>
            <p:cNvPr id="15" name="Rectangle 14"/>
            <p:cNvSpPr/>
            <p:nvPr/>
          </p:nvSpPr>
          <p:spPr>
            <a:xfrm>
              <a:off x="2241294" y="1413764"/>
              <a:ext cx="1443643" cy="617717"/>
            </a:xfrm>
            <a:prstGeom prst="rect">
              <a:avLst/>
            </a:prstGeom>
            <a:gradFill flip="none" rotWithShape="1">
              <a:gsLst>
                <a:gs pos="97500">
                  <a:srgbClr val="003464"/>
                </a:gs>
                <a:gs pos="37000">
                  <a:srgbClr val="11639B"/>
                </a:gs>
                <a:gs pos="0">
                  <a:srgbClr val="1977AB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003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27" tIns="27427" rIns="91440" bIns="27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243827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CLIENT</a:t>
              </a:r>
              <a:endParaRPr lang="en-US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pic>
          <p:nvPicPr>
            <p:cNvPr id="16" name="Picture 15" descr="Conclusions_ICONSAL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533" y="1463207"/>
              <a:ext cx="655800" cy="5188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42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304922" y="4642793"/>
            <a:ext cx="3648461" cy="5141784"/>
            <a:chOff x="1262520" y="-279306"/>
            <a:chExt cx="4310444" cy="5986263"/>
          </a:xfrm>
        </p:grpSpPr>
        <p:grpSp>
          <p:nvGrpSpPr>
            <p:cNvPr id="18" name="Group 17"/>
            <p:cNvGrpSpPr/>
            <p:nvPr/>
          </p:nvGrpSpPr>
          <p:grpSpPr>
            <a:xfrm>
              <a:off x="1262523" y="2684875"/>
              <a:ext cx="4310439" cy="798938"/>
              <a:chOff x="1253045" y="2675398"/>
              <a:chExt cx="4310439" cy="798938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3045" y="2675398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106" name="Group 105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108" name="Group 107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109" name="Group 108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11" name="Picture 110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2" name="Picture 111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Picture 112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0" name="Picture 10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1262524" y="3425923"/>
              <a:ext cx="4310439" cy="798938"/>
              <a:chOff x="1268703" y="2683980"/>
              <a:chExt cx="4310439" cy="798938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8703" y="2683980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95" name="Group 94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97" name="Group 96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98" name="Group 97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100" name="Picture 99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Picture 10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523" y="1943831"/>
              <a:ext cx="4310439" cy="798938"/>
              <a:chOff x="1253045" y="2683017"/>
              <a:chExt cx="4310439" cy="798938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3045" y="2683017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84" name="Group 83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86" name="Group 85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87" name="Group 86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0" name="Picture 89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9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1262524" y="461738"/>
              <a:ext cx="4310439" cy="798938"/>
              <a:chOff x="1246867" y="2688000"/>
              <a:chExt cx="4310439" cy="798938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46867" y="2688000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75" name="Group 74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76" name="Group 75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7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1262525" y="1202785"/>
              <a:ext cx="4310439" cy="798938"/>
              <a:chOff x="1262525" y="2696581"/>
              <a:chExt cx="4310439" cy="798938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2525" y="2696581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64" name="Group 63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65" name="Group 64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6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3" name="Group 22"/>
            <p:cNvGrpSpPr/>
            <p:nvPr/>
          </p:nvGrpSpPr>
          <p:grpSpPr>
            <a:xfrm>
              <a:off x="1262524" y="-279306"/>
              <a:ext cx="4310439" cy="798938"/>
              <a:chOff x="1246867" y="2695619"/>
              <a:chExt cx="4310439" cy="798938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46867" y="2695619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51" name="Group 50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53" name="Group 52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54" name="Group 53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56" name="Picture 55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1262522" y="4166969"/>
              <a:ext cx="4310439" cy="798938"/>
              <a:chOff x="1255924" y="2687035"/>
              <a:chExt cx="4310439" cy="798938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5924" y="2687035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42" name="Group 41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43" name="Group 42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45" name="Picture 44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1262520" y="4908019"/>
              <a:ext cx="4310439" cy="798938"/>
              <a:chOff x="1271579" y="2695619"/>
              <a:chExt cx="4310439" cy="79893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71579" y="2695619"/>
                <a:ext cx="4310439" cy="7989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4846" y="2845900"/>
                <a:ext cx="1564130" cy="57635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2709" y="2980071"/>
                <a:ext cx="523870" cy="279668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4316019" y="2859627"/>
                <a:ext cx="1047674" cy="541002"/>
                <a:chOff x="3436689" y="1702436"/>
                <a:chExt cx="1677482" cy="866139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6689" y="1702436"/>
                  <a:ext cx="1677482" cy="866139"/>
                </a:xfrm>
                <a:prstGeom prst="rect">
                  <a:avLst/>
                </a:prstGeom>
              </p:spPr>
            </p:pic>
            <p:grpSp>
              <p:nvGrpSpPr>
                <p:cNvPr id="31" name="Group 30"/>
                <p:cNvGrpSpPr/>
                <p:nvPr/>
              </p:nvGrpSpPr>
              <p:grpSpPr>
                <a:xfrm>
                  <a:off x="3784185" y="1967490"/>
                  <a:ext cx="1091943" cy="380453"/>
                  <a:chOff x="7445248" y="2132022"/>
                  <a:chExt cx="613458" cy="213740"/>
                </a:xfrm>
              </p:grpSpPr>
              <p:grpSp>
                <p:nvGrpSpPr>
                  <p:cNvPr id="32" name="Group 31"/>
                  <p:cNvGrpSpPr>
                    <a:grpSpLocks noChangeAspect="1"/>
                  </p:cNvGrpSpPr>
                  <p:nvPr/>
                </p:nvGrpSpPr>
                <p:grpSpPr>
                  <a:xfrm>
                    <a:off x="7813311" y="2132022"/>
                    <a:ext cx="245395" cy="213740"/>
                    <a:chOff x="5911100" y="787465"/>
                    <a:chExt cx="2290773" cy="1995272"/>
                  </a:xfrm>
                </p:grpSpPr>
                <p:pic>
                  <p:nvPicPr>
                    <p:cNvPr id="34" name="Picture 33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100" y="928861"/>
                      <a:ext cx="1408179" cy="14081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4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2468" y="1810425"/>
                      <a:ext cx="972312" cy="972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5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9559" y="787465"/>
                      <a:ext cx="972314" cy="9723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45248" y="2160345"/>
                    <a:ext cx="358997" cy="14681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114" name="Group 113"/>
          <p:cNvGrpSpPr/>
          <p:nvPr/>
        </p:nvGrpSpPr>
        <p:grpSpPr>
          <a:xfrm>
            <a:off x="19441672" y="4638167"/>
            <a:ext cx="3901440" cy="5141784"/>
            <a:chOff x="6177258" y="1556436"/>
            <a:chExt cx="1463040" cy="1928169"/>
          </a:xfrm>
        </p:grpSpPr>
        <p:sp>
          <p:nvSpPr>
            <p:cNvPr id="115" name="Rectangle 114"/>
            <p:cNvSpPr/>
            <p:nvPr/>
          </p:nvSpPr>
          <p:spPr>
            <a:xfrm>
              <a:off x="6177258" y="1556436"/>
              <a:ext cx="1463040" cy="1928169"/>
            </a:xfrm>
            <a:prstGeom prst="rect">
              <a:avLst/>
            </a:prstGeom>
            <a:solidFill>
              <a:srgbClr val="E62E24"/>
            </a:solidFill>
            <a:ln w="6350">
              <a:solidFill>
                <a:srgbClr val="083E11"/>
              </a:solidFill>
            </a:ln>
            <a:effectLst>
              <a:innerShdw blurRad="152400">
                <a:srgbClr val="083E1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2" tIns="137160" rIns="45712" bIns="45712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7515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ORACLE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737197" y="2346736"/>
              <a:ext cx="798271" cy="973402"/>
              <a:chOff x="4098585" y="2153296"/>
              <a:chExt cx="917341" cy="923814"/>
            </a:xfrm>
          </p:grpSpPr>
          <p:pic>
            <p:nvPicPr>
              <p:cNvPr id="124" name="Picture 123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98585" y="2153296"/>
                <a:ext cx="917340" cy="923814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4098585" y="2389269"/>
                <a:ext cx="917341" cy="646975"/>
              </a:xfrm>
              <a:prstGeom prst="rect">
                <a:avLst/>
              </a:prstGeom>
              <a:noFill/>
            </p:spPr>
            <p:txBody>
              <a:bodyPr wrap="square" lIns="45720" rIns="45720" rtlCol="0" anchor="ctr">
                <a:no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pPr defTabSz="9751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700" dirty="0">
                  <a:solidFill>
                    <a:prstClr val="white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275651" y="2454117"/>
              <a:ext cx="227463" cy="227464"/>
              <a:chOff x="-1120637" y="2051329"/>
              <a:chExt cx="256172" cy="256173"/>
            </a:xfrm>
          </p:grpSpPr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-1120637" y="2051329"/>
                <a:ext cx="256172" cy="256173"/>
              </a:xfrm>
              <a:prstGeom prst="ellipse">
                <a:avLst/>
              </a:prstGeom>
              <a:gradFill flip="none" rotWithShape="1">
                <a:gsLst>
                  <a:gs pos="0">
                    <a:srgbClr val="1B69C0"/>
                  </a:gs>
                  <a:gs pos="85000">
                    <a:srgbClr val="11335A"/>
                  </a:gs>
                  <a:gs pos="65000">
                    <a:srgbClr val="0223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>
                <a:solidFill>
                  <a:srgbClr val="11335A"/>
                </a:solidFill>
              </a:ln>
              <a:effectLst>
                <a:innerShdw blurRad="368300">
                  <a:srgbClr val="1B69C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75152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109897" y="2140668"/>
                <a:ext cx="228614" cy="93491"/>
              </a:xfrm>
              <a:prstGeom prst="rect">
                <a:avLst/>
              </a:prstGeom>
            </p:spPr>
          </p:pic>
        </p:grpSp>
        <p:grpSp>
          <p:nvGrpSpPr>
            <p:cNvPr id="118" name="Group 117"/>
            <p:cNvGrpSpPr/>
            <p:nvPr/>
          </p:nvGrpSpPr>
          <p:grpSpPr>
            <a:xfrm>
              <a:off x="6437995" y="2734436"/>
              <a:ext cx="1003679" cy="522657"/>
              <a:chOff x="840716" y="1407215"/>
              <a:chExt cx="1099027" cy="572310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7793" y="1516932"/>
                <a:ext cx="565516" cy="359669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108713" y="1510139"/>
                <a:ext cx="565517" cy="359669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77151" y="1511170"/>
                <a:ext cx="565516" cy="359669"/>
              </a:xfrm>
              <a:prstGeom prst="rect">
                <a:avLst/>
              </a:prstGeom>
            </p:spPr>
          </p:pic>
        </p:grpSp>
      </p:grpSp>
      <p:sp>
        <p:nvSpPr>
          <p:cNvPr id="126" name="Rectangle 125"/>
          <p:cNvSpPr/>
          <p:nvPr/>
        </p:nvSpPr>
        <p:spPr>
          <a:xfrm>
            <a:off x="835379" y="10192420"/>
            <a:ext cx="22758400" cy="2457933"/>
          </a:xfrm>
          <a:prstGeom prst="rect">
            <a:avLst/>
          </a:prstGeom>
          <a:gradFill flip="none" rotWithShape="1">
            <a:gsLst>
              <a:gs pos="50000">
                <a:srgbClr val="D4E5F4"/>
              </a:gs>
              <a:gs pos="0">
                <a:srgbClr val="81B2DE"/>
              </a:gs>
              <a:gs pos="99583">
                <a:srgbClr val="7DAFDD"/>
              </a:gs>
              <a:gs pos="20000">
                <a:srgbClr val="9BC2E5"/>
              </a:gs>
              <a:gs pos="83000">
                <a:srgbClr val="93BDE3"/>
              </a:gs>
            </a:gsLst>
            <a:lin ang="0" scaled="0"/>
            <a:tileRect/>
          </a:gradFill>
          <a:ln w="15875">
            <a:solidFill>
              <a:schemeClr val="accent1"/>
            </a:solidFill>
          </a:ln>
          <a:effectLst>
            <a:glow>
              <a:schemeClr val="accent1"/>
            </a:glow>
          </a:effectLst>
          <a:scene3d>
            <a:camera prst="orthographicFront"/>
            <a:lightRig rig="soft" dir="t"/>
          </a:scene3d>
          <a:sp3d extrusionH="76200" prstMaterial="powder">
            <a:extrusionClr>
              <a:schemeClr val="accent2">
                <a:lumMod val="40000"/>
                <a:lumOff val="60000"/>
              </a:schemeClr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9" tIns="121893" rIns="243789" bIns="12189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52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7DC3">
                  <a:lumMod val="50000"/>
                </a:srgbClr>
              </a:solidFill>
              <a:latin typeface="Arial"/>
            </a:endParaRPr>
          </a:p>
          <a:p>
            <a:pPr algn="ctr" defTabSz="975152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7DC3">
                  <a:lumMod val="50000"/>
                </a:srgbClr>
              </a:solidFill>
              <a:latin typeface="Arial"/>
            </a:endParaRPr>
          </a:p>
          <a:p>
            <a:pPr algn="ctr" defTabSz="975152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7DC3">
                  <a:lumMod val="50000"/>
                </a:srgbClr>
              </a:solidFill>
              <a:latin typeface="Arial"/>
            </a:endParaRPr>
          </a:p>
          <a:p>
            <a:pPr algn="ctr" defTabSz="975152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7DC3">
                  <a:lumMod val="50000"/>
                </a:srgbClr>
              </a:solidFill>
              <a:latin typeface="Arial"/>
            </a:endParaRPr>
          </a:p>
          <a:p>
            <a:pPr algn="ctr" defTabSz="975152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7DC3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870320" y="10328591"/>
            <a:ext cx="13400240" cy="2270888"/>
            <a:chOff x="1032450" y="2176152"/>
            <a:chExt cx="2299794" cy="1505676"/>
          </a:xfrm>
        </p:grpSpPr>
        <p:pic>
          <p:nvPicPr>
            <p:cNvPr id="128" name="Picture 16" descr="Stream_LC_STORAGE.pn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37982" y="2865674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16" descr="Stream_LC_STORAGE.pn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32450" y="2537858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16" descr="Stream_LC_STORAGE.pn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35059" y="2176152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754707" y="11578911"/>
            <a:ext cx="954709" cy="58674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1162520" y="10192417"/>
            <a:ext cx="2286192" cy="738659"/>
          </a:xfrm>
          <a:prstGeom prst="rect">
            <a:avLst/>
          </a:prstGeom>
          <a:noFill/>
        </p:spPr>
        <p:txBody>
          <a:bodyPr wrap="none" lIns="243829" tIns="121914" rIns="243829" bIns="121914" rtlCol="0">
            <a:spAutoFit/>
          </a:bodyPr>
          <a:lstStyle/>
          <a:p>
            <a:pPr defTabSz="2438278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96267">
                    <a:lumMod val="75000"/>
                  </a:srgbClr>
                </a:solidFill>
                <a:latin typeface="Arial"/>
                <a:ea typeface="+mn-ea"/>
                <a:cs typeface="+mn-cs"/>
              </a:rPr>
              <a:t>HADOOP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3938210" y="3611376"/>
            <a:ext cx="2443181" cy="44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7881807" y="3611376"/>
            <a:ext cx="2942776" cy="44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18122820" y="3595936"/>
            <a:ext cx="1934771" cy="1544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>
            <a:spLocks noChangeAspect="1"/>
          </p:cNvSpPr>
          <p:nvPr/>
        </p:nvSpPr>
        <p:spPr>
          <a:xfrm>
            <a:off x="19172238" y="11118288"/>
            <a:ext cx="1227045" cy="1227051"/>
          </a:xfrm>
          <a:prstGeom prst="ellipse">
            <a:avLst/>
          </a:prstGeom>
          <a:gradFill flip="none" rotWithShape="1">
            <a:gsLst>
              <a:gs pos="0">
                <a:srgbClr val="1B69C0"/>
              </a:gs>
              <a:gs pos="85000">
                <a:srgbClr val="11335A"/>
              </a:gs>
              <a:gs pos="65000">
                <a:srgbClr val="022340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rgbClr val="11335A"/>
            </a:solidFill>
          </a:ln>
          <a:effectLst>
            <a:innerShdw blurRad="368300">
              <a:srgbClr val="1B69C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3" tIns="121893" rIns="121893" bIns="12189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7515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197679" y="11510451"/>
            <a:ext cx="1074493" cy="439413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1459477" y="3796187"/>
            <a:ext cx="2190688" cy="6382400"/>
            <a:chOff x="1105465" y="1027539"/>
            <a:chExt cx="915618" cy="2667584"/>
          </a:xfrm>
        </p:grpSpPr>
        <p:cxnSp>
          <p:nvCxnSpPr>
            <p:cNvPr id="139" name="Straight Connector 138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 w="25400">
              <a:solidFill>
                <a:srgbClr val="FFE7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6033803" y="3796064"/>
            <a:ext cx="2190688" cy="846725"/>
            <a:chOff x="1105465" y="1027539"/>
            <a:chExt cx="915618" cy="2667584"/>
          </a:xfrm>
        </p:grpSpPr>
        <p:cxnSp>
          <p:nvCxnSpPr>
            <p:cNvPr id="150" name="Straight Connector 149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15692667" y="3778267"/>
            <a:ext cx="2190688" cy="859899"/>
            <a:chOff x="1105465" y="1027539"/>
            <a:chExt cx="915618" cy="2667584"/>
          </a:xfrm>
        </p:grpSpPr>
        <p:cxnSp>
          <p:nvCxnSpPr>
            <p:cNvPr id="161" name="Straight Connector 160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 w="25400">
              <a:solidFill>
                <a:srgbClr val="FF9201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20297048" y="3796068"/>
            <a:ext cx="2190688" cy="825613"/>
            <a:chOff x="1105465" y="1027539"/>
            <a:chExt cx="915618" cy="2667584"/>
          </a:xfrm>
        </p:grpSpPr>
        <p:cxnSp>
          <p:nvCxnSpPr>
            <p:cNvPr id="172" name="Straight Connector 171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2" name="Picture 18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48334" y="3350496"/>
            <a:ext cx="3088117" cy="445568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3952" y="3350496"/>
            <a:ext cx="3088117" cy="445568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85088" y="3350496"/>
            <a:ext cx="3088117" cy="445568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21000" y="3350496"/>
            <a:ext cx="3088117" cy="445568"/>
          </a:xfrm>
          <a:prstGeom prst="rect">
            <a:avLst/>
          </a:prstGeom>
        </p:spPr>
      </p:pic>
      <p:grpSp>
        <p:nvGrpSpPr>
          <p:cNvPr id="186" name="Group 185"/>
          <p:cNvGrpSpPr/>
          <p:nvPr/>
        </p:nvGrpSpPr>
        <p:grpSpPr>
          <a:xfrm>
            <a:off x="10163491" y="4638148"/>
            <a:ext cx="3901440" cy="5146413"/>
            <a:chOff x="6282143" y="859895"/>
            <a:chExt cx="1630643" cy="2150991"/>
          </a:xfrm>
        </p:grpSpPr>
        <p:sp>
          <p:nvSpPr>
            <p:cNvPr id="187" name="Rectangle 186"/>
            <p:cNvSpPr/>
            <p:nvPr/>
          </p:nvSpPr>
          <p:spPr>
            <a:xfrm>
              <a:off x="6282143" y="859895"/>
              <a:ext cx="1630643" cy="21509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rgbClr val="652407"/>
              </a:solidFill>
            </a:ln>
            <a:effectLst>
              <a:innerShdw blurRad="152400">
                <a:srgbClr val="65240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2" tIns="137160" rIns="45712" bIns="45712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7515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GREENPLUM</a:t>
              </a:r>
            </a:p>
          </p:txBody>
        </p: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639994" y="1317163"/>
              <a:ext cx="1100168" cy="1474034"/>
            </a:xfrm>
            <a:prstGeom prst="rect">
              <a:avLst/>
            </a:prstGeom>
          </p:spPr>
        </p:pic>
        <p:grpSp>
          <p:nvGrpSpPr>
            <p:cNvPr id="189" name="Group 188"/>
            <p:cNvGrpSpPr/>
            <p:nvPr/>
          </p:nvGrpSpPr>
          <p:grpSpPr>
            <a:xfrm>
              <a:off x="6316524" y="1879378"/>
              <a:ext cx="256172" cy="256173"/>
              <a:chOff x="695316" y="2285122"/>
              <a:chExt cx="256172" cy="256173"/>
            </a:xfrm>
          </p:grpSpPr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695316" y="2285122"/>
                <a:ext cx="256172" cy="256173"/>
              </a:xfrm>
              <a:prstGeom prst="ellipse">
                <a:avLst/>
              </a:prstGeom>
              <a:gradFill flip="none" rotWithShape="1">
                <a:gsLst>
                  <a:gs pos="0">
                    <a:srgbClr val="1B69C0"/>
                  </a:gs>
                  <a:gs pos="85000">
                    <a:srgbClr val="11335A"/>
                  </a:gs>
                  <a:gs pos="65000">
                    <a:srgbClr val="0223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>
                <a:solidFill>
                  <a:srgbClr val="11335A"/>
                </a:solidFill>
              </a:ln>
              <a:effectLst>
                <a:innerShdw blurRad="368300">
                  <a:srgbClr val="1B69C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75152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06058" y="2374460"/>
                <a:ext cx="228613" cy="93491"/>
              </a:xfrm>
              <a:prstGeom prst="rect">
                <a:avLst/>
              </a:prstGeom>
            </p:spPr>
          </p:pic>
        </p:grpSp>
      </p:grpSp>
      <p:cxnSp>
        <p:nvCxnSpPr>
          <p:cNvPr id="192" name="Straight Connector 191"/>
          <p:cNvCxnSpPr/>
          <p:nvPr/>
        </p:nvCxnSpPr>
        <p:spPr>
          <a:xfrm flipV="1">
            <a:off x="13449020" y="3595920"/>
            <a:ext cx="1934771" cy="1544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/>
          <p:cNvGrpSpPr/>
          <p:nvPr/>
        </p:nvGrpSpPr>
        <p:grpSpPr>
          <a:xfrm>
            <a:off x="11018867" y="3778251"/>
            <a:ext cx="2190688" cy="859899"/>
            <a:chOff x="1105465" y="1027539"/>
            <a:chExt cx="915618" cy="2667584"/>
          </a:xfrm>
        </p:grpSpPr>
        <p:cxnSp>
          <p:nvCxnSpPr>
            <p:cNvPr id="194" name="Straight Connector 193"/>
            <p:cNvCxnSpPr/>
            <p:nvPr/>
          </p:nvCxnSpPr>
          <p:spPr bwMode="auto">
            <a:xfrm rot="16200000" flipH="1" flipV="1">
              <a:off x="686683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 rot="16200000" flipH="1" flipV="1">
              <a:off x="-227718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 bwMode="auto">
            <a:xfrm rot="16200000" flipH="1" flipV="1">
              <a:off x="585082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 bwMode="auto">
            <a:xfrm rot="16200000" flipH="1" flipV="1">
              <a:off x="381882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 bwMode="auto">
            <a:xfrm rot="16200000" flipH="1" flipV="1">
              <a:off x="178682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 bwMode="auto">
            <a:xfrm rot="16200000" flipH="1" flipV="1">
              <a:off x="-24518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 bwMode="auto">
            <a:xfrm rot="16200000" flipH="1" flipV="1">
              <a:off x="483482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 bwMode="auto">
            <a:xfrm rot="16200000" flipH="1" flipV="1">
              <a:off x="280282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 bwMode="auto">
            <a:xfrm rot="16200000" flipH="1" flipV="1">
              <a:off x="77082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 bwMode="auto">
            <a:xfrm rot="16200000" flipH="1" flipV="1">
              <a:off x="-126118" y="2360722"/>
              <a:ext cx="2667584" cy="121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" name="Picture 20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70152" y="3350480"/>
            <a:ext cx="3088117" cy="445568"/>
          </a:xfrm>
          <a:prstGeom prst="rect">
            <a:avLst/>
          </a:prstGeom>
        </p:spPr>
      </p:pic>
      <p:pic>
        <p:nvPicPr>
          <p:cNvPr id="205" name="Picture 204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781275" y="6768026"/>
            <a:ext cx="2128720" cy="25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801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14" y="701851"/>
            <a:ext cx="6707835" cy="9079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Hadoop </a:t>
            </a:r>
            <a:r>
              <a:rPr lang="en-US" dirty="0" err="1" smtClean="0"/>
              <a:t>vs</a:t>
            </a:r>
            <a:r>
              <a:rPr lang="en-US" dirty="0" smtClean="0"/>
              <a:t> EDW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636311"/>
              </p:ext>
            </p:extLst>
          </p:nvPr>
        </p:nvGraphicFramePr>
        <p:xfrm>
          <a:off x="1110348" y="2536928"/>
          <a:ext cx="10052755" cy="764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2755"/>
              </a:tblGrid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Hadoop Excels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 at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>
                    <a:solidFill>
                      <a:srgbClr val="FFFF00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10x Cost/TB advantage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Not yet</a:t>
                      </a:r>
                      <a:r>
                        <a:rPr lang="en-US" sz="4800" baseline="0" dirty="0" smtClean="0"/>
                        <a:t> structured datasets</a:t>
                      </a:r>
                      <a:endParaRPr lang="en-US" sz="4800" dirty="0"/>
                    </a:p>
                  </a:txBody>
                  <a:tcPr marL="243840" marR="243840" marT="121920" marB="121920">
                    <a:solidFill>
                      <a:srgbClr val="FFFF00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&gt;2000 columns, no problems</a:t>
                      </a:r>
                      <a:endParaRPr lang="en-US" sz="4800" dirty="0"/>
                    </a:p>
                  </a:txBody>
                  <a:tcPr marL="243840" marR="243840" marT="121920" marB="12192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Incremental growth “practical”</a:t>
                      </a:r>
                    </a:p>
                  </a:txBody>
                  <a:tcPr marL="243840" marR="243840" marT="121920" marB="121920">
                    <a:solidFill>
                      <a:srgbClr val="FFFF00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Discovery and Experimentation</a:t>
                      </a:r>
                    </a:p>
                  </a:txBody>
                  <a:tcPr marL="243840" marR="243840" marT="121920" marB="121920">
                    <a:solidFill>
                      <a:srgbClr val="D0D4D6"/>
                    </a:solidFill>
                  </a:tcPr>
                </a:tc>
              </a:tr>
              <a:tr h="1706880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Variable Selection</a:t>
                      </a:r>
                    </a:p>
                    <a:p>
                      <a:r>
                        <a:rPr lang="en-US" sz="4800" dirty="0" smtClean="0"/>
                        <a:t>     Model</a:t>
                      </a:r>
                      <a:r>
                        <a:rPr lang="en-US" sz="4800" baseline="0" dirty="0" smtClean="0"/>
                        <a:t> Comparison</a:t>
                      </a:r>
                      <a:endParaRPr lang="en-US" sz="4800" dirty="0" smtClean="0"/>
                    </a:p>
                  </a:txBody>
                  <a:tcPr marL="243840" marR="243840" marT="121920" marB="121920">
                    <a:solidFill>
                      <a:srgbClr val="D0D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321440"/>
              </p:ext>
            </p:extLst>
          </p:nvPr>
        </p:nvGraphicFramePr>
        <p:xfrm>
          <a:off x="12178135" y="2595152"/>
          <a:ext cx="10052755" cy="764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2755"/>
              </a:tblGrid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EDW Still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 wins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121920" marB="121920">
                    <a:solidFill>
                      <a:schemeClr val="accent1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SQL</a:t>
                      </a:r>
                      <a:r>
                        <a:rPr lang="en-US" sz="4800" baseline="0" dirty="0" smtClean="0"/>
                        <a:t> applications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Pushing analytics into LOB apps</a:t>
                      </a:r>
                      <a:endParaRPr lang="en-US" sz="4800" dirty="0"/>
                    </a:p>
                  </a:txBody>
                  <a:tcPr marL="243840" marR="243840" marT="121920" marB="121920">
                    <a:solidFill>
                      <a:srgbClr val="007DC3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988907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 marL="243840" marR="243840" marT="121920" marB="121920">
                    <a:solidFill>
                      <a:srgbClr val="007DC3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Operational</a:t>
                      </a:r>
                      <a:endParaRPr lang="en-US" sz="4800" dirty="0"/>
                    </a:p>
                  </a:txBody>
                  <a:tcPr marL="243840" marR="243840" marT="121920" marB="121920">
                    <a:solidFill>
                      <a:srgbClr val="D0D4D6"/>
                    </a:solidFill>
                  </a:tcPr>
                </a:tc>
              </a:tr>
              <a:tr h="1706880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CRM</a:t>
                      </a:r>
                    </a:p>
                    <a:p>
                      <a:r>
                        <a:rPr lang="en-US" sz="4800" dirty="0" smtClean="0"/>
                        <a:t>     Optimization     </a:t>
                      </a:r>
                      <a:endParaRPr lang="en-US" sz="4800" dirty="0"/>
                    </a:p>
                  </a:txBody>
                  <a:tcPr marL="243840" marR="243840" marT="121920" marB="121920">
                    <a:solidFill>
                      <a:srgbClr val="D0D4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016592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4"/>
          <p:cNvSpPr txBox="1">
            <a:spLocks/>
          </p:cNvSpPr>
          <p:nvPr/>
        </p:nvSpPr>
        <p:spPr bwMode="auto">
          <a:xfrm>
            <a:off x="11963401" y="1828800"/>
            <a:ext cx="11803064" cy="96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6" tIns="121893" rIns="243786" bIns="121893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r>
              <a:rPr lang="en-US" sz="16000">
                <a:solidFill>
                  <a:srgbClr val="404040"/>
                </a:solidFill>
                <a:latin typeface="Arial Bold" charset="0"/>
              </a:rPr>
              <a:t>Thank You!</a:t>
            </a: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r>
              <a:rPr lang="en-US" sz="6400">
                <a:solidFill>
                  <a:srgbClr val="404040"/>
                </a:solidFill>
                <a:latin typeface="Arial Bold" charset="0"/>
              </a:rPr>
              <a:t>Paul.Kent @ sas.com</a:t>
            </a: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r>
              <a:rPr lang="en-US" sz="6400">
                <a:solidFill>
                  <a:srgbClr val="404040"/>
                </a:solidFill>
                <a:latin typeface="Arial Bold" charset="0"/>
              </a:rPr>
              <a:t>	@hornpolish</a:t>
            </a: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r>
              <a:rPr lang="en-US" sz="6400">
                <a:solidFill>
                  <a:srgbClr val="404040"/>
                </a:solidFill>
                <a:latin typeface="Arial Bold" charset="0"/>
              </a:rPr>
              <a:t>	paulmkent</a:t>
            </a:r>
          </a:p>
          <a:p>
            <a:pPr algn="ctr" eaLnBrk="1" hangingPunct="1">
              <a:buClr>
                <a:srgbClr val="333399"/>
              </a:buClr>
              <a:buFont typeface="Wingdings" charset="0"/>
              <a:buNone/>
            </a:pPr>
            <a:endParaRPr lang="en-US" sz="6400">
              <a:solidFill>
                <a:srgbClr val="404040"/>
              </a:solidFill>
              <a:latin typeface="Arial Bold" charset="0"/>
            </a:endParaRPr>
          </a:p>
        </p:txBody>
      </p:sp>
      <p:pic>
        <p:nvPicPr>
          <p:cNvPr id="30722" name="Picture 4" descr="twitter_newbird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6781800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linkedi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4601" y="9144001"/>
            <a:ext cx="1287464" cy="12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8201" y="11201401"/>
            <a:ext cx="350920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951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14" y="704413"/>
            <a:ext cx="6707835" cy="902811"/>
          </a:xfrm>
        </p:spPr>
        <p:txBody>
          <a:bodyPr/>
          <a:lstStyle/>
          <a:p>
            <a:r>
              <a:rPr lang="en-US" dirty="0" smtClean="0"/>
              <a:t>Using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797" y="3462377"/>
            <a:ext cx="22682203" cy="64263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LIBNAME </a:t>
            </a:r>
            <a:r>
              <a:rPr lang="en-US" dirty="0" err="1" smtClean="0">
                <a:latin typeface="Lucida Console"/>
                <a:cs typeface="Lucida Console"/>
              </a:rPr>
              <a:t>olly</a:t>
            </a:r>
            <a:r>
              <a:rPr lang="en-US" dirty="0" smtClean="0">
                <a:latin typeface="Lucida Console"/>
                <a:cs typeface="Lucida Console"/>
              </a:rPr>
              <a:t> HADOOP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  SERVER=</a:t>
            </a:r>
            <a:r>
              <a:rPr lang="en-US" dirty="0" err="1" smtClean="0">
                <a:latin typeface="Lucida Console"/>
                <a:cs typeface="Lucida Console"/>
              </a:rPr>
              <a:t>mycluster.mycompany.com</a:t>
            </a:r>
            <a:endParaRPr lang="en-US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USER=“</a:t>
            </a:r>
            <a:r>
              <a:rPr lang="en-US" dirty="0" err="1" smtClean="0">
                <a:latin typeface="Lucida Console"/>
                <a:cs typeface="Lucida Console"/>
              </a:rPr>
              <a:t>kent</a:t>
            </a:r>
            <a:r>
              <a:rPr lang="en-US" dirty="0" smtClean="0">
                <a:latin typeface="Lucida Console"/>
                <a:cs typeface="Lucida Console"/>
              </a:rPr>
              <a:t>” PASS=“</a:t>
            </a:r>
            <a:r>
              <a:rPr lang="en-US" dirty="0" err="1" smtClean="0">
                <a:latin typeface="Lucida Console"/>
                <a:cs typeface="Lucida Console"/>
              </a:rPr>
              <a:t>sekrit</a:t>
            </a:r>
            <a:r>
              <a:rPr lang="en-US" dirty="0" smtClean="0">
                <a:latin typeface="Lucida Console"/>
                <a:cs typeface="Lucida Console"/>
              </a:rPr>
              <a:t>”;</a:t>
            </a:r>
          </a:p>
          <a:p>
            <a:pPr marL="0" indent="0">
              <a:buNone/>
            </a:pPr>
            <a:endParaRPr lang="en-US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PROC DATASETS LIB=OLLY;</a:t>
            </a:r>
          </a:p>
          <a:p>
            <a:pPr marL="0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  RUN;</a:t>
            </a:r>
          </a:p>
          <a:p>
            <a:pPr marL="0" indent="0">
              <a:buNone/>
            </a:pPr>
            <a:endParaRPr lang="en-US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97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7908969" y="3451680"/>
            <a:ext cx="2138179" cy="1911979"/>
          </a:xfrm>
          <a:prstGeom prst="rect">
            <a:avLst/>
          </a:prstGeom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1433287" y="3448021"/>
            <a:ext cx="2138179" cy="1911979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655780" y="3447467"/>
            <a:ext cx="2138179" cy="1911979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6090623" y="3430693"/>
            <a:ext cx="2138179" cy="191197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00753" y="3398467"/>
            <a:ext cx="2138179" cy="19119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2015429" y="3149363"/>
            <a:ext cx="11707664" cy="8603403"/>
          </a:xfrm>
          <a:prstGeom prst="rect">
            <a:avLst/>
          </a:prstGeom>
          <a:solidFill>
            <a:srgbClr val="FF8917">
              <a:alpha val="20000"/>
            </a:srgbClr>
          </a:solidFill>
          <a:ln w="127000" cap="flat" cmpd="sng" algn="ctr">
            <a:solidFill>
              <a:srgbClr val="FF89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91537" y="3149360"/>
            <a:ext cx="7755448" cy="8539877"/>
          </a:xfrm>
          <a:prstGeom prst="rect">
            <a:avLst/>
          </a:prstGeom>
          <a:solidFill>
            <a:srgbClr val="00B050">
              <a:alpha val="28000"/>
            </a:srgbClr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4403445" y="4977327"/>
            <a:ext cx="8279035" cy="4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111"/>
          <p:cNvSpPr txBox="1"/>
          <p:nvPr/>
        </p:nvSpPr>
        <p:spPr>
          <a:xfrm>
            <a:off x="2526819" y="1984323"/>
            <a:ext cx="3346437" cy="886677"/>
          </a:xfrm>
          <a:prstGeom prst="rect">
            <a:avLst/>
          </a:prstGeom>
          <a:noFill/>
        </p:spPr>
        <p:txBody>
          <a:bodyPr wrap="none" lIns="217645" tIns="108821" rIns="217645" bIns="10882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300" dirty="0">
                <a:solidFill>
                  <a:srgbClr val="002060"/>
                </a:solidFill>
                <a:latin typeface="Arial"/>
              </a:rPr>
              <a:t>SAS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8046" y="5278449"/>
            <a:ext cx="8886661" cy="2989816"/>
          </a:xfrm>
          <a:prstGeom prst="rect">
            <a:avLst/>
          </a:prstGeom>
          <a:noFill/>
        </p:spPr>
        <p:txBody>
          <a:bodyPr wrap="square" lIns="217645" tIns="108821" rIns="217645" bIns="108821" rtlCol="0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LIBNANE 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olly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HADOOP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 SERVER=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hadoop.company.com</a:t>
            </a:r>
            <a:endParaRPr lang="en-US" sz="29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 USER=“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paul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” PASS=“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sekrit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”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endParaRPr lang="en-US" sz="29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>
                <a:latin typeface="Courier New" pitchFamily="49" charset="0"/>
                <a:ea typeface="+mn-ea"/>
                <a:cs typeface="Courier New" pitchFamily="49" charset="0"/>
              </a:rPr>
              <a:t>PROC XYZZY 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DATA=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olly.table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 RUN;</a:t>
            </a:r>
            <a:endParaRPr lang="en-US" sz="4800" b="1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2682480" y="4672323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113552" y="3594152"/>
            <a:ext cx="0" cy="7994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7332" y="8182873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6359" y="8161921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9866" y="8166097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1532" y="8161921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36" name="TextBox 111"/>
          <p:cNvSpPr txBox="1"/>
          <p:nvPr/>
        </p:nvSpPr>
        <p:spPr>
          <a:xfrm>
            <a:off x="16508132" y="2013643"/>
            <a:ext cx="4308237" cy="886677"/>
          </a:xfrm>
          <a:prstGeom prst="rect">
            <a:avLst/>
          </a:prstGeom>
          <a:noFill/>
        </p:spPr>
        <p:txBody>
          <a:bodyPr wrap="none" lIns="217645" tIns="108821" rIns="217645" bIns="10882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300" dirty="0">
                <a:solidFill>
                  <a:srgbClr val="002060"/>
                </a:solidFill>
                <a:latin typeface="Arial"/>
              </a:rPr>
              <a:t>Hadoop Cluster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869292" y="5389435"/>
            <a:ext cx="3221827" cy="958491"/>
          </a:xfrm>
          <a:prstGeom prst="rect">
            <a:avLst/>
          </a:prstGeom>
          <a:solidFill>
            <a:srgbClr val="FF8917">
              <a:alpha val="20000"/>
            </a:srgbClr>
          </a:solidFill>
          <a:ln w="3175">
            <a:solidFill>
              <a:schemeClr val="tx1"/>
            </a:solidFill>
          </a:ln>
        </p:spPr>
        <p:txBody>
          <a:bodyPr wrap="square" lIns="217645" tIns="108821" rIns="217645" bIns="108821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Select *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From </a:t>
            </a:r>
            <a:r>
              <a:rPr lang="en-US" sz="2400" b="1" dirty="0" err="1">
                <a:latin typeface="Arial"/>
                <a:ea typeface="+mn-ea"/>
                <a:cs typeface="+mn-cs"/>
              </a:rPr>
              <a:t>olly_slice</a:t>
            </a:r>
            <a:endParaRPr lang="en-US" sz="2400" b="1" dirty="0"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569218" y="5443893"/>
            <a:ext cx="3066733" cy="958491"/>
          </a:xfrm>
          <a:prstGeom prst="rect">
            <a:avLst/>
          </a:prstGeom>
          <a:solidFill>
            <a:srgbClr val="FF8917">
              <a:alpha val="20000"/>
            </a:srgbClr>
          </a:solidFill>
          <a:ln w="3175">
            <a:solidFill>
              <a:schemeClr val="tx1"/>
            </a:solidFill>
          </a:ln>
        </p:spPr>
        <p:txBody>
          <a:bodyPr wrap="square" lIns="217645" tIns="108821" rIns="217645" bIns="108821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Select * 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From </a:t>
            </a:r>
            <a:r>
              <a:rPr lang="en-US" sz="2400" b="1" dirty="0" err="1">
                <a:latin typeface="Arial"/>
                <a:ea typeface="+mn-ea"/>
                <a:cs typeface="+mn-cs"/>
              </a:rPr>
              <a:t>olly</a:t>
            </a:r>
            <a:endParaRPr lang="en-US" sz="2400" b="1" dirty="0"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71488" y="3318251"/>
            <a:ext cx="3293099" cy="958491"/>
          </a:xfrm>
          <a:prstGeom prst="rect">
            <a:avLst/>
          </a:prstGeom>
          <a:noFill/>
          <a:ln w="0">
            <a:noFill/>
          </a:ln>
        </p:spPr>
        <p:txBody>
          <a:bodyPr wrap="square" lIns="217645" tIns="108821" rIns="217645" bIns="108821" rtlCol="0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Controller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657008" y="3322429"/>
            <a:ext cx="3293099" cy="958491"/>
          </a:xfrm>
          <a:prstGeom prst="rect">
            <a:avLst/>
          </a:prstGeom>
          <a:noFill/>
        </p:spPr>
        <p:txBody>
          <a:bodyPr wrap="square" lIns="217645" tIns="108821" rIns="217645" bIns="108821" rtlCol="0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Workers</a:t>
            </a:r>
          </a:p>
        </p:txBody>
      </p:sp>
      <p:pic>
        <p:nvPicPr>
          <p:cNvPr id="1030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5504" y="10307333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53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9672" y="10336653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54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4392" y="10391112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59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2864" y="10370155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cxnSp>
        <p:nvCxnSpPr>
          <p:cNvPr id="60" name="Straight Connector 59"/>
          <p:cNvCxnSpPr/>
          <p:nvPr/>
        </p:nvCxnSpPr>
        <p:spPr bwMode="auto">
          <a:xfrm>
            <a:off x="20776123" y="4676504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8995459" y="4680683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7239933" y="4659728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4403445" y="4663907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5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747" y="10154035"/>
            <a:ext cx="1347168" cy="92204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66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1792" y="10286376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sp>
        <p:nvSpPr>
          <p:cNvPr id="69" name="Rectangle 68"/>
          <p:cNvSpPr/>
          <p:nvPr/>
        </p:nvSpPr>
        <p:spPr>
          <a:xfrm>
            <a:off x="3020706" y="8213328"/>
            <a:ext cx="3066733" cy="95849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217645" tIns="108821" rIns="217645" bIns="108821">
            <a:spAutoFit/>
          </a:bodyPr>
          <a:lstStyle/>
          <a:p>
            <a:pPr algn="ctr"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Select *</a:t>
            </a:r>
          </a:p>
          <a:p>
            <a:pPr algn="ctr"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From </a:t>
            </a:r>
            <a:r>
              <a:rPr lang="en-US" sz="2400" b="1" dirty="0" err="1">
                <a:latin typeface="Arial"/>
                <a:ea typeface="+mn-ea"/>
                <a:cs typeface="+mn-cs"/>
              </a:rPr>
              <a:t>olly</a:t>
            </a:r>
            <a:endParaRPr lang="en-US" sz="2400" b="1" dirty="0">
              <a:latin typeface="Arial"/>
              <a:ea typeface="+mn-ea"/>
              <a:cs typeface="+mn-cs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16716864" y="9558525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18531029" y="9587845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20470888" y="9592024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22058805" y="9571069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Left Arrow 45"/>
          <p:cNvSpPr/>
          <p:nvPr/>
        </p:nvSpPr>
        <p:spPr bwMode="auto">
          <a:xfrm>
            <a:off x="15501203" y="10496008"/>
            <a:ext cx="838800" cy="544800"/>
          </a:xfrm>
          <a:prstGeom prst="left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999" y="3734791"/>
            <a:ext cx="1338707" cy="1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8468405" y="7482169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cxnSp>
        <p:nvCxnSpPr>
          <p:cNvPr id="1043" name="Elbow Connector 1042"/>
          <p:cNvCxnSpPr/>
          <p:nvPr/>
        </p:nvCxnSpPr>
        <p:spPr bwMode="auto">
          <a:xfrm>
            <a:off x="11890440" y="7553781"/>
            <a:ext cx="2194560" cy="3169920"/>
          </a:xfrm>
          <a:prstGeom prst="bentConnector3">
            <a:avLst>
              <a:gd name="adj1" fmla="val 8350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5" name="Elbow Connector 1044"/>
          <p:cNvCxnSpPr/>
          <p:nvPr/>
        </p:nvCxnSpPr>
        <p:spPr bwMode="auto">
          <a:xfrm rot="10800000" flipV="1">
            <a:off x="6759229" y="7530299"/>
            <a:ext cx="1706880" cy="316992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2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410" y="10166139"/>
            <a:ext cx="1086845" cy="9984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cxnSp>
        <p:nvCxnSpPr>
          <p:cNvPr id="1051" name="Straight Connector 1050"/>
          <p:cNvCxnSpPr/>
          <p:nvPr/>
        </p:nvCxnSpPr>
        <p:spPr bwMode="auto">
          <a:xfrm>
            <a:off x="4403255" y="10464261"/>
            <a:ext cx="9375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4407436" y="10795248"/>
            <a:ext cx="9375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2367971" y="8068993"/>
            <a:ext cx="3552635" cy="1523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lnSpc>
                <a:spcPct val="50000"/>
              </a:lnSpc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Potentially</a:t>
            </a:r>
          </a:p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Big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514" y="704413"/>
            <a:ext cx="6707835" cy="902811"/>
          </a:xfrm>
        </p:spPr>
        <p:txBody>
          <a:bodyPr/>
          <a:lstStyle/>
          <a:p>
            <a:r>
              <a:rPr lang="en-US" dirty="0" smtClean="0"/>
              <a:t>Using SQL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839220" y="3048000"/>
            <a:ext cx="2959101" cy="8483600"/>
            <a:chOff x="8839200" y="3048000"/>
            <a:chExt cx="2959100" cy="8483600"/>
          </a:xfrm>
        </p:grpSpPr>
        <p:grpSp>
          <p:nvGrpSpPr>
            <p:cNvPr id="5" name="Group 4"/>
            <p:cNvGrpSpPr/>
            <p:nvPr/>
          </p:nvGrpSpPr>
          <p:grpSpPr>
            <a:xfrm>
              <a:off x="8839200" y="3048000"/>
              <a:ext cx="2959100" cy="4419600"/>
              <a:chOff x="8839200" y="3048000"/>
              <a:chExt cx="2959100" cy="4419600"/>
            </a:xfrm>
          </p:grpSpPr>
          <p:sp>
            <p:nvSpPr>
              <p:cNvPr id="68" name="TextBox 111"/>
              <p:cNvSpPr txBox="1"/>
              <p:nvPr/>
            </p:nvSpPr>
            <p:spPr>
              <a:xfrm>
                <a:off x="9144000" y="3048000"/>
                <a:ext cx="2438399" cy="1697139"/>
              </a:xfrm>
              <a:prstGeom prst="rect">
                <a:avLst/>
              </a:prstGeom>
              <a:noFill/>
            </p:spPr>
            <p:txBody>
              <a:bodyPr wrap="square" lIns="217688" tIns="108843" rIns="217688" bIns="108843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 defTabSz="2437726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 Black"/>
                  </a:rPr>
                  <a:t>Hadoop</a:t>
                </a:r>
              </a:p>
              <a:p>
                <a:pPr algn="ctr" defTabSz="2437726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 Black"/>
                  </a:rPr>
                  <a:t>Access</a:t>
                </a:r>
              </a:p>
              <a:p>
                <a:pPr algn="ctr" defTabSz="2437726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 Black"/>
                  </a:rPr>
                  <a:t>Method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9200" y="4724400"/>
                <a:ext cx="2959100" cy="27432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25000" y="8077200"/>
              <a:ext cx="1841500" cy="345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3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5" grpId="0" animBg="1"/>
      <p:bldP spid="69" grpId="0" animBg="1"/>
      <p:bldP spid="45" grpId="0" animBg="1"/>
      <p:bldP spid="72" grpId="0" animBg="1"/>
      <p:bldP spid="73" grpId="0" animBg="1"/>
      <p:bldP spid="74" grpId="0" animBg="1"/>
      <p:bldP spid="46" grpId="0" animBg="1"/>
      <p:bldP spid="4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7908969" y="3451680"/>
            <a:ext cx="2138179" cy="1911979"/>
          </a:xfrm>
          <a:prstGeom prst="rect">
            <a:avLst/>
          </a:prstGeom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21433287" y="3448021"/>
            <a:ext cx="2138179" cy="1911979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9655780" y="3447467"/>
            <a:ext cx="2138179" cy="1911979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6090623" y="3430693"/>
            <a:ext cx="2138179" cy="191197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00753" y="3398467"/>
            <a:ext cx="2138179" cy="19119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2015429" y="3031779"/>
            <a:ext cx="11707664" cy="8603403"/>
          </a:xfrm>
          <a:prstGeom prst="rect">
            <a:avLst/>
          </a:prstGeom>
          <a:solidFill>
            <a:srgbClr val="FF8917">
              <a:alpha val="20000"/>
            </a:srgbClr>
          </a:solidFill>
          <a:ln w="127000" cap="flat" cmpd="sng" algn="ctr">
            <a:solidFill>
              <a:srgbClr val="FF89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91537" y="3149360"/>
            <a:ext cx="7755448" cy="8539877"/>
          </a:xfrm>
          <a:prstGeom prst="rect">
            <a:avLst/>
          </a:prstGeom>
          <a:solidFill>
            <a:srgbClr val="00B050">
              <a:alpha val="28000"/>
            </a:srgbClr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4403445" y="4977327"/>
            <a:ext cx="8279035" cy="4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111"/>
          <p:cNvSpPr txBox="1"/>
          <p:nvPr/>
        </p:nvSpPr>
        <p:spPr>
          <a:xfrm>
            <a:off x="2526819" y="1984323"/>
            <a:ext cx="3346437" cy="886677"/>
          </a:xfrm>
          <a:prstGeom prst="rect">
            <a:avLst/>
          </a:prstGeom>
          <a:noFill/>
        </p:spPr>
        <p:txBody>
          <a:bodyPr wrap="none" lIns="217645" tIns="108821" rIns="217645" bIns="10882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300" dirty="0">
                <a:solidFill>
                  <a:srgbClr val="002060"/>
                </a:solidFill>
                <a:latin typeface="Arial"/>
              </a:rPr>
              <a:t>SAS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8046" y="5278449"/>
            <a:ext cx="8886661" cy="2989816"/>
          </a:xfrm>
          <a:prstGeom prst="rect">
            <a:avLst/>
          </a:prstGeom>
          <a:noFill/>
        </p:spPr>
        <p:txBody>
          <a:bodyPr wrap="square" lIns="217645" tIns="108821" rIns="217645" bIns="108821" rtlCol="0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LIBNANE 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olly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HADOOP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 SERVER=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hadoop.company.com</a:t>
            </a:r>
            <a:endParaRPr lang="en-US" sz="29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 USER=“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paul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” PASS=“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sekrit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”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endParaRPr lang="en-US" sz="29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PROC MEANS DATA=</a:t>
            </a:r>
            <a:r>
              <a:rPr lang="en-US" sz="2900" b="1" dirty="0" err="1">
                <a:latin typeface="Courier New" pitchFamily="49" charset="0"/>
                <a:ea typeface="+mn-ea"/>
                <a:cs typeface="Courier New" pitchFamily="49" charset="0"/>
              </a:rPr>
              <a:t>olly.table</a:t>
            </a: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ourier New" pitchFamily="49" charset="0"/>
                <a:ea typeface="+mn-ea"/>
                <a:cs typeface="Courier New" pitchFamily="49" charset="0"/>
              </a:rPr>
              <a:t>  BY GRP; RUN;</a:t>
            </a:r>
            <a:endParaRPr lang="en-US" sz="4800" b="1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2682480" y="4672323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113552" y="3594152"/>
            <a:ext cx="0" cy="7994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7332" y="8182873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6359" y="8161921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9866" y="8166097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1532" y="8161921"/>
            <a:ext cx="1612317" cy="1321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36" name="TextBox 111"/>
          <p:cNvSpPr txBox="1"/>
          <p:nvPr/>
        </p:nvSpPr>
        <p:spPr>
          <a:xfrm>
            <a:off x="16508132" y="2013643"/>
            <a:ext cx="4308237" cy="886677"/>
          </a:xfrm>
          <a:prstGeom prst="rect">
            <a:avLst/>
          </a:prstGeom>
          <a:noFill/>
        </p:spPr>
        <p:txBody>
          <a:bodyPr wrap="none" lIns="217645" tIns="108821" rIns="217645" bIns="10882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29292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24377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300" dirty="0">
                <a:solidFill>
                  <a:srgbClr val="002060"/>
                </a:solidFill>
                <a:latin typeface="Arial"/>
              </a:rPr>
              <a:t>Hadoop Cluster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869292" y="5389463"/>
            <a:ext cx="3221827" cy="1697155"/>
          </a:xfrm>
          <a:prstGeom prst="rect">
            <a:avLst/>
          </a:prstGeom>
          <a:solidFill>
            <a:srgbClr val="FF8917">
              <a:alpha val="20000"/>
            </a:srgbClr>
          </a:solidFill>
          <a:ln w="3175">
            <a:solidFill>
              <a:schemeClr val="tx1"/>
            </a:solidFill>
          </a:ln>
        </p:spPr>
        <p:txBody>
          <a:bodyPr wrap="square" lIns="217645" tIns="108821" rIns="217645" bIns="108821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Select sum(x),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     min(x) ….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From </a:t>
            </a:r>
            <a:r>
              <a:rPr lang="en-US" sz="2400" b="1" dirty="0" err="1">
                <a:latin typeface="Arial"/>
                <a:ea typeface="+mn-ea"/>
                <a:cs typeface="+mn-cs"/>
              </a:rPr>
              <a:t>olly_slice</a:t>
            </a:r>
            <a:endParaRPr lang="en-US" sz="2400" b="1" dirty="0">
              <a:latin typeface="Arial"/>
              <a:ea typeface="+mn-ea"/>
              <a:cs typeface="+mn-cs"/>
            </a:endParaRP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Group By GRP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569218" y="5443921"/>
            <a:ext cx="3066733" cy="1697155"/>
          </a:xfrm>
          <a:prstGeom prst="rect">
            <a:avLst/>
          </a:prstGeom>
          <a:solidFill>
            <a:srgbClr val="FF8917">
              <a:alpha val="20000"/>
            </a:srgbClr>
          </a:solidFill>
          <a:ln w="3175">
            <a:solidFill>
              <a:schemeClr val="tx1"/>
            </a:solidFill>
          </a:ln>
        </p:spPr>
        <p:txBody>
          <a:bodyPr wrap="square" lIns="217645" tIns="108821" rIns="217645" bIns="108821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Select sum(x),     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     min(x) …</a:t>
            </a: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From </a:t>
            </a:r>
            <a:r>
              <a:rPr lang="en-US" sz="2400" b="1" dirty="0" err="1">
                <a:latin typeface="Arial"/>
                <a:ea typeface="+mn-ea"/>
                <a:cs typeface="+mn-cs"/>
              </a:rPr>
              <a:t>olly</a:t>
            </a:r>
            <a:endParaRPr lang="en-US" sz="2400" b="1" dirty="0">
              <a:latin typeface="Arial"/>
              <a:ea typeface="+mn-ea"/>
              <a:cs typeface="+mn-cs"/>
            </a:endParaRPr>
          </a:p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Group By GRP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71488" y="3318251"/>
            <a:ext cx="3293099" cy="958491"/>
          </a:xfrm>
          <a:prstGeom prst="rect">
            <a:avLst/>
          </a:prstGeom>
          <a:noFill/>
          <a:ln w="0">
            <a:noFill/>
          </a:ln>
        </p:spPr>
        <p:txBody>
          <a:bodyPr wrap="square" lIns="217645" tIns="108821" rIns="217645" bIns="108821" rtlCol="0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Controller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657008" y="3322429"/>
            <a:ext cx="3293099" cy="958491"/>
          </a:xfrm>
          <a:prstGeom prst="rect">
            <a:avLst/>
          </a:prstGeom>
          <a:noFill/>
        </p:spPr>
        <p:txBody>
          <a:bodyPr wrap="square" lIns="217645" tIns="108821" rIns="217645" bIns="108821" rtlCol="0">
            <a:spAutoFit/>
          </a:bodyPr>
          <a:lstStyle/>
          <a:p>
            <a:pPr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/>
                <a:ea typeface="+mn-ea"/>
                <a:cs typeface="+mn-cs"/>
              </a:rPr>
              <a:t>Workers</a:t>
            </a:r>
          </a:p>
        </p:txBody>
      </p:sp>
      <p:pic>
        <p:nvPicPr>
          <p:cNvPr id="1030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5504" y="10307333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53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9672" y="10336653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54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4392" y="10391112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59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2864" y="10370155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cxnSp>
        <p:nvCxnSpPr>
          <p:cNvPr id="60" name="Straight Connector 59"/>
          <p:cNvCxnSpPr/>
          <p:nvPr/>
        </p:nvCxnSpPr>
        <p:spPr bwMode="auto">
          <a:xfrm>
            <a:off x="20776123" y="4676504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8995459" y="4680683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7239933" y="4659728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4403445" y="4663907"/>
            <a:ext cx="0" cy="3007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5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747" y="10154035"/>
            <a:ext cx="1347168" cy="92204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pic>
        <p:nvPicPr>
          <p:cNvPr id="66" name="Picture 6" descr="C:\Users\sasroc\AppData\Local\Microsoft\Windows\Temporary Internet Files\Content.IE5\QBV0NOX3\MC9003515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1792" y="10286376"/>
            <a:ext cx="1347168" cy="9220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sp>
        <p:nvSpPr>
          <p:cNvPr id="69" name="Rectangle 68"/>
          <p:cNvSpPr/>
          <p:nvPr/>
        </p:nvSpPr>
        <p:spPr>
          <a:xfrm>
            <a:off x="3020706" y="8213356"/>
            <a:ext cx="3066733" cy="169715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217645" tIns="108821" rIns="217645" bIns="108821">
            <a:spAutoFit/>
          </a:bodyPr>
          <a:lstStyle/>
          <a:p>
            <a:pPr algn="ctr"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Select sum(x), min(x) ….</a:t>
            </a:r>
          </a:p>
          <a:p>
            <a:pPr algn="ctr"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From </a:t>
            </a:r>
            <a:r>
              <a:rPr lang="en-US" sz="2400" b="1" dirty="0" err="1">
                <a:latin typeface="Arial"/>
                <a:ea typeface="+mn-ea"/>
                <a:cs typeface="+mn-cs"/>
              </a:rPr>
              <a:t>olly</a:t>
            </a:r>
            <a:endParaRPr lang="en-US" sz="2400" b="1" dirty="0">
              <a:latin typeface="Arial"/>
              <a:ea typeface="+mn-ea"/>
              <a:cs typeface="+mn-cs"/>
            </a:endParaRPr>
          </a:p>
          <a:p>
            <a:pPr algn="ctr" defTabSz="243772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/>
                <a:ea typeface="+mn-ea"/>
                <a:cs typeface="+mn-cs"/>
              </a:rPr>
              <a:t>Group By GRP</a:t>
            </a:r>
          </a:p>
        </p:txBody>
      </p:sp>
      <p:sp>
        <p:nvSpPr>
          <p:cNvPr id="45" name="Down Arrow 44"/>
          <p:cNvSpPr/>
          <p:nvPr/>
        </p:nvSpPr>
        <p:spPr bwMode="auto">
          <a:xfrm>
            <a:off x="16716864" y="9558525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18531029" y="9587845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20470888" y="9592024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22058805" y="9571069"/>
            <a:ext cx="904976" cy="645787"/>
          </a:xfrm>
          <a:prstGeom prst="down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Left Arrow 45"/>
          <p:cNvSpPr/>
          <p:nvPr/>
        </p:nvSpPr>
        <p:spPr bwMode="auto">
          <a:xfrm>
            <a:off x="15501203" y="10496008"/>
            <a:ext cx="838800" cy="544800"/>
          </a:xfrm>
          <a:prstGeom prst="leftArrow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999" y="3734791"/>
            <a:ext cx="1338707" cy="1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8544605" y="7482169"/>
            <a:ext cx="3418795" cy="12191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endParaRPr lang="en-US" sz="4800">
              <a:latin typeface="Arial" charset="0"/>
              <a:ea typeface="+mn-ea"/>
              <a:cs typeface="+mn-cs"/>
            </a:endParaRPr>
          </a:p>
        </p:txBody>
      </p:sp>
      <p:cxnSp>
        <p:nvCxnSpPr>
          <p:cNvPr id="1043" name="Elbow Connector 1042"/>
          <p:cNvCxnSpPr/>
          <p:nvPr/>
        </p:nvCxnSpPr>
        <p:spPr bwMode="auto">
          <a:xfrm>
            <a:off x="11890440" y="7553781"/>
            <a:ext cx="2194560" cy="3169920"/>
          </a:xfrm>
          <a:prstGeom prst="bentConnector3">
            <a:avLst>
              <a:gd name="adj1" fmla="val 8350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5" name="Elbow Connector 1044"/>
          <p:cNvCxnSpPr/>
          <p:nvPr/>
        </p:nvCxnSpPr>
        <p:spPr bwMode="auto">
          <a:xfrm rot="10800000" flipV="1">
            <a:off x="6759229" y="7530299"/>
            <a:ext cx="1706880" cy="316992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2" name="Picture 2" descr="C:\Users\sasroc\AppData\Local\Microsoft\Windows\Temporary Internet Files\Content.IE5\IGW19H6E\MC9001965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410" y="10166139"/>
            <a:ext cx="1086845" cy="9984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  <p:cxnSp>
        <p:nvCxnSpPr>
          <p:cNvPr id="1051" name="Straight Connector 1050"/>
          <p:cNvCxnSpPr/>
          <p:nvPr/>
        </p:nvCxnSpPr>
        <p:spPr bwMode="auto">
          <a:xfrm>
            <a:off x="4403255" y="10464261"/>
            <a:ext cx="9375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4407436" y="10795248"/>
            <a:ext cx="9375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2367971" y="8068993"/>
            <a:ext cx="3552635" cy="1523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217645" tIns="108821" rIns="217645" bIns="1088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2176447" fontAlgn="auto">
              <a:lnSpc>
                <a:spcPct val="50000"/>
              </a:lnSpc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Aggregate Data</a:t>
            </a:r>
          </a:p>
          <a:p>
            <a:pPr algn="ctr" defTabSz="2176447" fontAlgn="auto">
              <a:lnSpc>
                <a:spcPct val="50000"/>
              </a:lnSpc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ONLY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514" y="704413"/>
            <a:ext cx="6707835" cy="902811"/>
          </a:xfrm>
        </p:spPr>
        <p:txBody>
          <a:bodyPr/>
          <a:lstStyle/>
          <a:p>
            <a:r>
              <a:rPr lang="en-US" dirty="0" smtClean="0"/>
              <a:t>Using SQL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8839220" y="3048000"/>
            <a:ext cx="2959101" cy="8483600"/>
            <a:chOff x="8839200" y="3048000"/>
            <a:chExt cx="2959100" cy="8483600"/>
          </a:xfrm>
        </p:grpSpPr>
        <p:grpSp>
          <p:nvGrpSpPr>
            <p:cNvPr id="77" name="Group 76"/>
            <p:cNvGrpSpPr/>
            <p:nvPr/>
          </p:nvGrpSpPr>
          <p:grpSpPr>
            <a:xfrm>
              <a:off x="8839200" y="3048000"/>
              <a:ext cx="2959100" cy="4419600"/>
              <a:chOff x="8839200" y="3048000"/>
              <a:chExt cx="2959100" cy="4419600"/>
            </a:xfrm>
          </p:grpSpPr>
          <p:sp>
            <p:nvSpPr>
              <p:cNvPr id="79" name="TextBox 111"/>
              <p:cNvSpPr txBox="1"/>
              <p:nvPr/>
            </p:nvSpPr>
            <p:spPr>
              <a:xfrm>
                <a:off x="9144000" y="3048000"/>
                <a:ext cx="2438399" cy="1697139"/>
              </a:xfrm>
              <a:prstGeom prst="rect">
                <a:avLst/>
              </a:prstGeom>
              <a:noFill/>
            </p:spPr>
            <p:txBody>
              <a:bodyPr wrap="square" lIns="217688" tIns="108843" rIns="217688" bIns="108843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rgbClr val="292929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 defTabSz="2437726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 Black"/>
                  </a:rPr>
                  <a:t>Hadoop</a:t>
                </a:r>
              </a:p>
              <a:p>
                <a:pPr algn="ctr" defTabSz="2437726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 Black"/>
                  </a:rPr>
                  <a:t>Access</a:t>
                </a:r>
              </a:p>
              <a:p>
                <a:pPr algn="ctr" defTabSz="2437726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Arial Black"/>
                  </a:rPr>
                  <a:t>Method</a:t>
                </a: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9200" y="4724400"/>
                <a:ext cx="2959100" cy="2743200"/>
              </a:xfrm>
              <a:prstGeom prst="rect">
                <a:avLst/>
              </a:prstGeom>
            </p:spPr>
          </p:pic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25000" y="8077200"/>
              <a:ext cx="1841500" cy="345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7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514" y="704411"/>
            <a:ext cx="6707835" cy="902811"/>
          </a:xfrm>
        </p:spPr>
        <p:txBody>
          <a:bodyPr/>
          <a:lstStyle/>
          <a:p>
            <a:r>
              <a:rPr lang="en-US" dirty="0" smtClean="0"/>
              <a:t>Using SQL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977806"/>
              </p:ext>
            </p:extLst>
          </p:nvPr>
        </p:nvGraphicFramePr>
        <p:xfrm>
          <a:off x="1219228" y="3353999"/>
          <a:ext cx="10354733" cy="395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733"/>
              </a:tblGrid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Advantages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Same SAS syntax. (people</a:t>
                      </a:r>
                      <a:r>
                        <a:rPr lang="en-US" sz="4800" baseline="0" dirty="0" smtClean="0"/>
                        <a:t> skills)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Convenient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Gateway Drug </a:t>
                      </a:r>
                      <a:r>
                        <a:rPr lang="en-US" sz="4800" dirty="0" smtClean="0">
                          <a:sym typeface="Wingdings"/>
                        </a:rPr>
                        <a:t>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461740"/>
              </p:ext>
            </p:extLst>
          </p:nvPr>
        </p:nvGraphicFramePr>
        <p:xfrm>
          <a:off x="12805835" y="3353981"/>
          <a:ext cx="10346267" cy="75725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346267"/>
              </a:tblGrid>
              <a:tr h="988907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Disadvantages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1706880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Not really taking advantage of cluster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1706880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Potentially Large datasets still transferred</a:t>
                      </a:r>
                      <a:r>
                        <a:rPr lang="en-US" sz="4800" baseline="0" dirty="0" smtClean="0"/>
                        <a:t> to SAS Server</a:t>
                      </a:r>
                      <a:endParaRPr lang="en-US" sz="4800" dirty="0"/>
                    </a:p>
                  </a:txBody>
                  <a:tcPr marL="243840" marR="243840" marT="121920" marB="121920"/>
                </a:tc>
              </a:tr>
              <a:tr h="3169920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Not Many Techniques </a:t>
                      </a:r>
                      <a:r>
                        <a:rPr lang="en-US" sz="4800" dirty="0" err="1" smtClean="0"/>
                        <a:t>Passthru</a:t>
                      </a:r>
                      <a:endParaRPr lang="en-US" sz="4800" dirty="0" smtClean="0"/>
                    </a:p>
                    <a:p>
                      <a:r>
                        <a:rPr lang="en-US" sz="4800" dirty="0" smtClean="0"/>
                        <a:t>    Basic Summary Statistics</a:t>
                      </a:r>
                      <a:r>
                        <a:rPr lang="en-US" sz="4800" baseline="0" dirty="0" smtClean="0"/>
                        <a:t> – YES</a:t>
                      </a:r>
                    </a:p>
                    <a:p>
                      <a:r>
                        <a:rPr lang="en-US" sz="4800" baseline="0" dirty="0" smtClean="0"/>
                        <a:t>    Higher Order Math – NO</a:t>
                      </a:r>
                      <a:endParaRPr lang="en-US" sz="4800" dirty="0" smtClean="0"/>
                    </a:p>
                    <a:p>
                      <a:endParaRPr lang="en-US" sz="4800" dirty="0"/>
                    </a:p>
                  </a:txBody>
                  <a:tcPr marL="243840" marR="243840" marT="121920" marB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1457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496299" y="1"/>
            <a:ext cx="15328901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25201" y="2895600"/>
            <a:ext cx="11861800" cy="9906000"/>
          </a:xfrm>
        </p:spPr>
        <p:txBody>
          <a:bodyPr>
            <a:normAutofit fontScale="92500" lnSpcReduction="10000"/>
          </a:bodyPr>
          <a:lstStyle/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Two ways to push work to the cluster…</a:t>
            </a:r>
          </a:p>
          <a:p>
            <a:pPr marL="342829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SQL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Using a SAS Compute Engine on the cluster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Data Implications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SAS Format, produce/consume with other tools</a:t>
            </a:r>
          </a:p>
          <a:p>
            <a:pPr marL="868488" lvl="1" indent="-685655" algn="l">
              <a:buFont typeface="Arial"/>
              <a:buChar char="•"/>
            </a:pPr>
            <a:r>
              <a:rPr lang="en-US" dirty="0"/>
              <a:t>Data in other Formats, produce/consume with SAS</a:t>
            </a:r>
          </a:p>
          <a:p>
            <a:pPr marL="525662" lvl="1" indent="-342829" algn="l">
              <a:buFont typeface="+mj-lt"/>
              <a:buAutoNum type="arabicPeriod"/>
            </a:pPr>
            <a:endParaRPr lang="en-US" dirty="0"/>
          </a:p>
          <a:p>
            <a:pPr marL="342829" indent="-342829" algn="l">
              <a:buFont typeface="+mj-lt"/>
              <a:buAutoNum type="arabicPeriod"/>
            </a:pPr>
            <a:r>
              <a:rPr lang="en-US" dirty="0"/>
              <a:t>HDFS versus the Enterprise DBMS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63001" y="609601"/>
            <a:ext cx="2362200" cy="2362200"/>
            <a:chOff x="7385330" y="705859"/>
            <a:chExt cx="1622346" cy="18707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848" y="1377515"/>
              <a:ext cx="1598828" cy="11991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330" y="705859"/>
              <a:ext cx="1621677" cy="6584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sp>
        <p:nvSpPr>
          <p:cNvPr id="2" name="Rounded Rectangle 1"/>
          <p:cNvSpPr/>
          <p:nvPr/>
        </p:nvSpPr>
        <p:spPr bwMode="auto">
          <a:xfrm>
            <a:off x="10591800" y="5334000"/>
            <a:ext cx="12801600" cy="1371600"/>
          </a:xfrm>
          <a:prstGeom prst="roundRect">
            <a:avLst/>
          </a:prstGeom>
          <a:solidFill>
            <a:schemeClr val="accent2">
              <a:alpha val="37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6" tIns="45719" rIns="91416" bIns="45719" numCol="1" spcCol="0" rtlCol="0" anchor="t" anchorCtr="0" compatLnSpc="1">
            <a:prstTxWarp prst="textNoShape">
              <a:avLst/>
            </a:prstTxWarp>
          </a:bodyPr>
          <a:lstStyle/>
          <a:p>
            <a:pPr defTabSz="91418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952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8785" y="9106703"/>
            <a:ext cx="18412408" cy="29609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6" tIns="121893" rIns="243786" bIns="1218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HDFS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31771" y="2363755"/>
            <a:ext cx="3881536" cy="57725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6" tIns="121893" rIns="243786" bIns="1218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MAP</a:t>
            </a: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REDUCE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68059" y="2372032"/>
            <a:ext cx="3881536" cy="57725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6" tIns="121893" rIns="243786" bIns="1218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Storm</a:t>
            </a: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rgbClr val="000000"/>
              </a:solidFill>
              <a:latin typeface="Arial"/>
            </a:endParaRP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Spark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96987" y="2396915"/>
            <a:ext cx="3881536" cy="57725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6" tIns="121893" rIns="243786" bIns="1218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IMPALA</a:t>
            </a:r>
          </a:p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Arial"/>
              </a:rPr>
              <a:t>Tez</a:t>
            </a:r>
            <a:endParaRPr lang="en-US" sz="4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400549" y="2396915"/>
            <a:ext cx="3881536" cy="5772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6" tIns="121893" rIns="243786" bIns="1218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SAS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1117" y="8365264"/>
            <a:ext cx="13560491" cy="114455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86" tIns="121893" rIns="243786" bIns="1218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43778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Yarn, or better resource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2.0 :: YARN to the rescue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89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_Company_Confidential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2_Company_Confidential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xternal_Presentation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Company_Confidential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Pages>0</Pages>
  <Words>2058</Words>
  <Characters>0</Characters>
  <Application>Microsoft Macintosh PowerPoint</Application>
  <PresentationFormat>Custom</PresentationFormat>
  <Lines>0</Lines>
  <Paragraphs>595</Paragraphs>
  <Slides>34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Title &amp; Subtitle dark</vt:lpstr>
      <vt:lpstr>Title &amp; Bullets dark</vt:lpstr>
      <vt:lpstr>Title &amp; Bullets light</vt:lpstr>
      <vt:lpstr>1_Title &amp; Subtitle light</vt:lpstr>
      <vt:lpstr>External_Presentation_16x9_2012</vt:lpstr>
      <vt:lpstr>1_External_Presentation_16x9_2012</vt:lpstr>
      <vt:lpstr>1_Title &amp; Bullets light</vt:lpstr>
      <vt:lpstr>2_External_Presentation_16x9_2012</vt:lpstr>
      <vt:lpstr>Company_Confidential_16x9_2012</vt:lpstr>
      <vt:lpstr>3_External_Presentation_16x9_2012</vt:lpstr>
      <vt:lpstr>1_Company_Confidential_16x9_2012</vt:lpstr>
      <vt:lpstr>2_Company_Confidential_16x9_2012</vt:lpstr>
      <vt:lpstr>SAS on Your Cluster Serving your Data (Analysts)</vt:lpstr>
      <vt:lpstr>Agenda</vt:lpstr>
      <vt:lpstr>Agenda</vt:lpstr>
      <vt:lpstr>Using SQL</vt:lpstr>
      <vt:lpstr>Using SQL</vt:lpstr>
      <vt:lpstr>Using SQL</vt:lpstr>
      <vt:lpstr>Using SQL</vt:lpstr>
      <vt:lpstr>Agenda</vt:lpstr>
      <vt:lpstr>Hadoop 2.0 :: YARN to the rescue</vt:lpstr>
      <vt:lpstr>2013q4? 2014?</vt:lpstr>
      <vt:lpstr>Hadoop – and her 2 beautiful things</vt:lpstr>
      <vt:lpstr>Why Do This?</vt:lpstr>
      <vt:lpstr>Slide 13</vt:lpstr>
      <vt:lpstr>Slide 14</vt:lpstr>
      <vt:lpstr>Slide 15</vt:lpstr>
      <vt:lpstr>Slide 16</vt:lpstr>
      <vt:lpstr>SAS® In-memory  ANALYTICS</vt:lpstr>
      <vt:lpstr>Slide 18</vt:lpstr>
      <vt:lpstr>32 x </vt:lpstr>
      <vt:lpstr>32 x </vt:lpstr>
      <vt:lpstr>Agenda</vt:lpstr>
      <vt:lpstr>Slide 22</vt:lpstr>
      <vt:lpstr>Slide 23</vt:lpstr>
      <vt:lpstr>Slide 24</vt:lpstr>
      <vt:lpstr>Slide 25</vt:lpstr>
      <vt:lpstr>Slide 26</vt:lpstr>
      <vt:lpstr>Slide 27</vt:lpstr>
      <vt:lpstr>How about the other way?</vt:lpstr>
      <vt:lpstr>Slide 29</vt:lpstr>
      <vt:lpstr>Slide 30</vt:lpstr>
      <vt:lpstr>Agenda</vt:lpstr>
      <vt:lpstr>Reference architecture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Sophia DeMartini</cp:lastModifiedBy>
  <cp:revision>12</cp:revision>
  <dcterms:created xsi:type="dcterms:W3CDTF">2013-10-30T19:22:25Z</dcterms:created>
  <dcterms:modified xsi:type="dcterms:W3CDTF">2013-10-30T19:22:40Z</dcterms:modified>
</cp:coreProperties>
</file>