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9" r:id="rId2"/>
    <p:sldMasterId id="2147483676" r:id="rId3"/>
  </p:sldMasterIdLst>
  <p:notesMasterIdLst>
    <p:notesMasterId r:id="rId38"/>
  </p:notesMasterIdLst>
  <p:sldIdLst>
    <p:sldId id="266" r:id="rId4"/>
    <p:sldId id="270" r:id="rId5"/>
    <p:sldId id="261" r:id="rId6"/>
    <p:sldId id="263" r:id="rId7"/>
    <p:sldId id="271" r:id="rId8"/>
    <p:sldId id="280" r:id="rId9"/>
    <p:sldId id="273" r:id="rId10"/>
    <p:sldId id="274" r:id="rId11"/>
    <p:sldId id="275" r:id="rId12"/>
    <p:sldId id="276" r:id="rId13"/>
    <p:sldId id="283" r:id="rId14"/>
    <p:sldId id="281" r:id="rId15"/>
    <p:sldId id="286" r:id="rId16"/>
    <p:sldId id="285" r:id="rId17"/>
    <p:sldId id="282" r:id="rId18"/>
    <p:sldId id="272" r:id="rId19"/>
    <p:sldId id="284" r:id="rId20"/>
    <p:sldId id="315" r:id="rId21"/>
    <p:sldId id="313" r:id="rId22"/>
    <p:sldId id="302" r:id="rId23"/>
    <p:sldId id="301" r:id="rId24"/>
    <p:sldId id="303" r:id="rId25"/>
    <p:sldId id="304" r:id="rId26"/>
    <p:sldId id="314" r:id="rId27"/>
    <p:sldId id="305" r:id="rId28"/>
    <p:sldId id="306" r:id="rId29"/>
    <p:sldId id="307" r:id="rId30"/>
    <p:sldId id="308" r:id="rId31"/>
    <p:sldId id="309" r:id="rId32"/>
    <p:sldId id="312" r:id="rId33"/>
    <p:sldId id="311" r:id="rId34"/>
    <p:sldId id="265" r:id="rId35"/>
    <p:sldId id="278" r:id="rId36"/>
    <p:sldId id="279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47" autoAdjust="0"/>
    <p:restoredTop sz="94670" autoAdjust="0"/>
  </p:normalViewPr>
  <p:slideViewPr>
    <p:cSldViewPr snapToGrid="0" snapToObjects="1">
      <p:cViewPr>
        <p:scale>
          <a:sx n="116" d="100"/>
          <a:sy n="116" d="100"/>
        </p:scale>
        <p:origin x="-14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44BC-997C-1C43-B59C-0558CB2C2E06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F7025-F4F2-4445-A5FF-93184241E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50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buClr>
                <a:srgbClr val="C02B55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65D5-54AF-7D49-A111-FB72ECD909ED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392B2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Click to edit Master title style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392B2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22B61-67AE-844B-893E-ABDB7C4797D9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21EE-A7DC-1540-BFCA-245B51842D63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3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3730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7E0D-9AB0-5146-A88A-585CDDCBFEEB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392B2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Click to edit Master title style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392B2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600" y="4809076"/>
            <a:ext cx="2565400" cy="694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4131" y="138854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599" y="4224874"/>
            <a:ext cx="2565401" cy="431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2389-7196-AC4A-BCBE-7D2D654295A4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392B2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Click to edit Master title style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392B2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buClr>
                <a:srgbClr val="C02B55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BDBE-4C3A-0E44-9589-47371DC6F43B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E88813DA-8D06-F14C-8552-E6A9180E361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65D5-54AF-7D49-A111-FB72ECD909ED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>
                <a:latin typeface="Calibri"/>
              </a:rPr>
              <a:pPr/>
              <a:t>‹#›</a:t>
            </a:fld>
            <a:endParaRPr lang="en-US">
              <a:latin typeface="Calibri"/>
            </a:endParaRPr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600" dirty="0" smtClean="0">
                <a:solidFill>
                  <a:srgbClr val="0392B2"/>
                </a:solidFill>
                <a:latin typeface="Calibri"/>
                <a:cs typeface="Calibri"/>
              </a:rPr>
              <a:t>Click to edit Master title style</a:t>
            </a:r>
            <a:endParaRPr lang="en-US" sz="3600" dirty="0">
              <a:solidFill>
                <a:srgbClr val="0392B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22B61-67AE-844B-893E-ABDB7C4797D9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>
                <a:latin typeface="Calibri"/>
              </a:rPr>
              <a:pPr/>
              <a:t>‹#›</a:t>
            </a:fld>
            <a:endParaRPr lang="en-US"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21EE-A7DC-1540-BFCA-245B51842D63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>
                <a:latin typeface="Calibri"/>
              </a:rPr>
              <a:pPr/>
              <a:t>‹#›</a:t>
            </a:fld>
            <a:endParaRPr lang="en-US">
              <a:latin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3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3730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7E0D-9AB0-5146-A88A-585CDDCBFEEB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>
                <a:latin typeface="Calibri"/>
              </a:rPr>
              <a:pPr/>
              <a:t>‹#›</a:t>
            </a:fld>
            <a:endParaRPr lang="en-US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600" smtClean="0">
                <a:solidFill>
                  <a:srgbClr val="0392B2"/>
                </a:solidFill>
                <a:latin typeface="Arial"/>
                <a:cs typeface="Arial"/>
              </a:rPr>
              <a:t>Click to edit Master title style</a:t>
            </a:r>
            <a:endParaRPr lang="en-US" sz="3600" dirty="0">
              <a:solidFill>
                <a:srgbClr val="0392B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600" dirty="0" smtClean="0">
                <a:solidFill>
                  <a:srgbClr val="0392B2"/>
                </a:solidFill>
                <a:latin typeface="Calibri"/>
                <a:cs typeface="Calibri"/>
              </a:rPr>
              <a:t>Click to edit Master title style</a:t>
            </a:r>
            <a:endParaRPr lang="en-US" sz="3600" dirty="0">
              <a:solidFill>
                <a:srgbClr val="0392B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600" y="4809076"/>
            <a:ext cx="2565400" cy="694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4131" y="138854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599" y="4224874"/>
            <a:ext cx="2565401" cy="431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2389-7196-AC4A-BCBE-7D2D654295A4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13DA-8D06-F14C-8552-E6A9180E361F}" type="slidenum">
              <a:rPr lang="en-US" smtClean="0">
                <a:latin typeface="Calibri"/>
              </a:rPr>
              <a:pPr/>
              <a:t>‹#›</a:t>
            </a:fld>
            <a:endParaRPr lang="en-US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600" smtClean="0">
                <a:solidFill>
                  <a:srgbClr val="0392B2"/>
                </a:solidFill>
                <a:latin typeface="Arial"/>
                <a:cs typeface="Arial"/>
              </a:rPr>
              <a:t>Click to edit Master title style</a:t>
            </a:r>
            <a:endParaRPr lang="en-US" sz="3600" dirty="0">
              <a:solidFill>
                <a:srgbClr val="0392B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3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3730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600" smtClean="0">
                <a:solidFill>
                  <a:srgbClr val="0392B2"/>
                </a:solidFill>
                <a:latin typeface="Arial"/>
                <a:cs typeface="Arial"/>
              </a:rPr>
              <a:t>Click to edit Master title style</a:t>
            </a:r>
            <a:endParaRPr lang="en-US" sz="3600" dirty="0">
              <a:solidFill>
                <a:srgbClr val="0392B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600" y="4809076"/>
            <a:ext cx="2565400" cy="694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4131" y="138854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599" y="4224874"/>
            <a:ext cx="2565401" cy="431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600" smtClean="0">
                <a:solidFill>
                  <a:srgbClr val="0392B2"/>
                </a:solidFill>
                <a:latin typeface="Arial"/>
                <a:cs typeface="Arial"/>
              </a:rPr>
              <a:t>Click to edit Master title style</a:t>
            </a:r>
            <a:endParaRPr lang="en-US" sz="3600" dirty="0">
              <a:solidFill>
                <a:srgbClr val="0392B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5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0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buClr>
                <a:srgbClr val="C02B55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BDBE-4C3A-0E44-9589-47371DC6F43B}" type="datetime1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E88813DA-8D06-F14C-8552-E6A9180E361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master_strip_v2_100212.jpg"/>
          <p:cNvPicPr>
            <a:picLocks noChangeAspect="1"/>
          </p:cNvPicPr>
          <p:nvPr/>
        </p:nvPicPr>
        <p:blipFill>
          <a:blip r:embed="rId10"/>
          <a:srcRect b="19943"/>
          <a:stretch>
            <a:fillRect/>
          </a:stretch>
        </p:blipFill>
        <p:spPr>
          <a:xfrm>
            <a:off x="0" y="6246220"/>
            <a:ext cx="9144000" cy="611780"/>
          </a:xfrm>
          <a:prstGeom prst="rect">
            <a:avLst/>
          </a:prstGeom>
        </p:spPr>
      </p:pic>
      <p:pic>
        <p:nvPicPr>
          <p:cNvPr id="12" name="Picture 11" descr="cloudera_logo_rev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51691" y="6364816"/>
            <a:ext cx="1286274" cy="38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502" y="1383127"/>
            <a:ext cx="8229600" cy="4734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48915" y="6356350"/>
            <a:ext cx="9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A12C4F08-9FD9-0849-ADD0-A31CEF9ED7B1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163" y="6356350"/>
            <a:ext cx="5604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FDB1B2-F43A-174D-8EA2-D8AC8D2221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991673"/>
            <a:ext cx="8229600" cy="1588"/>
          </a:xfrm>
          <a:prstGeom prst="line">
            <a:avLst/>
          </a:prstGeom>
          <a:ln w="6350" cap="flat" cmpd="sng" algn="ctr">
            <a:solidFill>
              <a:srgbClr val="AEAEAE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392B2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800" kern="1200">
          <a:solidFill>
            <a:srgbClr val="505050"/>
          </a:solidFill>
          <a:latin typeface="Calibri"/>
          <a:ea typeface="+mn-ea"/>
          <a:cs typeface="Calibri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400" kern="1200">
          <a:solidFill>
            <a:srgbClr val="505050"/>
          </a:solidFill>
          <a:latin typeface="Calibri"/>
          <a:ea typeface="+mn-ea"/>
          <a:cs typeface="Calibri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000" kern="1200">
          <a:solidFill>
            <a:srgbClr val="505050"/>
          </a:solidFill>
          <a:latin typeface="Calibri"/>
          <a:ea typeface="+mn-ea"/>
          <a:cs typeface="Calibri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1800" kern="1200">
          <a:solidFill>
            <a:srgbClr val="505050"/>
          </a:solidFill>
          <a:latin typeface="Calibri"/>
          <a:ea typeface="+mn-ea"/>
          <a:cs typeface="Calibri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1800" kern="1200">
          <a:solidFill>
            <a:srgbClr val="505050"/>
          </a:solidFill>
          <a:latin typeface="Calibri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master_strip_v2_100212.jpg"/>
          <p:cNvPicPr>
            <a:picLocks noChangeAspect="1"/>
          </p:cNvPicPr>
          <p:nvPr/>
        </p:nvPicPr>
        <p:blipFill>
          <a:blip r:embed="rId8"/>
          <a:srcRect b="19943"/>
          <a:stretch>
            <a:fillRect/>
          </a:stretch>
        </p:blipFill>
        <p:spPr>
          <a:xfrm>
            <a:off x="0" y="6246220"/>
            <a:ext cx="9144000" cy="6117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502" y="1383127"/>
            <a:ext cx="8229600" cy="4734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48915" y="6356350"/>
            <a:ext cx="9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2DD18076-68F1-8849-A6D0-ECBECB8D5DC0}" type="datetime1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163" y="6356350"/>
            <a:ext cx="5604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88813DA-8D06-F14C-8552-E6A9180E361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991673"/>
            <a:ext cx="8229600" cy="1588"/>
          </a:xfrm>
          <a:prstGeom prst="line">
            <a:avLst/>
          </a:prstGeom>
          <a:ln w="6350" cap="flat" cmpd="sng" algn="ctr">
            <a:solidFill>
              <a:srgbClr val="AEAEAE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392B2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800" kern="1200">
          <a:solidFill>
            <a:srgbClr val="505050"/>
          </a:solidFill>
          <a:latin typeface="Calibri"/>
          <a:ea typeface="+mn-ea"/>
          <a:cs typeface="Calibri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400" kern="1200">
          <a:solidFill>
            <a:srgbClr val="505050"/>
          </a:solidFill>
          <a:latin typeface="Calibri"/>
          <a:ea typeface="+mn-ea"/>
          <a:cs typeface="Calibri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000" kern="1200">
          <a:solidFill>
            <a:srgbClr val="505050"/>
          </a:solidFill>
          <a:latin typeface="Calibri"/>
          <a:ea typeface="+mn-ea"/>
          <a:cs typeface="Calibri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1800" kern="1200">
          <a:solidFill>
            <a:srgbClr val="505050"/>
          </a:solidFill>
          <a:latin typeface="Calibri"/>
          <a:ea typeface="+mn-ea"/>
          <a:cs typeface="Calibri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1800" kern="1200">
          <a:solidFill>
            <a:srgbClr val="505050"/>
          </a:solidFill>
          <a:latin typeface="Calibri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master_strip_v2_100212.jpg"/>
          <p:cNvPicPr>
            <a:picLocks noChangeAspect="1"/>
          </p:cNvPicPr>
          <p:nvPr/>
        </p:nvPicPr>
        <p:blipFill>
          <a:blip r:embed="rId8"/>
          <a:srcRect b="19943"/>
          <a:stretch>
            <a:fillRect/>
          </a:stretch>
        </p:blipFill>
        <p:spPr>
          <a:xfrm>
            <a:off x="0" y="6246220"/>
            <a:ext cx="9144000" cy="611780"/>
          </a:xfrm>
          <a:prstGeom prst="rect">
            <a:avLst/>
          </a:prstGeom>
        </p:spPr>
      </p:pic>
      <p:pic>
        <p:nvPicPr>
          <p:cNvPr id="12" name="Picture 11" descr="cloudera_logo_rev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51691" y="6364816"/>
            <a:ext cx="1286274" cy="38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502" y="1383127"/>
            <a:ext cx="8229600" cy="4734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48915" y="6356350"/>
            <a:ext cx="9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2DD18076-68F1-8849-A6D0-ECBECB8D5DC0}" type="datetime1">
              <a:rPr lang="en-US" smtClean="0"/>
              <a:pPr/>
              <a:t>10/29/2013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163" y="6356350"/>
            <a:ext cx="5604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88813DA-8D06-F14C-8552-E6A9180E361F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" y="991673"/>
            <a:ext cx="8229600" cy="1588"/>
          </a:xfrm>
          <a:prstGeom prst="line">
            <a:avLst/>
          </a:prstGeom>
          <a:ln w="6350" cap="flat" cmpd="sng" algn="ctr">
            <a:solidFill>
              <a:srgbClr val="AEAEAE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392B2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800" kern="1200">
          <a:solidFill>
            <a:srgbClr val="505050"/>
          </a:solidFill>
          <a:latin typeface="Calibri"/>
          <a:ea typeface="+mn-ea"/>
          <a:cs typeface="Calibri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400" kern="1200">
          <a:solidFill>
            <a:srgbClr val="505050"/>
          </a:solidFill>
          <a:latin typeface="Calibri"/>
          <a:ea typeface="+mn-ea"/>
          <a:cs typeface="Calibri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2000" kern="1200">
          <a:solidFill>
            <a:srgbClr val="505050"/>
          </a:solidFill>
          <a:latin typeface="Calibri"/>
          <a:ea typeface="+mn-ea"/>
          <a:cs typeface="Calibri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1800" kern="1200">
          <a:solidFill>
            <a:srgbClr val="505050"/>
          </a:solidFill>
          <a:latin typeface="Calibri"/>
          <a:ea typeface="+mn-ea"/>
          <a:cs typeface="Calibri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19B7DD"/>
        </a:buClr>
        <a:buSzPct val="80000"/>
        <a:buFont typeface="Arial"/>
        <a:buChar char="•"/>
        <a:defRPr sz="1800" kern="1200">
          <a:solidFill>
            <a:srgbClr val="505050"/>
          </a:solidFill>
          <a:latin typeface="Calibri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33862"/>
            <a:ext cx="7772400" cy="1470025"/>
          </a:xfrm>
        </p:spPr>
        <p:txBody>
          <a:bodyPr/>
          <a:lstStyle/>
          <a:p>
            <a:pPr algn="ctr"/>
            <a:r>
              <a:rPr lang="en-US" dirty="0" smtClean="0"/>
              <a:t>Securing the Hadoop Ecosystem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9637"/>
            <a:ext cx="6400800" cy="1752600"/>
          </a:xfrm>
        </p:spPr>
        <p:txBody>
          <a:bodyPr/>
          <a:lstStyle/>
          <a:p>
            <a:r>
              <a:rPr lang="en-US" dirty="0" smtClean="0"/>
              <a:t>ATM (Cloudera) &amp; Shreepadma (Cloudera)</a:t>
            </a:r>
          </a:p>
          <a:p>
            <a:endParaRPr lang="en-US" dirty="0"/>
          </a:p>
          <a:p>
            <a:r>
              <a:rPr lang="en-US" dirty="0" smtClean="0"/>
              <a:t>Strata/Hadoop World, Oct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5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6248"/>
            <a:ext cx="8229600" cy="4939915"/>
          </a:xfrm>
        </p:spPr>
        <p:txBody>
          <a:bodyPr>
            <a:normAutofit/>
          </a:bodyPr>
          <a:lstStyle/>
          <a:p>
            <a:r>
              <a:rPr lang="en-US" dirty="0" smtClean="0"/>
              <a:t>Who accessed (read/write) FS data</a:t>
            </a:r>
          </a:p>
          <a:p>
            <a:pPr lvl="1"/>
            <a:r>
              <a:rPr lang="en-US" dirty="0" smtClean="0"/>
              <a:t>NN audit log contains all file opens, creates</a:t>
            </a:r>
          </a:p>
          <a:p>
            <a:pPr lvl="1"/>
            <a:r>
              <a:rPr lang="en-US" dirty="0" smtClean="0"/>
              <a:t>NN audit log contains all metadata ops, e.g. rename, </a:t>
            </a:r>
            <a:r>
              <a:rPr lang="en-US" dirty="0" err="1" smtClean="0"/>
              <a:t>listdir</a:t>
            </a:r>
            <a:endParaRPr lang="en-US" dirty="0" smtClean="0"/>
          </a:p>
          <a:p>
            <a:r>
              <a:rPr lang="en-US" dirty="0" smtClean="0"/>
              <a:t>Who submitted, managed, or viewed a Job or a Query</a:t>
            </a:r>
          </a:p>
          <a:p>
            <a:pPr lvl="1"/>
            <a:r>
              <a:rPr lang="en-US" dirty="0" smtClean="0"/>
              <a:t>JT, RM, and Job History Server logs contain history of all jobs run on a cluster</a:t>
            </a:r>
          </a:p>
          <a:p>
            <a:r>
              <a:rPr lang="en-US" dirty="0" smtClean="0"/>
              <a:t>Who submitted, managed, or viewed a workflow</a:t>
            </a:r>
          </a:p>
          <a:p>
            <a:pPr lvl="1"/>
            <a:r>
              <a:rPr lang="en-US" dirty="0" err="1" smtClean="0"/>
              <a:t>Oozie</a:t>
            </a:r>
            <a:r>
              <a:rPr lang="en-US" dirty="0" smtClean="0"/>
              <a:t> audit logs contain history of all user requests</a:t>
            </a:r>
          </a:p>
        </p:txBody>
      </p:sp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Auditing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Auditing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9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Auditing Gaps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projects have explicit audit logs</a:t>
            </a:r>
          </a:p>
          <a:p>
            <a:pPr lvl="1"/>
            <a:r>
              <a:rPr lang="en-US" dirty="0" smtClean="0"/>
              <a:t>Audit-like information can be extracted by processing logs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: Impala query logs are distributed across all nodes</a:t>
            </a:r>
          </a:p>
          <a:p>
            <a:r>
              <a:rPr lang="en-US" dirty="0" smtClean="0"/>
              <a:t>It is difficult to correlate jobs &amp; data access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: Map-Reduce jobs launched by Pig job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: HDFS data accessed by a Map-Reduce job</a:t>
            </a:r>
          </a:p>
          <a:p>
            <a:pPr lvl="1"/>
            <a:r>
              <a:rPr lang="en-US" dirty="0" smtClean="0"/>
              <a:t>Tools written on top of </a:t>
            </a:r>
            <a:r>
              <a:rPr lang="en-US" dirty="0" err="1" smtClean="0"/>
              <a:t>Hadoop</a:t>
            </a:r>
            <a:r>
              <a:rPr lang="en-US" dirty="0" smtClean="0"/>
              <a:t> can do this well, e.g. </a:t>
            </a:r>
            <a:r>
              <a:rPr lang="en-US" dirty="0" err="1" smtClean="0"/>
              <a:t>Cloudera</a:t>
            </a:r>
            <a:r>
              <a:rPr lang="en-US" dirty="0" smtClean="0"/>
              <a:t> Navigator</a:t>
            </a:r>
          </a:p>
        </p:txBody>
      </p:sp>
      <p:sp>
        <p:nvSpPr>
          <p:cNvPr id="6" name="Rounded Rectangle 5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Auditing</a:t>
            </a:r>
          </a:p>
        </p:txBody>
      </p:sp>
    </p:spTree>
    <p:extLst>
      <p:ext uri="{BB962C8B-B14F-4D97-AF65-F5344CB8AC3E}">
        <p14:creationId xmlns:p14="http://schemas.microsoft.com/office/powerpoint/2010/main" val="152870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</a:t>
            </a:r>
            <a:r>
              <a:rPr lang="en-US" dirty="0" smtClean="0"/>
              <a:t>Integration: Kerberos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don’t want Yet Another Credential</a:t>
            </a:r>
          </a:p>
          <a:p>
            <a:r>
              <a:rPr lang="en-US" dirty="0" smtClean="0"/>
              <a:t>Corp IT doesn’t want to provision thousands of service principals</a:t>
            </a:r>
          </a:p>
          <a:p>
            <a:r>
              <a:rPr lang="en-US" dirty="0" smtClean="0"/>
              <a:t>Solution: local KDC + one-way trust</a:t>
            </a:r>
          </a:p>
          <a:p>
            <a:r>
              <a:rPr lang="en-US" dirty="0" smtClean="0"/>
              <a:t>Run a KDC (usually MIT Kerberos) in the cluster</a:t>
            </a:r>
          </a:p>
          <a:p>
            <a:pPr lvl="1"/>
            <a:r>
              <a:rPr lang="en-US" dirty="0" smtClean="0"/>
              <a:t>Put all service principals here</a:t>
            </a:r>
          </a:p>
          <a:p>
            <a:r>
              <a:rPr lang="en-US" dirty="0" smtClean="0"/>
              <a:t>Set up one-way trust of central corporate realm by local KDC</a:t>
            </a:r>
          </a:p>
          <a:p>
            <a:pPr lvl="1"/>
            <a:r>
              <a:rPr lang="en-US" dirty="0" smtClean="0"/>
              <a:t>Normal user credentials can be used to access </a:t>
            </a:r>
            <a:r>
              <a:rPr lang="en-US" dirty="0" err="1" smtClean="0"/>
              <a:t>Hadoop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IT Integration</a:t>
            </a:r>
          </a:p>
        </p:txBody>
      </p:sp>
    </p:spTree>
    <p:extLst>
      <p:ext uri="{BB962C8B-B14F-4D97-AF65-F5344CB8AC3E}">
        <p14:creationId xmlns:p14="http://schemas.microsoft.com/office/powerpoint/2010/main" val="195131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Integration: Groups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of </a:t>
            </a:r>
            <a:r>
              <a:rPr lang="en-US" dirty="0" err="1" smtClean="0"/>
              <a:t>Hadoop</a:t>
            </a:r>
            <a:r>
              <a:rPr lang="en-US" dirty="0" smtClean="0"/>
              <a:t> authorization uses “groups”</a:t>
            </a:r>
          </a:p>
          <a:p>
            <a:pPr lvl="1"/>
            <a:r>
              <a:rPr lang="en-US" dirty="0" smtClean="0"/>
              <a:t>User ‘</a:t>
            </a:r>
            <a:r>
              <a:rPr lang="en-US" dirty="0" err="1" smtClean="0"/>
              <a:t>atm</a:t>
            </a:r>
            <a:r>
              <a:rPr lang="en-US" dirty="0" smtClean="0"/>
              <a:t>’ might belong to groups ‘analysts’, ‘</a:t>
            </a:r>
            <a:r>
              <a:rPr lang="en-US" dirty="0" err="1" smtClean="0"/>
              <a:t>eng</a:t>
            </a:r>
            <a:r>
              <a:rPr lang="en-US" dirty="0" smtClean="0"/>
              <a:t>’, etc.</a:t>
            </a:r>
          </a:p>
          <a:p>
            <a:r>
              <a:rPr lang="en-US" dirty="0" smtClean="0"/>
              <a:t>Users’ groups are not stored in </a:t>
            </a:r>
            <a:r>
              <a:rPr lang="en-US" dirty="0" err="1" smtClean="0"/>
              <a:t>Hadoop</a:t>
            </a:r>
            <a:r>
              <a:rPr lang="en-US" dirty="0" smtClean="0"/>
              <a:t> anywhere</a:t>
            </a:r>
          </a:p>
          <a:p>
            <a:pPr lvl="1"/>
            <a:r>
              <a:rPr lang="en-US" dirty="0" smtClean="0"/>
              <a:t>Refers to external system to determine group membership</a:t>
            </a:r>
          </a:p>
          <a:p>
            <a:pPr lvl="1"/>
            <a:r>
              <a:rPr lang="en-US" dirty="0" smtClean="0"/>
              <a:t>NN/JT/</a:t>
            </a:r>
            <a:r>
              <a:rPr lang="en-US" dirty="0" err="1" smtClean="0"/>
              <a:t>Oozie</a:t>
            </a:r>
            <a:r>
              <a:rPr lang="en-US" dirty="0" smtClean="0"/>
              <a:t>/Hive servers all must perform group mapping</a:t>
            </a:r>
          </a:p>
          <a:p>
            <a:r>
              <a:rPr lang="en-US" dirty="0" smtClean="0"/>
              <a:t>Default plugins for user/group mapping:</a:t>
            </a:r>
          </a:p>
          <a:p>
            <a:pPr lvl="1"/>
            <a:r>
              <a:rPr lang="en-US" dirty="0" err="1" smtClean="0"/>
              <a:t>ShellBasedUnixGroupsMapping</a:t>
            </a:r>
            <a:r>
              <a:rPr lang="en-US" dirty="0" smtClean="0"/>
              <a:t> – forks/runs `/bin/id’</a:t>
            </a:r>
          </a:p>
          <a:p>
            <a:pPr lvl="1"/>
            <a:r>
              <a:rPr lang="en-US" dirty="0" err="1" smtClean="0"/>
              <a:t>JniBasedUnixGroupsMapping</a:t>
            </a:r>
            <a:r>
              <a:rPr lang="en-US" dirty="0" smtClean="0"/>
              <a:t> – makes a system call</a:t>
            </a:r>
          </a:p>
          <a:p>
            <a:pPr lvl="1"/>
            <a:r>
              <a:rPr lang="en-US" dirty="0" err="1" smtClean="0"/>
              <a:t>LdapGroupsMapping</a:t>
            </a:r>
            <a:r>
              <a:rPr lang="en-US" dirty="0" smtClean="0"/>
              <a:t> – talks directly to an LDAP server</a:t>
            </a:r>
          </a:p>
        </p:txBody>
      </p:sp>
      <p:sp>
        <p:nvSpPr>
          <p:cNvPr id="6" name="Rounded Rectangle 5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IT Integration</a:t>
            </a:r>
          </a:p>
        </p:txBody>
      </p:sp>
    </p:spTree>
    <p:extLst>
      <p:ext uri="{BB962C8B-B14F-4D97-AF65-F5344CB8AC3E}">
        <p14:creationId xmlns:p14="http://schemas.microsoft.com/office/powerpoint/2010/main" val="239057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Integration: Kerberos + LDAP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IT Integration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166186" y="1684637"/>
            <a:ext cx="4711100" cy="39459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Hadoop</a:t>
            </a:r>
            <a:r>
              <a:rPr lang="en-US" dirty="0" smtClean="0"/>
              <a:t> Cluster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38034" y="3591696"/>
            <a:ext cx="4226015" cy="17670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Local KDC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hdfs/host1@HADOOP.EXAMPLE.COM</a:t>
            </a:r>
          </a:p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yarn/host2@HADOOP.EXAMPLE.COM</a:t>
            </a:r>
          </a:p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…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4653" y="2302477"/>
            <a:ext cx="2405449" cy="16887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Central Active Directory</a:t>
            </a:r>
          </a:p>
          <a:p>
            <a:pPr algn="ctr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atm@EXAMPLE.COM</a:t>
            </a:r>
          </a:p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…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Elbow Connector 10"/>
          <p:cNvCxnSpPr>
            <a:stCxn id="8" idx="1"/>
            <a:endCxn id="9" idx="3"/>
          </p:cNvCxnSpPr>
          <p:nvPr/>
        </p:nvCxnSpPr>
        <p:spPr>
          <a:xfrm rot="10800000">
            <a:off x="2740102" y="3146856"/>
            <a:ext cx="1697932" cy="1328349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62306" y="4505408"/>
            <a:ext cx="179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Cross-realm trust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617660" y="2614688"/>
            <a:ext cx="806221" cy="8204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NN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576281" y="2614687"/>
            <a:ext cx="806221" cy="8204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JT</a:t>
            </a:r>
            <a:endParaRPr lang="en-US" dirty="0"/>
          </a:p>
        </p:txBody>
      </p:sp>
      <p:cxnSp>
        <p:nvCxnSpPr>
          <p:cNvPr id="3" name="Elbow Connector 2"/>
          <p:cNvCxnSpPr>
            <a:stCxn id="10" idx="1"/>
          </p:cNvCxnSpPr>
          <p:nvPr/>
        </p:nvCxnSpPr>
        <p:spPr>
          <a:xfrm rot="16200000" flipV="1">
            <a:off x="3624704" y="1623817"/>
            <a:ext cx="226422" cy="199562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3" idx="0"/>
          </p:cNvCxnSpPr>
          <p:nvPr/>
        </p:nvCxnSpPr>
        <p:spPr>
          <a:xfrm rot="16200000" flipV="1">
            <a:off x="5304427" y="1939721"/>
            <a:ext cx="106268" cy="1243663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40101" y="1862088"/>
            <a:ext cx="1635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LDAP group mapping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29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Integration: Web Interfaces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web interfaces authenticate using SPNEGO</a:t>
            </a:r>
          </a:p>
          <a:p>
            <a:pPr lvl="1"/>
            <a:r>
              <a:rPr lang="en-US" dirty="0"/>
              <a:t>Standard HTTP authentication protocol</a:t>
            </a:r>
            <a:endParaRPr lang="en-US" dirty="0" smtClean="0"/>
          </a:p>
          <a:p>
            <a:pPr lvl="1"/>
            <a:r>
              <a:rPr lang="en-US" dirty="0" smtClean="0"/>
              <a:t>Used internally by services which communicate over HTTP</a:t>
            </a:r>
          </a:p>
          <a:p>
            <a:pPr lvl="1"/>
            <a:r>
              <a:rPr lang="en-US" dirty="0" smtClean="0"/>
              <a:t>Most browsers support Kerberos SPNEGO authentication</a:t>
            </a:r>
          </a:p>
          <a:p>
            <a:r>
              <a:rPr lang="en-US" dirty="0" err="1" smtClean="0"/>
              <a:t>Hadoop</a:t>
            </a:r>
            <a:r>
              <a:rPr lang="en-US" dirty="0" smtClean="0"/>
              <a:t> components which use servlets for web interfaces can plug in custom filter</a:t>
            </a:r>
          </a:p>
          <a:p>
            <a:pPr lvl="1"/>
            <a:r>
              <a:rPr lang="en-US" dirty="0" smtClean="0"/>
              <a:t>Integrate with intranet SSO HTTP solution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IT Integration</a:t>
            </a:r>
          </a:p>
        </p:txBody>
      </p:sp>
    </p:spTree>
    <p:extLst>
      <p:ext uri="{BB962C8B-B14F-4D97-AF65-F5344CB8AC3E}">
        <p14:creationId xmlns:p14="http://schemas.microsoft.com/office/powerpoint/2010/main" val="253723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Deployment Recommendations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457200" y="1282093"/>
            <a:ext cx="8229600" cy="4836936"/>
          </a:xfrm>
        </p:spPr>
        <p:txBody>
          <a:bodyPr/>
          <a:lstStyle/>
          <a:p>
            <a:r>
              <a:rPr lang="en-US" dirty="0" smtClean="0"/>
              <a:t>Security configuration is a PITA</a:t>
            </a:r>
            <a:endParaRPr lang="en-US" dirty="0"/>
          </a:p>
          <a:p>
            <a:pPr lvl="1"/>
            <a:r>
              <a:rPr lang="en-US" dirty="0" smtClean="0"/>
              <a:t>Do only what you really need</a:t>
            </a:r>
          </a:p>
          <a:p>
            <a:r>
              <a:rPr lang="en-US" dirty="0" smtClean="0"/>
              <a:t>Enable cluster security (Kerberos) only if un-trusted groups of users are sharing the cluster</a:t>
            </a:r>
          </a:p>
          <a:p>
            <a:pPr lvl="1"/>
            <a:r>
              <a:rPr lang="en-US" dirty="0" smtClean="0"/>
              <a:t>Otherwise use edge-security to keep outsiders out</a:t>
            </a:r>
          </a:p>
          <a:p>
            <a:r>
              <a:rPr lang="en-US" dirty="0" smtClean="0"/>
              <a:t>Only enable wire encryption if required</a:t>
            </a:r>
          </a:p>
          <a:p>
            <a:r>
              <a:rPr lang="en-US" dirty="0" smtClean="0"/>
              <a:t>Only enable web interface authentication if required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Deployment Recommendations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92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Deployment Recommendations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457200" y="1282093"/>
            <a:ext cx="8229600" cy="48369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Secure </a:t>
            </a:r>
            <a:r>
              <a:rPr lang="en-US" dirty="0" err="1" smtClean="0"/>
              <a:t>Hadoop</a:t>
            </a:r>
            <a:r>
              <a:rPr lang="en-US" dirty="0" smtClean="0"/>
              <a:t> bring-up order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HDFS RPC (including SNN check-pointing)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JobTracker</a:t>
            </a:r>
            <a:r>
              <a:rPr lang="en-US" dirty="0" smtClean="0"/>
              <a:t> RPC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TaskTrackers</a:t>
            </a:r>
            <a:r>
              <a:rPr lang="en-US" dirty="0" smtClean="0"/>
              <a:t> RPC &amp; </a:t>
            </a:r>
            <a:r>
              <a:rPr lang="en-US" dirty="0" err="1" smtClean="0"/>
              <a:t>LinuxTaskControler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Hadoop web UI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Configure monitoring to work with security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Other services (</a:t>
            </a:r>
            <a:r>
              <a:rPr lang="en-US" dirty="0" err="1" smtClean="0"/>
              <a:t>HBase</a:t>
            </a:r>
            <a:r>
              <a:rPr lang="en-US" dirty="0" smtClean="0"/>
              <a:t>, </a:t>
            </a:r>
            <a:r>
              <a:rPr lang="en-US" dirty="0" err="1" smtClean="0"/>
              <a:t>Oozie</a:t>
            </a:r>
            <a:r>
              <a:rPr lang="en-US" dirty="0" smtClean="0"/>
              <a:t>, Hive </a:t>
            </a:r>
            <a:r>
              <a:rPr lang="en-US" dirty="0" err="1" smtClean="0"/>
              <a:t>Metastore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Continue with authorization</a:t>
            </a:r>
            <a:r>
              <a:rPr lang="en-US" dirty="0"/>
              <a:t> </a:t>
            </a:r>
            <a:r>
              <a:rPr lang="en-US" dirty="0" smtClean="0"/>
              <a:t>and network encryption if needed</a:t>
            </a:r>
          </a:p>
          <a:p>
            <a:r>
              <a:rPr lang="en-US" dirty="0" smtClean="0"/>
              <a:t>Recommended: Use an admin/management tool</a:t>
            </a:r>
          </a:p>
          <a:p>
            <a:pPr lvl="1"/>
            <a:r>
              <a:rPr lang="en-US" dirty="0" smtClean="0"/>
              <a:t>Several inter-related configuration knobs</a:t>
            </a:r>
          </a:p>
          <a:p>
            <a:pPr lvl="1"/>
            <a:r>
              <a:rPr lang="en-US" dirty="0" smtClean="0"/>
              <a:t>To manage principals/</a:t>
            </a:r>
            <a:r>
              <a:rPr lang="en-US" dirty="0" err="1" smtClean="0"/>
              <a:t>keytabs</a:t>
            </a:r>
            <a:r>
              <a:rPr lang="en-US" dirty="0" smtClean="0"/>
              <a:t> creation and distribution</a:t>
            </a:r>
          </a:p>
          <a:p>
            <a:pPr lvl="1"/>
            <a:r>
              <a:rPr lang="en-US" dirty="0" smtClean="0"/>
              <a:t>Automatically configures monitoring for security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Deployment Recommendations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64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Apache Sentry (Incubating)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2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-87580" y="1261289"/>
            <a:ext cx="8678702" cy="4836936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What is Authorization?</a:t>
            </a:r>
          </a:p>
          <a:p>
            <a:pPr lvl="1"/>
            <a:r>
              <a:rPr lang="en-US" dirty="0" smtClean="0"/>
              <a:t>Authorization Concepts</a:t>
            </a:r>
          </a:p>
          <a:p>
            <a:pPr lvl="2"/>
            <a:r>
              <a:rPr lang="en-US" dirty="0" smtClean="0"/>
              <a:t>Privilege</a:t>
            </a:r>
            <a:endParaRPr lang="en-US" dirty="0"/>
          </a:p>
          <a:p>
            <a:pPr lvl="3"/>
            <a:r>
              <a:rPr lang="en-US" dirty="0"/>
              <a:t>Right to perform a particular action or an action on an object of a particular type</a:t>
            </a:r>
          </a:p>
          <a:p>
            <a:pPr lvl="3"/>
            <a:r>
              <a:rPr lang="en-US" dirty="0" err="1"/>
              <a:t>Eg</a:t>
            </a:r>
            <a:r>
              <a:rPr lang="en-US" dirty="0"/>
              <a:t>., query table </a:t>
            </a:r>
            <a:r>
              <a:rPr lang="en-US" dirty="0" smtClean="0"/>
              <a:t>FOO</a:t>
            </a:r>
            <a:endParaRPr lang="en-US" dirty="0"/>
          </a:p>
          <a:p>
            <a:pPr lvl="2"/>
            <a:r>
              <a:rPr lang="en-US" dirty="0"/>
              <a:t>Role</a:t>
            </a:r>
          </a:p>
          <a:p>
            <a:pPr lvl="3"/>
            <a:r>
              <a:rPr lang="en-US" dirty="0"/>
              <a:t>Collection of </a:t>
            </a:r>
            <a:r>
              <a:rPr lang="en-US" dirty="0" smtClean="0"/>
              <a:t>privileges	</a:t>
            </a:r>
            <a:endParaRPr lang="en-US" dirty="0"/>
          </a:p>
          <a:p>
            <a:pPr lvl="3"/>
            <a:r>
              <a:rPr lang="en-US" dirty="0" smtClean="0"/>
              <a:t>Benefit: Ease </a:t>
            </a:r>
            <a:r>
              <a:rPr lang="en-US" dirty="0"/>
              <a:t>of </a:t>
            </a:r>
            <a:r>
              <a:rPr lang="en-US" dirty="0" smtClean="0"/>
              <a:t>privilege administration</a:t>
            </a:r>
          </a:p>
          <a:p>
            <a:pPr lvl="2"/>
            <a:r>
              <a:rPr lang="en-US" dirty="0" smtClean="0"/>
              <a:t>Group</a:t>
            </a:r>
          </a:p>
          <a:p>
            <a:pPr lvl="3"/>
            <a:r>
              <a:rPr lang="en-US" dirty="0" smtClean="0"/>
              <a:t>Collection of users	</a:t>
            </a:r>
          </a:p>
          <a:p>
            <a:pPr lvl="3"/>
            <a:r>
              <a:rPr lang="en-US" dirty="0" smtClean="0"/>
              <a:t>Benefit: Ease of user administration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Authorization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Hadoop Ecosystem Interactions</a:t>
            </a:r>
          </a:p>
          <a:p>
            <a:r>
              <a:rPr lang="en-US" dirty="0" smtClean="0"/>
              <a:t>Security Concepts</a:t>
            </a:r>
          </a:p>
          <a:p>
            <a:r>
              <a:rPr lang="en-US" dirty="0" smtClean="0"/>
              <a:t>Authentication</a:t>
            </a:r>
          </a:p>
          <a:p>
            <a:r>
              <a:rPr lang="en-US" dirty="0" smtClean="0"/>
              <a:t>Authorization Overview</a:t>
            </a:r>
          </a:p>
          <a:p>
            <a:r>
              <a:rPr lang="en-US" dirty="0" smtClean="0"/>
              <a:t>Confidentiality</a:t>
            </a:r>
          </a:p>
          <a:p>
            <a:r>
              <a:rPr lang="en-US" dirty="0" smtClean="0"/>
              <a:t>Auditing</a:t>
            </a:r>
          </a:p>
          <a:p>
            <a:r>
              <a:rPr lang="en-US" dirty="0" smtClean="0"/>
              <a:t>IT Infrastructure Integration</a:t>
            </a:r>
          </a:p>
          <a:p>
            <a:r>
              <a:rPr lang="en-US" dirty="0" smtClean="0"/>
              <a:t>Deployment Recommendations</a:t>
            </a:r>
          </a:p>
          <a:p>
            <a:r>
              <a:rPr lang="en-US" dirty="0" smtClean="0"/>
              <a:t>Advanced Authorization (Apache Sentry (Incubating))</a:t>
            </a:r>
          </a:p>
        </p:txBody>
      </p:sp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Hadoop Ecosystem Interactions</a:t>
            </a:r>
          </a:p>
        </p:txBody>
      </p:sp>
    </p:spTree>
    <p:extLst>
      <p:ext uri="{BB962C8B-B14F-4D97-AF65-F5344CB8AC3E}">
        <p14:creationId xmlns:p14="http://schemas.microsoft.com/office/powerpoint/2010/main" val="59589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-87580" y="1261289"/>
            <a:ext cx="8678702" cy="4836936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Secure Authorization</a:t>
            </a:r>
          </a:p>
          <a:p>
            <a:pPr lvl="2"/>
            <a:r>
              <a:rPr lang="en-US" dirty="0" smtClean="0"/>
              <a:t>Reliably enforce privileges </a:t>
            </a:r>
            <a:r>
              <a:rPr lang="en-US" dirty="0"/>
              <a:t>to control access to </a:t>
            </a:r>
            <a:r>
              <a:rPr lang="en-US" dirty="0" smtClean="0"/>
              <a:t>data and resources </a:t>
            </a:r>
            <a:r>
              <a:rPr lang="en-US" dirty="0"/>
              <a:t>to </a:t>
            </a:r>
            <a:r>
              <a:rPr lang="en-US" dirty="0" smtClean="0"/>
              <a:t>authenticated </a:t>
            </a:r>
            <a:r>
              <a:rPr lang="en-US" dirty="0"/>
              <a:t>users</a:t>
            </a:r>
          </a:p>
          <a:p>
            <a:pPr lvl="1"/>
            <a:r>
              <a:rPr lang="en-US" dirty="0"/>
              <a:t>Fine-grained Authorization</a:t>
            </a:r>
          </a:p>
          <a:p>
            <a:pPr lvl="2"/>
            <a:r>
              <a:rPr lang="en-US" dirty="0"/>
              <a:t>Ability to control access to subset of data </a:t>
            </a:r>
          </a:p>
          <a:p>
            <a:pPr lvl="2"/>
            <a:r>
              <a:rPr lang="en-US" dirty="0" smtClean="0"/>
              <a:t>E.g., specific rows and columns in a table</a:t>
            </a:r>
            <a:endParaRPr lang="en-US" dirty="0"/>
          </a:p>
          <a:p>
            <a:pPr lvl="1"/>
            <a:r>
              <a:rPr lang="en-US" dirty="0"/>
              <a:t>Role-</a:t>
            </a:r>
            <a:r>
              <a:rPr lang="en-US" dirty="0" smtClean="0"/>
              <a:t>based </a:t>
            </a:r>
            <a:r>
              <a:rPr lang="en-US" dirty="0"/>
              <a:t>Authorization</a:t>
            </a:r>
          </a:p>
          <a:p>
            <a:pPr lvl="2"/>
            <a:r>
              <a:rPr lang="en-US" dirty="0"/>
              <a:t>Ability to </a:t>
            </a:r>
            <a:r>
              <a:rPr lang="en-US" dirty="0" smtClean="0"/>
              <a:t>group and administer privileges through roles</a:t>
            </a:r>
            <a:endParaRPr lang="en-US" dirty="0"/>
          </a:p>
          <a:p>
            <a:pPr lvl="1"/>
            <a:r>
              <a:rPr lang="en-US" dirty="0"/>
              <a:t>Multi-Tenant Administration</a:t>
            </a:r>
          </a:p>
          <a:p>
            <a:pPr lvl="2"/>
            <a:r>
              <a:rPr lang="en-US" dirty="0" smtClean="0"/>
              <a:t>Allow global administrator </a:t>
            </a:r>
            <a:r>
              <a:rPr lang="en-US" dirty="0"/>
              <a:t>to delegate management of security for </a:t>
            </a:r>
            <a:r>
              <a:rPr lang="en-US" dirty="0" smtClean="0"/>
              <a:t>subsets of data to other administrator</a:t>
            </a:r>
            <a:endParaRPr lang="en-US" dirty="0"/>
          </a:p>
          <a:p>
            <a:pPr lvl="2"/>
            <a:r>
              <a:rPr lang="en-US" dirty="0" smtClean="0"/>
              <a:t>E.g., A global server admin may delegate management of security for individual databases to database admins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/>
              <a:t>Authorization Requirements </a:t>
            </a:r>
          </a:p>
        </p:txBody>
      </p:sp>
    </p:spTree>
    <p:extLst>
      <p:ext uri="{BB962C8B-B14F-4D97-AF65-F5344CB8AC3E}">
        <p14:creationId xmlns:p14="http://schemas.microsoft.com/office/powerpoint/2010/main" val="129202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-87580" y="1261289"/>
            <a:ext cx="8678702" cy="4836936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Support for Strong Authentication </a:t>
            </a:r>
          </a:p>
          <a:p>
            <a:pPr lvl="2"/>
            <a:r>
              <a:rPr lang="en-US" dirty="0" smtClean="0"/>
              <a:t>Kerberos</a:t>
            </a:r>
            <a:endParaRPr lang="en-US" dirty="0"/>
          </a:p>
          <a:p>
            <a:pPr lvl="2"/>
            <a:r>
              <a:rPr lang="en-US" dirty="0"/>
              <a:t>LDAP/</a:t>
            </a:r>
            <a:r>
              <a:rPr lang="en-US" dirty="0" smtClean="0"/>
              <a:t>AD </a:t>
            </a:r>
          </a:p>
          <a:p>
            <a:pPr lvl="2"/>
            <a:r>
              <a:rPr lang="en-US" dirty="0" smtClean="0"/>
              <a:t>Custom Authentication (Hive)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Two sub-optimal choices for Authorization</a:t>
            </a:r>
          </a:p>
          <a:p>
            <a:pPr lvl="2"/>
            <a:r>
              <a:rPr lang="en-US" dirty="0"/>
              <a:t>Coarse-grained HDFS File </a:t>
            </a:r>
            <a:r>
              <a:rPr lang="en-US" dirty="0" smtClean="0"/>
              <a:t>Permissions (Hive)</a:t>
            </a:r>
          </a:p>
          <a:p>
            <a:pPr lvl="3"/>
            <a:r>
              <a:rPr lang="en-US" dirty="0" smtClean="0"/>
              <a:t>Achieved through HS2 impersonation</a:t>
            </a:r>
            <a:endParaRPr lang="en-US" dirty="0"/>
          </a:p>
          <a:p>
            <a:pPr lvl="3"/>
            <a:r>
              <a:rPr lang="en-US" dirty="0"/>
              <a:t>Controls permissions at file level </a:t>
            </a:r>
          </a:p>
          <a:p>
            <a:pPr lvl="3"/>
            <a:r>
              <a:rPr lang="en-US" dirty="0" smtClean="0"/>
              <a:t>Insufficient </a:t>
            </a:r>
            <a:r>
              <a:rPr lang="en-US" dirty="0"/>
              <a:t>for controlling access to chunks of data in a file</a:t>
            </a:r>
          </a:p>
          <a:p>
            <a:pPr lvl="3"/>
            <a:r>
              <a:rPr lang="en-US" dirty="0"/>
              <a:t>No authorization for metadata</a:t>
            </a:r>
          </a:p>
          <a:p>
            <a:pPr lvl="2"/>
            <a:r>
              <a:rPr lang="en-US" dirty="0" smtClean="0"/>
              <a:t>Insecure </a:t>
            </a:r>
            <a:r>
              <a:rPr lang="en-US" dirty="0"/>
              <a:t>Advisory Authorization (Hive)</a:t>
            </a:r>
          </a:p>
          <a:p>
            <a:pPr lvl="3"/>
            <a:r>
              <a:rPr lang="en-US" dirty="0"/>
              <a:t>Self-service system that allows users to grant themselves privileges</a:t>
            </a:r>
          </a:p>
          <a:p>
            <a:pPr lvl="3"/>
            <a:r>
              <a:rPr lang="en-US" dirty="0"/>
              <a:t>Prevents accidental deletion but doesn’t stop malicious use</a:t>
            </a:r>
          </a:p>
          <a:p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State of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62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-87580" y="1261289"/>
            <a:ext cx="8678702" cy="4836936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Authorization system for various components of Hadoop ecosystem</a:t>
            </a:r>
          </a:p>
          <a:p>
            <a:pPr lvl="2"/>
            <a:r>
              <a:rPr lang="en-US" dirty="0"/>
              <a:t>Currently, </a:t>
            </a:r>
            <a:r>
              <a:rPr lang="en-US" dirty="0" smtClean="0"/>
              <a:t>supports Hive </a:t>
            </a:r>
            <a:r>
              <a:rPr lang="en-US" dirty="0"/>
              <a:t>and </a:t>
            </a:r>
            <a:r>
              <a:rPr lang="en-US" dirty="0" smtClean="0"/>
              <a:t>Impala</a:t>
            </a:r>
          </a:p>
          <a:p>
            <a:pPr lvl="2"/>
            <a:r>
              <a:rPr lang="en-US" dirty="0" smtClean="0"/>
              <a:t>Support for </a:t>
            </a:r>
            <a:r>
              <a:rPr lang="en-US" dirty="0" err="1" smtClean="0"/>
              <a:t>Solr</a:t>
            </a:r>
            <a:r>
              <a:rPr lang="en-US" dirty="0" smtClean="0"/>
              <a:t> underway</a:t>
            </a:r>
            <a:endParaRPr lang="en-US" dirty="0"/>
          </a:p>
          <a:p>
            <a:pPr lvl="1"/>
            <a:r>
              <a:rPr lang="en-US" dirty="0"/>
              <a:t>Secure, fine-grained, role-based and multi-tenant</a:t>
            </a:r>
          </a:p>
          <a:p>
            <a:pPr lvl="1"/>
            <a:r>
              <a:rPr lang="en-US" dirty="0"/>
              <a:t>Open Source</a:t>
            </a:r>
          </a:p>
          <a:p>
            <a:pPr lvl="2"/>
            <a:r>
              <a:rPr lang="en-US" dirty="0"/>
              <a:t>Currently undergoing incubation </a:t>
            </a:r>
            <a:r>
              <a:rPr lang="en-US" dirty="0" smtClean="0"/>
              <a:t>at ASF</a:t>
            </a:r>
          </a:p>
          <a:p>
            <a:pPr lvl="2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Introducing Apache Sentry (Incubating)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1517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Sentry Architecture</a:t>
            </a:r>
            <a:endParaRPr lang="en-US" dirty="0"/>
          </a:p>
        </p:txBody>
      </p:sp>
      <p:pic>
        <p:nvPicPr>
          <p:cNvPr id="9" name="Picture 8" descr="Sentry Architec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310" y="1282093"/>
            <a:ext cx="3963038" cy="4637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20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61522" y="1055450"/>
            <a:ext cx="8678702" cy="4836936"/>
          </a:xfrm>
        </p:spPr>
        <p:txBody>
          <a:bodyPr>
            <a:normAutofit/>
          </a:bodyPr>
          <a:lstStyle/>
          <a:p>
            <a:r>
              <a:rPr lang="en-US" dirty="0" smtClean="0"/>
              <a:t>Contains sections for </a:t>
            </a:r>
            <a:r>
              <a:rPr lang="en-US" dirty="0"/>
              <a:t>roles, groups, </a:t>
            </a:r>
            <a:r>
              <a:rPr lang="en-US" dirty="0" smtClean="0"/>
              <a:t>users</a:t>
            </a:r>
          </a:p>
          <a:p>
            <a:pPr lvl="1"/>
            <a:r>
              <a:rPr lang="en-US" dirty="0"/>
              <a:t>Users section </a:t>
            </a:r>
            <a:r>
              <a:rPr lang="en-US" dirty="0" smtClean="0"/>
              <a:t>maps </a:t>
            </a:r>
            <a:r>
              <a:rPr lang="en-US" dirty="0"/>
              <a:t>users to </a:t>
            </a:r>
            <a:r>
              <a:rPr lang="en-US" dirty="0" smtClean="0"/>
              <a:t>groups</a:t>
            </a:r>
          </a:p>
          <a:p>
            <a:pPr lvl="1"/>
            <a:r>
              <a:rPr lang="en-US" dirty="0" smtClean="0"/>
              <a:t>Roles section maps privileges to roles</a:t>
            </a:r>
          </a:p>
          <a:p>
            <a:pPr lvl="1"/>
            <a:r>
              <a:rPr lang="en-US" dirty="0" smtClean="0"/>
              <a:t>Groups section maps roles to groups</a:t>
            </a:r>
          </a:p>
          <a:p>
            <a:r>
              <a:rPr lang="en-US" dirty="0" smtClean="0"/>
              <a:t>Global </a:t>
            </a:r>
            <a:r>
              <a:rPr lang="en-US" dirty="0"/>
              <a:t>policy file can also contain databases section to point to </a:t>
            </a:r>
            <a:r>
              <a:rPr lang="en-US" dirty="0" smtClean="0"/>
              <a:t>a </a:t>
            </a:r>
            <a:r>
              <a:rPr lang="en-US" dirty="0" err="1" smtClean="0"/>
              <a:t>db</a:t>
            </a:r>
            <a:r>
              <a:rPr lang="en-US" dirty="0" smtClean="0"/>
              <a:t> specific policy file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sz="1800" dirty="0"/>
              <a:t>  [databases]</a:t>
            </a:r>
          </a:p>
          <a:p>
            <a:pPr marL="0" indent="0">
              <a:buNone/>
            </a:pPr>
            <a:r>
              <a:rPr lang="en-US" sz="1800" dirty="0"/>
              <a:t>     customers = </a:t>
            </a:r>
            <a:r>
              <a:rPr lang="en-US" sz="1800" dirty="0" err="1"/>
              <a:t>hdfs</a:t>
            </a:r>
            <a:r>
              <a:rPr lang="en-US" sz="1800" dirty="0"/>
              <a:t>://ha-</a:t>
            </a:r>
            <a:r>
              <a:rPr lang="en-US" sz="1800" dirty="0" err="1"/>
              <a:t>nn</a:t>
            </a:r>
            <a:r>
              <a:rPr lang="en-US" sz="1800" dirty="0"/>
              <a:t>-</a:t>
            </a:r>
            <a:r>
              <a:rPr lang="en-US" sz="1800" dirty="0" err="1"/>
              <a:t>uri</a:t>
            </a:r>
            <a:r>
              <a:rPr lang="en-US" sz="1800" dirty="0"/>
              <a:t>/</a:t>
            </a:r>
            <a:r>
              <a:rPr lang="en-US" sz="1800" dirty="0" err="1"/>
              <a:t>usr</a:t>
            </a:r>
            <a:r>
              <a:rPr lang="en-US" sz="1800" dirty="0"/>
              <a:t>/</a:t>
            </a:r>
            <a:r>
              <a:rPr lang="en-US" sz="1800" dirty="0" err="1"/>
              <a:t>config</a:t>
            </a:r>
            <a:r>
              <a:rPr lang="en-US" sz="1800" dirty="0"/>
              <a:t>/sentry/</a:t>
            </a:r>
            <a:r>
              <a:rPr lang="en-US" sz="1800" dirty="0" err="1" smtClean="0"/>
              <a:t>customers.ini</a:t>
            </a:r>
            <a:endParaRPr lang="en-US" sz="1800" dirty="0" smtClean="0"/>
          </a:p>
          <a:p>
            <a:r>
              <a:rPr lang="en-US" dirty="0"/>
              <a:t>Policy file is protected by file </a:t>
            </a:r>
            <a:r>
              <a:rPr lang="en-US" dirty="0" smtClean="0"/>
              <a:t>permissions</a:t>
            </a:r>
          </a:p>
          <a:p>
            <a:r>
              <a:rPr lang="en-US" dirty="0" smtClean="0"/>
              <a:t>Policy file can be on </a:t>
            </a:r>
            <a:r>
              <a:rPr lang="en-US" dirty="0" err="1" smtClean="0"/>
              <a:t>localFS</a:t>
            </a:r>
            <a:r>
              <a:rPr lang="en-US" dirty="0" smtClean="0"/>
              <a:t>/HDFS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/>
              <a:t>Sentry Policy File</a:t>
            </a:r>
          </a:p>
        </p:txBody>
      </p:sp>
    </p:spTree>
    <p:extLst>
      <p:ext uri="{BB962C8B-B14F-4D97-AF65-F5344CB8AC3E}">
        <p14:creationId xmlns:p14="http://schemas.microsoft.com/office/powerpoint/2010/main" val="394064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-503589" y="1261289"/>
            <a:ext cx="8678702" cy="4836936"/>
          </a:xfrm>
        </p:spPr>
        <p:txBody>
          <a:bodyPr>
            <a:normAutofit/>
          </a:bodyPr>
          <a:lstStyle/>
          <a:p>
            <a:pPr lvl="2"/>
            <a:r>
              <a:rPr lang="en-US" dirty="0" smtClean="0"/>
              <a:t>For Hive and Impala, ability </a:t>
            </a:r>
            <a:r>
              <a:rPr lang="en-US" dirty="0"/>
              <a:t>to specify privileges on </a:t>
            </a:r>
          </a:p>
          <a:p>
            <a:pPr lvl="3"/>
            <a:r>
              <a:rPr lang="en-US" dirty="0"/>
              <a:t>SERVER </a:t>
            </a:r>
          </a:p>
          <a:p>
            <a:pPr lvl="3"/>
            <a:r>
              <a:rPr lang="en-US" dirty="0"/>
              <a:t>DATABASE</a:t>
            </a:r>
          </a:p>
          <a:p>
            <a:pPr lvl="3"/>
            <a:r>
              <a:rPr lang="en-US" dirty="0" smtClean="0"/>
              <a:t>TABLE </a:t>
            </a:r>
            <a:endParaRPr lang="en-US" dirty="0"/>
          </a:p>
          <a:p>
            <a:pPr lvl="3"/>
            <a:r>
              <a:rPr lang="en-US" dirty="0"/>
              <a:t>VIEW (Row/Column level </a:t>
            </a:r>
            <a:r>
              <a:rPr lang="en-US" dirty="0" smtClean="0"/>
              <a:t>authorization)</a:t>
            </a:r>
            <a:endParaRPr lang="en-US" dirty="0"/>
          </a:p>
          <a:p>
            <a:pPr lvl="3"/>
            <a:r>
              <a:rPr lang="en-US" dirty="0"/>
              <a:t>URI</a:t>
            </a:r>
          </a:p>
          <a:p>
            <a:pPr lvl="2"/>
            <a:r>
              <a:rPr lang="en-US" dirty="0"/>
              <a:t>Privilege Granularity</a:t>
            </a:r>
          </a:p>
          <a:p>
            <a:pPr lvl="3"/>
            <a:r>
              <a:rPr lang="en-US" dirty="0"/>
              <a:t>SELECT</a:t>
            </a:r>
          </a:p>
          <a:p>
            <a:pPr lvl="3"/>
            <a:r>
              <a:rPr lang="en-US" dirty="0"/>
              <a:t>INSERT</a:t>
            </a:r>
          </a:p>
          <a:p>
            <a:pPr lvl="3"/>
            <a:r>
              <a:rPr lang="en-US" dirty="0"/>
              <a:t>ALL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Fine-Grained Authorization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85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61522" y="1263476"/>
            <a:ext cx="8678702" cy="4836936"/>
          </a:xfrm>
        </p:spPr>
        <p:txBody>
          <a:bodyPr>
            <a:normAutofit/>
          </a:bodyPr>
          <a:lstStyle/>
          <a:p>
            <a:r>
              <a:rPr lang="en-US" dirty="0"/>
              <a:t>Roles provide a mechanism to group privileges</a:t>
            </a:r>
          </a:p>
          <a:p>
            <a:r>
              <a:rPr lang="en-US" dirty="0"/>
              <a:t>Used commonly by organizations to restrict access based on an employee’s role</a:t>
            </a:r>
          </a:p>
          <a:p>
            <a:pPr lvl="1"/>
            <a:r>
              <a:rPr lang="en-US" dirty="0"/>
              <a:t>Example: Manager role allows INSERT on table EMPLOYEE and SELECT on view DIRECT_REPORTS on table EMPLOYEE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sz="1800" dirty="0"/>
              <a:t>manager = server=server1-&gt;</a:t>
            </a:r>
            <a:r>
              <a:rPr lang="en-US" sz="1800" dirty="0" err="1"/>
              <a:t>db</a:t>
            </a:r>
            <a:r>
              <a:rPr lang="en-US" sz="1800" dirty="0"/>
              <a:t>=</a:t>
            </a:r>
            <a:r>
              <a:rPr lang="en-US" sz="1800" dirty="0" err="1"/>
              <a:t>hr_db</a:t>
            </a:r>
            <a:r>
              <a:rPr lang="en-US" sz="1800" dirty="0"/>
              <a:t>-&gt;table=employee-&gt;action=INSERT,  \                     server=server1-&gt;</a:t>
            </a:r>
            <a:r>
              <a:rPr lang="en-US" sz="1800" dirty="0" err="1"/>
              <a:t>db</a:t>
            </a:r>
            <a:r>
              <a:rPr lang="en-US" sz="1800" dirty="0"/>
              <a:t>=</a:t>
            </a:r>
            <a:r>
              <a:rPr lang="en-US" sz="1800" dirty="0" err="1"/>
              <a:t>hr_db</a:t>
            </a:r>
            <a:r>
              <a:rPr lang="en-US" sz="1800" dirty="0"/>
              <a:t>-&gt;table=</a:t>
            </a:r>
            <a:r>
              <a:rPr lang="en-US" sz="1800" dirty="0" err="1"/>
              <a:t>direct_reports</a:t>
            </a:r>
            <a:r>
              <a:rPr lang="en-US" sz="1800" dirty="0"/>
              <a:t>-&gt;action=SELECT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Role-Based </a:t>
            </a:r>
            <a:r>
              <a:rPr lang="en-US" dirty="0"/>
              <a:t>Authorization</a:t>
            </a:r>
          </a:p>
        </p:txBody>
      </p:sp>
    </p:spTree>
    <p:extLst>
      <p:ext uri="{BB962C8B-B14F-4D97-AF65-F5344CB8AC3E}">
        <p14:creationId xmlns:p14="http://schemas.microsoft.com/office/powerpoint/2010/main" val="247871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61522" y="1263476"/>
            <a:ext cx="8678702" cy="4836936"/>
          </a:xfrm>
        </p:spPr>
        <p:txBody>
          <a:bodyPr>
            <a:normAutofit/>
          </a:bodyPr>
          <a:lstStyle/>
          <a:p>
            <a:r>
              <a:rPr lang="en-US" dirty="0"/>
              <a:t>Support for </a:t>
            </a:r>
            <a:r>
              <a:rPr lang="en-US" dirty="0" smtClean="0"/>
              <a:t>DB specific </a:t>
            </a:r>
            <a:r>
              <a:rPr lang="en-US" dirty="0"/>
              <a:t>policy file</a:t>
            </a:r>
          </a:p>
          <a:p>
            <a:pPr lvl="1"/>
            <a:r>
              <a:rPr lang="en-US" dirty="0"/>
              <a:t>Allows the global admin to delegate security administration of databases to database admins</a:t>
            </a:r>
          </a:p>
          <a:p>
            <a:pPr lvl="1"/>
            <a:r>
              <a:rPr lang="en-US" dirty="0"/>
              <a:t>DB policy file can specify privileges for a DB</a:t>
            </a:r>
          </a:p>
          <a:p>
            <a:pPr lvl="1"/>
            <a:r>
              <a:rPr lang="en-US" dirty="0"/>
              <a:t>Global policy file contains location of the DB policy file</a:t>
            </a:r>
          </a:p>
          <a:p>
            <a:pPr lvl="1"/>
            <a:r>
              <a:rPr lang="en-US" dirty="0"/>
              <a:t>Privileges in the global file supersede the privileges in the DB specific policy file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Multi-Tenant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79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61522" y="1263476"/>
            <a:ext cx="8678702" cy="4836936"/>
          </a:xfrm>
        </p:spPr>
        <p:txBody>
          <a:bodyPr>
            <a:normAutofit/>
          </a:bodyPr>
          <a:lstStyle/>
          <a:p>
            <a:r>
              <a:rPr lang="en-US" dirty="0"/>
              <a:t>Sentry doesn’t perform user management</a:t>
            </a:r>
          </a:p>
          <a:p>
            <a:pPr lvl="1"/>
            <a:r>
              <a:rPr lang="en-US" dirty="0"/>
              <a:t>Reuses Kerberos/LDAP/AD users</a:t>
            </a:r>
          </a:p>
          <a:p>
            <a:r>
              <a:rPr lang="en-US" dirty="0"/>
              <a:t>Groups provide a container for a set of users</a:t>
            </a:r>
          </a:p>
          <a:p>
            <a:pPr lvl="1"/>
            <a:r>
              <a:rPr lang="en-US" dirty="0"/>
              <a:t>Roles can be assigned to groups</a:t>
            </a:r>
          </a:p>
          <a:p>
            <a:pPr lvl="1"/>
            <a:r>
              <a:rPr lang="en-US" dirty="0"/>
              <a:t>Example: analyst = </a:t>
            </a:r>
            <a:r>
              <a:rPr lang="en-US" dirty="0" err="1"/>
              <a:t>sales_reporting</a:t>
            </a:r>
            <a:r>
              <a:rPr lang="en-US" dirty="0"/>
              <a:t>, </a:t>
            </a:r>
            <a:r>
              <a:rPr lang="en-US" dirty="0" err="1"/>
              <a:t>audit_reports</a:t>
            </a:r>
            <a:endParaRPr lang="en-US" dirty="0"/>
          </a:p>
          <a:p>
            <a:r>
              <a:rPr lang="en-US" dirty="0"/>
              <a:t>User to Group Mapping</a:t>
            </a:r>
          </a:p>
          <a:p>
            <a:pPr lvl="1"/>
            <a:r>
              <a:rPr lang="en-US" dirty="0"/>
              <a:t>Reuse Hadoop groups</a:t>
            </a:r>
          </a:p>
          <a:p>
            <a:pPr lvl="1"/>
            <a:r>
              <a:rPr lang="en-US" dirty="0"/>
              <a:t>Specify locally in policy </a:t>
            </a:r>
            <a:r>
              <a:rPr lang="en-US" dirty="0" smtClean="0"/>
              <a:t>file using user section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User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27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61522" y="1263476"/>
            <a:ext cx="8678702" cy="4836936"/>
          </a:xfrm>
        </p:spPr>
        <p:txBody>
          <a:bodyPr>
            <a:normAutofit/>
          </a:bodyPr>
          <a:lstStyle/>
          <a:p>
            <a:r>
              <a:rPr lang="en-US" dirty="0"/>
              <a:t>Specified in the policy file</a:t>
            </a:r>
          </a:p>
          <a:p>
            <a:pPr lvl="1"/>
            <a:r>
              <a:rPr lang="en-US" dirty="0"/>
              <a:t>Example: Grant INSERT on table CUSTOMERS in database SALES:</a:t>
            </a:r>
          </a:p>
          <a:p>
            <a:pPr marL="457200" lvl="1" indent="0">
              <a:buNone/>
            </a:pPr>
            <a:r>
              <a:rPr lang="en-US" dirty="0"/>
              <a:t>server=server1-&gt;</a:t>
            </a:r>
            <a:r>
              <a:rPr lang="en-US" dirty="0" err="1"/>
              <a:t>db</a:t>
            </a:r>
            <a:r>
              <a:rPr lang="en-US" dirty="0"/>
              <a:t>=sales-&gt;table=customer-&gt;action=INSERT </a:t>
            </a:r>
          </a:p>
          <a:p>
            <a:r>
              <a:rPr lang="en-US" dirty="0" smtClean="0"/>
              <a:t>Privileges </a:t>
            </a:r>
            <a:r>
              <a:rPr lang="en-US" dirty="0"/>
              <a:t>are represented by a hierarchy </a:t>
            </a:r>
            <a:r>
              <a:rPr lang="en-US" dirty="0" smtClean="0"/>
              <a:t>(mirrors </a:t>
            </a:r>
            <a:r>
              <a:rPr lang="en-US" dirty="0"/>
              <a:t>the hierarchy in Hive’s data model)</a:t>
            </a:r>
          </a:p>
          <a:p>
            <a:r>
              <a:rPr lang="en-US" dirty="0"/>
              <a:t>Privileges granted for an object and its containees</a:t>
            </a:r>
          </a:p>
          <a:p>
            <a:pPr lvl="1"/>
            <a:r>
              <a:rPr lang="en-US" dirty="0"/>
              <a:t>Example: ALL on DB implies SELECT, INSERT on all tables within the DB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Granting/Revoking </a:t>
            </a:r>
            <a:r>
              <a:rPr lang="en-US" dirty="0"/>
              <a:t>Privileges</a:t>
            </a:r>
          </a:p>
        </p:txBody>
      </p:sp>
    </p:spTree>
    <p:extLst>
      <p:ext uri="{BB962C8B-B14F-4D97-AF65-F5344CB8AC3E}">
        <p14:creationId xmlns:p14="http://schemas.microsoft.com/office/powerpoint/2010/main" val="220822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Elbow Connector 40"/>
          <p:cNvCxnSpPr/>
          <p:nvPr/>
        </p:nvCxnSpPr>
        <p:spPr>
          <a:xfrm flipH="1">
            <a:off x="3955209" y="4790627"/>
            <a:ext cx="1391264" cy="701151"/>
          </a:xfrm>
          <a:prstGeom prst="bentConnector3">
            <a:avLst>
              <a:gd name="adj1" fmla="val -1643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/>
          <p:nvPr/>
        </p:nvCxnSpPr>
        <p:spPr>
          <a:xfrm flipH="1">
            <a:off x="3955208" y="3540808"/>
            <a:ext cx="1391265" cy="1935024"/>
          </a:xfrm>
          <a:prstGeom prst="bentConnector3">
            <a:avLst>
              <a:gd name="adj1" fmla="val -1643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 flipH="1">
            <a:off x="3955208" y="2844901"/>
            <a:ext cx="1391265" cy="2630931"/>
          </a:xfrm>
          <a:prstGeom prst="bentConnector3">
            <a:avLst>
              <a:gd name="adj1" fmla="val -1643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rot="10800000">
            <a:off x="3837140" y="2503571"/>
            <a:ext cx="912590" cy="34133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 rot="10800000">
            <a:off x="3825460" y="2529690"/>
            <a:ext cx="924271" cy="101111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>
          <a:xfrm rot="10800000">
            <a:off x="3837140" y="2503571"/>
            <a:ext cx="912590" cy="228705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Hadoop on its Own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846690" y="1268179"/>
            <a:ext cx="5943251" cy="47230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smtClean="0"/>
              <a:t>Hadoop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153481" y="1803262"/>
            <a:ext cx="806221" cy="8204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NN</a:t>
            </a:r>
            <a:endParaRPr lang="en-US" sz="1100" b="1" dirty="0"/>
          </a:p>
        </p:txBody>
      </p:sp>
      <p:sp>
        <p:nvSpPr>
          <p:cNvPr id="9" name="Oval 8"/>
          <p:cNvSpPr/>
          <p:nvPr/>
        </p:nvSpPr>
        <p:spPr>
          <a:xfrm>
            <a:off x="4754224" y="2546541"/>
            <a:ext cx="596743" cy="59671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 b="1" dirty="0" smtClean="0"/>
              <a:t>DN   TT</a:t>
            </a:r>
            <a:endParaRPr lang="en-US" sz="1100" b="1" dirty="0"/>
          </a:p>
        </p:txBody>
      </p:sp>
      <p:sp>
        <p:nvSpPr>
          <p:cNvPr id="10" name="Oval 9"/>
          <p:cNvSpPr/>
          <p:nvPr/>
        </p:nvSpPr>
        <p:spPr>
          <a:xfrm>
            <a:off x="3153481" y="5065600"/>
            <a:ext cx="806221" cy="8204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JT</a:t>
            </a:r>
            <a:endParaRPr lang="en-US" sz="1100" b="1" dirty="0"/>
          </a:p>
        </p:txBody>
      </p:sp>
      <p:sp>
        <p:nvSpPr>
          <p:cNvPr id="11" name="Oval 10"/>
          <p:cNvSpPr/>
          <p:nvPr/>
        </p:nvSpPr>
        <p:spPr>
          <a:xfrm>
            <a:off x="4754224" y="3242448"/>
            <a:ext cx="596743" cy="59671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 b="1" dirty="0" smtClean="0"/>
              <a:t>DN   TT</a:t>
            </a:r>
            <a:endParaRPr lang="en-US" sz="1100" b="1" dirty="0"/>
          </a:p>
        </p:txBody>
      </p:sp>
      <p:sp>
        <p:nvSpPr>
          <p:cNvPr id="12" name="Oval 11"/>
          <p:cNvSpPr/>
          <p:nvPr/>
        </p:nvSpPr>
        <p:spPr>
          <a:xfrm>
            <a:off x="4754224" y="4492267"/>
            <a:ext cx="596743" cy="59671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 b="1" dirty="0" smtClean="0"/>
              <a:t>DN   TT</a:t>
            </a:r>
            <a:endParaRPr lang="en-US" sz="1100" b="1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058444" y="3877418"/>
            <a:ext cx="0" cy="579179"/>
          </a:xfrm>
          <a:prstGeom prst="line">
            <a:avLst/>
          </a:prstGeom>
          <a:ln>
            <a:solidFill>
              <a:srgbClr val="C0504D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0"/>
            <a:endCxn id="9" idx="4"/>
          </p:cNvCxnSpPr>
          <p:nvPr/>
        </p:nvCxnSpPr>
        <p:spPr>
          <a:xfrm>
            <a:off x="5052596" y="2546541"/>
            <a:ext cx="0" cy="596719"/>
          </a:xfrm>
          <a:prstGeom prst="line">
            <a:avLst/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056453" y="3242448"/>
            <a:ext cx="0" cy="596719"/>
          </a:xfrm>
          <a:prstGeom prst="line">
            <a:avLst/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058444" y="4492267"/>
            <a:ext cx="0" cy="596719"/>
          </a:xfrm>
          <a:prstGeom prst="line">
            <a:avLst/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73117" y="5065600"/>
            <a:ext cx="806221" cy="82046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MR</a:t>
            </a:r>
          </a:p>
          <a:p>
            <a:pPr algn="ctr"/>
            <a:r>
              <a:rPr lang="en-US" sz="1100" b="1" dirty="0" smtClean="0"/>
              <a:t>client</a:t>
            </a:r>
            <a:endParaRPr lang="en-US" sz="1100" b="1" dirty="0"/>
          </a:p>
        </p:txBody>
      </p:sp>
      <p:cxnSp>
        <p:nvCxnSpPr>
          <p:cNvPr id="6" name="Straight Arrow Connector 5"/>
          <p:cNvCxnSpPr>
            <a:stCxn id="21" idx="6"/>
            <a:endCxn id="10" idx="2"/>
          </p:cNvCxnSpPr>
          <p:nvPr/>
        </p:nvCxnSpPr>
        <p:spPr>
          <a:xfrm>
            <a:off x="1579338" y="5475832"/>
            <a:ext cx="1574143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155218" y="2546541"/>
            <a:ext cx="596743" cy="5967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 b="1" dirty="0" smtClean="0"/>
              <a:t>Map</a:t>
            </a:r>
          </a:p>
          <a:p>
            <a:pPr algn="ctr"/>
            <a:r>
              <a:rPr lang="en-US" sz="1100" b="1" dirty="0" smtClean="0"/>
              <a:t>Task</a:t>
            </a:r>
            <a:endParaRPr lang="en-US" sz="1100" b="1" dirty="0"/>
          </a:p>
        </p:txBody>
      </p:sp>
      <p:sp>
        <p:nvSpPr>
          <p:cNvPr id="25" name="Oval 24"/>
          <p:cNvSpPr/>
          <p:nvPr/>
        </p:nvSpPr>
        <p:spPr>
          <a:xfrm>
            <a:off x="6155218" y="3242448"/>
            <a:ext cx="596743" cy="5967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 b="1" dirty="0" smtClean="0"/>
              <a:t>Map</a:t>
            </a:r>
          </a:p>
          <a:p>
            <a:pPr algn="ctr"/>
            <a:r>
              <a:rPr lang="en-US" sz="1100" b="1" dirty="0" smtClean="0"/>
              <a:t>Task</a:t>
            </a:r>
            <a:endParaRPr lang="en-US" sz="1100" b="1" dirty="0"/>
          </a:p>
        </p:txBody>
      </p:sp>
      <p:sp>
        <p:nvSpPr>
          <p:cNvPr id="26" name="Oval 25"/>
          <p:cNvSpPr/>
          <p:nvPr/>
        </p:nvSpPr>
        <p:spPr>
          <a:xfrm>
            <a:off x="6155218" y="4492267"/>
            <a:ext cx="596743" cy="5967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100" b="1" dirty="0" smtClean="0"/>
              <a:t>Reduce</a:t>
            </a:r>
          </a:p>
          <a:p>
            <a:pPr algn="ctr"/>
            <a:r>
              <a:rPr lang="en-US" sz="1100" b="1" dirty="0" smtClean="0"/>
              <a:t>Task</a:t>
            </a:r>
            <a:endParaRPr lang="en-US" sz="1100" b="1" dirty="0"/>
          </a:p>
        </p:txBody>
      </p:sp>
      <p:cxnSp>
        <p:nvCxnSpPr>
          <p:cNvPr id="17" name="Elbow Connector 16"/>
          <p:cNvCxnSpPr>
            <a:stCxn id="23" idx="6"/>
          </p:cNvCxnSpPr>
          <p:nvPr/>
        </p:nvCxnSpPr>
        <p:spPr>
          <a:xfrm flipH="1" flipV="1">
            <a:off x="3959702" y="2213494"/>
            <a:ext cx="2792259" cy="631407"/>
          </a:xfrm>
          <a:prstGeom prst="bentConnector3">
            <a:avLst>
              <a:gd name="adj1" fmla="val -8187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25" idx="6"/>
          </p:cNvCxnSpPr>
          <p:nvPr/>
        </p:nvCxnSpPr>
        <p:spPr>
          <a:xfrm flipH="1" flipV="1">
            <a:off x="3959702" y="2213494"/>
            <a:ext cx="2792259" cy="1327314"/>
          </a:xfrm>
          <a:prstGeom prst="bentConnector3">
            <a:avLst>
              <a:gd name="adj1" fmla="val -8187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26" idx="6"/>
            <a:endCxn id="8" idx="6"/>
          </p:cNvCxnSpPr>
          <p:nvPr/>
        </p:nvCxnSpPr>
        <p:spPr>
          <a:xfrm flipH="1" flipV="1">
            <a:off x="3959702" y="2213494"/>
            <a:ext cx="2792259" cy="2577133"/>
          </a:xfrm>
          <a:prstGeom prst="bentConnector3">
            <a:avLst>
              <a:gd name="adj1" fmla="val -8187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3" idx="0"/>
            <a:endCxn id="9" idx="2"/>
          </p:cNvCxnSpPr>
          <p:nvPr/>
        </p:nvCxnSpPr>
        <p:spPr>
          <a:xfrm rot="16200000" flipH="1" flipV="1">
            <a:off x="5454727" y="1846038"/>
            <a:ext cx="298360" cy="1699366"/>
          </a:xfrm>
          <a:prstGeom prst="bentConnector4">
            <a:avLst>
              <a:gd name="adj1" fmla="val -76619"/>
              <a:gd name="adj2" fmla="val 113452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26" idx="4"/>
            <a:endCxn id="12" idx="2"/>
          </p:cNvCxnSpPr>
          <p:nvPr/>
        </p:nvCxnSpPr>
        <p:spPr>
          <a:xfrm rot="5400000" flipH="1">
            <a:off x="5454727" y="4090124"/>
            <a:ext cx="298359" cy="1699366"/>
          </a:xfrm>
          <a:prstGeom prst="bentConnector4">
            <a:avLst>
              <a:gd name="adj1" fmla="val -76619"/>
              <a:gd name="adj2" fmla="val 113452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26" idx="2"/>
            <a:endCxn id="9" idx="6"/>
          </p:cNvCxnSpPr>
          <p:nvPr/>
        </p:nvCxnSpPr>
        <p:spPr>
          <a:xfrm rot="10800000">
            <a:off x="5350968" y="2844901"/>
            <a:ext cx="804251" cy="1945726"/>
          </a:xfrm>
          <a:prstGeom prst="bentConnector3">
            <a:avLst>
              <a:gd name="adj1" fmla="val 50000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26" idx="2"/>
            <a:endCxn id="11" idx="6"/>
          </p:cNvCxnSpPr>
          <p:nvPr/>
        </p:nvCxnSpPr>
        <p:spPr>
          <a:xfrm rot="10800000">
            <a:off x="5350968" y="3540809"/>
            <a:ext cx="804251" cy="1249819"/>
          </a:xfrm>
          <a:prstGeom prst="bentConnector3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25" idx="4"/>
            <a:endCxn id="11" idx="2"/>
          </p:cNvCxnSpPr>
          <p:nvPr/>
        </p:nvCxnSpPr>
        <p:spPr>
          <a:xfrm rot="5400000" flipH="1">
            <a:off x="5454727" y="2840305"/>
            <a:ext cx="298359" cy="1699366"/>
          </a:xfrm>
          <a:prstGeom prst="bentConnector4">
            <a:avLst>
              <a:gd name="adj1" fmla="val -76619"/>
              <a:gd name="adj2" fmla="val 113452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3" idx="1"/>
            <a:endCxn id="9" idx="7"/>
          </p:cNvCxnSpPr>
          <p:nvPr/>
        </p:nvCxnSpPr>
        <p:spPr>
          <a:xfrm flipH="1">
            <a:off x="5263576" y="2633928"/>
            <a:ext cx="979033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5" idx="1"/>
            <a:endCxn id="11" idx="7"/>
          </p:cNvCxnSpPr>
          <p:nvPr/>
        </p:nvCxnSpPr>
        <p:spPr>
          <a:xfrm flipH="1">
            <a:off x="5263576" y="3329835"/>
            <a:ext cx="979033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26" idx="1"/>
            <a:endCxn id="12" idx="7"/>
          </p:cNvCxnSpPr>
          <p:nvPr/>
        </p:nvCxnSpPr>
        <p:spPr>
          <a:xfrm flipH="1">
            <a:off x="5263576" y="4579654"/>
            <a:ext cx="979033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7824791" y="1803263"/>
            <a:ext cx="806221" cy="8204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SNN</a:t>
            </a:r>
            <a:endParaRPr lang="en-US" sz="1100" b="1" dirty="0"/>
          </a:p>
        </p:txBody>
      </p:sp>
      <p:cxnSp>
        <p:nvCxnSpPr>
          <p:cNvPr id="48" name="Straight Arrow Connector 47"/>
          <p:cNvCxnSpPr/>
          <p:nvPr/>
        </p:nvCxnSpPr>
        <p:spPr>
          <a:xfrm flipH="1" flipV="1">
            <a:off x="3837140" y="1923416"/>
            <a:ext cx="4105719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/>
          <p:cNvCxnSpPr/>
          <p:nvPr/>
        </p:nvCxnSpPr>
        <p:spPr>
          <a:xfrm rot="5400000" flipH="1" flipV="1">
            <a:off x="738801" y="2650921"/>
            <a:ext cx="2852106" cy="1977253"/>
          </a:xfrm>
          <a:prstGeom prst="bentConnector2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/>
          <p:nvPr/>
        </p:nvCxnSpPr>
        <p:spPr>
          <a:xfrm rot="5400000" flipH="1" flipV="1">
            <a:off x="2086502" y="2430642"/>
            <a:ext cx="2129881" cy="3380345"/>
          </a:xfrm>
          <a:prstGeom prst="bentConnector3">
            <a:avLst>
              <a:gd name="adj1" fmla="val 100581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/>
          <p:nvPr/>
        </p:nvCxnSpPr>
        <p:spPr>
          <a:xfrm rot="5400000" flipH="1" flipV="1">
            <a:off x="2434455" y="2778595"/>
            <a:ext cx="1433974" cy="3380345"/>
          </a:xfrm>
          <a:prstGeom prst="bentConnector3">
            <a:avLst>
              <a:gd name="adj1" fmla="val 101246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3271549" y="2503571"/>
            <a:ext cx="0" cy="2682183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/>
          <p:nvPr/>
        </p:nvCxnSpPr>
        <p:spPr>
          <a:xfrm rot="5400000" flipH="1" flipV="1">
            <a:off x="3542193" y="3766179"/>
            <a:ext cx="1313820" cy="1285023"/>
          </a:xfrm>
          <a:prstGeom prst="bentConnector3">
            <a:avLst>
              <a:gd name="adj1" fmla="val 101045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8046" y="6097628"/>
            <a:ext cx="3281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10503" y="5928351"/>
            <a:ext cx="2501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h</a:t>
            </a:r>
            <a:r>
              <a:rPr lang="en-US" sz="1600" dirty="0" err="1" smtClean="0"/>
              <a:t>dfs</a:t>
            </a:r>
            <a:r>
              <a:rPr lang="en-US" sz="1600" dirty="0" smtClean="0"/>
              <a:t>, </a:t>
            </a:r>
            <a:r>
              <a:rPr lang="en-US" sz="1600" dirty="0" err="1" smtClean="0"/>
              <a:t>httpfs</a:t>
            </a:r>
            <a:r>
              <a:rPr lang="en-US" sz="1600" dirty="0" smtClean="0"/>
              <a:t> &amp; </a:t>
            </a:r>
            <a:r>
              <a:rPr lang="en-US" sz="1600" dirty="0" err="1" smtClean="0"/>
              <a:t>mapred</a:t>
            </a:r>
            <a:r>
              <a:rPr lang="en-US" sz="1600" dirty="0" smtClean="0"/>
              <a:t> users</a:t>
            </a:r>
            <a:endParaRPr lang="en-US" sz="1600" dirty="0"/>
          </a:p>
        </p:txBody>
      </p:sp>
      <p:cxnSp>
        <p:nvCxnSpPr>
          <p:cNvPr id="89" name="Straight Connector 88"/>
          <p:cNvCxnSpPr/>
          <p:nvPr/>
        </p:nvCxnSpPr>
        <p:spPr>
          <a:xfrm>
            <a:off x="3007958" y="6097628"/>
            <a:ext cx="328196" cy="0"/>
          </a:xfrm>
          <a:prstGeom prst="line">
            <a:avLst/>
          </a:prstGeom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350415" y="5928351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</a:t>
            </a:r>
            <a:r>
              <a:rPr lang="en-US" sz="1600" dirty="0" smtClean="0"/>
              <a:t>nd users</a:t>
            </a:r>
            <a:endParaRPr lang="en-US" sz="1600" dirty="0"/>
          </a:p>
        </p:txBody>
      </p:sp>
      <p:cxnSp>
        <p:nvCxnSpPr>
          <p:cNvPr id="91" name="Elbow Connector 90"/>
          <p:cNvCxnSpPr/>
          <p:nvPr/>
        </p:nvCxnSpPr>
        <p:spPr>
          <a:xfrm rot="5400000" flipH="1" flipV="1">
            <a:off x="536203" y="2568476"/>
            <a:ext cx="2972260" cy="2262296"/>
          </a:xfrm>
          <a:prstGeom prst="bentConnector2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/>
          <p:nvPr/>
        </p:nvCxnSpPr>
        <p:spPr>
          <a:xfrm rot="5400000" flipH="1" flipV="1">
            <a:off x="1590487" y="1934626"/>
            <a:ext cx="2551826" cy="3950430"/>
          </a:xfrm>
          <a:prstGeom prst="bentConnector3">
            <a:avLst>
              <a:gd name="adj1" fmla="val 99802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/>
          <p:nvPr/>
        </p:nvCxnSpPr>
        <p:spPr>
          <a:xfrm rot="5400000" flipH="1" flipV="1">
            <a:off x="1938441" y="2282580"/>
            <a:ext cx="1855919" cy="3950430"/>
          </a:xfrm>
          <a:prstGeom prst="bentConnector3">
            <a:avLst>
              <a:gd name="adj1" fmla="val 99343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/>
          <p:nvPr/>
        </p:nvCxnSpPr>
        <p:spPr>
          <a:xfrm rot="5400000" flipH="1" flipV="1">
            <a:off x="2360393" y="2282572"/>
            <a:ext cx="1433974" cy="4372391"/>
          </a:xfrm>
          <a:prstGeom prst="bentConnector3">
            <a:avLst>
              <a:gd name="adj1" fmla="val 87315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/>
          <p:nvPr/>
        </p:nvCxnSpPr>
        <p:spPr>
          <a:xfrm rot="5400000" flipH="1" flipV="1">
            <a:off x="2012440" y="1934619"/>
            <a:ext cx="2129881" cy="4372391"/>
          </a:xfrm>
          <a:prstGeom prst="bentConnector3">
            <a:avLst>
              <a:gd name="adj1" fmla="val 93211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/>
          <p:cNvCxnSpPr/>
          <p:nvPr/>
        </p:nvCxnSpPr>
        <p:spPr>
          <a:xfrm rot="5400000" flipH="1" flipV="1">
            <a:off x="2563350" y="2907489"/>
            <a:ext cx="606100" cy="3950430"/>
          </a:xfrm>
          <a:prstGeom prst="bentConnector3">
            <a:avLst>
              <a:gd name="adj1" fmla="val 152134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>
          <a:xfrm rot="16200000" flipH="1">
            <a:off x="1791289" y="4285649"/>
            <a:ext cx="580155" cy="2380364"/>
          </a:xfrm>
          <a:prstGeom prst="bentConnector5">
            <a:avLst>
              <a:gd name="adj1" fmla="val -39403"/>
              <a:gd name="adj2" fmla="val 52084"/>
              <a:gd name="adj3" fmla="val 100051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915035" y="5939486"/>
            <a:ext cx="30533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</a:t>
            </a:r>
            <a:r>
              <a:rPr lang="en-US" sz="1600" dirty="0" smtClean="0"/>
              <a:t>rotocols: RPC/data transfer/HTTP</a:t>
            </a:r>
            <a:endParaRPr lang="en-US" sz="1600" dirty="0"/>
          </a:p>
        </p:txBody>
      </p:sp>
      <p:sp>
        <p:nvSpPr>
          <p:cNvPr id="101" name="Oval 100"/>
          <p:cNvSpPr/>
          <p:nvPr/>
        </p:nvSpPr>
        <p:spPr>
          <a:xfrm>
            <a:off x="7824792" y="2861748"/>
            <a:ext cx="806220" cy="8204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err="1" smtClean="0"/>
              <a:t>HttpFS</a:t>
            </a:r>
            <a:endParaRPr lang="en-US" sz="1050" b="1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311954" y="1267517"/>
            <a:ext cx="8319057" cy="2512801"/>
            <a:chOff x="311954" y="1904240"/>
            <a:chExt cx="8319057" cy="2512801"/>
          </a:xfrm>
        </p:grpSpPr>
        <p:sp>
          <p:nvSpPr>
            <p:cNvPr id="116" name="Oval 115"/>
            <p:cNvSpPr/>
            <p:nvPr/>
          </p:nvSpPr>
          <p:spPr>
            <a:xfrm>
              <a:off x="1258297" y="1904902"/>
              <a:ext cx="806221" cy="820463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/>
                <a:t>HDFS</a:t>
              </a:r>
            </a:p>
            <a:p>
              <a:pPr algn="ctr"/>
              <a:r>
                <a:rPr lang="en-US" sz="1100" b="1" dirty="0" smtClean="0"/>
                <a:t>client</a:t>
              </a:r>
              <a:endParaRPr lang="en-US" sz="1100" b="1" dirty="0"/>
            </a:p>
          </p:txBody>
        </p:sp>
        <p:cxnSp>
          <p:nvCxnSpPr>
            <p:cNvPr id="117" name="Elbow Connector 116"/>
            <p:cNvCxnSpPr>
              <a:stCxn id="116" idx="3"/>
            </p:cNvCxnSpPr>
            <p:nvPr/>
          </p:nvCxnSpPr>
          <p:spPr>
            <a:xfrm rot="16200000" flipH="1">
              <a:off x="2563051" y="1418525"/>
              <a:ext cx="1087385" cy="3460756"/>
            </a:xfrm>
            <a:prstGeom prst="bentConnector3">
              <a:avLst>
                <a:gd name="adj1" fmla="val 112000"/>
              </a:avLst>
            </a:prstGeom>
            <a:ln>
              <a:solidFill>
                <a:srgbClr val="4F622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>
              <a:stCxn id="116" idx="3"/>
            </p:cNvCxnSpPr>
            <p:nvPr/>
          </p:nvCxnSpPr>
          <p:spPr>
            <a:xfrm rot="16200000" flipH="1">
              <a:off x="2215097" y="1766479"/>
              <a:ext cx="1783292" cy="3460756"/>
            </a:xfrm>
            <a:prstGeom prst="bentConnector3">
              <a:avLst>
                <a:gd name="adj1" fmla="val 110118"/>
              </a:avLst>
            </a:prstGeom>
            <a:ln>
              <a:solidFill>
                <a:srgbClr val="4F622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>
              <a:stCxn id="116" idx="6"/>
            </p:cNvCxnSpPr>
            <p:nvPr/>
          </p:nvCxnSpPr>
          <p:spPr>
            <a:xfrm>
              <a:off x="2064518" y="2315134"/>
              <a:ext cx="1202537" cy="245005"/>
            </a:xfrm>
            <a:prstGeom prst="bentConnector2">
              <a:avLst/>
            </a:prstGeom>
            <a:ln>
              <a:solidFill>
                <a:srgbClr val="4F622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19"/>
            <p:cNvSpPr/>
            <p:nvPr/>
          </p:nvSpPr>
          <p:spPr>
            <a:xfrm>
              <a:off x="311954" y="1904240"/>
              <a:ext cx="806221" cy="820463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1100" b="1" dirty="0" err="1" smtClean="0"/>
                <a:t>WebHdfs</a:t>
              </a:r>
              <a:endParaRPr lang="en-US" sz="1100" b="1" dirty="0" smtClean="0"/>
            </a:p>
            <a:p>
              <a:pPr algn="ctr"/>
              <a:r>
                <a:rPr lang="en-US" sz="1100" b="1" dirty="0" smtClean="0"/>
                <a:t>client</a:t>
              </a:r>
              <a:endParaRPr lang="en-US" sz="1100" b="1" dirty="0"/>
            </a:p>
          </p:txBody>
        </p:sp>
        <p:cxnSp>
          <p:nvCxnSpPr>
            <p:cNvPr id="121" name="Elbow Connector 120"/>
            <p:cNvCxnSpPr>
              <a:stCxn id="120" idx="0"/>
            </p:cNvCxnSpPr>
            <p:nvPr/>
          </p:nvCxnSpPr>
          <p:spPr>
            <a:xfrm rot="16200000" flipH="1">
              <a:off x="1865708" y="753596"/>
              <a:ext cx="535745" cy="2837033"/>
            </a:xfrm>
            <a:prstGeom prst="bentConnector3">
              <a:avLst>
                <a:gd name="adj1" fmla="val -22695"/>
              </a:avLst>
            </a:prstGeom>
            <a:ln>
              <a:solidFill>
                <a:srgbClr val="4F622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Elbow Connector 121"/>
            <p:cNvCxnSpPr>
              <a:stCxn id="120" idx="4"/>
            </p:cNvCxnSpPr>
            <p:nvPr/>
          </p:nvCxnSpPr>
          <p:spPr>
            <a:xfrm rot="16200000" flipH="1">
              <a:off x="2277880" y="1161888"/>
              <a:ext cx="996429" cy="4122058"/>
            </a:xfrm>
            <a:prstGeom prst="bentConnector2">
              <a:avLst/>
            </a:prstGeom>
            <a:ln>
              <a:solidFill>
                <a:srgbClr val="4F622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Elbow Connector 122"/>
            <p:cNvCxnSpPr>
              <a:stCxn id="120" idx="4"/>
            </p:cNvCxnSpPr>
            <p:nvPr/>
          </p:nvCxnSpPr>
          <p:spPr>
            <a:xfrm rot="16200000" flipH="1">
              <a:off x="1929925" y="1509843"/>
              <a:ext cx="1692338" cy="4122058"/>
            </a:xfrm>
            <a:prstGeom prst="bentConnector2">
              <a:avLst/>
            </a:prstGeom>
            <a:ln>
              <a:solidFill>
                <a:srgbClr val="4F622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lbow Connector 123"/>
            <p:cNvCxnSpPr>
              <a:stCxn id="120" idx="7"/>
            </p:cNvCxnSpPr>
            <p:nvPr/>
          </p:nvCxnSpPr>
          <p:spPr>
            <a:xfrm rot="16200000" flipH="1">
              <a:off x="3873404" y="-848904"/>
              <a:ext cx="1884309" cy="7630905"/>
            </a:xfrm>
            <a:prstGeom prst="bentConnector4">
              <a:avLst>
                <a:gd name="adj1" fmla="val -18508"/>
                <a:gd name="adj2" fmla="val 102996"/>
              </a:avLst>
            </a:prstGeom>
            <a:ln>
              <a:solidFill>
                <a:srgbClr val="4F622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5" name="Elbow Connector 124"/>
          <p:cNvCxnSpPr/>
          <p:nvPr/>
        </p:nvCxnSpPr>
        <p:spPr>
          <a:xfrm rot="10800000">
            <a:off x="3955209" y="2213494"/>
            <a:ext cx="3869583" cy="1058486"/>
          </a:xfrm>
          <a:prstGeom prst="bentConnector3">
            <a:avLst>
              <a:gd name="adj1" fmla="val 261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Elbow Connector 125"/>
          <p:cNvCxnSpPr/>
          <p:nvPr/>
        </p:nvCxnSpPr>
        <p:spPr>
          <a:xfrm rot="5400000" flipH="1">
            <a:off x="6008370" y="1462680"/>
            <a:ext cx="1048283" cy="3390781"/>
          </a:xfrm>
          <a:prstGeom prst="bentConnector5">
            <a:avLst>
              <a:gd name="adj1" fmla="val 652"/>
              <a:gd name="adj2" fmla="val 20237"/>
              <a:gd name="adj3" fmla="val 121807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/>
          <p:cNvCxnSpPr/>
          <p:nvPr/>
        </p:nvCxnSpPr>
        <p:spPr>
          <a:xfrm rot="5400000">
            <a:off x="6083791" y="2435542"/>
            <a:ext cx="897443" cy="3390781"/>
          </a:xfrm>
          <a:prstGeom prst="bentConnector3">
            <a:avLst>
              <a:gd name="adj1" fmla="val 7623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/>
          <p:cNvCxnSpPr/>
          <p:nvPr/>
        </p:nvCxnSpPr>
        <p:spPr>
          <a:xfrm rot="10800000">
            <a:off x="4837122" y="3329836"/>
            <a:ext cx="3390783" cy="352377"/>
          </a:xfrm>
          <a:prstGeom prst="bentConnector4">
            <a:avLst>
              <a:gd name="adj1" fmla="val 20396"/>
              <a:gd name="adj2" fmla="val 140578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Rounded Rectangle 128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Hadoop Ecosystem Interactions</a:t>
            </a:r>
          </a:p>
        </p:txBody>
      </p:sp>
    </p:spTree>
    <p:extLst>
      <p:ext uri="{BB962C8B-B14F-4D97-AF65-F5344CB8AC3E}">
        <p14:creationId xmlns:p14="http://schemas.microsoft.com/office/powerpoint/2010/main" val="19121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/>
              <a:t>Privilege </a:t>
            </a:r>
            <a:r>
              <a:rPr lang="en-US" dirty="0" smtClean="0"/>
              <a:t>Hierarchy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" y="1955800"/>
            <a:ext cx="7848600" cy="29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Sentry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-87580" y="1263476"/>
            <a:ext cx="8678702" cy="4836936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Old Hive CLI is not supported; HS2 /Impala is required</a:t>
            </a:r>
          </a:p>
          <a:p>
            <a:pPr lvl="1"/>
            <a:r>
              <a:rPr lang="en-US" dirty="0"/>
              <a:t>Warehouse directory must be owned by the user running HS2/</a:t>
            </a:r>
            <a:r>
              <a:rPr lang="en-US" dirty="0" smtClean="0"/>
              <a:t>Impala</a:t>
            </a:r>
          </a:p>
          <a:p>
            <a:pPr lvl="1"/>
            <a:r>
              <a:rPr lang="en-US" dirty="0" smtClean="0"/>
              <a:t>Secure </a:t>
            </a:r>
            <a:r>
              <a:rPr lang="en-US" dirty="0"/>
              <a:t>warehouse directory, including sub-directories, using 770 permissions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case of Hive, user HS2 is running as must be able to run MR jobs</a:t>
            </a:r>
          </a:p>
          <a:p>
            <a:pPr lvl="1"/>
            <a:r>
              <a:rPr lang="en-US" dirty="0"/>
              <a:t>Turn off HS2 impersonation (strongly recommended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Configure </a:t>
            </a:r>
            <a:r>
              <a:rPr lang="en-US" dirty="0"/>
              <a:t>sentry-</a:t>
            </a:r>
            <a:r>
              <a:rPr lang="en-US" dirty="0" err="1" smtClean="0"/>
              <a:t>site.xml</a:t>
            </a:r>
            <a:r>
              <a:rPr lang="en-US" dirty="0" smtClean="0"/>
              <a:t> and hive-</a:t>
            </a:r>
            <a:r>
              <a:rPr lang="en-US" dirty="0" err="1" smtClean="0"/>
              <a:t>site.xml</a:t>
            </a:r>
            <a:r>
              <a:rPr lang="en-US" dirty="0" smtClean="0"/>
              <a:t> appropriately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Configuring Sentry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2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2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ATM (Cloudera) &amp; Shreepadma (</a:t>
            </a:r>
            <a:r>
              <a:rPr lang="en-US" dirty="0" err="1" smtClean="0"/>
              <a:t>Cloudera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Strata/Hadoop World, Oct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Appendix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397589"/>
              </p:ext>
            </p:extLst>
          </p:nvPr>
        </p:nvGraphicFramePr>
        <p:xfrm>
          <a:off x="457201" y="1610105"/>
          <a:ext cx="8229598" cy="3492201"/>
        </p:xfrm>
        <a:graphic>
          <a:graphicData uri="http://schemas.openxmlformats.org/drawingml/2006/table">
            <a:tbl>
              <a:tblPr/>
              <a:tblGrid>
                <a:gridCol w="1488589"/>
                <a:gridCol w="1081893"/>
                <a:gridCol w="1338577"/>
                <a:gridCol w="997388"/>
                <a:gridCol w="1047909"/>
                <a:gridCol w="1137621"/>
                <a:gridCol w="1137621"/>
              </a:tblGrid>
              <a:tr h="2057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Client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Protocol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Authentication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Proxy User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Authorization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Confidentiality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Auditing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Hadoop</a:t>
                      </a:r>
                      <a:r>
                        <a:rPr lang="en-US" sz="1000" b="1" i="0" u="none" strike="noStrike" dirty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 HDFS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RPC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Kerberos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FS permissions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SASL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BC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 smtClean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Hadoop</a:t>
                      </a:r>
                      <a:r>
                        <a:rPr lang="en-US" sz="1000" b="1" i="0" u="none" strike="noStrike" dirty="0" smtClean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 HDFS</a:t>
                      </a:r>
                      <a:endParaRPr lang="en-US" sz="1000" b="1" i="0" u="none" strike="noStrike" dirty="0">
                        <a:solidFill>
                          <a:srgbClr val="D1282E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Data Transfer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SASL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FS permissions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SASL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30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Hadoop</a:t>
                      </a:r>
                      <a:r>
                        <a:rPr lang="en-US" sz="1000" b="1" i="0" u="none" strike="noStrike" dirty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WebHDFS</a:t>
                      </a:r>
                      <a:endParaRPr lang="en-US" sz="1000" b="1" i="0" u="none" strike="noStrike" dirty="0">
                        <a:solidFill>
                          <a:srgbClr val="D1282E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HTTP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Kerberos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SPNEGO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plus pluggable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FS permissions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N/A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Hadoop</a:t>
                      </a:r>
                      <a:r>
                        <a:rPr lang="en-US" sz="1000" b="1" i="0" u="none" strike="noStrike" dirty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MapReduce</a:t>
                      </a:r>
                      <a:r>
                        <a:rPr lang="en-US" sz="1000" b="1" i="0" u="none" strike="noStrike" dirty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 (Pig, Hive, </a:t>
                      </a:r>
                      <a:r>
                        <a:rPr lang="en-US" sz="1000" b="1" i="0" u="none" strike="noStrike" dirty="0" err="1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Sqoop</a:t>
                      </a:r>
                      <a:r>
                        <a:rPr lang="en-US" sz="1000" b="1" i="0" u="none" strike="noStrike" dirty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, Crunch, Cascading)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RPC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Kerberos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b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(requires job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config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work)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Job &amp; Queue ACLs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SASL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4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Oozie</a:t>
                      </a:r>
                      <a:endParaRPr lang="en-US" sz="1000" b="1" i="0" u="none" strike="noStrike" dirty="0">
                        <a:solidFill>
                          <a:srgbClr val="D1282E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HTTP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Kerberos SPNEGO plus pluggable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Job &amp; Queue ACLs and FS permissions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SSL (HTTPS)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Hbase</a:t>
                      </a:r>
                      <a:endParaRPr lang="en-US" sz="1000" b="1" i="0" u="none" strike="noStrike" dirty="0">
                        <a:solidFill>
                          <a:srgbClr val="D1282E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RPC/Thrift/HTTP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Kerberos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table ACLs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SASL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HiveServer2</a:t>
                      </a:r>
                      <a:endParaRPr lang="en-US" sz="1000" b="1" i="0" u="none" strike="noStrike" dirty="0">
                        <a:solidFill>
                          <a:srgbClr val="D1282E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Kerberos/LDAP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Sentry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the works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Zookeeper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RPC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Kerberos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znode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ACLs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N/A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Impala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Thrift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Kerberos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Sentry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N/A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46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Hue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HTTP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pluggable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Job &amp; Queue ACLs and FS permissions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HTTPS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D1282E"/>
                          </a:solidFill>
                          <a:effectLst/>
                          <a:latin typeface="Arial"/>
                        </a:rPr>
                        <a:t>Flume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Avro RPC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N/A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N/A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N/A</a:t>
                      </a: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02" marR="12102" marT="12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Security Capabilities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01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Hadoop and Friends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110705" y="2732028"/>
            <a:ext cx="1648164" cy="3140438"/>
          </a:xfrm>
          <a:prstGeom prst="roundRect">
            <a:avLst/>
          </a:prstGeom>
          <a:solidFill>
            <a:srgbClr val="E6B9B8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Hadoop</a:t>
            </a:r>
            <a:endParaRPr lang="en-US" sz="1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629276" y="5287440"/>
            <a:ext cx="1648164" cy="5850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Hive </a:t>
            </a:r>
            <a:r>
              <a:rPr lang="en-US" sz="1400" b="1" dirty="0" err="1" smtClean="0"/>
              <a:t>Metastore</a:t>
            </a:r>
            <a:endParaRPr lang="en-US" sz="1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5629276" y="1719000"/>
            <a:ext cx="1648164" cy="5850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/>
              <a:t>Hbase</a:t>
            </a:r>
            <a:endParaRPr lang="en-US" sz="14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629276" y="2353972"/>
            <a:ext cx="1648164" cy="5850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/>
              <a:t>Oozie</a:t>
            </a:r>
            <a:endParaRPr lang="en-US" sz="14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629276" y="3305507"/>
            <a:ext cx="1648164" cy="5850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Hue</a:t>
            </a:r>
            <a:endParaRPr lang="en-US" sz="14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5629276" y="4625027"/>
            <a:ext cx="1648164" cy="5850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Impala</a:t>
            </a:r>
            <a:endParaRPr lang="en-US" sz="14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3110705" y="2089163"/>
            <a:ext cx="1648164" cy="5850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Zookeeper</a:t>
            </a:r>
            <a:endParaRPr lang="en-US" sz="14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5629276" y="3964444"/>
            <a:ext cx="1648164" cy="58502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Flume</a:t>
            </a:r>
            <a:endParaRPr lang="en-US" sz="1400" b="1" dirty="0"/>
          </a:p>
        </p:txBody>
      </p:sp>
      <p:sp>
        <p:nvSpPr>
          <p:cNvPr id="20" name="Oval 19"/>
          <p:cNvSpPr/>
          <p:nvPr/>
        </p:nvSpPr>
        <p:spPr>
          <a:xfrm>
            <a:off x="1927846" y="4072344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err="1" smtClean="0"/>
              <a:t>MapRed</a:t>
            </a:r>
            <a:endParaRPr lang="en-US" sz="900" b="1" dirty="0" smtClean="0"/>
          </a:p>
        </p:txBody>
      </p:sp>
      <p:sp>
        <p:nvSpPr>
          <p:cNvPr id="21" name="Oval 20"/>
          <p:cNvSpPr/>
          <p:nvPr/>
        </p:nvSpPr>
        <p:spPr>
          <a:xfrm>
            <a:off x="1093066" y="2816040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smtClean="0"/>
              <a:t>Pig</a:t>
            </a:r>
          </a:p>
        </p:txBody>
      </p:sp>
      <p:sp>
        <p:nvSpPr>
          <p:cNvPr id="22" name="Oval 21"/>
          <p:cNvSpPr/>
          <p:nvPr/>
        </p:nvSpPr>
        <p:spPr>
          <a:xfrm>
            <a:off x="1093066" y="3454893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smtClean="0"/>
              <a:t>Crunch</a:t>
            </a:r>
          </a:p>
        </p:txBody>
      </p:sp>
      <p:sp>
        <p:nvSpPr>
          <p:cNvPr id="23" name="Oval 22"/>
          <p:cNvSpPr/>
          <p:nvPr/>
        </p:nvSpPr>
        <p:spPr>
          <a:xfrm>
            <a:off x="1093066" y="4072344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smtClean="0"/>
              <a:t>Cascading</a:t>
            </a:r>
          </a:p>
        </p:txBody>
      </p:sp>
      <p:sp>
        <p:nvSpPr>
          <p:cNvPr id="24" name="Oval 23"/>
          <p:cNvSpPr/>
          <p:nvPr/>
        </p:nvSpPr>
        <p:spPr>
          <a:xfrm>
            <a:off x="1093066" y="4683980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err="1" smtClean="0"/>
              <a:t>Sqoop</a:t>
            </a:r>
            <a:endParaRPr lang="en-US" sz="900" b="1" dirty="0" smtClean="0"/>
          </a:p>
        </p:txBody>
      </p:sp>
      <p:sp>
        <p:nvSpPr>
          <p:cNvPr id="25" name="Oval 24"/>
          <p:cNvSpPr/>
          <p:nvPr/>
        </p:nvSpPr>
        <p:spPr>
          <a:xfrm>
            <a:off x="1093066" y="5321515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smtClean="0"/>
              <a:t>Hive</a:t>
            </a:r>
          </a:p>
        </p:txBody>
      </p:sp>
      <p:sp>
        <p:nvSpPr>
          <p:cNvPr id="27" name="Oval 26"/>
          <p:cNvSpPr/>
          <p:nvPr/>
        </p:nvSpPr>
        <p:spPr>
          <a:xfrm>
            <a:off x="8223264" y="1790340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err="1" smtClean="0"/>
              <a:t>Hbase</a:t>
            </a:r>
            <a:endParaRPr lang="en-US" sz="900" b="1" dirty="0" smtClean="0"/>
          </a:p>
        </p:txBody>
      </p:sp>
      <p:sp>
        <p:nvSpPr>
          <p:cNvPr id="28" name="Oval 27"/>
          <p:cNvSpPr/>
          <p:nvPr/>
        </p:nvSpPr>
        <p:spPr>
          <a:xfrm>
            <a:off x="8223264" y="2416536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err="1" smtClean="0"/>
              <a:t>Oozie</a:t>
            </a:r>
            <a:endParaRPr lang="en-US" sz="900" b="1" dirty="0" smtClean="0"/>
          </a:p>
        </p:txBody>
      </p:sp>
      <p:sp>
        <p:nvSpPr>
          <p:cNvPr id="30" name="Oval 29"/>
          <p:cNvSpPr/>
          <p:nvPr/>
        </p:nvSpPr>
        <p:spPr>
          <a:xfrm>
            <a:off x="8223264" y="4690182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smtClean="0"/>
              <a:t>Impala</a:t>
            </a:r>
          </a:p>
        </p:txBody>
      </p:sp>
      <p:sp>
        <p:nvSpPr>
          <p:cNvPr id="31" name="Oval 30"/>
          <p:cNvSpPr/>
          <p:nvPr/>
        </p:nvSpPr>
        <p:spPr>
          <a:xfrm>
            <a:off x="8223264" y="3364312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smtClean="0"/>
              <a:t>browser</a:t>
            </a:r>
          </a:p>
        </p:txBody>
      </p:sp>
      <p:sp>
        <p:nvSpPr>
          <p:cNvPr id="32" name="Oval 31"/>
          <p:cNvSpPr/>
          <p:nvPr/>
        </p:nvSpPr>
        <p:spPr>
          <a:xfrm>
            <a:off x="8223264" y="4029599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smtClean="0"/>
              <a:t>Flume</a:t>
            </a:r>
          </a:p>
        </p:txBody>
      </p:sp>
      <p:cxnSp>
        <p:nvCxnSpPr>
          <p:cNvPr id="34" name="Straight Arrow Connector 33"/>
          <p:cNvCxnSpPr>
            <a:stCxn id="20" idx="6"/>
            <a:endCxn id="3" idx="1"/>
          </p:cNvCxnSpPr>
          <p:nvPr/>
        </p:nvCxnSpPr>
        <p:spPr>
          <a:xfrm>
            <a:off x="2381896" y="4299702"/>
            <a:ext cx="728809" cy="2545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1" idx="6"/>
            <a:endCxn id="20" idx="0"/>
          </p:cNvCxnSpPr>
          <p:nvPr/>
        </p:nvCxnSpPr>
        <p:spPr>
          <a:xfrm>
            <a:off x="1547116" y="3043398"/>
            <a:ext cx="607755" cy="1028946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2" idx="6"/>
            <a:endCxn id="20" idx="1"/>
          </p:cNvCxnSpPr>
          <p:nvPr/>
        </p:nvCxnSpPr>
        <p:spPr>
          <a:xfrm>
            <a:off x="1547116" y="3682251"/>
            <a:ext cx="447224" cy="456685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3" idx="6"/>
            <a:endCxn id="20" idx="2"/>
          </p:cNvCxnSpPr>
          <p:nvPr/>
        </p:nvCxnSpPr>
        <p:spPr>
          <a:xfrm>
            <a:off x="1547116" y="4299702"/>
            <a:ext cx="380730" cy="0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4" idx="6"/>
            <a:endCxn id="20" idx="3"/>
          </p:cNvCxnSpPr>
          <p:nvPr/>
        </p:nvCxnSpPr>
        <p:spPr>
          <a:xfrm flipV="1">
            <a:off x="1547116" y="4460468"/>
            <a:ext cx="447224" cy="450870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5" idx="6"/>
            <a:endCxn id="20" idx="4"/>
          </p:cNvCxnSpPr>
          <p:nvPr/>
        </p:nvCxnSpPr>
        <p:spPr>
          <a:xfrm flipV="1">
            <a:off x="1547116" y="4527060"/>
            <a:ext cx="607755" cy="1021813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0" idx="1"/>
            <a:endCxn id="3" idx="3"/>
          </p:cNvCxnSpPr>
          <p:nvPr/>
        </p:nvCxnSpPr>
        <p:spPr>
          <a:xfrm flipH="1">
            <a:off x="4758869" y="3598020"/>
            <a:ext cx="870407" cy="70422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1" idx="1"/>
            <a:endCxn id="3" idx="3"/>
          </p:cNvCxnSpPr>
          <p:nvPr/>
        </p:nvCxnSpPr>
        <p:spPr>
          <a:xfrm flipH="1" flipV="1">
            <a:off x="4758869" y="4302247"/>
            <a:ext cx="870407" cy="615293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9" idx="1"/>
            <a:endCxn id="3" idx="3"/>
          </p:cNvCxnSpPr>
          <p:nvPr/>
        </p:nvCxnSpPr>
        <p:spPr>
          <a:xfrm flipH="1">
            <a:off x="4758869" y="2646485"/>
            <a:ext cx="870407" cy="165576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9" idx="1"/>
            <a:endCxn id="3" idx="3"/>
          </p:cNvCxnSpPr>
          <p:nvPr/>
        </p:nvCxnSpPr>
        <p:spPr>
          <a:xfrm flipH="1">
            <a:off x="4758869" y="4256957"/>
            <a:ext cx="870407" cy="4529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8" idx="1"/>
            <a:endCxn id="3" idx="3"/>
          </p:cNvCxnSpPr>
          <p:nvPr/>
        </p:nvCxnSpPr>
        <p:spPr>
          <a:xfrm flipH="1">
            <a:off x="4758869" y="2011513"/>
            <a:ext cx="870407" cy="2290734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25" idx="4"/>
            <a:endCxn id="7" idx="2"/>
          </p:cNvCxnSpPr>
          <p:nvPr/>
        </p:nvCxnSpPr>
        <p:spPr>
          <a:xfrm rot="16200000" flipH="1">
            <a:off x="3838607" y="3257714"/>
            <a:ext cx="96235" cy="5133267"/>
          </a:xfrm>
          <a:prstGeom prst="bentConnector3">
            <a:avLst>
              <a:gd name="adj1" fmla="val 337544"/>
            </a:avLst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24" idx="4"/>
            <a:endCxn id="25" idx="0"/>
          </p:cNvCxnSpPr>
          <p:nvPr/>
        </p:nvCxnSpPr>
        <p:spPr>
          <a:xfrm>
            <a:off x="1320091" y="5138696"/>
            <a:ext cx="0" cy="182819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0" idx="7"/>
            <a:endCxn id="18" idx="1"/>
          </p:cNvCxnSpPr>
          <p:nvPr/>
        </p:nvCxnSpPr>
        <p:spPr>
          <a:xfrm flipV="1">
            <a:off x="2315402" y="2381676"/>
            <a:ext cx="795303" cy="1757260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27" idx="2"/>
            <a:endCxn id="8" idx="3"/>
          </p:cNvCxnSpPr>
          <p:nvPr/>
        </p:nvCxnSpPr>
        <p:spPr>
          <a:xfrm flipH="1" flipV="1">
            <a:off x="7277440" y="2011513"/>
            <a:ext cx="945824" cy="6185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28" idx="2"/>
            <a:endCxn id="9" idx="3"/>
          </p:cNvCxnSpPr>
          <p:nvPr/>
        </p:nvCxnSpPr>
        <p:spPr>
          <a:xfrm flipH="1">
            <a:off x="7277440" y="2643894"/>
            <a:ext cx="945824" cy="2591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30" idx="2"/>
            <a:endCxn id="11" idx="3"/>
          </p:cNvCxnSpPr>
          <p:nvPr/>
        </p:nvCxnSpPr>
        <p:spPr>
          <a:xfrm flipH="1">
            <a:off x="7277440" y="4917540"/>
            <a:ext cx="945824" cy="0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32" idx="2"/>
            <a:endCxn id="19" idx="3"/>
          </p:cNvCxnSpPr>
          <p:nvPr/>
        </p:nvCxnSpPr>
        <p:spPr>
          <a:xfrm flipH="1">
            <a:off x="7277440" y="4256957"/>
            <a:ext cx="945824" cy="0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31" idx="2"/>
            <a:endCxn id="10" idx="3"/>
          </p:cNvCxnSpPr>
          <p:nvPr/>
        </p:nvCxnSpPr>
        <p:spPr>
          <a:xfrm flipH="1">
            <a:off x="7277440" y="3591670"/>
            <a:ext cx="945824" cy="6350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10" idx="0"/>
            <a:endCxn id="9" idx="2"/>
          </p:cNvCxnSpPr>
          <p:nvPr/>
        </p:nvCxnSpPr>
        <p:spPr>
          <a:xfrm flipV="1">
            <a:off x="6453358" y="2938998"/>
            <a:ext cx="0" cy="366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4571244" y="1491743"/>
            <a:ext cx="7645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services</a:t>
            </a:r>
            <a:endParaRPr lang="en-US" sz="1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1301133" y="1491743"/>
            <a:ext cx="657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</a:t>
            </a:r>
            <a:r>
              <a:rPr lang="en-US" sz="1400" dirty="0" smtClean="0"/>
              <a:t>lients</a:t>
            </a:r>
            <a:endParaRPr lang="en-US" sz="1400" dirty="0"/>
          </a:p>
        </p:txBody>
      </p:sp>
      <p:sp>
        <p:nvSpPr>
          <p:cNvPr id="111" name="TextBox 110"/>
          <p:cNvSpPr txBox="1"/>
          <p:nvPr/>
        </p:nvSpPr>
        <p:spPr>
          <a:xfrm>
            <a:off x="8117031" y="1491743"/>
            <a:ext cx="657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</a:t>
            </a:r>
            <a:r>
              <a:rPr lang="en-US" sz="1400" dirty="0" smtClean="0"/>
              <a:t>lients</a:t>
            </a:r>
            <a:endParaRPr lang="en-US" sz="1400" dirty="0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2516811" y="1603659"/>
            <a:ext cx="650" cy="4596380"/>
          </a:xfrm>
          <a:prstGeom prst="line">
            <a:avLst/>
          </a:prstGeom>
          <a:ln w="12700" cmpd="sng">
            <a:solidFill>
              <a:schemeClr val="tx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7492945" y="1603659"/>
            <a:ext cx="0" cy="4598036"/>
          </a:xfrm>
          <a:prstGeom prst="line">
            <a:avLst/>
          </a:prstGeom>
          <a:ln w="12700" cmpd="sng">
            <a:solidFill>
              <a:schemeClr val="tx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9" idx="1"/>
            <a:endCxn id="117" idx="0"/>
          </p:cNvCxnSpPr>
          <p:nvPr/>
        </p:nvCxnSpPr>
        <p:spPr>
          <a:xfrm rot="10800000">
            <a:off x="1320092" y="2312355"/>
            <a:ext cx="4309185" cy="334130"/>
          </a:xfrm>
          <a:prstGeom prst="bentConnector4">
            <a:avLst>
              <a:gd name="adj1" fmla="val 13948"/>
              <a:gd name="adj2" fmla="val 21966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1180964" y="2312355"/>
            <a:ext cx="278253" cy="264679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7615906" y="1776072"/>
            <a:ext cx="4297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RPC</a:t>
            </a:r>
            <a:endParaRPr lang="en-US" sz="1200" dirty="0"/>
          </a:p>
        </p:txBody>
      </p:sp>
      <p:sp>
        <p:nvSpPr>
          <p:cNvPr id="125" name="TextBox 124"/>
          <p:cNvSpPr txBox="1"/>
          <p:nvPr/>
        </p:nvSpPr>
        <p:spPr>
          <a:xfrm>
            <a:off x="7615906" y="2390829"/>
            <a:ext cx="5100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HTTP</a:t>
            </a:r>
            <a:endParaRPr lang="en-US" sz="1200" dirty="0"/>
          </a:p>
        </p:txBody>
      </p:sp>
      <p:sp>
        <p:nvSpPr>
          <p:cNvPr id="126" name="TextBox 125"/>
          <p:cNvSpPr txBox="1"/>
          <p:nvPr/>
        </p:nvSpPr>
        <p:spPr>
          <a:xfrm>
            <a:off x="7642128" y="4673125"/>
            <a:ext cx="5242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Thrift</a:t>
            </a:r>
            <a:endParaRPr lang="en-US" sz="1200" dirty="0"/>
          </a:p>
        </p:txBody>
      </p:sp>
      <p:sp>
        <p:nvSpPr>
          <p:cNvPr id="127" name="TextBox 126"/>
          <p:cNvSpPr txBox="1"/>
          <p:nvPr/>
        </p:nvSpPr>
        <p:spPr>
          <a:xfrm>
            <a:off x="7615906" y="3334509"/>
            <a:ext cx="5100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HTTP</a:t>
            </a:r>
            <a:endParaRPr lang="en-US" sz="1200" dirty="0"/>
          </a:p>
        </p:txBody>
      </p:sp>
      <p:sp>
        <p:nvSpPr>
          <p:cNvPr id="128" name="TextBox 127"/>
          <p:cNvSpPr txBox="1"/>
          <p:nvPr/>
        </p:nvSpPr>
        <p:spPr>
          <a:xfrm>
            <a:off x="2650922" y="4299087"/>
            <a:ext cx="4297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RPC</a:t>
            </a:r>
            <a:endParaRPr lang="en-US" sz="1200" dirty="0"/>
          </a:p>
        </p:txBody>
      </p:sp>
      <p:sp>
        <p:nvSpPr>
          <p:cNvPr id="131" name="TextBox 130"/>
          <p:cNvSpPr txBox="1"/>
          <p:nvPr/>
        </p:nvSpPr>
        <p:spPr>
          <a:xfrm>
            <a:off x="1320091" y="5843930"/>
            <a:ext cx="5242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Thrift</a:t>
            </a:r>
            <a:endParaRPr lang="en-US" sz="1200" dirty="0"/>
          </a:p>
        </p:txBody>
      </p:sp>
      <p:sp>
        <p:nvSpPr>
          <p:cNvPr id="132" name="TextBox 131"/>
          <p:cNvSpPr txBox="1"/>
          <p:nvPr/>
        </p:nvSpPr>
        <p:spPr>
          <a:xfrm>
            <a:off x="6410549" y="2990333"/>
            <a:ext cx="5100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HTTP</a:t>
            </a:r>
            <a:endParaRPr lang="en-US" sz="1200" dirty="0"/>
          </a:p>
        </p:txBody>
      </p:sp>
      <p:sp>
        <p:nvSpPr>
          <p:cNvPr id="140" name="TextBox 139"/>
          <p:cNvSpPr txBox="1"/>
          <p:nvPr/>
        </p:nvSpPr>
        <p:spPr>
          <a:xfrm>
            <a:off x="4923773" y="4045827"/>
            <a:ext cx="4297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RPC</a:t>
            </a:r>
            <a:endParaRPr lang="en-US" sz="1200" dirty="0"/>
          </a:p>
        </p:txBody>
      </p:sp>
      <p:cxnSp>
        <p:nvCxnSpPr>
          <p:cNvPr id="150" name="Straight Connector 149"/>
          <p:cNvCxnSpPr/>
          <p:nvPr/>
        </p:nvCxnSpPr>
        <p:spPr>
          <a:xfrm>
            <a:off x="221175" y="1265886"/>
            <a:ext cx="3281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563632" y="1080402"/>
            <a:ext cx="12554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service users</a:t>
            </a:r>
            <a:endParaRPr lang="en-US" sz="1600" dirty="0"/>
          </a:p>
        </p:txBody>
      </p:sp>
      <p:cxnSp>
        <p:nvCxnSpPr>
          <p:cNvPr id="152" name="Straight Connector 151"/>
          <p:cNvCxnSpPr/>
          <p:nvPr/>
        </p:nvCxnSpPr>
        <p:spPr>
          <a:xfrm>
            <a:off x="2847147" y="1282093"/>
            <a:ext cx="328196" cy="0"/>
          </a:xfrm>
          <a:prstGeom prst="line">
            <a:avLst/>
          </a:prstGeom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3189604" y="1096609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</a:t>
            </a:r>
            <a:r>
              <a:rPr lang="en-US" sz="1600" dirty="0" smtClean="0"/>
              <a:t>nd users</a:t>
            </a:r>
            <a:endParaRPr lang="en-US" sz="1600" dirty="0"/>
          </a:p>
        </p:txBody>
      </p:sp>
      <p:sp>
        <p:nvSpPr>
          <p:cNvPr id="154" name="TextBox 153"/>
          <p:cNvSpPr txBox="1"/>
          <p:nvPr/>
        </p:nvSpPr>
        <p:spPr>
          <a:xfrm>
            <a:off x="4754224" y="1112816"/>
            <a:ext cx="3839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</a:t>
            </a:r>
            <a:r>
              <a:rPr lang="en-US" sz="1600" dirty="0" smtClean="0"/>
              <a:t>rotocols: RPCs/data/HTTP/Thrift/Avro-RPC</a:t>
            </a:r>
            <a:endParaRPr lang="en-US" sz="1600" dirty="0"/>
          </a:p>
        </p:txBody>
      </p:sp>
      <p:sp>
        <p:nvSpPr>
          <p:cNvPr id="155" name="TextBox 154"/>
          <p:cNvSpPr txBox="1"/>
          <p:nvPr/>
        </p:nvSpPr>
        <p:spPr>
          <a:xfrm>
            <a:off x="7528660" y="3998050"/>
            <a:ext cx="757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Avro RPC</a:t>
            </a:r>
            <a:endParaRPr lang="en-US" sz="1200" dirty="0"/>
          </a:p>
        </p:txBody>
      </p:sp>
      <p:cxnSp>
        <p:nvCxnSpPr>
          <p:cNvPr id="156" name="Straight Arrow Connector 155"/>
          <p:cNvCxnSpPr>
            <a:stCxn id="8" idx="1"/>
            <a:endCxn id="18" idx="3"/>
          </p:cNvCxnSpPr>
          <p:nvPr/>
        </p:nvCxnSpPr>
        <p:spPr>
          <a:xfrm flipH="1">
            <a:off x="4758869" y="2011513"/>
            <a:ext cx="870407" cy="370163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Oval 158"/>
          <p:cNvSpPr/>
          <p:nvPr/>
        </p:nvSpPr>
        <p:spPr>
          <a:xfrm>
            <a:off x="1861352" y="2588682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err="1" smtClean="0"/>
              <a:t>WebHdfs</a:t>
            </a:r>
            <a:endParaRPr lang="en-US" sz="900" b="1" dirty="0" smtClean="0"/>
          </a:p>
        </p:txBody>
      </p:sp>
      <p:cxnSp>
        <p:nvCxnSpPr>
          <p:cNvPr id="160" name="Straight Arrow Connector 159"/>
          <p:cNvCxnSpPr>
            <a:stCxn id="159" idx="5"/>
          </p:cNvCxnSpPr>
          <p:nvPr/>
        </p:nvCxnSpPr>
        <p:spPr>
          <a:xfrm>
            <a:off x="2248908" y="2976806"/>
            <a:ext cx="868911" cy="987638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2556402" y="3709022"/>
            <a:ext cx="5100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HTTP</a:t>
            </a:r>
            <a:endParaRPr lang="en-US" sz="1200" dirty="0"/>
          </a:p>
        </p:txBody>
      </p:sp>
      <p:sp>
        <p:nvSpPr>
          <p:cNvPr id="164" name="TextBox 163"/>
          <p:cNvSpPr txBox="1"/>
          <p:nvPr/>
        </p:nvSpPr>
        <p:spPr>
          <a:xfrm>
            <a:off x="2622382" y="2070003"/>
            <a:ext cx="4297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RPC</a:t>
            </a:r>
            <a:endParaRPr lang="en-US" sz="1200" dirty="0"/>
          </a:p>
        </p:txBody>
      </p:sp>
      <p:sp>
        <p:nvSpPr>
          <p:cNvPr id="167" name="Oval 166"/>
          <p:cNvSpPr/>
          <p:nvPr/>
        </p:nvSpPr>
        <p:spPr>
          <a:xfrm>
            <a:off x="1844318" y="2011513"/>
            <a:ext cx="454050" cy="4547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900" b="1" dirty="0" smtClean="0"/>
              <a:t>Zookeeper</a:t>
            </a:r>
          </a:p>
        </p:txBody>
      </p:sp>
      <p:cxnSp>
        <p:nvCxnSpPr>
          <p:cNvPr id="168" name="Straight Arrow Connector 167"/>
          <p:cNvCxnSpPr>
            <a:stCxn id="167" idx="6"/>
            <a:endCxn id="18" idx="1"/>
          </p:cNvCxnSpPr>
          <p:nvPr/>
        </p:nvCxnSpPr>
        <p:spPr>
          <a:xfrm>
            <a:off x="2298368" y="2238871"/>
            <a:ext cx="812337" cy="142805"/>
          </a:xfrm>
          <a:prstGeom prst="straightConnector1">
            <a:avLst/>
          </a:prstGeom>
          <a:ln>
            <a:solidFill>
              <a:srgbClr val="4F622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1" name="Rounded Rectangle 170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Hadoop Ecosystem Interactions</a:t>
            </a:r>
          </a:p>
        </p:txBody>
      </p:sp>
      <p:cxnSp>
        <p:nvCxnSpPr>
          <p:cNvPr id="5" name="Elbow Connector 4"/>
          <p:cNvCxnSpPr>
            <a:stCxn id="25" idx="5"/>
            <a:endCxn id="18" idx="1"/>
          </p:cNvCxnSpPr>
          <p:nvPr/>
        </p:nvCxnSpPr>
        <p:spPr>
          <a:xfrm rot="5400000" flipH="1" flipV="1">
            <a:off x="631681" y="3230616"/>
            <a:ext cx="3327963" cy="1630083"/>
          </a:xfrm>
          <a:prstGeom prst="bentConnector4">
            <a:avLst>
              <a:gd name="adj1" fmla="val -54"/>
              <a:gd name="adj2" fmla="val 68736"/>
            </a:avLst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81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82093"/>
            <a:ext cx="8257107" cy="484407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Authentication:</a:t>
            </a:r>
          </a:p>
          <a:p>
            <a:pPr lvl="1"/>
            <a:r>
              <a:rPr lang="en-US" dirty="0" smtClean="0"/>
              <a:t>End users to services, as a user: </a:t>
            </a:r>
            <a:r>
              <a:rPr lang="en-US" i="1" dirty="0" smtClean="0"/>
              <a:t>user credentials</a:t>
            </a:r>
          </a:p>
          <a:p>
            <a:pPr lvl="1"/>
            <a:r>
              <a:rPr lang="en-US" dirty="0" smtClean="0"/>
              <a:t>Services to Services, as a service:  </a:t>
            </a:r>
            <a:r>
              <a:rPr lang="en-US" i="1" dirty="0" smtClean="0"/>
              <a:t>service credentials</a:t>
            </a:r>
          </a:p>
          <a:p>
            <a:pPr lvl="1"/>
            <a:r>
              <a:rPr lang="en-US" dirty="0" smtClean="0"/>
              <a:t>Services to Services, on behalf of a user: </a:t>
            </a:r>
            <a:r>
              <a:rPr lang="en-US" i="1" dirty="0" smtClean="0"/>
              <a:t>service credentials + trusted service</a:t>
            </a:r>
          </a:p>
          <a:p>
            <a:pPr lvl="1"/>
            <a:r>
              <a:rPr lang="en-US" dirty="0" smtClean="0"/>
              <a:t>Job tasks to Services, on behalf of a user: </a:t>
            </a:r>
            <a:r>
              <a:rPr lang="en-US" i="1" dirty="0" smtClean="0"/>
              <a:t>job delegation token</a:t>
            </a:r>
          </a:p>
          <a:p>
            <a:r>
              <a:rPr lang="en-US" dirty="0" smtClean="0"/>
              <a:t>Authorization</a:t>
            </a:r>
          </a:p>
          <a:p>
            <a:pPr lvl="1"/>
            <a:r>
              <a:rPr lang="en-US" dirty="0" smtClean="0"/>
              <a:t>Data: HDFS, </a:t>
            </a:r>
            <a:r>
              <a:rPr lang="en-US" dirty="0" err="1" smtClean="0"/>
              <a:t>HBase</a:t>
            </a:r>
            <a:r>
              <a:rPr lang="en-US" dirty="0" smtClean="0"/>
              <a:t>, Hive </a:t>
            </a:r>
            <a:r>
              <a:rPr lang="en-US" dirty="0" err="1" smtClean="0"/>
              <a:t>Metastore</a:t>
            </a:r>
            <a:r>
              <a:rPr lang="en-US" dirty="0" smtClean="0"/>
              <a:t>, Zookeeper</a:t>
            </a:r>
            <a:endParaRPr lang="en-US" i="1" dirty="0" smtClean="0"/>
          </a:p>
          <a:p>
            <a:pPr lvl="1"/>
            <a:r>
              <a:rPr lang="en-US" dirty="0" smtClean="0"/>
              <a:t>Jobs: who can submit, view or manage Jobs (MR, Pig, </a:t>
            </a:r>
            <a:r>
              <a:rPr lang="en-US" dirty="0" err="1" smtClean="0"/>
              <a:t>Oozie</a:t>
            </a:r>
            <a:r>
              <a:rPr lang="en-US" dirty="0" smtClean="0"/>
              <a:t>, Hue, …)</a:t>
            </a:r>
          </a:p>
          <a:p>
            <a:pPr lvl="1"/>
            <a:r>
              <a:rPr lang="en-US" i="1" dirty="0" smtClean="0"/>
              <a:t>Queries: who can run queries (Impala, Hive)</a:t>
            </a:r>
          </a:p>
        </p:txBody>
      </p:sp>
      <p:sp>
        <p:nvSpPr>
          <p:cNvPr id="6" name="Rounded Rectangle 5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Security Concepts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Authentication / Authorization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4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/ Auditing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Confidentiality</a:t>
            </a:r>
          </a:p>
          <a:p>
            <a:pPr lvl="1"/>
            <a:r>
              <a:rPr lang="en-US" dirty="0"/>
              <a:t>Data at rest (on disk)</a:t>
            </a:r>
          </a:p>
          <a:p>
            <a:pPr lvl="1"/>
            <a:r>
              <a:rPr lang="en-US" dirty="0"/>
              <a:t>Data in transit (on the network)</a:t>
            </a:r>
          </a:p>
          <a:p>
            <a:r>
              <a:rPr lang="en-US" dirty="0"/>
              <a:t>Auditing</a:t>
            </a:r>
          </a:p>
          <a:p>
            <a:pPr lvl="1"/>
            <a:r>
              <a:rPr lang="en-US" dirty="0"/>
              <a:t>Who accessed (read/write) data</a:t>
            </a:r>
          </a:p>
          <a:p>
            <a:pPr lvl="1"/>
            <a:r>
              <a:rPr lang="en-US" dirty="0"/>
              <a:t>Who submitted, managed or viewed a Job or a Query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Security Concepts</a:t>
            </a:r>
          </a:p>
        </p:txBody>
      </p:sp>
    </p:spTree>
    <p:extLst>
      <p:ext uri="{BB962C8B-B14F-4D97-AF65-F5344CB8AC3E}">
        <p14:creationId xmlns:p14="http://schemas.microsoft.com/office/powerpoint/2010/main" val="429328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092"/>
            <a:ext cx="8229600" cy="4844071"/>
          </a:xfrm>
        </p:spPr>
        <p:txBody>
          <a:bodyPr>
            <a:normAutofit/>
          </a:bodyPr>
          <a:lstStyle/>
          <a:p>
            <a:r>
              <a:rPr lang="en-US" dirty="0" smtClean="0"/>
              <a:t>End Users to services, as a user</a:t>
            </a:r>
          </a:p>
          <a:p>
            <a:pPr lvl="1"/>
            <a:r>
              <a:rPr lang="en-US" dirty="0" smtClean="0"/>
              <a:t>CLI &amp; libraries: Kerberos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kinit</a:t>
            </a:r>
            <a:r>
              <a:rPr lang="en-US" dirty="0" smtClean="0"/>
              <a:t> or </a:t>
            </a:r>
            <a:r>
              <a:rPr lang="en-US" dirty="0" err="1" smtClean="0"/>
              <a:t>keytab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Web UIs: Kerberos SPNEGO &amp; pluggable HTTP </a:t>
            </a:r>
            <a:r>
              <a:rPr lang="en-US" dirty="0" err="1"/>
              <a:t>auth</a:t>
            </a:r>
            <a:endParaRPr lang="en-US" dirty="0"/>
          </a:p>
          <a:p>
            <a:r>
              <a:rPr lang="en-US" dirty="0" smtClean="0"/>
              <a:t>Services to Services, as a service</a:t>
            </a:r>
          </a:p>
          <a:p>
            <a:pPr lvl="1"/>
            <a:r>
              <a:rPr lang="en-US" dirty="0" smtClean="0"/>
              <a:t>Credentials: Kerberos (</a:t>
            </a:r>
            <a:r>
              <a:rPr lang="en-US" dirty="0" err="1" smtClean="0"/>
              <a:t>keytab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Services to Services, on behalf of a user</a:t>
            </a:r>
          </a:p>
          <a:p>
            <a:pPr lvl="1"/>
            <a:r>
              <a:rPr lang="en-US" dirty="0" smtClean="0"/>
              <a:t>Proxy-user (after Kerberos for service)</a:t>
            </a:r>
          </a:p>
        </p:txBody>
      </p:sp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Authentication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Authentication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2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7335"/>
            <a:ext cx="8229600" cy="5225800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800" dirty="0" smtClean="0"/>
              <a:t>HDFS Data</a:t>
            </a:r>
          </a:p>
          <a:p>
            <a:pPr lvl="2"/>
            <a:r>
              <a:rPr lang="en-US" sz="2400" dirty="0" smtClean="0"/>
              <a:t>File System permissions (Unix like user/group permissions)</a:t>
            </a:r>
          </a:p>
          <a:p>
            <a:pPr lvl="1"/>
            <a:r>
              <a:rPr lang="en-US" sz="2800" dirty="0" err="1" smtClean="0"/>
              <a:t>HBase</a:t>
            </a:r>
            <a:r>
              <a:rPr lang="en-US" sz="2800" dirty="0" smtClean="0"/>
              <a:t> Data</a:t>
            </a:r>
          </a:p>
          <a:p>
            <a:pPr lvl="2"/>
            <a:r>
              <a:rPr lang="en-US" sz="2400" dirty="0" smtClean="0"/>
              <a:t>Read/Write Access Control Lists (ACLs) at table level</a:t>
            </a:r>
          </a:p>
          <a:p>
            <a:pPr lvl="1"/>
            <a:r>
              <a:rPr lang="en-US" sz="2800" dirty="0" smtClean="0"/>
              <a:t>Hive Server 2 and Impala</a:t>
            </a:r>
          </a:p>
          <a:p>
            <a:pPr lvl="2"/>
            <a:r>
              <a:rPr lang="en-US" dirty="0" smtClean="0"/>
              <a:t>Fine-grained authorization through Apache Sentry (Incubating)</a:t>
            </a:r>
          </a:p>
          <a:p>
            <a:pPr lvl="1"/>
            <a:r>
              <a:rPr lang="en-US" sz="2800" dirty="0" smtClean="0"/>
              <a:t>Jobs (Hadoop, </a:t>
            </a:r>
            <a:r>
              <a:rPr lang="en-US" sz="2800" dirty="0" err="1" smtClean="0"/>
              <a:t>Oozie</a:t>
            </a:r>
            <a:r>
              <a:rPr lang="en-US" sz="2800" dirty="0" smtClean="0"/>
              <a:t>)</a:t>
            </a:r>
          </a:p>
          <a:p>
            <a:pPr lvl="2"/>
            <a:r>
              <a:rPr lang="en-US" sz="2400" dirty="0" smtClean="0"/>
              <a:t>Job ACLs</a:t>
            </a:r>
            <a:r>
              <a:rPr lang="en-US" sz="2400" dirty="0"/>
              <a:t> </a:t>
            </a:r>
            <a:r>
              <a:rPr lang="en-US" sz="2400" dirty="0" smtClean="0"/>
              <a:t>for Hadoop Scheduler Queues, manage &amp; view jobs</a:t>
            </a:r>
          </a:p>
          <a:p>
            <a:pPr lvl="1"/>
            <a:r>
              <a:rPr lang="en-US" sz="2800" dirty="0" smtClean="0"/>
              <a:t>Zookeeper</a:t>
            </a:r>
          </a:p>
          <a:p>
            <a:pPr lvl="2"/>
            <a:r>
              <a:rPr lang="en-US" sz="2400" dirty="0" smtClean="0"/>
              <a:t>ACLs at </a:t>
            </a:r>
            <a:r>
              <a:rPr lang="en-US" sz="2400" dirty="0" err="1" smtClean="0"/>
              <a:t>znodes</a:t>
            </a:r>
            <a:r>
              <a:rPr lang="en-US" sz="2400" dirty="0" smtClean="0"/>
              <a:t>, authenticated &amp; read/write</a:t>
            </a:r>
          </a:p>
        </p:txBody>
      </p:sp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Authorization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Authorization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36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8584"/>
            <a:ext cx="8229600" cy="4621426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Data in transit</a:t>
            </a:r>
          </a:p>
          <a:p>
            <a:pPr lvl="2"/>
            <a:r>
              <a:rPr lang="en-US" sz="2400" dirty="0" smtClean="0"/>
              <a:t>RPC: using SASL</a:t>
            </a:r>
          </a:p>
          <a:p>
            <a:pPr lvl="2"/>
            <a:r>
              <a:rPr lang="en-US" sz="2400" dirty="0" smtClean="0"/>
              <a:t>HDFS data: using SASL</a:t>
            </a:r>
          </a:p>
          <a:p>
            <a:pPr lvl="2"/>
            <a:r>
              <a:rPr lang="en-US" sz="2400" dirty="0" smtClean="0"/>
              <a:t>HTTP: using SSL (web UIs, shuffle). Requires SSL certs</a:t>
            </a:r>
          </a:p>
          <a:p>
            <a:pPr lvl="2"/>
            <a:r>
              <a:rPr lang="en-US" sz="2400" dirty="0" smtClean="0"/>
              <a:t>Thrift: not avail (Hive </a:t>
            </a:r>
            <a:r>
              <a:rPr lang="en-US" sz="2400" dirty="0" err="1" smtClean="0"/>
              <a:t>Metastore</a:t>
            </a:r>
            <a:r>
              <a:rPr lang="en-US" sz="2400" dirty="0" smtClean="0"/>
              <a:t>, Impala)</a:t>
            </a:r>
          </a:p>
          <a:p>
            <a:pPr lvl="2"/>
            <a:r>
              <a:rPr lang="en-US" sz="2400" dirty="0" smtClean="0"/>
              <a:t>Avro-RPC: not avail (Flume)</a:t>
            </a:r>
          </a:p>
          <a:p>
            <a:pPr lvl="1"/>
            <a:r>
              <a:rPr lang="en-US" sz="2800" dirty="0"/>
              <a:t>Data at rest</a:t>
            </a:r>
          </a:p>
          <a:p>
            <a:pPr lvl="2"/>
            <a:r>
              <a:rPr lang="en-US" sz="2400" dirty="0"/>
              <a:t>Nothing out of the box</a:t>
            </a:r>
          </a:p>
          <a:p>
            <a:pPr lvl="2"/>
            <a:r>
              <a:rPr lang="en-US" sz="2400" dirty="0"/>
              <a:t>Doable by: custom ‘compression’ </a:t>
            </a:r>
            <a:r>
              <a:rPr lang="en-US" sz="2400" dirty="0" smtClean="0"/>
              <a:t>codec or</a:t>
            </a:r>
            <a:br>
              <a:rPr lang="en-US" sz="2400" dirty="0" smtClean="0"/>
            </a:br>
            <a:r>
              <a:rPr lang="en-US" sz="2400" dirty="0" smtClean="0"/>
              <a:t>local </a:t>
            </a:r>
            <a:r>
              <a:rPr lang="en-US" sz="2400" dirty="0"/>
              <a:t>file system encryption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 rot="1544358">
            <a:off x="6806499" y="370620"/>
            <a:ext cx="2511411" cy="385261"/>
          </a:xfrm>
          <a:prstGeom prst="roundRect">
            <a:avLst/>
          </a:prstGeom>
          <a:solidFill>
            <a:srgbClr val="FFFFFF"/>
          </a:solidFill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Confidentiality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522" y="31066"/>
            <a:ext cx="8229600" cy="1143000"/>
          </a:xfrm>
        </p:spPr>
        <p:txBody>
          <a:bodyPr/>
          <a:lstStyle/>
          <a:p>
            <a:r>
              <a:rPr lang="en-US" dirty="0" smtClean="0"/>
              <a:t>Confidentiality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83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Cloudera_PPT_template_community_2012-10</Template>
  <TotalTime>5716</TotalTime>
  <Words>1730</Words>
  <Application>Microsoft Office PowerPoint</Application>
  <PresentationFormat>On-screen Show (4:3)</PresentationFormat>
  <Paragraphs>422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1_Office Theme</vt:lpstr>
      <vt:lpstr>Office Theme</vt:lpstr>
      <vt:lpstr>2_Office Theme</vt:lpstr>
      <vt:lpstr>Securing the Hadoop Ecosystem</vt:lpstr>
      <vt:lpstr>Agenda</vt:lpstr>
      <vt:lpstr>Hadoop on its Own</vt:lpstr>
      <vt:lpstr>Hadoop and Friends</vt:lpstr>
      <vt:lpstr>Authentication / Authorization</vt:lpstr>
      <vt:lpstr>Confidentiality / Auditing</vt:lpstr>
      <vt:lpstr>Authentication Details</vt:lpstr>
      <vt:lpstr>Authorization Details</vt:lpstr>
      <vt:lpstr>Confidentiality Details</vt:lpstr>
      <vt:lpstr>Auditing Details</vt:lpstr>
      <vt:lpstr>Auditing Gaps</vt:lpstr>
      <vt:lpstr>IT Integration: Kerberos</vt:lpstr>
      <vt:lpstr>IT Integration: Groups</vt:lpstr>
      <vt:lpstr>IT Integration: Kerberos + LDAP</vt:lpstr>
      <vt:lpstr>IT Integration: Web Interfaces</vt:lpstr>
      <vt:lpstr>Deployment Recommendations</vt:lpstr>
      <vt:lpstr>Deployment Recommendations</vt:lpstr>
      <vt:lpstr>Apache Sentry (Incubating)</vt:lpstr>
      <vt:lpstr>Authorization</vt:lpstr>
      <vt:lpstr>Authorization Requirements </vt:lpstr>
      <vt:lpstr>State of Security</vt:lpstr>
      <vt:lpstr>Introducing Apache Sentry (Incubating)</vt:lpstr>
      <vt:lpstr>Sentry Architecture</vt:lpstr>
      <vt:lpstr>Sentry Policy File</vt:lpstr>
      <vt:lpstr>Fine-Grained Authorization</vt:lpstr>
      <vt:lpstr>Role-Based Authorization</vt:lpstr>
      <vt:lpstr>Multi-Tenant Administration</vt:lpstr>
      <vt:lpstr>User Management</vt:lpstr>
      <vt:lpstr>Granting/Revoking Privileges</vt:lpstr>
      <vt:lpstr>Privilege Hierarchy</vt:lpstr>
      <vt:lpstr>Configuring Sentry</vt:lpstr>
      <vt:lpstr>Q&amp;A</vt:lpstr>
      <vt:lpstr>Thanks</vt:lpstr>
      <vt:lpstr>Security Capabilities</vt:lpstr>
    </vt:vector>
  </TitlesOfParts>
  <Company>Cloudera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Alejandro Abdelnur</dc:creator>
  <cp:lastModifiedBy>atm</cp:lastModifiedBy>
  <cp:revision>164</cp:revision>
  <dcterms:created xsi:type="dcterms:W3CDTF">2013-05-13T17:24:23Z</dcterms:created>
  <dcterms:modified xsi:type="dcterms:W3CDTF">2013-10-29T19:53:07Z</dcterms:modified>
</cp:coreProperties>
</file>