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tableStyles.xml" ContentType="application/vnd.openxmlformats-officedocument.presentationml.tableStyles+xml"/>
  <Override PartName="/ppt/notesSlides/notesSlide41.xml" ContentType="application/vnd.openxmlformats-officedocument.presentationml.notesSlide+xml"/>
  <Override PartName="/ppt/slides/slide43.xml" ContentType="application/vnd.openxmlformats-officedocument.presentationml.slide+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100.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05.xml" ContentType="application/vnd.openxmlformats-officedocument.presentationml.slide+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Lst>
  <p:notesMasterIdLst>
    <p:notesMasterId r:id="rId109"/>
  </p:notesMasterIdLst>
  <p:sldIdLst>
    <p:sldId id="256" r:id="rId3"/>
    <p:sldId id="266" r:id="rId4"/>
    <p:sldId id="261" r:id="rId5"/>
    <p:sldId id="267" r:id="rId6"/>
    <p:sldId id="268" r:id="rId7"/>
    <p:sldId id="269" r:id="rId8"/>
    <p:sldId id="370" r:id="rId9"/>
    <p:sldId id="371"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4" r:id="rId24"/>
    <p:sldId id="285" r:id="rId25"/>
    <p:sldId id="286" r:id="rId26"/>
    <p:sldId id="287" r:id="rId27"/>
    <p:sldId id="283" r:id="rId28"/>
    <p:sldId id="295" r:id="rId29"/>
    <p:sldId id="294" r:id="rId30"/>
    <p:sldId id="288" r:id="rId31"/>
    <p:sldId id="291" r:id="rId32"/>
    <p:sldId id="292" r:id="rId33"/>
    <p:sldId id="293" r:id="rId34"/>
    <p:sldId id="290" r:id="rId35"/>
    <p:sldId id="296" r:id="rId36"/>
    <p:sldId id="297" r:id="rId37"/>
    <p:sldId id="298" r:id="rId38"/>
    <p:sldId id="299" r:id="rId39"/>
    <p:sldId id="300" r:id="rId40"/>
    <p:sldId id="301" r:id="rId41"/>
    <p:sldId id="302" r:id="rId42"/>
    <p:sldId id="309" r:id="rId43"/>
    <p:sldId id="310" r:id="rId44"/>
    <p:sldId id="311" r:id="rId45"/>
    <p:sldId id="312" r:id="rId46"/>
    <p:sldId id="313" r:id="rId47"/>
    <p:sldId id="314" r:id="rId48"/>
    <p:sldId id="317" r:id="rId49"/>
    <p:sldId id="315" r:id="rId50"/>
    <p:sldId id="316" r:id="rId51"/>
    <p:sldId id="303"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04" r:id="rId67"/>
    <p:sldId id="318" r:id="rId68"/>
    <p:sldId id="319" r:id="rId69"/>
    <p:sldId id="321" r:id="rId70"/>
    <p:sldId id="320" r:id="rId71"/>
    <p:sldId id="322" r:id="rId72"/>
    <p:sldId id="323" r:id="rId73"/>
    <p:sldId id="325" r:id="rId74"/>
    <p:sldId id="324" r:id="rId75"/>
    <p:sldId id="327" r:id="rId76"/>
    <p:sldId id="328" r:id="rId77"/>
    <p:sldId id="326" r:id="rId78"/>
    <p:sldId id="330" r:id="rId79"/>
    <p:sldId id="329" r:id="rId80"/>
    <p:sldId id="333" r:id="rId81"/>
    <p:sldId id="331" r:id="rId82"/>
    <p:sldId id="332" r:id="rId83"/>
    <p:sldId id="334" r:id="rId84"/>
    <p:sldId id="335" r:id="rId85"/>
    <p:sldId id="336" r:id="rId86"/>
    <p:sldId id="338" r:id="rId87"/>
    <p:sldId id="337" r:id="rId88"/>
    <p:sldId id="305" r:id="rId89"/>
    <p:sldId id="339" r:id="rId90"/>
    <p:sldId id="341" r:id="rId91"/>
    <p:sldId id="344" r:id="rId92"/>
    <p:sldId id="343" r:id="rId93"/>
    <p:sldId id="345" r:id="rId94"/>
    <p:sldId id="346" r:id="rId95"/>
    <p:sldId id="342" r:id="rId96"/>
    <p:sldId id="340" r:id="rId97"/>
    <p:sldId id="306" r:id="rId98"/>
    <p:sldId id="361" r:id="rId99"/>
    <p:sldId id="362" r:id="rId100"/>
    <p:sldId id="365" r:id="rId101"/>
    <p:sldId id="363" r:id="rId102"/>
    <p:sldId id="366" r:id="rId103"/>
    <p:sldId id="364" r:id="rId104"/>
    <p:sldId id="367" r:id="rId105"/>
    <p:sldId id="368" r:id="rId106"/>
    <p:sldId id="369" r:id="rId107"/>
    <p:sldId id="308" r:id="rId108"/>
  </p:sldIdLst>
  <p:sldSz cx="24384000" cy="13716000"/>
  <p:notesSz cx="6858000" cy="9144000"/>
  <p:defaultTextStyle>
    <a:defPPr>
      <a:defRPr lang="en-US"/>
    </a:defPPr>
    <a:lvl1pPr algn="ctr" rtl="0" fontAlgn="base">
      <a:spcBef>
        <a:spcPct val="0"/>
      </a:spcBef>
      <a:spcAft>
        <a:spcPct val="0"/>
      </a:spcAft>
      <a:defRPr sz="11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11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11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11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11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11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11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11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11200" kern="1200">
        <a:solidFill>
          <a:srgbClr val="000000"/>
        </a:solidFill>
        <a:latin typeface="Gill Sans" charset="0"/>
        <a:ea typeface="ヒラギノ角ゴ ProN W3" charset="0"/>
        <a:cs typeface="ヒラギノ角ゴ ProN W3" charset="0"/>
        <a:sym typeface="Gill Sans" charset="0"/>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Default Section" id="{16565911-A4F6-D541-AE6A-3FC0C380ADA1}">
          <p14:sldIdLst>
            <p14:sldId id="256"/>
          </p14:sldIdLst>
        </p14:section>
        <p14:section name="Intro/Overview" id="{B41BE650-7069-B046-A29B-4A0E7E67206C}">
          <p14:sldIdLst>
            <p14:sldId id="266"/>
            <p14:sldId id="261"/>
            <p14:sldId id="267"/>
            <p14:sldId id="268"/>
            <p14:sldId id="269"/>
            <p14:sldId id="370"/>
            <p14:sldId id="371"/>
          </p14:sldIdLst>
        </p14:section>
        <p14:section name="Thinking About Privacy" id="{7C3E0F4B-CE9A-5948-9C21-45A57409BAA5}">
          <p14:sldIdLst>
            <p14:sldId id="270"/>
            <p14:sldId id="271"/>
            <p14:sldId id="272"/>
            <p14:sldId id="273"/>
            <p14:sldId id="274"/>
            <p14:sldId id="275"/>
            <p14:sldId id="276"/>
            <p14:sldId id="277"/>
            <p14:sldId id="278"/>
            <p14:sldId id="279"/>
            <p14:sldId id="280"/>
            <p14:sldId id="281"/>
          </p14:sldIdLst>
        </p14:section>
        <p14:section name="Infosec and Data Collection" id="{6FB3411F-516E-3C4E-A5FB-7DF63F779D3C}">
          <p14:sldIdLst>
            <p14:sldId id="282"/>
            <p14:sldId id="284"/>
            <p14:sldId id="285"/>
            <p14:sldId id="286"/>
            <p14:sldId id="287"/>
            <p14:sldId id="283"/>
            <p14:sldId id="295"/>
            <p14:sldId id="294"/>
            <p14:sldId id="288"/>
            <p14:sldId id="291"/>
            <p14:sldId id="292"/>
            <p14:sldId id="293"/>
            <p14:sldId id="290"/>
            <p14:sldId id="296"/>
            <p14:sldId id="297"/>
            <p14:sldId id="298"/>
            <p14:sldId id="299"/>
          </p14:sldIdLst>
        </p14:section>
        <p14:section name="Q &amp; A and Break 1" id="{77B13660-EA9A-2F4C-8399-5E1FC875E267}">
          <p14:sldIdLst>
            <p14:sldId id="300"/>
            <p14:sldId id="301"/>
          </p14:sldIdLst>
        </p14:section>
        <p14:section name="Access Controls" id="{90427A67-8E59-1A41-AD04-17FC4F18F63D}">
          <p14:sldIdLst>
            <p14:sldId id="302"/>
            <p14:sldId id="309"/>
            <p14:sldId id="310"/>
            <p14:sldId id="311"/>
            <p14:sldId id="312"/>
            <p14:sldId id="313"/>
            <p14:sldId id="314"/>
            <p14:sldId id="317"/>
            <p14:sldId id="315"/>
            <p14:sldId id="316"/>
          </p14:sldIdLst>
        </p14:section>
        <p14:section name="Data Retention" id="{EEE9FB2F-1430-0740-B4BE-30AD4410DB5A}">
          <p14:sldIdLst>
            <p14:sldId id="303"/>
            <p14:sldId id="347"/>
            <p14:sldId id="348"/>
            <p14:sldId id="349"/>
            <p14:sldId id="350"/>
            <p14:sldId id="351"/>
            <p14:sldId id="352"/>
            <p14:sldId id="353"/>
            <p14:sldId id="354"/>
            <p14:sldId id="355"/>
            <p14:sldId id="356"/>
            <p14:sldId id="357"/>
            <p14:sldId id="358"/>
            <p14:sldId id="359"/>
            <p14:sldId id="360"/>
          </p14:sldIdLst>
        </p14:section>
        <p14:section name="Audit Logging" id="{C35CAB71-EA4B-8645-B814-AA8BD69D1181}">
          <p14:sldIdLst>
            <p14:sldId id="304"/>
            <p14:sldId id="318"/>
            <p14:sldId id="319"/>
            <p14:sldId id="321"/>
            <p14:sldId id="320"/>
            <p14:sldId id="322"/>
            <p14:sldId id="323"/>
            <p14:sldId id="325"/>
            <p14:sldId id="324"/>
            <p14:sldId id="327"/>
            <p14:sldId id="328"/>
            <p14:sldId id="326"/>
            <p14:sldId id="330"/>
            <p14:sldId id="329"/>
            <p14:sldId id="333"/>
            <p14:sldId id="331"/>
            <p14:sldId id="332"/>
            <p14:sldId id="334"/>
            <p14:sldId id="335"/>
            <p14:sldId id="336"/>
            <p14:sldId id="338"/>
            <p14:sldId id="337"/>
          </p14:sldIdLst>
        </p14:section>
        <p14:section name="Federated Architecture" id="{0D429AF5-0797-BE43-B3D4-F3F858884887}">
          <p14:sldIdLst>
            <p14:sldId id="305"/>
            <p14:sldId id="339"/>
            <p14:sldId id="341"/>
            <p14:sldId id="344"/>
            <p14:sldId id="343"/>
            <p14:sldId id="345"/>
            <p14:sldId id="346"/>
            <p14:sldId id="342"/>
            <p14:sldId id="340"/>
          </p14:sldIdLst>
        </p14:section>
        <p14:section name="Security Architecture" id="{7469818A-38DE-2C41-AEBC-71C4D4F8674F}">
          <p14:sldIdLst>
            <p14:sldId id="306"/>
            <p14:sldId id="361"/>
            <p14:sldId id="362"/>
            <p14:sldId id="365"/>
            <p14:sldId id="363"/>
            <p14:sldId id="366"/>
            <p14:sldId id="364"/>
            <p14:sldId id="367"/>
            <p14:sldId id="368"/>
            <p14:sldId id="369"/>
            <p14:sldId id="308"/>
          </p14:sldIdLst>
        </p14:section>
      </p14:section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94" autoAdjust="0"/>
    <p:restoredTop sz="67638" autoAdjust="0"/>
  </p:normalViewPr>
  <p:slideViewPr>
    <p:cSldViewPr>
      <p:cViewPr>
        <p:scale>
          <a:sx n="40" d="100"/>
          <a:sy n="40" d="100"/>
        </p:scale>
        <p:origin x="-936" y="-112"/>
      </p:cViewPr>
      <p:guideLst>
        <p:guide orient="horz" pos="4320"/>
        <p:guide pos="7680"/>
      </p:guideLst>
    </p:cSldViewPr>
  </p:slideViewPr>
  <p:outlineViewPr>
    <p:cViewPr>
      <p:scale>
        <a:sx n="33" d="100"/>
        <a:sy n="33" d="100"/>
      </p:scale>
      <p:origin x="0" y="17256"/>
    </p:cViewPr>
  </p:outlineViewPr>
  <p:notesTextViewPr>
    <p:cViewPr>
      <p:scale>
        <a:sx n="100" d="100"/>
        <a:sy n="100" d="100"/>
      </p:scale>
      <p:origin x="0" y="0"/>
    </p:cViewPr>
  </p:notesTextViewPr>
  <p:sorterViewPr>
    <p:cViewPr>
      <p:scale>
        <a:sx n="66" d="100"/>
        <a:sy n="66" d="100"/>
      </p:scale>
      <p:origin x="0" y="3760"/>
    </p:cViewPr>
  </p:sorter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slide" Target="slides/slide106.xml"/><Relationship Id="rId109"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10" Type="http://schemas.openxmlformats.org/officeDocument/2006/relationships/printerSettings" Target="printerSettings/printerSettings1.bin"/><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F489D-BCDF-FD48-8758-6AC62EFAE48D}" type="datetimeFigureOut">
              <a:rPr lang="en-US" smtClean="0"/>
              <a:pPr/>
              <a:t>10/15/14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D0DB8-D0DB-7640-8C27-36591257ECD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250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Outline the basic structure of the class</a:t>
            </a:r>
          </a:p>
          <a:p>
            <a:pPr lvl="0"/>
            <a:r>
              <a:rPr lang="en-US" sz="1200" kern="1200" dirty="0" smtClean="0">
                <a:solidFill>
                  <a:schemeClr val="tx1"/>
                </a:solidFill>
                <a:effectLst/>
                <a:latin typeface="+mn-lt"/>
                <a:ea typeface="+mn-ea"/>
                <a:cs typeface="+mn-cs"/>
              </a:rPr>
              <a:t>Why privacy should be of direct interest to engineers (beyond just living the world that we create with our technology, it directly affects our ability to innovate):  "Freedom from surveillance, whether public or private, is foundational to the practice of informed and reflective citizenship. Privacy therefore is an indispensable structural feature of liberal democratic political systems. Freedom from surveillance also is foundational to the capacity for innovation, and so the perception of privacy as anti-innovation is a non sequitur. Innovation occurs in commercial and social contexts and is infused with particular commercial and social values; in particular, a commercial culture that sees privacy as threatening particular practices of knowledge production will register privacy regulation as a threat. But a society that values innovation ignores privacy at its peril, for privacy also shelters the processes of play and experimentation from which innovation emerges. In short, privacy incursions harm individuals, but not only individuals. Privacy incursions in the name of progress, innovation, and ordered liberty jeopardize the continuing vitality of the political and intellectual culture that we say we value."  --Julie E. Cohen, professor of law, Georgetown Law</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791661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713019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0783575"/>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64203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 the course of the day, we are going to talk about the technology that you and your users can use to support policy that protects privacy.  Key point:  This is not stuff where you can just flip a switch and expect privacy to be protected.  </a:t>
            </a:r>
            <a:r>
              <a:rPr lang="en-US" sz="1200" kern="1200" smtClean="0">
                <a:solidFill>
                  <a:schemeClr val="tx1"/>
                </a:solidFill>
                <a:effectLst/>
                <a:latin typeface="+mn-lt"/>
                <a:ea typeface="+mn-ea"/>
                <a:cs typeface="+mn-cs"/>
              </a:rPr>
              <a:t>You have to think about this in the context of supporting policy.</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1320154"/>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Data Collection &amp; Information Security</a:t>
            </a:r>
          </a:p>
          <a:p>
            <a:endParaRPr lang="en-US" dirty="0" smtClean="0"/>
          </a:p>
          <a:p>
            <a:r>
              <a:rPr lang="en-US" dirty="0" smtClean="0"/>
              <a:t>Any architectural considerations regarding data privacy protections begin the moment the data is collected. Privacy issues must be addressed at all stages of the data life cycle -- from collection to storage to analysis to action -- and we will start at the beginning. </a:t>
            </a:r>
          </a:p>
          <a:p>
            <a:endParaRPr lang="en-US" dirty="0" smtClean="0"/>
          </a:p>
          <a:p>
            <a:r>
              <a:rPr lang="en-US" dirty="0" smtClean="0"/>
              <a:t>Good practices in both information security and data collection are _necessary_, though not _sufficient_, to implement privacy protections. The rest of this book will describe practices and controls that are responsible with respect to privacy, and they are all predicated on authorized access to data. But what of _unauthorized_ access to data? All of the privacy controls in the world are meaningless if they can be circumvented from the start. Information security, therefore, is about limiting unauthorized access to data, and is fundamental in building a privacy protective system.</a:t>
            </a:r>
          </a:p>
          <a:p>
            <a:endParaRPr lang="en-US" dirty="0" smtClean="0"/>
          </a:p>
          <a:p>
            <a:r>
              <a:rPr lang="en-US" dirty="0" smtClean="0"/>
              <a:t>Meanwhile, all of the privacy controls in the world (and any information security built to protect them) may fall under severe scrutiny, or worse, if administered to irresponsibly collected data. Data collection best practices make sure that data is handled responsibly in every step of the process that moves it from the initial point of collection to its ultimate home in a privacy-protected data store.</a:t>
            </a:r>
          </a:p>
          <a:p>
            <a:endParaRPr lang="en-US" dirty="0" smtClean="0"/>
          </a:p>
          <a:p>
            <a:r>
              <a:rPr lang="en-US" dirty="0" smtClean="0"/>
              <a:t>On the topic of data collection, consider this a brief overview of questions and best practices; on the topic of information security, this is just the tip of the iceberg. We'll touch on some best practices especially relevant to building privacy protected systems and share some pointers to good places to start learning about the field in-depth.</a:t>
            </a:r>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041314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organization does not have a dedicated information security team, get one. Nothing will harm your organization faster than losing essential data. If your organization already has a dedicated information security team, bring them into the design process early. As the experts on the security of your network, they will have invaluable advice on building a system that meets the security and compliance requirements for your organization.  </a:t>
            </a:r>
          </a:p>
          <a:p>
            <a:endParaRPr lang="en-US" dirty="0" smtClean="0"/>
          </a:p>
          <a:p>
            <a:r>
              <a:rPr lang="en-US" dirty="0" smtClean="0"/>
              <a:t>Security requirements can have a huge impact on every aspect of system design. Data architecture, the ability of services to be </a:t>
            </a:r>
            <a:r>
              <a:rPr lang="en-US" dirty="0" err="1" smtClean="0"/>
              <a:t>colocated</a:t>
            </a:r>
            <a:r>
              <a:rPr lang="en-US" dirty="0" smtClean="0"/>
              <a:t> on the same machine, system performance, and even hardware budgets can be significantly affected by security requirements. If you wait until the end of designing your architecture to bring your </a:t>
            </a:r>
            <a:r>
              <a:rPr lang="en-US" dirty="0" err="1" smtClean="0"/>
              <a:t>infosec</a:t>
            </a:r>
            <a:r>
              <a:rPr lang="en-US" dirty="0" smtClean="0"/>
              <a:t> team into the discussion, you may find yourself throwing out large parts of your design to meet security needs you forgot to consider. </a:t>
            </a:r>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6193525"/>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Further Reading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you’re interested in learning more about the field of information security and some of the topics above, here are a few resources worth checking 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Secrets &amp; Lies [1] - Bruce </a:t>
            </a:r>
            <a:r>
              <a:rPr lang="en-US" dirty="0" err="1" smtClean="0"/>
              <a:t>Schneier’s</a:t>
            </a:r>
            <a:r>
              <a:rPr lang="en-US" dirty="0" smtClean="0"/>
              <a:t> book lays out the proper framework for thinking about security: understanding how security technology works and how it fails, understanding the mindset of attackers, and how to look at security as a risk mitigation problem rather a pass/fail challenge. His free monthly newsletter, The Cryptogram [2], is an excellent resource for interesting and notable news covering security research, technology, policy, and incident reports.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to Break into Security" [3] - Brian Krebs is a security researcher and prolific blogger. He recently interviewed several experts in the </a:t>
            </a:r>
            <a:r>
              <a:rPr lang="en-US" dirty="0" err="1" smtClean="0"/>
              <a:t>infosec</a:t>
            </a:r>
            <a:r>
              <a:rPr lang="en-US" dirty="0" smtClean="0"/>
              <a:t> world and published their advice on learning more about the profession and practice.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SANS Institute [4] - SANS offers training in the practice of information security and cyber defense. They also publish high-quality guides to different aspects of information security. [5]</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Open Web Application Security Project (OWASP) - For more on encryption within a system, the OWASP has published some extensive guidelines on securing the transport (network) layer. [6]</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Guide to Storage Encryption Technologies for End User Devices The NIST has more exhaustive information on encryption-at-rest. [7] In addition, most modern operating systems natively support encrypted disks, so your vendor documentation might not be a bad starting place, too.</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Electronic Authentication Guideline The NIST also provides useful further information on two-factor (or even three-factor) authentication. [8]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https://</a:t>
            </a:r>
            <a:r>
              <a:rPr lang="en-US" dirty="0" err="1" smtClean="0"/>
              <a:t>www.schneier.com</a:t>
            </a:r>
            <a:r>
              <a:rPr lang="en-US" dirty="0" smtClean="0"/>
              <a:t>/book-</a:t>
            </a:r>
            <a:r>
              <a:rPr lang="en-US" dirty="0" err="1" smtClean="0"/>
              <a:t>sandl.html</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https://</a:t>
            </a:r>
            <a:r>
              <a:rPr lang="en-US" dirty="0" err="1" smtClean="0"/>
              <a:t>www.schneier.com</a:t>
            </a:r>
            <a:r>
              <a:rPr lang="en-US" dirty="0" smtClean="0"/>
              <a:t>/crypto-</a:t>
            </a:r>
            <a:r>
              <a:rPr lang="en-US" dirty="0" err="1" smtClean="0"/>
              <a:t>gram.html</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http://</a:t>
            </a:r>
            <a:r>
              <a:rPr lang="en-US" dirty="0" err="1" smtClean="0"/>
              <a:t>krebsonsecurity.com</a:t>
            </a:r>
            <a:r>
              <a:rPr lang="en-US" dirty="0" smtClean="0"/>
              <a:t>/category/how-to-break-into-security/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 http://</a:t>
            </a:r>
            <a:r>
              <a:rPr lang="en-US" dirty="0" err="1" smtClean="0"/>
              <a:t>www.sans.org</a:t>
            </a:r>
            <a:r>
              <a:rPr lang="en-US" dirty="0" smtClean="0"/>
              <a:t>/about/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 http://</a:t>
            </a:r>
            <a:r>
              <a:rPr lang="en-US" dirty="0" err="1" smtClean="0"/>
              <a:t>www.sans.org</a:t>
            </a:r>
            <a:r>
              <a:rPr lang="en-US" dirty="0" smtClean="0"/>
              <a:t>/security-resources/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 https://</a:t>
            </a:r>
            <a:r>
              <a:rPr lang="en-US" dirty="0" err="1" smtClean="0"/>
              <a:t>www.owasp.org</a:t>
            </a:r>
            <a:r>
              <a:rPr lang="en-US" dirty="0" smtClean="0"/>
              <a:t>/</a:t>
            </a:r>
            <a:r>
              <a:rPr lang="en-US" dirty="0" err="1" smtClean="0"/>
              <a:t>index.php</a:t>
            </a:r>
            <a:r>
              <a:rPr lang="en-US" dirty="0" smtClean="0"/>
              <a:t>/</a:t>
            </a:r>
            <a:r>
              <a:rPr lang="en-US" dirty="0" err="1" smtClean="0"/>
              <a:t>Transport_Layer_Protection_Cheat_Sheet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7. NIST Special Publication 800-111, Guide to Storage Encryption Technologies for End User Devices, http://</a:t>
            </a:r>
            <a:r>
              <a:rPr lang="en-US" dirty="0" err="1" smtClean="0"/>
              <a:t>csrc.nist.gov</a:t>
            </a:r>
            <a:r>
              <a:rPr lang="en-US" dirty="0" smtClean="0"/>
              <a:t>/publications/</a:t>
            </a:r>
            <a:r>
              <a:rPr lang="en-US" dirty="0" err="1" smtClean="0"/>
              <a:t>nistpubs</a:t>
            </a:r>
            <a:r>
              <a:rPr lang="en-US" dirty="0" smtClean="0"/>
              <a:t>/800-111/SP800-111.pdf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 NIST Special Publication 800-63-2 Electronic Authentication Guideline, http://</a:t>
            </a:r>
            <a:r>
              <a:rPr lang="en-US" dirty="0" err="1" smtClean="0"/>
              <a:t>nvlpubs.nist.gov</a:t>
            </a:r>
            <a:r>
              <a:rPr lang="en-US" dirty="0" smtClean="0"/>
              <a:t>/</a:t>
            </a:r>
            <a:r>
              <a:rPr lang="en-US" dirty="0" err="1" smtClean="0"/>
              <a:t>nistpubs</a:t>
            </a:r>
            <a:r>
              <a:rPr lang="en-US" dirty="0" smtClean="0"/>
              <a:t>/</a:t>
            </a:r>
            <a:r>
              <a:rPr lang="en-US" dirty="0" err="1" smtClean="0"/>
              <a:t>SpecialPublications</a:t>
            </a:r>
            <a:r>
              <a:rPr lang="en-US" dirty="0" smtClean="0"/>
              <a:t>/NIST.SP.800-63-2.pdf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5876325"/>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8404248"/>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csrc.nist.gov</a:t>
            </a:r>
            <a:r>
              <a:rPr lang="en-US" dirty="0" smtClean="0"/>
              <a:t>/publications/</a:t>
            </a:r>
            <a:r>
              <a:rPr lang="en-US" dirty="0" err="1" smtClean="0"/>
              <a:t>nistpubs</a:t>
            </a:r>
            <a:r>
              <a:rPr lang="en-US" dirty="0" smtClean="0"/>
              <a:t>/800-122/sp800-122.pdf</a:t>
            </a:r>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5621995"/>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eur-lex.europa.eu</a:t>
            </a:r>
            <a:r>
              <a:rPr lang="en-US" dirty="0" smtClean="0"/>
              <a:t>/legal-content/en/ALL/?</a:t>
            </a:r>
            <a:r>
              <a:rPr lang="en-US" dirty="0" err="1" smtClean="0"/>
              <a:t>uri</a:t>
            </a:r>
            <a:r>
              <a:rPr lang="en-US" dirty="0" smtClean="0"/>
              <a:t>=CELEX:31995L0046</a:t>
            </a:r>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144751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Bringing the history of technology and privacy together</a:t>
            </a:r>
          </a:p>
          <a:p>
            <a:pPr lvl="0"/>
            <a:r>
              <a:rPr lang="en-US" sz="1200" kern="1200" dirty="0" smtClean="0">
                <a:solidFill>
                  <a:schemeClr val="tx1"/>
                </a:solidFill>
                <a:effectLst/>
                <a:latin typeface="+mn-lt"/>
                <a:ea typeface="+mn-ea"/>
                <a:cs typeface="+mn-cs"/>
              </a:rPr>
              <a:t>Outlining the basic architectural components of a privacy-protective data system</a:t>
            </a:r>
          </a:p>
          <a:p>
            <a:pPr lvl="0"/>
            <a:r>
              <a:rPr lang="en-US" sz="1200" kern="1200" dirty="0" smtClean="0">
                <a:solidFill>
                  <a:schemeClr val="tx1"/>
                </a:solidFill>
                <a:effectLst/>
                <a:latin typeface="+mn-lt"/>
                <a:ea typeface="+mn-ea"/>
                <a:cs typeface="+mn-cs"/>
              </a:rPr>
              <a:t>Bringing those elements together in a couple case studies</a:t>
            </a:r>
          </a:p>
          <a:p>
            <a:pPr lvl="1"/>
            <a:r>
              <a:rPr lang="en-US" sz="1200" kern="1200" dirty="0" smtClean="0">
                <a:solidFill>
                  <a:schemeClr val="tx1"/>
                </a:solidFill>
                <a:effectLst/>
                <a:latin typeface="+mn-lt"/>
                <a:ea typeface="+mn-ea"/>
                <a:cs typeface="+mn-cs"/>
              </a:rPr>
              <a:t>Note that people should be thinking about a potential real world use case that we can workshop on this</a:t>
            </a:r>
          </a:p>
          <a:p>
            <a:pPr lvl="0"/>
            <a:r>
              <a:rPr lang="en-US" sz="1200" kern="1200" dirty="0" smtClean="0">
                <a:solidFill>
                  <a:schemeClr val="tx1"/>
                </a:solidFill>
                <a:effectLst/>
                <a:latin typeface="+mn-lt"/>
                <a:ea typeface="+mn-ea"/>
                <a:cs typeface="+mn-cs"/>
              </a:rPr>
              <a:t>The future of privacy and the role of the engineer in that future</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2003877"/>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PII is _any information that correlates directly to an individual_. A name, a Social Security number, a driver's license number, a national ID number, a phone number, and an email address are all examples of commonly recognized PII. However, there is no universal agreement on what constitutes PII. For example, under U.S. law, an IP address is not considered PII, but under E.U. law, it is. </a:t>
            </a:r>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2405541"/>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Automated</a:t>
            </a:r>
            <a:r>
              <a:rPr lang="en-US" baseline="0" dirty="0" smtClean="0"/>
              <a:t> License Plate Reader data only becomes relevant when asking the last question</a:t>
            </a:r>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1036661"/>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privacylaw.berkeleylawblogs.org</a:t>
            </a:r>
            <a:r>
              <a:rPr lang="en-US" dirty="0" smtClean="0"/>
              <a:t>/2013/05/28/</a:t>
            </a:r>
            <a:r>
              <a:rPr lang="en-US" dirty="0" err="1" smtClean="0"/>
              <a:t>paul</a:t>
            </a:r>
            <a:r>
              <a:rPr lang="en-US" dirty="0" smtClean="0"/>
              <a:t>-ohm-what-is-sensitive-information/</a:t>
            </a:r>
          </a:p>
          <a:p>
            <a:endParaRPr lang="en-US" dirty="0" smtClean="0"/>
          </a:p>
          <a:p>
            <a:r>
              <a:rPr lang="en-US" dirty="0" smtClean="0"/>
              <a:t>And</a:t>
            </a:r>
          </a:p>
          <a:p>
            <a:endParaRPr lang="en-US" dirty="0" smtClean="0"/>
          </a:p>
          <a:p>
            <a:r>
              <a:rPr lang="en-US" dirty="0" smtClean="0"/>
              <a:t>http://</a:t>
            </a:r>
            <a:r>
              <a:rPr lang="en-US" dirty="0" err="1" smtClean="0"/>
              <a:t>papers.ssrn.com</a:t>
            </a:r>
            <a:r>
              <a:rPr lang="en-US" dirty="0" smtClean="0"/>
              <a:t>/sol3/</a:t>
            </a:r>
            <a:r>
              <a:rPr lang="en-US" dirty="0" err="1" smtClean="0"/>
              <a:t>papers.cfm?abstract_id</a:t>
            </a:r>
            <a:r>
              <a:rPr lang="en-US" dirty="0" smtClean="0"/>
              <a:t>=2501002</a:t>
            </a:r>
          </a:p>
          <a:p>
            <a:endParaRPr lang="en-US" dirty="0" smtClean="0"/>
          </a:p>
          <a:p>
            <a:r>
              <a:rPr lang="en-US" dirty="0" smtClean="0"/>
              <a:t>Almost every information privacy law provides special protection for certain categories of “sensitive information,” such as health, sex, or financial information. Even though this approach is widespread, the concept of sensitive information is woefully </a:t>
            </a:r>
            <a:r>
              <a:rPr lang="en-US" dirty="0" err="1" smtClean="0"/>
              <a:t>undertheorized</a:t>
            </a:r>
            <a:r>
              <a:rPr lang="en-US" dirty="0" smtClean="0"/>
              <a:t>. What is it about these categories that deserves special protection? This Article offers an extended examination of this question. It surveys dozens of laws and regulations to develop a multi-factor test for sensitivity.</a:t>
            </a:r>
          </a:p>
          <a:p>
            <a:endParaRPr lang="en-US" dirty="0" smtClean="0"/>
          </a:p>
          <a:p>
            <a:r>
              <a:rPr lang="en-US" dirty="0" smtClean="0"/>
              <a:t>From this survey, the Article concludes that sensitive information is connected to privacy harms affecting individuals. Consistent with this, at least for the case of privacy in large databases, it recommends a new “threat modeling” approach to assessing the risk of harm in privacy law, borrowing from the computer security literature. Applying this approach it concludes that we should create new laws recognizing the sensitivity of currently unprotected forms of information — most importantly </a:t>
            </a:r>
            <a:r>
              <a:rPr lang="en-US" dirty="0" err="1" smtClean="0"/>
              <a:t>geolocation</a:t>
            </a:r>
            <a:r>
              <a:rPr lang="en-US" dirty="0" smtClean="0"/>
              <a:t> and some forms of metadata — because they present significant risk of privacy harm.</a:t>
            </a:r>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2811216"/>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Inadvertent Over-Collection – it’s easy to collect more than you mean</a:t>
            </a:r>
            <a:r>
              <a:rPr lang="en-US" baseline="0" dirty="0" smtClean="0"/>
              <a:t> to. Just like the abuse of ‘select *’ in SQL, we default to capturing everything we can because it’s easy.</a:t>
            </a:r>
            <a:endParaRPr lang="en-US" dirty="0" smtClean="0"/>
          </a:p>
          <a:p>
            <a:endParaRPr lang="en-US" dirty="0" smtClean="0"/>
          </a:p>
          <a:p>
            <a:r>
              <a:rPr lang="en-US" dirty="0" smtClean="0"/>
              <a:t>Unsecured Intermediate Copies – making sure </a:t>
            </a:r>
            <a:r>
              <a:rPr lang="en-US" dirty="0" err="1" smtClean="0"/>
              <a:t>infosec</a:t>
            </a:r>
            <a:r>
              <a:rPr lang="en-US" baseline="0" dirty="0" smtClean="0"/>
              <a:t> controls are applied to data at the point of collection to stop leakage outside of the system of record</a:t>
            </a:r>
            <a:endParaRPr lang="en-US" dirty="0" smtClean="0"/>
          </a:p>
          <a:p>
            <a:endParaRPr lang="en-US" dirty="0" smtClean="0"/>
          </a:p>
          <a:p>
            <a:r>
              <a:rPr lang="en-US" dirty="0" smtClean="0"/>
              <a:t>Uncontrolled Intermediate Copies – making sure privacy controls</a:t>
            </a:r>
            <a:r>
              <a:rPr lang="en-US" baseline="0" dirty="0" smtClean="0"/>
              <a:t> are applied for authorized users at the point of collection.  The simplest way to to do this is to make data in the collection pipelines privileged at the highest levels.  See also: “Wait – who can log into that machine?”</a:t>
            </a:r>
          </a:p>
          <a:p>
            <a:endParaRPr lang="en-US" dirty="0" smtClean="0"/>
          </a:p>
          <a:p>
            <a:r>
              <a:rPr lang="en-US" dirty="0" smtClean="0"/>
              <a:t>Source and Use Tagging - Once data lands in a larger repository, it may become difficult to identify or establish the source and context of the original acquisition of that data. Tagging (i.e. appending additional metadata that provides more information about the raw data) can often offset that risk. </a:t>
            </a:r>
          </a:p>
          <a:p>
            <a:endParaRPr lang="en-US" dirty="0" smtClean="0"/>
          </a:p>
          <a:p>
            <a:r>
              <a:rPr lang="en-US" dirty="0" smtClean="0"/>
              <a:t>As you collect data, tagging it with basic details about when and where it was collected will simplify the task of those ultimately managing the data. Metadata allows users to quickly sort data for access control and other purposes. The more metadata you can add to provide future users with useful context (e.g., a record of consent by the data subject for certain uses), the more options you give those users for managing that data.</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37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8451596"/>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a:buChar char="•"/>
            </a:pPr>
            <a:r>
              <a:rPr lang="en-US" sz="1200" kern="1200" dirty="0" smtClean="0">
                <a:solidFill>
                  <a:schemeClr val="tx1"/>
                </a:solidFill>
                <a:effectLst/>
                <a:latin typeface="+mn-lt"/>
                <a:ea typeface="+mn-ea"/>
                <a:cs typeface="+mn-cs"/>
              </a:rPr>
              <a:t>Network/System-Level Security – Users in this configuration are given broad access to the data in a system. They can access either an entire network of databases or the entirety of a single database.  This configuration would not really be considered multi-level security as all users have the same level of access to the data but it is included here for the sake of completeness.  You can envision this as the electronic equivalent of a large filing cabinet with a single lock on it. When the single lock is opened, the entire contents of the filing cabinet are available.</a:t>
            </a:r>
          </a:p>
          <a:p>
            <a:pPr marL="628650" lvl="1" indent="-171450">
              <a:buFont typeface="Arial"/>
              <a:buChar char="•"/>
            </a:pPr>
            <a:r>
              <a:rPr lang="en-US" sz="1200" kern="1200" dirty="0" smtClean="0">
                <a:solidFill>
                  <a:schemeClr val="tx1"/>
                </a:solidFill>
                <a:effectLst/>
                <a:latin typeface="+mn-lt"/>
                <a:ea typeface="+mn-ea"/>
                <a:cs typeface="+mn-cs"/>
              </a:rPr>
              <a:t>Collection-Level Security – Data within the system is maintained in various distinct data structures, like database tables. Users can access an entire coherent collections of information within the larger data system, but be restricted from others. In this case, each drawer in our filing cabinet has a separate lock with different users having different sets of keys. Once they open the drawers, they have access to all the file folders and their contents within that drawer.</a:t>
            </a:r>
          </a:p>
          <a:p>
            <a:pPr marL="628650" lvl="1" indent="-171450">
              <a:buFont typeface="Arial"/>
              <a:buChar char="•"/>
            </a:pPr>
            <a:r>
              <a:rPr lang="en-US" sz="1200" kern="1200" dirty="0" smtClean="0">
                <a:solidFill>
                  <a:schemeClr val="tx1"/>
                </a:solidFill>
                <a:effectLst/>
                <a:latin typeface="+mn-lt"/>
                <a:ea typeface="+mn-ea"/>
                <a:cs typeface="+mn-cs"/>
              </a:rPr>
              <a:t>Record-Level Security – Users are restricted from accessing information on a record-by-record basis. In this case, our filing cabinet metaphor starts to become insufficient, but imagine that once a user has opened the file drawer there was some means of controlling which folders she could open at which point she would be able to view all of the documents within that folder.</a:t>
            </a:r>
          </a:p>
          <a:p>
            <a:pPr marL="628650" lvl="1" indent="-171450">
              <a:buFont typeface="Arial"/>
              <a:buChar char="•"/>
            </a:pPr>
            <a:r>
              <a:rPr lang="en-US" sz="1200" kern="1200" dirty="0" smtClean="0">
                <a:solidFill>
                  <a:schemeClr val="tx1"/>
                </a:solidFill>
                <a:effectLst/>
                <a:latin typeface="+mn-lt"/>
                <a:ea typeface="+mn-ea"/>
                <a:cs typeface="+mn-cs"/>
              </a:rPr>
              <a:t>Cell-Level Security – In this configuration, access is controlled on a data-point-by-data-point basis. For however granularly you can chop the data up in your system, there is a separate access control for that discrete segment of information. By now, our metaphor as all but fled the field, but you could think of this as some means of redacting the documents within the folder on a page-by-page basis depending on each user’s authorization.</a:t>
            </a:r>
          </a:p>
          <a:p>
            <a:pPr marL="628650" lvl="1" indent="-171450">
              <a:buFont typeface="Arial"/>
              <a:buChar char="•"/>
            </a:pPr>
            <a:r>
              <a:rPr lang="en-US" sz="1200" kern="1200" dirty="0" smtClean="0">
                <a:solidFill>
                  <a:schemeClr val="tx1"/>
                </a:solidFill>
                <a:effectLst/>
                <a:latin typeface="+mn-lt"/>
                <a:ea typeface="+mn-ea"/>
                <a:cs typeface="+mn-cs"/>
              </a:rPr>
              <a:t>Sub-cell-Level Security – Here, you are not only controlling access to the data in your database but also data about the data (the metadata). Metadata may include information about the time and date of the creation of the data in the system, the system user who originally input the data, previous modifications of the data, and other information relevant to the creation and use of the data. At this point, our metaphor is in tatters. One way to understand this would be to imagine a separate filing cabinet next to our original filing cabinet, and that the new filing cabinet has all of the aforementioned data about the first filing cabinet stored with its own cell-level access controls.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41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3715189"/>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42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091801"/>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a:t>
            </a:r>
            <a:r>
              <a:rPr lang="en-US" baseline="0" dirty="0" smtClean="0"/>
              <a:t> embodied in things like Warren Commission being under seal for 50 years</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47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3026905"/>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Thinking about how to deploy access controls:</a:t>
            </a:r>
          </a:p>
          <a:p>
            <a:pPr lvl="1"/>
            <a:r>
              <a:rPr lang="en-US" sz="1200" kern="1200" dirty="0" smtClean="0">
                <a:solidFill>
                  <a:schemeClr val="tx1"/>
                </a:solidFill>
                <a:effectLst/>
                <a:latin typeface="+mn-lt"/>
                <a:ea typeface="+mn-ea"/>
                <a:cs typeface="+mn-cs"/>
              </a:rPr>
              <a:t>Data scale:  The number of data points in the system.  This does not refer to the number of bytes of data in the system - a massive system could contain a few very large data files.  Instead, this refers to the number of discrete pieces of information that could be consumed by a human user.  For example, a record contains a person's name and a phone number.  This record actually could contain up to seven (or more) data points that could be controlled - first name, middle name(s), last name, country code, area code, prefix, and line number.</a:t>
            </a:r>
          </a:p>
          <a:p>
            <a:pPr lvl="1"/>
            <a:r>
              <a:rPr lang="en-US" sz="1200" kern="1200" dirty="0" smtClean="0">
                <a:solidFill>
                  <a:schemeClr val="tx1"/>
                </a:solidFill>
                <a:effectLst/>
                <a:latin typeface="+mn-lt"/>
                <a:ea typeface="+mn-ea"/>
                <a:cs typeface="+mn-cs"/>
              </a:rPr>
              <a:t>Data Schema:  The organization of the data itself.  This might sit on a spectrum between a hierarchical structure (e.g., databases, records, data points, etc.) or a huge number of single data points with no order at all.</a:t>
            </a:r>
          </a:p>
          <a:p>
            <a:pPr lvl="1"/>
            <a:r>
              <a:rPr lang="en-US" sz="1200" kern="1200" dirty="0" smtClean="0">
                <a:solidFill>
                  <a:schemeClr val="tx1"/>
                </a:solidFill>
                <a:effectLst/>
                <a:latin typeface="+mn-lt"/>
                <a:ea typeface="+mn-ea"/>
                <a:cs typeface="+mn-cs"/>
              </a:rPr>
              <a:t>User Scale:  The number of system users that will interact with the data.</a:t>
            </a:r>
          </a:p>
          <a:p>
            <a:pPr lvl="1"/>
            <a:r>
              <a:rPr lang="en-US" sz="1200" kern="1200" dirty="0" smtClean="0">
                <a:solidFill>
                  <a:schemeClr val="tx1"/>
                </a:solidFill>
                <a:effectLst/>
                <a:latin typeface="+mn-lt"/>
                <a:ea typeface="+mn-ea"/>
                <a:cs typeface="+mn-cs"/>
              </a:rPr>
              <a:t>System Uses:  The potential applications of the system.  A system could be designed to interact with data for a single use or it could aggregate data and make it available for a nearly infinite variety of uses on the front-end.</a:t>
            </a:r>
          </a:p>
          <a:p>
            <a:pPr lvl="1"/>
            <a:r>
              <a:rPr lang="en-US" sz="1200" kern="1200" dirty="0" smtClean="0">
                <a:solidFill>
                  <a:schemeClr val="tx1"/>
                </a:solidFill>
                <a:effectLst/>
                <a:latin typeface="+mn-lt"/>
                <a:ea typeface="+mn-ea"/>
                <a:cs typeface="+mn-cs"/>
              </a:rPr>
              <a:t>Dynamism:  The potential for these and other factors to change over time.  A static system might involve the same basic users, data, and functionality over a long period, whereas a dynamic system might involve constant flows of new data, new users, and new uses.</a:t>
            </a:r>
          </a:p>
          <a:p>
            <a:pPr lvl="1"/>
            <a:r>
              <a:rPr lang="en-US" sz="1200" kern="1200" dirty="0" smtClean="0">
                <a:solidFill>
                  <a:schemeClr val="tx1"/>
                </a:solidFill>
                <a:effectLst/>
                <a:latin typeface="+mn-lt"/>
                <a:ea typeface="+mn-ea"/>
                <a:cs typeface="+mn-cs"/>
              </a:rPr>
              <a:t>Support Personnel:  The people who are charged with managing the data and the access control lists.  This could range from a single person charged with multiple administrative tasks with little time and/or knowledge for access management to an elaborate regime of multiple data administrators solely tasked with managing system access.</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49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0801639"/>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Retention in information systems architecture generally pertains to policy weighing legal and privacy concerns against utility, transparency, and economic concerns to determine retention periods, archival rules, encryption standards, and deletion/purge regimes.</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52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9789103"/>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is data retention important?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Legal/Regulatory Compliance – most lows pertaining to sensitive records handling involve some kind of data retention requirement</a:t>
            </a:r>
          </a:p>
          <a:p>
            <a:pPr lvl="0"/>
            <a:r>
              <a:rPr lang="en-US" sz="1200" kern="1200" dirty="0" smtClean="0">
                <a:solidFill>
                  <a:schemeClr val="tx1"/>
                </a:solidFill>
                <a:effectLst/>
                <a:latin typeface="+mn-lt"/>
                <a:ea typeface="+mn-ea"/>
                <a:cs typeface="+mn-cs"/>
              </a:rPr>
              <a:t>Privacy Protection – avoid repurposing, use beyond scope of initial collection</a:t>
            </a:r>
          </a:p>
          <a:p>
            <a:pPr lvl="0"/>
            <a:r>
              <a:rPr lang="en-US" sz="1200" kern="1200" dirty="0" smtClean="0">
                <a:solidFill>
                  <a:schemeClr val="tx1"/>
                </a:solidFill>
                <a:effectLst/>
                <a:latin typeface="+mn-lt"/>
                <a:ea typeface="+mn-ea"/>
                <a:cs typeface="+mn-cs"/>
              </a:rPr>
              <a:t>Data Quality – quality of data erodes over time and may actually become a risk to organizations, muddling critical data application/analysis efforts</a:t>
            </a:r>
          </a:p>
          <a:p>
            <a:pPr lvl="0"/>
            <a:r>
              <a:rPr lang="en-US" sz="1200" kern="1200" dirty="0" smtClean="0">
                <a:solidFill>
                  <a:schemeClr val="tx1"/>
                </a:solidFill>
                <a:effectLst/>
                <a:latin typeface="+mn-lt"/>
                <a:ea typeface="+mn-ea"/>
                <a:cs typeface="+mn-cs"/>
              </a:rPr>
              <a:t>Resource constraints – </a:t>
            </a:r>
          </a:p>
          <a:p>
            <a:pPr lvl="1"/>
            <a:r>
              <a:rPr lang="en-US" sz="1200" kern="1200" dirty="0" smtClean="0">
                <a:solidFill>
                  <a:schemeClr val="tx1"/>
                </a:solidFill>
                <a:effectLst/>
                <a:latin typeface="+mn-lt"/>
                <a:ea typeface="+mn-ea"/>
                <a:cs typeface="+mn-cs"/>
              </a:rPr>
              <a:t>Perhaps less of an issue as storage costs decrease, but then for some organizations, volume of data collection may outpace decline in storage costs</a:t>
            </a:r>
          </a:p>
          <a:p>
            <a:pPr lvl="0"/>
            <a:r>
              <a:rPr lang="en-US" sz="1200" kern="1200" dirty="0" smtClean="0">
                <a:solidFill>
                  <a:schemeClr val="tx1"/>
                </a:solidFill>
                <a:effectLst/>
                <a:latin typeface="+mn-lt"/>
                <a:ea typeface="+mn-ea"/>
                <a:cs typeface="+mn-cs"/>
              </a:rPr>
              <a:t>Efficiency &amp; cleanliness – more data = more problems: data integrity, vetting requirements, etc. </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53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364803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Quick history of informational privacy law – the significance is not in the specific events themselves, but rather in how they track the interrelationships of privacy and technology over time.  Should give us guidance as we move forward into a new era of technological innovation.  Should also give us pause as we see just how messy it can be as the law tries to keep pace.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3D0DB8-D0DB-7640-8C27-36591257ECD2}"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3825469"/>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How to set retention policies?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Where laws exist, follow the law!</a:t>
            </a:r>
          </a:p>
          <a:p>
            <a:pPr lvl="1"/>
            <a:r>
              <a:rPr lang="en-US" sz="1200" kern="1200" dirty="0" smtClean="0">
                <a:solidFill>
                  <a:schemeClr val="tx1"/>
                </a:solidFill>
                <a:effectLst/>
                <a:latin typeface="+mn-lt"/>
                <a:ea typeface="+mn-ea"/>
                <a:cs typeface="+mn-cs"/>
              </a:rPr>
              <a:t>And maybe consider going a little beyond the legal requirement. Legal thresholds tend to be somewhat arbitrarily assigned. If there is compelling reason to over-achieve with data purging, do it!</a:t>
            </a:r>
          </a:p>
          <a:p>
            <a:pPr lvl="0"/>
            <a:r>
              <a:rPr lang="en-US" sz="1200" kern="1200" dirty="0" smtClean="0">
                <a:solidFill>
                  <a:schemeClr val="tx1"/>
                </a:solidFill>
                <a:effectLst/>
                <a:latin typeface="+mn-lt"/>
                <a:ea typeface="+mn-ea"/>
                <a:cs typeface="+mn-cs"/>
              </a:rPr>
              <a:t>Where laws/policy are not imposed, consider practical constraints:</a:t>
            </a:r>
          </a:p>
          <a:p>
            <a:pPr lvl="1"/>
            <a:r>
              <a:rPr lang="en-US" sz="1200" kern="1200" dirty="0" smtClean="0">
                <a:solidFill>
                  <a:schemeClr val="tx1"/>
                </a:solidFill>
                <a:effectLst/>
                <a:latin typeface="+mn-lt"/>
                <a:ea typeface="+mn-ea"/>
                <a:cs typeface="+mn-cs"/>
              </a:rPr>
              <a:t>What’s the shelf-life of my data?</a:t>
            </a:r>
          </a:p>
          <a:p>
            <a:pPr lvl="2"/>
            <a:r>
              <a:rPr lang="en-US" sz="1200" kern="1200" dirty="0" smtClean="0">
                <a:solidFill>
                  <a:schemeClr val="tx1"/>
                </a:solidFill>
                <a:effectLst/>
                <a:latin typeface="+mn-lt"/>
                <a:ea typeface="+mn-ea"/>
                <a:cs typeface="+mn-cs"/>
              </a:rPr>
              <a:t>Often an empirical question. Let the evidence guide you. Look at historical usage of retained data, evaluate drop off in usage of older data, self-impose retention standards accordingly.</a:t>
            </a:r>
          </a:p>
          <a:p>
            <a:pPr lvl="1"/>
            <a:r>
              <a:rPr lang="en-US" sz="1200" kern="1200" dirty="0" smtClean="0">
                <a:solidFill>
                  <a:schemeClr val="tx1"/>
                </a:solidFill>
                <a:effectLst/>
                <a:latin typeface="+mn-lt"/>
                <a:ea typeface="+mn-ea"/>
                <a:cs typeface="+mn-cs"/>
              </a:rPr>
              <a:t>What are the risks/rewards of indefinite retention?</a:t>
            </a:r>
          </a:p>
          <a:p>
            <a:pPr lvl="1"/>
            <a:r>
              <a:rPr lang="en-US" sz="1200" kern="1200" dirty="0" smtClean="0">
                <a:solidFill>
                  <a:schemeClr val="tx1"/>
                </a:solidFill>
                <a:effectLst/>
                <a:latin typeface="+mn-lt"/>
                <a:ea typeface="+mn-ea"/>
                <a:cs typeface="+mn-cs"/>
              </a:rPr>
              <a:t>What costs will I incur by hording data needlessly?</a:t>
            </a:r>
          </a:p>
          <a:p>
            <a:pPr lvl="1"/>
            <a:r>
              <a:rPr lang="en-US" sz="1200" kern="1200" dirty="0" smtClean="0">
                <a:solidFill>
                  <a:schemeClr val="tx1"/>
                </a:solidFill>
                <a:effectLst/>
                <a:latin typeface="+mn-lt"/>
                <a:ea typeface="+mn-ea"/>
                <a:cs typeface="+mn-cs"/>
              </a:rPr>
              <a:t>Rule of thumb: If you find yourself reasoning that you’d like to hold on to data without any clearly articulable reason other than, “you never know when it might come in handy,” that’s a good cue to purge.</a:t>
            </a:r>
          </a:p>
          <a:p>
            <a:endParaRPr lang="en-US" dirty="0" smtClean="0"/>
          </a:p>
          <a:p>
            <a:r>
              <a:rPr lang="en-US" sz="1200" b="1" kern="1200" dirty="0" smtClean="0">
                <a:solidFill>
                  <a:schemeClr val="tx1"/>
                </a:solidFill>
                <a:effectLst/>
                <a:latin typeface="+mn-lt"/>
                <a:ea typeface="+mn-ea"/>
                <a:cs typeface="+mn-cs"/>
              </a:rPr>
              <a:t>Manual or Automatic?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Purge regimes can be carried out in an automated fashion, through manual intervention, or various hybrid methodologies. </a:t>
            </a:r>
          </a:p>
          <a:p>
            <a:pPr lvl="0"/>
            <a:r>
              <a:rPr lang="en-US" sz="1200" kern="1200" dirty="0" smtClean="0">
                <a:solidFill>
                  <a:schemeClr val="tx1"/>
                </a:solidFill>
                <a:effectLst/>
                <a:latin typeface="+mn-lt"/>
                <a:ea typeface="+mn-ea"/>
                <a:cs typeface="+mn-cs"/>
              </a:rPr>
              <a:t>To determine your purge regime, again, </a:t>
            </a:r>
            <a:r>
              <a:rPr lang="en-US" sz="1200" i="1" kern="1200" dirty="0" smtClean="0">
                <a:solidFill>
                  <a:schemeClr val="tx1"/>
                </a:solidFill>
                <a:effectLst/>
                <a:latin typeface="+mn-lt"/>
                <a:ea typeface="+mn-ea"/>
                <a:cs typeface="+mn-cs"/>
              </a:rPr>
              <a:t>know your policy and legal obligations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If your data management retention practices are sound and data is well curated, it’s much easier to establish more sophisticated purge processes. </a:t>
            </a:r>
          </a:p>
          <a:p>
            <a:pPr lvl="1"/>
            <a:r>
              <a:rPr lang="en-US" sz="1200" kern="1200" dirty="0" smtClean="0">
                <a:solidFill>
                  <a:schemeClr val="tx1"/>
                </a:solidFill>
                <a:effectLst/>
                <a:latin typeface="+mn-lt"/>
                <a:ea typeface="+mn-ea"/>
                <a:cs typeface="+mn-cs"/>
              </a:rPr>
              <a:t>E.g., automated notifications generated by approach retention dates may be used to trigger analyst reviews to manually purge, extend retention dates, trigger additional reviews, etc.</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54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8342290"/>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How to set retention policies?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Where laws exist, follow the law!</a:t>
            </a:r>
          </a:p>
          <a:p>
            <a:pPr lvl="1"/>
            <a:r>
              <a:rPr lang="en-US" sz="1200" kern="1200" dirty="0" smtClean="0">
                <a:solidFill>
                  <a:schemeClr val="tx1"/>
                </a:solidFill>
                <a:effectLst/>
                <a:latin typeface="+mn-lt"/>
                <a:ea typeface="+mn-ea"/>
                <a:cs typeface="+mn-cs"/>
              </a:rPr>
              <a:t>And maybe consider going a little beyond the legal requirement. Legal thresholds tend to be somewhat arbitrarily assigned. If there is compelling reason to over-achieve with data purging, do it!</a:t>
            </a:r>
          </a:p>
          <a:p>
            <a:pPr lvl="0"/>
            <a:r>
              <a:rPr lang="en-US" sz="1200" kern="1200" dirty="0" smtClean="0">
                <a:solidFill>
                  <a:schemeClr val="tx1"/>
                </a:solidFill>
                <a:effectLst/>
                <a:latin typeface="+mn-lt"/>
                <a:ea typeface="+mn-ea"/>
                <a:cs typeface="+mn-cs"/>
              </a:rPr>
              <a:t>Where laws/policy are not imposed, consider practical constraints:</a:t>
            </a:r>
          </a:p>
          <a:p>
            <a:pPr lvl="1"/>
            <a:r>
              <a:rPr lang="en-US" sz="1200" kern="1200" dirty="0" smtClean="0">
                <a:solidFill>
                  <a:schemeClr val="tx1"/>
                </a:solidFill>
                <a:effectLst/>
                <a:latin typeface="+mn-lt"/>
                <a:ea typeface="+mn-ea"/>
                <a:cs typeface="+mn-cs"/>
              </a:rPr>
              <a:t>What’s the shelf-life of my data?</a:t>
            </a:r>
          </a:p>
          <a:p>
            <a:pPr lvl="2"/>
            <a:r>
              <a:rPr lang="en-US" sz="1200" kern="1200" dirty="0" smtClean="0">
                <a:solidFill>
                  <a:schemeClr val="tx1"/>
                </a:solidFill>
                <a:effectLst/>
                <a:latin typeface="+mn-lt"/>
                <a:ea typeface="+mn-ea"/>
                <a:cs typeface="+mn-cs"/>
              </a:rPr>
              <a:t>Often an empirical question. Let the evidence guide you. Look at historical usage of retained data, evaluate drop off in usage of older data, self-impose retention standards accordingly.</a:t>
            </a:r>
          </a:p>
          <a:p>
            <a:pPr lvl="1"/>
            <a:r>
              <a:rPr lang="en-US" sz="1200" kern="1200" dirty="0" smtClean="0">
                <a:solidFill>
                  <a:schemeClr val="tx1"/>
                </a:solidFill>
                <a:effectLst/>
                <a:latin typeface="+mn-lt"/>
                <a:ea typeface="+mn-ea"/>
                <a:cs typeface="+mn-cs"/>
              </a:rPr>
              <a:t>What are the risks/rewards of indefinite retention?</a:t>
            </a:r>
          </a:p>
          <a:p>
            <a:pPr lvl="1"/>
            <a:r>
              <a:rPr lang="en-US" sz="1200" kern="1200" dirty="0" smtClean="0">
                <a:solidFill>
                  <a:schemeClr val="tx1"/>
                </a:solidFill>
                <a:effectLst/>
                <a:latin typeface="+mn-lt"/>
                <a:ea typeface="+mn-ea"/>
                <a:cs typeface="+mn-cs"/>
              </a:rPr>
              <a:t>What costs will I incur by hording data needlessly?</a:t>
            </a:r>
          </a:p>
          <a:p>
            <a:pPr lvl="1"/>
            <a:r>
              <a:rPr lang="en-US" sz="1200" kern="1200" dirty="0" smtClean="0">
                <a:solidFill>
                  <a:schemeClr val="tx1"/>
                </a:solidFill>
                <a:effectLst/>
                <a:latin typeface="+mn-lt"/>
                <a:ea typeface="+mn-ea"/>
                <a:cs typeface="+mn-cs"/>
              </a:rPr>
              <a:t>Rule of thumb: If you find yourself reasoning that you’d like to hold on to data without any clearly articulable reason other than, “you never know when it might come in handy,” that’s a good cue to purge.</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how purge requirements may extend to audit trails that may still preserve sensitive information. Also, what are your reporting requirements for documenting purge events?</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determine your purge regime, again, </a:t>
            </a:r>
            <a:r>
              <a:rPr lang="en-US" sz="1200" i="1" kern="1200" dirty="0" smtClean="0">
                <a:solidFill>
                  <a:schemeClr val="tx1"/>
                </a:solidFill>
                <a:effectLst/>
                <a:latin typeface="+mn-lt"/>
                <a:ea typeface="+mn-ea"/>
                <a:cs typeface="+mn-cs"/>
              </a:rPr>
              <a:t>know your policy and legal obligations</a:t>
            </a:r>
            <a:r>
              <a:rPr lang="en-US" sz="1200" kern="1200" dirty="0" smtClean="0">
                <a:solidFill>
                  <a:schemeClr val="tx1"/>
                </a:solidFill>
                <a:effectLst/>
                <a:latin typeface="+mn-lt"/>
                <a:ea typeface="+mn-ea"/>
                <a:cs typeface="+mn-cs"/>
              </a:rPr>
              <a:t>.</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Purge/Retention decisions need not affect complete records systems. If data architecture/ ontology support granular taxonomies, retention decisions can also be carried out in a granular fashion. </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55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8342290"/>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Partial Redaction – some regimes call for (partial) redaction of sensitive records’ fields in order to de-identify the record. Once de-identified, the record may no longer be subject to purge requirements.</a:t>
            </a:r>
          </a:p>
          <a:p>
            <a:pPr lvl="1"/>
            <a:r>
              <a:rPr lang="en-US" sz="1200" kern="1200" dirty="0" smtClean="0">
                <a:solidFill>
                  <a:schemeClr val="tx1"/>
                </a:solidFill>
                <a:effectLst/>
                <a:latin typeface="+mn-lt"/>
                <a:ea typeface="+mn-ea"/>
                <a:cs typeface="+mn-cs"/>
              </a:rPr>
              <a:t>Consider the risk of re-identification</a:t>
            </a:r>
          </a:p>
          <a:p>
            <a:pPr lvl="0"/>
            <a:r>
              <a:rPr lang="en-US" sz="1200" kern="1200" dirty="0" err="1" smtClean="0">
                <a:solidFill>
                  <a:schemeClr val="tx1"/>
                </a:solidFill>
                <a:effectLst/>
                <a:latin typeface="+mn-lt"/>
                <a:ea typeface="+mn-ea"/>
                <a:cs typeface="+mn-cs"/>
              </a:rPr>
              <a:t>Anonymization</a:t>
            </a:r>
            <a:r>
              <a:rPr lang="en-US" sz="1200" kern="1200" dirty="0" smtClean="0">
                <a:solidFill>
                  <a:schemeClr val="tx1"/>
                </a:solidFill>
                <a:effectLst/>
                <a:latin typeface="+mn-lt"/>
                <a:ea typeface="+mn-ea"/>
                <a:cs typeface="+mn-cs"/>
              </a:rPr>
              <a:t> – stripping Personally Identifying Information fields from records and replacing with, for example, an </a:t>
            </a:r>
            <a:r>
              <a:rPr lang="en-US" sz="1200" kern="1200" dirty="0" err="1" smtClean="0">
                <a:solidFill>
                  <a:schemeClr val="tx1"/>
                </a:solidFill>
                <a:effectLst/>
                <a:latin typeface="+mn-lt"/>
                <a:ea typeface="+mn-ea"/>
                <a:cs typeface="+mn-cs"/>
              </a:rPr>
              <a:t>anonymized</a:t>
            </a:r>
            <a:r>
              <a:rPr lang="en-US" sz="1200" kern="1200" dirty="0" smtClean="0">
                <a:solidFill>
                  <a:schemeClr val="tx1"/>
                </a:solidFill>
                <a:effectLst/>
                <a:latin typeface="+mn-lt"/>
                <a:ea typeface="+mn-ea"/>
                <a:cs typeface="+mn-cs"/>
              </a:rPr>
              <a:t> identification number may also sufficiently alter the records’ sensitivity so as to no longer mandate deletion/purge.</a:t>
            </a:r>
          </a:p>
          <a:p>
            <a:pPr lvl="0"/>
            <a:r>
              <a:rPr lang="en-US" sz="1200" kern="1200" dirty="0" smtClean="0">
                <a:solidFill>
                  <a:schemeClr val="tx1"/>
                </a:solidFill>
                <a:effectLst/>
                <a:latin typeface="+mn-lt"/>
                <a:ea typeface="+mn-ea"/>
                <a:cs typeface="+mn-cs"/>
              </a:rPr>
              <a:t>Access Restriction or Archiving – Stripping access or cordoning off data to a (more) secure storage environment. In this method, the data still persists in its complete form, but is effectively restricted from retrieval.</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60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0460105"/>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“Soft” deletion – Typically refers to methods of deletion whereby records are effectively removed from end user access, but could (at least temporarily) be retrieved by back-end systems administrators.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“Hard” delete – Typically refers to methods of deletion whereby all front-end and back-end accessible version of data have been destroyed and retrieval is no longer possible. A stricter requirement may necessitate overwriting of all bits containing purged records.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Deletion-by-encryption – Involves using encryption of storage media and destruction of encryption keys such that </a:t>
            </a:r>
            <a:r>
              <a:rPr lang="en-US" sz="1200" kern="1200" dirty="0" err="1" smtClean="0">
                <a:solidFill>
                  <a:schemeClr val="tx1"/>
                </a:solidFill>
                <a:effectLst/>
                <a:latin typeface="+mn-lt"/>
                <a:ea typeface="+mn-ea"/>
                <a:cs typeface="+mn-cs"/>
              </a:rPr>
              <a:t>retrievability</a:t>
            </a:r>
            <a:r>
              <a:rPr lang="en-US" sz="1200" kern="1200" dirty="0" smtClean="0">
                <a:solidFill>
                  <a:schemeClr val="tx1"/>
                </a:solidFill>
                <a:effectLst/>
                <a:latin typeface="+mn-lt"/>
                <a:ea typeface="+mn-ea"/>
                <a:cs typeface="+mn-cs"/>
              </a:rPr>
              <a:t> of encrypted records is made </a:t>
            </a:r>
            <a:r>
              <a:rPr lang="en-US" sz="1200" i="1" kern="1200" dirty="0" smtClean="0">
                <a:solidFill>
                  <a:schemeClr val="tx1"/>
                </a:solidFill>
                <a:effectLst/>
                <a:latin typeface="+mn-lt"/>
                <a:ea typeface="+mn-ea"/>
                <a:cs typeface="+mn-cs"/>
              </a:rPr>
              <a:t>effectively</a:t>
            </a:r>
            <a:r>
              <a:rPr lang="en-US" sz="1200" kern="1200" dirty="0" smtClean="0">
                <a:solidFill>
                  <a:schemeClr val="tx1"/>
                </a:solidFill>
                <a:effectLst/>
                <a:latin typeface="+mn-lt"/>
                <a:ea typeface="+mn-ea"/>
                <a:cs typeface="+mn-cs"/>
              </a:rPr>
              <a:t> impossible. </a:t>
            </a:r>
          </a:p>
          <a:p>
            <a:pPr lvl="1"/>
            <a:r>
              <a:rPr lang="en-US" sz="1200" kern="1200" dirty="0" smtClean="0">
                <a:solidFill>
                  <a:schemeClr val="tx1"/>
                </a:solidFill>
                <a:effectLst/>
                <a:latin typeface="+mn-lt"/>
                <a:ea typeface="+mn-ea"/>
                <a:cs typeface="+mn-cs"/>
              </a:rPr>
              <a:t>This is increasingly seen as a more viable alternative to the more extreme deletion options applied to cloud hosted environments.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3D0DB8-D0DB-7640-8C27-36591257ECD2}" type="slidenum">
              <a:rPr lang="en-US" smtClean="0"/>
              <a:pPr/>
              <a:t>61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0460105"/>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Physical hardware destruction – For when flipping bits is not enough and you want to go </a:t>
            </a:r>
            <a:r>
              <a:rPr lang="en-US" sz="1200" i="1" kern="1200" dirty="0" smtClean="0">
                <a:solidFill>
                  <a:schemeClr val="tx1"/>
                </a:solidFill>
                <a:effectLst/>
                <a:latin typeface="+mn-lt"/>
                <a:ea typeface="+mn-ea"/>
                <a:cs typeface="+mn-cs"/>
              </a:rPr>
              <a:t>Office Space </a:t>
            </a:r>
            <a:r>
              <a:rPr lang="en-US" sz="1200" kern="1200" dirty="0" smtClean="0">
                <a:solidFill>
                  <a:schemeClr val="tx1"/>
                </a:solidFill>
                <a:effectLst/>
                <a:latin typeface="+mn-lt"/>
                <a:ea typeface="+mn-ea"/>
                <a:cs typeface="+mn-cs"/>
              </a:rPr>
              <a:t>on that shit: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3D0DB8-D0DB-7640-8C27-36591257ECD2}" type="slidenum">
              <a:rPr lang="en-US" smtClean="0"/>
              <a:pPr/>
              <a:t>62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0460105"/>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 moderate forms include Magnetic Data Deletion (aka Degaussing), shredding, disintegration, immolation.</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63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2644185"/>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relax and let it go.</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64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0299581"/>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are audit records important?</a:t>
            </a:r>
          </a:p>
          <a:p>
            <a:pPr lvl="0"/>
            <a:r>
              <a:rPr lang="en-US" sz="1200" kern="1200" dirty="0" smtClean="0">
                <a:solidFill>
                  <a:schemeClr val="tx1"/>
                </a:solidFill>
                <a:effectLst/>
                <a:latin typeface="+mn-lt"/>
                <a:ea typeface="+mn-ea"/>
                <a:cs typeface="+mn-cs"/>
              </a:rPr>
              <a:t>Trust </a:t>
            </a:r>
          </a:p>
          <a:p>
            <a:pPr lvl="0"/>
            <a:r>
              <a:rPr lang="en-US" sz="1200" kern="1200" dirty="0" smtClean="0">
                <a:solidFill>
                  <a:schemeClr val="tx1"/>
                </a:solidFill>
                <a:effectLst/>
                <a:latin typeface="+mn-lt"/>
                <a:ea typeface="+mn-ea"/>
                <a:cs typeface="+mn-cs"/>
              </a:rPr>
              <a:t>Accountability</a:t>
            </a:r>
          </a:p>
          <a:p>
            <a:pPr lvl="0"/>
            <a:r>
              <a:rPr lang="en-US" sz="1200" kern="1200" dirty="0" smtClean="0">
                <a:solidFill>
                  <a:schemeClr val="tx1"/>
                </a:solidFill>
                <a:effectLst/>
                <a:latin typeface="+mn-lt"/>
                <a:ea typeface="+mn-ea"/>
                <a:cs typeface="+mn-cs"/>
              </a:rPr>
              <a:t>Liability</a:t>
            </a:r>
          </a:p>
          <a:p>
            <a:pPr lvl="0"/>
            <a:r>
              <a:rPr lang="en-US" sz="1200" kern="1200" dirty="0" smtClean="0">
                <a:solidFill>
                  <a:schemeClr val="tx1"/>
                </a:solidFill>
                <a:effectLst/>
                <a:latin typeface="+mn-lt"/>
                <a:ea typeface="+mn-ea"/>
                <a:cs typeface="+mn-cs"/>
              </a:rPr>
              <a:t>Demonstrable proof that all your other privacy architectural features are being used and used effectively. </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All access to data is a privacy risk,</a:t>
            </a:r>
            <a:r>
              <a:rPr lang="en-US" sz="1200" b="1" kern="1200" baseline="0" dirty="0" smtClean="0">
                <a:solidFill>
                  <a:schemeClr val="tx1"/>
                </a:solidFill>
                <a:effectLst/>
                <a:latin typeface="+mn-lt"/>
                <a:ea typeface="+mn-ea"/>
                <a:cs typeface="+mn-cs"/>
              </a:rPr>
              <a:t> even with controls.  Restriction are necessary but not sufficient, oversight completes the equation of responsibility.</a:t>
            </a:r>
            <a:endParaRPr lang="en-US" sz="1200" b="1" kern="1200" dirty="0" smtClean="0">
              <a:solidFill>
                <a:schemeClr val="tx1"/>
              </a:solidFill>
              <a:effectLst/>
              <a:latin typeface="+mn-lt"/>
              <a:ea typeface="+mn-ea"/>
              <a:cs typeface="+mn-cs"/>
            </a:endParaRPr>
          </a:p>
          <a:p>
            <a:endParaRPr lang="en-US" dirty="0" smtClean="0"/>
          </a:p>
          <a:p>
            <a:r>
              <a:rPr lang="en-US" dirty="0" smtClean="0"/>
              <a:t>From the chapter 5 conclusion:</a:t>
            </a:r>
          </a:p>
          <a:p>
            <a:endParaRPr lang="en-US" dirty="0" smtClean="0"/>
          </a:p>
          <a:p>
            <a:r>
              <a:rPr lang="en-US" i="1" dirty="0" smtClean="0"/>
              <a:t>A final thought on access controls: you can think of application-level security (as opposed to the system- and physical-level security of the machines themselves) as having two key aspects: restriction and oversight.  Restrictions allow the architect to build a system that enforces its own rules without human intervention.  Oversight lets careful observations of the use of the system limit the abuse that a user can inflict given the access that they have.  Both are necessary and neither is sufficient to create real privacy protections.  As such, ACLs play a huge role in creating a privacy-protected system as they are **the** mechanism for application-level restrictions. </a:t>
            </a:r>
            <a:endParaRPr lang="en-US" i="1"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66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0921607"/>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Auditing is easy, right?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Sadly, no. Effective auditing is technologically non-trivial. Challenges abound, particularly in complex enterprises spanning many user types, data systems, and auditing foci. But even basic auditing of information systems’ audit trails entails complexities that are often poorly understood and impede organizations’ abilities to conduct meaningful audit analysis when it matters.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consequence, auditing often is relegated as an obligatory function – more of a box to check off than a truly critical function – that inspires little confidence and trust from those whose data is processed/stored by these systems.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3D0DB8-D0DB-7640-8C27-36591257ECD2}" type="slidenum">
              <a:rPr lang="en-US" smtClean="0"/>
              <a:pPr/>
              <a:t>68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8716918"/>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 log perspectives</a:t>
            </a:r>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72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797836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Modern privacy law kicks off in 1888 with a new invention – any guess?</a:t>
            </a:r>
          </a:p>
          <a:p>
            <a:pPr lvl="1"/>
            <a:r>
              <a:rPr lang="en-US" sz="1200" kern="1200" dirty="0" smtClean="0">
                <a:solidFill>
                  <a:schemeClr val="tx1"/>
                </a:solidFill>
                <a:effectLst/>
                <a:latin typeface="+mn-lt"/>
                <a:ea typeface="+mn-ea"/>
                <a:cs typeface="+mn-cs"/>
              </a:rPr>
              <a:t>Kodak camera – introduces a new age of information availability with the paparazzi press.</a:t>
            </a:r>
          </a:p>
          <a:p>
            <a:pPr lvl="1"/>
            <a:r>
              <a:rPr lang="en-US" sz="1200" kern="1200" dirty="0" smtClean="0">
                <a:solidFill>
                  <a:schemeClr val="tx1"/>
                </a:solidFill>
                <a:effectLst/>
                <a:latin typeface="+mn-lt"/>
                <a:ea typeface="+mn-ea"/>
                <a:cs typeface="+mn-cs"/>
              </a:rPr>
              <a:t>“Beware the Kodak, the sedate citizen can’t indulge in any hilariousness without incurring the risk of being caught in the act and having his photograph passed around among his Sunday School children.” – Hartford Courant</a:t>
            </a:r>
          </a:p>
          <a:p>
            <a:pPr lvl="0"/>
            <a:r>
              <a:rPr lang="en-US" sz="1200" kern="1200" dirty="0" smtClean="0">
                <a:solidFill>
                  <a:schemeClr val="tx1"/>
                </a:solidFill>
                <a:effectLst/>
                <a:latin typeface="+mn-lt"/>
                <a:ea typeface="+mn-ea"/>
                <a:cs typeface="+mn-cs"/>
              </a:rPr>
              <a:t>1890 – Samuel Warren and Louis Brandeis, </a:t>
            </a:r>
            <a:r>
              <a:rPr lang="en-US" sz="1200" i="1" kern="1200" dirty="0" smtClean="0">
                <a:solidFill>
                  <a:schemeClr val="tx1"/>
                </a:solidFill>
                <a:effectLst/>
                <a:latin typeface="+mn-lt"/>
                <a:ea typeface="+mn-ea"/>
                <a:cs typeface="+mn-cs"/>
              </a:rPr>
              <a:t>The Right to Privacy</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“Recent inventions and business methods call attention to the next step which must be taken for the protection of the person….  Instantaneous photographs and newspaper enterprise have invaded the sacred precincts of private and domestic life...’”</a:t>
            </a:r>
          </a:p>
          <a:p>
            <a:pPr lvl="1"/>
            <a:r>
              <a:rPr lang="en-US" sz="1200" kern="1200" dirty="0" smtClean="0">
                <a:solidFill>
                  <a:schemeClr val="tx1"/>
                </a:solidFill>
                <a:effectLst/>
                <a:latin typeface="+mn-lt"/>
                <a:ea typeface="+mn-ea"/>
                <a:cs typeface="+mn-cs"/>
              </a:rPr>
              <a:t>Posit the idea of a “right to be let alone.”</a:t>
            </a:r>
          </a:p>
          <a:p>
            <a:pPr lvl="0"/>
            <a:r>
              <a:rPr lang="en-US" sz="1200" kern="1200" dirty="0" smtClean="0">
                <a:solidFill>
                  <a:schemeClr val="tx1"/>
                </a:solidFill>
                <a:effectLst/>
                <a:latin typeface="+mn-lt"/>
                <a:ea typeface="+mn-ea"/>
                <a:cs typeface="+mn-cs"/>
              </a:rPr>
              <a:t>Vague definition of the term “privacy” – long standing issue with the concept.  We all have a conception of the concept of privacy in our heads but hard to boil that down into a single working definition of privacy.  Probably best considered a bundle of interests.  (If time, ask the class for thoughts on definitions.)</a:t>
            </a:r>
          </a:p>
          <a:p>
            <a:pPr lvl="1"/>
            <a:r>
              <a:rPr lang="en-US" sz="1200" kern="1200" dirty="0" smtClean="0">
                <a:solidFill>
                  <a:schemeClr val="tx1"/>
                </a:solidFill>
                <a:effectLst/>
                <a:latin typeface="+mn-lt"/>
                <a:ea typeface="+mn-ea"/>
                <a:cs typeface="+mn-cs"/>
              </a:rPr>
              <a:t>Freedom of thought</a:t>
            </a:r>
          </a:p>
          <a:p>
            <a:pPr lvl="1"/>
            <a:r>
              <a:rPr lang="en-US" sz="1200" kern="1200" dirty="0" smtClean="0">
                <a:solidFill>
                  <a:schemeClr val="tx1"/>
                </a:solidFill>
                <a:effectLst/>
                <a:latin typeface="+mn-lt"/>
                <a:ea typeface="+mn-ea"/>
                <a:cs typeface="+mn-cs"/>
              </a:rPr>
              <a:t>Control over one’s body</a:t>
            </a:r>
          </a:p>
          <a:p>
            <a:pPr lvl="1"/>
            <a:r>
              <a:rPr lang="en-US" sz="1200" kern="1200" dirty="0" smtClean="0">
                <a:solidFill>
                  <a:schemeClr val="tx1"/>
                </a:solidFill>
                <a:effectLst/>
                <a:latin typeface="+mn-lt"/>
                <a:ea typeface="+mn-ea"/>
                <a:cs typeface="+mn-cs"/>
              </a:rPr>
              <a:t>Solitude in one’s home</a:t>
            </a:r>
          </a:p>
          <a:p>
            <a:pPr lvl="1"/>
            <a:r>
              <a:rPr lang="en-US" sz="1200" kern="1200" dirty="0" smtClean="0">
                <a:solidFill>
                  <a:schemeClr val="tx1"/>
                </a:solidFill>
                <a:effectLst/>
                <a:latin typeface="+mn-lt"/>
                <a:ea typeface="+mn-ea"/>
                <a:cs typeface="+mn-cs"/>
              </a:rPr>
              <a:t>Control over personal information</a:t>
            </a:r>
          </a:p>
          <a:p>
            <a:pPr lvl="1"/>
            <a:r>
              <a:rPr lang="en-US" sz="1200" kern="1200" dirty="0" smtClean="0">
                <a:solidFill>
                  <a:schemeClr val="tx1"/>
                </a:solidFill>
                <a:effectLst/>
                <a:latin typeface="+mn-lt"/>
                <a:ea typeface="+mn-ea"/>
                <a:cs typeface="+mn-cs"/>
              </a:rPr>
              <a:t>Freedom from surveillance </a:t>
            </a:r>
          </a:p>
          <a:p>
            <a:pPr lvl="1"/>
            <a:r>
              <a:rPr lang="en-US" sz="1200" kern="1200" dirty="0" smtClean="0">
                <a:solidFill>
                  <a:schemeClr val="tx1"/>
                </a:solidFill>
                <a:effectLst/>
                <a:latin typeface="+mn-lt"/>
                <a:ea typeface="+mn-ea"/>
                <a:cs typeface="+mn-cs"/>
              </a:rPr>
              <a:t>Protection of one’s reputation</a:t>
            </a:r>
          </a:p>
          <a:p>
            <a:pPr lvl="1"/>
            <a:r>
              <a:rPr lang="en-US" sz="1200" kern="1200" dirty="0" smtClean="0">
                <a:solidFill>
                  <a:schemeClr val="tx1"/>
                </a:solidFill>
                <a:effectLst/>
                <a:latin typeface="+mn-lt"/>
                <a:ea typeface="+mn-ea"/>
                <a:cs typeface="+mn-cs"/>
              </a:rPr>
              <a:t>Protection from searches and interrogations</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2122290"/>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76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4159690"/>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Security</a:t>
            </a:r>
          </a:p>
          <a:p>
            <a:pPr lvl="1"/>
            <a:r>
              <a:rPr lang="en-US" sz="1200" kern="1200" dirty="0" smtClean="0">
                <a:solidFill>
                  <a:schemeClr val="tx1"/>
                </a:solidFill>
                <a:effectLst/>
                <a:latin typeface="+mn-lt"/>
                <a:ea typeface="+mn-ea"/>
                <a:cs typeface="+mn-cs"/>
              </a:rPr>
              <a:t>Beyond secure/encrypted transit and storage, how to ensure audit log integrity? What methods are actually feasible?</a:t>
            </a:r>
          </a:p>
          <a:p>
            <a:pPr lvl="2"/>
            <a:r>
              <a:rPr lang="en-US" sz="1200" kern="1200" dirty="0" smtClean="0">
                <a:solidFill>
                  <a:schemeClr val="tx1"/>
                </a:solidFill>
                <a:effectLst/>
                <a:latin typeface="+mn-lt"/>
                <a:ea typeface="+mn-ea"/>
                <a:cs typeface="+mn-cs"/>
              </a:rPr>
              <a:t>Immutability? </a:t>
            </a:r>
          </a:p>
          <a:p>
            <a:pPr lvl="3"/>
            <a:r>
              <a:rPr lang="en-US" sz="1200" kern="1200" dirty="0" smtClean="0">
                <a:solidFill>
                  <a:schemeClr val="tx1"/>
                </a:solidFill>
                <a:effectLst/>
                <a:latin typeface="+mn-lt"/>
                <a:ea typeface="+mn-ea"/>
                <a:cs typeface="+mn-cs"/>
              </a:rPr>
              <a:t>Sadly, no.</a:t>
            </a:r>
          </a:p>
          <a:p>
            <a:pPr lvl="2"/>
            <a:r>
              <a:rPr lang="en-US" sz="1200" kern="1200" dirty="0" smtClean="0">
                <a:solidFill>
                  <a:schemeClr val="tx1"/>
                </a:solidFill>
                <a:effectLst/>
                <a:latin typeface="+mn-lt"/>
                <a:ea typeface="+mn-ea"/>
                <a:cs typeface="+mn-cs"/>
              </a:rPr>
              <a:t>Tamper proof? </a:t>
            </a:r>
          </a:p>
          <a:p>
            <a:pPr lvl="3"/>
            <a:r>
              <a:rPr lang="en-US" sz="1200" kern="1200" dirty="0" smtClean="0">
                <a:solidFill>
                  <a:schemeClr val="tx1"/>
                </a:solidFill>
                <a:effectLst/>
                <a:latin typeface="+mn-lt"/>
                <a:ea typeface="+mn-ea"/>
                <a:cs typeface="+mn-cs"/>
              </a:rPr>
              <a:t>Not likely.</a:t>
            </a:r>
          </a:p>
          <a:p>
            <a:pPr lvl="2"/>
            <a:r>
              <a:rPr lang="en-US" sz="1200" kern="1200" dirty="0" smtClean="0">
                <a:solidFill>
                  <a:schemeClr val="tx1"/>
                </a:solidFill>
                <a:effectLst/>
                <a:latin typeface="+mn-lt"/>
                <a:ea typeface="+mn-ea"/>
                <a:cs typeface="+mn-cs"/>
              </a:rPr>
              <a:t>Tamper-resistant? </a:t>
            </a:r>
          </a:p>
          <a:p>
            <a:pPr lvl="3"/>
            <a:r>
              <a:rPr lang="en-US" sz="1200" kern="1200" dirty="0" smtClean="0">
                <a:solidFill>
                  <a:schemeClr val="tx1"/>
                </a:solidFill>
                <a:effectLst/>
                <a:latin typeface="+mn-lt"/>
                <a:ea typeface="+mn-ea"/>
                <a:cs typeface="+mn-cs"/>
              </a:rPr>
              <a:t>Still pretty difficult, especially when your task is to demonstrably assert purity/integrity of audit logs.</a:t>
            </a:r>
          </a:p>
          <a:p>
            <a:pPr lvl="2"/>
            <a:r>
              <a:rPr lang="en-US" sz="1200" kern="1200" dirty="0" smtClean="0">
                <a:solidFill>
                  <a:schemeClr val="tx1"/>
                </a:solidFill>
                <a:effectLst/>
                <a:latin typeface="+mn-lt"/>
                <a:ea typeface="+mn-ea"/>
                <a:cs typeface="+mn-cs"/>
              </a:rPr>
              <a:t>Tamper-evident?</a:t>
            </a:r>
          </a:p>
          <a:p>
            <a:pPr lvl="3"/>
            <a:r>
              <a:rPr lang="en-US" sz="1200" kern="1200" dirty="0" smtClean="0">
                <a:solidFill>
                  <a:schemeClr val="tx1"/>
                </a:solidFill>
                <a:effectLst/>
                <a:latin typeface="+mn-lt"/>
                <a:ea typeface="+mn-ea"/>
                <a:cs typeface="+mn-cs"/>
              </a:rPr>
              <a:t>Now we’re talking! To be able to assert the integrity of audit trails, you want to be able to claim that, though a nefarious, malevolent, evil super-genius hacker </a:t>
            </a:r>
            <a:r>
              <a:rPr lang="en-US" sz="1200" i="1" kern="1200" dirty="0" smtClean="0">
                <a:solidFill>
                  <a:schemeClr val="tx1"/>
                </a:solidFill>
                <a:effectLst/>
                <a:latin typeface="+mn-lt"/>
                <a:ea typeface="+mn-ea"/>
                <a:cs typeface="+mn-cs"/>
              </a:rPr>
              <a:t>could </a:t>
            </a:r>
            <a:r>
              <a:rPr lang="en-US" sz="1200" kern="1200" dirty="0" smtClean="0">
                <a:solidFill>
                  <a:schemeClr val="tx1"/>
                </a:solidFill>
                <a:effectLst/>
                <a:latin typeface="+mn-lt"/>
                <a:ea typeface="+mn-ea"/>
                <a:cs typeface="+mn-cs"/>
              </a:rPr>
              <a:t>in principle, with all stars aligned, break into the audit trails and much around with them, she would never be able to do so without detection, i.e., breaking a hash-chain:</a:t>
            </a:r>
          </a:p>
          <a:p>
            <a:endParaRPr lang="en-US"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 hash chain is a list of hashes produced by the successive application of a </a:t>
            </a:r>
            <a:r>
              <a:rPr lang="en-US" sz="1200" i="1" kern="1200" dirty="0" err="1" smtClean="0">
                <a:solidFill>
                  <a:schemeClr val="tx1"/>
                </a:solidFill>
                <a:effectLst/>
                <a:latin typeface="+mn-lt"/>
                <a:ea typeface="+mn-ea"/>
                <a:cs typeface="+mn-cs"/>
              </a:rPr>
              <a:t>cryptographc</a:t>
            </a:r>
            <a:r>
              <a:rPr lang="en-US" sz="1200" i="1" kern="1200" dirty="0" smtClean="0">
                <a:solidFill>
                  <a:schemeClr val="tx1"/>
                </a:solidFill>
                <a:effectLst/>
                <a:latin typeface="+mn-lt"/>
                <a:ea typeface="+mn-ea"/>
                <a:cs typeface="+mn-cs"/>
              </a:rPr>
              <a:t> hash function, such that every hash depends on the one before it. A modification to a single hash in the list will break the chain, and tampering becomes evident. </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83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1019833"/>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84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5870814"/>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Classic example: 215</a:t>
            </a:r>
            <a:r>
              <a:rPr lang="en-US" baseline="0" dirty="0" smtClean="0"/>
              <a:t> Metadata Program</a:t>
            </a:r>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88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9835552"/>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 can be read only or one-way</a:t>
            </a:r>
            <a:r>
              <a:rPr lang="en-US" baseline="0" dirty="0" smtClean="0"/>
              <a:t> sharing, or allow updates of the data</a:t>
            </a:r>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89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7397553"/>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different forms a federated system can take. The two versions of which we have described above federate out to multiple other systems, and are primarily used for searching the contents of other systems. But another kind functions more as a federated _source_; it is searched by one or more external systems and it requires decisions to be made about what to make available to outside queries. We might call this a shared federated search server, and it offers different benefits. </a:t>
            </a:r>
          </a:p>
          <a:p>
            <a:endParaRPr lang="en-US" dirty="0" smtClean="0"/>
          </a:p>
          <a:p>
            <a:r>
              <a:rPr lang="en-US" dirty="0" smtClean="0"/>
              <a:t>The first decisions when setting up such a shared federated source have to do with the _what_, in this case, the data. After </a:t>
            </a:r>
            <a:r>
              <a:rPr lang="en-US" dirty="0" err="1" smtClean="0"/>
              <a:t>determing</a:t>
            </a:r>
            <a:r>
              <a:rPr lang="en-US" dirty="0" smtClean="0"/>
              <a:t> what data to share overall, then you must decide what fraction of that shared data should be shared with each external system that will search it; whether it will always be the same information, or whether one external system only will have access to one subset of the shared data while a different external system will have access to a different subset. </a:t>
            </a:r>
          </a:p>
          <a:p>
            <a:endParaRPr lang="en-US" dirty="0" smtClean="0"/>
          </a:p>
          <a:p>
            <a:r>
              <a:rPr lang="en-US" dirty="0" smtClean="0"/>
              <a:t>The next set of decisions involve _who_, in this case, your users. It may be necessary to assign variable permissions to the different sets of users of the external systems that are searching the shared federated data. This could require an access control regime that mirror the access control regimes of those systems, or a role-based regime if there's foreknowledge of who will be searching, along with a way to verify the searcher's role. </a:t>
            </a:r>
          </a:p>
          <a:p>
            <a:endParaRPr lang="en-US" dirty="0" smtClean="0"/>
          </a:p>
          <a:p>
            <a:r>
              <a:rPr lang="en-US" dirty="0" smtClean="0"/>
              <a:t>Finally there is the question of _how_: whether the data will be shared as full, individual records; or as partial views of records; or just the metadata or aggregate statistics on the data. The latter is particularly useful from a privacy perspective because, as noted in the previous chapter on data collection, it is often not necessary to share the specifics of the underlying data. This can reduce or eliminate incentives to release sensitive information. </a:t>
            </a:r>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92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4069948"/>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Complex Regulatory Regimes</a:t>
            </a:r>
          </a:p>
          <a:p>
            <a:endParaRPr lang="en-US" dirty="0" smtClean="0"/>
          </a:p>
          <a:p>
            <a:r>
              <a:rPr lang="en-US" dirty="0" smtClean="0"/>
              <a:t>Though many countries share some baseline similarities regarding privacy (e.g., FIPPs), they can vary greatly in detail. Given the ease and frequency with which data crosses international borders, many data systems are quickly going to find themselves housing data with any number of country-specific handling requirements.  One  option might simply be to apply the most restrictive data protection to all of the data in the system (the "highest common denominator," if you will). But data protection requirements cannot be so easily grouped into a strict hierarchy of weak to strong. In some cases, regimes even directly contradict each other. Blanket </a:t>
            </a:r>
            <a:r>
              <a:rPr lang="en-US" dirty="0" err="1" smtClean="0"/>
              <a:t>restrcitions</a:t>
            </a:r>
            <a:r>
              <a:rPr lang="en-US" dirty="0" smtClean="0"/>
              <a:t> may also needlessly undermine the overall utility of your product. A more granular implementation of the individually applicable laws might result in a more effective product while still offering the desired level of privacy protection.</a:t>
            </a:r>
          </a:p>
          <a:p>
            <a:endParaRPr lang="en-US" dirty="0" smtClean="0"/>
          </a:p>
          <a:p>
            <a:r>
              <a:rPr lang="en-US" dirty="0" smtClean="0"/>
              <a:t>Federated systems facilitate such data handling. By sorting information into databases according to categories dictated by law, such as geography, data type, or others, a federated system can create clear boundaries between data sets. Policy and technical controls can be applied based on the physical location of the data. As long as the data is persistently sourced to those servers, users, administrators, and oversight authorities can quickly identify the applicable handling requirements. In addition, in the event that a particular data set is found to be out of compliance with legal requirements, the particular data set can be taken off line (either permanently or temporarily for remediation) while allowing the rest of system to continue to operate. The fact that a data set can be taken offline individually is helpful when adjusting to comply with ever-changing policies.</a:t>
            </a:r>
          </a:p>
          <a:p>
            <a:endParaRPr lang="en-US" dirty="0" smtClean="0"/>
          </a:p>
          <a:p>
            <a:r>
              <a:rPr lang="en-US" dirty="0" smtClean="0"/>
              <a:t>== Lack of Trust</a:t>
            </a:r>
          </a:p>
          <a:p>
            <a:endParaRPr lang="en-US" dirty="0" smtClean="0"/>
          </a:p>
          <a:p>
            <a:r>
              <a:rPr lang="en-US" dirty="0" smtClean="0"/>
              <a:t>Federated architecture obviates the need for the data provider to assume all risk based on trust in the recipient of the data. A significant barrier to free information exchange is a lack of trust in other participants in the data sharing network. Once data slips from the direct control of a data provider, the provider is reliant on the recipient of the data to handle the information responsibly. In many cases, particularly where the data provider may be exposed to significant legal liability or customer outrage should the data be misused, this uncertainty prevents information sharing that would otherwise benefit both parties. As data scale increases, so too does potential liability for breach or misuse, and the willingness to rely simply on contract provisions and trust as protection against potentially crippling damages awards wanes accordingly.</a:t>
            </a:r>
          </a:p>
          <a:p>
            <a:endParaRPr lang="en-US" dirty="0" smtClean="0"/>
          </a:p>
          <a:p>
            <a:r>
              <a:rPr lang="en-US" dirty="0" smtClean="0"/>
              <a:t>In a federated system, the data provider maintains a server of data that is entirely under their control yet still accessible to the data recipient. The data provider can monitor all search queries and access events, and - if necessary - even approve or deny access requests so as to tightly control the data flow from their servers. Even when data leaves the provider's server, it can remain tethered to its original sources, allowing the data provider to correct or update inaccurate or out-of-date information and push those updates to data recipients. In addition, the system can even be configured to allow the data provider to retroactively revoke access to data that has already been shared, removing it from the recipient's view within a matter or moments.  In short, the data provider maintains a high level of control that ultimately encourages a greater amount of data sharing throughout the network.</a:t>
            </a:r>
          </a:p>
          <a:p>
            <a:endParaRPr lang="en-US" dirty="0" smtClean="0"/>
          </a:p>
          <a:p>
            <a:r>
              <a:rPr lang="en-US" dirty="0" smtClean="0"/>
              <a:t>== Public Relations Imperatives</a:t>
            </a:r>
          </a:p>
          <a:p>
            <a:endParaRPr lang="en-US" dirty="0" smtClean="0"/>
          </a:p>
          <a:p>
            <a:r>
              <a:rPr lang="en-US" dirty="0" smtClean="0"/>
              <a:t>"Big databases are creepy." While this is not a particularly helpful articulation of the concern, it is one that system architects are likely to encounter as they construct ever-larger, centralized repositories of data.  While effective use limitations (discussed later in this book) might address the actual practical concerns that people have about data use, the image of the single gargantuan database remains troubling to many people concerned about privacy.</a:t>
            </a:r>
          </a:p>
          <a:p>
            <a:endParaRPr lang="en-US" dirty="0" smtClean="0"/>
          </a:p>
          <a:p>
            <a:r>
              <a:rPr lang="en-US" dirty="0" smtClean="0"/>
              <a:t>Federated architecture provides the functionality of a single database while avoiding the negative perceptions associated with centralization. This is more than just window-dressing -- while the federated system still provides centralized access to data, the centralization only occurs when specifically needed in support of a particular use case rather than dumping all the data together at the outset when it may not necessarily ever be needed by the centralized system.</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94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8853427"/>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95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4411512"/>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99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5631837"/>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100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563183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Louis Brandeis becomes a Supreme Court justice, and tangles with privacy in the context of another technological innovation gaining widespread use:  the telephone.</a:t>
            </a:r>
          </a:p>
          <a:p>
            <a:pPr lvl="1"/>
            <a:r>
              <a:rPr lang="en-US" sz="1200" kern="1200" dirty="0" smtClean="0">
                <a:solidFill>
                  <a:schemeClr val="tx1"/>
                </a:solidFill>
                <a:effectLst/>
                <a:latin typeface="+mn-lt"/>
                <a:ea typeface="+mn-ea"/>
                <a:cs typeface="+mn-cs"/>
              </a:rPr>
              <a:t>1928 – </a:t>
            </a:r>
            <a:r>
              <a:rPr lang="en-US" sz="1200" i="1" kern="1200" dirty="0" smtClean="0">
                <a:solidFill>
                  <a:schemeClr val="tx1"/>
                </a:solidFill>
                <a:effectLst/>
                <a:latin typeface="+mn-lt"/>
                <a:ea typeface="+mn-ea"/>
                <a:cs typeface="+mn-cs"/>
              </a:rPr>
              <a:t>Olmstead v. United States</a:t>
            </a:r>
            <a:r>
              <a:rPr lang="en-US" sz="1200" kern="1200" dirty="0" smtClean="0">
                <a:solidFill>
                  <a:schemeClr val="tx1"/>
                </a:solidFill>
                <a:effectLst/>
                <a:latin typeface="+mn-lt"/>
                <a:ea typeface="+mn-ea"/>
                <a:cs typeface="+mn-cs"/>
              </a:rPr>
              <a:t> – Supreme Court finds that wiretapping a telephone was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violation of the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Amendment protection against unreasonable search and seizure</a:t>
            </a:r>
          </a:p>
          <a:p>
            <a:pPr lvl="1"/>
            <a:r>
              <a:rPr lang="en-US" sz="1200" kern="1200" dirty="0" smtClean="0">
                <a:solidFill>
                  <a:schemeClr val="tx1"/>
                </a:solidFill>
                <a:effectLst/>
                <a:latin typeface="+mn-lt"/>
                <a:ea typeface="+mn-ea"/>
                <a:cs typeface="+mn-cs"/>
              </a:rPr>
              <a:t>Brandeis fires off a strong dissent reasserting his “right to be alone” idea and arguing that the Court’s short-sighted reading of the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Amendment as only protecting the physical home set a dangerous precedent that would allow technology to run rough-shod over individual privacy:  “The progress of science in furnishing the Government with means of espionage is not likely to stop with wiretapping.  Ways may someday be developed by which the Government, without removing papers from secret drawers, can reproduce them in court, and by which it will be enabled to expose to a jury the most intimate occurrences of the home.”</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2618022"/>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It’s important to monitor the application administrator, who has significant power because he or she has a legitimate need to see the data. As such, this role is traditionally given login access to view data, system tools access to address problems, file system access to transfer data, and database access to debug software. In addition, the application administrator also controls audit data. Consequently, the administrator could turn off application server audit logs, login as an end-user, and then </a:t>
            </a:r>
            <a:r>
              <a:rPr lang="en-US" dirty="0" err="1" smtClean="0"/>
              <a:t>exfiltrate</a:t>
            </a:r>
            <a:r>
              <a:rPr lang="en-US" dirty="0" smtClean="0"/>
              <a:t> the data. The application administrator could also deploy malicious code. While textual commands can be audited, as of this writing, binaries cannot be audited in any meaningful way.</a:t>
            </a:r>
          </a:p>
          <a:p>
            <a:endParaRPr lang="en-US" dirty="0" smtClean="0"/>
          </a:p>
          <a:p>
            <a:r>
              <a:rPr lang="en-US" dirty="0" smtClean="0"/>
              <a:t>To protect against the risk posed by rogue application administrators, organizations can use a standard technique to deny the administrator direct access to servers. Connections instead must pass through a host maintained by a third party, commonly called a “</a:t>
            </a:r>
            <a:r>
              <a:rPr lang="en-US" dirty="0" err="1" smtClean="0"/>
              <a:t>jumphost</a:t>
            </a:r>
            <a:r>
              <a:rPr lang="en-US" dirty="0" smtClean="0"/>
              <a:t>.” footnote:[See https://</a:t>
            </a:r>
            <a:r>
              <a:rPr lang="en-US" dirty="0" err="1" smtClean="0"/>
              <a:t>en.wikipedia.org</a:t>
            </a:r>
            <a:r>
              <a:rPr lang="en-US" dirty="0" smtClean="0"/>
              <a:t>/wiki/</a:t>
            </a:r>
            <a:r>
              <a:rPr lang="en-US" dirty="0" err="1" smtClean="0"/>
              <a:t>Jump_Server</a:t>
            </a:r>
            <a:r>
              <a:rPr lang="en-US" dirty="0" smtClean="0"/>
              <a:t>] The </a:t>
            </a:r>
            <a:r>
              <a:rPr lang="en-US" dirty="0" err="1" smtClean="0"/>
              <a:t>jumphost</a:t>
            </a:r>
            <a:r>
              <a:rPr lang="en-US" dirty="0" smtClean="0"/>
              <a:t> serves as a policy enforcement mechanism that enables organizations to set export and rate-limiting controls. Perhaps most importantly, the system records audit logs of every action by the application administrator. The insider threat team is then responsible for actively reviewing those audit logs.</a:t>
            </a:r>
          </a:p>
          <a:p>
            <a:endParaRPr lang="en-US" dirty="0" smtClean="0"/>
          </a:p>
          <a:p>
            <a:r>
              <a:rPr lang="en-US" dirty="0" smtClean="0"/>
              <a:t>This process can even be made transparent to the application administrator through a technology called SSH tunneling. By preventing the administrator from altering or deleting the audit log of his actions, organizations can review the administrator’s actions without requiring synchronous two-person review, a policy which is sometimes impractical to implement. Additionally, since audit logs are machine-readable, organizations can apply rules to detect suspicious behavior patterns and take action in real time. Organizations can also review the audit logs to identify potential areas of risk based on the administrator’s past actions. The insider threat team would be responsible for conducting this type of continuous monitoring and analysis. </a:t>
            </a:r>
          </a:p>
          <a:p>
            <a:endParaRPr lang="en-US" dirty="0" smtClean="0"/>
          </a:p>
          <a:p>
            <a:r>
              <a:rPr lang="en-US" dirty="0" smtClean="0"/>
              <a:t>Organizations may also consider requiring reviews of all code written by insiders, to prevent the application administrator from deploying malicious code. The primary purpose of the code review process should be to maintain high engineering standards, one element of which is to detect the existence of malicious code or backdoors. The code review process should be conducted in small batches to improve the quality of review. This code should then be securely deployed to the live system from source. In a secure code deployment pipeline, the application administrator checks the source code into a repository that is reviewed by a second developer. The code is then compiled and signed by the source repository. The system administrator enforces a check at the application server level that only permits signed binaries to be deployed. This step prevents the application administrator from deploying code outside the review process. footnote:[See </a:t>
            </a:r>
            <a:r>
              <a:rPr lang="en-US" dirty="0" err="1" smtClean="0"/>
              <a:t>Jez</a:t>
            </a:r>
            <a:r>
              <a:rPr lang="en-US" dirty="0" smtClean="0"/>
              <a:t> Humble &amp; David Farley. _Continuous delivery: reliable software releases through build, test, and deployment automation_.]</a:t>
            </a:r>
          </a:p>
          <a:p>
            <a:endParaRPr lang="en-US" dirty="0" smtClean="0"/>
          </a:p>
          <a:p>
            <a:r>
              <a:rPr lang="en-US" dirty="0" smtClean="0"/>
              <a:t>==== The Hardware Administrator</a:t>
            </a:r>
          </a:p>
          <a:p>
            <a:endParaRPr lang="en-US" dirty="0" smtClean="0"/>
          </a:p>
          <a:p>
            <a:r>
              <a:rPr lang="en-US" dirty="0" smtClean="0"/>
              <a:t>Finally, we turn to how to monitor the hardware administrator, who has physical access to the machines. This presents risks because hardware administrators can copy and steal hard drives or insert malicious hardware, either of which could result in compromised data. Organizations can reduce this risk by employing encryption of data at rest, as described above and in this book's chapter on encryption, and taking physical security steps. For instance, at most commercial data centers or cloud computing services such as Amazon Web Services, hardware devices are separated and locked in physical cages. There are many other steps such as using sensors, locking hardware, and auditing that can further secure this process.</a:t>
            </a:r>
          </a:p>
          <a:p>
            <a:endParaRPr lang="en-US" dirty="0" smtClean="0"/>
          </a:p>
          <a:p>
            <a:r>
              <a:rPr lang="en-US" dirty="0" smtClean="0"/>
              <a:t>image::images/</a:t>
            </a:r>
            <a:r>
              <a:rPr lang="en-US" dirty="0" err="1" smtClean="0"/>
              <a:t>HardwareAdminAccess.PNG</a:t>
            </a:r>
            <a:r>
              <a:rPr lang="en-US" dirty="0" smtClean="0"/>
              <a:t>[]</a:t>
            </a:r>
          </a:p>
          <a:p>
            <a:endParaRPr lang="en-US" dirty="0" smtClean="0"/>
          </a:p>
          <a:p>
            <a:r>
              <a:rPr lang="en-US" dirty="0" smtClean="0"/>
              <a:t>However, the most important step in enforcing adequate physical security is to maintain the proper separation of roles. In a large data center, a hardware administrator should be unaware of the systems he or she is administering, not knowing which is which, instead responding to requests at the level of the server rack and the machine. Sometimes, the hardware administrator role is not carefully separated from others, and some data centers do not control access other than at the border of the facility. Such an approach disproportionately relies on trust, rather than technology and verification, and is not recommended. Instead, care should be taken in selecting data centers that are conscientious about the subtleties of protecting their customers' sensitive data. </a:t>
            </a:r>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102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4507457"/>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That brings us to monitoring the system administrator. It is common practice for system administrators to have root or “super-user” access to the operating system. This presents risks because the system administrator can turn off functions in an undetectable way. It is not effective to enforce controls at the system level against any user with </a:t>
            </a:r>
            <a:r>
              <a:rPr lang="en-US" dirty="0" err="1" smtClean="0"/>
              <a:t>superuser</a:t>
            </a:r>
            <a:r>
              <a:rPr lang="en-US" dirty="0" smtClean="0"/>
              <a:t> privileges. Instead, the most effective way to audit system administrator behavior is proxy shell access through </a:t>
            </a:r>
            <a:r>
              <a:rPr lang="en-US" dirty="0" err="1" smtClean="0"/>
              <a:t>jumphosts</a:t>
            </a:r>
            <a:r>
              <a:rPr lang="en-US" dirty="0" smtClean="0"/>
              <a:t>, as discussed above.</a:t>
            </a:r>
          </a:p>
          <a:p>
            <a:endParaRPr lang="en-US" dirty="0" smtClean="0"/>
          </a:p>
          <a:p>
            <a:r>
              <a:rPr lang="en-US" dirty="0" smtClean="0"/>
              <a:t>In a production system with sensitive data, super-user access to a live production server should be reserved for emergencies. The most straightforward way to do this is by implementing control system commands, requiring </a:t>
            </a:r>
            <a:r>
              <a:rPr lang="en-US" dirty="0" err="1" smtClean="0"/>
              <a:t>superuser</a:t>
            </a:r>
            <a:r>
              <a:rPr lang="en-US" dirty="0" smtClean="0"/>
              <a:t> access in the same way that source code is controlled. To be deployed against a server containing sensitive data, commands should be written into a script, reviewed by another administrator, and automatically deployed. These technical and procedural steps prevent any single administrator from inserting commands directly into a production system as the </a:t>
            </a:r>
            <a:r>
              <a:rPr lang="en-US" dirty="0" err="1" smtClean="0"/>
              <a:t>superuser</a:t>
            </a:r>
            <a:r>
              <a:rPr lang="en-US" dirty="0" smtClean="0"/>
              <a:t>. These techniques for command scripting and review have become standard engineering practice for companies practicing cloud deployment.</a:t>
            </a:r>
            <a:r>
              <a:rPr lang="en-US" baseline="0" dirty="0" smtClean="0"/>
              <a:t> </a:t>
            </a:r>
            <a:r>
              <a:rPr lang="en-US" dirty="0" smtClean="0"/>
              <a:t>In some cases, emergency access may be necessary, but these contingencies are rare, discrete, and easily monitored. In other words, manual access should only be granted in highly controlled special cases and not during normal workdays.</a:t>
            </a:r>
          </a:p>
          <a:p>
            <a:endParaRPr lang="en-US" dirty="0" smtClean="0"/>
          </a:p>
          <a:p>
            <a:endParaRPr lang="en-US" dirty="0" smtClean="0"/>
          </a:p>
          <a:p>
            <a:r>
              <a:rPr lang="en-US" dirty="0" smtClean="0"/>
              <a:t>In addition, data should be encrypted at rest and the keys held by the application administrator. If data is encrypted at the application level, then the system administrator should have no access without </a:t>
            </a:r>
            <a:r>
              <a:rPr lang="en-US" dirty="0" err="1" smtClean="0"/>
              <a:t>superuser</a:t>
            </a:r>
            <a:r>
              <a:rPr lang="en-US" dirty="0" smtClean="0"/>
              <a:t> permissions. If encryption is performed at the system level, the system administrator’s account should not be granted access to the partition with the decrypted data.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103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214104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Olmstead</a:t>
            </a:r>
            <a:r>
              <a:rPr lang="en-US" sz="1200" kern="1200" dirty="0" smtClean="0">
                <a:solidFill>
                  <a:schemeClr val="tx1"/>
                </a:solidFill>
                <a:effectLst/>
                <a:latin typeface="+mn-lt"/>
                <a:ea typeface="+mn-ea"/>
                <a:cs typeface="+mn-cs"/>
              </a:rPr>
              <a:t> was eventually overturned in 1967 in  </a:t>
            </a:r>
            <a:r>
              <a:rPr lang="en-US" sz="1200" i="1" kern="1200" dirty="0" smtClean="0">
                <a:solidFill>
                  <a:schemeClr val="tx1"/>
                </a:solidFill>
                <a:effectLst/>
                <a:latin typeface="+mn-lt"/>
                <a:ea typeface="+mn-ea"/>
                <a:cs typeface="+mn-cs"/>
              </a:rPr>
              <a:t>Katz v. United States</a:t>
            </a:r>
            <a:r>
              <a:rPr lang="en-US" sz="1200" kern="1200" dirty="0" smtClean="0">
                <a:solidFill>
                  <a:schemeClr val="tx1"/>
                </a:solidFill>
                <a:effectLst/>
                <a:latin typeface="+mn-lt"/>
                <a:ea typeface="+mn-ea"/>
                <a:cs typeface="+mn-cs"/>
              </a:rPr>
              <a:t>, in which the Court finally recognized that the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Amendment applied broadly – it “protects people, not places” – and therefore a warrant was required to tap a telephone.  Source of the now famous “reasonable expectation of privacy” standard.</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201216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Significant that this expansion came after the post-WWII explosion of government data.  In three decades, government databases expanded exponentially – “the number of bank checks written, the number of college students, and the number of pieces of mail all nearly doubled; the number of income-tax returns quadrupled; and the number of Social Security payments increased by a factor of more than 35.”  Computers were being used to track and analyze this data, and people were concerned about the potential implications of this.</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624062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1973/1974 – The Year of Privacy!  (pretty much been coasting ever since):</a:t>
            </a:r>
          </a:p>
          <a:p>
            <a:pPr lvl="1"/>
            <a:r>
              <a:rPr lang="en-US" sz="1200" kern="1200" dirty="0" smtClean="0">
                <a:solidFill>
                  <a:schemeClr val="tx1"/>
                </a:solidFill>
                <a:effectLst/>
                <a:latin typeface="+mn-lt"/>
                <a:ea typeface="+mn-ea"/>
                <a:cs typeface="+mn-cs"/>
              </a:rPr>
              <a:t>1973 – HEW Report, </a:t>
            </a:r>
            <a:r>
              <a:rPr lang="en-US" sz="1200" i="1" kern="1200" dirty="0" smtClean="0">
                <a:solidFill>
                  <a:schemeClr val="tx1"/>
                </a:solidFill>
                <a:effectLst/>
                <a:latin typeface="+mn-lt"/>
                <a:ea typeface="+mn-ea"/>
                <a:cs typeface="+mn-cs"/>
              </a:rPr>
              <a:t>Records, Computers, and the Rights of Citizens</a:t>
            </a:r>
            <a:r>
              <a:rPr lang="en-US" sz="1200" kern="1200" dirty="0" smtClean="0">
                <a:solidFill>
                  <a:schemeClr val="tx1"/>
                </a:solidFill>
                <a:effectLst/>
                <a:latin typeface="+mn-lt"/>
                <a:ea typeface="+mn-ea"/>
                <a:cs typeface="+mn-cs"/>
              </a:rPr>
              <a:t> – concludes:  “Under current law, a person's privacy is poorly protected against arbitrary or abusive record-keeping practices.”  Offers a proposed framework for addressing these concerns in the Fair Information Practice Principles (FIPPs) – a set of basic principles for handling data.</a:t>
            </a:r>
          </a:p>
          <a:p>
            <a:pPr lvl="1"/>
            <a:r>
              <a:rPr lang="en-US" sz="1200" kern="1200" dirty="0" smtClean="0">
                <a:solidFill>
                  <a:schemeClr val="tx1"/>
                </a:solidFill>
                <a:effectLst/>
                <a:latin typeface="+mn-lt"/>
                <a:ea typeface="+mn-ea"/>
                <a:cs typeface="+mn-cs"/>
              </a:rPr>
              <a:t>1974 – Church Committee report outlines government abuse.</a:t>
            </a:r>
          </a:p>
          <a:p>
            <a:pPr lvl="1"/>
            <a:r>
              <a:rPr lang="en-US" sz="1200" kern="1200" dirty="0" smtClean="0">
                <a:solidFill>
                  <a:schemeClr val="tx1"/>
                </a:solidFill>
                <a:effectLst/>
                <a:latin typeface="+mn-lt"/>
                <a:ea typeface="+mn-ea"/>
                <a:cs typeface="+mn-cs"/>
              </a:rPr>
              <a:t>1974 – Nixon resigns due to abuse of Executive power</a:t>
            </a:r>
          </a:p>
          <a:p>
            <a:pPr lvl="1"/>
            <a:r>
              <a:rPr lang="en-US" sz="1200" kern="1200" dirty="0" smtClean="0">
                <a:solidFill>
                  <a:schemeClr val="tx1"/>
                </a:solidFill>
                <a:effectLst/>
                <a:latin typeface="+mn-lt"/>
                <a:ea typeface="+mn-ea"/>
                <a:cs typeface="+mn-cs"/>
              </a:rPr>
              <a:t>Leads to a perfect storm for the passage of the Privacy Act (informed by the FIPPs), with some momentum for other privacy legislation over the next several years.</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794181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Introduction – Where we are today/FIPPs</a:t>
            </a:r>
          </a:p>
          <a:p>
            <a:pPr lvl="0"/>
            <a:r>
              <a:rPr lang="en-US" sz="1200" kern="1200" dirty="0" smtClean="0">
                <a:solidFill>
                  <a:schemeClr val="tx1"/>
                </a:solidFill>
                <a:effectLst/>
                <a:latin typeface="+mn-lt"/>
                <a:ea typeface="+mn-ea"/>
                <a:cs typeface="+mn-cs"/>
              </a:rPr>
              <a:t>Unfortunately, legally, this is roughly where we stand 40 years later.  The FIPPs are roughly the basis of most major privacy laws around the world.  So, imagine the computing world of 1974 and think about all the gaps as you might try to apply rules created then to modern computing.</a:t>
            </a:r>
          </a:p>
          <a:p>
            <a:pPr lvl="0"/>
            <a:r>
              <a:rPr lang="en-US" sz="1200" kern="1200" dirty="0" smtClean="0">
                <a:solidFill>
                  <a:schemeClr val="tx1"/>
                </a:solidFill>
                <a:effectLst/>
                <a:latin typeface="+mn-lt"/>
                <a:ea typeface="+mn-ea"/>
                <a:cs typeface="+mn-cs"/>
              </a:rPr>
              <a:t>However, we should not undersell the FIPPs by any means.  They have been remarkably effective for a government report and still form a critical foundation for information privacy law to this day.</a:t>
            </a:r>
          </a:p>
          <a:p>
            <a:endParaRPr lang="en-US" dirty="0"/>
          </a:p>
        </p:txBody>
      </p:sp>
      <p:sp>
        <p:nvSpPr>
          <p:cNvPr id="4" name="Slide Number Placeholder 3"/>
          <p:cNvSpPr>
            <a:spLocks noGrp="1"/>
          </p:cNvSpPr>
          <p:nvPr>
            <p:ph type="sldNum" sz="quarter" idx="10"/>
          </p:nvPr>
        </p:nvSpPr>
        <p:spPr/>
        <p:txBody>
          <a:bodyPr/>
          <a:lstStyle/>
          <a:p>
            <a:fld id="{CE3D0DB8-D0DB-7640-8C27-36591257ECD2}"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172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31393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8600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538" y="4652962"/>
            <a:ext cx="23134637" cy="2052638"/>
          </a:xfrm>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82399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24384000" cy="13703300"/>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48945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Black">
    <p:bg>
      <p:bgPr>
        <a:solidFill>
          <a:schemeClr val="tx1"/>
        </a:solidFill>
        <a:effectLst/>
      </p:bgPr>
    </p:bg>
    <p:spTree>
      <p:nvGrpSpPr>
        <p:cNvPr id="1" name=""/>
        <p:cNvGrpSpPr/>
        <p:nvPr/>
      </p:nvGrpSpPr>
      <p:grpSpPr>
        <a:xfrm>
          <a:off x="0" y="0"/>
          <a:ext cx="0" cy="0"/>
          <a:chOff x="0" y="0"/>
          <a:chExt cx="0" cy="0"/>
        </a:xfrm>
      </p:grpSpPr>
      <p:sp>
        <p:nvSpPr>
          <p:cNvPr id="3" name="Picture Placeholder 9"/>
          <p:cNvSpPr>
            <a:spLocks noGrp="1"/>
          </p:cNvSpPr>
          <p:nvPr>
            <p:ph type="pic" sz="quarter" idx="10"/>
          </p:nvPr>
        </p:nvSpPr>
        <p:spPr>
          <a:xfrm>
            <a:off x="0" y="12700"/>
            <a:ext cx="24384000" cy="13703300"/>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6719619"/>
      </p:ext>
    </p:extLst>
  </p:cSld>
  <p:clrMapOvr>
    <a:masterClrMapping/>
  </p:clrMapOvr>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785100" y="0"/>
            <a:ext cx="15290800" cy="7200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38100" tIns="38100" rIns="38100" bIns="38100" numCol="1" anchor="b" anchorCtr="0" compatLnSpc="1">
            <a:prstTxWarp prst="textNoShape">
              <a:avLst/>
            </a:prstTxWarp>
          </a:bodyPr>
          <a:lstStyle/>
          <a:p>
            <a:pPr lvl="0"/>
            <a:r>
              <a:rPr lang="en-US">
                <a:sym typeface="Arial" charset="0"/>
              </a:rPr>
              <a:t>Click to edit Master title style</a:t>
            </a:r>
          </a:p>
        </p:txBody>
      </p:sp>
      <p:sp>
        <p:nvSpPr>
          <p:cNvPr id="1026" name="Rectangle 2"/>
          <p:cNvSpPr>
            <a:spLocks noGrp="1" noChangeArrowheads="1"/>
          </p:cNvSpPr>
          <p:nvPr>
            <p:ph type="body" idx="1"/>
          </p:nvPr>
        </p:nvSpPr>
        <p:spPr bwMode="auto">
          <a:xfrm>
            <a:off x="7785100" y="7772400"/>
            <a:ext cx="15290800" cy="5943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52" r:id="rId1"/>
  </p:sldLayoutIdLst>
  <p:transition/>
  <p:txStyles>
    <p:titleStyle>
      <a:lvl1pPr algn="ctr" rtl="0" eaLnBrk="0" fontAlgn="base" hangingPunct="0">
        <a:lnSpc>
          <a:spcPct val="90000"/>
        </a:lnSpc>
        <a:spcBef>
          <a:spcPct val="0"/>
        </a:spcBef>
        <a:spcAft>
          <a:spcPct val="0"/>
        </a:spcAft>
        <a:defRPr sz="10600" b="1">
          <a:solidFill>
            <a:srgbClr val="FFFFFF"/>
          </a:solidFill>
          <a:latin typeface="+mj-lt"/>
          <a:ea typeface="+mj-ea"/>
          <a:cs typeface="+mj-cs"/>
          <a:sym typeface="Arial" charset="0"/>
        </a:defRPr>
      </a:lvl1pPr>
      <a:lvl2pPr algn="ctr" rtl="0" eaLnBrk="0" fontAlgn="base" hangingPunct="0">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2pPr>
      <a:lvl3pPr algn="ctr" rtl="0" eaLnBrk="0" fontAlgn="base" hangingPunct="0">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3pPr>
      <a:lvl4pPr algn="ctr" rtl="0" eaLnBrk="0" fontAlgn="base" hangingPunct="0">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4pPr>
      <a:lvl5pPr algn="ctr" rtl="0" eaLnBrk="0" fontAlgn="base" hangingPunct="0">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5pPr>
      <a:lvl6pPr marL="4572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6pPr>
      <a:lvl7pPr marL="9144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7pPr>
      <a:lvl8pPr marL="13716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8pPr>
      <a:lvl9pPr marL="18288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9pPr>
    </p:titleStyle>
    <p:bodyStyle>
      <a:lvl1pPr marL="342900" indent="-342900" algn="ctr" rtl="0" eaLnBrk="0" fontAlgn="base" hangingPunct="0">
        <a:spcBef>
          <a:spcPts val="1900"/>
        </a:spcBef>
        <a:spcAft>
          <a:spcPct val="0"/>
        </a:spcAft>
        <a:defRPr sz="7400">
          <a:solidFill>
            <a:srgbClr val="FFFFFF"/>
          </a:solidFill>
          <a:latin typeface="+mn-lt"/>
          <a:ea typeface="+mn-ea"/>
          <a:cs typeface="+mn-cs"/>
          <a:sym typeface="Arial" charset="0"/>
        </a:defRPr>
      </a:lvl1pPr>
      <a:lvl2pPr marL="742950" indent="-285750" algn="ctr" rtl="0" eaLnBrk="0" fontAlgn="base" hangingPunct="0">
        <a:spcBef>
          <a:spcPct val="0"/>
        </a:spcBef>
        <a:spcAft>
          <a:spcPct val="0"/>
        </a:spcAft>
        <a:defRPr sz="7400">
          <a:solidFill>
            <a:srgbClr val="FFFFFF"/>
          </a:solidFill>
          <a:latin typeface="+mn-lt"/>
          <a:ea typeface="+mn-ea"/>
          <a:cs typeface="+mn-cs"/>
          <a:sym typeface="Arial" charset="0"/>
        </a:defRPr>
      </a:lvl2pPr>
      <a:lvl3pPr marL="1143000" indent="-228600" algn="ctr" rtl="0" eaLnBrk="0" fontAlgn="base" hangingPunct="0">
        <a:spcBef>
          <a:spcPct val="0"/>
        </a:spcBef>
        <a:spcAft>
          <a:spcPct val="0"/>
        </a:spcAft>
        <a:defRPr sz="6400">
          <a:solidFill>
            <a:srgbClr val="FFFFFF"/>
          </a:solidFill>
          <a:latin typeface="+mn-lt"/>
          <a:ea typeface="+mn-ea"/>
          <a:cs typeface="+mn-cs"/>
          <a:sym typeface="Arial" charset="0"/>
        </a:defRPr>
      </a:lvl3pPr>
      <a:lvl4pPr marL="1600200" indent="-228600" algn="ctr" rtl="0" eaLnBrk="0" fontAlgn="base" hangingPunct="0">
        <a:spcBef>
          <a:spcPct val="0"/>
        </a:spcBef>
        <a:spcAft>
          <a:spcPct val="0"/>
        </a:spcAft>
        <a:defRPr sz="5200">
          <a:solidFill>
            <a:srgbClr val="FFFFFF"/>
          </a:solidFill>
          <a:latin typeface="+mn-lt"/>
          <a:ea typeface="+mn-ea"/>
          <a:cs typeface="+mn-cs"/>
          <a:sym typeface="Arial" charset="0"/>
        </a:defRPr>
      </a:lvl4pPr>
      <a:lvl5pPr marL="2057400" indent="-228600" algn="ctr" rtl="0" eaLnBrk="0" fontAlgn="base" hangingPunct="0">
        <a:spcBef>
          <a:spcPct val="0"/>
        </a:spcBef>
        <a:spcAft>
          <a:spcPct val="0"/>
        </a:spcAft>
        <a:defRPr sz="5200">
          <a:solidFill>
            <a:srgbClr val="FFFFFF"/>
          </a:solidFill>
          <a:latin typeface="+mn-lt"/>
          <a:ea typeface="+mn-ea"/>
          <a:cs typeface="+mn-cs"/>
          <a:sym typeface="Arial" charset="0"/>
        </a:defRPr>
      </a:lvl5pPr>
      <a:lvl6pPr marL="457200" algn="ctr" rtl="0" fontAlgn="base">
        <a:spcBef>
          <a:spcPct val="0"/>
        </a:spcBef>
        <a:spcAft>
          <a:spcPct val="0"/>
        </a:spcAft>
        <a:defRPr sz="5200">
          <a:solidFill>
            <a:srgbClr val="FFFFFF"/>
          </a:solidFill>
          <a:latin typeface="+mn-lt"/>
          <a:ea typeface="+mn-ea"/>
          <a:cs typeface="+mn-cs"/>
          <a:sym typeface="Arial" charset="0"/>
        </a:defRPr>
      </a:lvl6pPr>
      <a:lvl7pPr marL="914400" algn="ctr" rtl="0" fontAlgn="base">
        <a:spcBef>
          <a:spcPct val="0"/>
        </a:spcBef>
        <a:spcAft>
          <a:spcPct val="0"/>
        </a:spcAft>
        <a:defRPr sz="5200">
          <a:solidFill>
            <a:srgbClr val="FFFFFF"/>
          </a:solidFill>
          <a:latin typeface="+mn-lt"/>
          <a:ea typeface="+mn-ea"/>
          <a:cs typeface="+mn-cs"/>
          <a:sym typeface="Arial" charset="0"/>
        </a:defRPr>
      </a:lvl7pPr>
      <a:lvl8pPr marL="1371600" algn="ctr" rtl="0" fontAlgn="base">
        <a:spcBef>
          <a:spcPct val="0"/>
        </a:spcBef>
        <a:spcAft>
          <a:spcPct val="0"/>
        </a:spcAft>
        <a:defRPr sz="5200">
          <a:solidFill>
            <a:srgbClr val="FFFFFF"/>
          </a:solidFill>
          <a:latin typeface="+mn-lt"/>
          <a:ea typeface="+mn-ea"/>
          <a:cs typeface="+mn-cs"/>
          <a:sym typeface="Arial" charset="0"/>
        </a:defRPr>
      </a:lvl8pPr>
      <a:lvl9pPr marL="1828800" algn="ctr" rtl="0" fontAlgn="base">
        <a:spcBef>
          <a:spcPct val="0"/>
        </a:spcBef>
        <a:spcAft>
          <a:spcPct val="0"/>
        </a:spcAft>
        <a:defRPr sz="52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17538" y="241300"/>
            <a:ext cx="23134637" cy="20526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38100" tIns="38100" rIns="38100" bIns="38100" numCol="1" anchor="ctr" anchorCtr="0" compatLnSpc="1">
            <a:prstTxWarp prst="textNoShape">
              <a:avLst/>
            </a:prstTxWarp>
          </a:bodyPr>
          <a:lstStyle/>
          <a:p>
            <a:pPr lvl="0"/>
            <a:r>
              <a:rPr lang="en-US" dirty="0">
                <a:sym typeface="Arial" charset="0"/>
              </a:rPr>
              <a:t>Click to edit Master title style</a:t>
            </a:r>
          </a:p>
        </p:txBody>
      </p:sp>
      <p:sp>
        <p:nvSpPr>
          <p:cNvPr id="2050" name="Rectangle 2"/>
          <p:cNvSpPr>
            <a:spLocks noGrp="1" noChangeArrowheads="1"/>
          </p:cNvSpPr>
          <p:nvPr>
            <p:ph type="body" idx="1"/>
          </p:nvPr>
        </p:nvSpPr>
        <p:spPr bwMode="auto">
          <a:xfrm>
            <a:off x="617538" y="2289175"/>
            <a:ext cx="23134637" cy="10055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38100" tIns="38100" rIns="38100" bIns="38100" numCol="1" anchor="ctr"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Tree>
  </p:cSld>
  <p:clrMap bg1="lt1" tx1="dk1" bg2="lt2" tx2="dk2" accent1="accent1" accent2="accent2" accent3="accent3" accent4="accent4" accent5="accent5" accent6="accent6" hlink="hlink" folHlink="folHlink"/>
  <p:sldLayoutIdLst>
    <p:sldLayoutId id="2147483653" r:id="rId1"/>
    <p:sldLayoutId id="2147483657" r:id="rId2"/>
    <p:sldLayoutId id="2147483670" r:id="rId3"/>
    <p:sldLayoutId id="2147483671" r:id="rId4"/>
  </p:sldLayoutIdLst>
  <p:transition/>
  <p:txStyles>
    <p:titleStyle>
      <a:lvl1pPr algn="ctr" rtl="0" eaLnBrk="0" fontAlgn="base" hangingPunct="0">
        <a:spcBef>
          <a:spcPct val="0"/>
        </a:spcBef>
        <a:spcAft>
          <a:spcPct val="0"/>
        </a:spcAft>
        <a:defRPr sz="9600" b="1">
          <a:solidFill>
            <a:srgbClr val="FFFFFF"/>
          </a:solidFill>
          <a:latin typeface="+mj-lt"/>
          <a:ea typeface="+mj-ea"/>
          <a:cs typeface="+mj-cs"/>
          <a:sym typeface="Arial" charset="0"/>
        </a:defRPr>
      </a:lvl1pPr>
      <a:lvl2pPr algn="ctr" rtl="0" eaLnBrk="0" fontAlgn="base" hangingPunct="0">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2pPr>
      <a:lvl3pPr algn="ctr" rtl="0" eaLnBrk="0" fontAlgn="base" hangingPunct="0">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3pPr>
      <a:lvl4pPr algn="ctr" rtl="0" eaLnBrk="0" fontAlgn="base" hangingPunct="0">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4pPr>
      <a:lvl5pPr algn="ctr" rtl="0" eaLnBrk="0" fontAlgn="base" hangingPunct="0">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p:titleStyle>
    <p:bodyStyle>
      <a:lvl1pPr marL="457200" indent="-457200" algn="l" rtl="0" eaLnBrk="0" fontAlgn="base" hangingPunct="0">
        <a:lnSpc>
          <a:spcPct val="100000"/>
        </a:lnSpc>
        <a:spcBef>
          <a:spcPts val="7200"/>
        </a:spcBef>
        <a:spcAft>
          <a:spcPts val="0"/>
        </a:spcAft>
        <a:buClr>
          <a:srgbClr val="D3002D"/>
        </a:buClr>
        <a:buSzPct val="100000"/>
        <a:buFont typeface="Wingdings" charset="0"/>
        <a:buChar char="§"/>
        <a:defRPr sz="4800">
          <a:solidFill>
            <a:srgbClr val="FFFFFF"/>
          </a:solidFill>
          <a:latin typeface="+mn-lt"/>
          <a:ea typeface="+mn-ea"/>
          <a:cs typeface="+mn-cs"/>
          <a:sym typeface="Arial" charset="0"/>
        </a:defRPr>
      </a:lvl1pPr>
      <a:lvl2pPr marL="876300" indent="-457200" algn="l" rtl="0" eaLnBrk="0" fontAlgn="base" hangingPunct="0">
        <a:lnSpc>
          <a:spcPct val="100000"/>
        </a:lnSpc>
        <a:spcBef>
          <a:spcPts val="1600"/>
        </a:spcBef>
        <a:spcAft>
          <a:spcPct val="0"/>
        </a:spcAft>
        <a:buClr>
          <a:srgbClr val="D3002D"/>
        </a:buClr>
        <a:buSzPct val="100000"/>
        <a:buFont typeface="Arial" charset="0"/>
        <a:buChar char="-"/>
        <a:defRPr sz="4000">
          <a:solidFill>
            <a:srgbClr val="FFFFFF"/>
          </a:solidFill>
          <a:latin typeface="+mn-lt"/>
          <a:ea typeface="+mn-ea"/>
          <a:cs typeface="+mn-cs"/>
          <a:sym typeface="Arial" charset="0"/>
        </a:defRPr>
      </a:lvl2pPr>
      <a:lvl3pPr marL="1562100" indent="-457200" algn="l" rtl="0" eaLnBrk="0" fontAlgn="base" hangingPunct="0">
        <a:lnSpc>
          <a:spcPct val="100000"/>
        </a:lnSpc>
        <a:spcBef>
          <a:spcPts val="1600"/>
        </a:spcBef>
        <a:spcAft>
          <a:spcPct val="0"/>
        </a:spcAft>
        <a:buClr>
          <a:srgbClr val="D3002D"/>
        </a:buClr>
        <a:buSzPct val="100000"/>
        <a:buFont typeface="Arial" charset="0"/>
        <a:buChar char="-"/>
        <a:defRPr sz="4000">
          <a:solidFill>
            <a:srgbClr val="FFFFFF"/>
          </a:solidFill>
          <a:latin typeface="+mn-lt"/>
          <a:ea typeface="+mn-ea"/>
          <a:cs typeface="+mn-cs"/>
          <a:sym typeface="Arial" charset="0"/>
        </a:defRPr>
      </a:lvl3pPr>
      <a:lvl4pPr marL="2019300" indent="-457200" algn="l" rtl="0" eaLnBrk="0" fontAlgn="base" hangingPunct="0">
        <a:lnSpc>
          <a:spcPct val="100000"/>
        </a:lnSpc>
        <a:spcBef>
          <a:spcPts val="1300"/>
        </a:spcBef>
        <a:spcAft>
          <a:spcPct val="0"/>
        </a:spcAft>
        <a:buClr>
          <a:srgbClr val="D3002D"/>
        </a:buClr>
        <a:buSzPct val="100000"/>
        <a:buFont typeface="Arial" charset="0"/>
        <a:buChar char="-"/>
        <a:defRPr sz="4000">
          <a:solidFill>
            <a:srgbClr val="FFFFFF"/>
          </a:solidFill>
          <a:latin typeface="+mn-lt"/>
          <a:ea typeface="+mn-ea"/>
          <a:cs typeface="+mn-cs"/>
          <a:sym typeface="Arial" charset="0"/>
        </a:defRPr>
      </a:lvl4pPr>
      <a:lvl5pPr marL="2476500" indent="-457200" algn="l" rtl="0" eaLnBrk="0" fontAlgn="base" hangingPunct="0">
        <a:lnSpc>
          <a:spcPct val="100000"/>
        </a:lnSpc>
        <a:spcBef>
          <a:spcPts val="1300"/>
        </a:spcBef>
        <a:spcAft>
          <a:spcPct val="0"/>
        </a:spcAft>
        <a:buClr>
          <a:srgbClr val="D3002D"/>
        </a:buClr>
        <a:buSzPct val="100000"/>
        <a:buFont typeface="Arial" charset="0"/>
        <a:buChar char="-"/>
        <a:defRPr sz="4000">
          <a:solidFill>
            <a:srgbClr val="FFFFFF"/>
          </a:solidFill>
          <a:latin typeface="+mn-lt"/>
          <a:ea typeface="+mn-ea"/>
          <a:cs typeface="+mn-cs"/>
          <a:sym typeface="Arial"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pPr eaLnBrk="1" hangingPunct="1">
              <a:defRPr/>
            </a:pPr>
            <a:r>
              <a:rPr lang="en-US" dirty="0" smtClean="0"/>
              <a:t>Building </a:t>
            </a:r>
            <a:br>
              <a:rPr lang="en-US" dirty="0" smtClean="0"/>
            </a:br>
            <a:r>
              <a:rPr lang="en-US" dirty="0" smtClean="0"/>
              <a:t>Privacy-Protected </a:t>
            </a:r>
            <a:br>
              <a:rPr lang="en-US" dirty="0" smtClean="0"/>
            </a:br>
            <a:r>
              <a:rPr lang="en-US" dirty="0" smtClean="0"/>
              <a:t>Data Systems</a:t>
            </a:r>
          </a:p>
        </p:txBody>
      </p:sp>
      <p:sp>
        <p:nvSpPr>
          <p:cNvPr id="5122" name="Rectangle 2"/>
          <p:cNvSpPr>
            <a:spLocks noGrp="1" noChangeArrowheads="1"/>
          </p:cNvSpPr>
          <p:nvPr>
            <p:ph type="body" idx="1"/>
          </p:nvPr>
        </p:nvSpPr>
        <p:spPr/>
        <p:txBody>
          <a:bodyPr/>
          <a:lstStyle/>
          <a:p>
            <a:pPr marL="914400" indent="-914400" eaLnBrk="1" hangingPunct="1">
              <a:defRPr/>
            </a:pPr>
            <a:r>
              <a:rPr lang="en-US" dirty="0" smtClean="0"/>
              <a:t>Courtney Bowman</a:t>
            </a:r>
          </a:p>
          <a:p>
            <a:pPr marL="914400" indent="-914400" eaLnBrk="1" hangingPunct="1">
              <a:defRPr/>
            </a:pPr>
            <a:r>
              <a:rPr lang="en-US" dirty="0" smtClean="0"/>
              <a:t>Ari </a:t>
            </a:r>
            <a:r>
              <a:rPr lang="en-US" dirty="0" err="1" smtClean="0"/>
              <a:t>Gesher</a:t>
            </a:r>
            <a:endParaRPr lang="en-US" dirty="0" smtClean="0"/>
          </a:p>
          <a:p>
            <a:pPr marL="914400" indent="-914400" eaLnBrk="1" hangingPunct="1">
              <a:defRPr/>
            </a:pPr>
            <a:r>
              <a:rPr lang="en-US" dirty="0" smtClean="0"/>
              <a:t>John Grant</a:t>
            </a:r>
          </a:p>
          <a:p>
            <a:pPr marL="914400" indent="-914400" eaLnBrk="1" hangingPunct="1">
              <a:defRPr/>
            </a:pPr>
            <a:endParaRPr lang="en-US" sz="3600" dirty="0" smtClean="0"/>
          </a:p>
          <a:p>
            <a:pPr marL="914400" indent="-914400" eaLnBrk="1" hangingPunct="1">
              <a:defRPr/>
            </a:pPr>
            <a:r>
              <a:rPr lang="en-US" sz="3600" i="1" dirty="0" smtClean="0"/>
              <a:t>(of </a:t>
            </a:r>
            <a:r>
              <a:rPr lang="en-US" sz="3600" i="1" dirty="0" err="1" smtClean="0"/>
              <a:t>Palantir</a:t>
            </a:r>
            <a:r>
              <a:rPr lang="en-US" sz="3600" i="1" dirty="0" smtClean="0"/>
              <a:t> Technologies)</a:t>
            </a:r>
          </a:p>
          <a:p>
            <a:pPr marL="914400" indent="-914400"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Placeholder 3" descr="Eastman_Kodak_HQ_1900.jpg"/>
          <p:cNvPicPr>
            <a:picLocks noGrp="1" noChangeAspect="1"/>
          </p:cNvPicPr>
          <p:nvPr>
            <p:ph type="pic" sz="quarter" idx="10"/>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3411" b="13411"/>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2356518"/>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Overlapping Oversight</a:t>
            </a:r>
            <a:endParaRPr lang="en-US" dirty="0"/>
          </a:p>
        </p:txBody>
      </p:sp>
      <p:sp>
        <p:nvSpPr>
          <p:cNvPr id="4" name="Content Placeholder 3"/>
          <p:cNvSpPr>
            <a:spLocks noGrp="1"/>
          </p:cNvSpPr>
          <p:nvPr>
            <p:ph idx="1"/>
          </p:nvPr>
        </p:nvSpPr>
        <p:spPr/>
        <p:txBody>
          <a:bodyPr/>
          <a:lstStyle/>
          <a:p>
            <a:r>
              <a:rPr lang="en-US" b="1" dirty="0" smtClean="0"/>
              <a:t>End Users: </a:t>
            </a:r>
            <a:r>
              <a:rPr lang="en-US" dirty="0" smtClean="0"/>
              <a:t>work with the data.</a:t>
            </a:r>
            <a:endParaRPr lang="en-US" dirty="0"/>
          </a:p>
          <a:p>
            <a:r>
              <a:rPr lang="en-US" b="1" dirty="0" smtClean="0"/>
              <a:t>Application Admins/Abuse Team:</a:t>
            </a:r>
            <a:r>
              <a:rPr lang="en-US" dirty="0" smtClean="0"/>
              <a:t> monitor the users for abusive behaviors.</a:t>
            </a:r>
            <a:endParaRPr lang="en-US" dirty="0"/>
          </a:p>
          <a:p>
            <a:r>
              <a:rPr lang="en-US" b="1" dirty="0" smtClean="0"/>
              <a:t>Systems Administrators:</a:t>
            </a:r>
            <a:r>
              <a:rPr lang="en-US" dirty="0" smtClean="0"/>
              <a:t> monitors users and admins for access outside of the application sandbox. Can’t view data.</a:t>
            </a:r>
            <a:endParaRPr lang="en-US" dirty="0"/>
          </a:p>
          <a:p>
            <a:r>
              <a:rPr lang="en-US" b="1" dirty="0" smtClean="0"/>
              <a:t>Hardware Administrators: </a:t>
            </a:r>
            <a:r>
              <a:rPr lang="en-US" dirty="0" smtClean="0"/>
              <a:t>makes sure the hardware is not violated or stolen.  Can’t login, can’t view data.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5678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End Users</a:t>
            </a:r>
            <a:endParaRPr lang="en-US" dirty="0"/>
          </a:p>
        </p:txBody>
      </p:sp>
      <p:sp>
        <p:nvSpPr>
          <p:cNvPr id="4" name="Content Placeholder 3"/>
          <p:cNvSpPr>
            <a:spLocks noGrp="1"/>
          </p:cNvSpPr>
          <p:nvPr>
            <p:ph idx="1"/>
          </p:nvPr>
        </p:nvSpPr>
        <p:spPr/>
        <p:txBody>
          <a:bodyPr/>
          <a:lstStyle/>
          <a:p>
            <a:r>
              <a:rPr lang="en-US" dirty="0" smtClean="0"/>
              <a:t>Can only access data through the official interfaces (e.g. no direct database access)</a:t>
            </a:r>
          </a:p>
          <a:p>
            <a:r>
              <a:rPr lang="en-US" dirty="0" smtClean="0"/>
              <a:t>Rate limited on searches and record access</a:t>
            </a:r>
          </a:p>
          <a:p>
            <a:r>
              <a:rPr lang="en-US" dirty="0" smtClean="0"/>
              <a:t>Audited on operations like export, if allowed at all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5987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 Administrators</a:t>
            </a:r>
            <a:endParaRPr lang="en-US" dirty="0"/>
          </a:p>
        </p:txBody>
      </p:sp>
      <p:sp>
        <p:nvSpPr>
          <p:cNvPr id="4" name="Content Placeholder 3"/>
          <p:cNvSpPr>
            <a:spLocks noGrp="1"/>
          </p:cNvSpPr>
          <p:nvPr>
            <p:ph idx="1"/>
          </p:nvPr>
        </p:nvSpPr>
        <p:spPr/>
        <p:txBody>
          <a:bodyPr/>
          <a:lstStyle/>
          <a:p>
            <a:r>
              <a:rPr lang="en-US" dirty="0" smtClean="0"/>
              <a:t>Hold the encryption keys to unlock the data</a:t>
            </a:r>
          </a:p>
          <a:p>
            <a:r>
              <a:rPr lang="en-US" dirty="0" smtClean="0"/>
              <a:t>Only use established admin interfaces</a:t>
            </a:r>
          </a:p>
          <a:p>
            <a:r>
              <a:rPr lang="en-US" dirty="0" smtClean="0"/>
              <a:t>No direct machine level access</a:t>
            </a:r>
          </a:p>
          <a:p>
            <a:r>
              <a:rPr lang="en-US" dirty="0" smtClean="0"/>
              <a:t>Code review required on deploying plugins (if allowed)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552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Systems Administrators</a:t>
            </a:r>
            <a:endParaRPr lang="en-US" dirty="0"/>
          </a:p>
        </p:txBody>
      </p:sp>
      <p:sp>
        <p:nvSpPr>
          <p:cNvPr id="4" name="Content Placeholder 3"/>
          <p:cNvSpPr>
            <a:spLocks noGrp="1"/>
          </p:cNvSpPr>
          <p:nvPr>
            <p:ph idx="1"/>
          </p:nvPr>
        </p:nvSpPr>
        <p:spPr/>
        <p:txBody>
          <a:bodyPr/>
          <a:lstStyle/>
          <a:p>
            <a:r>
              <a:rPr lang="en-US" dirty="0" smtClean="0"/>
              <a:t>Day-to-day work done through automated deployment frameworks</a:t>
            </a:r>
          </a:p>
          <a:p>
            <a:r>
              <a:rPr lang="en-US" dirty="0" smtClean="0"/>
              <a:t>Direct root access in emergency situations only</a:t>
            </a:r>
          </a:p>
          <a:p>
            <a:r>
              <a:rPr lang="en-US" dirty="0" smtClean="0"/>
              <a:t>Machines configured to audit all commands on separate host controlled by </a:t>
            </a:r>
            <a:r>
              <a:rPr lang="en-US" dirty="0" err="1" smtClean="0"/>
              <a:t>infosec</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6790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Hardware Administrators</a:t>
            </a:r>
            <a:endParaRPr lang="en-US" dirty="0"/>
          </a:p>
        </p:txBody>
      </p:sp>
      <p:sp>
        <p:nvSpPr>
          <p:cNvPr id="4" name="Content Placeholder 3"/>
          <p:cNvSpPr>
            <a:spLocks noGrp="1"/>
          </p:cNvSpPr>
          <p:nvPr>
            <p:ph idx="1"/>
          </p:nvPr>
        </p:nvSpPr>
        <p:spPr/>
        <p:txBody>
          <a:bodyPr/>
          <a:lstStyle/>
          <a:p>
            <a:r>
              <a:rPr lang="en-US" dirty="0" smtClean="0"/>
              <a:t>Best practices on physical control of machines – badging, biometrics, cameras</a:t>
            </a:r>
          </a:p>
          <a:p>
            <a:r>
              <a:rPr lang="en-US" dirty="0" smtClean="0"/>
              <a:t>No login access to administered machines</a:t>
            </a:r>
          </a:p>
          <a:p>
            <a:r>
              <a:rPr lang="en-US" dirty="0" smtClean="0"/>
              <a:t>Use of encryption-at-rest to make physical not analogous to a data breach</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7539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Infosec</a:t>
            </a:r>
            <a:r>
              <a:rPr lang="en-US" dirty="0" smtClean="0"/>
              <a:t> Team</a:t>
            </a:r>
            <a:endParaRPr lang="en-US" dirty="0"/>
          </a:p>
        </p:txBody>
      </p:sp>
      <p:sp>
        <p:nvSpPr>
          <p:cNvPr id="4" name="Content Placeholder 3"/>
          <p:cNvSpPr>
            <a:spLocks noGrp="1"/>
          </p:cNvSpPr>
          <p:nvPr>
            <p:ph idx="1"/>
          </p:nvPr>
        </p:nvSpPr>
        <p:spPr/>
        <p:txBody>
          <a:bodyPr/>
          <a:lstStyle/>
          <a:p>
            <a:r>
              <a:rPr lang="en-US" dirty="0" smtClean="0"/>
              <a:t>Watches everyone</a:t>
            </a:r>
          </a:p>
          <a:p>
            <a:r>
              <a:rPr lang="en-US" dirty="0" smtClean="0"/>
              <a:t>Paranoid as hell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0232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Q&amp;A and Break</a:t>
            </a:r>
            <a:endParaRPr lang="en-US"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24390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1928: </a:t>
            </a:r>
            <a:r>
              <a:rPr lang="en-US" i="1" dirty="0" smtClean="0"/>
              <a:t>Olmstead v. United States</a:t>
            </a:r>
            <a:endParaRPr lang="en-US"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40708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1967: </a:t>
            </a:r>
            <a:r>
              <a:rPr lang="en-US" i="1" dirty="0" smtClean="0"/>
              <a:t>Katz v. United States</a:t>
            </a:r>
            <a:endParaRPr lang="en-US"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99618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Post-war: (Not so big) Data Explosion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61439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1973: </a:t>
            </a:r>
            <a:r>
              <a:rPr lang="en-US" i="1" dirty="0" smtClean="0"/>
              <a:t>Records, Computers, and the Rights of Citizens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088444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Information Practice Principles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35609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FIPPs</a:t>
            </a:r>
            <a:endParaRPr lang="en-US" dirty="0"/>
          </a:p>
        </p:txBody>
      </p:sp>
      <p:sp>
        <p:nvSpPr>
          <p:cNvPr id="4" name="Content Placeholder 3"/>
          <p:cNvSpPr>
            <a:spLocks noGrp="1"/>
          </p:cNvSpPr>
          <p:nvPr>
            <p:ph idx="1"/>
          </p:nvPr>
        </p:nvSpPr>
        <p:spPr/>
        <p:txBody>
          <a:bodyPr/>
          <a:lstStyle/>
          <a:p>
            <a:r>
              <a:rPr lang="en-US" i="1" dirty="0"/>
              <a:t>Collection limitation </a:t>
            </a:r>
            <a:r>
              <a:rPr lang="en-US" dirty="0"/>
              <a:t>– Do not collect more information than you need.</a:t>
            </a:r>
          </a:p>
          <a:p>
            <a:r>
              <a:rPr lang="en-US" i="1" dirty="0"/>
              <a:t>Data quality </a:t>
            </a:r>
            <a:r>
              <a:rPr lang="en-US" dirty="0"/>
              <a:t>– You have a responsibility not to collect, store, and use inaccurate data.</a:t>
            </a:r>
          </a:p>
          <a:p>
            <a:r>
              <a:rPr lang="en-US" i="1" dirty="0"/>
              <a:t>Purpose specification </a:t>
            </a:r>
            <a:r>
              <a:rPr lang="en-US" dirty="0"/>
              <a:t>– Tell people why you want their data and get their permission to use it that way.</a:t>
            </a:r>
          </a:p>
          <a:p>
            <a:r>
              <a:rPr lang="en-US" i="1" dirty="0"/>
              <a:t>Use limitation </a:t>
            </a:r>
            <a:r>
              <a:rPr lang="en-US" dirty="0"/>
              <a:t>– Before you try to use already-collected data for an unexpected new purpose, explain why and get permission from the appropriate people</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1466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FIPPs</a:t>
            </a:r>
            <a:endParaRPr lang="en-US" dirty="0"/>
          </a:p>
        </p:txBody>
      </p:sp>
      <p:sp>
        <p:nvSpPr>
          <p:cNvPr id="4" name="Content Placeholder 3"/>
          <p:cNvSpPr>
            <a:spLocks noGrp="1"/>
          </p:cNvSpPr>
          <p:nvPr>
            <p:ph idx="1"/>
          </p:nvPr>
        </p:nvSpPr>
        <p:spPr/>
        <p:txBody>
          <a:bodyPr/>
          <a:lstStyle/>
          <a:p>
            <a:r>
              <a:rPr lang="en-US" i="1" dirty="0" smtClean="0"/>
              <a:t>Security</a:t>
            </a:r>
            <a:r>
              <a:rPr lang="en-US" dirty="0" smtClean="0"/>
              <a:t> – Protect the data you hold.</a:t>
            </a:r>
          </a:p>
          <a:p>
            <a:r>
              <a:rPr lang="en-US" i="1" dirty="0" smtClean="0"/>
              <a:t>Openness</a:t>
            </a:r>
            <a:r>
              <a:rPr lang="en-US" dirty="0" smtClean="0"/>
              <a:t> – Be as transparent as possible to the people who entrust their data to you.</a:t>
            </a:r>
          </a:p>
          <a:p>
            <a:r>
              <a:rPr lang="en-US" i="1" dirty="0" smtClean="0"/>
              <a:t>Individual participation </a:t>
            </a:r>
            <a:r>
              <a:rPr lang="en-US" dirty="0" smtClean="0"/>
              <a:t>– People should be able to see what you know about them and ask you to correct mistakes.</a:t>
            </a:r>
          </a:p>
          <a:p>
            <a:r>
              <a:rPr lang="en-US" i="1" dirty="0" smtClean="0"/>
              <a:t>Accountability</a:t>
            </a:r>
            <a:r>
              <a:rPr lang="en-US" dirty="0" smtClean="0"/>
              <a:t> – You are liable for responsibly handling information.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8242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FIPPs Shortfalls</a:t>
            </a:r>
            <a:endParaRPr lang="en-US" dirty="0"/>
          </a:p>
        </p:txBody>
      </p:sp>
      <p:sp>
        <p:nvSpPr>
          <p:cNvPr id="4" name="Content Placeholder 3"/>
          <p:cNvSpPr>
            <a:spLocks noGrp="1"/>
          </p:cNvSpPr>
          <p:nvPr>
            <p:ph idx="1"/>
          </p:nvPr>
        </p:nvSpPr>
        <p:spPr/>
        <p:txBody>
          <a:bodyPr/>
          <a:lstStyle/>
          <a:p>
            <a:r>
              <a:rPr lang="en-US" dirty="0" smtClean="0"/>
              <a:t>How </a:t>
            </a:r>
            <a:r>
              <a:rPr lang="en-US" dirty="0"/>
              <a:t>do you deal with the ability to collect mass amounts of open source information?</a:t>
            </a:r>
          </a:p>
          <a:p>
            <a:r>
              <a:rPr lang="en-US" dirty="0"/>
              <a:t>How do you limit sophisticated analytics drawing non-obvious conclusions from the data?</a:t>
            </a:r>
          </a:p>
          <a:p>
            <a:r>
              <a:rPr lang="en-US" dirty="0"/>
              <a:t>How do you limit collection and provide up front transparency when you don’t know the potential uses of the data at the point of collection?</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261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FIPPs Shortfalls</a:t>
            </a:r>
            <a:endParaRPr lang="en-US" dirty="0"/>
          </a:p>
        </p:txBody>
      </p:sp>
      <p:sp>
        <p:nvSpPr>
          <p:cNvPr id="4" name="Content Placeholder 3"/>
          <p:cNvSpPr>
            <a:spLocks noGrp="1"/>
          </p:cNvSpPr>
          <p:nvPr>
            <p:ph idx="1"/>
          </p:nvPr>
        </p:nvSpPr>
        <p:spPr/>
        <p:txBody>
          <a:bodyPr/>
          <a:lstStyle/>
          <a:p>
            <a:r>
              <a:rPr lang="en-US" dirty="0" smtClean="0"/>
              <a:t>How do you obtain meaningful consent in a world in which information is constantly collected about/from us?</a:t>
            </a:r>
          </a:p>
          <a:p>
            <a:r>
              <a:rPr lang="en-US" dirty="0" smtClean="0"/>
              <a:t>How do you give people meaningful participation without curtailing rights to speech? </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8088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Foundations</a:t>
            </a:r>
          </a:p>
          <a:p>
            <a:r>
              <a:rPr lang="en-US" dirty="0" smtClean="0"/>
              <a:t>Techniques / Architectures</a:t>
            </a:r>
          </a:p>
          <a:p>
            <a:r>
              <a:rPr lang="en-US" dirty="0" smtClean="0"/>
              <a:t>Case Studies </a:t>
            </a:r>
            <a:r>
              <a:rPr lang="en-US" i="1" dirty="0" smtClean="0"/>
              <a:t>(time permitting)</a:t>
            </a:r>
          </a:p>
          <a:p>
            <a:r>
              <a:rPr lang="en-US" dirty="0" smtClean="0"/>
              <a:t> Open Q&amp;A</a:t>
            </a:r>
          </a:p>
          <a:p>
            <a:r>
              <a:rPr lang="en-US" dirty="0" smtClean="0"/>
              <a:t>What’s Next For Privacy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898610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t>
            </a:r>
            <a:r>
              <a:rPr lang="en-US" i="1" dirty="0" smtClean="0"/>
              <a:t>and </a:t>
            </a:r>
            <a:r>
              <a:rPr lang="en-US" dirty="0" smtClean="0"/>
              <a:t>Policy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653566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0" dirty="0" err="1" smtClean="0"/>
              <a:t>Infosec</a:t>
            </a:r>
            <a:r>
              <a:rPr lang="en-US" sz="14000" dirty="0" smtClean="0"/>
              <a:t> &amp; Data Collection</a:t>
            </a:r>
            <a:endParaRPr lang="en-US" sz="1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213254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is foundational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036898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Infosec</a:t>
            </a:r>
            <a:endParaRPr lang="en-US" dirty="0"/>
          </a:p>
        </p:txBody>
      </p:sp>
      <p:sp>
        <p:nvSpPr>
          <p:cNvPr id="4" name="Content Placeholder 3"/>
          <p:cNvSpPr>
            <a:spLocks noGrp="1"/>
          </p:cNvSpPr>
          <p:nvPr>
            <p:ph idx="1"/>
          </p:nvPr>
        </p:nvSpPr>
        <p:spPr/>
        <p:txBody>
          <a:bodyPr/>
          <a:lstStyle/>
          <a:p>
            <a:r>
              <a:rPr lang="en-US" dirty="0" smtClean="0"/>
              <a:t>Security is about stopping access by </a:t>
            </a:r>
            <a:r>
              <a:rPr lang="en-US" i="1" dirty="0" smtClean="0"/>
              <a:t>unauthorized users.</a:t>
            </a:r>
            <a:endParaRPr lang="en-US" dirty="0" smtClean="0"/>
          </a:p>
          <a:p>
            <a:r>
              <a:rPr lang="en-US" dirty="0" smtClean="0"/>
              <a:t>Privacy protections control access by </a:t>
            </a:r>
            <a:r>
              <a:rPr lang="en-US" i="1" dirty="0" smtClean="0"/>
              <a:t>authorized users.</a:t>
            </a:r>
          </a:p>
          <a:p>
            <a:r>
              <a:rPr lang="en-US" dirty="0" smtClean="0"/>
              <a:t>If unauthorized access is possible, all is lost.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7604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Infosec</a:t>
            </a:r>
            <a:endParaRPr lang="en-US" dirty="0"/>
          </a:p>
        </p:txBody>
      </p:sp>
      <p:sp>
        <p:nvSpPr>
          <p:cNvPr id="4" name="Content Placeholder 3"/>
          <p:cNvSpPr>
            <a:spLocks noGrp="1"/>
          </p:cNvSpPr>
          <p:nvPr>
            <p:ph idx="1"/>
          </p:nvPr>
        </p:nvSpPr>
        <p:spPr/>
        <p:txBody>
          <a:bodyPr/>
          <a:lstStyle/>
          <a:p>
            <a:pPr>
              <a:lnSpc>
                <a:spcPct val="100000"/>
              </a:lnSpc>
              <a:spcAft>
                <a:spcPts val="2100"/>
              </a:spcAft>
            </a:pPr>
            <a:r>
              <a:rPr lang="en-US" dirty="0" smtClean="0"/>
              <a:t>Losing sensitive data is expensive: revenue, fines, customers, reputation, criminal liability… etc.</a:t>
            </a:r>
          </a:p>
          <a:p>
            <a:pPr>
              <a:lnSpc>
                <a:spcPct val="100000"/>
              </a:lnSpc>
              <a:spcAft>
                <a:spcPts val="2100"/>
              </a:spcAft>
            </a:pPr>
            <a:r>
              <a:rPr lang="en-US" dirty="0" smtClean="0"/>
              <a:t>Security is not a something to build in after the fact – engage </a:t>
            </a:r>
            <a:r>
              <a:rPr lang="en-US" dirty="0" err="1" smtClean="0"/>
              <a:t>infosec</a:t>
            </a:r>
            <a:r>
              <a:rPr lang="en-US" dirty="0" smtClean="0"/>
              <a:t> teams at the beginning.</a:t>
            </a:r>
          </a:p>
          <a:p>
            <a:pPr>
              <a:lnSpc>
                <a:spcPct val="100000"/>
              </a:lnSpc>
              <a:spcAft>
                <a:spcPts val="2100"/>
              </a:spcAft>
            </a:pPr>
            <a:r>
              <a:rPr lang="en-US" dirty="0" smtClean="0"/>
              <a:t>Security constraints can deeply impact any systems design – datacenter selection, features, hardware budgets, and predicted performance. </a:t>
            </a:r>
          </a:p>
          <a:p>
            <a:pPr>
              <a:lnSpc>
                <a:spcPct val="100000"/>
              </a:lnSpc>
              <a:spcAft>
                <a:spcPts val="2100"/>
              </a:spcAft>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3569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to your </a:t>
            </a:r>
            <a:r>
              <a:rPr lang="en-US" dirty="0" err="1" smtClean="0"/>
              <a:t>infosec</a:t>
            </a:r>
            <a:r>
              <a:rPr lang="en-US" dirty="0" smtClean="0"/>
              <a:t> team (or hire one)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245932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Infosec</a:t>
            </a:r>
            <a:r>
              <a:rPr lang="en-US" dirty="0" smtClean="0"/>
              <a:t>: Best Practices</a:t>
            </a:r>
            <a:endParaRPr lang="en-US" dirty="0"/>
          </a:p>
        </p:txBody>
      </p:sp>
      <p:sp>
        <p:nvSpPr>
          <p:cNvPr id="3" name="Content Placeholder 2"/>
          <p:cNvSpPr>
            <a:spLocks noGrp="1"/>
          </p:cNvSpPr>
          <p:nvPr>
            <p:ph idx="1"/>
          </p:nvPr>
        </p:nvSpPr>
        <p:spPr/>
        <p:txBody>
          <a:bodyPr/>
          <a:lstStyle/>
          <a:p>
            <a:r>
              <a:rPr lang="en-US" dirty="0" smtClean="0"/>
              <a:t>Understand that security is risk mitigation not a Maginot Line – enable fast discovery and limiting of breaches.</a:t>
            </a:r>
          </a:p>
          <a:p>
            <a:r>
              <a:rPr lang="en-US" dirty="0" smtClean="0"/>
              <a:t>(at least) Two-Factor Authentication – </a:t>
            </a:r>
            <a:r>
              <a:rPr lang="en-US" i="1" dirty="0" smtClean="0"/>
              <a:t>because passwords are not enough.</a:t>
            </a:r>
          </a:p>
          <a:p>
            <a:r>
              <a:rPr lang="en-US" dirty="0" smtClean="0"/>
              <a:t>Encryption-at-rest – </a:t>
            </a:r>
            <a:r>
              <a:rPr lang="en-US" i="1" dirty="0" smtClean="0"/>
              <a:t>because everyone loses a laptop now and again.</a:t>
            </a:r>
          </a:p>
          <a:p>
            <a:r>
              <a:rPr lang="en-US" dirty="0" smtClean="0"/>
              <a:t>Encrypt all network links – </a:t>
            </a:r>
            <a:r>
              <a:rPr lang="en-US" i="1" dirty="0" smtClean="0"/>
              <a:t>because you don’t know who’s listening.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7184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starts at collection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704313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Collection</a:t>
            </a:r>
            <a:endParaRPr lang="en-US" dirty="0"/>
          </a:p>
        </p:txBody>
      </p:sp>
      <p:sp>
        <p:nvSpPr>
          <p:cNvPr id="4" name="Content Placeholder 3"/>
          <p:cNvSpPr>
            <a:spLocks noGrp="1"/>
          </p:cNvSpPr>
          <p:nvPr>
            <p:ph idx="1"/>
          </p:nvPr>
        </p:nvSpPr>
        <p:spPr/>
        <p:txBody>
          <a:bodyPr/>
          <a:lstStyle/>
          <a:p>
            <a:r>
              <a:rPr lang="en-US" dirty="0" smtClean="0"/>
              <a:t>Decide what data is sensitive </a:t>
            </a:r>
            <a:r>
              <a:rPr lang="en-US" i="1" dirty="0" smtClean="0"/>
              <a:t>(this is the hard part).</a:t>
            </a:r>
          </a:p>
          <a:p>
            <a:r>
              <a:rPr lang="en-US" dirty="0" smtClean="0"/>
              <a:t>Create a policy.</a:t>
            </a:r>
          </a:p>
          <a:p>
            <a:r>
              <a:rPr lang="en-US" dirty="0" smtClean="0"/>
              <a:t>Implement collection responsibly.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3810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sensitive data?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36954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lstStyle/>
          <a:p>
            <a:pPr eaLnBrk="1" hangingPunct="1">
              <a:defRPr/>
            </a:pPr>
            <a:r>
              <a:rPr lang="en-US" dirty="0" smtClean="0"/>
              <a:t>Hour One</a:t>
            </a:r>
          </a:p>
        </p:txBody>
      </p:sp>
      <p:sp>
        <p:nvSpPr>
          <p:cNvPr id="6146" name="Rectangle 2"/>
          <p:cNvSpPr>
            <a:spLocks noGrp="1" noChangeArrowheads="1"/>
          </p:cNvSpPr>
          <p:nvPr>
            <p:ph type="body" idx="1"/>
          </p:nvPr>
        </p:nvSpPr>
        <p:spPr/>
        <p:txBody>
          <a:bodyPr/>
          <a:lstStyle/>
          <a:p>
            <a:pPr eaLnBrk="1" hangingPunct="1">
              <a:defRPr/>
            </a:pPr>
            <a:r>
              <a:rPr lang="en-US" dirty="0" smtClean="0"/>
              <a:t>Introduction – </a:t>
            </a:r>
            <a:r>
              <a:rPr lang="en-US" i="1" dirty="0" smtClean="0"/>
              <a:t>thinking about privacy</a:t>
            </a:r>
          </a:p>
          <a:p>
            <a:pPr eaLnBrk="1" hangingPunct="1">
              <a:defRPr/>
            </a:pPr>
            <a:r>
              <a:rPr lang="en-US" dirty="0" err="1" smtClean="0"/>
              <a:t>Infosec</a:t>
            </a:r>
            <a:r>
              <a:rPr lang="en-US" dirty="0" smtClean="0"/>
              <a:t> &amp; Data Collection </a:t>
            </a:r>
            <a:r>
              <a:rPr lang="en-US" i="1" dirty="0" smtClean="0"/>
              <a:t>– important foundations</a:t>
            </a:r>
            <a:endParaRPr lang="en-US" dirty="0" smtClean="0"/>
          </a:p>
          <a:p>
            <a:pPr eaLnBrk="1" hangingPunct="1">
              <a:defRPr/>
            </a:pPr>
            <a:r>
              <a:rPr lang="en-US" dirty="0" smtClean="0"/>
              <a:t>Break – </a:t>
            </a:r>
            <a:r>
              <a:rPr lang="en-US" i="1" dirty="0" smtClean="0"/>
              <a:t>(5m)</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Personally Identifiable Information (PII)</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369569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PII (US)</a:t>
            </a:r>
            <a:endParaRPr lang="en-US" dirty="0"/>
          </a:p>
        </p:txBody>
      </p:sp>
      <p:sp>
        <p:nvSpPr>
          <p:cNvPr id="4" name="Content Placeholder 3"/>
          <p:cNvSpPr>
            <a:spLocks noGrp="1"/>
          </p:cNvSpPr>
          <p:nvPr>
            <p:ph idx="1"/>
          </p:nvPr>
        </p:nvSpPr>
        <p:spPr>
          <a:xfrm>
            <a:off x="2705100" y="1447800"/>
            <a:ext cx="18973800" cy="10055225"/>
          </a:xfrm>
        </p:spPr>
        <p:txBody>
          <a:bodyPr/>
          <a:lstStyle/>
          <a:p>
            <a:pPr marL="0" indent="0">
              <a:buNone/>
            </a:pPr>
            <a:r>
              <a:rPr lang="en-US" dirty="0"/>
              <a:t>"any information about an individual maintained by an agency, including (1) any information that can be used to distinguish or trace an individual's identity, such as name, social security number, date and place of birth, mother's maiden name, or biometric records; and (2) any other information that is linked or linkable to an individual, such as medical, educational, financial, and employment information."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92814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Personal Data (EU)</a:t>
            </a:r>
            <a:endParaRPr lang="en-US" dirty="0"/>
          </a:p>
        </p:txBody>
      </p:sp>
      <p:sp>
        <p:nvSpPr>
          <p:cNvPr id="4" name="Content Placeholder 3"/>
          <p:cNvSpPr>
            <a:spLocks noGrp="1"/>
          </p:cNvSpPr>
          <p:nvPr>
            <p:ph idx="1"/>
          </p:nvPr>
        </p:nvSpPr>
        <p:spPr>
          <a:xfrm>
            <a:off x="2705100" y="1447800"/>
            <a:ext cx="18973800" cy="10055225"/>
          </a:xfrm>
        </p:spPr>
        <p:txBody>
          <a:bodyPr/>
          <a:lstStyle/>
          <a:p>
            <a:pPr marL="0" indent="0">
              <a:buNone/>
            </a:pPr>
            <a:r>
              <a:rPr lang="en-US" dirty="0"/>
              <a:t>"shall mean any information relating to an identified or identifiable natural person ('data subject'); an identifiable person is one who can be identified, directly or indirectly, in particular by reference to an identification number or to one or more factors specific to his physical, physiological, mental, economic, cultural or social identity."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123127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PII Proxies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SIM </a:t>
            </a:r>
            <a:r>
              <a:rPr lang="en-US" dirty="0"/>
              <a:t>card integrated circuit card identifier (ICCID) numbers</a:t>
            </a:r>
          </a:p>
          <a:p>
            <a:r>
              <a:rPr lang="en-US" dirty="0" smtClean="0"/>
              <a:t>SIM </a:t>
            </a:r>
            <a:r>
              <a:rPr lang="en-US" dirty="0"/>
              <a:t>card international mobile subscriber identity (IMSI) numbers</a:t>
            </a:r>
          </a:p>
          <a:p>
            <a:r>
              <a:rPr lang="en-US" dirty="0" smtClean="0"/>
              <a:t>Mobile </a:t>
            </a:r>
            <a:r>
              <a:rPr lang="en-US" dirty="0"/>
              <a:t>Equipment Identifier (MEID) numbers</a:t>
            </a:r>
          </a:p>
          <a:p>
            <a:r>
              <a:rPr lang="en-US" dirty="0" smtClean="0"/>
              <a:t>Advertising </a:t>
            </a:r>
            <a:r>
              <a:rPr lang="en-US" dirty="0"/>
              <a:t>network cross-site cookies</a:t>
            </a:r>
          </a:p>
          <a:p>
            <a:r>
              <a:rPr lang="en-US" dirty="0" smtClean="0"/>
              <a:t>Automobile </a:t>
            </a:r>
            <a:r>
              <a:rPr lang="en-US" dirty="0"/>
              <a:t>license plate numbers</a:t>
            </a:r>
          </a:p>
          <a:p>
            <a:r>
              <a:rPr lang="en-US" dirty="0" err="1" smtClean="0"/>
              <a:t>Wifi</a:t>
            </a:r>
            <a:r>
              <a:rPr lang="en-US" dirty="0" smtClean="0"/>
              <a:t> </a:t>
            </a:r>
            <a:r>
              <a:rPr lang="en-US" dirty="0"/>
              <a:t>Media Access Control (MAC) address</a:t>
            </a:r>
          </a:p>
          <a:p>
            <a:r>
              <a:rPr lang="en-US" dirty="0" smtClean="0"/>
              <a:t>Bluetooth </a:t>
            </a:r>
            <a:r>
              <a:rPr lang="en-US" dirty="0"/>
              <a:t>MAC address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47412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Crafting a policy</a:t>
            </a:r>
            <a:endParaRPr lang="en-US" dirty="0"/>
          </a:p>
        </p:txBody>
      </p:sp>
      <p:sp>
        <p:nvSpPr>
          <p:cNvPr id="4" name="Content Placeholder 3"/>
          <p:cNvSpPr>
            <a:spLocks noGrp="1"/>
          </p:cNvSpPr>
          <p:nvPr>
            <p:ph idx="1"/>
          </p:nvPr>
        </p:nvSpPr>
        <p:spPr/>
        <p:txBody>
          <a:bodyPr anchor="ctr"/>
          <a:lstStyle/>
          <a:p>
            <a:r>
              <a:rPr lang="en-US" dirty="0" smtClean="0"/>
              <a:t>Does the data need to be collected?</a:t>
            </a:r>
          </a:p>
          <a:p>
            <a:pPr lvl="1"/>
            <a:r>
              <a:rPr lang="en-US" dirty="0" smtClean="0"/>
              <a:t>Proportionality vs. COLLECT ALL THE DATA</a:t>
            </a:r>
          </a:p>
          <a:p>
            <a:r>
              <a:rPr lang="en-US" dirty="0" smtClean="0"/>
              <a:t>What laws apply to the collected data?</a:t>
            </a:r>
          </a:p>
          <a:p>
            <a:r>
              <a:rPr lang="en-US" dirty="0" smtClean="0"/>
              <a:t>Does the data contain PII/Personal Data? </a:t>
            </a:r>
            <a:r>
              <a:rPr lang="en-US" i="1" dirty="0" smtClean="0"/>
              <a:t>(hint: probably)</a:t>
            </a:r>
          </a:p>
          <a:p>
            <a:r>
              <a:rPr lang="en-US" dirty="0" smtClean="0"/>
              <a:t>Would </a:t>
            </a:r>
            <a:r>
              <a:rPr lang="en-US" dirty="0"/>
              <a:t>the individuals described in the data consider the data to be sensitive</a:t>
            </a:r>
            <a:r>
              <a:rPr lang="en-US" dirty="0" smtClean="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4836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threat model for this data? </a:t>
            </a:r>
            <a:br>
              <a:rPr lang="en-US" dirty="0"/>
            </a:b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02683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Collection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844553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Technical Considerations for Collection</a:t>
            </a:r>
            <a:endParaRPr lang="en-US" dirty="0"/>
          </a:p>
        </p:txBody>
      </p:sp>
      <p:sp>
        <p:nvSpPr>
          <p:cNvPr id="4" name="Content Placeholder 3"/>
          <p:cNvSpPr>
            <a:spLocks noGrp="1"/>
          </p:cNvSpPr>
          <p:nvPr>
            <p:ph idx="1"/>
          </p:nvPr>
        </p:nvSpPr>
        <p:spPr/>
        <p:txBody>
          <a:bodyPr/>
          <a:lstStyle/>
          <a:p>
            <a:r>
              <a:rPr lang="en-US" dirty="0" smtClean="0"/>
              <a:t>Inadvertent Over-Collection</a:t>
            </a:r>
          </a:p>
          <a:p>
            <a:r>
              <a:rPr lang="en-US" dirty="0" smtClean="0"/>
              <a:t>Unsecured Intermediate Copies</a:t>
            </a:r>
          </a:p>
          <a:p>
            <a:r>
              <a:rPr lang="en-US" dirty="0" smtClean="0"/>
              <a:t>Uncontrolled Intermediate Copies</a:t>
            </a:r>
          </a:p>
          <a:p>
            <a:r>
              <a:rPr lang="en-US" dirty="0" smtClean="0"/>
              <a:t>Source and Use Tagging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9178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Q&amp;A and Break</a:t>
            </a:r>
            <a:endParaRPr lang="en-US"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020861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r>
              <a:rPr lang="en-US" baseline="0" dirty="0" smtClean="0"/>
              <a:t> Protection Architectures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757891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lstStyle/>
          <a:p>
            <a:pPr eaLnBrk="1" hangingPunct="1">
              <a:defRPr/>
            </a:pPr>
            <a:r>
              <a:rPr lang="en-US" dirty="0" smtClean="0"/>
              <a:t>Hour Two+</a:t>
            </a:r>
          </a:p>
        </p:txBody>
      </p:sp>
      <p:sp>
        <p:nvSpPr>
          <p:cNvPr id="6146" name="Rectangle 2"/>
          <p:cNvSpPr>
            <a:spLocks noGrp="1" noChangeArrowheads="1"/>
          </p:cNvSpPr>
          <p:nvPr>
            <p:ph type="body" idx="1"/>
          </p:nvPr>
        </p:nvSpPr>
        <p:spPr/>
        <p:txBody>
          <a:bodyPr/>
          <a:lstStyle/>
          <a:p>
            <a:pPr eaLnBrk="1" hangingPunct="1">
              <a:spcAft>
                <a:spcPts val="0"/>
              </a:spcAft>
              <a:defRPr/>
            </a:pPr>
            <a:r>
              <a:rPr lang="en-US" dirty="0" smtClean="0"/>
              <a:t>ACLs</a:t>
            </a:r>
          </a:p>
          <a:p>
            <a:pPr eaLnBrk="1" hangingPunct="1">
              <a:spcAft>
                <a:spcPts val="0"/>
              </a:spcAft>
              <a:defRPr/>
            </a:pPr>
            <a:r>
              <a:rPr lang="en-US" dirty="0" smtClean="0"/>
              <a:t>Data Retention</a:t>
            </a:r>
          </a:p>
          <a:p>
            <a:pPr eaLnBrk="1" hangingPunct="1">
              <a:spcAft>
                <a:spcPts val="0"/>
              </a:spcAft>
              <a:defRPr/>
            </a:pPr>
            <a:r>
              <a:rPr lang="en-US" dirty="0" smtClean="0"/>
              <a:t>Audit Logging &amp; Oversight</a:t>
            </a:r>
          </a:p>
          <a:p>
            <a:pPr eaLnBrk="1" hangingPunct="1">
              <a:spcAft>
                <a:spcPts val="0"/>
              </a:spcAft>
              <a:defRPr/>
            </a:pPr>
            <a:r>
              <a:rPr lang="en-US" dirty="0" smtClean="0"/>
              <a:t>Federated Architecture</a:t>
            </a:r>
          </a:p>
          <a:p>
            <a:pPr eaLnBrk="1" hangingPunct="1">
              <a:spcAft>
                <a:spcPts val="0"/>
              </a:spcAft>
              <a:defRPr/>
            </a:pPr>
            <a:r>
              <a:rPr lang="en-US" dirty="0" smtClean="0"/>
              <a:t>Security Architecture &amp; Role Separation</a:t>
            </a:r>
          </a:p>
          <a:p>
            <a:pPr eaLnBrk="1" hangingPunct="1">
              <a:spcAft>
                <a:spcPts val="0"/>
              </a:spcAft>
              <a:defRPr/>
            </a:pPr>
            <a:r>
              <a:rPr lang="en-US" dirty="0" smtClean="0"/>
              <a:t>Q &amp; A</a:t>
            </a:r>
          </a:p>
          <a:p>
            <a:pPr eaLnBrk="1" hangingPunct="1">
              <a:spcAft>
                <a:spcPts val="0"/>
              </a:spcAft>
              <a:defRPr/>
            </a:pPr>
            <a:r>
              <a:rPr lang="en-US" dirty="0" smtClean="0"/>
              <a:t>Break – </a:t>
            </a:r>
            <a:r>
              <a:rPr lang="en-US" i="1" dirty="0" smtClean="0"/>
              <a:t>(5m)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084230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a:t>
            </a:r>
            <a:r>
              <a:rPr lang="en-US" baseline="0" dirty="0" smtClean="0"/>
              <a:t> Control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069209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 Control Models</a:t>
            </a:r>
            <a:endParaRPr lang="en-US" dirty="0"/>
          </a:p>
        </p:txBody>
      </p:sp>
      <p:sp>
        <p:nvSpPr>
          <p:cNvPr id="4" name="Content Placeholder 3"/>
          <p:cNvSpPr>
            <a:spLocks noGrp="1"/>
          </p:cNvSpPr>
          <p:nvPr>
            <p:ph idx="1"/>
          </p:nvPr>
        </p:nvSpPr>
        <p:spPr/>
        <p:txBody>
          <a:bodyPr/>
          <a:lstStyle/>
          <a:p>
            <a:r>
              <a:rPr lang="en-US" dirty="0" smtClean="0"/>
              <a:t>System-level controls</a:t>
            </a:r>
          </a:p>
          <a:p>
            <a:r>
              <a:rPr lang="en-US" dirty="0" err="1" smtClean="0"/>
              <a:t>Datastore</a:t>
            </a:r>
            <a:r>
              <a:rPr lang="en-US" dirty="0" smtClean="0"/>
              <a:t>-level controls</a:t>
            </a:r>
          </a:p>
          <a:p>
            <a:r>
              <a:rPr lang="en-US" dirty="0" smtClean="0"/>
              <a:t>Data Collection-level controls</a:t>
            </a:r>
          </a:p>
          <a:p>
            <a:r>
              <a:rPr lang="en-US" dirty="0" smtClean="0"/>
              <a:t>Record-level controls</a:t>
            </a:r>
          </a:p>
          <a:p>
            <a:r>
              <a:rPr lang="en-US" dirty="0" smtClean="0"/>
              <a:t>Cell-level controls</a:t>
            </a:r>
          </a:p>
          <a:p>
            <a:r>
              <a:rPr lang="en-US" dirty="0" smtClean="0"/>
              <a:t>Sub-cell/metadata controls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2830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Access Permissions</a:t>
            </a:r>
            <a:endParaRPr lang="en-US" dirty="0"/>
          </a:p>
        </p:txBody>
      </p:sp>
      <p:sp>
        <p:nvSpPr>
          <p:cNvPr id="4" name="Content Placeholder 3"/>
          <p:cNvSpPr>
            <a:spLocks noGrp="1"/>
          </p:cNvSpPr>
          <p:nvPr>
            <p:ph idx="1"/>
          </p:nvPr>
        </p:nvSpPr>
        <p:spPr/>
        <p:txBody>
          <a:bodyPr/>
          <a:lstStyle/>
          <a:p>
            <a:r>
              <a:rPr lang="en-US" dirty="0" smtClean="0"/>
              <a:t>None</a:t>
            </a:r>
          </a:p>
          <a:p>
            <a:r>
              <a:rPr lang="en-US" dirty="0" smtClean="0"/>
              <a:t>Read</a:t>
            </a:r>
          </a:p>
          <a:p>
            <a:r>
              <a:rPr lang="en-US" dirty="0" smtClean="0"/>
              <a:t>Write</a:t>
            </a:r>
          </a:p>
          <a:p>
            <a:r>
              <a:rPr lang="en-US" dirty="0" smtClean="0"/>
              <a:t>Owner</a:t>
            </a:r>
          </a:p>
          <a:p>
            <a:r>
              <a:rPr lang="en-US" i="1" dirty="0" smtClean="0"/>
              <a:t>Discovery</a:t>
            </a:r>
          </a:p>
          <a:p>
            <a:endParaRPr lang="en-US"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845445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Discovery Permissions</a:t>
            </a:r>
            <a:endParaRPr lang="en-US" dirty="0"/>
          </a:p>
        </p:txBody>
      </p:sp>
      <p:sp>
        <p:nvSpPr>
          <p:cNvPr id="4" name="Content Placeholder 3"/>
          <p:cNvSpPr>
            <a:spLocks noGrp="1"/>
          </p:cNvSpPr>
          <p:nvPr>
            <p:ph idx="1"/>
          </p:nvPr>
        </p:nvSpPr>
        <p:spPr/>
        <p:txBody>
          <a:bodyPr/>
          <a:lstStyle/>
          <a:p>
            <a:r>
              <a:rPr lang="en-US" dirty="0"/>
              <a:t>Advantages: </a:t>
            </a:r>
            <a:r>
              <a:rPr lang="en-US" dirty="0" smtClean="0"/>
              <a:t>allows access to necessary data without the risk of all-or-nothing access</a:t>
            </a:r>
            <a:endParaRPr lang="en-US" dirty="0"/>
          </a:p>
          <a:p>
            <a:r>
              <a:rPr lang="en-US" dirty="0" smtClean="0"/>
              <a:t>Privacy risks</a:t>
            </a:r>
            <a:r>
              <a:rPr lang="en-US" dirty="0"/>
              <a:t>:  </a:t>
            </a:r>
            <a:r>
              <a:rPr lang="en-US" dirty="0" smtClean="0"/>
              <a:t>conjunctive searching and can leak information</a:t>
            </a:r>
          </a:p>
          <a:p>
            <a:r>
              <a:rPr lang="en-US" dirty="0" smtClean="0"/>
              <a:t>Offset: use careful auditing to see patterns of abusive searching disable </a:t>
            </a:r>
            <a:r>
              <a:rPr lang="en-US" dirty="0" err="1" smtClean="0"/>
              <a:t>conjuctive</a:t>
            </a:r>
            <a:r>
              <a:rPr lang="en-US" dirty="0" smtClean="0"/>
              <a:t> searches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1263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Discovery Permission</a:t>
            </a:r>
            <a:endParaRPr lang="en-US" dirty="0"/>
          </a:p>
        </p:txBody>
      </p:sp>
      <p:sp>
        <p:nvSpPr>
          <p:cNvPr id="4" name="Content Placeholder 3"/>
          <p:cNvSpPr>
            <a:spLocks noGrp="1"/>
          </p:cNvSpPr>
          <p:nvPr>
            <p:ph idx="1"/>
          </p:nvPr>
        </p:nvSpPr>
        <p:spPr/>
        <p:txBody>
          <a:bodyPr/>
          <a:lstStyle/>
          <a:p>
            <a:r>
              <a:rPr lang="en-US" dirty="0" smtClean="0"/>
              <a:t>Permits users to search against data</a:t>
            </a:r>
          </a:p>
          <a:p>
            <a:r>
              <a:rPr lang="en-US" dirty="0" smtClean="0"/>
              <a:t>Rather than results, user gets yes/no as to whether there are hits</a:t>
            </a:r>
          </a:p>
          <a:p>
            <a:r>
              <a:rPr lang="en-US" dirty="0" smtClean="0"/>
              <a:t>Some out-of-band process of justification is used to grant access to results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0836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Role-Based Access Controls (RBAC)</a:t>
            </a:r>
            <a:endParaRPr lang="en-US" dirty="0"/>
          </a:p>
        </p:txBody>
      </p:sp>
      <p:sp>
        <p:nvSpPr>
          <p:cNvPr id="4" name="Content Placeholder 3"/>
          <p:cNvSpPr>
            <a:spLocks noGrp="1"/>
          </p:cNvSpPr>
          <p:nvPr>
            <p:ph idx="1"/>
          </p:nvPr>
        </p:nvSpPr>
        <p:spPr/>
        <p:txBody>
          <a:bodyPr/>
          <a:lstStyle/>
          <a:p>
            <a:r>
              <a:rPr lang="en-US" dirty="0" smtClean="0"/>
              <a:t>Limits access to parts of the data based on role in the organization</a:t>
            </a:r>
          </a:p>
          <a:p>
            <a:r>
              <a:rPr lang="en-US" dirty="0" smtClean="0"/>
              <a:t>Can be quite granular – rolled up into Access Control Lists (ACLs)</a:t>
            </a:r>
          </a:p>
          <a:p>
            <a:r>
              <a:rPr lang="en-US" dirty="0" smtClean="0"/>
              <a:t>When schemas are created with RBAC in mind, magic can happen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3767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Temporal Access (Administrative)</a:t>
            </a:r>
            <a:endParaRPr lang="en-US" dirty="0"/>
          </a:p>
        </p:txBody>
      </p:sp>
      <p:sp>
        <p:nvSpPr>
          <p:cNvPr id="4" name="Content Placeholder 3"/>
          <p:cNvSpPr>
            <a:spLocks noGrp="1"/>
          </p:cNvSpPr>
          <p:nvPr>
            <p:ph idx="1"/>
          </p:nvPr>
        </p:nvSpPr>
        <p:spPr/>
        <p:txBody>
          <a:bodyPr/>
          <a:lstStyle/>
          <a:p>
            <a:r>
              <a:rPr lang="en-US" dirty="0" smtClean="0"/>
              <a:t>Allows temporary access to data for a time-limited engagement</a:t>
            </a:r>
          </a:p>
          <a:p>
            <a:r>
              <a:rPr lang="en-US" dirty="0" smtClean="0"/>
              <a:t>Access is automatically removed after time period elapses</a:t>
            </a:r>
          </a:p>
          <a:p>
            <a:r>
              <a:rPr lang="en-US" dirty="0" smtClean="0"/>
              <a:t>Good for audits, temporary assignments, investigators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6323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Temporal Access (Data-driven)</a:t>
            </a:r>
            <a:endParaRPr lang="en-US" dirty="0"/>
          </a:p>
        </p:txBody>
      </p:sp>
      <p:sp>
        <p:nvSpPr>
          <p:cNvPr id="4" name="Content Placeholder 3"/>
          <p:cNvSpPr>
            <a:spLocks noGrp="1"/>
          </p:cNvSpPr>
          <p:nvPr>
            <p:ph idx="1"/>
          </p:nvPr>
        </p:nvSpPr>
        <p:spPr/>
        <p:txBody>
          <a:bodyPr/>
          <a:lstStyle/>
          <a:p>
            <a:r>
              <a:rPr lang="en-US" dirty="0" smtClean="0"/>
              <a:t>Allows temporary access to data of a certain age</a:t>
            </a:r>
          </a:p>
          <a:p>
            <a:r>
              <a:rPr lang="en-US" dirty="0" smtClean="0"/>
              <a:t>Young data: good for urgent workflows</a:t>
            </a:r>
          </a:p>
          <a:p>
            <a:pPr lvl="1"/>
            <a:r>
              <a:rPr lang="en-US" dirty="0" smtClean="0"/>
              <a:t>missing persons </a:t>
            </a:r>
          </a:p>
          <a:p>
            <a:pPr lvl="1"/>
            <a:r>
              <a:rPr lang="en-US" dirty="0" smtClean="0"/>
              <a:t>stolen cars</a:t>
            </a:r>
          </a:p>
          <a:p>
            <a:r>
              <a:rPr lang="en-US" dirty="0" smtClean="0"/>
              <a:t>Old data: good for restricting access until abuse is no longer possible</a:t>
            </a:r>
          </a:p>
          <a:p>
            <a:pPr lvl="1"/>
            <a:r>
              <a:rPr lang="en-US" dirty="0" smtClean="0"/>
              <a:t>insider trading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0983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Functional Access Controls</a:t>
            </a:r>
            <a:endParaRPr lang="en-US" dirty="0"/>
          </a:p>
        </p:txBody>
      </p:sp>
      <p:sp>
        <p:nvSpPr>
          <p:cNvPr id="4" name="Content Placeholder 3"/>
          <p:cNvSpPr>
            <a:spLocks noGrp="1"/>
          </p:cNvSpPr>
          <p:nvPr>
            <p:ph idx="1"/>
          </p:nvPr>
        </p:nvSpPr>
        <p:spPr/>
        <p:txBody>
          <a:bodyPr/>
          <a:lstStyle/>
          <a:p>
            <a:r>
              <a:rPr lang="en-US" dirty="0" smtClean="0"/>
              <a:t>Controls on </a:t>
            </a:r>
            <a:r>
              <a:rPr lang="en-US" i="1" dirty="0" smtClean="0"/>
              <a:t>how </a:t>
            </a:r>
            <a:r>
              <a:rPr lang="en-US" dirty="0" smtClean="0"/>
              <a:t>data is used</a:t>
            </a:r>
          </a:p>
          <a:p>
            <a:r>
              <a:rPr lang="en-US" dirty="0" smtClean="0"/>
              <a:t>Restrict exfiltration – losing controls of privacy protected data</a:t>
            </a:r>
          </a:p>
          <a:p>
            <a:r>
              <a:rPr lang="en-US" dirty="0" smtClean="0"/>
              <a:t>Restrict analysis in the system – protect against certain types of analysis that would lead to sensitive revelations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1424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Implementation Considerations</a:t>
            </a:r>
            <a:endParaRPr lang="en-US" dirty="0"/>
          </a:p>
        </p:txBody>
      </p:sp>
      <p:sp>
        <p:nvSpPr>
          <p:cNvPr id="4" name="Content Placeholder 3"/>
          <p:cNvSpPr>
            <a:spLocks noGrp="1"/>
          </p:cNvSpPr>
          <p:nvPr>
            <p:ph idx="1"/>
          </p:nvPr>
        </p:nvSpPr>
        <p:spPr/>
        <p:txBody>
          <a:bodyPr/>
          <a:lstStyle/>
          <a:p>
            <a:r>
              <a:rPr lang="en-US" dirty="0" smtClean="0"/>
              <a:t>Data Scale – the bigger the riskier</a:t>
            </a:r>
          </a:p>
          <a:p>
            <a:r>
              <a:rPr lang="en-US" dirty="0" smtClean="0"/>
              <a:t>Data Schema – intimately tied to applying controls</a:t>
            </a:r>
          </a:p>
          <a:p>
            <a:r>
              <a:rPr lang="en-US" dirty="0" smtClean="0"/>
              <a:t>User Scale – higher user scale needs more protections, often finer-grained</a:t>
            </a:r>
          </a:p>
          <a:p>
            <a:r>
              <a:rPr lang="en-US" dirty="0" smtClean="0"/>
              <a:t>System Uses – simple vs. unbound</a:t>
            </a:r>
          </a:p>
          <a:p>
            <a:r>
              <a:rPr lang="en-US" dirty="0" smtClean="0"/>
              <a:t>Dynamism – how dynamic are both these factors and the protection policies?</a:t>
            </a:r>
          </a:p>
          <a:p>
            <a:r>
              <a:rPr lang="en-US" dirty="0" smtClean="0"/>
              <a:t>Administrative Personnel – the human cost of privacy controls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5722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lstStyle/>
          <a:p>
            <a:pPr eaLnBrk="1" hangingPunct="1">
              <a:defRPr/>
            </a:pPr>
            <a:r>
              <a:rPr lang="en-US" dirty="0" smtClean="0"/>
              <a:t>Hour Three</a:t>
            </a:r>
          </a:p>
        </p:txBody>
      </p:sp>
      <p:sp>
        <p:nvSpPr>
          <p:cNvPr id="6146" name="Rectangle 2"/>
          <p:cNvSpPr>
            <a:spLocks noGrp="1" noChangeArrowheads="1"/>
          </p:cNvSpPr>
          <p:nvPr>
            <p:ph type="body" idx="1"/>
          </p:nvPr>
        </p:nvSpPr>
        <p:spPr/>
        <p:txBody>
          <a:bodyPr/>
          <a:lstStyle/>
          <a:p>
            <a:pPr eaLnBrk="1" hangingPunct="1">
              <a:defRPr/>
            </a:pPr>
            <a:r>
              <a:rPr lang="en-US" dirty="0" smtClean="0"/>
              <a:t>Pulling it all Together (time permitting)</a:t>
            </a:r>
          </a:p>
          <a:p>
            <a:pPr eaLnBrk="1" hangingPunct="1">
              <a:defRPr/>
            </a:pPr>
            <a:r>
              <a:rPr lang="en-US" dirty="0" smtClean="0"/>
              <a:t>Audience Participation / Q &amp; A</a:t>
            </a:r>
          </a:p>
          <a:p>
            <a:pPr eaLnBrk="1" hangingPunct="1">
              <a:defRPr/>
            </a:pPr>
            <a:r>
              <a:rPr lang="en-US" dirty="0" smtClean="0"/>
              <a:t>Break – </a:t>
            </a:r>
            <a:r>
              <a:rPr lang="en-US" i="1" dirty="0" smtClean="0"/>
              <a:t>(5m)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602366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0" dirty="0" smtClean="0"/>
              <a:t>Data Retention</a:t>
            </a:r>
            <a:endParaRPr lang="en-US" sz="1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50413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7538" y="2514600"/>
            <a:ext cx="23134637" cy="5486400"/>
          </a:xfrm>
        </p:spPr>
        <p:txBody>
          <a:bodyPr/>
          <a:lstStyle/>
          <a:p>
            <a:r>
              <a:rPr lang="en-US" sz="7200" i="1" dirty="0"/>
              <a:t>Some of us think holding on makes us strong, </a:t>
            </a:r>
            <a:r>
              <a:rPr lang="en-US" sz="7200" i="1" dirty="0" smtClean="0"/>
              <a:t/>
            </a:r>
            <a:br>
              <a:rPr lang="en-US" sz="7200" i="1" dirty="0" smtClean="0"/>
            </a:br>
            <a:r>
              <a:rPr lang="en-US" sz="7200" i="1" dirty="0" smtClean="0"/>
              <a:t>but </a:t>
            </a:r>
            <a:r>
              <a:rPr lang="en-US" sz="7200" i="1" dirty="0"/>
              <a:t>sometimes it is letting go</a:t>
            </a:r>
            <a:r>
              <a:rPr lang="en-US" sz="7200" i="1" dirty="0" smtClean="0"/>
              <a:t>.</a:t>
            </a:r>
            <a:endParaRPr lang="en-US" sz="7200" dirty="0"/>
          </a:p>
        </p:txBody>
      </p:sp>
      <p:sp>
        <p:nvSpPr>
          <p:cNvPr id="3" name="TextBox 2"/>
          <p:cNvSpPr txBox="1"/>
          <p:nvPr/>
        </p:nvSpPr>
        <p:spPr>
          <a:xfrm>
            <a:off x="13487400" y="8458200"/>
            <a:ext cx="8382000" cy="2308324"/>
          </a:xfrm>
          <a:prstGeom prst="rect">
            <a:avLst/>
          </a:prstGeom>
          <a:noFill/>
        </p:spPr>
        <p:txBody>
          <a:bodyPr wrap="square" rtlCol="0">
            <a:spAutoFit/>
          </a:bodyPr>
          <a:lstStyle/>
          <a:p>
            <a:r>
              <a:rPr lang="en-US" sz="7200" dirty="0">
                <a:solidFill>
                  <a:schemeClr val="bg1"/>
                </a:solidFill>
              </a:rPr>
              <a:t>	</a:t>
            </a:r>
            <a:r>
              <a:rPr lang="en-US" sz="7200" dirty="0" smtClean="0">
                <a:solidFill>
                  <a:schemeClr val="bg1"/>
                </a:solidFill>
              </a:rPr>
              <a:t>-- Hermann </a:t>
            </a:r>
            <a:r>
              <a:rPr lang="en-US" sz="7200" dirty="0" err="1">
                <a:solidFill>
                  <a:schemeClr val="bg1"/>
                </a:solidFill>
              </a:rPr>
              <a:t>Hesse</a:t>
            </a:r>
            <a:r>
              <a:rPr lang="en-US" sz="7200" dirty="0">
                <a:solidFill>
                  <a:schemeClr val="bg1"/>
                </a:solidFill>
              </a:rPr>
              <a:t/>
            </a:r>
            <a:br>
              <a:rPr lang="en-US" sz="7200" dirty="0">
                <a:solidFill>
                  <a:schemeClr val="bg1"/>
                </a:solidFill>
              </a:rPr>
            </a:br>
            <a:endParaRPr lang="en-US" sz="72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482235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data retention?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594677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is data retention important</a:t>
            </a:r>
            <a:r>
              <a:rPr lang="en-US" dirty="0" smtClean="0"/>
              <a:t>?</a:t>
            </a:r>
            <a:endParaRPr lang="en-US" dirty="0"/>
          </a:p>
        </p:txBody>
      </p:sp>
      <p:sp>
        <p:nvSpPr>
          <p:cNvPr id="4" name="Content Placeholder 3"/>
          <p:cNvSpPr>
            <a:spLocks noGrp="1"/>
          </p:cNvSpPr>
          <p:nvPr>
            <p:ph idx="1"/>
          </p:nvPr>
        </p:nvSpPr>
        <p:spPr/>
        <p:txBody>
          <a:bodyPr/>
          <a:lstStyle/>
          <a:p>
            <a:r>
              <a:rPr lang="en-US" dirty="0" smtClean="0"/>
              <a:t>Legal/Regulatory Compliance</a:t>
            </a:r>
          </a:p>
          <a:p>
            <a:r>
              <a:rPr lang="en-US" dirty="0" smtClean="0"/>
              <a:t>Privacy Protection</a:t>
            </a:r>
          </a:p>
          <a:p>
            <a:r>
              <a:rPr lang="en-US" dirty="0" smtClean="0"/>
              <a:t>Data Quality</a:t>
            </a:r>
          </a:p>
          <a:p>
            <a:r>
              <a:rPr lang="en-US" dirty="0" smtClean="0"/>
              <a:t>Resource </a:t>
            </a:r>
            <a:r>
              <a:rPr lang="en-US" dirty="0" err="1" smtClean="0"/>
              <a:t>Contraints</a:t>
            </a:r>
            <a:endParaRPr lang="en-US" dirty="0" smtClean="0"/>
          </a:p>
          <a:p>
            <a:r>
              <a:rPr lang="en-US" dirty="0" smtClean="0"/>
              <a:t>Efficiency &amp; Cleanliness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0607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set retention policies?</a:t>
            </a:r>
            <a:endParaRPr lang="en-US" dirty="0"/>
          </a:p>
        </p:txBody>
      </p:sp>
      <p:sp>
        <p:nvSpPr>
          <p:cNvPr id="4" name="Content Placeholder 3"/>
          <p:cNvSpPr>
            <a:spLocks noGrp="1"/>
          </p:cNvSpPr>
          <p:nvPr>
            <p:ph idx="1"/>
          </p:nvPr>
        </p:nvSpPr>
        <p:spPr/>
        <p:txBody>
          <a:bodyPr/>
          <a:lstStyle/>
          <a:p>
            <a:r>
              <a:rPr lang="en-US" dirty="0" smtClean="0"/>
              <a:t>Where laws exists, follow the law!</a:t>
            </a:r>
          </a:p>
          <a:p>
            <a:r>
              <a:rPr lang="en-US" dirty="0" smtClean="0"/>
              <a:t>Otherwise, consider practical implications.</a:t>
            </a:r>
          </a:p>
          <a:p>
            <a:r>
              <a:rPr lang="en-US" dirty="0" smtClean="0"/>
              <a:t>Manual vs. Automatic Purging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3505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Practical Considerations of Retention</a:t>
            </a:r>
            <a:endParaRPr lang="en-US" dirty="0"/>
          </a:p>
        </p:txBody>
      </p:sp>
      <p:sp>
        <p:nvSpPr>
          <p:cNvPr id="4" name="Content Placeholder 3"/>
          <p:cNvSpPr>
            <a:spLocks noGrp="1"/>
          </p:cNvSpPr>
          <p:nvPr>
            <p:ph idx="1"/>
          </p:nvPr>
        </p:nvSpPr>
        <p:spPr/>
        <p:txBody>
          <a:bodyPr/>
          <a:lstStyle/>
          <a:p>
            <a:r>
              <a:rPr lang="en-US" dirty="0" smtClean="0"/>
              <a:t>What’s the shelf life of the data?</a:t>
            </a:r>
          </a:p>
          <a:p>
            <a:r>
              <a:rPr lang="en-US" dirty="0" smtClean="0"/>
              <a:t>What are risks and/or rewards of indefinite retention?</a:t>
            </a:r>
          </a:p>
          <a:p>
            <a:r>
              <a:rPr lang="en-US" dirty="0" smtClean="0"/>
              <a:t>What are the costs of needless data hoarding?</a:t>
            </a:r>
          </a:p>
          <a:p>
            <a:r>
              <a:rPr lang="en-US" dirty="0" smtClean="0"/>
              <a:t>What external triggers can cause a need to purge or retain?</a:t>
            </a:r>
          </a:p>
          <a:p>
            <a:r>
              <a:rPr lang="en-US" dirty="0" smtClean="0"/>
              <a:t>Do the audit logs need to be purged too?</a:t>
            </a:r>
          </a:p>
          <a:p>
            <a:r>
              <a:rPr lang="en-US" dirty="0" smtClean="0"/>
              <a:t>How granular can it be?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8738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Retention Implementation</a:t>
            </a:r>
            <a:endParaRPr lang="en-US" dirty="0"/>
          </a:p>
        </p:txBody>
      </p:sp>
      <p:sp>
        <p:nvSpPr>
          <p:cNvPr id="4" name="Content Placeholder 3"/>
          <p:cNvSpPr>
            <a:spLocks noGrp="1"/>
          </p:cNvSpPr>
          <p:nvPr>
            <p:ph idx="1"/>
          </p:nvPr>
        </p:nvSpPr>
        <p:spPr/>
        <p:txBody>
          <a:bodyPr/>
          <a:lstStyle/>
          <a:p>
            <a:r>
              <a:rPr lang="en-US" dirty="0" smtClean="0"/>
              <a:t>At a minimum, keep good metadata to drive retention process</a:t>
            </a:r>
          </a:p>
          <a:p>
            <a:pPr lvl="1"/>
            <a:r>
              <a:rPr lang="en-US" dirty="0" smtClean="0"/>
              <a:t>Creation Date</a:t>
            </a:r>
          </a:p>
          <a:p>
            <a:pPr lvl="1"/>
            <a:r>
              <a:rPr lang="en-US" dirty="0" smtClean="0"/>
              <a:t>Last Modified Date</a:t>
            </a:r>
          </a:p>
          <a:p>
            <a:pPr lvl="1"/>
            <a:r>
              <a:rPr lang="en-US" dirty="0" smtClean="0"/>
              <a:t>Last Accessed Date</a:t>
            </a:r>
          </a:p>
          <a:p>
            <a:pPr lvl="1"/>
            <a:r>
              <a:rPr lang="en-US" dirty="0" smtClean="0"/>
              <a:t>Applicable Purge Date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9646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Retention Implementation</a:t>
            </a:r>
            <a:endParaRPr lang="en-US" dirty="0"/>
          </a:p>
        </p:txBody>
      </p:sp>
      <p:sp>
        <p:nvSpPr>
          <p:cNvPr id="4" name="Content Placeholder 3"/>
          <p:cNvSpPr>
            <a:spLocks noGrp="1"/>
          </p:cNvSpPr>
          <p:nvPr>
            <p:ph idx="1"/>
          </p:nvPr>
        </p:nvSpPr>
        <p:spPr/>
        <p:txBody>
          <a:bodyPr/>
          <a:lstStyle/>
          <a:p>
            <a:r>
              <a:rPr lang="en-US" dirty="0" smtClean="0"/>
              <a:t>When possible, track full data life-cycle and usage</a:t>
            </a:r>
          </a:p>
          <a:p>
            <a:pPr lvl="1"/>
            <a:r>
              <a:rPr lang="en-US" dirty="0" smtClean="0"/>
              <a:t>Be able to show the pedigree and age of all data</a:t>
            </a:r>
          </a:p>
          <a:p>
            <a:pPr lvl="1"/>
            <a:r>
              <a:rPr lang="en-US" dirty="0" smtClean="0"/>
              <a:t>Helps with record keeping requirements</a:t>
            </a:r>
          </a:p>
          <a:p>
            <a:pPr lvl="1"/>
            <a:r>
              <a:rPr lang="en-US" dirty="0" smtClean="0"/>
              <a:t>Enable data-driven self-governance decisions</a:t>
            </a:r>
          </a:p>
          <a:p>
            <a:pPr lvl="1"/>
            <a:r>
              <a:rPr lang="en-US" dirty="0" smtClean="0"/>
              <a:t>Be able to check with users to understand purge implications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6477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You’ve </a:t>
            </a:r>
            <a:r>
              <a:rPr lang="en-US" dirty="0"/>
              <a:t>Decided You Want to Purge.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829654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Now what</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78703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lstStyle/>
          <a:p>
            <a:pPr eaLnBrk="1" hangingPunct="1">
              <a:defRPr/>
            </a:pPr>
            <a:r>
              <a:rPr lang="en-US" dirty="0" smtClean="0"/>
              <a:t>The Homestretch</a:t>
            </a:r>
          </a:p>
        </p:txBody>
      </p:sp>
      <p:sp>
        <p:nvSpPr>
          <p:cNvPr id="6146" name="Rectangle 2"/>
          <p:cNvSpPr>
            <a:spLocks noGrp="1" noChangeArrowheads="1"/>
          </p:cNvSpPr>
          <p:nvPr>
            <p:ph type="body" idx="1"/>
          </p:nvPr>
        </p:nvSpPr>
        <p:spPr/>
        <p:txBody>
          <a:bodyPr/>
          <a:lstStyle/>
          <a:p>
            <a:pPr eaLnBrk="1" hangingPunct="1">
              <a:defRPr/>
            </a:pPr>
            <a:r>
              <a:rPr lang="en-US" dirty="0" smtClean="0"/>
              <a:t>What’s Next</a:t>
            </a:r>
          </a:p>
          <a:p>
            <a:pPr eaLnBrk="1" hangingPunct="1">
              <a:defRPr/>
            </a:pPr>
            <a:r>
              <a:rPr lang="en-US" dirty="0" smtClean="0"/>
              <a:t>Q &amp; 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535223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Non-Deletion Purging</a:t>
            </a:r>
            <a:endParaRPr lang="en-US" dirty="0"/>
          </a:p>
        </p:txBody>
      </p:sp>
      <p:sp>
        <p:nvSpPr>
          <p:cNvPr id="3" name="Content Placeholder 2"/>
          <p:cNvSpPr>
            <a:spLocks noGrp="1"/>
          </p:cNvSpPr>
          <p:nvPr>
            <p:ph idx="1"/>
          </p:nvPr>
        </p:nvSpPr>
        <p:spPr/>
        <p:txBody>
          <a:bodyPr/>
          <a:lstStyle/>
          <a:p>
            <a:r>
              <a:rPr lang="en-US" dirty="0" smtClean="0"/>
              <a:t>Partial Redaction</a:t>
            </a:r>
          </a:p>
          <a:p>
            <a:r>
              <a:rPr lang="en-US" dirty="0" err="1" smtClean="0"/>
              <a:t>Anonymization</a:t>
            </a:r>
            <a:endParaRPr lang="en-US" dirty="0" smtClean="0"/>
          </a:p>
          <a:p>
            <a:r>
              <a:rPr lang="en-US" dirty="0" smtClean="0"/>
              <a:t>Access Restriction and/or Archiving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3779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Deletion</a:t>
            </a:r>
            <a:endParaRPr lang="en-US" dirty="0"/>
          </a:p>
        </p:txBody>
      </p:sp>
      <p:sp>
        <p:nvSpPr>
          <p:cNvPr id="3" name="Content Placeholder 2"/>
          <p:cNvSpPr>
            <a:spLocks noGrp="1"/>
          </p:cNvSpPr>
          <p:nvPr>
            <p:ph idx="1"/>
          </p:nvPr>
        </p:nvSpPr>
        <p:spPr/>
        <p:txBody>
          <a:bodyPr/>
          <a:lstStyle/>
          <a:p>
            <a:r>
              <a:rPr lang="en-US" dirty="0" smtClean="0"/>
              <a:t>“Soft” Deletion – records removed from use but still present</a:t>
            </a:r>
          </a:p>
          <a:p>
            <a:r>
              <a:rPr lang="en-US" dirty="0" smtClean="0"/>
              <a:t>“Hard” Deletion – records are deleted from the system, possible overwritten</a:t>
            </a:r>
          </a:p>
          <a:p>
            <a:r>
              <a:rPr lang="en-US" dirty="0" smtClean="0"/>
              <a:t>Deletion-by-Encryption – throw away the keys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1980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Hardware Destruction</a:t>
            </a:r>
            <a:endParaRPr lang="en-US" dirty="0"/>
          </a:p>
        </p:txBody>
      </p:sp>
      <p:pic>
        <p:nvPicPr>
          <p:cNvPr id="5" name="Content Placeholder 4" descr="one-dead-fax-machine.pn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8553" t="1720" r="-26073" b="-2007"/>
          <a:stretch/>
        </p:blipFill>
        <p:spPr>
          <a:xfrm>
            <a:off x="617538" y="2289175"/>
            <a:ext cx="23134637" cy="1110932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1098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Physical Hardware Destruction</a:t>
            </a:r>
            <a:endParaRPr lang="en-US" dirty="0"/>
          </a:p>
        </p:txBody>
      </p:sp>
      <p:sp>
        <p:nvSpPr>
          <p:cNvPr id="4" name="Content Placeholder 3"/>
          <p:cNvSpPr>
            <a:spLocks noGrp="1"/>
          </p:cNvSpPr>
          <p:nvPr>
            <p:ph idx="1"/>
          </p:nvPr>
        </p:nvSpPr>
        <p:spPr/>
        <p:txBody>
          <a:bodyPr/>
          <a:lstStyle/>
          <a:p>
            <a:r>
              <a:rPr lang="en-US" dirty="0" smtClean="0"/>
              <a:t>Degaussing</a:t>
            </a:r>
          </a:p>
          <a:p>
            <a:r>
              <a:rPr lang="en-US" dirty="0" smtClean="0"/>
              <a:t>Shredding</a:t>
            </a:r>
          </a:p>
          <a:p>
            <a:r>
              <a:rPr lang="en-US" dirty="0" smtClean="0"/>
              <a:t>Disintegration</a:t>
            </a:r>
          </a:p>
          <a:p>
            <a:r>
              <a:rPr lang="en-US" dirty="0" smtClean="0"/>
              <a:t>Immolation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7856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943600" y="457200"/>
            <a:ext cx="12496800" cy="11172287"/>
          </a:xfrm>
          <a:prstGeom prst="rect">
            <a:avLst/>
          </a:prstGeom>
          <a:noFill/>
        </p:spPr>
        <p:txBody>
          <a:bodyPr wrap="square" rtlCol="0">
            <a:spAutoFit/>
          </a:bodyPr>
          <a:lstStyle/>
          <a:p>
            <a:pPr algn="l"/>
            <a:r>
              <a:rPr lang="en-US" sz="4800" dirty="0">
                <a:solidFill>
                  <a:schemeClr val="bg1"/>
                </a:solidFill>
              </a:rPr>
              <a:t>After great pain, a formal feeling comes –</a:t>
            </a:r>
          </a:p>
          <a:p>
            <a:pPr algn="l"/>
            <a:r>
              <a:rPr lang="en-US" sz="4800" dirty="0">
                <a:solidFill>
                  <a:schemeClr val="bg1"/>
                </a:solidFill>
              </a:rPr>
              <a:t>The Nerves sit ceremonious, like Tombs –</a:t>
            </a:r>
          </a:p>
          <a:p>
            <a:pPr algn="l"/>
            <a:r>
              <a:rPr lang="en-US" sz="4800" dirty="0">
                <a:solidFill>
                  <a:schemeClr val="bg1"/>
                </a:solidFill>
              </a:rPr>
              <a:t>The stiff Heart questions ‘was it He, that bore,’</a:t>
            </a:r>
          </a:p>
          <a:p>
            <a:pPr algn="l"/>
            <a:r>
              <a:rPr lang="en-US" sz="4800" dirty="0">
                <a:solidFill>
                  <a:schemeClr val="bg1"/>
                </a:solidFill>
              </a:rPr>
              <a:t>And ‘Yesterday, or Centuries before’?</a:t>
            </a:r>
          </a:p>
          <a:p>
            <a:pPr algn="l"/>
            <a:r>
              <a:rPr lang="en-US" sz="4800" dirty="0">
                <a:solidFill>
                  <a:schemeClr val="bg1"/>
                </a:solidFill>
              </a:rPr>
              <a:t> </a:t>
            </a:r>
          </a:p>
          <a:p>
            <a:pPr algn="l"/>
            <a:r>
              <a:rPr lang="en-US" sz="4800" dirty="0">
                <a:solidFill>
                  <a:schemeClr val="bg1"/>
                </a:solidFill>
              </a:rPr>
              <a:t>The Feet, mechanical, go round –</a:t>
            </a:r>
          </a:p>
          <a:p>
            <a:pPr algn="l"/>
            <a:r>
              <a:rPr lang="en-US" sz="4800" dirty="0">
                <a:solidFill>
                  <a:schemeClr val="bg1"/>
                </a:solidFill>
              </a:rPr>
              <a:t>A Wooden way</a:t>
            </a:r>
          </a:p>
          <a:p>
            <a:pPr algn="l"/>
            <a:r>
              <a:rPr lang="en-US" sz="4800" dirty="0">
                <a:solidFill>
                  <a:schemeClr val="bg1"/>
                </a:solidFill>
              </a:rPr>
              <a:t>Of Ground, or Air, or Ought –</a:t>
            </a:r>
          </a:p>
          <a:p>
            <a:pPr algn="l"/>
            <a:r>
              <a:rPr lang="en-US" sz="4800" dirty="0">
                <a:solidFill>
                  <a:schemeClr val="bg1"/>
                </a:solidFill>
              </a:rPr>
              <a:t>Regardless grown,</a:t>
            </a:r>
          </a:p>
          <a:p>
            <a:pPr algn="l"/>
            <a:r>
              <a:rPr lang="en-US" sz="4800" dirty="0">
                <a:solidFill>
                  <a:schemeClr val="bg1"/>
                </a:solidFill>
              </a:rPr>
              <a:t>A Quartz contentment, like a stone –</a:t>
            </a:r>
          </a:p>
          <a:p>
            <a:pPr algn="l"/>
            <a:r>
              <a:rPr lang="en-US" sz="4800" dirty="0">
                <a:solidFill>
                  <a:schemeClr val="bg1"/>
                </a:solidFill>
              </a:rPr>
              <a:t> </a:t>
            </a:r>
          </a:p>
          <a:p>
            <a:pPr algn="l"/>
            <a:r>
              <a:rPr lang="en-US" sz="4800" dirty="0">
                <a:solidFill>
                  <a:schemeClr val="bg1"/>
                </a:solidFill>
              </a:rPr>
              <a:t>This is the Hour of Lead –</a:t>
            </a:r>
          </a:p>
          <a:p>
            <a:pPr algn="l"/>
            <a:r>
              <a:rPr lang="en-US" sz="4800" dirty="0">
                <a:solidFill>
                  <a:schemeClr val="bg1"/>
                </a:solidFill>
              </a:rPr>
              <a:t>Remembered, if outlived,</a:t>
            </a:r>
          </a:p>
          <a:p>
            <a:pPr algn="l"/>
            <a:r>
              <a:rPr lang="en-US" sz="4800" dirty="0">
                <a:solidFill>
                  <a:schemeClr val="bg1"/>
                </a:solidFill>
              </a:rPr>
              <a:t>As Freezing persons, recollect the Snow –</a:t>
            </a:r>
          </a:p>
          <a:p>
            <a:pPr algn="l"/>
            <a:r>
              <a:rPr lang="en-US" sz="4800" dirty="0">
                <a:solidFill>
                  <a:schemeClr val="bg1"/>
                </a:solidFill>
              </a:rPr>
              <a:t>First – Chill – then Stupor – then the letting go </a:t>
            </a:r>
            <a:r>
              <a:rPr lang="en-US" sz="4800" dirty="0" smtClean="0">
                <a:solidFill>
                  <a:schemeClr val="bg1"/>
                </a:solidFill>
              </a:rPr>
              <a:t>–</a:t>
            </a:r>
            <a:endParaRPr lang="en-US" sz="4800" dirty="0">
              <a:solidFill>
                <a:schemeClr val="bg1"/>
              </a:solidFill>
            </a:endParaRPr>
          </a:p>
        </p:txBody>
      </p:sp>
      <p:sp>
        <p:nvSpPr>
          <p:cNvPr id="5" name="TextBox 4"/>
          <p:cNvSpPr txBox="1"/>
          <p:nvPr/>
        </p:nvSpPr>
        <p:spPr>
          <a:xfrm>
            <a:off x="12496800" y="12108240"/>
            <a:ext cx="7315200" cy="1569660"/>
          </a:xfrm>
          <a:prstGeom prst="rect">
            <a:avLst/>
          </a:prstGeom>
          <a:noFill/>
        </p:spPr>
        <p:txBody>
          <a:bodyPr wrap="square" rtlCol="0">
            <a:spAutoFit/>
          </a:bodyPr>
          <a:lstStyle/>
          <a:p>
            <a:r>
              <a:rPr lang="en-US" sz="4800" dirty="0">
                <a:solidFill>
                  <a:schemeClr val="bg1"/>
                </a:solidFill>
              </a:rPr>
              <a:t>--Emily Dickinson</a:t>
            </a:r>
          </a:p>
          <a:p>
            <a:endParaRPr lang="en-US" sz="4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368011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Logging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977702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are audit records important</a:t>
            </a:r>
            <a:r>
              <a:rPr lang="en-US" dirty="0" smtClean="0"/>
              <a:t>?</a:t>
            </a:r>
            <a:endParaRPr lang="en-US" dirty="0"/>
          </a:p>
        </p:txBody>
      </p:sp>
      <p:sp>
        <p:nvSpPr>
          <p:cNvPr id="4" name="Content Placeholder 3"/>
          <p:cNvSpPr>
            <a:spLocks noGrp="1"/>
          </p:cNvSpPr>
          <p:nvPr>
            <p:ph idx="1"/>
          </p:nvPr>
        </p:nvSpPr>
        <p:spPr/>
        <p:txBody>
          <a:bodyPr/>
          <a:lstStyle/>
          <a:p>
            <a:pPr lvl="0"/>
            <a:r>
              <a:rPr lang="en-US" dirty="0" smtClean="0"/>
              <a:t>Oversight</a:t>
            </a:r>
          </a:p>
          <a:p>
            <a:pPr lvl="0"/>
            <a:r>
              <a:rPr lang="en-US" dirty="0" smtClean="0"/>
              <a:t>Trust </a:t>
            </a:r>
            <a:endParaRPr lang="en-US" dirty="0"/>
          </a:p>
          <a:p>
            <a:pPr lvl="0"/>
            <a:r>
              <a:rPr lang="en-US" dirty="0"/>
              <a:t>Accountability</a:t>
            </a:r>
          </a:p>
          <a:p>
            <a:pPr lvl="0"/>
            <a:r>
              <a:rPr lang="en-US" dirty="0" smtClean="0"/>
              <a:t>Liability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653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Auditing is easy, right?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802637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stuff is easy.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12799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auditing is hard.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41388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Cast of Characters</a:t>
            </a:r>
            <a:endParaRPr lang="en-US" dirty="0"/>
          </a:p>
        </p:txBody>
      </p:sp>
      <p:sp>
        <p:nvSpPr>
          <p:cNvPr id="4" name="Content Placeholder 3"/>
          <p:cNvSpPr>
            <a:spLocks noGrp="1"/>
          </p:cNvSpPr>
          <p:nvPr>
            <p:ph idx="1"/>
          </p:nvPr>
        </p:nvSpPr>
        <p:spPr/>
        <p:txBody>
          <a:bodyPr/>
          <a:lstStyle/>
          <a:p>
            <a:r>
              <a:rPr lang="en-US" dirty="0" smtClean="0"/>
              <a:t>Courtney Bowman – Civil Liberties Engineer, Misanthrope, </a:t>
            </a:r>
            <a:r>
              <a:rPr lang="en-US" dirty="0" err="1" smtClean="0"/>
              <a:t>Curmugdeon</a:t>
            </a:r>
            <a:r>
              <a:rPr lang="en-US" dirty="0" smtClean="0"/>
              <a:t>, Luddite</a:t>
            </a:r>
          </a:p>
          <a:p>
            <a:r>
              <a:rPr lang="en-US" dirty="0" smtClean="0"/>
              <a:t>John Grant – Civil Liberties Engineer, Reformed Lawyer, Privacy Nerd, General Nerd (Dr. Who Fan)</a:t>
            </a:r>
          </a:p>
          <a:p>
            <a:r>
              <a:rPr lang="en-US" dirty="0" smtClean="0"/>
              <a:t>Ari </a:t>
            </a:r>
            <a:r>
              <a:rPr lang="en-US" dirty="0" err="1" smtClean="0"/>
              <a:t>Gesher</a:t>
            </a:r>
            <a:r>
              <a:rPr lang="en-US" dirty="0" smtClean="0"/>
              <a:t> – Software Engineer, Systems Engineer, Privacy &amp; Security Buff, early </a:t>
            </a:r>
            <a:r>
              <a:rPr lang="en-US" dirty="0" err="1" smtClean="0"/>
              <a:t>Palantir</a:t>
            </a:r>
            <a:r>
              <a:rPr lang="en-US" dirty="0" smtClean="0"/>
              <a:t> engineer. Talks a lot.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7764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 &amp; Readability</a:t>
            </a:r>
          </a:p>
        </p:txBody>
      </p:sp>
      <p:sp>
        <p:nvSpPr>
          <p:cNvPr id="4" name="Content Placeholder 3"/>
          <p:cNvSpPr>
            <a:spLocks noGrp="1"/>
          </p:cNvSpPr>
          <p:nvPr>
            <p:ph idx="1"/>
          </p:nvPr>
        </p:nvSpPr>
        <p:spPr/>
        <p:txBody>
          <a:bodyPr/>
          <a:lstStyle/>
          <a:p>
            <a:r>
              <a:rPr lang="en-US" dirty="0" smtClean="0"/>
              <a:t>Disparate log formats across systems</a:t>
            </a:r>
          </a:p>
          <a:p>
            <a:r>
              <a:rPr lang="en-US" dirty="0" smtClean="0"/>
              <a:t>Coarse-grained configuration of logging</a:t>
            </a:r>
          </a:p>
          <a:p>
            <a:r>
              <a:rPr lang="en-US" dirty="0" smtClean="0"/>
              <a:t>Identifiers to correlate across logs</a:t>
            </a:r>
          </a:p>
          <a:p>
            <a:r>
              <a:rPr lang="en-US" b="1" dirty="0" smtClean="0"/>
              <a:t>Requirement: </a:t>
            </a:r>
            <a:r>
              <a:rPr lang="en-US" i="1" dirty="0"/>
              <a:t>Method for translating potentially disparate audit records into a common, consistent form</a:t>
            </a:r>
            <a:r>
              <a:rPr lang="en-US" b="1" dirty="0"/>
              <a:t>.</a:t>
            </a:r>
            <a:r>
              <a:rPr lang="en-US" dirty="0"/>
              <a:t> </a:t>
            </a:r>
            <a:endParaRPr lang="en-US" b="1"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8095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Scale</a:t>
            </a:r>
            <a:endParaRPr lang="en-US" dirty="0"/>
          </a:p>
        </p:txBody>
      </p:sp>
      <p:sp>
        <p:nvSpPr>
          <p:cNvPr id="4" name="Content Placeholder 3"/>
          <p:cNvSpPr>
            <a:spLocks noGrp="1"/>
          </p:cNvSpPr>
          <p:nvPr>
            <p:ph idx="1"/>
          </p:nvPr>
        </p:nvSpPr>
        <p:spPr/>
        <p:txBody>
          <a:bodyPr/>
          <a:lstStyle/>
          <a:p>
            <a:r>
              <a:rPr lang="en-US" dirty="0" smtClean="0"/>
              <a:t>Machine-generated data gets large fast</a:t>
            </a:r>
          </a:p>
          <a:p>
            <a:r>
              <a:rPr lang="en-US" dirty="0" smtClean="0"/>
              <a:t>Tend towards terse formats, and compression</a:t>
            </a:r>
          </a:p>
          <a:p>
            <a:r>
              <a:rPr lang="en-US" dirty="0" smtClean="0"/>
              <a:t>May be stored on things like tape</a:t>
            </a:r>
          </a:p>
          <a:p>
            <a:r>
              <a:rPr lang="en-US" b="1" dirty="0" smtClean="0"/>
              <a:t>Requirement:</a:t>
            </a:r>
            <a:r>
              <a:rPr lang="en-US" i="1" dirty="0" smtClean="0"/>
              <a:t> </a:t>
            </a:r>
            <a:r>
              <a:rPr lang="en-US" i="1" dirty="0"/>
              <a:t>Determine what level of granularity your audit records need to provide and plan accordingly based on reasonable usage and growth assumptions</a:t>
            </a:r>
            <a:r>
              <a:rPr lang="en-US" i="1" dirty="0" smtClean="0"/>
              <a:t>.</a:t>
            </a:r>
            <a:endParaRPr lang="en-US"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0850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89167665"/>
              </p:ext>
            </p:extLst>
          </p:nvPr>
        </p:nvGraphicFramePr>
        <p:xfrm>
          <a:off x="762000" y="1439332"/>
          <a:ext cx="22860000" cy="7976664"/>
        </p:xfrm>
        <a:graphic>
          <a:graphicData uri="http://schemas.openxmlformats.org/drawingml/2006/table">
            <a:tbl>
              <a:tblPr firstRow="1" firstCol="1" bandRow="1">
                <a:tableStyleId>{E929F9F4-4A8F-4326-A1B4-22849713DDAB}</a:tableStyleId>
              </a:tblPr>
              <a:tblGrid>
                <a:gridCol w="5715000"/>
                <a:gridCol w="5715000"/>
                <a:gridCol w="5715000"/>
                <a:gridCol w="5715000"/>
              </a:tblGrid>
              <a:tr h="2218268">
                <a:tc>
                  <a:txBody>
                    <a:bodyPr/>
                    <a:lstStyle/>
                    <a:p>
                      <a:endParaRPr lang="en-US" sz="4800" dirty="0"/>
                    </a:p>
                  </a:txBody>
                  <a:tcPr anchor="ctr" anchorCtr="1"/>
                </a:tc>
                <a:tc>
                  <a:txBody>
                    <a:bodyPr/>
                    <a:lstStyle/>
                    <a:p>
                      <a:r>
                        <a:rPr lang="en-US" sz="4800" dirty="0" smtClean="0"/>
                        <a:t>User-Centric</a:t>
                      </a:r>
                      <a:endParaRPr lang="en-US" sz="4800" dirty="0"/>
                    </a:p>
                  </a:txBody>
                  <a:tcPr anchor="ctr" anchorCtr="1">
                    <a:lnB w="12700" cap="flat" cmpd="sng" algn="ctr">
                      <a:solidFill>
                        <a:srgbClr val="FFFFFF"/>
                      </a:solidFill>
                      <a:prstDash val="solid"/>
                      <a:round/>
                      <a:headEnd type="none" w="med" len="med"/>
                      <a:tailEnd type="none" w="med" len="med"/>
                    </a:lnB>
                  </a:tcPr>
                </a:tc>
                <a:tc>
                  <a:txBody>
                    <a:bodyPr/>
                    <a:lstStyle/>
                    <a:p>
                      <a:r>
                        <a:rPr lang="en-US" sz="4800" dirty="0" smtClean="0"/>
                        <a:t>Database-Centric</a:t>
                      </a:r>
                      <a:endParaRPr lang="en-US" sz="4800" dirty="0"/>
                    </a:p>
                  </a:txBody>
                  <a:tcPr anchor="ctr" anchorCtr="1"/>
                </a:tc>
                <a:tc>
                  <a:txBody>
                    <a:bodyPr/>
                    <a:lstStyle/>
                    <a:p>
                      <a:r>
                        <a:rPr lang="en-US" sz="4800" dirty="0" smtClean="0"/>
                        <a:t>Entity-Centric</a:t>
                      </a:r>
                      <a:endParaRPr lang="en-US" sz="4800" dirty="0"/>
                    </a:p>
                  </a:txBody>
                  <a:tcPr anchor="ctr" anchorCtr="1">
                    <a:lnB w="12700" cap="flat" cmpd="sng" algn="ctr">
                      <a:solidFill>
                        <a:srgbClr val="FFFFFF"/>
                      </a:solidFill>
                      <a:prstDash val="solid"/>
                      <a:round/>
                      <a:headEnd type="none" w="med" len="med"/>
                      <a:tailEnd type="none" w="med" len="med"/>
                    </a:lnB>
                  </a:tcPr>
                </a:tc>
              </a:tr>
              <a:tr h="2740876">
                <a:tc>
                  <a:txBody>
                    <a:bodyPr/>
                    <a:lstStyle/>
                    <a:p>
                      <a:r>
                        <a:rPr lang="en-US" sz="4800" dirty="0" smtClean="0"/>
                        <a:t>Client-Side</a:t>
                      </a:r>
                      <a:endParaRPr lang="en-US" sz="4800" dirty="0"/>
                    </a:p>
                  </a:txBody>
                  <a:tcPr anchor="ctr" anchorCtr="1">
                    <a:lnR w="12700" cap="flat" cmpd="sng" algn="ctr">
                      <a:solidFill>
                        <a:srgbClr val="FFFFFF"/>
                      </a:solidFill>
                      <a:prstDash val="solid"/>
                      <a:round/>
                      <a:headEnd type="none" w="med" len="med"/>
                      <a:tailEnd type="none" w="med" len="med"/>
                    </a:lnR>
                  </a:tcPr>
                </a:tc>
                <a:tc>
                  <a:txBody>
                    <a:bodyPr/>
                    <a:lstStyle/>
                    <a:p>
                      <a:r>
                        <a:rPr lang="en-US" sz="4800" dirty="0" smtClean="0"/>
                        <a:t>Search:</a:t>
                      </a:r>
                      <a:r>
                        <a:rPr lang="en-US" sz="4800" baseline="0" dirty="0" smtClean="0"/>
                        <a:t> “John Doe”</a:t>
                      </a:r>
                      <a:endParaRPr lang="en-US" sz="4800" dirty="0"/>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US" sz="4800" dirty="0" smtClean="0"/>
                        <a:t>User-query</a:t>
                      </a:r>
                      <a:endParaRPr lang="en-US" sz="4800" dirty="0"/>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tcPr>
                </a:tc>
                <a:tc>
                  <a:txBody>
                    <a:bodyPr/>
                    <a:lstStyle/>
                    <a:p>
                      <a:r>
                        <a:rPr lang="en-US" sz="4800" dirty="0" smtClean="0"/>
                        <a:t>Person object displayed in browser</a:t>
                      </a:r>
                      <a:endParaRPr lang="en-US" sz="4800" dirty="0"/>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740876">
                <a:tc>
                  <a:txBody>
                    <a:bodyPr/>
                    <a:lstStyle/>
                    <a:p>
                      <a:r>
                        <a:rPr lang="en-US" sz="4800" dirty="0" smtClean="0"/>
                        <a:t>Server-Side</a:t>
                      </a:r>
                      <a:endParaRPr lang="en-US" sz="4800" dirty="0"/>
                    </a:p>
                  </a:txBody>
                  <a:tcPr anchor="ctr" anchorCtr="1">
                    <a:lnR w="12700" cap="flat" cmpd="sng" algn="ctr">
                      <a:solidFill>
                        <a:srgbClr val="FFFFFF"/>
                      </a:solidFill>
                      <a:prstDash val="solid"/>
                      <a:round/>
                      <a:headEnd type="none" w="med" len="med"/>
                      <a:tailEnd type="none" w="med" len="med"/>
                    </a:lnR>
                  </a:tcPr>
                </a:tc>
                <a:tc>
                  <a:txBody>
                    <a:bodyPr/>
                    <a:lstStyle/>
                    <a:p>
                      <a:r>
                        <a:rPr lang="en-US" sz="4800" dirty="0" smtClean="0"/>
                        <a:t>Search Application</a:t>
                      </a:r>
                      <a:r>
                        <a:rPr lang="en-US" sz="4800" baseline="0" dirty="0" smtClean="0"/>
                        <a:t> queries for “John OR Doe”</a:t>
                      </a:r>
                      <a:endParaRPr lang="en-US" sz="4800" dirty="0"/>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US" sz="4800" dirty="0" smtClean="0"/>
                        <a:t>Table x, Row y</a:t>
                      </a:r>
                      <a:endParaRPr lang="en-US" sz="4800" dirty="0"/>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800" dirty="0" smtClean="0"/>
                        <a:t>Composition of properties a, b, c rendered in object viewer </a:t>
                      </a:r>
                      <a:endParaRPr lang="en-US" sz="4800" dirty="0"/>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226136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Perspective</a:t>
            </a:r>
            <a:endParaRPr lang="en-US" dirty="0"/>
          </a:p>
        </p:txBody>
      </p:sp>
      <p:sp>
        <p:nvSpPr>
          <p:cNvPr id="4" name="Content Placeholder 3"/>
          <p:cNvSpPr>
            <a:spLocks noGrp="1"/>
          </p:cNvSpPr>
          <p:nvPr>
            <p:ph idx="1"/>
          </p:nvPr>
        </p:nvSpPr>
        <p:spPr/>
        <p:txBody>
          <a:bodyPr/>
          <a:lstStyle/>
          <a:p>
            <a:r>
              <a:rPr lang="en-US" dirty="0" smtClean="0"/>
              <a:t>Audit log narrative structure is key</a:t>
            </a:r>
          </a:p>
          <a:p>
            <a:r>
              <a:rPr lang="en-US" dirty="0" smtClean="0"/>
              <a:t>Must be based on questions that need answering – not technical operations performed</a:t>
            </a:r>
          </a:p>
          <a:p>
            <a:r>
              <a:rPr lang="en-US" b="1" dirty="0"/>
              <a:t>Requirement:</a:t>
            </a:r>
            <a:r>
              <a:rPr lang="en-US" dirty="0"/>
              <a:t> </a:t>
            </a:r>
            <a:r>
              <a:rPr lang="en-US" i="1" dirty="0"/>
              <a:t>Think about what your audit analytics will need entail in practical terms. Adapt the perspective of your audit records accordingly</a:t>
            </a:r>
            <a:r>
              <a:rPr lang="en-US" i="1" dirty="0" smtClean="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2674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Context</a:t>
            </a:r>
            <a:endParaRPr lang="en-US" dirty="0"/>
          </a:p>
        </p:txBody>
      </p:sp>
      <p:sp>
        <p:nvSpPr>
          <p:cNvPr id="4" name="Content Placeholder 3"/>
          <p:cNvSpPr>
            <a:spLocks noGrp="1"/>
          </p:cNvSpPr>
          <p:nvPr>
            <p:ph idx="1"/>
          </p:nvPr>
        </p:nvSpPr>
        <p:spPr/>
        <p:txBody>
          <a:bodyPr/>
          <a:lstStyle/>
          <a:p>
            <a:r>
              <a:rPr lang="en-US" dirty="0" smtClean="0"/>
              <a:t>Single entries lack context</a:t>
            </a:r>
          </a:p>
          <a:p>
            <a:r>
              <a:rPr lang="en-US" dirty="0" smtClean="0"/>
              <a:t>Vast majority of individual actions are legitimate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9300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descr="line.png"/>
          <p:cNvPicPr>
            <a:picLocks noGrp="1" noChangeAspect="1"/>
          </p:cNvPicPr>
          <p:nvPr>
            <p:ph type="pic" sz="quarter" idx="10"/>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2174" b="-12174"/>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053728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descr="context.png"/>
          <p:cNvPicPr>
            <a:picLocks noGrp="1" noChangeAspect="1"/>
          </p:cNvPicPr>
          <p:nvPr>
            <p:ph type="pic" sz="quarter" idx="10"/>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4793" b="-24793"/>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9975745"/>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Context</a:t>
            </a:r>
            <a:endParaRPr lang="en-US" dirty="0"/>
          </a:p>
        </p:txBody>
      </p:sp>
      <p:sp>
        <p:nvSpPr>
          <p:cNvPr id="4" name="Content Placeholder 3"/>
          <p:cNvSpPr>
            <a:spLocks noGrp="1"/>
          </p:cNvSpPr>
          <p:nvPr>
            <p:ph idx="1"/>
          </p:nvPr>
        </p:nvSpPr>
        <p:spPr/>
        <p:txBody>
          <a:bodyPr/>
          <a:lstStyle/>
          <a:p>
            <a:r>
              <a:rPr lang="en-US" dirty="0" smtClean="0"/>
              <a:t>Single entries lack context – innocuous action becomes negligent or nefarious when viewed as a pattern</a:t>
            </a:r>
          </a:p>
          <a:p>
            <a:r>
              <a:rPr lang="en-US" dirty="0" smtClean="0"/>
              <a:t>Vast majority of individual actions are legitimate</a:t>
            </a:r>
          </a:p>
          <a:p>
            <a:r>
              <a:rPr lang="en-US" b="1" dirty="0" smtClean="0"/>
              <a:t>Requirement: </a:t>
            </a:r>
            <a:r>
              <a:rPr lang="en-US" i="1" dirty="0" smtClean="0"/>
              <a:t>capture all context necessary in your auditing systems to reconstruct meaningful answers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4483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Usability</a:t>
            </a:r>
            <a:endParaRPr lang="en-US" dirty="0"/>
          </a:p>
        </p:txBody>
      </p:sp>
      <p:sp>
        <p:nvSpPr>
          <p:cNvPr id="4" name="Content Placeholder 3"/>
          <p:cNvSpPr>
            <a:spLocks noGrp="1"/>
          </p:cNvSpPr>
          <p:nvPr>
            <p:ph idx="1"/>
          </p:nvPr>
        </p:nvSpPr>
        <p:spPr/>
        <p:txBody>
          <a:bodyPr/>
          <a:lstStyle/>
          <a:p>
            <a:r>
              <a:rPr lang="en-US" dirty="0" smtClean="0"/>
              <a:t>Compression and terse formats make standard search tools useless.</a:t>
            </a:r>
          </a:p>
          <a:p>
            <a:r>
              <a:rPr lang="en-US" dirty="0" smtClean="0"/>
              <a:t>Lack of quality indexing and search makes the timely review difficult.</a:t>
            </a:r>
          </a:p>
          <a:p>
            <a:r>
              <a:rPr lang="en-US" dirty="0" smtClean="0"/>
              <a:t>Log data is often not human-readable.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7442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Placeholder 2" descr="badlog.png"/>
          <p:cNvPicPr>
            <a:picLocks noGrp="1" noChangeAspect="1"/>
          </p:cNvPicPr>
          <p:nvPr>
            <p:ph type="pic" sz="quarter" idx="10"/>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509" t="-57950" r="5735" b="-64105"/>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21646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Process Note</a:t>
            </a:r>
            <a:endParaRPr lang="en-US" dirty="0"/>
          </a:p>
        </p:txBody>
      </p:sp>
      <p:sp>
        <p:nvSpPr>
          <p:cNvPr id="4" name="Content Placeholder 3"/>
          <p:cNvSpPr>
            <a:spLocks noGrp="1"/>
          </p:cNvSpPr>
          <p:nvPr>
            <p:ph idx="1"/>
          </p:nvPr>
        </p:nvSpPr>
        <p:spPr/>
        <p:txBody>
          <a:bodyPr/>
          <a:lstStyle/>
          <a:p>
            <a:r>
              <a:rPr lang="en-US" dirty="0" smtClean="0"/>
              <a:t>This content comes from a work in progress, </a:t>
            </a:r>
            <a:r>
              <a:rPr lang="en-US" u="sng" dirty="0" smtClean="0"/>
              <a:t>Architecture of Privacy</a:t>
            </a:r>
            <a:r>
              <a:rPr lang="en-US" dirty="0"/>
              <a:t> </a:t>
            </a:r>
            <a:r>
              <a:rPr lang="en-US" dirty="0" smtClean="0"/>
              <a:t>– a book we’re currently writing for O’Reilly.</a:t>
            </a:r>
          </a:p>
          <a:p>
            <a:r>
              <a:rPr lang="en-US" dirty="0" smtClean="0"/>
              <a:t>We’ve never taught this as a course before. Bear with us.</a:t>
            </a:r>
          </a:p>
          <a:p>
            <a:r>
              <a:rPr lang="en-US" dirty="0" smtClean="0"/>
              <a:t>We know a lot about the subject.  Please ask us questions where we’re not being clear – we don’t offend easily.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040726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Placeholder 3" descr="goodlog.png"/>
          <p:cNvPicPr>
            <a:picLocks noGrp="1" noChangeAspect="1"/>
          </p:cNvPicPr>
          <p:nvPr>
            <p:ph type="pic" sz="quarter" idx="10"/>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9008" b="-9008"/>
          <a:stretch>
            <a:fillRect/>
          </a:stretch>
        </p:blipFill>
        <p:spPr>
          <a:xfrm>
            <a:off x="0" y="-596900"/>
            <a:ext cx="24384000" cy="137033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779278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Placeholder 2" descr="betterlog.png"/>
          <p:cNvPicPr>
            <a:picLocks noGrp="1" noChangeAspect="1"/>
          </p:cNvPicPr>
          <p:nvPr>
            <p:ph type="pic" sz="quarter" idx="10"/>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81" r="1881"/>
          <a:stretch>
            <a:fillRect/>
          </a:stretch>
        </p:blipFill>
        <p:spPr>
          <a:xfrm>
            <a:off x="609600" y="609600"/>
            <a:ext cx="24384000" cy="137033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251459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Usability</a:t>
            </a:r>
            <a:endParaRPr lang="en-US" dirty="0"/>
          </a:p>
        </p:txBody>
      </p:sp>
      <p:sp>
        <p:nvSpPr>
          <p:cNvPr id="4" name="Content Placeholder 3"/>
          <p:cNvSpPr>
            <a:spLocks noGrp="1"/>
          </p:cNvSpPr>
          <p:nvPr>
            <p:ph idx="1"/>
          </p:nvPr>
        </p:nvSpPr>
        <p:spPr/>
        <p:txBody>
          <a:bodyPr/>
          <a:lstStyle/>
          <a:p>
            <a:r>
              <a:rPr lang="en-US" dirty="0" smtClean="0"/>
              <a:t>Compression and terse formats make standard search tools useless.</a:t>
            </a:r>
          </a:p>
          <a:p>
            <a:r>
              <a:rPr lang="en-US" dirty="0" smtClean="0"/>
              <a:t>Lack of quality indexing and search makes the timely review difficult.</a:t>
            </a:r>
          </a:p>
          <a:p>
            <a:r>
              <a:rPr lang="en-US" dirty="0" smtClean="0"/>
              <a:t>Log data is often not human-readable.</a:t>
            </a:r>
          </a:p>
          <a:p>
            <a:r>
              <a:rPr lang="en-US" b="1" dirty="0"/>
              <a:t>Requirement: </a:t>
            </a:r>
            <a:r>
              <a:rPr lang="en-US" i="1" dirty="0"/>
              <a:t>Provide means for accessing audit records in usable ways, ideally embodying the following features:</a:t>
            </a:r>
          </a:p>
          <a:p>
            <a:pPr lvl="1"/>
            <a:r>
              <a:rPr lang="en-US" dirty="0"/>
              <a:t>Full-text searchable</a:t>
            </a:r>
          </a:p>
          <a:p>
            <a:pPr lvl="1"/>
            <a:r>
              <a:rPr lang="en-US" dirty="0"/>
              <a:t>Indexed for performance</a:t>
            </a:r>
          </a:p>
          <a:p>
            <a:pPr lvl="1"/>
            <a:r>
              <a:rPr lang="en-US" dirty="0"/>
              <a:t>Searchable by property/component</a:t>
            </a:r>
          </a:p>
          <a:p>
            <a:pPr lvl="1"/>
            <a:r>
              <a:rPr lang="en-US" dirty="0"/>
              <a:t>Tailored according for effective auditor perspective and user </a:t>
            </a:r>
            <a:r>
              <a:rPr lang="en-US" dirty="0" smtClean="0"/>
              <a:t>context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371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Audit Log </a:t>
            </a:r>
            <a:r>
              <a:rPr lang="en-US" dirty="0" err="1" smtClean="0"/>
              <a:t>Infosec</a:t>
            </a:r>
            <a:endParaRPr lang="en-US" dirty="0"/>
          </a:p>
        </p:txBody>
      </p:sp>
      <p:sp>
        <p:nvSpPr>
          <p:cNvPr id="4" name="Content Placeholder 3"/>
          <p:cNvSpPr>
            <a:spLocks noGrp="1"/>
          </p:cNvSpPr>
          <p:nvPr>
            <p:ph idx="1"/>
          </p:nvPr>
        </p:nvSpPr>
        <p:spPr/>
        <p:txBody>
          <a:bodyPr/>
          <a:lstStyle/>
          <a:p>
            <a:r>
              <a:rPr lang="en-US" dirty="0" smtClean="0"/>
              <a:t>Audit log data is itself sensitive!</a:t>
            </a:r>
          </a:p>
          <a:p>
            <a:r>
              <a:rPr lang="en-US" dirty="0" smtClean="0"/>
              <a:t>Encrypt-at-rest and in transit for simple security</a:t>
            </a:r>
          </a:p>
          <a:p>
            <a:r>
              <a:rPr lang="en-US" dirty="0" smtClean="0"/>
              <a:t>If logs can be tampered with or destroyed, they can’t be trusted</a:t>
            </a:r>
          </a:p>
          <a:p>
            <a:r>
              <a:rPr lang="en-US" b="1" dirty="0" err="1" smtClean="0"/>
              <a:t>Requirment</a:t>
            </a:r>
            <a:r>
              <a:rPr lang="en-US" b="1" dirty="0" smtClean="0"/>
              <a:t>: </a:t>
            </a:r>
            <a:r>
              <a:rPr lang="en-US" i="1" dirty="0" smtClean="0"/>
              <a:t>cryptographic hash-chaining to immediately detect log tampering</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9750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Placeholder 3" descr="hash chain.png"/>
          <p:cNvPicPr>
            <a:picLocks noGrp="1" noChangeAspect="1"/>
          </p:cNvPicPr>
          <p:nvPr>
            <p:ph type="pic" sz="quarter" idx="10"/>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974" r="-8974"/>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6407219"/>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Audit Log Access Requirements</a:t>
            </a:r>
            <a:endParaRPr lang="en-US" dirty="0"/>
          </a:p>
        </p:txBody>
      </p:sp>
      <p:sp>
        <p:nvSpPr>
          <p:cNvPr id="4" name="Content Placeholder 3"/>
          <p:cNvSpPr>
            <a:spLocks noGrp="1"/>
          </p:cNvSpPr>
          <p:nvPr>
            <p:ph idx="1"/>
          </p:nvPr>
        </p:nvSpPr>
        <p:spPr/>
        <p:txBody>
          <a:bodyPr/>
          <a:lstStyle/>
          <a:p>
            <a:r>
              <a:rPr lang="en-US" dirty="0" smtClean="0"/>
              <a:t>It’s a recursive problem</a:t>
            </a:r>
          </a:p>
          <a:p>
            <a:r>
              <a:rPr lang="en-US" dirty="0" smtClean="0"/>
              <a:t>Different </a:t>
            </a:r>
            <a:r>
              <a:rPr lang="en-US" dirty="0"/>
              <a:t>auditors may have variable access to user information</a:t>
            </a:r>
          </a:p>
          <a:p>
            <a:r>
              <a:rPr lang="en-US" dirty="0"/>
              <a:t>Access should be overseen by owner</a:t>
            </a:r>
          </a:p>
          <a:p>
            <a:r>
              <a:rPr lang="en-US" dirty="0"/>
              <a:t>Should have ability to withdraw or modify auditors’ permissions as investigation statuses change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9820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Audit Log Access Policy</a:t>
            </a:r>
            <a:endParaRPr lang="en-US" dirty="0"/>
          </a:p>
        </p:txBody>
      </p:sp>
      <p:sp>
        <p:nvSpPr>
          <p:cNvPr id="4" name="Content Placeholder 3"/>
          <p:cNvSpPr>
            <a:spLocks noGrp="1"/>
          </p:cNvSpPr>
          <p:nvPr>
            <p:ph idx="1"/>
          </p:nvPr>
        </p:nvSpPr>
        <p:spPr/>
        <p:txBody>
          <a:bodyPr/>
          <a:lstStyle/>
          <a:p>
            <a:r>
              <a:rPr lang="en-US" dirty="0" smtClean="0"/>
              <a:t>All </a:t>
            </a:r>
            <a:r>
              <a:rPr lang="en-US" dirty="0"/>
              <a:t>auditors see everything</a:t>
            </a:r>
          </a:p>
          <a:p>
            <a:r>
              <a:rPr lang="en-US" dirty="0"/>
              <a:t>Some </a:t>
            </a:r>
            <a:r>
              <a:rPr lang="en-US" dirty="0" smtClean="0"/>
              <a:t>auditors </a:t>
            </a:r>
            <a:r>
              <a:rPr lang="en-US" dirty="0"/>
              <a:t>see everything, others see only a subset of data</a:t>
            </a:r>
          </a:p>
          <a:p>
            <a:r>
              <a:rPr lang="en-US" dirty="0"/>
              <a:t>Auditors </a:t>
            </a:r>
            <a:r>
              <a:rPr lang="en-US" dirty="0" smtClean="0"/>
              <a:t>are subject to </a:t>
            </a:r>
            <a:r>
              <a:rPr lang="en-US" dirty="0"/>
              <a:t>fine-grained </a:t>
            </a:r>
            <a:r>
              <a:rPr lang="en-US" dirty="0" smtClean="0"/>
              <a:t>sets </a:t>
            </a:r>
            <a:r>
              <a:rPr lang="en-US" dirty="0"/>
              <a:t>of permissions that control what can and cannot be </a:t>
            </a:r>
            <a:r>
              <a:rPr lang="en-US" dirty="0" smtClean="0"/>
              <a:t>seen – no end user data!</a:t>
            </a:r>
            <a:endParaRPr lang="en-US" dirty="0"/>
          </a:p>
          <a:p>
            <a:r>
              <a:rPr lang="en-US" dirty="0"/>
              <a:t>Support discovery </a:t>
            </a:r>
            <a:r>
              <a:rPr lang="en-US" dirty="0" smtClean="0"/>
              <a:t>permissions (see: Access Controls)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8487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0" dirty="0" smtClean="0"/>
              <a:t>Federated Architecture</a:t>
            </a:r>
            <a:endParaRPr lang="en-US" sz="1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6105403"/>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Federated Architecture</a:t>
            </a:r>
            <a:endParaRPr lang="en-US" dirty="0"/>
          </a:p>
        </p:txBody>
      </p:sp>
      <p:sp>
        <p:nvSpPr>
          <p:cNvPr id="4" name="Content Placeholder 3"/>
          <p:cNvSpPr>
            <a:spLocks noGrp="1"/>
          </p:cNvSpPr>
          <p:nvPr>
            <p:ph idx="1"/>
          </p:nvPr>
        </p:nvSpPr>
        <p:spPr/>
        <p:txBody>
          <a:bodyPr/>
          <a:lstStyle/>
          <a:p>
            <a:r>
              <a:rPr lang="en-US" dirty="0" smtClean="0"/>
              <a:t>Allowing query access into a system, but not bulk data-sharing</a:t>
            </a:r>
          </a:p>
          <a:p>
            <a:r>
              <a:rPr lang="en-US" dirty="0" smtClean="0"/>
              <a:t>Data owners get to set access policy and log usage</a:t>
            </a:r>
          </a:p>
          <a:p>
            <a:r>
              <a:rPr lang="en-US" dirty="0" smtClean="0"/>
              <a:t>Reduces privacy risk by not creating large ‘data lakes’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2512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Patterns</a:t>
            </a:r>
            <a:endParaRPr lang="en-US" dirty="0"/>
          </a:p>
        </p:txBody>
      </p:sp>
      <p:sp>
        <p:nvSpPr>
          <p:cNvPr id="3" name="Content Placeholder 2"/>
          <p:cNvSpPr>
            <a:spLocks noGrp="1"/>
          </p:cNvSpPr>
          <p:nvPr>
            <p:ph idx="1"/>
          </p:nvPr>
        </p:nvSpPr>
        <p:spPr/>
        <p:txBody>
          <a:bodyPr/>
          <a:lstStyle/>
          <a:p>
            <a:r>
              <a:rPr lang="en-US" dirty="0" smtClean="0"/>
              <a:t>Create a search endpoint for the federated </a:t>
            </a:r>
            <a:r>
              <a:rPr lang="en-US" dirty="0" err="1" smtClean="0"/>
              <a:t>datasource</a:t>
            </a:r>
            <a:endParaRPr lang="en-US" dirty="0" smtClean="0"/>
          </a:p>
          <a:p>
            <a:r>
              <a:rPr lang="en-US" dirty="0" smtClean="0"/>
              <a:t>Search index is kept up-to-date in an online fashion</a:t>
            </a:r>
          </a:p>
          <a:p>
            <a:r>
              <a:rPr lang="en-US" dirty="0" smtClean="0"/>
              <a:t>Publish/Subscribe pattern allows the online updating of queried data</a:t>
            </a:r>
          </a:p>
          <a:p>
            <a:r>
              <a:rPr lang="en-US" dirty="0" smtClean="0"/>
              <a:t>Pull/Push model with versioning can enable disconnected use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6313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4000" dirty="0" smtClean="0"/>
              <a:t>Thinking </a:t>
            </a:r>
            <a:r>
              <a:rPr lang="en-US" sz="14000" dirty="0"/>
              <a:t>A</a:t>
            </a:r>
            <a:r>
              <a:rPr lang="en-US" sz="14000" dirty="0" smtClean="0"/>
              <a:t>bout Privacy</a:t>
            </a:r>
            <a:endParaRPr lang="en-US" sz="1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6904548"/>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Features</a:t>
            </a:r>
            <a:endParaRPr lang="en-US" dirty="0"/>
          </a:p>
        </p:txBody>
      </p:sp>
      <p:sp>
        <p:nvSpPr>
          <p:cNvPr id="3" name="Content Placeholder 2"/>
          <p:cNvSpPr>
            <a:spLocks noGrp="1"/>
          </p:cNvSpPr>
          <p:nvPr>
            <p:ph idx="1"/>
          </p:nvPr>
        </p:nvSpPr>
        <p:spPr/>
        <p:txBody>
          <a:bodyPr/>
          <a:lstStyle/>
          <a:p>
            <a:r>
              <a:rPr lang="en-US" dirty="0"/>
              <a:t>Unified UX across disparate systems</a:t>
            </a:r>
          </a:p>
          <a:p>
            <a:r>
              <a:rPr lang="en-US" dirty="0"/>
              <a:t>Centralized data scales with use, not total available </a:t>
            </a:r>
            <a:r>
              <a:rPr lang="en-US" dirty="0" smtClean="0"/>
              <a:t>data</a:t>
            </a:r>
          </a:p>
          <a:p>
            <a:r>
              <a:rPr lang="en-US" dirty="0" smtClean="0"/>
              <a:t>Simplifies the adding and removal of </a:t>
            </a:r>
            <a:r>
              <a:rPr lang="en-US" dirty="0" err="1" smtClean="0"/>
              <a:t>datasources</a:t>
            </a:r>
            <a:endParaRPr lang="en-US" dirty="0" smtClean="0"/>
          </a:p>
          <a:p>
            <a:r>
              <a:rPr lang="en-US" dirty="0" smtClean="0"/>
              <a:t>Simplifies the tagging of data for privacy controls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8872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Properties</a:t>
            </a:r>
            <a:endParaRPr lang="en-US" dirty="0"/>
          </a:p>
        </p:txBody>
      </p:sp>
      <p:sp>
        <p:nvSpPr>
          <p:cNvPr id="3" name="Content Placeholder 2"/>
          <p:cNvSpPr>
            <a:spLocks noGrp="1"/>
          </p:cNvSpPr>
          <p:nvPr>
            <p:ph idx="1"/>
          </p:nvPr>
        </p:nvSpPr>
        <p:spPr/>
        <p:txBody>
          <a:bodyPr/>
          <a:lstStyle/>
          <a:p>
            <a:r>
              <a:rPr lang="en-US" dirty="0"/>
              <a:t>Data owner controls access restrictions and auditing</a:t>
            </a:r>
          </a:p>
          <a:p>
            <a:r>
              <a:rPr lang="en-US" dirty="0" smtClean="0"/>
              <a:t>Different subsets of datasets can be selectively shared</a:t>
            </a:r>
          </a:p>
          <a:p>
            <a:r>
              <a:rPr lang="en-US" dirty="0" smtClean="0"/>
              <a:t>Different subsets, views, or aggregations of records can be selectively shared</a:t>
            </a:r>
          </a:p>
          <a:p>
            <a:r>
              <a:rPr lang="en-US" dirty="0" smtClean="0"/>
              <a:t>Discovery permissions can be very useful</a:t>
            </a:r>
          </a:p>
          <a:p>
            <a:r>
              <a:rPr lang="en-US" dirty="0" smtClean="0"/>
              <a:t>Easy to take a dataset offline or redact whole datasets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0703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Creating a Federated Service</a:t>
            </a:r>
            <a:endParaRPr lang="en-US" dirty="0"/>
          </a:p>
        </p:txBody>
      </p:sp>
      <p:sp>
        <p:nvSpPr>
          <p:cNvPr id="4" name="Content Placeholder 3"/>
          <p:cNvSpPr>
            <a:spLocks noGrp="1"/>
          </p:cNvSpPr>
          <p:nvPr>
            <p:ph idx="1"/>
          </p:nvPr>
        </p:nvSpPr>
        <p:spPr/>
        <p:txBody>
          <a:bodyPr/>
          <a:lstStyle/>
          <a:p>
            <a:r>
              <a:rPr lang="en-US" b="1" dirty="0" smtClean="0"/>
              <a:t>What:</a:t>
            </a:r>
            <a:r>
              <a:rPr lang="en-US" dirty="0" smtClean="0"/>
              <a:t> Determine which datasets are to be shared with which users</a:t>
            </a:r>
          </a:p>
          <a:p>
            <a:r>
              <a:rPr lang="en-US" b="1" dirty="0" smtClean="0"/>
              <a:t>Who:</a:t>
            </a:r>
            <a:r>
              <a:rPr lang="en-US" dirty="0" smtClean="0"/>
              <a:t> Determine which users or roles can see what data</a:t>
            </a:r>
          </a:p>
          <a:p>
            <a:r>
              <a:rPr lang="en-US" b="1" dirty="0" smtClean="0"/>
              <a:t>How:</a:t>
            </a:r>
            <a:r>
              <a:rPr lang="en-US" dirty="0" smtClean="0"/>
              <a:t> Determine what view of the data (full, redacted, aggregate, etc.) each user group will see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4866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Implementation Example</a:t>
            </a:r>
            <a:endParaRPr lang="en-US" dirty="0"/>
          </a:p>
        </p:txBody>
      </p:sp>
      <p:sp>
        <p:nvSpPr>
          <p:cNvPr id="4" name="Content Placeholder 3"/>
          <p:cNvSpPr>
            <a:spLocks noGrp="1"/>
          </p:cNvSpPr>
          <p:nvPr>
            <p:ph idx="1"/>
          </p:nvPr>
        </p:nvSpPr>
        <p:spPr/>
        <p:txBody>
          <a:bodyPr/>
          <a:lstStyle/>
          <a:p>
            <a:r>
              <a:rPr lang="en-US" dirty="0" smtClean="0"/>
              <a:t>System-of-record is large legacy database system</a:t>
            </a:r>
          </a:p>
          <a:p>
            <a:r>
              <a:rPr lang="en-US" dirty="0" smtClean="0"/>
              <a:t>Federated search index is </a:t>
            </a:r>
            <a:r>
              <a:rPr lang="en-US" dirty="0" err="1" smtClean="0"/>
              <a:t>ElasticSearch</a:t>
            </a:r>
            <a:endParaRPr lang="en-US" dirty="0" smtClean="0"/>
          </a:p>
          <a:p>
            <a:r>
              <a:rPr lang="en-US" dirty="0" smtClean="0"/>
              <a:t>Data is projected into the </a:t>
            </a:r>
            <a:r>
              <a:rPr lang="en-US" dirty="0" err="1" smtClean="0"/>
              <a:t>ElasticSearch</a:t>
            </a:r>
            <a:r>
              <a:rPr lang="en-US" dirty="0" smtClean="0"/>
              <a:t> indexes</a:t>
            </a:r>
          </a:p>
          <a:p>
            <a:r>
              <a:rPr lang="en-US" dirty="0" err="1" smtClean="0"/>
              <a:t>RESTful</a:t>
            </a:r>
            <a:r>
              <a:rPr lang="en-US" dirty="0" smtClean="0"/>
              <a:t> query interface performs authentication and audit logging</a:t>
            </a:r>
          </a:p>
          <a:p>
            <a:r>
              <a:rPr lang="en-US" dirty="0" smtClean="0"/>
              <a:t>ES percolator pattern can be used to implement pub/sub semantics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4297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Systems: Use Cases</a:t>
            </a:r>
            <a:endParaRPr lang="en-US" dirty="0"/>
          </a:p>
        </p:txBody>
      </p:sp>
      <p:sp>
        <p:nvSpPr>
          <p:cNvPr id="3" name="Content Placeholder 2"/>
          <p:cNvSpPr>
            <a:spLocks noGrp="1"/>
          </p:cNvSpPr>
          <p:nvPr>
            <p:ph idx="1"/>
          </p:nvPr>
        </p:nvSpPr>
        <p:spPr/>
        <p:txBody>
          <a:bodyPr/>
          <a:lstStyle/>
          <a:p>
            <a:r>
              <a:rPr lang="en-US" b="1" dirty="0" smtClean="0"/>
              <a:t>Complex Regulatory Regimes: </a:t>
            </a:r>
            <a:r>
              <a:rPr lang="en-US" dirty="0" smtClean="0"/>
              <a:t>Cross-border, cross-industry</a:t>
            </a:r>
          </a:p>
          <a:p>
            <a:r>
              <a:rPr lang="en-US" b="1" dirty="0" smtClean="0"/>
              <a:t>Lack-of-Trust: </a:t>
            </a:r>
            <a:r>
              <a:rPr lang="en-US" dirty="0" smtClean="0"/>
              <a:t>sharing without fully trusting the counter-party</a:t>
            </a:r>
          </a:p>
          <a:p>
            <a:r>
              <a:rPr lang="en-US" b="1" dirty="0" smtClean="0"/>
              <a:t>Public Relations: </a:t>
            </a:r>
            <a:r>
              <a:rPr lang="en-US" dirty="0" smtClean="0"/>
              <a:t>reassuring stakeholders that abuse is limited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3492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Search Weaknesses</a:t>
            </a:r>
            <a:endParaRPr lang="en-US" dirty="0"/>
          </a:p>
        </p:txBody>
      </p:sp>
      <p:sp>
        <p:nvSpPr>
          <p:cNvPr id="3" name="Content Placeholder 2"/>
          <p:cNvSpPr>
            <a:spLocks noGrp="1"/>
          </p:cNvSpPr>
          <p:nvPr>
            <p:ph idx="1"/>
          </p:nvPr>
        </p:nvSpPr>
        <p:spPr/>
        <p:txBody>
          <a:bodyPr/>
          <a:lstStyle/>
          <a:p>
            <a:r>
              <a:rPr lang="en-US" dirty="0" smtClean="0"/>
              <a:t>Performance can be constrained by the slowest link</a:t>
            </a:r>
          </a:p>
          <a:p>
            <a:r>
              <a:rPr lang="en-US" dirty="0" smtClean="0"/>
              <a:t>Implementation complexity – dual-edged sword</a:t>
            </a:r>
          </a:p>
          <a:p>
            <a:r>
              <a:rPr lang="en-US" dirty="0" smtClean="0"/>
              <a:t>Account breaches give access to multiple systems</a:t>
            </a:r>
          </a:p>
          <a:p>
            <a:r>
              <a:rPr lang="en-US" dirty="0" smtClean="0"/>
              <a:t>Still no way to truly limit use once a query is answered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1909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0" dirty="0" smtClean="0"/>
              <a:t>Security Architecture</a:t>
            </a:r>
            <a:endParaRPr lang="en-US" sz="1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6822675"/>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Security Architecture</a:t>
            </a:r>
            <a:endParaRPr lang="en-US" dirty="0"/>
          </a:p>
        </p:txBody>
      </p:sp>
      <p:sp>
        <p:nvSpPr>
          <p:cNvPr id="4" name="Content Placeholder 3"/>
          <p:cNvSpPr>
            <a:spLocks noGrp="1"/>
          </p:cNvSpPr>
          <p:nvPr>
            <p:ph idx="1"/>
          </p:nvPr>
        </p:nvSpPr>
        <p:spPr/>
        <p:txBody>
          <a:bodyPr/>
          <a:lstStyle/>
          <a:p>
            <a:r>
              <a:rPr lang="en-US" dirty="0" smtClean="0"/>
              <a:t>Systems security and good </a:t>
            </a:r>
            <a:r>
              <a:rPr lang="en-US" dirty="0" err="1" smtClean="0"/>
              <a:t>infosec</a:t>
            </a:r>
            <a:r>
              <a:rPr lang="en-US" dirty="0" smtClean="0"/>
              <a:t> guard against external threats</a:t>
            </a:r>
          </a:p>
          <a:p>
            <a:r>
              <a:rPr lang="en-US" dirty="0" smtClean="0"/>
              <a:t>What about internal threats?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1302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Humans In the loop</a:t>
            </a:r>
            <a:endParaRPr lang="en-US" dirty="0"/>
          </a:p>
        </p:txBody>
      </p:sp>
      <p:sp>
        <p:nvSpPr>
          <p:cNvPr id="4" name="Content Placeholder 3"/>
          <p:cNvSpPr>
            <a:spLocks noGrp="1"/>
          </p:cNvSpPr>
          <p:nvPr>
            <p:ph idx="1"/>
          </p:nvPr>
        </p:nvSpPr>
        <p:spPr/>
        <p:txBody>
          <a:bodyPr/>
          <a:lstStyle/>
          <a:p>
            <a:r>
              <a:rPr lang="en-US" dirty="0" smtClean="0"/>
              <a:t>Granting access of any sort implies privacy risk</a:t>
            </a:r>
          </a:p>
          <a:p>
            <a:r>
              <a:rPr lang="en-US" dirty="0" smtClean="0"/>
              <a:t>Technical restrictions only go so far</a:t>
            </a:r>
          </a:p>
          <a:p>
            <a:r>
              <a:rPr lang="en-US" dirty="0" smtClean="0"/>
              <a:t>Oversight, auditing, and monitoring complete the picture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6987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Separation of Powers: Roles</a:t>
            </a:r>
            <a:endParaRPr lang="en-US" dirty="0"/>
          </a:p>
        </p:txBody>
      </p:sp>
      <p:sp>
        <p:nvSpPr>
          <p:cNvPr id="4" name="Content Placeholder 3"/>
          <p:cNvSpPr>
            <a:spLocks noGrp="1"/>
          </p:cNvSpPr>
          <p:nvPr>
            <p:ph idx="1"/>
          </p:nvPr>
        </p:nvSpPr>
        <p:spPr/>
        <p:txBody>
          <a:bodyPr/>
          <a:lstStyle/>
          <a:p>
            <a:r>
              <a:rPr lang="en-US" b="1" dirty="0" smtClean="0"/>
              <a:t>End Users: </a:t>
            </a:r>
            <a:r>
              <a:rPr lang="en-US" dirty="0" smtClean="0"/>
              <a:t>use the system for its stated purpose.</a:t>
            </a:r>
            <a:endParaRPr lang="en-US" dirty="0"/>
          </a:p>
          <a:p>
            <a:r>
              <a:rPr lang="en-US" b="1" dirty="0" smtClean="0"/>
              <a:t>Application Admins:</a:t>
            </a:r>
            <a:r>
              <a:rPr lang="en-US" dirty="0" smtClean="0"/>
              <a:t> responsible for configuration and maintenance of the functional system.</a:t>
            </a:r>
            <a:endParaRPr lang="en-US" dirty="0"/>
          </a:p>
          <a:p>
            <a:r>
              <a:rPr lang="en-US" b="1" dirty="0" smtClean="0"/>
              <a:t>Systems Administrators:</a:t>
            </a:r>
            <a:r>
              <a:rPr lang="en-US" dirty="0"/>
              <a:t> responsible for the operating system (e.g., Linux, Windows) and other components on which the application </a:t>
            </a:r>
            <a:r>
              <a:rPr lang="en-US" dirty="0" smtClean="0"/>
              <a:t>depends.</a:t>
            </a:r>
            <a:endParaRPr lang="en-US" dirty="0"/>
          </a:p>
          <a:p>
            <a:r>
              <a:rPr lang="en-US" b="1" dirty="0" smtClean="0"/>
              <a:t>Hardware Administrators: </a:t>
            </a:r>
            <a:r>
              <a:rPr lang="en-US" dirty="0"/>
              <a:t>responsible for the upkeep and maintenance of the physical machines on which the software </a:t>
            </a:r>
            <a:r>
              <a:rPr lang="en-US" dirty="0" smtClean="0"/>
              <a:t>runs.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6346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1932</TotalTime>
  <Pages>0</Pages>
  <Words>10257</Words>
  <Characters>0</Characters>
  <Application>Microsoft Macintosh PowerPoint</Application>
  <PresentationFormat>Custom</PresentationFormat>
  <Lines>0</Lines>
  <Paragraphs>662</Paragraphs>
  <Slides>106</Slides>
  <Notes>51</Notes>
  <HiddenSlides>0</HiddenSlides>
  <MMClips>0</MMClips>
  <ScaleCrop>false</ScaleCrop>
  <HeadingPairs>
    <vt:vector size="4" baseType="variant">
      <vt:variant>
        <vt:lpstr>Design Template</vt:lpstr>
      </vt:variant>
      <vt:variant>
        <vt:i4>2</vt:i4>
      </vt:variant>
      <vt:variant>
        <vt:lpstr>Slide Titles</vt:lpstr>
      </vt:variant>
      <vt:variant>
        <vt:i4>106</vt:i4>
      </vt:variant>
    </vt:vector>
  </HeadingPairs>
  <TitlesOfParts>
    <vt:vector size="108" baseType="lpstr">
      <vt:lpstr>Default - Title Slide</vt:lpstr>
      <vt:lpstr>Default - Title and Content</vt:lpstr>
      <vt:lpstr>Building  Privacy-Protected  Data Systems</vt:lpstr>
      <vt:lpstr>Overview</vt:lpstr>
      <vt:lpstr>Hour One</vt:lpstr>
      <vt:lpstr>Hour Two+</vt:lpstr>
      <vt:lpstr>Hour Three</vt:lpstr>
      <vt:lpstr>The Homestretch</vt:lpstr>
      <vt:lpstr>Cast of Characters</vt:lpstr>
      <vt:lpstr>Process Note</vt:lpstr>
      <vt:lpstr>Thinking About Privacy</vt:lpstr>
      <vt:lpstr>Slide 10</vt:lpstr>
      <vt:lpstr>1928: Olmstead v. United States</vt:lpstr>
      <vt:lpstr>1967: Katz v. United States</vt:lpstr>
      <vt:lpstr>Post-war: (Not so big) Data Explosion</vt:lpstr>
      <vt:lpstr>1973: Records, Computers, and the Rights of Citizens</vt:lpstr>
      <vt:lpstr>Fair Information Practice Principles</vt:lpstr>
      <vt:lpstr>FIPPs</vt:lpstr>
      <vt:lpstr>FIPPs</vt:lpstr>
      <vt:lpstr>FIPPs Shortfalls</vt:lpstr>
      <vt:lpstr>FIPPs Shortfalls</vt:lpstr>
      <vt:lpstr>Technology and Policy</vt:lpstr>
      <vt:lpstr>Infosec &amp; Data Collection</vt:lpstr>
      <vt:lpstr>Security is foundational</vt:lpstr>
      <vt:lpstr>Infosec</vt:lpstr>
      <vt:lpstr>Infosec</vt:lpstr>
      <vt:lpstr>Talk to your infosec team (or hire one)</vt:lpstr>
      <vt:lpstr>Infosec: Best Practices</vt:lpstr>
      <vt:lpstr>Privacy starts at collection</vt:lpstr>
      <vt:lpstr>Data Collection</vt:lpstr>
      <vt:lpstr>What is sensitive data?</vt:lpstr>
      <vt:lpstr>Personally Identifiable Information (PII)</vt:lpstr>
      <vt:lpstr>PII (US)</vt:lpstr>
      <vt:lpstr>Personal Data (EU)</vt:lpstr>
      <vt:lpstr>PII Proxies</vt:lpstr>
      <vt:lpstr>Crafting a policy</vt:lpstr>
      <vt:lpstr>What is the threat model for this data?  </vt:lpstr>
      <vt:lpstr>Implementing Collection</vt:lpstr>
      <vt:lpstr>Technical Considerations for Collection</vt:lpstr>
      <vt:lpstr>Q&amp;A and Break</vt:lpstr>
      <vt:lpstr>Privacy Protection Architectures</vt:lpstr>
      <vt:lpstr>Access Control</vt:lpstr>
      <vt:lpstr>Access Control Models</vt:lpstr>
      <vt:lpstr>Types of Access Permissions</vt:lpstr>
      <vt:lpstr>Discovery Permissions</vt:lpstr>
      <vt:lpstr>Discovery Permission</vt:lpstr>
      <vt:lpstr>Role-Based Access Controls (RBAC)</vt:lpstr>
      <vt:lpstr>Temporal Access (Administrative)</vt:lpstr>
      <vt:lpstr>Temporal Access (Data-driven)</vt:lpstr>
      <vt:lpstr>Functional Access Controls</vt:lpstr>
      <vt:lpstr>Implementation Considerations</vt:lpstr>
      <vt:lpstr>Data Retention</vt:lpstr>
      <vt:lpstr>Some of us think holding on makes us strong,  but sometimes it is letting go.</vt:lpstr>
      <vt:lpstr>What is data retention?</vt:lpstr>
      <vt:lpstr>Why is data retention important?</vt:lpstr>
      <vt:lpstr>How to set retention policies?</vt:lpstr>
      <vt:lpstr>Practical Considerations of Retention</vt:lpstr>
      <vt:lpstr>Retention Implementation</vt:lpstr>
      <vt:lpstr>Retention Implementation</vt:lpstr>
      <vt:lpstr>You’ve Decided You Want to Purge. </vt:lpstr>
      <vt:lpstr>Now what?</vt:lpstr>
      <vt:lpstr>Non-Deletion Purging</vt:lpstr>
      <vt:lpstr>Deletion</vt:lpstr>
      <vt:lpstr>Physical Hardware Destruction</vt:lpstr>
      <vt:lpstr>Physical Hardware Destruction</vt:lpstr>
      <vt:lpstr>Slide 64</vt:lpstr>
      <vt:lpstr>Audit Logging</vt:lpstr>
      <vt:lpstr>Why are audit records important?</vt:lpstr>
      <vt:lpstr>Auditing is easy, right?</vt:lpstr>
      <vt:lpstr>Logging stuff is easy.</vt:lpstr>
      <vt:lpstr>Effective auditing is hard.</vt:lpstr>
      <vt:lpstr>Format &amp; Readability</vt:lpstr>
      <vt:lpstr>Scale</vt:lpstr>
      <vt:lpstr>Slide 72</vt:lpstr>
      <vt:lpstr>Perspective</vt:lpstr>
      <vt:lpstr>Context</vt:lpstr>
      <vt:lpstr>Slide 75</vt:lpstr>
      <vt:lpstr>Slide 76</vt:lpstr>
      <vt:lpstr>Context</vt:lpstr>
      <vt:lpstr>Usability</vt:lpstr>
      <vt:lpstr>Slide 79</vt:lpstr>
      <vt:lpstr>Slide 80</vt:lpstr>
      <vt:lpstr>Slide 81</vt:lpstr>
      <vt:lpstr>Usability</vt:lpstr>
      <vt:lpstr>Audit Log Infosec</vt:lpstr>
      <vt:lpstr>Slide 84</vt:lpstr>
      <vt:lpstr>Audit Log Access Requirements</vt:lpstr>
      <vt:lpstr>Audit Log Access Policy</vt:lpstr>
      <vt:lpstr>Federated Architecture</vt:lpstr>
      <vt:lpstr>Federated Architecture</vt:lpstr>
      <vt:lpstr>Federated Patterns</vt:lpstr>
      <vt:lpstr>Federated Features</vt:lpstr>
      <vt:lpstr>Privacy Properties</vt:lpstr>
      <vt:lpstr>Creating a Federated Service</vt:lpstr>
      <vt:lpstr>Implementation Example</vt:lpstr>
      <vt:lpstr>Federated Systems: Use Cases</vt:lpstr>
      <vt:lpstr>Federated Search Weaknesses</vt:lpstr>
      <vt:lpstr>Security Architecture</vt:lpstr>
      <vt:lpstr>Security Architecture</vt:lpstr>
      <vt:lpstr>Humans In the loop</vt:lpstr>
      <vt:lpstr>Separation of Powers: Roles</vt:lpstr>
      <vt:lpstr>Overlapping Oversight</vt:lpstr>
      <vt:lpstr>End Users</vt:lpstr>
      <vt:lpstr>Application Administrators</vt:lpstr>
      <vt:lpstr>Systems Administrators</vt:lpstr>
      <vt:lpstr>Hardware Administrators</vt:lpstr>
      <vt:lpstr>Infosec Team</vt:lpstr>
      <vt:lpstr>Q&amp;A and Break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Sophia DeMartini</cp:lastModifiedBy>
  <cp:revision>68</cp:revision>
  <dcterms:created xsi:type="dcterms:W3CDTF">2014-10-15T13:33:37Z</dcterms:created>
  <dcterms:modified xsi:type="dcterms:W3CDTF">2014-10-15T13:34:12Z</dcterms:modified>
</cp:coreProperties>
</file>