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4" r:id="rId2"/>
    <p:sldId id="405" r:id="rId3"/>
    <p:sldId id="359" r:id="rId4"/>
    <p:sldId id="360" r:id="rId5"/>
    <p:sldId id="382" r:id="rId6"/>
    <p:sldId id="384" r:id="rId7"/>
    <p:sldId id="385" r:id="rId8"/>
    <p:sldId id="403" r:id="rId9"/>
    <p:sldId id="381" r:id="rId10"/>
    <p:sldId id="352" r:id="rId11"/>
    <p:sldId id="353" r:id="rId12"/>
    <p:sldId id="354" r:id="rId13"/>
    <p:sldId id="406" r:id="rId14"/>
    <p:sldId id="309" r:id="rId15"/>
    <p:sldId id="391" r:id="rId16"/>
    <p:sldId id="393" r:id="rId17"/>
    <p:sldId id="394" r:id="rId18"/>
    <p:sldId id="386" r:id="rId19"/>
    <p:sldId id="387" r:id="rId20"/>
    <p:sldId id="388" r:id="rId21"/>
    <p:sldId id="407" r:id="rId22"/>
    <p:sldId id="389" r:id="rId23"/>
    <p:sldId id="392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8" autoAdjust="0"/>
    <p:restoredTop sz="94660" autoAdjust="0"/>
  </p:normalViewPr>
  <p:slideViewPr>
    <p:cSldViewPr>
      <p:cViewPr>
        <p:scale>
          <a:sx n="96" d="100"/>
          <a:sy n="96" d="100"/>
        </p:scale>
        <p:origin x="-9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D0B9D-B510-4924-BA76-98CC2B33633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F95F3-1897-4D65-8F65-1F270412F932}">
      <dgm:prSet phldrT="[Text]"/>
      <dgm:spPr/>
      <dgm:t>
        <a:bodyPr/>
        <a:lstStyle/>
        <a:p>
          <a:r>
            <a:rPr lang="en-US" dirty="0" smtClean="0"/>
            <a:t>Web Log</a:t>
          </a:r>
          <a:endParaRPr lang="en-US" dirty="0"/>
        </a:p>
      </dgm:t>
    </dgm:pt>
    <dgm:pt modelId="{3FB5A0E1-CA73-4246-9594-F3B6F08B5E6C}" type="parTrans" cxnId="{5577650F-CA7A-4295-80EB-E1C9B5DF3244}">
      <dgm:prSet/>
      <dgm:spPr/>
      <dgm:t>
        <a:bodyPr/>
        <a:lstStyle/>
        <a:p>
          <a:endParaRPr lang="en-US"/>
        </a:p>
      </dgm:t>
    </dgm:pt>
    <dgm:pt modelId="{A7FD3594-1B26-43EF-98C5-AC1FB0CDA3AD}" type="sibTrans" cxnId="{5577650F-CA7A-4295-80EB-E1C9B5DF3244}">
      <dgm:prSet/>
      <dgm:spPr/>
      <dgm:t>
        <a:bodyPr/>
        <a:lstStyle/>
        <a:p>
          <a:endParaRPr lang="en-US"/>
        </a:p>
      </dgm:t>
    </dgm:pt>
    <dgm:pt modelId="{86856C12-F618-4CBA-8E8B-ED4E5560A7D6}">
      <dgm:prSet phldrT="[Text]"/>
      <dgm:spPr/>
      <dgm:t>
        <a:bodyPr/>
        <a:lstStyle/>
        <a:p>
          <a:r>
            <a:rPr lang="en-US" dirty="0" smtClean="0"/>
            <a:t>Salesforce</a:t>
          </a:r>
          <a:endParaRPr lang="en-US" dirty="0"/>
        </a:p>
      </dgm:t>
    </dgm:pt>
    <dgm:pt modelId="{F548B039-8F45-4806-AF3B-1283907656ED}" type="parTrans" cxnId="{BAC93E2E-FF5F-4643-973B-3B30FFF8CD76}">
      <dgm:prSet/>
      <dgm:spPr/>
      <dgm:t>
        <a:bodyPr/>
        <a:lstStyle/>
        <a:p>
          <a:endParaRPr lang="en-US"/>
        </a:p>
      </dgm:t>
    </dgm:pt>
    <dgm:pt modelId="{97EB98C4-474A-4D53-AFCF-4A806B1C683B}" type="sibTrans" cxnId="{BAC93E2E-FF5F-4643-973B-3B30FFF8CD76}">
      <dgm:prSet/>
      <dgm:spPr/>
      <dgm:t>
        <a:bodyPr/>
        <a:lstStyle/>
        <a:p>
          <a:endParaRPr lang="en-US"/>
        </a:p>
      </dgm:t>
    </dgm:pt>
    <dgm:pt modelId="{D3218F5E-2F1C-4713-A1FF-751ADA98424F}">
      <dgm:prSet phldrT="[Text]"/>
      <dgm:spPr/>
      <dgm:t>
        <a:bodyPr/>
        <a:lstStyle/>
        <a:p>
          <a:r>
            <a:rPr lang="en-US" dirty="0" smtClean="0"/>
            <a:t>Epsilon</a:t>
          </a:r>
          <a:endParaRPr lang="en-US" dirty="0"/>
        </a:p>
      </dgm:t>
    </dgm:pt>
    <dgm:pt modelId="{09B2CF86-C2A8-41A4-9BEF-385DAF6D40A9}" type="parTrans" cxnId="{CF011B82-18DE-4911-A94F-79CB39911DD5}">
      <dgm:prSet/>
      <dgm:spPr/>
      <dgm:t>
        <a:bodyPr/>
        <a:lstStyle/>
        <a:p>
          <a:endParaRPr lang="en-US"/>
        </a:p>
      </dgm:t>
    </dgm:pt>
    <dgm:pt modelId="{D969188B-716C-4D18-9BAB-6601962EA25C}" type="sibTrans" cxnId="{CF011B82-18DE-4911-A94F-79CB39911DD5}">
      <dgm:prSet/>
      <dgm:spPr/>
      <dgm:t>
        <a:bodyPr/>
        <a:lstStyle/>
        <a:p>
          <a:endParaRPr lang="en-US"/>
        </a:p>
      </dgm:t>
    </dgm:pt>
    <dgm:pt modelId="{68CDB271-835F-4124-9CCB-2E940EA68774}">
      <dgm:prSet phldrT="[Text]" custT="1"/>
      <dgm:spPr/>
      <dgm:t>
        <a:bodyPr/>
        <a:lstStyle/>
        <a:p>
          <a:r>
            <a:rPr lang="en-US" sz="1400" dirty="0" smtClean="0"/>
            <a:t>Direct Mail History</a:t>
          </a:r>
          <a:endParaRPr lang="en-US" sz="1400" dirty="0"/>
        </a:p>
      </dgm:t>
    </dgm:pt>
    <dgm:pt modelId="{19421B85-01C3-4F53-9402-8F7FE9B82596}" type="parTrans" cxnId="{DA1604A6-7796-4D18-883E-610A69EBFBFD}">
      <dgm:prSet/>
      <dgm:spPr/>
      <dgm:t>
        <a:bodyPr/>
        <a:lstStyle/>
        <a:p>
          <a:endParaRPr lang="en-US"/>
        </a:p>
      </dgm:t>
    </dgm:pt>
    <dgm:pt modelId="{FF95F8A8-7DBC-4D51-AB62-8D910B826106}" type="sibTrans" cxnId="{DA1604A6-7796-4D18-883E-610A69EBFBFD}">
      <dgm:prSet/>
      <dgm:spPr/>
      <dgm:t>
        <a:bodyPr/>
        <a:lstStyle/>
        <a:p>
          <a:endParaRPr lang="en-US"/>
        </a:p>
      </dgm:t>
    </dgm:pt>
    <dgm:pt modelId="{02DC229D-BD87-40D8-AEDD-BD174F7CD825}" type="pres">
      <dgm:prSet presAssocID="{13FD0B9D-B510-4924-BA76-98CC2B3363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B4DFE9-E406-4B79-B84A-4D397CFAF1B0}" type="pres">
      <dgm:prSet presAssocID="{16AF95F3-1897-4D65-8F65-1F270412F932}" presName="composite" presStyleCnt="0"/>
      <dgm:spPr/>
    </dgm:pt>
    <dgm:pt modelId="{E1115EB2-A607-4FC5-8FCD-C0FC2B206DE6}" type="pres">
      <dgm:prSet presAssocID="{16AF95F3-1897-4D65-8F65-1F270412F932}" presName="LShape" presStyleLbl="alignNode1" presStyleIdx="0" presStyleCnt="7"/>
      <dgm:spPr/>
    </dgm:pt>
    <dgm:pt modelId="{3E9C6AB3-BD02-4FED-A449-42DEBB9FEC59}" type="pres">
      <dgm:prSet presAssocID="{16AF95F3-1897-4D65-8F65-1F270412F93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23804-F760-4E3F-886B-956914FB0F8C}" type="pres">
      <dgm:prSet presAssocID="{16AF95F3-1897-4D65-8F65-1F270412F932}" presName="Triangle" presStyleLbl="alignNode1" presStyleIdx="1" presStyleCnt="7"/>
      <dgm:spPr/>
    </dgm:pt>
    <dgm:pt modelId="{8EB27F29-D28A-4B16-8F0B-DD0B33F9EEDB}" type="pres">
      <dgm:prSet presAssocID="{A7FD3594-1B26-43EF-98C5-AC1FB0CDA3AD}" presName="sibTrans" presStyleCnt="0"/>
      <dgm:spPr/>
    </dgm:pt>
    <dgm:pt modelId="{48842ACA-BFE9-4148-A40F-16C0348A92C7}" type="pres">
      <dgm:prSet presAssocID="{A7FD3594-1B26-43EF-98C5-AC1FB0CDA3AD}" presName="space" presStyleCnt="0"/>
      <dgm:spPr/>
    </dgm:pt>
    <dgm:pt modelId="{E4EC1FD4-AF21-4A9D-904E-7E4572F95838}" type="pres">
      <dgm:prSet presAssocID="{86856C12-F618-4CBA-8E8B-ED4E5560A7D6}" presName="composite" presStyleCnt="0"/>
      <dgm:spPr/>
    </dgm:pt>
    <dgm:pt modelId="{973CF30F-5021-48B1-912B-27426BB77633}" type="pres">
      <dgm:prSet presAssocID="{86856C12-F618-4CBA-8E8B-ED4E5560A7D6}" presName="LShape" presStyleLbl="alignNode1" presStyleIdx="2" presStyleCnt="7"/>
      <dgm:spPr/>
    </dgm:pt>
    <dgm:pt modelId="{ED400096-EF89-4CFD-BD57-F7B19E1C193F}" type="pres">
      <dgm:prSet presAssocID="{86856C12-F618-4CBA-8E8B-ED4E5560A7D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0E133-490A-4363-A9CC-F2EEFBDEDCD7}" type="pres">
      <dgm:prSet presAssocID="{86856C12-F618-4CBA-8E8B-ED4E5560A7D6}" presName="Triangle" presStyleLbl="alignNode1" presStyleIdx="3" presStyleCnt="7"/>
      <dgm:spPr/>
    </dgm:pt>
    <dgm:pt modelId="{90EE019B-389B-499D-86AA-82141460C007}" type="pres">
      <dgm:prSet presAssocID="{97EB98C4-474A-4D53-AFCF-4A806B1C683B}" presName="sibTrans" presStyleCnt="0"/>
      <dgm:spPr/>
    </dgm:pt>
    <dgm:pt modelId="{483BA811-EEFB-423C-84CE-432D59378BDE}" type="pres">
      <dgm:prSet presAssocID="{97EB98C4-474A-4D53-AFCF-4A806B1C683B}" presName="space" presStyleCnt="0"/>
      <dgm:spPr/>
    </dgm:pt>
    <dgm:pt modelId="{6E0712F1-8E67-4E26-88F6-2127278762DC}" type="pres">
      <dgm:prSet presAssocID="{D3218F5E-2F1C-4713-A1FF-751ADA98424F}" presName="composite" presStyleCnt="0"/>
      <dgm:spPr/>
    </dgm:pt>
    <dgm:pt modelId="{6D4C53E6-6DC8-486E-B0DB-27CCBE607657}" type="pres">
      <dgm:prSet presAssocID="{D3218F5E-2F1C-4713-A1FF-751ADA98424F}" presName="LShape" presStyleLbl="alignNode1" presStyleIdx="4" presStyleCnt="7"/>
      <dgm:spPr/>
    </dgm:pt>
    <dgm:pt modelId="{2424F46A-148F-4E0D-8A26-48D58CEF2B18}" type="pres">
      <dgm:prSet presAssocID="{D3218F5E-2F1C-4713-A1FF-751ADA98424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42F9A-BDCF-43D1-A21F-92DDBD7C3798}" type="pres">
      <dgm:prSet presAssocID="{D3218F5E-2F1C-4713-A1FF-751ADA98424F}" presName="Triangle" presStyleLbl="alignNode1" presStyleIdx="5" presStyleCnt="7"/>
      <dgm:spPr/>
    </dgm:pt>
    <dgm:pt modelId="{80EB885E-219E-4C70-8441-A852D120C0DB}" type="pres">
      <dgm:prSet presAssocID="{D969188B-716C-4D18-9BAB-6601962EA25C}" presName="sibTrans" presStyleCnt="0"/>
      <dgm:spPr/>
    </dgm:pt>
    <dgm:pt modelId="{0D264223-17F3-4DEF-BA00-C2442961F7E2}" type="pres">
      <dgm:prSet presAssocID="{D969188B-716C-4D18-9BAB-6601962EA25C}" presName="space" presStyleCnt="0"/>
      <dgm:spPr/>
    </dgm:pt>
    <dgm:pt modelId="{764E4B92-8DA1-4C25-8733-B7E0E3C507A2}" type="pres">
      <dgm:prSet presAssocID="{68CDB271-835F-4124-9CCB-2E940EA68774}" presName="composite" presStyleCnt="0"/>
      <dgm:spPr/>
    </dgm:pt>
    <dgm:pt modelId="{6176B3E4-6718-44EC-9446-1F56BF63AD9F}" type="pres">
      <dgm:prSet presAssocID="{68CDB271-835F-4124-9CCB-2E940EA68774}" presName="LShape" presStyleLbl="alignNode1" presStyleIdx="6" presStyleCnt="7"/>
      <dgm:spPr/>
    </dgm:pt>
    <dgm:pt modelId="{59C0E561-7D09-4953-B951-AFC6E4256551}" type="pres">
      <dgm:prSet presAssocID="{68CDB271-835F-4124-9CCB-2E940EA6877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604A6-7796-4D18-883E-610A69EBFBFD}" srcId="{13FD0B9D-B510-4924-BA76-98CC2B33633F}" destId="{68CDB271-835F-4124-9CCB-2E940EA68774}" srcOrd="3" destOrd="0" parTransId="{19421B85-01C3-4F53-9402-8F7FE9B82596}" sibTransId="{FF95F8A8-7DBC-4D51-AB62-8D910B826106}"/>
    <dgm:cxn modelId="{BAC93E2E-FF5F-4643-973B-3B30FFF8CD76}" srcId="{13FD0B9D-B510-4924-BA76-98CC2B33633F}" destId="{86856C12-F618-4CBA-8E8B-ED4E5560A7D6}" srcOrd="1" destOrd="0" parTransId="{F548B039-8F45-4806-AF3B-1283907656ED}" sibTransId="{97EB98C4-474A-4D53-AFCF-4A806B1C683B}"/>
    <dgm:cxn modelId="{FD201612-4E90-42EF-9594-70E00AA7F1D0}" type="presOf" srcId="{13FD0B9D-B510-4924-BA76-98CC2B33633F}" destId="{02DC229D-BD87-40D8-AEDD-BD174F7CD825}" srcOrd="0" destOrd="0" presId="urn:microsoft.com/office/officeart/2009/3/layout/StepUpProcess"/>
    <dgm:cxn modelId="{CF011B82-18DE-4911-A94F-79CB39911DD5}" srcId="{13FD0B9D-B510-4924-BA76-98CC2B33633F}" destId="{D3218F5E-2F1C-4713-A1FF-751ADA98424F}" srcOrd="2" destOrd="0" parTransId="{09B2CF86-C2A8-41A4-9BEF-385DAF6D40A9}" sibTransId="{D969188B-716C-4D18-9BAB-6601962EA25C}"/>
    <dgm:cxn modelId="{B65421D5-9A92-4240-A370-B5F7B2291783}" type="presOf" srcId="{D3218F5E-2F1C-4713-A1FF-751ADA98424F}" destId="{2424F46A-148F-4E0D-8A26-48D58CEF2B18}" srcOrd="0" destOrd="0" presId="urn:microsoft.com/office/officeart/2009/3/layout/StepUpProcess"/>
    <dgm:cxn modelId="{8752C995-E771-4B54-B9AB-63AD94D29934}" type="presOf" srcId="{68CDB271-835F-4124-9CCB-2E940EA68774}" destId="{59C0E561-7D09-4953-B951-AFC6E4256551}" srcOrd="0" destOrd="0" presId="urn:microsoft.com/office/officeart/2009/3/layout/StepUpProcess"/>
    <dgm:cxn modelId="{2A4CACF2-200B-4F1D-B3E2-F6F44B046859}" type="presOf" srcId="{16AF95F3-1897-4D65-8F65-1F270412F932}" destId="{3E9C6AB3-BD02-4FED-A449-42DEBB9FEC59}" srcOrd="0" destOrd="0" presId="urn:microsoft.com/office/officeart/2009/3/layout/StepUpProcess"/>
    <dgm:cxn modelId="{5577650F-CA7A-4295-80EB-E1C9B5DF3244}" srcId="{13FD0B9D-B510-4924-BA76-98CC2B33633F}" destId="{16AF95F3-1897-4D65-8F65-1F270412F932}" srcOrd="0" destOrd="0" parTransId="{3FB5A0E1-CA73-4246-9594-F3B6F08B5E6C}" sibTransId="{A7FD3594-1B26-43EF-98C5-AC1FB0CDA3AD}"/>
    <dgm:cxn modelId="{5EDABCFD-CBDD-414B-9C51-5D4566906296}" type="presOf" srcId="{86856C12-F618-4CBA-8E8B-ED4E5560A7D6}" destId="{ED400096-EF89-4CFD-BD57-F7B19E1C193F}" srcOrd="0" destOrd="0" presId="urn:microsoft.com/office/officeart/2009/3/layout/StepUpProcess"/>
    <dgm:cxn modelId="{46405D55-7E3B-4D93-9AD0-CF346DA760DB}" type="presParOf" srcId="{02DC229D-BD87-40D8-AEDD-BD174F7CD825}" destId="{F2B4DFE9-E406-4B79-B84A-4D397CFAF1B0}" srcOrd="0" destOrd="0" presId="urn:microsoft.com/office/officeart/2009/3/layout/StepUpProcess"/>
    <dgm:cxn modelId="{49ACA8E0-5CE9-4671-8DB3-D547D4DFB07C}" type="presParOf" srcId="{F2B4DFE9-E406-4B79-B84A-4D397CFAF1B0}" destId="{E1115EB2-A607-4FC5-8FCD-C0FC2B206DE6}" srcOrd="0" destOrd="0" presId="urn:microsoft.com/office/officeart/2009/3/layout/StepUpProcess"/>
    <dgm:cxn modelId="{1241F470-0B27-4F48-A140-51AA09BA9420}" type="presParOf" srcId="{F2B4DFE9-E406-4B79-B84A-4D397CFAF1B0}" destId="{3E9C6AB3-BD02-4FED-A449-42DEBB9FEC59}" srcOrd="1" destOrd="0" presId="urn:microsoft.com/office/officeart/2009/3/layout/StepUpProcess"/>
    <dgm:cxn modelId="{CDE5F2AA-2705-4D6E-BAA9-F5D61D552EDE}" type="presParOf" srcId="{F2B4DFE9-E406-4B79-B84A-4D397CFAF1B0}" destId="{C2023804-F760-4E3F-886B-956914FB0F8C}" srcOrd="2" destOrd="0" presId="urn:microsoft.com/office/officeart/2009/3/layout/StepUpProcess"/>
    <dgm:cxn modelId="{98E7510C-CD1E-43FD-A9B4-904D405E4301}" type="presParOf" srcId="{02DC229D-BD87-40D8-AEDD-BD174F7CD825}" destId="{8EB27F29-D28A-4B16-8F0B-DD0B33F9EEDB}" srcOrd="1" destOrd="0" presId="urn:microsoft.com/office/officeart/2009/3/layout/StepUpProcess"/>
    <dgm:cxn modelId="{6B6B5BAB-EFAB-4223-9407-3F9F4F2AC36D}" type="presParOf" srcId="{8EB27F29-D28A-4B16-8F0B-DD0B33F9EEDB}" destId="{48842ACA-BFE9-4148-A40F-16C0348A92C7}" srcOrd="0" destOrd="0" presId="urn:microsoft.com/office/officeart/2009/3/layout/StepUpProcess"/>
    <dgm:cxn modelId="{2FD3EC4E-4E95-43B7-8984-2193520ABD89}" type="presParOf" srcId="{02DC229D-BD87-40D8-AEDD-BD174F7CD825}" destId="{E4EC1FD4-AF21-4A9D-904E-7E4572F95838}" srcOrd="2" destOrd="0" presId="urn:microsoft.com/office/officeart/2009/3/layout/StepUpProcess"/>
    <dgm:cxn modelId="{850FF2B1-AE06-42F8-AAC7-5B57D5D68259}" type="presParOf" srcId="{E4EC1FD4-AF21-4A9D-904E-7E4572F95838}" destId="{973CF30F-5021-48B1-912B-27426BB77633}" srcOrd="0" destOrd="0" presId="urn:microsoft.com/office/officeart/2009/3/layout/StepUpProcess"/>
    <dgm:cxn modelId="{CCC897D8-B4CD-46B5-B018-C6F9D5384037}" type="presParOf" srcId="{E4EC1FD4-AF21-4A9D-904E-7E4572F95838}" destId="{ED400096-EF89-4CFD-BD57-F7B19E1C193F}" srcOrd="1" destOrd="0" presId="urn:microsoft.com/office/officeart/2009/3/layout/StepUpProcess"/>
    <dgm:cxn modelId="{140FCB0D-F7AF-4607-8128-FAE0B847BFC9}" type="presParOf" srcId="{E4EC1FD4-AF21-4A9D-904E-7E4572F95838}" destId="{DE40E133-490A-4363-A9CC-F2EEFBDEDCD7}" srcOrd="2" destOrd="0" presId="urn:microsoft.com/office/officeart/2009/3/layout/StepUpProcess"/>
    <dgm:cxn modelId="{466CF027-90E7-4BC4-A652-08BF715F8A1B}" type="presParOf" srcId="{02DC229D-BD87-40D8-AEDD-BD174F7CD825}" destId="{90EE019B-389B-499D-86AA-82141460C007}" srcOrd="3" destOrd="0" presId="urn:microsoft.com/office/officeart/2009/3/layout/StepUpProcess"/>
    <dgm:cxn modelId="{7F568BA3-9D0A-46B2-BA2A-C95781899624}" type="presParOf" srcId="{90EE019B-389B-499D-86AA-82141460C007}" destId="{483BA811-EEFB-423C-84CE-432D59378BDE}" srcOrd="0" destOrd="0" presId="urn:microsoft.com/office/officeart/2009/3/layout/StepUpProcess"/>
    <dgm:cxn modelId="{D12D0C78-D12C-4038-AD27-BE6CB1E52C9E}" type="presParOf" srcId="{02DC229D-BD87-40D8-AEDD-BD174F7CD825}" destId="{6E0712F1-8E67-4E26-88F6-2127278762DC}" srcOrd="4" destOrd="0" presId="urn:microsoft.com/office/officeart/2009/3/layout/StepUpProcess"/>
    <dgm:cxn modelId="{089A327A-4CD6-4B5C-9569-08B057DA8091}" type="presParOf" srcId="{6E0712F1-8E67-4E26-88F6-2127278762DC}" destId="{6D4C53E6-6DC8-486E-B0DB-27CCBE607657}" srcOrd="0" destOrd="0" presId="urn:microsoft.com/office/officeart/2009/3/layout/StepUpProcess"/>
    <dgm:cxn modelId="{AFAEFC57-63C7-4E5D-9CF5-BC21CA4BE52A}" type="presParOf" srcId="{6E0712F1-8E67-4E26-88F6-2127278762DC}" destId="{2424F46A-148F-4E0D-8A26-48D58CEF2B18}" srcOrd="1" destOrd="0" presId="urn:microsoft.com/office/officeart/2009/3/layout/StepUpProcess"/>
    <dgm:cxn modelId="{5B7272CB-50CF-4847-AE11-F7986B224C3C}" type="presParOf" srcId="{6E0712F1-8E67-4E26-88F6-2127278762DC}" destId="{BBE42F9A-BDCF-43D1-A21F-92DDBD7C3798}" srcOrd="2" destOrd="0" presId="urn:microsoft.com/office/officeart/2009/3/layout/StepUpProcess"/>
    <dgm:cxn modelId="{295EF9E1-A1F7-42F9-9DF6-039A417BA659}" type="presParOf" srcId="{02DC229D-BD87-40D8-AEDD-BD174F7CD825}" destId="{80EB885E-219E-4C70-8441-A852D120C0DB}" srcOrd="5" destOrd="0" presId="urn:microsoft.com/office/officeart/2009/3/layout/StepUpProcess"/>
    <dgm:cxn modelId="{8E76114C-0972-487F-8F84-D9E64D0701D7}" type="presParOf" srcId="{80EB885E-219E-4C70-8441-A852D120C0DB}" destId="{0D264223-17F3-4DEF-BA00-C2442961F7E2}" srcOrd="0" destOrd="0" presId="urn:microsoft.com/office/officeart/2009/3/layout/StepUpProcess"/>
    <dgm:cxn modelId="{D03BDC1A-F21B-4291-9080-919F16A12FAF}" type="presParOf" srcId="{02DC229D-BD87-40D8-AEDD-BD174F7CD825}" destId="{764E4B92-8DA1-4C25-8733-B7E0E3C507A2}" srcOrd="6" destOrd="0" presId="urn:microsoft.com/office/officeart/2009/3/layout/StepUpProcess"/>
    <dgm:cxn modelId="{7B817822-6F00-4BE9-824D-F7DCB9C0A596}" type="presParOf" srcId="{764E4B92-8DA1-4C25-8733-B7E0E3C507A2}" destId="{6176B3E4-6718-44EC-9446-1F56BF63AD9F}" srcOrd="0" destOrd="0" presId="urn:microsoft.com/office/officeart/2009/3/layout/StepUpProcess"/>
    <dgm:cxn modelId="{FA0C205B-D706-4F75-827E-15339E2C8EDB}" type="presParOf" srcId="{764E4B92-8DA1-4C25-8733-B7E0E3C507A2}" destId="{59C0E561-7D09-4953-B951-AFC6E42565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15EB2-A607-4FC5-8FCD-C0FC2B206DE6}">
      <dsp:nvSpPr>
        <dsp:cNvPr id="0" name=""/>
        <dsp:cNvSpPr/>
      </dsp:nvSpPr>
      <dsp:spPr>
        <a:xfrm rot="5400000">
          <a:off x="222891" y="1263281"/>
          <a:ext cx="667868" cy="1111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C6AB3-BD02-4FED-A449-42DEBB9FEC59}">
      <dsp:nvSpPr>
        <dsp:cNvPr id="0" name=""/>
        <dsp:cNvSpPr/>
      </dsp:nvSpPr>
      <dsp:spPr>
        <a:xfrm>
          <a:off x="111407" y="1595326"/>
          <a:ext cx="1003304" cy="87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 Log</a:t>
          </a:r>
          <a:endParaRPr lang="en-US" sz="1600" kern="1200" dirty="0"/>
        </a:p>
      </dsp:txBody>
      <dsp:txXfrm>
        <a:off x="111407" y="1595326"/>
        <a:ext cx="1003304" cy="879455"/>
      </dsp:txXfrm>
    </dsp:sp>
    <dsp:sp modelId="{C2023804-F760-4E3F-886B-956914FB0F8C}">
      <dsp:nvSpPr>
        <dsp:cNvPr id="0" name=""/>
        <dsp:cNvSpPr/>
      </dsp:nvSpPr>
      <dsp:spPr>
        <a:xfrm>
          <a:off x="925409" y="1181465"/>
          <a:ext cx="189302" cy="1893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CF30F-5021-48B1-912B-27426BB77633}">
      <dsp:nvSpPr>
        <dsp:cNvPr id="0" name=""/>
        <dsp:cNvSpPr/>
      </dsp:nvSpPr>
      <dsp:spPr>
        <a:xfrm rot="5400000">
          <a:off x="1451131" y="959352"/>
          <a:ext cx="667868" cy="1111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00096-EF89-4CFD-BD57-F7B19E1C193F}">
      <dsp:nvSpPr>
        <dsp:cNvPr id="0" name=""/>
        <dsp:cNvSpPr/>
      </dsp:nvSpPr>
      <dsp:spPr>
        <a:xfrm>
          <a:off x="1339647" y="1291397"/>
          <a:ext cx="1003304" cy="87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Salesforce</a:t>
          </a:r>
          <a:endParaRPr lang="en-US" sz="1600" kern="1200" dirty="0"/>
        </a:p>
      </dsp:txBody>
      <dsp:txXfrm>
        <a:off x="1339647" y="1291397"/>
        <a:ext cx="1003304" cy="879455"/>
      </dsp:txXfrm>
    </dsp:sp>
    <dsp:sp modelId="{DE40E133-490A-4363-A9CC-F2EEFBDEDCD7}">
      <dsp:nvSpPr>
        <dsp:cNvPr id="0" name=""/>
        <dsp:cNvSpPr/>
      </dsp:nvSpPr>
      <dsp:spPr>
        <a:xfrm>
          <a:off x="2153649" y="877535"/>
          <a:ext cx="189302" cy="1893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C53E6-6DC8-486E-B0DB-27CCBE607657}">
      <dsp:nvSpPr>
        <dsp:cNvPr id="0" name=""/>
        <dsp:cNvSpPr/>
      </dsp:nvSpPr>
      <dsp:spPr>
        <a:xfrm rot="5400000">
          <a:off x="2679372" y="655422"/>
          <a:ext cx="667868" cy="1111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F46A-148F-4E0D-8A26-48D58CEF2B18}">
      <dsp:nvSpPr>
        <dsp:cNvPr id="0" name=""/>
        <dsp:cNvSpPr/>
      </dsp:nvSpPr>
      <dsp:spPr>
        <a:xfrm>
          <a:off x="2567888" y="987467"/>
          <a:ext cx="1003304" cy="87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Epsilon</a:t>
          </a:r>
          <a:endParaRPr lang="en-US" sz="1600" kern="1200" dirty="0"/>
        </a:p>
      </dsp:txBody>
      <dsp:txXfrm>
        <a:off x="2567888" y="987467"/>
        <a:ext cx="1003304" cy="879455"/>
      </dsp:txXfrm>
    </dsp:sp>
    <dsp:sp modelId="{BBE42F9A-BDCF-43D1-A21F-92DDBD7C3798}">
      <dsp:nvSpPr>
        <dsp:cNvPr id="0" name=""/>
        <dsp:cNvSpPr/>
      </dsp:nvSpPr>
      <dsp:spPr>
        <a:xfrm>
          <a:off x="3381890" y="573606"/>
          <a:ext cx="189302" cy="1893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6B3E4-6718-44EC-9446-1F56BF63AD9F}">
      <dsp:nvSpPr>
        <dsp:cNvPr id="0" name=""/>
        <dsp:cNvSpPr/>
      </dsp:nvSpPr>
      <dsp:spPr>
        <a:xfrm rot="5400000">
          <a:off x="3907613" y="351493"/>
          <a:ext cx="667868" cy="1111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0E561-7D09-4953-B951-AFC6E4256551}">
      <dsp:nvSpPr>
        <dsp:cNvPr id="0" name=""/>
        <dsp:cNvSpPr/>
      </dsp:nvSpPr>
      <dsp:spPr>
        <a:xfrm>
          <a:off x="3796129" y="683538"/>
          <a:ext cx="1003304" cy="87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Direct Mail History</a:t>
          </a:r>
          <a:endParaRPr lang="en-US" sz="1400" kern="1200" dirty="0"/>
        </a:p>
      </dsp:txBody>
      <dsp:txXfrm>
        <a:off x="3796129" y="683538"/>
        <a:ext cx="1003304" cy="87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299" tIns="46649" rIns="93299" bIns="466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299" tIns="46649" rIns="93299" bIns="46649" rtlCol="0"/>
          <a:lstStyle>
            <a:lvl1pPr algn="r">
              <a:defRPr sz="1200"/>
            </a:lvl1pPr>
          </a:lstStyle>
          <a:p>
            <a:fld id="{6419D093-4AC2-4C2B-89F6-631F181827C3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49" rIns="93299" bIns="466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299" tIns="46649" rIns="93299" bIns="466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299" tIns="46649" rIns="93299" bIns="466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299" tIns="46649" rIns="93299" bIns="46649" rtlCol="0" anchor="b"/>
          <a:lstStyle>
            <a:lvl1pPr algn="r">
              <a:defRPr sz="1200"/>
            </a:lvl1pPr>
          </a:lstStyle>
          <a:p>
            <a:fld id="{4A072256-1EFD-4893-AFAB-B646EC5D5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72256-1EFD-4893-AFAB-B646EC5D5E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append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72256-1EFD-4893-AFAB-B646EC5D5E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0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_PowerPoint Templat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76200"/>
            <a:ext cx="9265920" cy="69494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6A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95800" y="633190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36268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CONFIDENTIAL &amp; PROPRIETARY: INTERNAL USE ONLY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_PowerPoint Templat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8" y="-9339"/>
            <a:ext cx="9216368" cy="6912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1243013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41" y="-71206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95800" y="636555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396335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CONFIDENTIAL &amp; PROPRIETARY: INTERNAL USE ONLY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america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6400800"/>
            <a:ext cx="429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strataconf</a:t>
            </a:r>
            <a:r>
              <a:rPr lang="en-US" dirty="0" smtClean="0">
                <a:solidFill>
                  <a:schemeClr val="bg1"/>
                </a:solidFill>
              </a:rPr>
              <a:t>	#</a:t>
            </a:r>
            <a:r>
              <a:rPr lang="en-US" dirty="0" err="1" smtClean="0">
                <a:solidFill>
                  <a:schemeClr val="bg1"/>
                </a:solidFill>
              </a:rPr>
              <a:t>hadoopworld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_PowerPoint_SlidesPageNOTYPE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95800" y="648866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AD6D1F6-B21E-4E12-AB48-2C0E1CA3638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_PowerPoint_SlidesPageNOTYPE_V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7" y="-46695"/>
            <a:ext cx="9238941" cy="69292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A6A6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bout.me/stephenlloyd" TargetMode="External"/><Relationship Id="rId5" Type="http://schemas.openxmlformats.org/officeDocument/2006/relationships/hyperlink" Target="mailto:stephen.lloyd@transamerica.com" TargetMode="Externa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62441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Customer Intelligence –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Harnessing Elephants at Transamerica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12753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Stephen Lloyd </a:t>
            </a:r>
          </a:p>
          <a:p>
            <a:pPr algn="r"/>
            <a:r>
              <a:rPr lang="en-US" dirty="0" smtClean="0">
                <a:solidFill>
                  <a:schemeClr val="accent2"/>
                </a:solidFill>
              </a:rPr>
              <a:t>BI Architect, Transamerica Life &amp; Protection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8674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strataconf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hadoopworld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Vishal </a:t>
            </a:r>
            <a:r>
              <a:rPr lang="en-US" dirty="0" smtClean="0">
                <a:solidFill>
                  <a:schemeClr val="accent5"/>
                </a:solidFill>
              </a:rPr>
              <a:t>Bamba</a:t>
            </a: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Chief </a:t>
            </a:r>
            <a:r>
              <a:rPr lang="en-US" dirty="0">
                <a:solidFill>
                  <a:schemeClr val="accent5"/>
                </a:solidFill>
              </a:rPr>
              <a:t>Architect </a:t>
            </a:r>
            <a:r>
              <a:rPr lang="en-US" dirty="0" smtClean="0">
                <a:solidFill>
                  <a:schemeClr val="accent5"/>
                </a:solidFill>
              </a:rPr>
              <a:t>Transamerica </a:t>
            </a:r>
            <a:r>
              <a:rPr lang="en-US" dirty="0">
                <a:solidFill>
                  <a:schemeClr val="accent5"/>
                </a:solidFill>
              </a:rPr>
              <a:t>Life &amp; Protection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Dave </a:t>
            </a:r>
            <a:r>
              <a:rPr lang="en-US" dirty="0" smtClean="0">
                <a:solidFill>
                  <a:srgbClr val="0070C0"/>
                </a:solidFill>
              </a:rPr>
              <a:t>Beaudoin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AVP </a:t>
            </a:r>
            <a:r>
              <a:rPr lang="en-US" dirty="0">
                <a:solidFill>
                  <a:srgbClr val="0070C0"/>
                </a:solidFill>
              </a:rPr>
              <a:t>Transamerica Investments &amp; Retirement</a:t>
            </a:r>
          </a:p>
        </p:txBody>
      </p:sp>
    </p:spTree>
    <p:extLst>
      <p:ext uri="{BB962C8B-B14F-4D97-AF65-F5344CB8AC3E}">
        <p14:creationId xmlns:p14="http://schemas.microsoft.com/office/powerpoint/2010/main" val="12241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Use Cases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3716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Complete a Data Append Process</a:t>
            </a:r>
          </a:p>
          <a:p>
            <a:pPr marL="350838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Append Data Elements from Enrichment sources to Customer/Prospect records</a:t>
            </a:r>
          </a:p>
          <a:p>
            <a:pPr marL="350838"/>
            <a:r>
              <a:rPr lang="en-US" sz="2000" i="1" dirty="0" smtClean="0">
                <a:solidFill>
                  <a:prstClr val="black"/>
                </a:solidFill>
              </a:rPr>
              <a:t>Tests:  Data Integration, Processing Power</a:t>
            </a:r>
          </a:p>
        </p:txBody>
      </p:sp>
    </p:spTree>
    <p:extLst>
      <p:ext uri="{BB962C8B-B14F-4D97-AF65-F5344CB8AC3E}">
        <p14:creationId xmlns:p14="http://schemas.microsoft.com/office/powerpoint/2010/main" val="21650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Use Cases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2520" y="13716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Score Prospects with a Predictive Model</a:t>
            </a:r>
          </a:p>
          <a:p>
            <a:pPr marL="350838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Score prospects with the current model to predict likelihood to respond to a direct marketing offer</a:t>
            </a:r>
          </a:p>
          <a:p>
            <a:pPr marL="350838"/>
            <a:r>
              <a:rPr lang="en-US" sz="2000" i="1" dirty="0" smtClean="0">
                <a:solidFill>
                  <a:prstClr val="black"/>
                </a:solidFill>
              </a:rPr>
              <a:t>Tests:  Processing Power, Predictive Modeling</a:t>
            </a:r>
            <a:endParaRPr lang="en-US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Use Cases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520" y="1066800"/>
            <a:ext cx="71932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Measure online contracts/sales, create visitor personas, create simple attribution</a:t>
            </a:r>
          </a:p>
          <a:p>
            <a:pPr marL="350838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Match weblog visitor data to Salesforce leads and to policy holders to generate a sales pipeline.  Join to enrichment sources to create personas.  Join to Direct Mail solicitation history and test for correlation.</a:t>
            </a:r>
          </a:p>
          <a:p>
            <a:pPr marL="350838"/>
            <a:r>
              <a:rPr lang="en-US" sz="2000" i="1" dirty="0" smtClean="0">
                <a:solidFill>
                  <a:prstClr val="black"/>
                </a:solidFill>
              </a:rPr>
              <a:t>Tests:  Data Integration, Processing Power,  Analytics</a:t>
            </a:r>
            <a:endParaRPr lang="en-US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7323405"/>
              </p:ext>
            </p:extLst>
          </p:nvPr>
        </p:nvGraphicFramePr>
        <p:xfrm>
          <a:off x="2096300" y="360293"/>
          <a:ext cx="4800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04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POC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948" y="3124200"/>
            <a:ext cx="60619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Join weblogs &gt; CRM &gt; Demographics &gt; mailings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Enabled: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Connected online activity to offline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Created time series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Created demographic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387" y="5562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TOTAL ANALYSIS TIME = 2 hours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196" y="245006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120k visits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5811" y="2209800"/>
            <a:ext cx="13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4,252 </a:t>
            </a:r>
            <a:r>
              <a:rPr lang="en-US" dirty="0" err="1" smtClean="0"/>
              <a:t>ppl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68026" y="19328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14% in niche</a:t>
            </a:r>
          </a:p>
          <a:p>
            <a:r>
              <a:rPr lang="en-US" dirty="0" smtClean="0"/>
              <a:t>35% income &gt; $100k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563469"/>
            <a:ext cx="249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83 sent DM </a:t>
            </a:r>
            <a:r>
              <a:rPr lang="en-US" i="1" dirty="0" smtClean="0"/>
              <a:t>after</a:t>
            </a:r>
            <a:r>
              <a:rPr lang="en-US" dirty="0" smtClean="0"/>
              <a:t> visit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8206" y="2819400"/>
            <a:ext cx="526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**Use case figures are for illustration purposes only**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61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65760" y="152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/>
              <a:t>Summary of Key Benefits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066798" y="838200"/>
            <a:ext cx="8077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Provides a single platform to house key customer and prospect data sources,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Establishes persistent keys across previously disparate data sources 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Provides for rapid intake of new data sources (structured and unstructured),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Eliminates today’s data intake and append bottleneck,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Empowers Analysts to explore all data elements,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Increases processing power for statistical analysis and,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Improves recruiting and retention of Data Engineers and Data Scientists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25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6096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/>
              <a:t>Solution Architecture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51922" y="1272541"/>
            <a:ext cx="914400" cy="571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51522" y="1272542"/>
            <a:ext cx="513121" cy="3124199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Power Center Big Data Edition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73098" y="3558541"/>
            <a:ext cx="1855224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HDFS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57601" y="1272540"/>
            <a:ext cx="513121" cy="3124201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Data Quality Big Data Edition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19601" y="1272542"/>
            <a:ext cx="513121" cy="312420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Identity Resolution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49" name="Elbow Connector 48"/>
          <p:cNvCxnSpPr>
            <a:stCxn id="47" idx="2"/>
            <a:endCxn id="46" idx="2"/>
          </p:cNvCxnSpPr>
          <p:nvPr/>
        </p:nvCxnSpPr>
        <p:spPr>
          <a:xfrm rot="5400000" flipH="1" flipV="1">
            <a:off x="5293136" y="2789167"/>
            <a:ext cx="228600" cy="2986548"/>
          </a:xfrm>
          <a:prstGeom prst="bentConnector3">
            <a:avLst>
              <a:gd name="adj1" fmla="val -1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73098" y="2872741"/>
            <a:ext cx="1855224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HBase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73098" y="2263141"/>
            <a:ext cx="1855224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Hive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304322" y="1410193"/>
            <a:ext cx="914400" cy="571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2922" y="1552146"/>
            <a:ext cx="863088" cy="571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Map Reduce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4" name="Flowchart: Multidocument 53"/>
          <p:cNvSpPr/>
          <p:nvPr/>
        </p:nvSpPr>
        <p:spPr>
          <a:xfrm>
            <a:off x="5091218" y="4320540"/>
            <a:ext cx="881880" cy="606551"/>
          </a:xfrm>
          <a:prstGeom prst="flowChartMultidocument">
            <a:avLst/>
          </a:prstGeom>
          <a:solidFill>
            <a:srgbClr val="8FDFA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Cleansed Files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>
          <a:xfrm>
            <a:off x="6151922" y="2948941"/>
            <a:ext cx="748788" cy="457200"/>
          </a:xfrm>
          <a:prstGeom prst="flowChartDocument">
            <a:avLst/>
          </a:prstGeom>
          <a:solidFill>
            <a:srgbClr val="8FDFA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</a:rPr>
              <a:t>Individual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6" name="Flowchart: Document 55"/>
          <p:cNvSpPr/>
          <p:nvPr/>
        </p:nvSpPr>
        <p:spPr>
          <a:xfrm>
            <a:off x="6990122" y="2948940"/>
            <a:ext cx="762000" cy="457200"/>
          </a:xfrm>
          <a:prstGeom prst="flowChartDocument">
            <a:avLst/>
          </a:prstGeom>
          <a:solidFill>
            <a:srgbClr val="8FDFA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</a:rPr>
              <a:t>Household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endCxn id="50" idx="1"/>
          </p:cNvCxnSpPr>
          <p:nvPr/>
        </p:nvCxnSpPr>
        <p:spPr>
          <a:xfrm>
            <a:off x="4932722" y="3177541"/>
            <a:ext cx="10403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75321" y="1000899"/>
            <a:ext cx="206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Informatica Big Data Edition</a:t>
            </a:r>
            <a:endParaRPr lang="en-US" sz="12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70922" y="96774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Cloudera Big Data Platform</a:t>
            </a:r>
            <a:endParaRPr lang="en-US" sz="12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552469" y="1295400"/>
            <a:ext cx="270712" cy="312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Visualizations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61" name="Straight Arrow Connector 60"/>
          <p:cNvCxnSpPr>
            <a:endCxn id="46" idx="3"/>
          </p:cNvCxnSpPr>
          <p:nvPr/>
        </p:nvCxnSpPr>
        <p:spPr>
          <a:xfrm flipH="1" flipV="1">
            <a:off x="7828322" y="3863341"/>
            <a:ext cx="3810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52122" y="469761"/>
            <a:ext cx="1391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Big Data Analytics</a:t>
            </a:r>
            <a:endParaRPr lang="en-US" sz="12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363355" y="5599175"/>
            <a:ext cx="5537355" cy="384049"/>
          </a:xfrm>
          <a:prstGeom prst="rightArrow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Extract  Load &amp; Transform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2610650" y="5862828"/>
            <a:ext cx="42900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Data Quality –Cleaning, Identity Resolution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932722" y="1501140"/>
            <a:ext cx="1219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Magnetic Disk 66"/>
          <p:cNvSpPr/>
          <p:nvPr/>
        </p:nvSpPr>
        <p:spPr>
          <a:xfrm>
            <a:off x="1031283" y="830878"/>
            <a:ext cx="685800" cy="54452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Customer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Data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8" name="Flowchart: Magnetic Disk 67"/>
          <p:cNvSpPr/>
          <p:nvPr/>
        </p:nvSpPr>
        <p:spPr>
          <a:xfrm>
            <a:off x="1031283" y="3699302"/>
            <a:ext cx="685800" cy="54452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Partner Files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9" name="Flowchart: Magnetic Disk 68"/>
          <p:cNvSpPr/>
          <p:nvPr/>
        </p:nvSpPr>
        <p:spPr>
          <a:xfrm>
            <a:off x="1031283" y="2231077"/>
            <a:ext cx="685800" cy="54452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</a:rPr>
              <a:t>Prospects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70" name="Flowchart: Magnetic Disk 69"/>
          <p:cNvSpPr/>
          <p:nvPr/>
        </p:nvSpPr>
        <p:spPr>
          <a:xfrm>
            <a:off x="1020454" y="2931175"/>
            <a:ext cx="696629" cy="627366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Enrichment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71" name="Elbow Connector 70"/>
          <p:cNvCxnSpPr>
            <a:stCxn id="67" idx="4"/>
            <a:endCxn id="45" idx="1"/>
          </p:cNvCxnSpPr>
          <p:nvPr/>
        </p:nvCxnSpPr>
        <p:spPr>
          <a:xfrm>
            <a:off x="1717083" y="1103139"/>
            <a:ext cx="1234439" cy="1731503"/>
          </a:xfrm>
          <a:prstGeom prst="bentConnector3">
            <a:avLst>
              <a:gd name="adj1" fmla="val 5246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8" idx="4"/>
          </p:cNvCxnSpPr>
          <p:nvPr/>
        </p:nvCxnSpPr>
        <p:spPr>
          <a:xfrm>
            <a:off x="1717083" y="3971563"/>
            <a:ext cx="647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9" idx="4"/>
          </p:cNvCxnSpPr>
          <p:nvPr/>
        </p:nvCxnSpPr>
        <p:spPr>
          <a:xfrm>
            <a:off x="1717083" y="2503338"/>
            <a:ext cx="647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4"/>
          </p:cNvCxnSpPr>
          <p:nvPr/>
        </p:nvCxnSpPr>
        <p:spPr>
          <a:xfrm flipV="1">
            <a:off x="1717083" y="3224148"/>
            <a:ext cx="636871" cy="20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9332" y="2330409"/>
            <a:ext cx="461665" cy="1387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ea typeface="ＭＳ Ｐゴシック" charset="-128"/>
              </a:rPr>
              <a:t>Inputs</a:t>
            </a:r>
            <a:endParaRPr lang="en-US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6" name="Flowchart: Magnetic Disk 75"/>
          <p:cNvSpPr/>
          <p:nvPr/>
        </p:nvSpPr>
        <p:spPr>
          <a:xfrm>
            <a:off x="1031283" y="1501140"/>
            <a:ext cx="685800" cy="54452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CRM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77" name="Elbow Connector 76"/>
          <p:cNvCxnSpPr>
            <a:stCxn id="76" idx="4"/>
            <a:endCxn id="45" idx="1"/>
          </p:cNvCxnSpPr>
          <p:nvPr/>
        </p:nvCxnSpPr>
        <p:spPr>
          <a:xfrm>
            <a:off x="1717083" y="1773401"/>
            <a:ext cx="1234439" cy="1061241"/>
          </a:xfrm>
          <a:prstGeom prst="bentConnector3">
            <a:avLst>
              <a:gd name="adj1" fmla="val 52469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937936" y="3863342"/>
            <a:ext cx="10403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824312" y="3177542"/>
            <a:ext cx="40553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824311" y="2567941"/>
            <a:ext cx="4055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937936" y="2529841"/>
            <a:ext cx="10403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396011" y="1826667"/>
            <a:ext cx="83383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>
            <a:off x="4772180" y="2331199"/>
            <a:ext cx="2167398" cy="896886"/>
          </a:xfrm>
          <a:prstGeom prst="bentConnector3">
            <a:avLst>
              <a:gd name="adj1" fmla="val -183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Magnetic Disk 83"/>
          <p:cNvSpPr/>
          <p:nvPr/>
        </p:nvSpPr>
        <p:spPr>
          <a:xfrm>
            <a:off x="1020454" y="4381739"/>
            <a:ext cx="747072" cy="54452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Solicitation History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85" name="Elbow Connector 84"/>
          <p:cNvCxnSpPr>
            <a:stCxn id="84" idx="4"/>
            <a:endCxn id="45" idx="1"/>
          </p:cNvCxnSpPr>
          <p:nvPr/>
        </p:nvCxnSpPr>
        <p:spPr>
          <a:xfrm flipV="1">
            <a:off x="1767526" y="2834642"/>
            <a:ext cx="1183996" cy="1819358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20455" y="5054653"/>
            <a:ext cx="767478" cy="54452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</a:rPr>
              <a:t>Weblogs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87" name="Elbow Connector 86"/>
          <p:cNvCxnSpPr>
            <a:stCxn id="86" idx="4"/>
            <a:endCxn id="45" idx="1"/>
          </p:cNvCxnSpPr>
          <p:nvPr/>
        </p:nvCxnSpPr>
        <p:spPr>
          <a:xfrm flipV="1">
            <a:off x="1787933" y="2834642"/>
            <a:ext cx="1163589" cy="249227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8873288" y="1295400"/>
            <a:ext cx="270712" cy="312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Predictive Analytics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959378" y="714627"/>
            <a:ext cx="1129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Visualizations</a:t>
            </a:r>
            <a:endParaRPr lang="en-US" sz="12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4466" y="5712713"/>
            <a:ext cx="1989825" cy="30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Consumption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8229846" y="1295400"/>
            <a:ext cx="270712" cy="312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</a:rPr>
              <a:t>Datameer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942201"/>
            <a:ext cx="1468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ＭＳ Ｐゴシック" charset="-128"/>
              </a:rPr>
              <a:t>Predictive Analytics</a:t>
            </a:r>
            <a:endParaRPr lang="en-US" sz="1200" b="1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6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304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Product 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906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Cloudera Enterprise Data Hub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Strong commitment to community driven, open source platform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Security &amp; Governance : Authentication; Authorization; Auditing; Data lineage &amp; Data discovery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Strong presence in Financial Services Industry</a:t>
            </a:r>
          </a:p>
          <a:p>
            <a:pPr marL="0" indent="0">
              <a:buNone/>
            </a:pPr>
            <a:r>
              <a:rPr lang="en-US" sz="1800" b="1" dirty="0" err="1" smtClean="0">
                <a:solidFill>
                  <a:prstClr val="black"/>
                </a:solidFill>
              </a:rPr>
              <a:t>Informatica</a:t>
            </a:r>
            <a:endParaRPr lang="en-US" sz="1800" b="1" dirty="0">
              <a:solidFill>
                <a:prstClr val="black"/>
              </a:solidFill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Leverage existing </a:t>
            </a:r>
            <a:r>
              <a:rPr lang="en-US" sz="1800" dirty="0" smtClean="0">
                <a:solidFill>
                  <a:prstClr val="black"/>
                </a:solidFill>
              </a:rPr>
              <a:t>skills;  Visual development; </a:t>
            </a:r>
            <a:r>
              <a:rPr lang="en-US" sz="1800" dirty="0">
                <a:solidFill>
                  <a:prstClr val="black"/>
                </a:solidFill>
              </a:rPr>
              <a:t>Increased Productivity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Prebuilt connectors: RDBMS, VSAM, OLAP, Salesforce, Social Media (Facebook, LinkedIn, Twitter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endParaRPr lang="en-US" sz="1800" dirty="0">
              <a:solidFill>
                <a:prstClr val="black"/>
              </a:solidFill>
            </a:endParaRP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Data </a:t>
            </a:r>
            <a:r>
              <a:rPr lang="en-US" sz="1800" dirty="0" smtClean="0">
                <a:solidFill>
                  <a:prstClr val="black"/>
                </a:solidFill>
              </a:rPr>
              <a:t>Profiling &amp; data quality </a:t>
            </a:r>
            <a:r>
              <a:rPr lang="en-US" sz="1800" dirty="0">
                <a:solidFill>
                  <a:prstClr val="black"/>
                </a:solidFill>
              </a:rPr>
              <a:t>on Hadoop: Identify data issues earlier; score </a:t>
            </a:r>
            <a:r>
              <a:rPr lang="en-US" sz="1800" dirty="0" smtClean="0">
                <a:solidFill>
                  <a:prstClr val="black"/>
                </a:solidFill>
              </a:rPr>
              <a:t>carding;  cleanse</a:t>
            </a:r>
            <a:r>
              <a:rPr lang="en-US" sz="1800" dirty="0">
                <a:solidFill>
                  <a:prstClr val="black"/>
                </a:solidFill>
              </a:rPr>
              <a:t>, match and standardize on Hadoop; prebuilt data quality rules, data masking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Natural Language Processing (NLP): Mine semi-structured &amp; unstructured data (emails, twitter feeds, Facebook posts)</a:t>
            </a:r>
          </a:p>
          <a:p>
            <a:pPr lvl="1"/>
            <a:endParaRPr lang="en-US" sz="1800" dirty="0" smtClean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04937"/>
            <a:ext cx="1524000" cy="32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90800"/>
            <a:ext cx="1714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304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Product Value Proposition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371600"/>
            <a:ext cx="82296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solidFill>
                  <a:prstClr val="black"/>
                </a:solidFill>
              </a:rPr>
              <a:t>Datameer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Big Data Analytics: Analyze structured &amp; semi-structured; data mining; built for Hadoop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Easy</a:t>
            </a:r>
            <a:r>
              <a:rPr lang="en-US" sz="2000" dirty="0">
                <a:solidFill>
                  <a:prstClr val="black"/>
                </a:solidFill>
              </a:rPr>
              <a:t>, Excel-like interface eliminates need to learn new programming languages…   Would appeal to more broad analytic user community across the enterprise.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Create, execute &amp; test data pipelines natively on Hadoop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Rapidly combine and enrich existing data </a:t>
            </a:r>
            <a:r>
              <a:rPr lang="en-US" sz="2000" dirty="0" smtClean="0">
                <a:solidFill>
                  <a:prstClr val="black"/>
                </a:solidFill>
              </a:rPr>
              <a:t>sets; what-if scenarios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Pre-stage data for Campaigns / Reporting</a:t>
            </a:r>
          </a:p>
          <a:p>
            <a:pPr lvl="1"/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09662"/>
            <a:ext cx="2309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POC Highlights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146917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10 Node Cluster running CDH 5.0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718 Million Rows of data from 1200+ input files</a:t>
            </a:r>
          </a:p>
          <a:p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Seven use cases with increasing complexity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30 TB of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124200" cy="44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POC Timeline</a:t>
            </a:r>
            <a:endParaRPr lang="en-US" sz="35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84315"/>
              </p:ext>
            </p:extLst>
          </p:nvPr>
        </p:nvGraphicFramePr>
        <p:xfrm>
          <a:off x="1295400" y="901264"/>
          <a:ext cx="7543800" cy="526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12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Task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Participants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Duration</a:t>
                      </a:r>
                      <a:endParaRPr lang="en-US" sz="1500" dirty="0"/>
                    </a:p>
                  </a:txBody>
                  <a:tcPr/>
                </a:tc>
              </a:tr>
              <a:tr h="1033215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Cloudera</a:t>
                      </a:r>
                      <a:r>
                        <a:rPr lang="en-US" sz="1500" dirty="0" smtClean="0"/>
                        <a:t> Install</a:t>
                      </a:r>
                      <a:r>
                        <a:rPr lang="en-US" sz="1500" baseline="0" dirty="0" smtClean="0"/>
                        <a:t>, Setup and cluster certification for Enterprise Data Hub, Security review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Cloudera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Core</a:t>
                      </a:r>
                      <a:r>
                        <a:rPr lang="en-US" sz="1500" baseline="0" dirty="0" smtClean="0"/>
                        <a:t> Team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weeks</a:t>
                      </a:r>
                      <a:endParaRPr lang="en-US" sz="1500" dirty="0"/>
                    </a:p>
                  </a:txBody>
                  <a:tcPr/>
                </a:tc>
              </a:tr>
              <a:tr h="103321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Installation, Data</a:t>
                      </a:r>
                      <a:r>
                        <a:rPr lang="en-US" sz="1500" baseline="0" dirty="0" smtClean="0"/>
                        <a:t> preparation, ingestion, using </a:t>
                      </a:r>
                      <a:r>
                        <a:rPr lang="en-US" sz="1500" baseline="0" dirty="0" err="1" smtClean="0"/>
                        <a:t>PowerCenter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BigData</a:t>
                      </a:r>
                      <a:r>
                        <a:rPr lang="en-US" sz="1500" baseline="0" dirty="0" smtClean="0"/>
                        <a:t> Edition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Informatica</a:t>
                      </a:r>
                      <a:r>
                        <a:rPr lang="en-US" sz="1500" dirty="0" smtClean="0"/>
                        <a:t> /</a:t>
                      </a:r>
                    </a:p>
                    <a:p>
                      <a:r>
                        <a:rPr lang="en-US" sz="1500" dirty="0" smtClean="0"/>
                        <a:t>TA Core Team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weeks</a:t>
                      </a:r>
                      <a:endParaRPr lang="en-US" sz="1500" dirty="0"/>
                    </a:p>
                  </a:txBody>
                  <a:tcPr/>
                </a:tc>
              </a:tr>
              <a:tr h="143008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Profiling,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Data</a:t>
                      </a:r>
                      <a:r>
                        <a:rPr lang="en-US" sz="1500" baseline="0" dirty="0" smtClean="0"/>
                        <a:t> cleansing and standardization, aggregation, de-duping, customer identification using Data Quality and </a:t>
                      </a:r>
                      <a:r>
                        <a:rPr lang="en-US" sz="1500" baseline="0" smtClean="0"/>
                        <a:t>Identity Resolution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Informatica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TA Core Team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 weeks</a:t>
                      </a:r>
                      <a:endParaRPr lang="en-US" sz="1500" dirty="0"/>
                    </a:p>
                  </a:txBody>
                  <a:tcPr/>
                </a:tc>
              </a:tr>
              <a:tr h="7597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Visualizations, models, </a:t>
                      </a:r>
                      <a:r>
                        <a:rPr lang="en-US" sz="1500" dirty="0" err="1" smtClean="0"/>
                        <a:t>pmml</a:t>
                      </a:r>
                      <a:r>
                        <a:rPr lang="en-US" sz="1500" dirty="0" smtClean="0"/>
                        <a:t>, campaign files using Big</a:t>
                      </a:r>
                      <a:r>
                        <a:rPr lang="en-US" sz="1500" baseline="0" dirty="0" smtClean="0"/>
                        <a:t> Data Analytics using </a:t>
                      </a:r>
                      <a:r>
                        <a:rPr lang="en-US" sz="1500" baseline="0" dirty="0" err="1" smtClean="0"/>
                        <a:t>Datameer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Datameer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TA Core Team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weeks</a:t>
                      </a:r>
                      <a:endParaRPr lang="en-US" sz="1500" dirty="0"/>
                    </a:p>
                  </a:txBody>
                  <a:tcPr/>
                </a:tc>
              </a:tr>
              <a:tr h="312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SAS</a:t>
                      </a:r>
                      <a:r>
                        <a:rPr lang="en-US" sz="1500" baseline="0" dirty="0" smtClean="0"/>
                        <a:t> integration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TA Core</a:t>
                      </a:r>
                      <a:r>
                        <a:rPr lang="en-US" sz="1500" baseline="0" dirty="0" smtClean="0"/>
                        <a:t> Team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 week</a:t>
                      </a:r>
                      <a:endParaRPr lang="en-US" sz="1500" dirty="0"/>
                    </a:p>
                  </a:txBody>
                  <a:tcPr/>
                </a:tc>
              </a:tr>
              <a:tr h="312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Wrap up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r>
                        <a:rPr lang="en-US" sz="1500" baseline="0" dirty="0" smtClean="0"/>
                        <a:t> week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304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/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7315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About Transamerica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Current State and Data Architecture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 Cases / Learnings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POC Highlights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Solution </a:t>
            </a:r>
            <a:r>
              <a:rPr lang="en-US" sz="2800" dirty="0" smtClean="0"/>
              <a:t>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Lessons Learned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Questions / Discussion</a:t>
            </a:r>
          </a:p>
        </p:txBody>
      </p:sp>
    </p:spTree>
    <p:extLst>
      <p:ext uri="{BB962C8B-B14F-4D97-AF65-F5344CB8AC3E}">
        <p14:creationId xmlns:p14="http://schemas.microsoft.com/office/powerpoint/2010/main" val="24112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POC Infrastructure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19163"/>
            <a:ext cx="85820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err="1" smtClean="0"/>
              <a:t>Infrastucuture</a:t>
            </a:r>
            <a:endParaRPr lang="en-US" sz="35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err="1" smtClean="0"/>
              <a:t>Cloudera</a:t>
            </a:r>
            <a:endParaRPr lang="en-US" sz="2800" dirty="0" smtClean="0"/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Enterprise Data Hub (5.0.1)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Hive (0.12), Hue (3.5), Impala, </a:t>
            </a:r>
            <a:r>
              <a:rPr lang="en-US" sz="2800" dirty="0" err="1" smtClean="0"/>
              <a:t>Hbase</a:t>
            </a:r>
            <a:r>
              <a:rPr lang="en-US" sz="2800" dirty="0" smtClean="0"/>
              <a:t> (0.96), Pig (0.12), Spark (0.9)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10 node cluster, 6 data nodes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RHEL 6.5, 20 cores, 128 GB RAM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80TB usable space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err="1" smtClean="0"/>
              <a:t>Informatica</a:t>
            </a:r>
            <a:r>
              <a:rPr lang="en-US" sz="2800" dirty="0" smtClean="0"/>
              <a:t> Big Data Governance Edition</a:t>
            </a:r>
            <a:endParaRPr lang="en-US" sz="2800" dirty="0"/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BDE 9.6.1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Identity Match (</a:t>
            </a:r>
            <a:r>
              <a:rPr lang="en-US" sz="2800" dirty="0" err="1" smtClean="0"/>
              <a:t>MapIR</a:t>
            </a:r>
            <a:r>
              <a:rPr lang="en-US" sz="2800" smtClean="0"/>
              <a:t>)</a:t>
            </a:r>
            <a:endParaRPr lang="en-US" sz="2800" dirty="0"/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err="1" smtClean="0"/>
              <a:t>Datameer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24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Business</a:t>
            </a:r>
            <a:r>
              <a:rPr lang="en-US" sz="2800" dirty="0"/>
              <a:t> </a:t>
            </a:r>
            <a:r>
              <a:rPr lang="en-US" sz="2800" dirty="0" smtClean="0"/>
              <a:t>(Sponsor, Data, Analytics, Campaign)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PM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BA 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IT (6)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Operations (3 part time)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Support staff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Legal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81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Why </a:t>
            </a:r>
            <a:r>
              <a:rPr lang="en-US" sz="3500" b="1" dirty="0" err="1" smtClean="0"/>
              <a:t>Hbase</a:t>
            </a:r>
            <a:r>
              <a:rPr lang="en-US" sz="3500" b="1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Faster update processing</a:t>
            </a:r>
          </a:p>
          <a:p>
            <a:pPr marL="1203325" lvl="4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Leverage index to perform seek for </a:t>
            </a:r>
            <a:r>
              <a:rPr lang="en-US" sz="2800" dirty="0" err="1" smtClean="0"/>
              <a:t>upsert</a:t>
            </a:r>
            <a:r>
              <a:rPr lang="en-US" sz="2800" dirty="0" smtClean="0"/>
              <a:t> processing instead of full scan against </a:t>
            </a:r>
            <a:r>
              <a:rPr lang="en-US" sz="2800" dirty="0" err="1" smtClean="0"/>
              <a:t>hdfs</a:t>
            </a:r>
            <a:r>
              <a:rPr lang="en-US" sz="2800" dirty="0" smtClean="0"/>
              <a:t>. Huge gains in update processing times.</a:t>
            </a:r>
          </a:p>
          <a:p>
            <a:pPr marL="914400" lvl="4"/>
            <a:endParaRPr lang="en-US" sz="2800" dirty="0" smtClean="0"/>
          </a:p>
          <a:p>
            <a:pPr marL="746125" lvl="3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Faster Analytics</a:t>
            </a:r>
          </a:p>
          <a:p>
            <a:pPr marL="1660525" lvl="5" indent="-288925">
              <a:buFont typeface="Arial" panose="020B0604020202020204" pitchFamily="34" charset="0"/>
              <a:buChar char="•"/>
            </a:pPr>
            <a:r>
              <a:rPr lang="en-US" sz="2800" dirty="0" smtClean="0"/>
              <a:t>Can leverage </a:t>
            </a:r>
            <a:r>
              <a:rPr lang="en-US" sz="2800" dirty="0" err="1" smtClean="0"/>
              <a:t>Hbase</a:t>
            </a:r>
            <a:r>
              <a:rPr lang="en-US" sz="2800" dirty="0" smtClean="0"/>
              <a:t> index for improved query performance</a:t>
            </a:r>
          </a:p>
          <a:p>
            <a:pPr marL="746125" lvl="3" indent="-288925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9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chemeClr val="tx1"/>
                </a:solidFill>
              </a:rPr>
              <a:t>Informatica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smtClean="0">
                <a:solidFill>
                  <a:schemeClr val="tx1"/>
                </a:solidFill>
              </a:rPr>
              <a:t>Developer (Big Data Edition)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949325"/>
            <a:ext cx="7772400" cy="4719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5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Data Profiling on Hadoop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2025"/>
            <a:ext cx="8286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Score carding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00100"/>
            <a:ext cx="8829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6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chemeClr val="tx1"/>
                </a:solidFill>
              </a:rPr>
              <a:t>Datameer</a:t>
            </a:r>
            <a:r>
              <a:rPr lang="en-US" sz="3500" dirty="0" smtClean="0">
                <a:solidFill>
                  <a:schemeClr val="tx1"/>
                </a:solidFill>
              </a:rPr>
              <a:t> – Workbooks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5" y="1371600"/>
            <a:ext cx="823213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chemeClr val="tx1"/>
                </a:solidFill>
              </a:rPr>
              <a:t>Datameer</a:t>
            </a:r>
            <a:r>
              <a:rPr lang="en-US" sz="3500" dirty="0" smtClean="0">
                <a:solidFill>
                  <a:schemeClr val="tx1"/>
                </a:solidFill>
              </a:rPr>
              <a:t> - Visualizations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90600"/>
            <a:ext cx="87439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52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Lessons Learned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990600"/>
            <a:ext cx="8229600" cy="48628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Invest in a </a:t>
            </a:r>
            <a:r>
              <a:rPr lang="en-US" sz="1800" dirty="0" err="1" smtClean="0"/>
              <a:t>PoC</a:t>
            </a:r>
            <a:endParaRPr lang="en-US" sz="1800" dirty="0" smtClean="0"/>
          </a:p>
          <a:p>
            <a:pPr lvl="1"/>
            <a:r>
              <a:rPr lang="en-US" sz="1800" dirty="0" smtClean="0"/>
              <a:t>Tie to business use cases to demonstrate value</a:t>
            </a:r>
          </a:p>
          <a:p>
            <a:r>
              <a:rPr lang="en-US" sz="1800" dirty="0" smtClean="0"/>
              <a:t>Partner with key vendors </a:t>
            </a:r>
          </a:p>
          <a:p>
            <a:pPr lvl="1"/>
            <a:r>
              <a:rPr lang="en-US" sz="1800" dirty="0" smtClean="0"/>
              <a:t>Technology is changing rapidly</a:t>
            </a:r>
          </a:p>
          <a:p>
            <a:r>
              <a:rPr lang="en-US" sz="1800" dirty="0" smtClean="0"/>
              <a:t>Small team with the right skillset</a:t>
            </a:r>
          </a:p>
          <a:p>
            <a:pPr lvl="1"/>
            <a:r>
              <a:rPr lang="en-US" sz="1800" dirty="0" smtClean="0"/>
              <a:t>Naturally innovative individuals</a:t>
            </a:r>
          </a:p>
          <a:p>
            <a:pPr lvl="1"/>
            <a:r>
              <a:rPr lang="en-US" sz="1800" dirty="0" smtClean="0"/>
              <a:t>Can wear multiple hats</a:t>
            </a:r>
          </a:p>
          <a:p>
            <a:r>
              <a:rPr lang="en-US" sz="1800" dirty="0" smtClean="0"/>
              <a:t>Evangelize &amp; sell your idea</a:t>
            </a:r>
          </a:p>
          <a:p>
            <a:pPr lvl="1"/>
            <a:r>
              <a:rPr lang="en-US" sz="1800" dirty="0" smtClean="0"/>
              <a:t>Partner with business</a:t>
            </a:r>
          </a:p>
          <a:p>
            <a:pPr lvl="1"/>
            <a:r>
              <a:rPr lang="en-US" sz="1800" dirty="0" smtClean="0"/>
              <a:t>Socialize the platform &amp; the vision</a:t>
            </a:r>
          </a:p>
          <a:p>
            <a:r>
              <a:rPr lang="en-US" sz="1800" dirty="0"/>
              <a:t>Big Data requires Data Governance </a:t>
            </a:r>
          </a:p>
          <a:p>
            <a:pPr lvl="1"/>
            <a:r>
              <a:rPr lang="en-US" sz="1800" dirty="0"/>
              <a:t>Establish tools &amp; processes to support data governance</a:t>
            </a:r>
          </a:p>
          <a:p>
            <a:pPr lvl="1"/>
            <a:r>
              <a:rPr lang="en-US" sz="1800" dirty="0"/>
              <a:t>Data Stewards: Profile, validate, catalog, metadata creation, lineage</a:t>
            </a:r>
          </a:p>
          <a:p>
            <a:pPr lvl="1"/>
            <a:r>
              <a:rPr lang="en-US" sz="1800" dirty="0"/>
              <a:t>Managed &amp; Curated Data</a:t>
            </a:r>
          </a:p>
          <a:p>
            <a:r>
              <a:rPr lang="en-US" sz="1800" dirty="0"/>
              <a:t>Align with larger enterprise strategy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763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Transamerica Org 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Investments &amp; Retirement</a:t>
            </a:r>
          </a:p>
          <a:p>
            <a:pPr lvl="1"/>
            <a:r>
              <a:rPr lang="en-US" sz="2000" dirty="0" smtClean="0"/>
              <a:t>Retirement and Benefit Plan services to employers/employees</a:t>
            </a:r>
          </a:p>
          <a:p>
            <a:pPr lvl="1"/>
            <a:r>
              <a:rPr lang="en-US" sz="2000" dirty="0" smtClean="0"/>
              <a:t>Mutual funds and variable annuities</a:t>
            </a:r>
          </a:p>
          <a:p>
            <a:pPr lvl="1"/>
            <a:r>
              <a:rPr lang="en-US" sz="2000" dirty="0" smtClean="0"/>
              <a:t>Mission </a:t>
            </a:r>
            <a:r>
              <a:rPr lang="en-US" sz="2000" dirty="0"/>
              <a:t>to help people save and invest wisely to secure their retirement dreams, the I&amp;R business unit serves more than 3 million retirement plan participants across the entire spectrum of defined benefit and defined contribution plans.</a:t>
            </a:r>
          </a:p>
          <a:p>
            <a:r>
              <a:rPr lang="en-US" dirty="0" smtClean="0"/>
              <a:t>Life &amp; Protection</a:t>
            </a:r>
          </a:p>
          <a:p>
            <a:pPr lvl="1"/>
            <a:r>
              <a:rPr lang="en-US" sz="2000" dirty="0" smtClean="0"/>
              <a:t>Term and Perm insurance products</a:t>
            </a:r>
          </a:p>
          <a:p>
            <a:pPr lvl="1"/>
            <a:r>
              <a:rPr lang="en-US" sz="2000" dirty="0" smtClean="0"/>
              <a:t>Medicare supplement, long term care, accidental death, final expense</a:t>
            </a:r>
          </a:p>
          <a:p>
            <a:pPr lvl="1"/>
            <a:r>
              <a:rPr lang="en-US" sz="2000" dirty="0" smtClean="0"/>
              <a:t>Mission to protect what you’ve built, secure what’s next.</a:t>
            </a:r>
          </a:p>
        </p:txBody>
      </p:sp>
    </p:spTree>
    <p:extLst>
      <p:ext uri="{BB962C8B-B14F-4D97-AF65-F5344CB8AC3E}">
        <p14:creationId xmlns:p14="http://schemas.microsoft.com/office/powerpoint/2010/main" val="16044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400" y="2362200"/>
            <a:ext cx="2743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of Stephen Llo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3810000"/>
            <a:ext cx="714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Vishal Bam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838200"/>
            <a:ext cx="714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 of David Beaudo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6" y="2286000"/>
            <a:ext cx="714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810000"/>
            <a:ext cx="334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Stephen Lloyd</a:t>
            </a:r>
          </a:p>
          <a:p>
            <a:r>
              <a:rPr lang="en-US" dirty="0" smtClean="0">
                <a:hlinkClick r:id="rId5"/>
              </a:rPr>
              <a:t>stephen.lloyd@transamerica.com</a:t>
            </a:r>
          </a:p>
          <a:p>
            <a:r>
              <a:rPr lang="en-US" dirty="0" smtClean="0">
                <a:hlinkClick r:id="rId6"/>
              </a:rPr>
              <a:t>http://about.me/stephenlloyd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09800" y="2286000"/>
            <a:ext cx="352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Beaudoin</a:t>
            </a:r>
          </a:p>
          <a:p>
            <a:r>
              <a:rPr lang="en-US" dirty="0" smtClean="0">
                <a:hlinkClick r:id="rId5"/>
              </a:rPr>
              <a:t>david.beaudoin@transamerica.com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7873" y="838884"/>
            <a:ext cx="3314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Vishal Bamba</a:t>
            </a:r>
          </a:p>
          <a:p>
            <a:r>
              <a:rPr lang="en-US" dirty="0" smtClean="0"/>
              <a:t>vishal.bamba@transamerica.com</a:t>
            </a:r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vishalbamba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01001" cy="4267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Rich data environment across organizational business units, comprised of many source systems across various platforms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consistent </a:t>
            </a:r>
            <a:r>
              <a:rPr lang="en-US" b="1" i="1" dirty="0" smtClean="0"/>
              <a:t>enterprise</a:t>
            </a:r>
            <a:r>
              <a:rPr lang="en-US" dirty="0" smtClean="0"/>
              <a:t> view of data across business units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Data Architecture</a:t>
            </a:r>
            <a:endParaRPr lang="en-US" sz="3600" dirty="0"/>
          </a:p>
        </p:txBody>
      </p:sp>
      <p:pic>
        <p:nvPicPr>
          <p:cNvPr id="2050" name="Picture 2" descr="C: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9806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</a:t>
            </a: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3733800" cy="274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 in many industries, we are focused </a:t>
            </a:r>
            <a:r>
              <a:rPr lang="en-US" dirty="0"/>
              <a:t>on </a:t>
            </a:r>
            <a:r>
              <a:rPr lang="en-US" dirty="0" smtClean="0"/>
              <a:t>leveraging technology to build </a:t>
            </a:r>
            <a:r>
              <a:rPr lang="en-US" b="1" i="1" dirty="0" smtClean="0"/>
              <a:t>data-driven </a:t>
            </a:r>
            <a:r>
              <a:rPr lang="en-US" b="1" i="1" dirty="0"/>
              <a:t>customer </a:t>
            </a:r>
            <a:r>
              <a:rPr lang="en-US" b="1" i="1" dirty="0" smtClean="0"/>
              <a:t>relationships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2827126" cy="2575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513183"/>
            <a:ext cx="64847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can the current data architecture</a:t>
            </a:r>
          </a:p>
          <a:p>
            <a:pPr algn="ctr"/>
            <a:r>
              <a:rPr lang="en-US" sz="3200" dirty="0"/>
              <a:t>support this strategic direction?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86200" y="1447800"/>
            <a:ext cx="52578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i="1" dirty="0" smtClean="0"/>
              <a:t>Enterprise </a:t>
            </a:r>
            <a:r>
              <a:rPr lang="en-US" b="1" i="1" dirty="0"/>
              <a:t>Data Management </a:t>
            </a:r>
            <a:r>
              <a:rPr lang="en-US" b="1" i="1" dirty="0" smtClean="0"/>
              <a:t>Crossroads</a:t>
            </a:r>
          </a:p>
          <a:p>
            <a:pPr marL="0" indent="0" algn="ctr">
              <a:buNone/>
            </a:pPr>
            <a:r>
              <a:rPr lang="en-US" dirty="0" smtClean="0"/>
              <a:t>Another traditional warehouse project?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dirty="0" smtClean="0"/>
              <a:t>Enterprise data hub/lake/ocean with new technologies?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://www.vectorart.com/webart/products/41846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48000" cy="32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Data Architecture – New Direction?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3133"/>
            <a:ext cx="794925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94" y="1066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360 degree view of consumers for marketing, planning, and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Discover and mine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reate highly targeted and individualized marketing programs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8534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The 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648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i="1" dirty="0" smtClean="0"/>
              <a:t>nterprise 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i="1" dirty="0" smtClean="0"/>
              <a:t>arketing and </a:t>
            </a: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nalytics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i="1" dirty="0" smtClean="0"/>
              <a:t>latform</a:t>
            </a:r>
            <a:endParaRPr lang="en-US" sz="24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841" y="22098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b="1" dirty="0" smtClean="0"/>
              <a:t>The How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994" y="2895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o-location</a:t>
            </a:r>
            <a:r>
              <a:rPr lang="en-US" dirty="0"/>
              <a:t>, master data management, custom data quality and cleansing rules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hich allow </a:t>
            </a:r>
            <a:r>
              <a:rPr lang="en-US" dirty="0"/>
              <a:t>integration of data from across and outside of the </a:t>
            </a:r>
            <a:r>
              <a:rPr lang="en-US" dirty="0" smtClean="0"/>
              <a:t>company to create </a:t>
            </a:r>
            <a:r>
              <a:rPr lang="en-US" dirty="0"/>
              <a:t>360 view of </a:t>
            </a:r>
            <a:r>
              <a:rPr lang="en-US" b="1" i="1" u="sng" dirty="0" smtClean="0"/>
              <a:t>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_090111">
  <a:themeElements>
    <a:clrScheme name="TA Brand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3544A"/>
      </a:accent1>
      <a:accent2>
        <a:srgbClr val="996640"/>
      </a:accent2>
      <a:accent3>
        <a:srgbClr val="A6A699"/>
      </a:accent3>
      <a:accent4>
        <a:srgbClr val="C60B21"/>
      </a:accent4>
      <a:accent5>
        <a:srgbClr val="1E0688"/>
      </a:accent5>
      <a:accent6>
        <a:srgbClr val="0029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Template_090111</Template>
  <TotalTime>13016</TotalTime>
  <Words>1175</Words>
  <Application>Microsoft Office PowerPoint</Application>
  <PresentationFormat>On-screen Show (4:3)</PresentationFormat>
  <Paragraphs>235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 Template_090111</vt:lpstr>
      <vt:lpstr>Customer Intelligence –  Harnessing Elephants at Transamerica</vt:lpstr>
      <vt:lpstr>PowerPoint Presentation</vt:lpstr>
      <vt:lpstr>Transamerica Org Structure</vt:lpstr>
      <vt:lpstr>Data Architecture</vt:lpstr>
      <vt:lpstr>Data Architecture</vt:lpstr>
      <vt:lpstr>Data Architecture</vt:lpstr>
      <vt:lpstr>Data Architecture</vt:lpstr>
      <vt:lpstr>Data Architecture – New Direction?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POC Timeline</vt:lpstr>
      <vt:lpstr>POC Infrastructure</vt:lpstr>
      <vt:lpstr>PowerPoint Presentation</vt:lpstr>
      <vt:lpstr>PowerPoint Presentation</vt:lpstr>
      <vt:lpstr>PowerPoint Presentation</vt:lpstr>
      <vt:lpstr>Informatica Developer (Big Data Edition)</vt:lpstr>
      <vt:lpstr>Data Profiling on Hadoop</vt:lpstr>
      <vt:lpstr>Score carding</vt:lpstr>
      <vt:lpstr>Datameer – Workbooks</vt:lpstr>
      <vt:lpstr>Datameer - Visualizations</vt:lpstr>
      <vt:lpstr>PowerPoint Presentation</vt:lpstr>
      <vt:lpstr>Questions</vt:lpstr>
      <vt:lpstr>PowerPoint Presentation</vt:lpstr>
    </vt:vector>
  </TitlesOfParts>
  <Company>Member Company of the AEGON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EMAP POC Update</dc:title>
  <dc:creator>LoGiudice, John</dc:creator>
  <cp:lastModifiedBy>Vishal Bamba</cp:lastModifiedBy>
  <cp:revision>286</cp:revision>
  <cp:lastPrinted>2014-09-30T15:06:35Z</cp:lastPrinted>
  <dcterms:created xsi:type="dcterms:W3CDTF">2014-06-09T15:46:23Z</dcterms:created>
  <dcterms:modified xsi:type="dcterms:W3CDTF">2014-10-20T14:44:43Z</dcterms:modified>
</cp:coreProperties>
</file>