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88" r:id="rId2"/>
    <p:sldId id="308" r:id="rId3"/>
    <p:sldId id="293" r:id="rId4"/>
    <p:sldId id="307" r:id="rId5"/>
    <p:sldId id="310" r:id="rId6"/>
    <p:sldId id="309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3851"/>
    <a:srgbClr val="D61F3B"/>
    <a:srgbClr val="D62343"/>
    <a:srgbClr val="34335C"/>
    <a:srgbClr val="D6002C"/>
    <a:srgbClr val="008C98"/>
    <a:srgbClr val="437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83770" autoAdjust="0"/>
  </p:normalViewPr>
  <p:slideViewPr>
    <p:cSldViewPr snapToGrid="0" snapToObjects="1">
      <p:cViewPr>
        <p:scale>
          <a:sx n="100" d="100"/>
          <a:sy n="100" d="100"/>
        </p:scale>
        <p:origin x="-1184" y="-3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iand:Documents:research-docs:DataValue:BkDstiller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briand:Documents:research-docs:DataValue:BkDstiller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Data Used Alone</c:v>
          </c:tx>
          <c:invertIfNegative val="0"/>
          <c:cat>
            <c:strRef>
              <c:f>summ!$B$3:$B$12</c:f>
              <c:strCache>
                <c:ptCount val="10"/>
                <c:pt idx="0">
                  <c:v>Travel/Hotels  </c:v>
                </c:pt>
                <c:pt idx="1">
                  <c:v>Travel/Car Rental</c:v>
                </c:pt>
                <c:pt idx="2">
                  <c:v>Restaurants</c:v>
                </c:pt>
                <c:pt idx="3">
                  <c:v>Retail/Office Products</c:v>
                </c:pt>
                <c:pt idx="4">
                  <c:v>Department Stores</c:v>
                </c:pt>
                <c:pt idx="5">
                  <c:v>Online Retail</c:v>
                </c:pt>
                <c:pt idx="6">
                  <c:v>Travel/Reservations</c:v>
                </c:pt>
                <c:pt idx="7">
                  <c:v>Auto/Services &amp; Supplies</c:v>
                </c:pt>
                <c:pt idx="8">
                  <c:v>Travel/Cruise Line</c:v>
                </c:pt>
                <c:pt idx="9">
                  <c:v>Apparel</c:v>
                </c:pt>
              </c:strCache>
            </c:strRef>
          </c:cat>
          <c:val>
            <c:numRef>
              <c:f>summ!$AV$3:$AV$12</c:f>
              <c:numCache>
                <c:formatCode>"$"#,##0.00000</c:formatCode>
                <c:ptCount val="10"/>
                <c:pt idx="0">
                  <c:v>1.139543648854336</c:v>
                </c:pt>
                <c:pt idx="1">
                  <c:v>0.479905831022379</c:v>
                </c:pt>
                <c:pt idx="2">
                  <c:v>1.331956862010872</c:v>
                </c:pt>
                <c:pt idx="3">
                  <c:v>0.0951145706842509</c:v>
                </c:pt>
                <c:pt idx="4">
                  <c:v>0.0</c:v>
                </c:pt>
                <c:pt idx="5">
                  <c:v>1.134987120281262</c:v>
                </c:pt>
                <c:pt idx="6">
                  <c:v>0.438916304669745</c:v>
                </c:pt>
                <c:pt idx="7">
                  <c:v>0.599984496180034</c:v>
                </c:pt>
                <c:pt idx="8">
                  <c:v>0.990603559044586</c:v>
                </c:pt>
                <c:pt idx="9">
                  <c:v>0.0</c:v>
                </c:pt>
              </c:numCache>
            </c:numRef>
          </c:val>
        </c:ser>
        <c:ser>
          <c:idx val="1"/>
          <c:order val="1"/>
          <c:tx>
            <c:v>Same Data Added to BL Data</c:v>
          </c:tx>
          <c:invertIfNegative val="0"/>
          <c:val>
            <c:numRef>
              <c:f>summ!$AJ$3:$AJ$12</c:f>
              <c:numCache>
                <c:formatCode>"$"#,##0.00000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0.000466985803890103</c:v>
                </c:pt>
                <c:pt idx="3">
                  <c:v>0.00968105703376323</c:v>
                </c:pt>
                <c:pt idx="4">
                  <c:v>0.0</c:v>
                </c:pt>
                <c:pt idx="5">
                  <c:v>0.0</c:v>
                </c:pt>
                <c:pt idx="6">
                  <c:v>0.0188730513501679</c:v>
                </c:pt>
                <c:pt idx="7">
                  <c:v>0.00451028638514124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0723208"/>
        <c:axId val="2100547720"/>
      </c:barChart>
      <c:catAx>
        <c:axId val="2100723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Campaign Industry Category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2100547720"/>
        <c:crosses val="autoZero"/>
        <c:auto val="1"/>
        <c:lblAlgn val="ctr"/>
        <c:lblOffset val="100"/>
        <c:noMultiLvlLbl val="0"/>
      </c:catAx>
      <c:valAx>
        <c:axId val="21005477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E[Segment] Value / 1000 Users</a:t>
                </a:r>
              </a:p>
            </c:rich>
          </c:tx>
          <c:layout/>
          <c:overlay val="0"/>
        </c:title>
        <c:numFmt formatCode="&quot;$&quot;#,##0.00" sourceLinked="0"/>
        <c:majorTickMark val="out"/>
        <c:minorTickMark val="none"/>
        <c:tickLblPos val="nextTo"/>
        <c:crossAx val="210072320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Data Used Alone</c:v>
          </c:tx>
          <c:invertIfNegative val="0"/>
          <c:cat>
            <c:strRef>
              <c:f>summ!$B$3:$B$12</c:f>
              <c:strCache>
                <c:ptCount val="10"/>
                <c:pt idx="0">
                  <c:v>Travel/Hotels  </c:v>
                </c:pt>
                <c:pt idx="1">
                  <c:v>Travel/Car Rental</c:v>
                </c:pt>
                <c:pt idx="2">
                  <c:v>Restaurants</c:v>
                </c:pt>
                <c:pt idx="3">
                  <c:v>Retail/Office Products</c:v>
                </c:pt>
                <c:pt idx="4">
                  <c:v>Department Stores</c:v>
                </c:pt>
                <c:pt idx="5">
                  <c:v>Online Retail</c:v>
                </c:pt>
                <c:pt idx="6">
                  <c:v>Travel/Reservations</c:v>
                </c:pt>
                <c:pt idx="7">
                  <c:v>Auto/Services &amp; Supplies</c:v>
                </c:pt>
                <c:pt idx="8">
                  <c:v>Travel/Cruise Line</c:v>
                </c:pt>
                <c:pt idx="9">
                  <c:v>Apparel</c:v>
                </c:pt>
              </c:strCache>
            </c:strRef>
          </c:cat>
          <c:val>
            <c:numRef>
              <c:f>summ!$AV$3:$AV$12</c:f>
              <c:numCache>
                <c:formatCode>"$"#,##0.00000</c:formatCode>
                <c:ptCount val="10"/>
                <c:pt idx="0">
                  <c:v>1.139543648854336</c:v>
                </c:pt>
                <c:pt idx="1">
                  <c:v>0.479905831022379</c:v>
                </c:pt>
                <c:pt idx="2">
                  <c:v>1.331956862010872</c:v>
                </c:pt>
                <c:pt idx="3">
                  <c:v>0.0951145706842509</c:v>
                </c:pt>
                <c:pt idx="4">
                  <c:v>0.0</c:v>
                </c:pt>
                <c:pt idx="5">
                  <c:v>1.134987120281262</c:v>
                </c:pt>
                <c:pt idx="6">
                  <c:v>0.438916304669745</c:v>
                </c:pt>
                <c:pt idx="7">
                  <c:v>0.599984496180034</c:v>
                </c:pt>
                <c:pt idx="8">
                  <c:v>0.990603559044586</c:v>
                </c:pt>
                <c:pt idx="9">
                  <c:v>0.0</c:v>
                </c:pt>
              </c:numCache>
            </c:numRef>
          </c:val>
        </c:ser>
        <c:ser>
          <c:idx val="1"/>
          <c:order val="1"/>
          <c:tx>
            <c:v>Same Data Added to BL Data</c:v>
          </c:tx>
          <c:invertIfNegative val="0"/>
          <c:val>
            <c:numRef>
              <c:f>summ!$AJ$3:$AJ$12</c:f>
              <c:numCache>
                <c:formatCode>"$"#,##0.00000</c:formatCode>
                <c:ptCount val="10"/>
                <c:pt idx="0">
                  <c:v>0.0</c:v>
                </c:pt>
                <c:pt idx="1">
                  <c:v>0.0</c:v>
                </c:pt>
                <c:pt idx="2">
                  <c:v>0.000466985803890103</c:v>
                </c:pt>
                <c:pt idx="3">
                  <c:v>0.00968105703376323</c:v>
                </c:pt>
                <c:pt idx="4">
                  <c:v>0.0</c:v>
                </c:pt>
                <c:pt idx="5">
                  <c:v>0.0</c:v>
                </c:pt>
                <c:pt idx="6">
                  <c:v>0.0188730513501679</c:v>
                </c:pt>
                <c:pt idx="7">
                  <c:v>0.00451028638514124</c:v>
                </c:pt>
                <c:pt idx="8">
                  <c:v>0.0</c:v>
                </c:pt>
                <c:pt idx="9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0495784"/>
        <c:axId val="2098270344"/>
      </c:barChart>
      <c:catAx>
        <c:axId val="2100495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Campaign Industry Category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crossAx val="2098270344"/>
        <c:crosses val="autoZero"/>
        <c:auto val="1"/>
        <c:lblAlgn val="ctr"/>
        <c:lblOffset val="100"/>
        <c:noMultiLvlLbl val="0"/>
      </c:catAx>
      <c:valAx>
        <c:axId val="209827034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E[Segment] Value / 1000 Users</a:t>
                </a:r>
              </a:p>
            </c:rich>
          </c:tx>
          <c:layout/>
          <c:overlay val="0"/>
        </c:title>
        <c:numFmt formatCode="&quot;$&quot;#,##0.00" sourceLinked="0"/>
        <c:majorTickMark val="out"/>
        <c:minorTickMark val="none"/>
        <c:tickLblPos val="nextTo"/>
        <c:crossAx val="210049578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F857F-785B-8E45-AFAC-4D02CE25FA96}" type="datetimeFigureOut">
              <a:rPr lang="en-US" smtClean="0"/>
              <a:pPr/>
              <a:t>10/13/14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D275E-CBC3-6043-805D-82F7987086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59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275E-CBC3-6043-805D-82F7987086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great product can’t be built over night. Through 6 years of continual refinement and expansion, we’ve built something that works at scale. Our history</a:t>
            </a:r>
            <a:r>
              <a:rPr lang="en-US" baseline="0" dirty="0" smtClean="0"/>
              <a:t> gives us strength and confidence, and as well it is measurable.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275E-CBC3-6043-805D-82F79870866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275E-CBC3-6043-805D-82F79870866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275E-CBC3-6043-805D-82F79870866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275E-CBC3-6043-805D-82F79870866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275E-CBC3-6043-805D-82F79870866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275E-CBC3-6043-805D-82F79870866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275E-CBC3-6043-805D-82F79870866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275E-CBC3-6043-805D-82F79870866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275E-CBC3-6043-805D-82F79870866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275E-CBC3-6043-805D-82F79870866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275E-CBC3-6043-805D-82F79870866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275E-CBC3-6043-805D-82F79870866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275E-CBC3-6043-805D-82F79870866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275E-CBC3-6043-805D-82F79870866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275E-CBC3-6043-805D-82F79870866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275E-CBC3-6043-805D-82F79870866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275E-CBC3-6043-805D-82F79870866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275E-CBC3-6043-805D-82F79870866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great product can’t be built over night. Through 6 years of continual refinement and expansion, we’ve built something that works at scale. Our history</a:t>
            </a:r>
            <a:r>
              <a:rPr lang="en-US" baseline="0" dirty="0" smtClean="0"/>
              <a:t> gives us strength and confidence, and as well it is measurable.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275E-CBC3-6043-805D-82F79870866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8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66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574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200" y="167879"/>
            <a:ext cx="8229600" cy="68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200" y="8826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003300" y="4673600"/>
            <a:ext cx="250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@</a:t>
            </a:r>
            <a:r>
              <a:rPr lang="en-US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delbrians</a:t>
            </a:r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22939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rgbClr val="008C98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1pPr>
      <a:lvl2pPr marL="177800" indent="-1778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2pPr>
      <a:lvl3pPr marL="406400" indent="-228600" algn="l" defTabSz="457200" rtl="0" eaLnBrk="1" latinLnBrk="0" hangingPunct="1">
        <a:spcBef>
          <a:spcPct val="20000"/>
        </a:spcBef>
        <a:buFont typeface="Lucida Grande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3pPr>
      <a:lvl4pPr marL="635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4pPr>
      <a:lvl5pPr marL="914400" indent="-2794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gif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gif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8100" y="1943100"/>
            <a:ext cx="9144000" cy="130810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63851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Bigger is Better, but at What Cost?</a:t>
            </a:r>
            <a:endParaRPr lang="en-US" sz="2400" b="1" dirty="0" smtClean="0">
              <a:solidFill>
                <a:srgbClr val="D63851"/>
              </a:solidFill>
              <a:latin typeface="Century Gothic"/>
              <a:ea typeface="+mj-ea"/>
              <a:cs typeface="Century Gothic"/>
            </a:endParaRPr>
          </a:p>
          <a:p>
            <a:pPr lvl="0" algn="ctr">
              <a:spcBef>
                <a:spcPts val="3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Century Gothic"/>
                <a:cs typeface="Century Gothic"/>
              </a:rPr>
              <a:t>Towards Understanding the Economic Value of Data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 smtClean="0">
              <a:ln>
                <a:noFill/>
              </a:ln>
              <a:solidFill>
                <a:srgbClr val="D62343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D62343"/>
              </a:solidFill>
              <a:effectLst/>
              <a:uLnTx/>
              <a:uFillTx/>
              <a:latin typeface="Century Gothic"/>
              <a:ea typeface="+mj-ea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 Import Equality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714" y="1461762"/>
            <a:ext cx="7635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    </a:t>
            </a:r>
            <a:r>
              <a:rPr lang="en-US" sz="2400" dirty="0" smtClean="0">
                <a:latin typeface="Century Gothic"/>
                <a:cs typeface="Century Gothic"/>
              </a:rPr>
              <a:t>  E[ Value of Application | with Data ]</a:t>
            </a: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2400" u="sng" dirty="0" smtClean="0">
                <a:latin typeface="Century Gothic"/>
                <a:cs typeface="Century Gothic"/>
              </a:rPr>
              <a:t>–   E[ Value of Application | w/o Data ]</a:t>
            </a:r>
          </a:p>
          <a:p>
            <a:pPr algn="ctr"/>
            <a:endParaRPr lang="en-US" sz="2400" dirty="0" smtClean="0"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Value of Data </a:t>
            </a:r>
            <a:endParaRPr lang="en-US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72798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 Import Equality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714" y="1461762"/>
            <a:ext cx="7635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    </a:t>
            </a:r>
            <a:r>
              <a:rPr lang="en-US" sz="2400" dirty="0" smtClean="0">
                <a:latin typeface="Century Gothic"/>
                <a:cs typeface="Century Gothic"/>
              </a:rPr>
              <a:t>  E[ Value of Application | with Data ]</a:t>
            </a: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 </a:t>
            </a:r>
          </a:p>
          <a:p>
            <a:pPr algn="ctr"/>
            <a:r>
              <a:rPr lang="en-US" sz="2400" u="sng" dirty="0" smtClean="0">
                <a:latin typeface="Century Gothic"/>
                <a:cs typeface="Century Gothic"/>
              </a:rPr>
              <a:t>–   E[ Value of Application | w/o Data ]</a:t>
            </a:r>
          </a:p>
          <a:p>
            <a:pPr algn="ctr"/>
            <a:endParaRPr lang="en-US" sz="2400" dirty="0" smtClean="0"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Value of Data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600" y="3619500"/>
            <a:ext cx="7327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D63851"/>
                </a:solidFill>
              </a:rPr>
              <a:t>This equation offers important lessons about the value of data!</a:t>
            </a:r>
            <a:endParaRPr lang="en-US" dirty="0">
              <a:solidFill>
                <a:srgbClr val="D638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7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6279"/>
            <a:ext cx="8229600" cy="68302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Lesson 1: </a:t>
            </a:r>
            <a:r>
              <a:rPr lang="en-US" i="1" dirty="0" smtClean="0">
                <a:solidFill>
                  <a:schemeClr val="tx1"/>
                </a:solidFill>
              </a:rPr>
              <a:t>Data Has No Intrinsic Value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635000"/>
            <a:ext cx="778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63851"/>
                </a:solidFill>
              </a:rPr>
              <a:t>The VOD is tied to applications/actions derived from data.</a:t>
            </a:r>
          </a:p>
        </p:txBody>
      </p:sp>
      <p:pic>
        <p:nvPicPr>
          <p:cNvPr id="5" name="Picture 4" descr="Screen Shot 2014-10-07 at 6.57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403673"/>
            <a:ext cx="1519520" cy="26536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37000" y="2000766"/>
            <a:ext cx="4495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Show me an ad, </a:t>
            </a: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Recommend a product,</a:t>
            </a:r>
          </a:p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Give me a loan etc. </a:t>
            </a:r>
            <a:endParaRPr lang="en-US" sz="2400" dirty="0">
              <a:latin typeface="Century Gothic"/>
              <a:cs typeface="Century Gothic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933700" y="2489200"/>
            <a:ext cx="939800" cy="241300"/>
          </a:xfrm>
          <a:prstGeom prst="lef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8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700" y="2074931"/>
            <a:ext cx="3492500" cy="2039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6279"/>
            <a:ext cx="8229600" cy="68302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Caveat 1: </a:t>
            </a:r>
            <a:r>
              <a:rPr lang="en-US" i="1" dirty="0" smtClean="0">
                <a:solidFill>
                  <a:schemeClr val="tx1"/>
                </a:solidFill>
              </a:rPr>
              <a:t>What is an outcome worth?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635000"/>
            <a:ext cx="83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63851"/>
                </a:solidFill>
              </a:rPr>
              <a:t>With an application defined, need to know the value of various outcomes.</a:t>
            </a:r>
          </a:p>
        </p:txBody>
      </p:sp>
      <p:pic>
        <p:nvPicPr>
          <p:cNvPr id="5" name="Picture 4" descr="Screen Shot 2014-10-07 at 6.57.2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14" y="1385640"/>
            <a:ext cx="1519520" cy="26536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03200" y="1664732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entury Gothic"/>
                <a:cs typeface="Century Gothic"/>
              </a:rPr>
              <a:t>Lets assume a click is worth:</a:t>
            </a:r>
            <a:endParaRPr lang="en-US" sz="2400" dirty="0">
              <a:solidFill>
                <a:srgbClr val="D63851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18515">
            <a:off x="5502870" y="3084350"/>
            <a:ext cx="1283732" cy="128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33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6279"/>
            <a:ext cx="8229600" cy="68302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Caveat 2: </a:t>
            </a:r>
            <a:r>
              <a:rPr lang="en-US" i="1" dirty="0" smtClean="0">
                <a:solidFill>
                  <a:schemeClr val="tx1"/>
                </a:solidFill>
              </a:rPr>
              <a:t>Application Scale Matters.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635000"/>
            <a:ext cx="834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63851"/>
                </a:solidFill>
              </a:rPr>
              <a:t>If data is free to duplicate, VOD depends on scale too.</a:t>
            </a:r>
          </a:p>
        </p:txBody>
      </p:sp>
      <p:pic>
        <p:nvPicPr>
          <p:cNvPr id="8" name="Picture 7" descr="Screen Shot 2014-10-07 at 6.57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14" y="1372940"/>
            <a:ext cx="1519520" cy="26536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Screen Shot 2014-10-07 at 6.57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14" y="1372940"/>
            <a:ext cx="1519520" cy="26536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Screen Shot 2014-10-07 at 6.57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14" y="1372940"/>
            <a:ext cx="1519520" cy="26536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Screen Shot 2014-10-07 at 6.57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14" y="1372940"/>
            <a:ext cx="1519520" cy="26536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6992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6279"/>
            <a:ext cx="8229600" cy="68302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Lesson 2: </a:t>
            </a:r>
            <a:r>
              <a:rPr lang="en-US" i="1" dirty="0" smtClean="0">
                <a:solidFill>
                  <a:schemeClr val="tx1"/>
                </a:solidFill>
              </a:rPr>
              <a:t>The VOD is Counterfactual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660400"/>
            <a:ext cx="843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63851"/>
                </a:solidFill>
              </a:rPr>
              <a:t>Data has $ value if using it generates more $ than a baseline</a:t>
            </a:r>
          </a:p>
          <a:p>
            <a:r>
              <a:rPr lang="en-US" sz="2400" dirty="0" smtClean="0">
                <a:solidFill>
                  <a:srgbClr val="D63851"/>
                </a:solidFill>
              </a:rPr>
              <a:t>strategy.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0" y="1822629"/>
            <a:ext cx="8445500" cy="2135271"/>
            <a:chOff x="381000" y="1606729"/>
            <a:chExt cx="8445500" cy="2135271"/>
          </a:xfrm>
        </p:grpSpPr>
        <p:pic>
          <p:nvPicPr>
            <p:cNvPr id="5" name="Picture 4" descr="Screen Shot 2014-10-07 at 6.57.21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4625" y="1619430"/>
              <a:ext cx="1172975" cy="212257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" name="Picture 2" descr="Screen Shot 2014-10-07 at 7.10.44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126" y="1606729"/>
              <a:ext cx="1148131" cy="213527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381000" y="1927315"/>
              <a:ext cx="2006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Without my data, you show this ad.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P(Click)=1%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19900" y="1927315"/>
              <a:ext cx="2006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With my data, you show this ad.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P(Click)=5%</a:t>
              </a:r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197100" y="2628900"/>
              <a:ext cx="584200" cy="1905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10800000">
              <a:off x="6324600" y="2628900"/>
              <a:ext cx="584200" cy="190500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17900" y="2448015"/>
              <a:ext cx="200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Century Gothic"/>
                  <a:cs typeface="Century Gothic"/>
                </a:rPr>
                <a:t>vs.</a:t>
              </a:r>
              <a:endParaRPr lang="en-US" dirty="0">
                <a:latin typeface="Century Gothic"/>
                <a:cs typeface="Century Gothic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622300" y="2933700"/>
            <a:ext cx="1574800" cy="4098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85000" y="2933700"/>
            <a:ext cx="1574800" cy="4098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5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6279"/>
            <a:ext cx="8229600" cy="68302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VOD Calculus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900" y="635000"/>
            <a:ext cx="7785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63851"/>
                </a:solidFill>
              </a:rPr>
              <a:t>Let’s put our equation to work.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488423"/>
            <a:ext cx="873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    V(Click)* [ E(</a:t>
            </a:r>
            <a:r>
              <a:rPr lang="en-US" dirty="0" err="1" smtClean="0">
                <a:latin typeface="Century Gothic"/>
                <a:cs typeface="Century Gothic"/>
              </a:rPr>
              <a:t>Click|Data</a:t>
            </a:r>
            <a:r>
              <a:rPr lang="en-US" dirty="0" smtClean="0">
                <a:latin typeface="Century Gothic"/>
                <a:cs typeface="Century Gothic"/>
              </a:rPr>
              <a:t>, Targeted Ad)– E(</a:t>
            </a:r>
            <a:r>
              <a:rPr lang="en-US" dirty="0" err="1" smtClean="0">
                <a:latin typeface="Century Gothic"/>
                <a:cs typeface="Century Gothic"/>
              </a:rPr>
              <a:t>Click|noData</a:t>
            </a:r>
            <a:r>
              <a:rPr lang="en-US" dirty="0" smtClean="0">
                <a:latin typeface="Century Gothic"/>
                <a:cs typeface="Century Gothic"/>
              </a:rPr>
              <a:t>, Default Ad) ]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82700" y="2641600"/>
            <a:ext cx="652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EV(my Data in Targeting Ad) = $1 * [ 5% - 1 %]   =   $0.04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34200" y="2463800"/>
            <a:ext cx="723900" cy="736600"/>
          </a:xfrm>
          <a:prstGeom prst="rect">
            <a:avLst/>
          </a:prstGeom>
          <a:noFill/>
          <a:ln>
            <a:solidFill>
              <a:srgbClr val="D638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34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6279"/>
            <a:ext cx="8229600" cy="68302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Lesson 3: </a:t>
            </a:r>
            <a:r>
              <a:rPr lang="en-US" i="1" dirty="0" smtClean="0">
                <a:solidFill>
                  <a:schemeClr val="tx1"/>
                </a:solidFill>
              </a:rPr>
              <a:t>The VOD is Relative, not Absolute.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0200" y="584200"/>
            <a:ext cx="843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D63851"/>
                </a:solidFill>
              </a:rPr>
              <a:t>The value of a data point/source depends on what other data is being used along with it.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9900" y="1638297"/>
            <a:ext cx="6721342" cy="2647245"/>
            <a:chOff x="1587500" y="1523997"/>
            <a:chExt cx="6721342" cy="2647245"/>
          </a:xfrm>
        </p:grpSpPr>
        <p:sp>
          <p:nvSpPr>
            <p:cNvPr id="7" name="TextBox 6"/>
            <p:cNvSpPr txBox="1"/>
            <p:nvPr/>
          </p:nvSpPr>
          <p:spPr>
            <a:xfrm>
              <a:off x="4334433" y="3863465"/>
              <a:ext cx="15046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Baseline Data</a:t>
              </a:r>
              <a:endParaRPr lang="en-US" sz="1400" i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84514" y="3854462"/>
              <a:ext cx="18354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/>
                <a:t>Incremental Data</a:t>
              </a:r>
              <a:endParaRPr lang="en-US" sz="1400" i="1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587500" y="1523997"/>
              <a:ext cx="6721342" cy="2339468"/>
              <a:chOff x="1600200" y="1523997"/>
              <a:chExt cx="6721342" cy="2339468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3588173" y="1523997"/>
                <a:ext cx="4733369" cy="1968503"/>
                <a:chOff x="967840" y="850900"/>
                <a:chExt cx="6906160" cy="3580244"/>
              </a:xfrm>
            </p:grpSpPr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67840" y="850900"/>
                  <a:ext cx="6906160" cy="3580244"/>
                </a:xfrm>
                <a:prstGeom prst="rect">
                  <a:avLst/>
                </a:prstGeom>
              </p:spPr>
            </p:pic>
            <p:cxnSp>
              <p:nvCxnSpPr>
                <p:cNvPr id="17" name="Straight Connector 16"/>
                <p:cNvCxnSpPr/>
                <p:nvPr/>
              </p:nvCxnSpPr>
              <p:spPr>
                <a:xfrm>
                  <a:off x="4140200" y="2235200"/>
                  <a:ext cx="2273300" cy="0"/>
                </a:xfrm>
                <a:prstGeom prst="line">
                  <a:avLst/>
                </a:prstGeom>
                <a:ln>
                  <a:solidFill>
                    <a:srgbClr val="D6385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6413500" y="1917700"/>
                  <a:ext cx="0" cy="317500"/>
                </a:xfrm>
                <a:prstGeom prst="line">
                  <a:avLst/>
                </a:prstGeom>
                <a:ln>
                  <a:solidFill>
                    <a:srgbClr val="D63851"/>
                  </a:solidFill>
                  <a:prstDash val="dash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" name="Left Brace 5"/>
              <p:cNvSpPr/>
              <p:nvPr/>
            </p:nvSpPr>
            <p:spPr>
              <a:xfrm rot="16200000">
                <a:off x="4769045" y="2870053"/>
                <a:ext cx="406400" cy="1580423"/>
              </a:xfrm>
              <a:prstGeom prst="leftBrace">
                <a:avLst/>
              </a:prstGeom>
              <a:ln>
                <a:solidFill>
                  <a:srgbClr val="D6385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Left Brace 18"/>
              <p:cNvSpPr/>
              <p:nvPr/>
            </p:nvSpPr>
            <p:spPr>
              <a:xfrm rot="16200000">
                <a:off x="6384226" y="2870052"/>
                <a:ext cx="406400" cy="1580423"/>
              </a:xfrm>
              <a:prstGeom prst="leftBrace">
                <a:avLst/>
              </a:prstGeom>
              <a:ln>
                <a:solidFill>
                  <a:srgbClr val="D6385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Left Brace 20"/>
              <p:cNvSpPr/>
              <p:nvPr/>
            </p:nvSpPr>
            <p:spPr>
              <a:xfrm>
                <a:off x="3537373" y="2412927"/>
                <a:ext cx="406400" cy="876374"/>
              </a:xfrm>
              <a:prstGeom prst="leftBrace">
                <a:avLst/>
              </a:prstGeom>
              <a:ln>
                <a:solidFill>
                  <a:srgbClr val="D6385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Left Brace 21"/>
              <p:cNvSpPr/>
              <p:nvPr/>
            </p:nvSpPr>
            <p:spPr>
              <a:xfrm>
                <a:off x="3550073" y="2082727"/>
                <a:ext cx="406400" cy="292173"/>
              </a:xfrm>
              <a:prstGeom prst="leftBrace">
                <a:avLst/>
              </a:prstGeom>
              <a:ln>
                <a:solidFill>
                  <a:srgbClr val="D6385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701800" y="2669665"/>
                <a:ext cx="23211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/>
                  <a:t>EV[Baseline Data]</a:t>
                </a:r>
                <a:endParaRPr lang="en-US" sz="1400" i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600200" y="2060065"/>
                <a:ext cx="23211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/>
                  <a:t>EV[Incremental Data]</a:t>
                </a:r>
                <a:endParaRPr lang="en-US" sz="1400" i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248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6279"/>
            <a:ext cx="8229600" cy="68302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Example of that last point…</a:t>
            </a:r>
            <a:endParaRPr lang="en-US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103907"/>
              </p:ext>
            </p:extLst>
          </p:nvPr>
        </p:nvGraphicFramePr>
        <p:xfrm>
          <a:off x="476250" y="838200"/>
          <a:ext cx="8191500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3353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6279"/>
            <a:ext cx="8229600" cy="68302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Example of that last point…</a:t>
            </a:r>
            <a:endParaRPr lang="en-US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487191"/>
              </p:ext>
            </p:extLst>
          </p:nvPr>
        </p:nvGraphicFramePr>
        <p:xfrm>
          <a:off x="476250" y="838200"/>
          <a:ext cx="8191500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5372100" y="2768600"/>
            <a:ext cx="1219200" cy="1003300"/>
          </a:xfrm>
          <a:prstGeom prst="ellipse">
            <a:avLst/>
          </a:prstGeom>
          <a:noFill/>
          <a:ln>
            <a:solidFill>
              <a:srgbClr val="D638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56400" y="965200"/>
            <a:ext cx="1803400" cy="95410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FF"/>
                </a:solidFill>
                <a:latin typeface="Century Gothic"/>
                <a:cs typeface="Century Gothic"/>
              </a:rPr>
              <a:t>Not a mistake!</a:t>
            </a:r>
          </a:p>
          <a:p>
            <a:r>
              <a:rPr lang="en-US" sz="1400" dirty="0" smtClean="0">
                <a:solidFill>
                  <a:srgbClr val="FFFFFF"/>
                </a:solidFill>
                <a:latin typeface="Century Gothic"/>
                <a:cs typeface="Century Gothic"/>
              </a:rPr>
              <a:t>VOD -&gt; $0 when used with existing CRM data.</a:t>
            </a:r>
            <a:endParaRPr lang="en-US" sz="1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146800" y="1919307"/>
            <a:ext cx="609600" cy="760393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896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6700" y="205979"/>
            <a:ext cx="8229600" cy="64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008C98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2800" dirty="0" smtClean="0">
                <a:solidFill>
                  <a:srgbClr val="000000"/>
                </a:solidFill>
              </a:rPr>
              <a:t>We are often told that bigger is better.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" name="Picture 1" descr="Screen Shot 2014-10-03 at 4.13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19" y="965200"/>
            <a:ext cx="5897446" cy="2814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387933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D63851"/>
                </a:solidFill>
              </a:rPr>
              <a:t>The answer is usually ‘Yes’</a:t>
            </a:r>
            <a:endParaRPr lang="en-US" i="1" dirty="0">
              <a:solidFill>
                <a:srgbClr val="D6385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09800" y="2857500"/>
            <a:ext cx="2095500" cy="431800"/>
          </a:xfrm>
          <a:prstGeom prst="ellipse">
            <a:avLst/>
          </a:prstGeom>
          <a:noFill/>
          <a:ln>
            <a:solidFill>
              <a:srgbClr val="D6385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2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66279"/>
            <a:ext cx="8229600" cy="683021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Takeaways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" y="812800"/>
            <a:ext cx="8407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For data buyers/users: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D63851"/>
                </a:solidFill>
                <a:latin typeface="Century Gothic"/>
                <a:cs typeface="Century Gothic"/>
              </a:rPr>
              <a:t>Use the expected value framework to determine optimal buying price or evaluate ROI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D63851"/>
                </a:solidFill>
                <a:latin typeface="Century Gothic"/>
                <a:cs typeface="Century Gothic"/>
              </a:rPr>
              <a:t>Your own CRM data is likely worth the most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D63851"/>
                </a:solidFill>
                <a:latin typeface="Century Gothic"/>
                <a:cs typeface="Century Gothic"/>
              </a:rPr>
              <a:t>Better models means data is worth more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solidFill>
                <a:srgbClr val="D63851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692400"/>
            <a:ext cx="806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For data sellers: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D63851"/>
                </a:solidFill>
                <a:latin typeface="Century Gothic"/>
                <a:cs typeface="Century Gothic"/>
              </a:rPr>
              <a:t>The optimal selling price is a function of the buyers individual needs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D63851"/>
                </a:solidFill>
                <a:latin typeface="Century Gothic"/>
                <a:cs typeface="Century Gothic"/>
              </a:rPr>
              <a:t>Auction mechanisms enable fair pricing</a:t>
            </a:r>
            <a:endParaRPr lang="en-US" dirty="0">
              <a:solidFill>
                <a:srgbClr val="D6385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45115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66700" y="205979"/>
            <a:ext cx="8229600" cy="64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008C98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2800" dirty="0" smtClean="0">
                <a:solidFill>
                  <a:srgbClr val="000000"/>
                </a:solidFill>
              </a:rPr>
              <a:t>Want technical details? </a:t>
            </a:r>
            <a:r>
              <a:rPr lang="en-US" sz="2800" dirty="0" smtClean="0">
                <a:solidFill>
                  <a:srgbClr val="D63851"/>
                </a:solidFill>
              </a:rPr>
              <a:t>Big Data Journal, June 2014</a:t>
            </a:r>
            <a:endParaRPr lang="en-US" sz="2800" dirty="0">
              <a:solidFill>
                <a:srgbClr val="D63851"/>
              </a:solidFill>
            </a:endParaRPr>
          </a:p>
        </p:txBody>
      </p:sp>
      <p:pic>
        <p:nvPicPr>
          <p:cNvPr id="6" name="Picture 5" descr="Screen Shot 2014-10-13 at 9.51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104900"/>
            <a:ext cx="6704825" cy="309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85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68300" y="1323579"/>
            <a:ext cx="8229600" cy="1978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008C98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9300" dirty="0" smtClean="0">
                <a:solidFill>
                  <a:srgbClr val="D63851"/>
                </a:solidFill>
              </a:rPr>
              <a:t>“With Great Power Comes Great Responsibility”</a:t>
            </a:r>
            <a:br>
              <a:rPr lang="en-US" sz="9300" dirty="0" smtClean="0">
                <a:solidFill>
                  <a:srgbClr val="D63851"/>
                </a:solidFill>
              </a:rPr>
            </a:br>
            <a:r>
              <a:rPr lang="en-US" sz="2400" dirty="0" smtClean="0">
                <a:solidFill>
                  <a:srgbClr val="D63851"/>
                </a:solidFill>
              </a:rPr>
              <a:t/>
            </a:r>
            <a:br>
              <a:rPr lang="en-US" sz="2400" dirty="0" smtClean="0">
                <a:solidFill>
                  <a:srgbClr val="D63851"/>
                </a:solidFill>
              </a:rPr>
            </a:br>
            <a:r>
              <a:rPr lang="en-US" sz="2400" dirty="0" smtClean="0">
                <a:solidFill>
                  <a:srgbClr val="D63851"/>
                </a:solidFill>
              </a:rPr>
              <a:t/>
            </a:r>
            <a:br>
              <a:rPr lang="en-US" sz="2400" dirty="0" smtClean="0">
                <a:solidFill>
                  <a:srgbClr val="D63851"/>
                </a:solidFill>
              </a:rPr>
            </a:br>
            <a:endParaRPr lang="en-US" sz="2400" dirty="0">
              <a:solidFill>
                <a:srgbClr val="D6385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20800" y="2657079"/>
            <a:ext cx="6121400" cy="683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008C98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 Peter Parker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8300" y="294879"/>
            <a:ext cx="8229600" cy="644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008C98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sz="2400" dirty="0" smtClean="0">
                <a:solidFill>
                  <a:srgbClr val="000000"/>
                </a:solidFill>
              </a:rPr>
              <a:t>but….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357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98900" y="886221"/>
            <a:ext cx="4660900" cy="683021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Big Data =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More Statistical Power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1034041"/>
            <a:ext cx="2740067" cy="2696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400" y="2015890"/>
            <a:ext cx="4470400" cy="37253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327900" y="1893123"/>
            <a:ext cx="647700" cy="673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089400" y="2705923"/>
            <a:ext cx="4660900" cy="6830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008C98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And yes</a:t>
            </a:r>
          </a:p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More responsibility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69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#1 responsibility as a manager/executive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69" y="1206500"/>
            <a:ext cx="3270144" cy="29464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546600" y="1348979"/>
            <a:ext cx="4051300" cy="1978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500" b="1" kern="1200">
                <a:solidFill>
                  <a:srgbClr val="008C98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pPr algn="ctr"/>
            <a:r>
              <a:rPr lang="en-US" sz="8000" b="0" dirty="0" smtClean="0">
                <a:solidFill>
                  <a:schemeClr val="tx1"/>
                </a:solidFill>
              </a:rPr>
              <a:t>Is that extra statistical power worth it?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152879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Typical big data trade-off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39900" y="1511300"/>
            <a:ext cx="6081768" cy="2869044"/>
            <a:chOff x="967840" y="850900"/>
            <a:chExt cx="6906160" cy="358024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840" y="850900"/>
              <a:ext cx="6906160" cy="3580244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4140200" y="2235200"/>
              <a:ext cx="2273300" cy="0"/>
            </a:xfrm>
            <a:prstGeom prst="line">
              <a:avLst/>
            </a:prstGeom>
            <a:ln>
              <a:solidFill>
                <a:srgbClr val="D6385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13500" y="1917700"/>
              <a:ext cx="0" cy="317500"/>
            </a:xfrm>
            <a:prstGeom prst="line">
              <a:avLst/>
            </a:prstGeom>
            <a:ln>
              <a:solidFill>
                <a:srgbClr val="D6385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330200" y="68476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Doubling the data often doubles the investment, but doesn’t double the performance.</a:t>
            </a:r>
          </a:p>
          <a:p>
            <a:r>
              <a:rPr lang="en-US" dirty="0" smtClean="0">
                <a:solidFill>
                  <a:srgbClr val="D63851"/>
                </a:solidFill>
              </a:rPr>
              <a:t>Understanding this tradeoff is key to understanding the economic value of data. </a:t>
            </a:r>
            <a:endParaRPr lang="en-US" dirty="0">
              <a:solidFill>
                <a:srgbClr val="D638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Common Data Sources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68300" y="1958749"/>
            <a:ext cx="2074977" cy="1336447"/>
            <a:chOff x="351368" y="2708599"/>
            <a:chExt cx="2074977" cy="1336447"/>
          </a:xfrm>
        </p:grpSpPr>
        <p:pic>
          <p:nvPicPr>
            <p:cNvPr id="8" name="Picture 7" descr="exelate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443" y="3464182"/>
              <a:ext cx="614742" cy="316916"/>
            </a:xfrm>
            <a:prstGeom prst="rect">
              <a:avLst/>
            </a:prstGeom>
          </p:spPr>
        </p:pic>
        <p:pic>
          <p:nvPicPr>
            <p:cNvPr id="11" name="Picture 10" descr="BK logo.gi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9922" y="3640489"/>
              <a:ext cx="741461" cy="17446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582" y="3886055"/>
              <a:ext cx="387542" cy="15899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9306" y="2765306"/>
              <a:ext cx="692077" cy="23548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05" y="3137451"/>
              <a:ext cx="914399" cy="183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 descr="http://seanm.co/wp-content/uploads/2012/04/ExperianLogo4by3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391"/>
            <a:stretch/>
          </p:blipFill>
          <p:spPr bwMode="auto">
            <a:xfrm>
              <a:off x="1303444" y="3105894"/>
              <a:ext cx="1122901" cy="367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http://www.lotame.com/sites/default/files/pictures/LiveRamp_BlackOnWhite-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68" y="2708599"/>
              <a:ext cx="1061114" cy="31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3606801" y="1450094"/>
            <a:ext cx="1841500" cy="2353652"/>
            <a:chOff x="3594101" y="1729494"/>
            <a:chExt cx="1841500" cy="235365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Can 2"/>
            <p:cNvSpPr/>
            <p:nvPr/>
          </p:nvSpPr>
          <p:spPr>
            <a:xfrm>
              <a:off x="3594101" y="1729494"/>
              <a:ext cx="1841500" cy="2353652"/>
            </a:xfrm>
            <a:prstGeom prst="can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95700" y="2632950"/>
              <a:ext cx="173548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</a:rPr>
                <a:t>Your CRM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Right Arrow 4"/>
          <p:cNvSpPr/>
          <p:nvPr/>
        </p:nvSpPr>
        <p:spPr>
          <a:xfrm>
            <a:off x="2743200" y="2471900"/>
            <a:ext cx="698500" cy="225101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37492" y="1779096"/>
            <a:ext cx="2185807" cy="1581993"/>
          </a:xfrm>
          <a:prstGeom prst="rect">
            <a:avLst/>
          </a:prstGeom>
        </p:spPr>
      </p:pic>
      <p:sp>
        <p:nvSpPr>
          <p:cNvPr id="42" name="Right Arrow 41"/>
          <p:cNvSpPr/>
          <p:nvPr/>
        </p:nvSpPr>
        <p:spPr>
          <a:xfrm rot="10800000">
            <a:off x="5600700" y="2471900"/>
            <a:ext cx="698500" cy="225101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352515" y="1068062"/>
            <a:ext cx="250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Century Gothic"/>
                <a:cs typeface="Century Gothic"/>
              </a:rPr>
              <a:t>Data Vendors ($$$)</a:t>
            </a:r>
            <a:endParaRPr lang="en-US" u="sng" dirty="0">
              <a:latin typeface="Century Gothic"/>
              <a:cs typeface="Century Gothic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99200" y="1062228"/>
            <a:ext cx="250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Century Gothic"/>
                <a:cs typeface="Century Gothic"/>
              </a:rPr>
              <a:t>Customers(CDB*)</a:t>
            </a:r>
            <a:endParaRPr lang="en-US" u="sng" dirty="0">
              <a:latin typeface="Century Gothic"/>
              <a:cs typeface="Century Gothic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85015" y="3995928"/>
            <a:ext cx="2416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Century Gothic"/>
                <a:cs typeface="Century Gothic"/>
              </a:rPr>
              <a:t>*Cost of Doing Business</a:t>
            </a:r>
            <a:endParaRPr lang="en-US" sz="1200" i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1502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 </a:t>
            </a:r>
            <a:r>
              <a:rPr lang="en-US" dirty="0">
                <a:solidFill>
                  <a:schemeClr val="tx1"/>
                </a:solidFill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ollow Up Questions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80382" y="1166844"/>
            <a:ext cx="1605077" cy="1155701"/>
            <a:chOff x="351368" y="2708599"/>
            <a:chExt cx="2074977" cy="1336447"/>
          </a:xfrm>
        </p:grpSpPr>
        <p:pic>
          <p:nvPicPr>
            <p:cNvPr id="8" name="Picture 7" descr="exelate.jp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443" y="3464182"/>
              <a:ext cx="614742" cy="316916"/>
            </a:xfrm>
            <a:prstGeom prst="rect">
              <a:avLst/>
            </a:prstGeom>
          </p:spPr>
        </p:pic>
        <p:pic>
          <p:nvPicPr>
            <p:cNvPr id="11" name="Picture 10" descr="BK logo.gif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49922" y="3640489"/>
              <a:ext cx="741461" cy="174461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0582" y="3886055"/>
              <a:ext cx="387542" cy="15899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9306" y="2765306"/>
              <a:ext cx="692077" cy="235486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05" y="3137451"/>
              <a:ext cx="914399" cy="1839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 descr="http://seanm.co/wp-content/uploads/2012/04/ExperianLogo4by3.png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391"/>
            <a:stretch/>
          </p:blipFill>
          <p:spPr bwMode="auto">
            <a:xfrm>
              <a:off x="1303444" y="3105894"/>
              <a:ext cx="1122901" cy="367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2" descr="http://www.lotame.com/sites/default/files/pictures/LiveRamp_BlackOnWhite-1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368" y="2708599"/>
              <a:ext cx="1061114" cy="314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5287" y="2738239"/>
            <a:ext cx="1714499" cy="1240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8500" y="1438659"/>
            <a:ext cx="532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/>
                <a:cs typeface="Century Gothic"/>
              </a:rPr>
              <a:t>1.  How much should you pay for this data? 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2598386" y="1564990"/>
            <a:ext cx="464195" cy="17524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238500" y="3102359"/>
            <a:ext cx="5321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/>
                <a:cs typeface="Century Gothic"/>
              </a:rPr>
              <a:t>2</a:t>
            </a:r>
            <a:r>
              <a:rPr lang="en-US" b="1" dirty="0" smtClean="0">
                <a:latin typeface="Century Gothic"/>
                <a:cs typeface="Century Gothic"/>
              </a:rPr>
              <a:t>.  How much is a customer’s data worth?</a:t>
            </a:r>
            <a:endParaRPr lang="en-US" b="1" dirty="0">
              <a:latin typeface="Century Gothic"/>
              <a:cs typeface="Century Gothic"/>
            </a:endParaRPr>
          </a:p>
        </p:txBody>
      </p:sp>
      <p:sp>
        <p:nvSpPr>
          <p:cNvPr id="24" name="Left Arrow 23"/>
          <p:cNvSpPr/>
          <p:nvPr/>
        </p:nvSpPr>
        <p:spPr>
          <a:xfrm>
            <a:off x="2598386" y="3228690"/>
            <a:ext cx="464195" cy="17524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4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 Important Inequality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950" y="1743459"/>
            <a:ext cx="3054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/>
                <a:cs typeface="Century Gothic"/>
              </a:rPr>
              <a:t>The value </a:t>
            </a:r>
          </a:p>
          <a:p>
            <a:pPr algn="ctr"/>
            <a:r>
              <a:rPr lang="en-US" sz="2400" b="1" dirty="0" smtClean="0">
                <a:latin typeface="Century Gothic"/>
                <a:cs typeface="Century Gothic"/>
              </a:rPr>
              <a:t>of a customer 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5900" y="1718059"/>
            <a:ext cx="2959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entury Gothic"/>
                <a:cs typeface="Century Gothic"/>
              </a:rPr>
              <a:t>The value of </a:t>
            </a:r>
          </a:p>
          <a:p>
            <a:pPr algn="ctr"/>
            <a:r>
              <a:rPr lang="en-US" sz="2400" b="1" dirty="0" smtClean="0">
                <a:latin typeface="Century Gothic"/>
                <a:cs typeface="Century Gothic"/>
              </a:rPr>
              <a:t>a customer’s data</a:t>
            </a:r>
            <a:endParaRPr lang="en-US" sz="2400" b="1" dirty="0">
              <a:latin typeface="Century Gothic"/>
              <a:cs typeface="Century Gothic"/>
            </a:endParaRPr>
          </a:p>
        </p:txBody>
      </p:sp>
      <p:sp>
        <p:nvSpPr>
          <p:cNvPr id="3" name="Not Equal 2"/>
          <p:cNvSpPr/>
          <p:nvPr/>
        </p:nvSpPr>
        <p:spPr>
          <a:xfrm>
            <a:off x="3670300" y="1879600"/>
            <a:ext cx="1193800" cy="548290"/>
          </a:xfrm>
          <a:prstGeom prst="mathNotEqual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250" y="3299725"/>
            <a:ext cx="398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63851"/>
                </a:solidFill>
                <a:latin typeface="Century Gothic"/>
                <a:cs typeface="Century Gothic"/>
              </a:rPr>
              <a:t>i.e., value(customer data)  ≠ </a:t>
            </a:r>
            <a:endParaRPr lang="en-US" dirty="0">
              <a:solidFill>
                <a:srgbClr val="D63851"/>
              </a:solidFill>
              <a:latin typeface="Century Gothic"/>
              <a:cs typeface="Century Gothic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48250" y="3118618"/>
            <a:ext cx="2139950" cy="763032"/>
            <a:chOff x="4641850" y="2940818"/>
            <a:chExt cx="2139950" cy="763032"/>
          </a:xfrm>
        </p:grpSpPr>
        <p:sp>
          <p:nvSpPr>
            <p:cNvPr id="18" name="TextBox 17"/>
            <p:cNvSpPr txBox="1"/>
            <p:nvPr/>
          </p:nvSpPr>
          <p:spPr>
            <a:xfrm>
              <a:off x="4730750" y="2940818"/>
              <a:ext cx="1797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D63851"/>
                  </a:solidFill>
                  <a:latin typeface="Century Gothic"/>
                  <a:cs typeface="Century Gothic"/>
                </a:rPr>
                <a:t>Total Revenue</a:t>
              </a:r>
              <a:endParaRPr lang="en-US" dirty="0">
                <a:solidFill>
                  <a:srgbClr val="D6385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54550" y="3334518"/>
              <a:ext cx="2127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D63851"/>
                  </a:solidFill>
                  <a:latin typeface="Century Gothic"/>
                  <a:cs typeface="Century Gothic"/>
                </a:rPr>
                <a:t>Total Customers</a:t>
              </a:r>
              <a:endParaRPr lang="en-US" dirty="0">
                <a:solidFill>
                  <a:srgbClr val="D63851"/>
                </a:solidFill>
                <a:latin typeface="Century Gothic"/>
                <a:cs typeface="Century Gothic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641850" y="3334518"/>
              <a:ext cx="1936750" cy="0"/>
            </a:xfrm>
            <a:prstGeom prst="line">
              <a:avLst/>
            </a:prstGeom>
            <a:ln>
              <a:solidFill>
                <a:srgbClr val="D6385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509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24585</TotalTime>
  <Words>710</Words>
  <Application>Microsoft Macintosh PowerPoint</Application>
  <PresentationFormat>On-screen Show (16:9)</PresentationFormat>
  <Paragraphs>114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Big Data =  More Statistical Power</vt:lpstr>
      <vt:lpstr>#1 responsibility as a manager/executive</vt:lpstr>
      <vt:lpstr>Typical big data trade-off</vt:lpstr>
      <vt:lpstr>Common Data Sources</vt:lpstr>
      <vt:lpstr>2 Follow Up Questions</vt:lpstr>
      <vt:lpstr>In Important Inequality</vt:lpstr>
      <vt:lpstr>An Import Equality</vt:lpstr>
      <vt:lpstr>An Import Equality</vt:lpstr>
      <vt:lpstr>Lesson 1: Data Has No Intrinsic Value</vt:lpstr>
      <vt:lpstr>Caveat 1: What is an outcome worth?</vt:lpstr>
      <vt:lpstr>Caveat 2: Application Scale Matters.</vt:lpstr>
      <vt:lpstr>Lesson 2: The VOD is Counterfactual</vt:lpstr>
      <vt:lpstr>The VOD Calculus</vt:lpstr>
      <vt:lpstr>Lesson 3: The VOD is Relative, not Absolute.</vt:lpstr>
      <vt:lpstr>Example of that last point…</vt:lpstr>
      <vt:lpstr>Example of that last point…</vt:lpstr>
      <vt:lpstr>Takeaways</vt:lpstr>
      <vt:lpstr>PowerPoint Presentation</vt:lpstr>
    </vt:vector>
  </TitlesOfParts>
  <Company>Media6degrees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Penry Price</dc:creator>
  <cp:lastModifiedBy>Brian Dalessandro</cp:lastModifiedBy>
  <cp:revision>111</cp:revision>
  <dcterms:created xsi:type="dcterms:W3CDTF">2014-08-14T14:37:26Z</dcterms:created>
  <dcterms:modified xsi:type="dcterms:W3CDTF">2014-10-13T20:01:00Z</dcterms:modified>
</cp:coreProperties>
</file>