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  <p:sldMasterId id="2147483649" r:id="rId2"/>
    <p:sldMasterId id="2147483651" r:id="rId3"/>
  </p:sldMasterIdLst>
  <p:notesMasterIdLst>
    <p:notesMasterId r:id="rId23"/>
  </p:notesMasterIdLst>
  <p:sldIdLst>
    <p:sldId id="256" r:id="rId4"/>
    <p:sldId id="266" r:id="rId5"/>
    <p:sldId id="267" r:id="rId6"/>
    <p:sldId id="268" r:id="rId7"/>
    <p:sldId id="269" r:id="rId8"/>
    <p:sldId id="271" r:id="rId9"/>
    <p:sldId id="285" r:id="rId10"/>
    <p:sldId id="273" r:id="rId11"/>
    <p:sldId id="275" r:id="rId12"/>
    <p:sldId id="288" r:id="rId13"/>
    <p:sldId id="274" r:id="rId14"/>
    <p:sldId id="277" r:id="rId15"/>
    <p:sldId id="278" r:id="rId16"/>
    <p:sldId id="279" r:id="rId17"/>
    <p:sldId id="289" r:id="rId18"/>
    <p:sldId id="280" r:id="rId19"/>
    <p:sldId id="286" r:id="rId20"/>
    <p:sldId id="287" r:id="rId21"/>
    <p:sldId id="283" r:id="rId22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6000" algn="l" defTabSz="914400" rtl="0" eaLnBrk="1" latinLnBrk="0" hangingPunct="1"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3200" algn="l" defTabSz="914400" rtl="0" eaLnBrk="1" latinLnBrk="0" hangingPunct="1"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200400" algn="l" defTabSz="914400" rtl="0" eaLnBrk="1" latinLnBrk="0" hangingPunct="1"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7600" algn="l" defTabSz="914400" rtl="0" eaLnBrk="1" latinLnBrk="0" hangingPunct="1"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FF"/>
    <a:srgbClr val="FFFFFF"/>
    <a:srgbClr val="A1D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411" y="39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EE396FD-54A9-46A5-8190-9A7FE8F9E07E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00CB3D-2172-403E-9583-8FF36F2B5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46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40050" y="858838"/>
            <a:ext cx="4114800" cy="2316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/>
            <a:fld id="{A60EC50F-C4BA-4FF9-9DB7-C2B22D93A665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813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/>
            <a:fld id="{A6F87956-7318-44C7-A917-25BEA8E3E1E5}" type="slidenum">
              <a:rPr lang="en-US" altLang="en-US" sz="1200"/>
              <a:pPr algn="r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1218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40050" y="858838"/>
            <a:ext cx="4114800" cy="2316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/>
            <a:fld id="{9457EE8E-2DA1-4627-A742-2A6EB3385760}" type="slidenum">
              <a:rPr lang="en-US" altLang="en-US" sz="1200"/>
              <a:pPr algn="r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213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/>
            <a:fld id="{F92CE9C7-3DA6-4EA6-997F-A7FBB74AE402}" type="slidenum">
              <a:rPr lang="en-US" altLang="en-US" sz="1200"/>
              <a:pPr algn="r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311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/>
            <a:fld id="{4547F384-32C4-46D1-A44E-501B78E5D0FC}" type="slidenum">
              <a:rPr lang="en-US" altLang="en-US" sz="1200">
                <a:latin typeface="Times" panose="02020603050405020304" pitchFamily="18" charset="0"/>
              </a:rPr>
              <a:pPr algn="r"/>
              <a:t>19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3738"/>
            <a:ext cx="61991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25950"/>
            <a:ext cx="5607050" cy="418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100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70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685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6000" y="1"/>
            <a:ext cx="22352000" cy="1660478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3004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41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21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84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85100" y="0"/>
            <a:ext cx="152908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5100" y="7772400"/>
            <a:ext cx="15290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ts val="1900"/>
        </a:spcBef>
        <a:spcAft>
          <a:spcPct val="0"/>
        </a:spcAft>
        <a:defRPr sz="7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7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241300"/>
            <a:ext cx="23134637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2289175"/>
            <a:ext cx="23134637" cy="1142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457200" indent="-457200" algn="l" rtl="0" eaLnBrk="0" fontAlgn="base" hangingPunct="0">
        <a:spcBef>
          <a:spcPts val="2100"/>
        </a:spcBef>
        <a:spcAft>
          <a:spcPct val="0"/>
        </a:spcAft>
        <a:buClr>
          <a:srgbClr val="D3002D"/>
        </a:buClr>
        <a:buSzPct val="100000"/>
        <a:buFont typeface="Wingdings" panose="05000000000000000000" pitchFamily="2" charset="2"/>
        <a:buChar char="§"/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76300" indent="-457200" algn="l" rtl="0" eaLnBrk="0" fontAlgn="base" hangingPunct="0">
        <a:spcBef>
          <a:spcPts val="19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562100" indent="-457200" algn="l" rtl="0" eaLnBrk="0" fontAlgn="base" hangingPunct="0">
        <a:spcBef>
          <a:spcPts val="16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0193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4765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9337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3909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8481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3053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241300"/>
            <a:ext cx="23134637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2289175"/>
            <a:ext cx="23134637" cy="1142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457200" indent="-457200" algn="l" rtl="0" eaLnBrk="0" fontAlgn="base" hangingPunct="0">
        <a:spcBef>
          <a:spcPts val="2100"/>
        </a:spcBef>
        <a:spcAft>
          <a:spcPct val="0"/>
        </a:spcAft>
        <a:buClr>
          <a:srgbClr val="D3002D"/>
        </a:buClr>
        <a:buSzPct val="100000"/>
        <a:buFont typeface="Wingdings" panose="05000000000000000000" pitchFamily="2" charset="2"/>
        <a:buChar char="§"/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76300" indent="-457200" algn="l" rtl="0" eaLnBrk="0" fontAlgn="base" hangingPunct="0">
        <a:spcBef>
          <a:spcPts val="19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33500" indent="-457200" algn="l" rtl="0" eaLnBrk="0" fontAlgn="base" hangingPunct="0">
        <a:spcBef>
          <a:spcPts val="16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7907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2479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7051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1623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6195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0767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Drive Data Quality </a:t>
            </a:r>
            <a:br>
              <a:rPr lang="en-US" altLang="en-US" dirty="0" smtClean="0"/>
            </a:br>
            <a:r>
              <a:rPr lang="en-US" altLang="en-US" dirty="0" smtClean="0"/>
              <a:t>at Your Company: Create a Data Lake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14400" indent="-914400" eaLnBrk="1" hangingPunct="1"/>
            <a:r>
              <a:rPr lang="en-US" altLang="en-US" sz="6600" dirty="0" smtClean="0"/>
              <a:t>George Corugedo</a:t>
            </a:r>
            <a:br>
              <a:rPr lang="en-US" altLang="en-US" sz="6600" dirty="0" smtClean="0"/>
            </a:br>
            <a:r>
              <a:rPr lang="en-US" altLang="en-US" sz="6600" dirty="0" smtClean="0"/>
              <a:t>Chief Technology Officer </a:t>
            </a:r>
            <a:br>
              <a:rPr lang="en-US" altLang="en-US" sz="6600" dirty="0" smtClean="0"/>
            </a:br>
            <a:r>
              <a:rPr lang="en-US" altLang="en-US" sz="6600" dirty="0" smtClean="0"/>
              <a:t>&amp; Co-Founder</a:t>
            </a:r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0" y="11125200"/>
            <a:ext cx="7543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dirty="0" smtClean="0"/>
              <a:t>Modern Data Lake Architecture for MDM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1310"/>
          <a:stretch/>
        </p:blipFill>
        <p:spPr>
          <a:xfrm>
            <a:off x="631825" y="1691360"/>
            <a:ext cx="4321175" cy="1065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07402"/>
            <a:ext cx="18973800" cy="106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05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7538" y="-147638"/>
            <a:ext cx="23134637" cy="2052638"/>
          </a:xfrm>
        </p:spPr>
        <p:txBody>
          <a:bodyPr/>
          <a:lstStyle/>
          <a:p>
            <a:r>
              <a:rPr lang="en-US" altLang="en-US" sz="7200" dirty="0" smtClean="0"/>
              <a:t>Key Functions for Master Data Management</a:t>
            </a: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4625"/>
            <a:ext cx="15163800" cy="108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Can That Possibly Work?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04141"/>
            <a:ext cx="9683750" cy="936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2328208"/>
            <a:ext cx="54263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Map Reduce? Hive?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3594" y="2589074"/>
            <a:ext cx="510900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0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YARN!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smtClean="0"/>
              <a:t>Overview -  What is Hadoop/Hadoop 2.0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47850"/>
            <a:ext cx="16230600" cy="1046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B2E587"/>
              </a:clrFrom>
              <a:clrTo>
                <a:srgbClr val="B2E5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3800" y="7315200"/>
            <a:ext cx="1623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RedPoint Data Management on Hadoop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3524250" y="9278938"/>
            <a:ext cx="17356138" cy="1920875"/>
          </a:xfrm>
          <a:prstGeom prst="roundRect">
            <a:avLst>
              <a:gd name="adj" fmla="val 11186"/>
            </a:avLst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3524250" y="4953000"/>
            <a:ext cx="3424238" cy="2068513"/>
          </a:xfrm>
          <a:prstGeom prst="roundRect">
            <a:avLst>
              <a:gd name="adj" fmla="val 9689"/>
            </a:avLst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Partitioning AM / Tasks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7088188" y="4953000"/>
            <a:ext cx="3190875" cy="2068513"/>
          </a:xfrm>
          <a:prstGeom prst="roundRect">
            <a:avLst>
              <a:gd name="adj" fmla="val 9689"/>
            </a:avLst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Execution AM / Tasks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0418763" y="4953000"/>
            <a:ext cx="2439987" cy="2068513"/>
          </a:xfrm>
          <a:prstGeom prst="roundRect">
            <a:avLst>
              <a:gd name="adj" fmla="val 9689"/>
            </a:avLst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Data I/O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12998450" y="4953000"/>
            <a:ext cx="2905125" cy="2068513"/>
          </a:xfrm>
          <a:prstGeom prst="roundRect">
            <a:avLst>
              <a:gd name="adj" fmla="val 10561"/>
            </a:avLst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Key / Split Analysis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3524250" y="2689225"/>
            <a:ext cx="17356138" cy="2068513"/>
          </a:xfrm>
          <a:prstGeom prst="roundRect">
            <a:avLst>
              <a:gd name="adj" fmla="val 8817"/>
            </a:avLst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RedPoint Parallel 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Section</a:t>
            </a:r>
          </a:p>
        </p:txBody>
      </p:sp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0" y="9691688"/>
            <a:ext cx="510857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ounded Rectangle 38"/>
          <p:cNvSpPr/>
          <p:nvPr/>
        </p:nvSpPr>
        <p:spPr bwMode="auto">
          <a:xfrm rot="5400000">
            <a:off x="11268722" y="-527162"/>
            <a:ext cx="1867196" cy="17355184"/>
          </a:xfrm>
          <a:prstGeom prst="roundRect">
            <a:avLst>
              <a:gd name="adj" fmla="val 7464"/>
            </a:avLst>
          </a:prstGeom>
          <a:solidFill>
            <a:srgbClr val="6969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0" tIns="91440" rIns="182880" bIns="91440" anchor="ctr"/>
          <a:lstStyle/>
          <a:p>
            <a:pPr algn="ctr">
              <a:defRPr/>
            </a:pPr>
            <a:r>
              <a:rPr lang="en-US" sz="8800" dirty="0">
                <a:solidFill>
                  <a:schemeClr val="bg1"/>
                </a:solidFill>
                <a:latin typeface="Calibri" pitchFamily="34" charset="0"/>
              </a:rPr>
              <a:t>YARN</a:t>
            </a:r>
          </a:p>
        </p:txBody>
      </p:sp>
      <p:sp>
        <p:nvSpPr>
          <p:cNvPr id="40" name="Freeform 39"/>
          <p:cNvSpPr/>
          <p:nvPr/>
        </p:nvSpPr>
        <p:spPr bwMode="auto">
          <a:xfrm rot="5400000">
            <a:off x="17264492" y="3842506"/>
            <a:ext cx="2486540" cy="4744304"/>
          </a:xfrm>
          <a:custGeom>
            <a:avLst/>
            <a:gdLst>
              <a:gd name="connsiteX0" fmla="*/ 935556 w 1126484"/>
              <a:gd name="connsiteY0" fmla="*/ 1894163 h 3455040"/>
              <a:gd name="connsiteX1" fmla="*/ 935556 w 1126484"/>
              <a:gd name="connsiteY1" fmla="*/ 1560877 h 3455040"/>
              <a:gd name="connsiteX2" fmla="*/ 1031020 w 1126484"/>
              <a:gd name="connsiteY2" fmla="*/ 1560877 h 3455040"/>
              <a:gd name="connsiteX3" fmla="*/ 1126484 w 1126484"/>
              <a:gd name="connsiteY3" fmla="*/ 1727520 h 3455040"/>
              <a:gd name="connsiteX4" fmla="*/ 1031020 w 1126484"/>
              <a:gd name="connsiteY4" fmla="*/ 1894163 h 3455040"/>
              <a:gd name="connsiteX5" fmla="*/ 0 w 1126484"/>
              <a:gd name="connsiteY5" fmla="*/ 3358931 h 3455040"/>
              <a:gd name="connsiteX6" fmla="*/ 0 w 1126484"/>
              <a:gd name="connsiteY6" fmla="*/ 96109 h 3455040"/>
              <a:gd name="connsiteX7" fmla="*/ 96109 w 1126484"/>
              <a:gd name="connsiteY7" fmla="*/ 0 h 3455040"/>
              <a:gd name="connsiteX8" fmla="*/ 839445 w 1126484"/>
              <a:gd name="connsiteY8" fmla="*/ 0 h 3455040"/>
              <a:gd name="connsiteX9" fmla="*/ 935554 w 1126484"/>
              <a:gd name="connsiteY9" fmla="*/ 96109 h 3455040"/>
              <a:gd name="connsiteX10" fmla="*/ 935554 w 1126484"/>
              <a:gd name="connsiteY10" fmla="*/ 3358931 h 3455040"/>
              <a:gd name="connsiteX11" fmla="*/ 839445 w 1126484"/>
              <a:gd name="connsiteY11" fmla="*/ 3455040 h 3455040"/>
              <a:gd name="connsiteX12" fmla="*/ 96109 w 1126484"/>
              <a:gd name="connsiteY12" fmla="*/ 3455040 h 3455040"/>
              <a:gd name="connsiteX13" fmla="*/ 0 w 1126484"/>
              <a:gd name="connsiteY13" fmla="*/ 3358931 h 345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6484" h="3455040">
                <a:moveTo>
                  <a:pt x="935556" y="1894163"/>
                </a:moveTo>
                <a:lnTo>
                  <a:pt x="935556" y="1560877"/>
                </a:lnTo>
                <a:lnTo>
                  <a:pt x="1031020" y="1560877"/>
                </a:lnTo>
                <a:lnTo>
                  <a:pt x="1126484" y="1727520"/>
                </a:lnTo>
                <a:lnTo>
                  <a:pt x="1031020" y="1894163"/>
                </a:lnTo>
                <a:close/>
                <a:moveTo>
                  <a:pt x="0" y="3358931"/>
                </a:moveTo>
                <a:lnTo>
                  <a:pt x="0" y="96109"/>
                </a:lnTo>
                <a:cubicBezTo>
                  <a:pt x="0" y="43029"/>
                  <a:pt x="43029" y="0"/>
                  <a:pt x="96109" y="0"/>
                </a:cubicBezTo>
                <a:lnTo>
                  <a:pt x="839445" y="0"/>
                </a:lnTo>
                <a:cubicBezTo>
                  <a:pt x="892525" y="0"/>
                  <a:pt x="935554" y="43029"/>
                  <a:pt x="935554" y="96109"/>
                </a:cubicBezTo>
                <a:lnTo>
                  <a:pt x="935554" y="3358931"/>
                </a:lnTo>
                <a:cubicBezTo>
                  <a:pt x="935554" y="3412011"/>
                  <a:pt x="892525" y="3455040"/>
                  <a:pt x="839445" y="3455040"/>
                </a:cubicBezTo>
                <a:lnTo>
                  <a:pt x="96109" y="3455040"/>
                </a:lnTo>
                <a:cubicBezTo>
                  <a:pt x="43029" y="3455040"/>
                  <a:pt x="0" y="3412011"/>
                  <a:pt x="0" y="335893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91440" rIns="548640" bIns="91440" anchor="ctr"/>
          <a:lstStyle/>
          <a:p>
            <a:pPr algn="ctr">
              <a:defRPr/>
            </a:pPr>
            <a:r>
              <a:rPr lang="en-US" sz="4800" dirty="0" err="1">
                <a:solidFill>
                  <a:srgbClr val="292929"/>
                </a:solidFill>
                <a:latin typeface="Calibri" pitchFamily="34" charset="0"/>
              </a:rPr>
              <a:t>MapReduce</a:t>
            </a:r>
            <a:endParaRPr lang="en-US" sz="4800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4" name="Pentagon 3"/>
          <p:cNvSpPr/>
          <p:nvPr/>
        </p:nvSpPr>
        <p:spPr bwMode="auto">
          <a:xfrm rot="5400000">
            <a:off x="11773694" y="8959057"/>
            <a:ext cx="784225" cy="661987"/>
          </a:xfrm>
          <a:prstGeom prst="homePlate">
            <a:avLst/>
          </a:prstGeom>
          <a:solidFill>
            <a:srgbClr val="696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1828800">
              <a:defRPr/>
            </a:pPr>
            <a:endParaRPr lang="en-US" sz="22400" dirty="0" err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Footprint Installation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t="2027" b="8784"/>
          <a:stretch/>
        </p:blipFill>
        <p:spPr>
          <a:xfrm>
            <a:off x="2362200" y="2133600"/>
            <a:ext cx="20153492" cy="1012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25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" y="4762"/>
            <a:ext cx="23134638" cy="2052638"/>
          </a:xfrm>
        </p:spPr>
        <p:txBody>
          <a:bodyPr/>
          <a:lstStyle/>
          <a:p>
            <a:r>
              <a:rPr lang="en-US" altLang="en-US" dirty="0" smtClean="0"/>
              <a:t>Reference Hadoop Architecture</a:t>
            </a:r>
          </a:p>
        </p:txBody>
      </p:sp>
      <p:sp>
        <p:nvSpPr>
          <p:cNvPr id="356" name="Shape 259"/>
          <p:cNvSpPr/>
          <p:nvPr/>
        </p:nvSpPr>
        <p:spPr>
          <a:xfrm>
            <a:off x="8758463" y="4639834"/>
            <a:ext cx="5880486" cy="6735140"/>
          </a:xfrm>
          <a:prstGeom prst="roundRect">
            <a:avLst>
              <a:gd name="adj" fmla="val 1421"/>
            </a:avLst>
          </a:prstGeom>
          <a:solidFill>
            <a:schemeClr val="accent2"/>
          </a:solidFill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182850" rIns="182850" bIns="91400" anchor="t" anchorCtr="0">
            <a:noAutofit/>
          </a:bodyPr>
          <a:lstStyle/>
          <a:p>
            <a:pPr marL="2054226" indent="-6350">
              <a:buSzPct val="25000"/>
            </a:pPr>
            <a:endParaRPr lang="en-US" sz="22400" b="1" dirty="0">
              <a:solidFill>
                <a:srgbClr val="1E1E1E"/>
              </a:solidFill>
              <a:latin typeface="Arial" charset="0"/>
              <a:ea typeface="Arial"/>
              <a:cs typeface="Arial"/>
              <a:sym typeface="Arial"/>
            </a:endParaRPr>
          </a:p>
        </p:txBody>
      </p:sp>
      <p:sp>
        <p:nvSpPr>
          <p:cNvPr id="357" name="Shape 261"/>
          <p:cNvSpPr/>
          <p:nvPr/>
        </p:nvSpPr>
        <p:spPr>
          <a:xfrm>
            <a:off x="13588659" y="8350397"/>
            <a:ext cx="3127682" cy="7087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E1E1E">
              <a:lumMod val="25000"/>
              <a:lumOff val="75000"/>
            </a:srgb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marL="2171700">
              <a:defRPr/>
            </a:pPr>
            <a:endParaRPr sz="1800" kern="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58" name="Right Arrow 357"/>
          <p:cNvSpPr/>
          <p:nvPr/>
        </p:nvSpPr>
        <p:spPr>
          <a:xfrm>
            <a:off x="13553220" y="9579727"/>
            <a:ext cx="3167712" cy="708782"/>
          </a:xfrm>
          <a:prstGeom prst="rightArrow">
            <a:avLst/>
          </a:prstGeom>
          <a:solidFill>
            <a:srgbClr val="1E1E1E">
              <a:lumMod val="25000"/>
              <a:lumOff val="75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b="1" kern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359" name="Shape 261"/>
          <p:cNvSpPr/>
          <p:nvPr/>
        </p:nvSpPr>
        <p:spPr>
          <a:xfrm>
            <a:off x="13618667" y="6865973"/>
            <a:ext cx="3127682" cy="7087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E1E1E">
              <a:lumMod val="25000"/>
              <a:lumOff val="75000"/>
            </a:srgb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marL="2171700">
              <a:defRPr/>
            </a:pPr>
            <a:endParaRPr sz="1800" kern="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60" name="Shape 262"/>
          <p:cNvSpPr/>
          <p:nvPr/>
        </p:nvSpPr>
        <p:spPr>
          <a:xfrm>
            <a:off x="8837185" y="3406771"/>
            <a:ext cx="5880486" cy="642890"/>
          </a:xfrm>
          <a:prstGeom prst="roundRect">
            <a:avLst>
              <a:gd name="adj" fmla="val 3340"/>
            </a:avLst>
          </a:prstGeom>
          <a:solidFill>
            <a:srgbClr val="E8E8E8"/>
          </a:solidFill>
          <a:ln w="9525" cap="flat" cmpd="sng">
            <a:solidFill>
              <a:srgbClr val="8E8E8E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r>
              <a:rPr lang="en-US" sz="1800" b="1" dirty="0">
                <a:solidFill>
                  <a:srgbClr val="8E8E8E"/>
                </a:solidFill>
                <a:latin typeface="Arial" charset="0"/>
                <a:ea typeface="Arial"/>
                <a:cs typeface="Arial"/>
                <a:sym typeface="Arial"/>
              </a:rPr>
              <a:t>Monitoring and Management Tools</a:t>
            </a:r>
          </a:p>
          <a:p>
            <a:pPr algn="ctr">
              <a:buSzPct val="25000"/>
            </a:pPr>
            <a:endParaRPr lang="en-US" sz="1800" b="1" dirty="0">
              <a:solidFill>
                <a:srgbClr val="8E8E8E"/>
              </a:solidFill>
              <a:latin typeface="Arial" charset="0"/>
              <a:ea typeface="Arial"/>
              <a:cs typeface="Arial"/>
              <a:sym typeface="Arial"/>
            </a:endParaRPr>
          </a:p>
        </p:txBody>
      </p:sp>
      <p:sp>
        <p:nvSpPr>
          <p:cNvPr id="361" name="Shape 262"/>
          <p:cNvSpPr/>
          <p:nvPr/>
        </p:nvSpPr>
        <p:spPr>
          <a:xfrm>
            <a:off x="9807045" y="5895155"/>
            <a:ext cx="3828050" cy="5345206"/>
          </a:xfrm>
          <a:prstGeom prst="roundRect">
            <a:avLst>
              <a:gd name="adj" fmla="val 1294"/>
            </a:avLst>
          </a:prstGeom>
          <a:solidFill>
            <a:srgbClr val="A1D9ED"/>
          </a:solidFill>
          <a:ln w="9525" cap="flat" cmpd="sng">
            <a:solidFill>
              <a:srgbClr val="8E8E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  <a:defRPr/>
            </a:pPr>
            <a:r>
              <a:rPr lang="en-US" sz="2200" b="1" kern="0" dirty="0" err="1" smtClean="0">
                <a:solidFill>
                  <a:srgbClr val="1E1E1E"/>
                </a:solidFill>
                <a:latin typeface="Arial" charset="0"/>
                <a:ea typeface="Arial"/>
                <a:cs typeface="Arial"/>
                <a:sym typeface="Arial"/>
              </a:rPr>
              <a:t>Ambari</a:t>
            </a:r>
            <a:endParaRPr lang="en-US" sz="2200" b="1" kern="0" dirty="0">
              <a:solidFill>
                <a:srgbClr val="1E1E1E"/>
              </a:solidFill>
              <a:latin typeface="Arial" charset="0"/>
              <a:ea typeface="Arial"/>
              <a:cs typeface="Arial"/>
              <a:sym typeface="Arial"/>
            </a:endParaRPr>
          </a:p>
        </p:txBody>
      </p:sp>
      <p:sp>
        <p:nvSpPr>
          <p:cNvPr id="362" name="Shape 272"/>
          <p:cNvSpPr/>
          <p:nvPr/>
        </p:nvSpPr>
        <p:spPr>
          <a:xfrm>
            <a:off x="10011986" y="7543876"/>
            <a:ext cx="3370942" cy="525948"/>
          </a:xfrm>
          <a:prstGeom prst="roundRect">
            <a:avLst>
              <a:gd name="adj" fmla="val 5029"/>
            </a:avLst>
          </a:pr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55555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00" rIns="0" bIns="91400" anchor="ctr" anchorCtr="0">
            <a:noAutofit/>
          </a:bodyPr>
          <a:lstStyle/>
          <a:p>
            <a:pPr algn="ctr">
              <a:buSzPct val="25000"/>
              <a:defRPr/>
            </a:pPr>
            <a:endParaRPr lang="en-US" sz="1800" b="1" kern="0" dirty="0">
              <a:solidFill>
                <a:srgbClr val="1E1E1E"/>
              </a:solidFill>
              <a:latin typeface="Arial" charset="0"/>
              <a:ea typeface="Arial"/>
              <a:cs typeface="Arial"/>
              <a:sym typeface="Arial"/>
            </a:endParaRPr>
          </a:p>
          <a:p>
            <a:pPr algn="ctr">
              <a:buSzPct val="25000"/>
              <a:defRPr/>
            </a:pPr>
            <a:r>
              <a:rPr lang="en-US" sz="1800" b="1" kern="0" dirty="0">
                <a:solidFill>
                  <a:srgbClr val="1E1E1E"/>
                </a:solidFill>
                <a:latin typeface="Arial" charset="0"/>
                <a:ea typeface="Arial"/>
                <a:cs typeface="Arial"/>
                <a:sym typeface="Arial"/>
              </a:rPr>
              <a:t>MAPREDUCE</a:t>
            </a:r>
          </a:p>
          <a:p>
            <a:pPr algn="ctr">
              <a:buSzPct val="25000"/>
              <a:defRPr/>
            </a:pPr>
            <a:endParaRPr lang="en-US" sz="1800" b="1" kern="0" dirty="0">
              <a:solidFill>
                <a:srgbClr val="1E1E1E"/>
              </a:solidFill>
              <a:latin typeface="Arial" charset="0"/>
              <a:ea typeface="Arial"/>
              <a:cs typeface="Arial"/>
              <a:sym typeface="Arial"/>
            </a:endParaRPr>
          </a:p>
        </p:txBody>
      </p:sp>
      <p:sp>
        <p:nvSpPr>
          <p:cNvPr id="363" name="Shape 261"/>
          <p:cNvSpPr/>
          <p:nvPr/>
        </p:nvSpPr>
        <p:spPr>
          <a:xfrm>
            <a:off x="6557130" y="8688611"/>
            <a:ext cx="3478916" cy="7087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E1E1E">
              <a:lumMod val="25000"/>
              <a:lumOff val="75000"/>
            </a:srgb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marL="231776">
              <a:defRPr/>
            </a:pPr>
            <a:r>
              <a:rPr lang="en-US" sz="1800" kern="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  REST</a:t>
            </a:r>
            <a:endParaRPr sz="1800" kern="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64" name="Shape 262"/>
          <p:cNvSpPr/>
          <p:nvPr/>
        </p:nvSpPr>
        <p:spPr>
          <a:xfrm>
            <a:off x="9917368" y="6424389"/>
            <a:ext cx="3575052" cy="1042510"/>
          </a:xfrm>
          <a:prstGeom prst="roundRect">
            <a:avLst>
              <a:gd name="adj" fmla="val 5086"/>
            </a:avLst>
          </a:prstGeom>
          <a:solidFill>
            <a:srgbClr val="E8E8E8"/>
          </a:solidFill>
          <a:ln w="9525" cap="flat" cmpd="sng">
            <a:solidFill>
              <a:srgbClr val="8E8E8E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r>
              <a:rPr lang="en-US" sz="1400" b="1" dirty="0">
                <a:solidFill>
                  <a:srgbClr val="8E8E8E"/>
                </a:solidFill>
                <a:latin typeface="Arial" charset="0"/>
                <a:ea typeface="Arial"/>
                <a:cs typeface="Arial"/>
                <a:sym typeface="Arial"/>
              </a:rPr>
              <a:t>DATA REFINEMENT</a:t>
            </a:r>
          </a:p>
        </p:txBody>
      </p:sp>
      <p:sp>
        <p:nvSpPr>
          <p:cNvPr id="366" name="Shape 263"/>
          <p:cNvSpPr/>
          <p:nvPr/>
        </p:nvSpPr>
        <p:spPr>
          <a:xfrm>
            <a:off x="11756850" y="6884656"/>
            <a:ext cx="1606925" cy="452674"/>
          </a:xfrm>
          <a:prstGeom prst="roundRect">
            <a:avLst>
              <a:gd name="adj" fmla="val 9946"/>
            </a:avLst>
          </a:pr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55555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00" rIns="0" bIns="91400" anchor="ctr" anchorCtr="0">
            <a:noAutofit/>
          </a:bodyPr>
          <a:lstStyle/>
          <a:p>
            <a:pPr algn="ctr">
              <a:buSzPct val="25000"/>
              <a:defRPr/>
            </a:pPr>
            <a:r>
              <a:rPr lang="en-US" sz="2000" b="1" kern="0" dirty="0">
                <a:solidFill>
                  <a:srgbClr val="1E1E1E"/>
                </a:solidFill>
                <a:latin typeface="Arial" charset="0"/>
                <a:ea typeface="Arial"/>
                <a:cs typeface="Arial"/>
                <a:sym typeface="Arial"/>
              </a:rPr>
              <a:t>HIVE</a:t>
            </a:r>
            <a:endParaRPr lang="en-US" sz="2200" b="1" kern="0" dirty="0">
              <a:solidFill>
                <a:srgbClr val="1E1E1E"/>
              </a:solidFill>
              <a:latin typeface="Arial" charset="0"/>
              <a:ea typeface="Arial"/>
              <a:cs typeface="Arial"/>
              <a:sym typeface="Arial"/>
            </a:endParaRPr>
          </a:p>
        </p:txBody>
      </p:sp>
      <p:sp>
        <p:nvSpPr>
          <p:cNvPr id="367" name="Shape 264"/>
          <p:cNvSpPr/>
          <p:nvPr/>
        </p:nvSpPr>
        <p:spPr>
          <a:xfrm>
            <a:off x="10011983" y="6887374"/>
            <a:ext cx="1606925" cy="452674"/>
          </a:xfrm>
          <a:prstGeom prst="roundRect">
            <a:avLst>
              <a:gd name="adj" fmla="val 9946"/>
            </a:avLst>
          </a:pr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55555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00" rIns="0" bIns="91400" anchor="ctr" anchorCtr="0">
            <a:noAutofit/>
          </a:bodyPr>
          <a:lstStyle/>
          <a:p>
            <a:pPr algn="ctr">
              <a:buSzPct val="25000"/>
              <a:defRPr/>
            </a:pPr>
            <a:r>
              <a:rPr lang="en-US" sz="2000" b="1" kern="0" dirty="0">
                <a:solidFill>
                  <a:srgbClr val="1E1E1E"/>
                </a:solidFill>
                <a:latin typeface="Arial" charset="0"/>
                <a:ea typeface="Arial"/>
                <a:cs typeface="Arial"/>
                <a:sym typeface="Arial"/>
              </a:rPr>
              <a:t>PIG</a:t>
            </a:r>
            <a:endParaRPr lang="en-US" sz="2200" b="1" kern="0" dirty="0">
              <a:solidFill>
                <a:srgbClr val="1E1E1E"/>
              </a:solidFill>
              <a:latin typeface="Arial" charset="0"/>
              <a:ea typeface="Arial"/>
              <a:cs typeface="Arial"/>
              <a:sym typeface="Arial"/>
            </a:endParaRPr>
          </a:p>
        </p:txBody>
      </p:sp>
      <p:pic>
        <p:nvPicPr>
          <p:cNvPr id="368" name="Picture 3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303" y="5024866"/>
            <a:ext cx="1977518" cy="512248"/>
          </a:xfrm>
          <a:prstGeom prst="rect">
            <a:avLst/>
          </a:prstGeom>
        </p:spPr>
      </p:pic>
      <p:sp>
        <p:nvSpPr>
          <p:cNvPr id="369" name="Shape 261"/>
          <p:cNvSpPr/>
          <p:nvPr/>
        </p:nvSpPr>
        <p:spPr>
          <a:xfrm>
            <a:off x="6557130" y="9601221"/>
            <a:ext cx="3478916" cy="7087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E1E1E">
              <a:lumMod val="25000"/>
              <a:lumOff val="75000"/>
            </a:srgb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marL="231776">
              <a:defRPr/>
            </a:pPr>
            <a:r>
              <a:rPr lang="en-US" sz="1800" kern="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  HTTP</a:t>
            </a:r>
            <a:endParaRPr sz="1800" kern="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70" name="Shape 261"/>
          <p:cNvSpPr/>
          <p:nvPr/>
        </p:nvSpPr>
        <p:spPr>
          <a:xfrm>
            <a:off x="6554623" y="10459427"/>
            <a:ext cx="3452390" cy="7087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E1E1E">
              <a:lumMod val="25000"/>
              <a:lumOff val="75000"/>
            </a:srgb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>
              <a:defRPr/>
            </a:pPr>
            <a:r>
              <a:rPr lang="en-US" sz="1800" kern="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STREAM</a:t>
            </a:r>
            <a:endParaRPr sz="1800" kern="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71" name="Up-Down Arrow 370"/>
          <p:cNvSpPr/>
          <p:nvPr/>
        </p:nvSpPr>
        <p:spPr>
          <a:xfrm>
            <a:off x="12038235" y="3801532"/>
            <a:ext cx="584110" cy="2093620"/>
          </a:xfrm>
          <a:prstGeom prst="upDownArrow">
            <a:avLst/>
          </a:prstGeom>
          <a:solidFill>
            <a:srgbClr val="1E1E1E">
              <a:lumMod val="25000"/>
              <a:lumOff val="75000"/>
            </a:srgb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marL="231776">
              <a:defRPr/>
            </a:pPr>
            <a:endParaRPr lang="en-US" sz="1800" kern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72" name="Up-Down Arrow 371"/>
          <p:cNvSpPr/>
          <p:nvPr/>
        </p:nvSpPr>
        <p:spPr>
          <a:xfrm>
            <a:off x="10795173" y="3825966"/>
            <a:ext cx="584110" cy="2093620"/>
          </a:xfrm>
          <a:prstGeom prst="upDownArrow">
            <a:avLst/>
          </a:prstGeom>
          <a:solidFill>
            <a:srgbClr val="1E1E1E">
              <a:lumMod val="25000"/>
              <a:lumOff val="75000"/>
            </a:srgb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marL="231776">
              <a:defRPr/>
            </a:pPr>
            <a:endParaRPr lang="en-US" sz="1800" kern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73" name="Shape 262"/>
          <p:cNvSpPr/>
          <p:nvPr/>
        </p:nvSpPr>
        <p:spPr>
          <a:xfrm>
            <a:off x="14075548" y="7747626"/>
            <a:ext cx="1923072" cy="1424492"/>
          </a:xfrm>
          <a:prstGeom prst="roundRect">
            <a:avLst>
              <a:gd name="adj" fmla="val 5394"/>
            </a:avLst>
          </a:prstGeom>
          <a:solidFill>
            <a:srgbClr val="E8E8E8"/>
          </a:solidFill>
          <a:ln w="9525" cap="flat" cmpd="sng">
            <a:solidFill>
              <a:srgbClr val="8E8E8E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r>
              <a:rPr lang="en-US" sz="1800" b="1" dirty="0">
                <a:solidFill>
                  <a:srgbClr val="8E8E8E"/>
                </a:solidFill>
                <a:latin typeface="Arial" charset="0"/>
                <a:ea typeface="Arial"/>
                <a:cs typeface="Arial"/>
                <a:sym typeface="Arial"/>
              </a:rPr>
              <a:t>STRUCTURE </a:t>
            </a:r>
          </a:p>
        </p:txBody>
      </p:sp>
      <p:sp>
        <p:nvSpPr>
          <p:cNvPr id="374" name="Shape 273"/>
          <p:cNvSpPr/>
          <p:nvPr/>
        </p:nvSpPr>
        <p:spPr>
          <a:xfrm>
            <a:off x="14292493" y="8184206"/>
            <a:ext cx="1565890" cy="804532"/>
          </a:xfrm>
          <a:prstGeom prst="roundRect">
            <a:avLst>
              <a:gd name="adj" fmla="val 5435"/>
            </a:avLst>
          </a:pr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55555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00" rIns="0" bIns="91400" anchor="ctr" anchorCtr="0">
            <a:noAutofit/>
          </a:bodyPr>
          <a:lstStyle/>
          <a:p>
            <a:pPr algn="ctr">
              <a:buSzPct val="25000"/>
              <a:defRPr/>
            </a:pPr>
            <a:r>
              <a:rPr lang="en-US" sz="1800" b="1" kern="0" dirty="0">
                <a:solidFill>
                  <a:srgbClr val="1E1E1E"/>
                </a:solidFill>
                <a:latin typeface="Arial" charset="0"/>
                <a:ea typeface="Arial"/>
                <a:cs typeface="Arial"/>
                <a:sym typeface="Arial"/>
              </a:rPr>
              <a:t>HCATALOG </a:t>
            </a:r>
          </a:p>
          <a:p>
            <a:pPr algn="ctr">
              <a:buSzPct val="25000"/>
              <a:defRPr/>
            </a:pPr>
            <a:r>
              <a:rPr lang="en-US" sz="1200" kern="0" dirty="0">
                <a:solidFill>
                  <a:srgbClr val="1E1E1E"/>
                </a:solidFill>
                <a:latin typeface="Arial" charset="0"/>
                <a:ea typeface="Arial"/>
                <a:cs typeface="Arial"/>
                <a:sym typeface="Arial"/>
              </a:rPr>
              <a:t>(metadata services)</a:t>
            </a:r>
          </a:p>
        </p:txBody>
      </p:sp>
      <p:sp>
        <p:nvSpPr>
          <p:cNvPr id="375" name="Shape 262"/>
          <p:cNvSpPr/>
          <p:nvPr/>
        </p:nvSpPr>
        <p:spPr>
          <a:xfrm>
            <a:off x="16851186" y="5781854"/>
            <a:ext cx="2825072" cy="1827088"/>
          </a:xfrm>
          <a:prstGeom prst="roundRect">
            <a:avLst>
              <a:gd name="adj" fmla="val 3340"/>
            </a:avLst>
          </a:prstGeom>
          <a:solidFill>
            <a:srgbClr val="E8E8E8"/>
          </a:solidFill>
          <a:ln w="12700" cap="flat" cmpd="sng">
            <a:solidFill>
              <a:srgbClr val="8E8E8E"/>
            </a:solidFill>
            <a:prstDash val="sysDash"/>
            <a:round/>
            <a:headEnd type="none" w="med" len="med"/>
            <a:tailEnd type="none" w="med" len="med"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r>
              <a:rPr lang="en-US" sz="1800" b="1" dirty="0">
                <a:solidFill>
                  <a:srgbClr val="8E8E8E"/>
                </a:solidFill>
                <a:latin typeface="Arial" charset="0"/>
                <a:ea typeface="Arial"/>
                <a:cs typeface="Arial"/>
                <a:sym typeface="Arial"/>
              </a:rPr>
              <a:t>Query/Visualization/ Reporting/Analytical Tools and Apps</a:t>
            </a:r>
          </a:p>
          <a:p>
            <a:pPr algn="ctr">
              <a:buSzPct val="25000"/>
            </a:pPr>
            <a:endParaRPr lang="en-US" sz="1800" b="1" dirty="0">
              <a:solidFill>
                <a:srgbClr val="8E8E8E"/>
              </a:solidFill>
              <a:latin typeface="Arial" charset="0"/>
              <a:ea typeface="Arial"/>
              <a:cs typeface="Arial"/>
              <a:sym typeface="Arial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18693806" y="6974009"/>
            <a:ext cx="508594" cy="417391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1E1E1E"/>
              </a:solidFill>
              <a:latin typeface="Arial"/>
              <a:ea typeface="ヒラギノ角ゴ Pro W3" charset="-128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18693806" y="6974008"/>
            <a:ext cx="508594" cy="64215"/>
          </a:xfrm>
          <a:prstGeom prst="rect">
            <a:avLst/>
          </a:prstGeom>
          <a:solidFill>
            <a:srgbClr val="C7C7C7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1E1E1E"/>
              </a:solidFill>
              <a:latin typeface="Arial"/>
              <a:ea typeface="ヒラギノ角ゴ Pro W3" charset="-128"/>
            </a:endParaRPr>
          </a:p>
        </p:txBody>
      </p:sp>
      <p:pic>
        <p:nvPicPr>
          <p:cNvPr id="387" name="Picture 38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0169" y="7088943"/>
            <a:ext cx="352605" cy="267557"/>
          </a:xfrm>
          <a:prstGeom prst="rect">
            <a:avLst/>
          </a:prstGeom>
          <a:solidFill>
            <a:srgbClr val="C7C7C7"/>
          </a:solidFill>
          <a:ln w="12700" cmpd="sng">
            <a:solidFill>
              <a:schemeClr val="accent6">
                <a:lumMod val="60000"/>
                <a:lumOff val="40000"/>
              </a:schemeClr>
            </a:solidFill>
          </a:ln>
          <a:effectLst/>
        </p:spPr>
      </p:pic>
      <p:grpSp>
        <p:nvGrpSpPr>
          <p:cNvPr id="388" name="Group 387"/>
          <p:cNvGrpSpPr/>
          <p:nvPr/>
        </p:nvGrpSpPr>
        <p:grpSpPr>
          <a:xfrm>
            <a:off x="18048497" y="6974008"/>
            <a:ext cx="515040" cy="417392"/>
            <a:chOff x="7863840" y="1779866"/>
            <a:chExt cx="1019810" cy="922694"/>
          </a:xfrm>
        </p:grpSpPr>
        <p:sp>
          <p:nvSpPr>
            <p:cNvPr id="389" name="Rectangle 388"/>
            <p:cNvSpPr/>
            <p:nvPr/>
          </p:nvSpPr>
          <p:spPr>
            <a:xfrm>
              <a:off x="7863840" y="1779866"/>
              <a:ext cx="1019810" cy="92269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E1E1E">
                  <a:lumMod val="75000"/>
                  <a:lumOff val="25000"/>
                </a:srgbClr>
              </a:solidFill>
              <a:prstDash val="solid"/>
              <a:headEnd type="none"/>
              <a:tailEnd type="none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2400" kern="0">
                <a:solidFill>
                  <a:srgbClr val="1E1E1E"/>
                </a:solidFill>
                <a:latin typeface="Arial"/>
                <a:ea typeface="ヒラギノ角ゴ Pro W3" charset="-128"/>
              </a:endParaRPr>
            </a:p>
          </p:txBody>
        </p:sp>
        <p:cxnSp>
          <p:nvCxnSpPr>
            <p:cNvPr id="390" name="Straight Connector 389"/>
            <p:cNvCxnSpPr/>
            <p:nvPr/>
          </p:nvCxnSpPr>
          <p:spPr>
            <a:xfrm>
              <a:off x="7990840" y="1873250"/>
              <a:ext cx="0" cy="730868"/>
            </a:xfrm>
            <a:prstGeom prst="line">
              <a:avLst/>
            </a:prstGeom>
            <a:noFill/>
            <a:ln w="12700" cap="flat" cmpd="sng" algn="ctr">
              <a:solidFill>
                <a:srgbClr val="1E1E1E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91" name="Straight Connector 390"/>
            <p:cNvCxnSpPr/>
            <p:nvPr/>
          </p:nvCxnSpPr>
          <p:spPr>
            <a:xfrm>
              <a:off x="7987665" y="2593975"/>
              <a:ext cx="775335" cy="0"/>
            </a:xfrm>
            <a:prstGeom prst="line">
              <a:avLst/>
            </a:prstGeom>
            <a:noFill/>
            <a:ln w="12700" cap="flat" cmpd="sng" algn="ctr">
              <a:solidFill>
                <a:srgbClr val="1E1E1E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92" name="Straight Connector 391"/>
            <p:cNvCxnSpPr/>
            <p:nvPr/>
          </p:nvCxnSpPr>
          <p:spPr>
            <a:xfrm flipH="1">
              <a:off x="8064500" y="2390775"/>
              <a:ext cx="91440" cy="158750"/>
            </a:xfrm>
            <a:prstGeom prst="line">
              <a:avLst/>
            </a:prstGeom>
            <a:noFill/>
            <a:ln w="12700" cap="flat" cmpd="sng" algn="ctr">
              <a:solidFill>
                <a:srgbClr val="3366FF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93" name="Straight Connector 392"/>
            <p:cNvCxnSpPr/>
            <p:nvPr/>
          </p:nvCxnSpPr>
          <p:spPr>
            <a:xfrm>
              <a:off x="8143240" y="2390775"/>
              <a:ext cx="60960" cy="60325"/>
            </a:xfrm>
            <a:prstGeom prst="line">
              <a:avLst/>
            </a:prstGeom>
            <a:noFill/>
            <a:ln w="12700" cap="flat" cmpd="sng" algn="ctr">
              <a:solidFill>
                <a:srgbClr val="3366FF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94" name="Straight Connector 393"/>
            <p:cNvCxnSpPr/>
            <p:nvPr/>
          </p:nvCxnSpPr>
          <p:spPr>
            <a:xfrm flipV="1">
              <a:off x="8191500" y="2193925"/>
              <a:ext cx="190500" cy="254000"/>
            </a:xfrm>
            <a:prstGeom prst="line">
              <a:avLst/>
            </a:prstGeom>
            <a:noFill/>
            <a:ln w="12700" cap="flat" cmpd="sng" algn="ctr">
              <a:solidFill>
                <a:srgbClr val="3366FF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95" name="Straight Connector 394"/>
            <p:cNvCxnSpPr/>
            <p:nvPr/>
          </p:nvCxnSpPr>
          <p:spPr>
            <a:xfrm>
              <a:off x="8378825" y="2206625"/>
              <a:ext cx="25400" cy="66675"/>
            </a:xfrm>
            <a:prstGeom prst="line">
              <a:avLst/>
            </a:prstGeom>
            <a:noFill/>
            <a:ln w="12700" cap="flat" cmpd="sng" algn="ctr">
              <a:solidFill>
                <a:srgbClr val="3366FF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96" name="Straight Connector 395"/>
            <p:cNvCxnSpPr/>
            <p:nvPr/>
          </p:nvCxnSpPr>
          <p:spPr>
            <a:xfrm flipV="1">
              <a:off x="8401050" y="1892300"/>
              <a:ext cx="266700" cy="368300"/>
            </a:xfrm>
            <a:prstGeom prst="line">
              <a:avLst/>
            </a:prstGeom>
            <a:noFill/>
            <a:ln w="12700" cap="flat" cmpd="sng" algn="ctr">
              <a:solidFill>
                <a:srgbClr val="3366FF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97" name="Straight Connector 396"/>
            <p:cNvCxnSpPr/>
            <p:nvPr/>
          </p:nvCxnSpPr>
          <p:spPr>
            <a:xfrm flipH="1" flipV="1">
              <a:off x="8061325" y="2276475"/>
              <a:ext cx="139700" cy="85725"/>
            </a:xfrm>
            <a:prstGeom prst="line">
              <a:avLst/>
            </a:prstGeom>
            <a:noFill/>
            <a:ln w="12700" cap="flat" cmpd="sng" algn="ctr">
              <a:solidFill>
                <a:srgbClr val="E17000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98" name="Straight Connector 397"/>
            <p:cNvCxnSpPr/>
            <p:nvPr/>
          </p:nvCxnSpPr>
          <p:spPr>
            <a:xfrm flipH="1" flipV="1">
              <a:off x="8191500" y="2359026"/>
              <a:ext cx="311150" cy="66674"/>
            </a:xfrm>
            <a:prstGeom prst="line">
              <a:avLst/>
            </a:prstGeom>
            <a:noFill/>
            <a:ln w="12700" cap="flat" cmpd="sng" algn="ctr">
              <a:solidFill>
                <a:srgbClr val="E17000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99" name="Straight Connector 398"/>
            <p:cNvCxnSpPr/>
            <p:nvPr/>
          </p:nvCxnSpPr>
          <p:spPr>
            <a:xfrm>
              <a:off x="8496300" y="2425700"/>
              <a:ext cx="171450" cy="63500"/>
            </a:xfrm>
            <a:prstGeom prst="line">
              <a:avLst/>
            </a:prstGeom>
            <a:noFill/>
            <a:ln w="12700" cap="flat" cmpd="sng" algn="ctr">
              <a:solidFill>
                <a:srgbClr val="E17000"/>
              </a:solidFill>
              <a:prstDash val="solid"/>
              <a:headEnd type="none"/>
              <a:tailEnd type="none"/>
            </a:ln>
            <a:effectLst/>
          </p:spPr>
        </p:cxnSp>
      </p:grpSp>
      <p:sp>
        <p:nvSpPr>
          <p:cNvPr id="401" name="Rectangle 400"/>
          <p:cNvSpPr/>
          <p:nvPr/>
        </p:nvSpPr>
        <p:spPr>
          <a:xfrm>
            <a:off x="17410220" y="6977089"/>
            <a:ext cx="511774" cy="414311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1E1E1E"/>
              </a:solidFill>
              <a:latin typeface="Arial"/>
              <a:ea typeface="ヒラギノ角ゴ Pro W3" charset="-128"/>
            </a:endParaRPr>
          </a:p>
        </p:txBody>
      </p:sp>
      <p:sp>
        <p:nvSpPr>
          <p:cNvPr id="402" name="Rectangle 401"/>
          <p:cNvSpPr/>
          <p:nvPr/>
        </p:nvSpPr>
        <p:spPr>
          <a:xfrm>
            <a:off x="17410220" y="6977088"/>
            <a:ext cx="511774" cy="63741"/>
          </a:xfrm>
          <a:prstGeom prst="rect">
            <a:avLst/>
          </a:prstGeom>
          <a:solidFill>
            <a:srgbClr val="C7C7C7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1E1E1E"/>
              </a:solidFill>
              <a:latin typeface="Arial"/>
              <a:ea typeface="ヒラギノ角ゴ Pro W3" charset="-128"/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17622171" y="7078747"/>
            <a:ext cx="242649" cy="45265"/>
          </a:xfrm>
          <a:prstGeom prst="rect">
            <a:avLst/>
          </a:prstGeom>
          <a:solidFill>
            <a:srgbClr val="C7C7C7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1E1E1E"/>
              </a:solidFill>
              <a:latin typeface="Arial"/>
              <a:ea typeface="ヒラギノ角ゴ Pro W3" charset="-128"/>
            </a:endParaRPr>
          </a:p>
        </p:txBody>
      </p:sp>
      <p:cxnSp>
        <p:nvCxnSpPr>
          <p:cNvPr id="404" name="Straight Connector 403"/>
          <p:cNvCxnSpPr>
            <a:endCxn id="403" idx="1"/>
          </p:cNvCxnSpPr>
          <p:nvPr/>
        </p:nvCxnSpPr>
        <p:spPr>
          <a:xfrm>
            <a:off x="17445376" y="7099894"/>
            <a:ext cx="176795" cy="1486"/>
          </a:xfrm>
          <a:prstGeom prst="line">
            <a:avLst/>
          </a:prstGeom>
          <a:solidFill>
            <a:srgbClr val="C7C7C7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405" name="Rectangle 404"/>
          <p:cNvSpPr/>
          <p:nvPr/>
        </p:nvSpPr>
        <p:spPr>
          <a:xfrm>
            <a:off x="17622171" y="7157345"/>
            <a:ext cx="242649" cy="45265"/>
          </a:xfrm>
          <a:prstGeom prst="rect">
            <a:avLst/>
          </a:prstGeom>
          <a:solidFill>
            <a:srgbClr val="C7C7C7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1E1E1E"/>
              </a:solidFill>
              <a:latin typeface="Arial"/>
              <a:ea typeface="ヒラギノ角ゴ Pro W3" charset="-128"/>
            </a:endParaRPr>
          </a:p>
        </p:txBody>
      </p:sp>
      <p:cxnSp>
        <p:nvCxnSpPr>
          <p:cNvPr id="406" name="Straight Connector 405"/>
          <p:cNvCxnSpPr/>
          <p:nvPr/>
        </p:nvCxnSpPr>
        <p:spPr>
          <a:xfrm>
            <a:off x="17445376" y="7170636"/>
            <a:ext cx="176795" cy="1486"/>
          </a:xfrm>
          <a:prstGeom prst="line">
            <a:avLst/>
          </a:prstGeom>
          <a:solidFill>
            <a:srgbClr val="C7C7C7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407" name="Rectangle 406"/>
          <p:cNvSpPr/>
          <p:nvPr/>
        </p:nvSpPr>
        <p:spPr>
          <a:xfrm>
            <a:off x="17622171" y="7243799"/>
            <a:ext cx="242649" cy="45265"/>
          </a:xfrm>
          <a:prstGeom prst="rect">
            <a:avLst/>
          </a:prstGeom>
          <a:solidFill>
            <a:srgbClr val="C7C7C7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1E1E1E"/>
              </a:solidFill>
              <a:latin typeface="Arial"/>
              <a:ea typeface="ヒラギノ角ゴ Pro W3" charset="-128"/>
            </a:endParaRPr>
          </a:p>
        </p:txBody>
      </p:sp>
      <p:cxnSp>
        <p:nvCxnSpPr>
          <p:cNvPr id="408" name="Straight Connector 407"/>
          <p:cNvCxnSpPr>
            <a:endCxn id="407" idx="1"/>
          </p:cNvCxnSpPr>
          <p:nvPr/>
        </p:nvCxnSpPr>
        <p:spPr>
          <a:xfrm>
            <a:off x="17445376" y="7264946"/>
            <a:ext cx="176795" cy="1486"/>
          </a:xfrm>
          <a:prstGeom prst="line">
            <a:avLst/>
          </a:prstGeom>
          <a:solidFill>
            <a:srgbClr val="C7C7C7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409" name="Rectangle 408"/>
          <p:cNvSpPr/>
          <p:nvPr/>
        </p:nvSpPr>
        <p:spPr>
          <a:xfrm>
            <a:off x="17622171" y="7322398"/>
            <a:ext cx="242649" cy="45265"/>
          </a:xfrm>
          <a:prstGeom prst="rect">
            <a:avLst/>
          </a:prstGeom>
          <a:solidFill>
            <a:srgbClr val="C7C7C7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1E1E1E"/>
              </a:solidFill>
              <a:latin typeface="Arial"/>
              <a:ea typeface="ヒラギノ角ゴ Pro W3" charset="-128"/>
            </a:endParaRPr>
          </a:p>
        </p:txBody>
      </p:sp>
      <p:cxnSp>
        <p:nvCxnSpPr>
          <p:cNvPr id="410" name="Straight Connector 409"/>
          <p:cNvCxnSpPr>
            <a:endCxn id="409" idx="1"/>
          </p:cNvCxnSpPr>
          <p:nvPr/>
        </p:nvCxnSpPr>
        <p:spPr>
          <a:xfrm>
            <a:off x="17445376" y="7343545"/>
            <a:ext cx="176795" cy="1486"/>
          </a:xfrm>
          <a:prstGeom prst="line">
            <a:avLst/>
          </a:prstGeom>
          <a:solidFill>
            <a:srgbClr val="C7C7C7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412" name="TextBox 411"/>
          <p:cNvSpPr txBox="1"/>
          <p:nvPr/>
        </p:nvSpPr>
        <p:spPr>
          <a:xfrm>
            <a:off x="16934646" y="8646072"/>
            <a:ext cx="1828800" cy="1828800"/>
          </a:xfrm>
          <a:prstGeom prst="rect">
            <a:avLst/>
          </a:prstGeom>
        </p:spPr>
        <p:txBody>
          <a:bodyPr vert="horz" wrap="none" lIns="182880" tIns="91440" rIns="182880" bIns="91440" rtlCol="0">
            <a:normAutofit fontScale="55000" lnSpcReduction="20000"/>
          </a:bodyPr>
          <a:lstStyle/>
          <a:p>
            <a:pPr>
              <a:spcBef>
                <a:spcPct val="20000"/>
              </a:spcBef>
              <a:defRPr/>
            </a:pPr>
            <a:endParaRPr lang="en-US" sz="22400" kern="0" dirty="0">
              <a:solidFill>
                <a:srgbClr val="C3C3C3"/>
              </a:solidFill>
              <a:latin typeface="Arial"/>
              <a:ea typeface="ヒラギノ角ゴ Pro W3" charset="-128"/>
            </a:endParaRPr>
          </a:p>
        </p:txBody>
      </p:sp>
      <p:sp>
        <p:nvSpPr>
          <p:cNvPr id="413" name="Shape 216"/>
          <p:cNvSpPr/>
          <p:nvPr/>
        </p:nvSpPr>
        <p:spPr>
          <a:xfrm>
            <a:off x="16803254" y="8210962"/>
            <a:ext cx="2873004" cy="3164012"/>
          </a:xfrm>
          <a:prstGeom prst="roundRect">
            <a:avLst>
              <a:gd name="adj" fmla="val 6659"/>
            </a:avLst>
          </a:prstGeom>
          <a:solidFill>
            <a:srgbClr val="E8E8E8"/>
          </a:solidFill>
          <a:ln w="12700" cap="flat" cmpd="sng">
            <a:solidFill>
              <a:srgbClr val="8E8E8E"/>
            </a:solidFill>
            <a:prstDash val="sysDash"/>
            <a:round/>
            <a:headEnd type="none" w="med" len="med"/>
            <a:tailEnd type="none" w="med" len="med"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  <a:defRPr/>
            </a:pPr>
            <a:r>
              <a:rPr lang="en-US" sz="1800" b="1" kern="0" dirty="0">
                <a:solidFill>
                  <a:srgbClr val="8E8E8E"/>
                </a:solidFill>
                <a:latin typeface="Arial"/>
                <a:ea typeface="Arial"/>
                <a:cs typeface="Arial"/>
                <a:sym typeface="Arial"/>
              </a:rPr>
              <a:t>Data Sources</a:t>
            </a:r>
          </a:p>
        </p:txBody>
      </p:sp>
      <p:sp>
        <p:nvSpPr>
          <p:cNvPr id="414" name="Can 413"/>
          <p:cNvSpPr/>
          <p:nvPr/>
        </p:nvSpPr>
        <p:spPr>
          <a:xfrm>
            <a:off x="16949532" y="8733062"/>
            <a:ext cx="2509630" cy="1169100"/>
          </a:xfrm>
          <a:prstGeom prst="can">
            <a:avLst/>
          </a:prstGeom>
          <a:solidFill>
            <a:schemeClr val="tx2">
              <a:lumMod val="65000"/>
              <a:lumOff val="35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rgbClr val="FFFFFF"/>
                </a:solidFill>
                <a:latin typeface="Arial"/>
                <a:cs typeface="Century Gothic"/>
              </a:rPr>
              <a:t>RDBMS</a:t>
            </a:r>
          </a:p>
        </p:txBody>
      </p:sp>
      <p:sp>
        <p:nvSpPr>
          <p:cNvPr id="415" name="Can 414"/>
          <p:cNvSpPr/>
          <p:nvPr/>
        </p:nvSpPr>
        <p:spPr>
          <a:xfrm>
            <a:off x="16999342" y="10134374"/>
            <a:ext cx="2509630" cy="1169100"/>
          </a:xfrm>
          <a:prstGeom prst="can">
            <a:avLst/>
          </a:prstGeom>
          <a:solidFill>
            <a:schemeClr val="tx2">
              <a:lumMod val="65000"/>
              <a:lumOff val="35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rgbClr val="FFFFFF"/>
                </a:solidFill>
                <a:latin typeface="Arial"/>
                <a:cs typeface="Century Gothic"/>
              </a:rPr>
              <a:t>EDW</a:t>
            </a:r>
          </a:p>
        </p:txBody>
      </p:sp>
      <p:sp>
        <p:nvSpPr>
          <p:cNvPr id="416" name="Shape 262"/>
          <p:cNvSpPr/>
          <p:nvPr/>
        </p:nvSpPr>
        <p:spPr>
          <a:xfrm>
            <a:off x="14105556" y="6345168"/>
            <a:ext cx="1923072" cy="1264196"/>
          </a:xfrm>
          <a:prstGeom prst="roundRect">
            <a:avLst>
              <a:gd name="adj" fmla="val 5394"/>
            </a:avLst>
          </a:prstGeom>
          <a:solidFill>
            <a:srgbClr val="E8E8E8"/>
          </a:solidFill>
          <a:ln w="9525" cap="flat" cmpd="sng">
            <a:solidFill>
              <a:srgbClr val="8E8E8E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solidFill>
                  <a:srgbClr val="8E8E8E"/>
                </a:solidFill>
                <a:latin typeface="Arial" charset="0"/>
                <a:ea typeface="Arial"/>
                <a:cs typeface="Arial"/>
                <a:sym typeface="Arial"/>
              </a:rPr>
              <a:t>INTERACTIVE</a:t>
            </a:r>
          </a:p>
        </p:txBody>
      </p:sp>
      <p:sp>
        <p:nvSpPr>
          <p:cNvPr id="417" name="Shape 273"/>
          <p:cNvSpPr/>
          <p:nvPr/>
        </p:nvSpPr>
        <p:spPr>
          <a:xfrm>
            <a:off x="14322501" y="6787640"/>
            <a:ext cx="1565890" cy="638344"/>
          </a:xfrm>
          <a:prstGeom prst="roundRect">
            <a:avLst>
              <a:gd name="adj" fmla="val 5435"/>
            </a:avLst>
          </a:pr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55555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00" rIns="0" bIns="91400" anchor="ctr" anchorCtr="0">
            <a:noAutofit/>
          </a:bodyPr>
          <a:lstStyle/>
          <a:p>
            <a:pPr algn="ctr">
              <a:buSzPct val="25000"/>
              <a:defRPr/>
            </a:pPr>
            <a:r>
              <a:rPr lang="en-US" sz="1800" b="1" kern="0" dirty="0">
                <a:solidFill>
                  <a:srgbClr val="1E1E1E"/>
                </a:solidFill>
                <a:latin typeface="Arial" charset="0"/>
                <a:ea typeface="Arial"/>
                <a:cs typeface="Arial"/>
                <a:sym typeface="Arial"/>
              </a:rPr>
              <a:t>HIVE Server2 </a:t>
            </a:r>
          </a:p>
        </p:txBody>
      </p:sp>
      <p:sp>
        <p:nvSpPr>
          <p:cNvPr id="418" name="Shape 262"/>
          <p:cNvSpPr/>
          <p:nvPr/>
        </p:nvSpPr>
        <p:spPr>
          <a:xfrm>
            <a:off x="7834309" y="8435430"/>
            <a:ext cx="1446586" cy="2862888"/>
          </a:xfrm>
          <a:prstGeom prst="roundRect">
            <a:avLst>
              <a:gd name="adj" fmla="val 5394"/>
            </a:avLst>
          </a:prstGeom>
          <a:solidFill>
            <a:srgbClr val="E8E8E8"/>
          </a:solidFill>
          <a:ln w="9525" cap="flat" cmpd="sng">
            <a:solidFill>
              <a:srgbClr val="8E8E8E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r>
              <a:rPr lang="en-US" sz="1800" b="1" dirty="0">
                <a:solidFill>
                  <a:srgbClr val="8E8E8E"/>
                </a:solidFill>
                <a:latin typeface="Arial" charset="0"/>
                <a:ea typeface="Arial"/>
                <a:cs typeface="Arial"/>
                <a:sym typeface="Arial"/>
              </a:rPr>
              <a:t>LOAD</a:t>
            </a:r>
          </a:p>
        </p:txBody>
      </p:sp>
      <p:sp>
        <p:nvSpPr>
          <p:cNvPr id="419" name="Shape 263"/>
          <p:cNvSpPr/>
          <p:nvPr/>
        </p:nvSpPr>
        <p:spPr>
          <a:xfrm>
            <a:off x="7936937" y="8950978"/>
            <a:ext cx="1236198" cy="47236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55555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00" rIns="0" bIns="91400" anchor="ctr" anchorCtr="0">
            <a:noAutofit/>
          </a:bodyPr>
          <a:lstStyle/>
          <a:p>
            <a:pPr algn="ctr">
              <a:buSzPct val="25000"/>
              <a:defRPr/>
            </a:pPr>
            <a:r>
              <a:rPr lang="en-US" sz="1800" b="1" kern="0" dirty="0">
                <a:solidFill>
                  <a:srgbClr val="1E1E1E"/>
                </a:solidFill>
                <a:latin typeface="Arial" charset="0"/>
                <a:ea typeface="Arial"/>
                <a:cs typeface="Arial"/>
                <a:sym typeface="Arial"/>
              </a:rPr>
              <a:t>SQOOP</a:t>
            </a:r>
            <a:endParaRPr lang="en-US" sz="2100" b="1" kern="0" dirty="0">
              <a:solidFill>
                <a:srgbClr val="1E1E1E"/>
              </a:solidFill>
              <a:latin typeface="Arial" charset="0"/>
              <a:ea typeface="Arial"/>
              <a:cs typeface="Arial"/>
              <a:sym typeface="Arial"/>
            </a:endParaRPr>
          </a:p>
        </p:txBody>
      </p:sp>
      <p:sp>
        <p:nvSpPr>
          <p:cNvPr id="420" name="Shape 264"/>
          <p:cNvSpPr/>
          <p:nvPr/>
        </p:nvSpPr>
        <p:spPr>
          <a:xfrm>
            <a:off x="7936937" y="9534666"/>
            <a:ext cx="1236198" cy="47236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55555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00" rIns="0" bIns="91400" anchor="ctr" anchorCtr="0">
            <a:noAutofit/>
          </a:bodyPr>
          <a:lstStyle/>
          <a:p>
            <a:pPr algn="ctr">
              <a:buSzPct val="25000"/>
              <a:defRPr/>
            </a:pPr>
            <a:r>
              <a:rPr lang="en-US" sz="1800" b="1" kern="0" dirty="0" err="1">
                <a:solidFill>
                  <a:srgbClr val="1E1E1E"/>
                </a:solidFill>
                <a:latin typeface="Arial" charset="0"/>
                <a:ea typeface="Arial"/>
                <a:cs typeface="Arial"/>
                <a:sym typeface="Arial"/>
              </a:rPr>
              <a:t>WebHDFS</a:t>
            </a:r>
            <a:endParaRPr lang="en-US" sz="1800" b="1" kern="0" dirty="0">
              <a:solidFill>
                <a:srgbClr val="1E1E1E"/>
              </a:solidFill>
              <a:latin typeface="Arial" charset="0"/>
              <a:ea typeface="Arial"/>
              <a:cs typeface="Arial"/>
              <a:sym typeface="Arial"/>
            </a:endParaRPr>
          </a:p>
        </p:txBody>
      </p:sp>
      <p:sp>
        <p:nvSpPr>
          <p:cNvPr id="421" name="Shape 265"/>
          <p:cNvSpPr/>
          <p:nvPr/>
        </p:nvSpPr>
        <p:spPr>
          <a:xfrm>
            <a:off x="7936937" y="10676158"/>
            <a:ext cx="1236198" cy="472368"/>
          </a:xfrm>
          <a:prstGeom prst="roundRect">
            <a:avLst>
              <a:gd name="adj" fmla="val 16667"/>
            </a:avLst>
          </a:prstGeom>
          <a:noFill/>
          <a:ln w="9525" cap="flat">
            <a:solidFill>
              <a:srgbClr val="55555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00" rIns="0" bIns="91400" anchor="ctr" anchorCtr="0">
            <a:noAutofit/>
          </a:bodyPr>
          <a:lstStyle/>
          <a:p>
            <a:pPr algn="ctr">
              <a:buSzPct val="25000"/>
              <a:defRPr/>
            </a:pPr>
            <a:r>
              <a:rPr lang="en-US" sz="1800" b="1" kern="0" dirty="0">
                <a:solidFill>
                  <a:srgbClr val="1E1E1E"/>
                </a:solidFill>
                <a:latin typeface="Arial" charset="0"/>
                <a:ea typeface="Arial"/>
                <a:cs typeface="Arial"/>
                <a:sym typeface="Arial"/>
              </a:rPr>
              <a:t>Flume</a:t>
            </a:r>
          </a:p>
        </p:txBody>
      </p:sp>
      <p:sp>
        <p:nvSpPr>
          <p:cNvPr id="422" name="Shape 270"/>
          <p:cNvSpPr/>
          <p:nvPr/>
        </p:nvSpPr>
        <p:spPr>
          <a:xfrm>
            <a:off x="7936937" y="10112016"/>
            <a:ext cx="1236198" cy="47236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55555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00" rIns="0" bIns="91400" anchor="ctr" anchorCtr="0">
            <a:noAutofit/>
          </a:bodyPr>
          <a:lstStyle/>
          <a:p>
            <a:pPr algn="ctr">
              <a:buSzPct val="25000"/>
              <a:defRPr/>
            </a:pPr>
            <a:r>
              <a:rPr lang="en-US" sz="1800" b="1" kern="0" dirty="0">
                <a:solidFill>
                  <a:srgbClr val="1E1E1E"/>
                </a:solidFill>
                <a:latin typeface="Arial" charset="0"/>
                <a:ea typeface="Arial"/>
                <a:cs typeface="Arial"/>
                <a:sym typeface="Arial"/>
              </a:rPr>
              <a:t>NFS</a:t>
            </a:r>
            <a:endParaRPr lang="en-US" sz="2100" b="1" kern="0" dirty="0">
              <a:solidFill>
                <a:srgbClr val="1E1E1E"/>
              </a:solidFill>
              <a:latin typeface="Arial" charset="0"/>
              <a:ea typeface="Arial"/>
              <a:cs typeface="Arial"/>
              <a:sym typeface="Arial"/>
            </a:endParaRPr>
          </a:p>
        </p:txBody>
      </p:sp>
      <p:sp>
        <p:nvSpPr>
          <p:cNvPr id="424" name="Rounded Rectangle 423"/>
          <p:cNvSpPr/>
          <p:nvPr/>
        </p:nvSpPr>
        <p:spPr>
          <a:xfrm>
            <a:off x="14046055" y="9384181"/>
            <a:ext cx="1926166" cy="1956678"/>
          </a:xfrm>
          <a:prstGeom prst="roundRect">
            <a:avLst>
              <a:gd name="adj" fmla="val 7436"/>
            </a:avLst>
          </a:prstGeom>
          <a:solidFill>
            <a:srgbClr val="1E1E1E">
              <a:lumMod val="10000"/>
              <a:lumOff val="90000"/>
            </a:srgbClr>
          </a:solidFill>
          <a:ln w="12700" cap="flat" cmpd="sng" algn="ctr">
            <a:solidFill>
              <a:srgbClr val="8E8E8E"/>
            </a:solidFill>
            <a:prstDash val="sysDash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en-US" sz="1800" b="1" kern="0" dirty="0">
                <a:solidFill>
                  <a:srgbClr val="8E8E8E"/>
                </a:solidFill>
                <a:latin typeface="Arial"/>
                <a:ea typeface="ヒラギノ角ゴ Pro W3" charset="-128"/>
              </a:rPr>
              <a:t>LOAD</a:t>
            </a:r>
          </a:p>
          <a:p>
            <a:pPr algn="ctr">
              <a:defRPr/>
            </a:pPr>
            <a:endParaRPr lang="en-US" sz="2400" b="1" kern="0" dirty="0">
              <a:solidFill>
                <a:srgbClr val="8E8E8E"/>
              </a:solidFill>
              <a:latin typeface="Arial"/>
              <a:ea typeface="ヒラギノ角ゴ Pro W3" charset="-128"/>
            </a:endParaRPr>
          </a:p>
          <a:p>
            <a:pPr algn="ctr">
              <a:defRPr/>
            </a:pPr>
            <a:endParaRPr lang="en-US" sz="2400" b="1" kern="0" dirty="0">
              <a:solidFill>
                <a:srgbClr val="8E8E8E"/>
              </a:solidFill>
              <a:latin typeface="Arial"/>
              <a:ea typeface="ヒラギノ角ゴ Pro W3" charset="-128"/>
            </a:endParaRPr>
          </a:p>
        </p:txBody>
      </p:sp>
      <p:sp>
        <p:nvSpPr>
          <p:cNvPr id="425" name="Shape 274"/>
          <p:cNvSpPr/>
          <p:nvPr/>
        </p:nvSpPr>
        <p:spPr>
          <a:xfrm>
            <a:off x="14278897" y="9876707"/>
            <a:ext cx="1481656" cy="61485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55555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00" rIns="0" bIns="91400" anchor="ctr" anchorCtr="0">
            <a:noAutofit/>
          </a:bodyPr>
          <a:lstStyle/>
          <a:p>
            <a:pPr algn="ctr">
              <a:buSzPct val="25000"/>
              <a:defRPr/>
            </a:pPr>
            <a:r>
              <a:rPr lang="en-US" sz="1800" b="1" kern="0" dirty="0">
                <a:solidFill>
                  <a:srgbClr val="1E1E1E"/>
                </a:solidFill>
                <a:latin typeface="Arial" charset="0"/>
                <a:ea typeface="ヒラギノ角ゴ Pro W3" charset="-128"/>
              </a:rPr>
              <a:t>SQOOP/Hive</a:t>
            </a:r>
          </a:p>
        </p:txBody>
      </p:sp>
      <p:sp>
        <p:nvSpPr>
          <p:cNvPr id="426" name="Shape 274"/>
          <p:cNvSpPr/>
          <p:nvPr/>
        </p:nvSpPr>
        <p:spPr>
          <a:xfrm>
            <a:off x="14262999" y="10604041"/>
            <a:ext cx="1481654" cy="6185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55555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00" rIns="0" bIns="91400" anchor="ctr" anchorCtr="0">
            <a:noAutofit/>
          </a:bodyPr>
          <a:lstStyle/>
          <a:p>
            <a:pPr algn="ctr">
              <a:buSzPct val="25000"/>
              <a:defRPr/>
            </a:pPr>
            <a:r>
              <a:rPr lang="en-US" sz="1800" b="1" kern="0" dirty="0">
                <a:solidFill>
                  <a:srgbClr val="1E1E1E"/>
                </a:solidFill>
                <a:latin typeface="Arial" charset="0"/>
                <a:ea typeface="ヒラギノ角ゴ Pro W3" charset="-128"/>
              </a:rPr>
              <a:t>Web HDFS</a:t>
            </a:r>
          </a:p>
        </p:txBody>
      </p:sp>
      <p:sp>
        <p:nvSpPr>
          <p:cNvPr id="427" name="Rounded Rectangle 426"/>
          <p:cNvSpPr/>
          <p:nvPr/>
        </p:nvSpPr>
        <p:spPr bwMode="auto">
          <a:xfrm>
            <a:off x="10036046" y="8200593"/>
            <a:ext cx="3420848" cy="662586"/>
          </a:xfrm>
          <a:prstGeom prst="roundRect">
            <a:avLst>
              <a:gd name="adj" fmla="val 7895"/>
            </a:avLst>
          </a:prstGeom>
          <a:solidFill>
            <a:srgbClr val="696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rtlCol="0" anchor="ctr">
            <a:noAutofit/>
          </a:bodyPr>
          <a:lstStyle/>
          <a:p>
            <a:pPr algn="ctr" eaLnBrk="0" hangingPunct="0"/>
            <a:r>
              <a:rPr lang="en-US" sz="4000" dirty="0">
                <a:latin typeface="Calibri" pitchFamily="34" charset="0"/>
              </a:rPr>
              <a:t>YARN</a:t>
            </a:r>
          </a:p>
        </p:txBody>
      </p:sp>
      <p:grpSp>
        <p:nvGrpSpPr>
          <p:cNvPr id="428" name="Group 427"/>
          <p:cNvGrpSpPr/>
          <p:nvPr/>
        </p:nvGrpSpPr>
        <p:grpSpPr>
          <a:xfrm>
            <a:off x="10050050" y="8988738"/>
            <a:ext cx="3420848" cy="2005424"/>
            <a:chOff x="3501025" y="4494369"/>
            <a:chExt cx="1710424" cy="1002712"/>
          </a:xfrm>
        </p:grpSpPr>
        <p:sp>
          <p:nvSpPr>
            <p:cNvPr id="429" name="Rounded Rectangle 428"/>
            <p:cNvSpPr/>
            <p:nvPr/>
          </p:nvSpPr>
          <p:spPr bwMode="auto">
            <a:xfrm>
              <a:off x="3501025" y="4494369"/>
              <a:ext cx="1710424" cy="1002712"/>
            </a:xfrm>
            <a:prstGeom prst="roundRect">
              <a:avLst>
                <a:gd name="adj" fmla="val 4359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/>
            </a:bodyPr>
            <a:lstStyle/>
            <a:p>
              <a:pPr algn="ctr" eaLnBrk="0" hangingPunct="0"/>
              <a:endParaRPr lang="en-US" sz="2800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430" name="Rounded Rectangle 429"/>
            <p:cNvSpPr/>
            <p:nvPr/>
          </p:nvSpPr>
          <p:spPr bwMode="auto">
            <a:xfrm>
              <a:off x="3674331" y="494864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31" name="Rounded Rectangle 430"/>
            <p:cNvSpPr/>
            <p:nvPr/>
          </p:nvSpPr>
          <p:spPr bwMode="auto">
            <a:xfrm>
              <a:off x="3800554" y="494864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32" name="Rounded Rectangle 431"/>
            <p:cNvSpPr/>
            <p:nvPr/>
          </p:nvSpPr>
          <p:spPr bwMode="auto">
            <a:xfrm>
              <a:off x="3926777" y="494864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33" name="Rounded Rectangle 432"/>
            <p:cNvSpPr/>
            <p:nvPr/>
          </p:nvSpPr>
          <p:spPr bwMode="auto">
            <a:xfrm>
              <a:off x="4053000" y="494864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34" name="Rounded Rectangle 433"/>
            <p:cNvSpPr/>
            <p:nvPr/>
          </p:nvSpPr>
          <p:spPr bwMode="auto">
            <a:xfrm>
              <a:off x="4179223" y="494864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35" name="Rounded Rectangle 434"/>
            <p:cNvSpPr/>
            <p:nvPr/>
          </p:nvSpPr>
          <p:spPr bwMode="auto">
            <a:xfrm>
              <a:off x="4305446" y="494864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36" name="Rounded Rectangle 435"/>
            <p:cNvSpPr/>
            <p:nvPr/>
          </p:nvSpPr>
          <p:spPr bwMode="auto">
            <a:xfrm>
              <a:off x="4429941" y="494864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37" name="Rounded Rectangle 436"/>
            <p:cNvSpPr/>
            <p:nvPr/>
          </p:nvSpPr>
          <p:spPr bwMode="auto">
            <a:xfrm>
              <a:off x="4554435" y="494864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38" name="Rounded Rectangle 437"/>
            <p:cNvSpPr/>
            <p:nvPr/>
          </p:nvSpPr>
          <p:spPr bwMode="auto">
            <a:xfrm>
              <a:off x="4678929" y="494864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39" name="Rounded Rectangle 438"/>
            <p:cNvSpPr/>
            <p:nvPr/>
          </p:nvSpPr>
          <p:spPr bwMode="auto">
            <a:xfrm>
              <a:off x="4803423" y="494864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40" name="Rounded Rectangle 439"/>
            <p:cNvSpPr/>
            <p:nvPr/>
          </p:nvSpPr>
          <p:spPr bwMode="auto">
            <a:xfrm>
              <a:off x="3548108" y="508782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41" name="Rounded Rectangle 440"/>
            <p:cNvSpPr/>
            <p:nvPr/>
          </p:nvSpPr>
          <p:spPr bwMode="auto">
            <a:xfrm>
              <a:off x="3674331" y="508782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42" name="Rounded Rectangle 441"/>
            <p:cNvSpPr/>
            <p:nvPr/>
          </p:nvSpPr>
          <p:spPr bwMode="auto">
            <a:xfrm>
              <a:off x="3800554" y="508782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43" name="Rounded Rectangle 442"/>
            <p:cNvSpPr/>
            <p:nvPr/>
          </p:nvSpPr>
          <p:spPr bwMode="auto">
            <a:xfrm>
              <a:off x="3926777" y="508782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44" name="Rounded Rectangle 443"/>
            <p:cNvSpPr/>
            <p:nvPr/>
          </p:nvSpPr>
          <p:spPr bwMode="auto">
            <a:xfrm>
              <a:off x="4053000" y="508782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45" name="Rounded Rectangle 444"/>
            <p:cNvSpPr/>
            <p:nvPr/>
          </p:nvSpPr>
          <p:spPr bwMode="auto">
            <a:xfrm>
              <a:off x="4179223" y="508782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46" name="Rounded Rectangle 445"/>
            <p:cNvSpPr/>
            <p:nvPr/>
          </p:nvSpPr>
          <p:spPr bwMode="auto">
            <a:xfrm>
              <a:off x="4305446" y="508782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47" name="Rounded Rectangle 446"/>
            <p:cNvSpPr/>
            <p:nvPr/>
          </p:nvSpPr>
          <p:spPr bwMode="auto">
            <a:xfrm>
              <a:off x="4429941" y="508782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48" name="Rounded Rectangle 447"/>
            <p:cNvSpPr/>
            <p:nvPr/>
          </p:nvSpPr>
          <p:spPr bwMode="auto">
            <a:xfrm>
              <a:off x="4554435" y="508782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49" name="Rounded Rectangle 448"/>
            <p:cNvSpPr/>
            <p:nvPr/>
          </p:nvSpPr>
          <p:spPr bwMode="auto">
            <a:xfrm>
              <a:off x="4678929" y="508782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50" name="Rounded Rectangle 449"/>
            <p:cNvSpPr/>
            <p:nvPr/>
          </p:nvSpPr>
          <p:spPr bwMode="auto">
            <a:xfrm>
              <a:off x="4803423" y="508782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51" name="Rounded Rectangle 450"/>
            <p:cNvSpPr/>
            <p:nvPr/>
          </p:nvSpPr>
          <p:spPr bwMode="auto">
            <a:xfrm>
              <a:off x="3548108" y="535359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52" name="Rounded Rectangle 451"/>
            <p:cNvSpPr/>
            <p:nvPr/>
          </p:nvSpPr>
          <p:spPr bwMode="auto">
            <a:xfrm>
              <a:off x="3674331" y="535359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53" name="Rounded Rectangle 452"/>
            <p:cNvSpPr/>
            <p:nvPr/>
          </p:nvSpPr>
          <p:spPr bwMode="auto">
            <a:xfrm>
              <a:off x="3800554" y="535359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54" name="Rounded Rectangle 453"/>
            <p:cNvSpPr/>
            <p:nvPr/>
          </p:nvSpPr>
          <p:spPr bwMode="auto">
            <a:xfrm>
              <a:off x="3926777" y="535359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55" name="Rounded Rectangle 454"/>
            <p:cNvSpPr/>
            <p:nvPr/>
          </p:nvSpPr>
          <p:spPr bwMode="auto">
            <a:xfrm>
              <a:off x="4053000" y="535359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56" name="Rounded Rectangle 455"/>
            <p:cNvSpPr/>
            <p:nvPr/>
          </p:nvSpPr>
          <p:spPr bwMode="auto">
            <a:xfrm>
              <a:off x="4179223" y="535359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57" name="Rounded Rectangle 456"/>
            <p:cNvSpPr/>
            <p:nvPr/>
          </p:nvSpPr>
          <p:spPr bwMode="auto">
            <a:xfrm>
              <a:off x="4305446" y="535359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58" name="Rounded Rectangle 457"/>
            <p:cNvSpPr/>
            <p:nvPr/>
          </p:nvSpPr>
          <p:spPr bwMode="auto">
            <a:xfrm>
              <a:off x="4429941" y="535359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59" name="Rounded Rectangle 458"/>
            <p:cNvSpPr/>
            <p:nvPr/>
          </p:nvSpPr>
          <p:spPr bwMode="auto">
            <a:xfrm>
              <a:off x="4554435" y="535359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60" name="Rounded Rectangle 459"/>
            <p:cNvSpPr/>
            <p:nvPr/>
          </p:nvSpPr>
          <p:spPr bwMode="auto">
            <a:xfrm>
              <a:off x="4678929" y="535359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61" name="Rounded Rectangle 460"/>
            <p:cNvSpPr/>
            <p:nvPr/>
          </p:nvSpPr>
          <p:spPr bwMode="auto">
            <a:xfrm>
              <a:off x="4803423" y="535359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62" name="Rounded Rectangle 461"/>
            <p:cNvSpPr/>
            <p:nvPr/>
          </p:nvSpPr>
          <p:spPr bwMode="auto">
            <a:xfrm>
              <a:off x="4928778" y="494864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63" name="Rounded Rectangle 462"/>
            <p:cNvSpPr/>
            <p:nvPr/>
          </p:nvSpPr>
          <p:spPr bwMode="auto">
            <a:xfrm>
              <a:off x="5053273" y="494864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64" name="Rounded Rectangle 463"/>
            <p:cNvSpPr/>
            <p:nvPr/>
          </p:nvSpPr>
          <p:spPr bwMode="auto">
            <a:xfrm>
              <a:off x="4928778" y="508782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65" name="Rounded Rectangle 464"/>
            <p:cNvSpPr/>
            <p:nvPr/>
          </p:nvSpPr>
          <p:spPr bwMode="auto">
            <a:xfrm>
              <a:off x="5053273" y="508782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66" name="Rounded Rectangle 465"/>
            <p:cNvSpPr/>
            <p:nvPr/>
          </p:nvSpPr>
          <p:spPr bwMode="auto">
            <a:xfrm>
              <a:off x="4928778" y="535359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67" name="Rounded Rectangle 466"/>
            <p:cNvSpPr/>
            <p:nvPr/>
          </p:nvSpPr>
          <p:spPr bwMode="auto">
            <a:xfrm>
              <a:off x="5053273" y="535359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25000" lnSpcReduction="20000"/>
            </a:bodyPr>
            <a:lstStyle/>
            <a:p>
              <a:pPr algn="ctr" eaLnBrk="0" hangingPunct="0"/>
              <a:r>
                <a:rPr lang="en-US" sz="6400" b="1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n</a:t>
              </a:r>
              <a:endParaRPr lang="en-US" sz="28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69" name="Rounded Rectangle 468"/>
            <p:cNvSpPr/>
            <p:nvPr/>
          </p:nvSpPr>
          <p:spPr bwMode="auto">
            <a:xfrm>
              <a:off x="3548108" y="4525435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25000" lnSpcReduction="20000"/>
            </a:bodyPr>
            <a:lstStyle/>
            <a:p>
              <a:pPr algn="ctr" eaLnBrk="0" hangingPunct="0"/>
              <a:r>
                <a:rPr lang="en-US" sz="6400" b="1" dirty="0">
                  <a:solidFill>
                    <a:schemeClr val="bg2"/>
                  </a:solidFill>
                  <a:latin typeface="Calibri" pitchFamily="34" charset="0"/>
                </a:rPr>
                <a:t>1</a:t>
              </a:r>
              <a:endParaRPr lang="en-US" sz="28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70" name="Rounded Rectangle 469"/>
            <p:cNvSpPr/>
            <p:nvPr/>
          </p:nvSpPr>
          <p:spPr bwMode="auto">
            <a:xfrm>
              <a:off x="3674331" y="4525435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71" name="Rounded Rectangle 470"/>
            <p:cNvSpPr/>
            <p:nvPr/>
          </p:nvSpPr>
          <p:spPr bwMode="auto">
            <a:xfrm>
              <a:off x="3800554" y="4525435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72" name="Rounded Rectangle 471"/>
            <p:cNvSpPr/>
            <p:nvPr/>
          </p:nvSpPr>
          <p:spPr bwMode="auto">
            <a:xfrm>
              <a:off x="3926777" y="4525435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73" name="Rounded Rectangle 472"/>
            <p:cNvSpPr/>
            <p:nvPr/>
          </p:nvSpPr>
          <p:spPr bwMode="auto">
            <a:xfrm>
              <a:off x="4053000" y="4525435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74" name="Rounded Rectangle 473"/>
            <p:cNvSpPr/>
            <p:nvPr/>
          </p:nvSpPr>
          <p:spPr bwMode="auto">
            <a:xfrm>
              <a:off x="4179223" y="4525435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75" name="Rounded Rectangle 474"/>
            <p:cNvSpPr/>
            <p:nvPr/>
          </p:nvSpPr>
          <p:spPr bwMode="auto">
            <a:xfrm>
              <a:off x="4305446" y="4525435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76" name="Rounded Rectangle 475"/>
            <p:cNvSpPr/>
            <p:nvPr/>
          </p:nvSpPr>
          <p:spPr bwMode="auto">
            <a:xfrm>
              <a:off x="4429941" y="4525435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77" name="Rounded Rectangle 476"/>
            <p:cNvSpPr/>
            <p:nvPr/>
          </p:nvSpPr>
          <p:spPr bwMode="auto">
            <a:xfrm>
              <a:off x="4554435" y="4525435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78" name="Rounded Rectangle 477"/>
            <p:cNvSpPr/>
            <p:nvPr/>
          </p:nvSpPr>
          <p:spPr bwMode="auto">
            <a:xfrm>
              <a:off x="4678929" y="4525435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79" name="Rounded Rectangle 478"/>
            <p:cNvSpPr/>
            <p:nvPr/>
          </p:nvSpPr>
          <p:spPr bwMode="auto">
            <a:xfrm>
              <a:off x="4803423" y="4525435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80" name="Rounded Rectangle 479"/>
            <p:cNvSpPr/>
            <p:nvPr/>
          </p:nvSpPr>
          <p:spPr bwMode="auto">
            <a:xfrm>
              <a:off x="4928778" y="4525435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81" name="Rounded Rectangle 480"/>
            <p:cNvSpPr/>
            <p:nvPr/>
          </p:nvSpPr>
          <p:spPr bwMode="auto">
            <a:xfrm>
              <a:off x="5053273" y="4525435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82" name="Rounded Rectangle 481"/>
            <p:cNvSpPr/>
            <p:nvPr/>
          </p:nvSpPr>
          <p:spPr bwMode="auto">
            <a:xfrm>
              <a:off x="3548108" y="494645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83" name="Rounded Rectangle 482"/>
            <p:cNvSpPr/>
            <p:nvPr/>
          </p:nvSpPr>
          <p:spPr bwMode="auto">
            <a:xfrm>
              <a:off x="3674331" y="480421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84" name="Rounded Rectangle 483"/>
            <p:cNvSpPr/>
            <p:nvPr/>
          </p:nvSpPr>
          <p:spPr bwMode="auto">
            <a:xfrm>
              <a:off x="3800554" y="480421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85" name="Rounded Rectangle 484"/>
            <p:cNvSpPr/>
            <p:nvPr/>
          </p:nvSpPr>
          <p:spPr bwMode="auto">
            <a:xfrm>
              <a:off x="3926777" y="480421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86" name="Rounded Rectangle 485"/>
            <p:cNvSpPr/>
            <p:nvPr/>
          </p:nvSpPr>
          <p:spPr bwMode="auto">
            <a:xfrm>
              <a:off x="4053000" y="480421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87" name="Rounded Rectangle 486"/>
            <p:cNvSpPr/>
            <p:nvPr/>
          </p:nvSpPr>
          <p:spPr bwMode="auto">
            <a:xfrm>
              <a:off x="4179223" y="480421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88" name="Rounded Rectangle 487"/>
            <p:cNvSpPr/>
            <p:nvPr/>
          </p:nvSpPr>
          <p:spPr bwMode="auto">
            <a:xfrm>
              <a:off x="4305446" y="480421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89" name="Rounded Rectangle 488"/>
            <p:cNvSpPr/>
            <p:nvPr/>
          </p:nvSpPr>
          <p:spPr bwMode="auto">
            <a:xfrm>
              <a:off x="4429941" y="480421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90" name="Rounded Rectangle 489"/>
            <p:cNvSpPr/>
            <p:nvPr/>
          </p:nvSpPr>
          <p:spPr bwMode="auto">
            <a:xfrm>
              <a:off x="4554435" y="480421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91" name="Rounded Rectangle 490"/>
            <p:cNvSpPr/>
            <p:nvPr/>
          </p:nvSpPr>
          <p:spPr bwMode="auto">
            <a:xfrm>
              <a:off x="4678929" y="480421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92" name="Rounded Rectangle 491"/>
            <p:cNvSpPr/>
            <p:nvPr/>
          </p:nvSpPr>
          <p:spPr bwMode="auto">
            <a:xfrm>
              <a:off x="4803423" y="480421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93" name="Rounded Rectangle 492"/>
            <p:cNvSpPr/>
            <p:nvPr/>
          </p:nvSpPr>
          <p:spPr bwMode="auto">
            <a:xfrm>
              <a:off x="4928778" y="480421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94" name="Rounded Rectangle 493"/>
            <p:cNvSpPr/>
            <p:nvPr/>
          </p:nvSpPr>
          <p:spPr bwMode="auto">
            <a:xfrm>
              <a:off x="5053273" y="480421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95" name="Rounded Rectangle 494"/>
            <p:cNvSpPr/>
            <p:nvPr/>
          </p:nvSpPr>
          <p:spPr bwMode="auto">
            <a:xfrm>
              <a:off x="3548108" y="4802024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96" name="Rounded Rectangle 495"/>
            <p:cNvSpPr/>
            <p:nvPr/>
          </p:nvSpPr>
          <p:spPr bwMode="auto">
            <a:xfrm>
              <a:off x="3674331" y="466475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97" name="Rounded Rectangle 496"/>
            <p:cNvSpPr/>
            <p:nvPr/>
          </p:nvSpPr>
          <p:spPr bwMode="auto">
            <a:xfrm>
              <a:off x="3800554" y="466475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98" name="Rounded Rectangle 497"/>
            <p:cNvSpPr/>
            <p:nvPr/>
          </p:nvSpPr>
          <p:spPr bwMode="auto">
            <a:xfrm>
              <a:off x="3926777" y="466475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99" name="Rounded Rectangle 498"/>
            <p:cNvSpPr/>
            <p:nvPr/>
          </p:nvSpPr>
          <p:spPr bwMode="auto">
            <a:xfrm>
              <a:off x="4053000" y="466475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00" name="Rounded Rectangle 499"/>
            <p:cNvSpPr/>
            <p:nvPr/>
          </p:nvSpPr>
          <p:spPr bwMode="auto">
            <a:xfrm>
              <a:off x="4179223" y="466475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01" name="Rounded Rectangle 500"/>
            <p:cNvSpPr/>
            <p:nvPr/>
          </p:nvSpPr>
          <p:spPr bwMode="auto">
            <a:xfrm>
              <a:off x="4305446" y="466475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02" name="Rounded Rectangle 501"/>
            <p:cNvSpPr/>
            <p:nvPr/>
          </p:nvSpPr>
          <p:spPr bwMode="auto">
            <a:xfrm>
              <a:off x="4429941" y="466475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03" name="Rounded Rectangle 502"/>
            <p:cNvSpPr/>
            <p:nvPr/>
          </p:nvSpPr>
          <p:spPr bwMode="auto">
            <a:xfrm>
              <a:off x="4554435" y="466475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04" name="Rounded Rectangle 503"/>
            <p:cNvSpPr/>
            <p:nvPr/>
          </p:nvSpPr>
          <p:spPr bwMode="auto">
            <a:xfrm>
              <a:off x="4678929" y="466475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05" name="Rounded Rectangle 504"/>
            <p:cNvSpPr/>
            <p:nvPr/>
          </p:nvSpPr>
          <p:spPr bwMode="auto">
            <a:xfrm>
              <a:off x="4803423" y="466475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06" name="Rounded Rectangle 505"/>
            <p:cNvSpPr/>
            <p:nvPr/>
          </p:nvSpPr>
          <p:spPr bwMode="auto">
            <a:xfrm>
              <a:off x="4928778" y="466475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07" name="Rounded Rectangle 506"/>
            <p:cNvSpPr/>
            <p:nvPr/>
          </p:nvSpPr>
          <p:spPr bwMode="auto">
            <a:xfrm>
              <a:off x="5053273" y="466475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08" name="Rounded Rectangle 507"/>
            <p:cNvSpPr/>
            <p:nvPr/>
          </p:nvSpPr>
          <p:spPr bwMode="auto">
            <a:xfrm>
              <a:off x="3548108" y="466256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09" name="Rounded Rectangle 508"/>
            <p:cNvSpPr/>
            <p:nvPr/>
          </p:nvSpPr>
          <p:spPr bwMode="auto">
            <a:xfrm>
              <a:off x="3548108" y="522236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10" name="Rounded Rectangle 509"/>
            <p:cNvSpPr/>
            <p:nvPr/>
          </p:nvSpPr>
          <p:spPr bwMode="auto">
            <a:xfrm>
              <a:off x="3674331" y="522236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11" name="Rounded Rectangle 510"/>
            <p:cNvSpPr/>
            <p:nvPr/>
          </p:nvSpPr>
          <p:spPr bwMode="auto">
            <a:xfrm>
              <a:off x="3800554" y="522236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12" name="Rounded Rectangle 511"/>
            <p:cNvSpPr/>
            <p:nvPr/>
          </p:nvSpPr>
          <p:spPr bwMode="auto">
            <a:xfrm>
              <a:off x="3926777" y="522236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13" name="Rounded Rectangle 512"/>
            <p:cNvSpPr/>
            <p:nvPr/>
          </p:nvSpPr>
          <p:spPr bwMode="auto">
            <a:xfrm>
              <a:off x="4053000" y="522236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14" name="Rounded Rectangle 513"/>
            <p:cNvSpPr/>
            <p:nvPr/>
          </p:nvSpPr>
          <p:spPr bwMode="auto">
            <a:xfrm>
              <a:off x="4179223" y="522236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15" name="Rounded Rectangle 514"/>
            <p:cNvSpPr/>
            <p:nvPr/>
          </p:nvSpPr>
          <p:spPr bwMode="auto">
            <a:xfrm>
              <a:off x="4305446" y="522236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16" name="Rounded Rectangle 515"/>
            <p:cNvSpPr/>
            <p:nvPr/>
          </p:nvSpPr>
          <p:spPr bwMode="auto">
            <a:xfrm>
              <a:off x="4429941" y="522236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17" name="Rounded Rectangle 516"/>
            <p:cNvSpPr/>
            <p:nvPr/>
          </p:nvSpPr>
          <p:spPr bwMode="auto">
            <a:xfrm>
              <a:off x="4554435" y="522236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18" name="Rounded Rectangle 517"/>
            <p:cNvSpPr/>
            <p:nvPr/>
          </p:nvSpPr>
          <p:spPr bwMode="auto">
            <a:xfrm>
              <a:off x="4678929" y="522236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19" name="Rounded Rectangle 518"/>
            <p:cNvSpPr/>
            <p:nvPr/>
          </p:nvSpPr>
          <p:spPr bwMode="auto">
            <a:xfrm>
              <a:off x="4803423" y="522236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20" name="Rounded Rectangle 519"/>
            <p:cNvSpPr/>
            <p:nvPr/>
          </p:nvSpPr>
          <p:spPr bwMode="auto">
            <a:xfrm>
              <a:off x="4928778" y="522236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21" name="Rounded Rectangle 520"/>
            <p:cNvSpPr/>
            <p:nvPr/>
          </p:nvSpPr>
          <p:spPr bwMode="auto">
            <a:xfrm>
              <a:off x="5053273" y="5222361"/>
              <a:ext cx="111093" cy="11796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>
              <a:normAutofit fontScale="40000" lnSpcReduction="20000"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2"/>
                  </a:solidFill>
                  <a:latin typeface="Calibri" pitchFamily="34" charset="0"/>
                  <a:sym typeface="Wingdings" panose="05000000000000000000" pitchFamily="2" charset="2"/>
                </a:rPr>
                <a:t></a:t>
              </a:r>
              <a:endParaRPr lang="en-US" sz="28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3771900" y="4724400"/>
              <a:ext cx="11870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2060"/>
                  </a:solidFill>
                  <a:latin typeface="Calibri" pitchFamily="34" charset="0"/>
                </a:rPr>
                <a:t>HDFS</a:t>
              </a:r>
              <a:endParaRPr lang="en-US" sz="28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522" name="Rounded Rectangle 521"/>
          <p:cNvSpPr/>
          <p:nvPr/>
        </p:nvSpPr>
        <p:spPr bwMode="auto">
          <a:xfrm>
            <a:off x="14277641" y="6781800"/>
            <a:ext cx="1621326" cy="619022"/>
          </a:xfrm>
          <a:prstGeom prst="roundRect">
            <a:avLst/>
          </a:prstGeom>
          <a:gradFill flip="none" rotWithShape="1">
            <a:gsLst>
              <a:gs pos="100000">
                <a:srgbClr val="B40000">
                  <a:shade val="30000"/>
                  <a:satMod val="115000"/>
                </a:srgbClr>
              </a:gs>
              <a:gs pos="50000">
                <a:srgbClr val="B40000">
                  <a:shade val="67500"/>
                  <a:satMod val="115000"/>
                </a:srgbClr>
              </a:gs>
              <a:gs pos="0">
                <a:srgbClr val="B4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eaLnBrk="0" hangingPunct="0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23" name="Rounded Rectangle 522"/>
          <p:cNvSpPr/>
          <p:nvPr/>
        </p:nvSpPr>
        <p:spPr bwMode="auto">
          <a:xfrm>
            <a:off x="14207770" y="8154960"/>
            <a:ext cx="1691196" cy="932892"/>
          </a:xfrm>
          <a:prstGeom prst="roundRect">
            <a:avLst/>
          </a:prstGeom>
          <a:gradFill flip="none" rotWithShape="1">
            <a:gsLst>
              <a:gs pos="100000">
                <a:srgbClr val="B40000">
                  <a:shade val="30000"/>
                  <a:satMod val="115000"/>
                </a:srgbClr>
              </a:gs>
              <a:gs pos="50000">
                <a:srgbClr val="B40000">
                  <a:shade val="67500"/>
                  <a:satMod val="115000"/>
                </a:srgbClr>
              </a:gs>
              <a:gs pos="0">
                <a:srgbClr val="B4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eaLnBrk="0" hangingPunct="0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24" name="Rounded Rectangle 523"/>
          <p:cNvSpPr/>
          <p:nvPr/>
        </p:nvSpPr>
        <p:spPr bwMode="auto">
          <a:xfrm>
            <a:off x="14249400" y="9839982"/>
            <a:ext cx="1629132" cy="1397896"/>
          </a:xfrm>
          <a:prstGeom prst="roundRect">
            <a:avLst/>
          </a:prstGeom>
          <a:gradFill flip="none" rotWithShape="1">
            <a:gsLst>
              <a:gs pos="100000">
                <a:srgbClr val="B40000">
                  <a:shade val="30000"/>
                  <a:satMod val="115000"/>
                </a:srgbClr>
              </a:gs>
              <a:gs pos="50000">
                <a:srgbClr val="B40000">
                  <a:shade val="67500"/>
                  <a:satMod val="115000"/>
                </a:srgbClr>
              </a:gs>
              <a:gs pos="0">
                <a:srgbClr val="B4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eaLnBrk="0" hangingPunct="0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25" name="Rounded Rectangle 524"/>
          <p:cNvSpPr/>
          <p:nvPr/>
        </p:nvSpPr>
        <p:spPr bwMode="auto">
          <a:xfrm>
            <a:off x="10045422" y="6848161"/>
            <a:ext cx="3339390" cy="1183026"/>
          </a:xfrm>
          <a:prstGeom prst="roundRect">
            <a:avLst/>
          </a:prstGeom>
          <a:gradFill flip="none" rotWithShape="1">
            <a:gsLst>
              <a:gs pos="100000">
                <a:srgbClr val="B40000">
                  <a:shade val="30000"/>
                  <a:satMod val="115000"/>
                </a:srgbClr>
              </a:gs>
              <a:gs pos="50000">
                <a:srgbClr val="B40000">
                  <a:shade val="67500"/>
                  <a:satMod val="115000"/>
                </a:srgbClr>
              </a:gs>
              <a:gs pos="0">
                <a:srgbClr val="B4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eaLnBrk="0" hangingPunct="0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26" name="Rounded Rectangle 525"/>
          <p:cNvSpPr/>
          <p:nvPr/>
        </p:nvSpPr>
        <p:spPr bwMode="auto">
          <a:xfrm>
            <a:off x="7939178" y="8980308"/>
            <a:ext cx="1246464" cy="1687692"/>
          </a:xfrm>
          <a:prstGeom prst="roundRect">
            <a:avLst/>
          </a:prstGeom>
          <a:gradFill flip="none" rotWithShape="1">
            <a:gsLst>
              <a:gs pos="100000">
                <a:srgbClr val="B40000">
                  <a:shade val="30000"/>
                  <a:satMod val="115000"/>
                </a:srgbClr>
              </a:gs>
              <a:gs pos="50000">
                <a:srgbClr val="B40000">
                  <a:shade val="67500"/>
                  <a:satMod val="115000"/>
                </a:srgbClr>
              </a:gs>
              <a:gs pos="0">
                <a:srgbClr val="B4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eaLnBrk="0" hangingPunct="0"/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527" name="Picture 5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477" y="7007448"/>
            <a:ext cx="2803888" cy="736376"/>
          </a:xfrm>
          <a:prstGeom prst="rect">
            <a:avLst/>
          </a:prstGeom>
        </p:spPr>
      </p:pic>
      <p:pic>
        <p:nvPicPr>
          <p:cNvPr id="528" name="Picture 5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68" y="9623033"/>
            <a:ext cx="1279892" cy="336134"/>
          </a:xfrm>
          <a:prstGeom prst="rect">
            <a:avLst/>
          </a:prstGeom>
        </p:spPr>
      </p:pic>
      <p:pic>
        <p:nvPicPr>
          <p:cNvPr id="529" name="Picture 5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668" y="10284120"/>
            <a:ext cx="1553296" cy="407936"/>
          </a:xfrm>
          <a:prstGeom prst="rect">
            <a:avLst/>
          </a:prstGeom>
        </p:spPr>
      </p:pic>
      <p:pic>
        <p:nvPicPr>
          <p:cNvPr id="530" name="Picture 5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436" y="8384202"/>
            <a:ext cx="1553296" cy="407936"/>
          </a:xfrm>
          <a:prstGeom prst="rect">
            <a:avLst/>
          </a:prstGeom>
        </p:spPr>
      </p:pic>
      <p:pic>
        <p:nvPicPr>
          <p:cNvPr id="531" name="Picture 5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036" y="6911144"/>
            <a:ext cx="1553296" cy="407936"/>
          </a:xfrm>
          <a:prstGeom prst="rect">
            <a:avLst/>
          </a:prstGeom>
        </p:spPr>
      </p:pic>
      <p:pic>
        <p:nvPicPr>
          <p:cNvPr id="532" name="Picture 531"/>
          <p:cNvPicPr>
            <a:picLocks noChangeAspect="1"/>
          </p:cNvPicPr>
          <p:nvPr/>
        </p:nvPicPr>
        <p:blipFill rotWithShape="1">
          <a:blip r:embed="rId8"/>
          <a:srcRect r="81310" b="4436"/>
          <a:stretch/>
        </p:blipFill>
        <p:spPr>
          <a:xfrm>
            <a:off x="2289418" y="2087756"/>
            <a:ext cx="4321175" cy="101804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" grpId="0" animBg="1"/>
      <p:bldP spid="523" grpId="0" animBg="1"/>
      <p:bldP spid="524" grpId="0" animBg="1"/>
      <p:bldP spid="525" grpId="0" animBg="1"/>
      <p:bldP spid="5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17538" y="0"/>
            <a:ext cx="23134637" cy="2052638"/>
          </a:xfrm>
        </p:spPr>
        <p:txBody>
          <a:bodyPr/>
          <a:lstStyle/>
          <a:p>
            <a:r>
              <a:rPr lang="en-US" altLang="en-US" sz="8800" dirty="0" smtClean="0"/>
              <a:t>Benchmarks – Project Gutenberg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680" y="1905000"/>
            <a:ext cx="16810351" cy="103895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617538" y="0"/>
            <a:ext cx="23134637" cy="2052638"/>
          </a:xfrm>
        </p:spPr>
        <p:txBody>
          <a:bodyPr/>
          <a:lstStyle/>
          <a:p>
            <a:r>
              <a:rPr lang="en-US" altLang="en-US" dirty="0" smtClean="0"/>
              <a:t>The Modern Data Architecture for MDM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4" y="1600200"/>
            <a:ext cx="23447375" cy="108037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0"/>
            <a:ext cx="22352000" cy="16605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016000" y="1803493"/>
            <a:ext cx="22682200" cy="955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460375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2400"/>
              </a:spcBef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altLang="en-US" sz="6600" dirty="0">
                <a:latin typeface="Calibri" panose="020F0502020204030204" pitchFamily="34" charset="0"/>
              </a:rPr>
              <a:t>Make your MDM an iterative project rather than boiling the </a:t>
            </a:r>
            <a:r>
              <a:rPr lang="en-US" altLang="en-US" sz="6600" dirty="0" smtClean="0">
                <a:latin typeface="Calibri" panose="020F0502020204030204" pitchFamily="34" charset="0"/>
              </a:rPr>
              <a:t>ocean</a:t>
            </a:r>
            <a:endParaRPr lang="en-US" altLang="en-US" sz="6600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2400"/>
              </a:spcBef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altLang="en-US" sz="6600" dirty="0">
                <a:latin typeface="Calibri" panose="020F0502020204030204" pitchFamily="34" charset="0"/>
              </a:rPr>
              <a:t>Don’t forget that Hadoop is a powerful computational platform; not just cheap </a:t>
            </a:r>
            <a:r>
              <a:rPr lang="en-US" altLang="en-US" sz="6600" dirty="0" smtClean="0">
                <a:latin typeface="Calibri" panose="020F0502020204030204" pitchFamily="34" charset="0"/>
              </a:rPr>
              <a:t>storage</a:t>
            </a:r>
            <a:endParaRPr lang="en-US" altLang="en-US" sz="6600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2400"/>
              </a:spcBef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altLang="en-US" sz="6600" dirty="0">
                <a:latin typeface="Calibri" panose="020F0502020204030204" pitchFamily="34" charset="0"/>
              </a:rPr>
              <a:t>Use a tool that gives you agility and ease of use so your people are as productive as quickly as </a:t>
            </a:r>
            <a:r>
              <a:rPr lang="en-US" altLang="en-US" sz="6600" dirty="0" smtClean="0">
                <a:latin typeface="Calibri" panose="020F0502020204030204" pitchFamily="34" charset="0"/>
              </a:rPr>
              <a:t>possible</a:t>
            </a:r>
          </a:p>
          <a:p>
            <a:pPr algn="l">
              <a:lnSpc>
                <a:spcPct val="90000"/>
              </a:lnSpc>
              <a:spcBef>
                <a:spcPts val="2400"/>
              </a:spcBef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altLang="en-US" sz="6600" dirty="0" smtClean="0">
                <a:latin typeface="Calibri" panose="020F0502020204030204" pitchFamily="34" charset="0"/>
              </a:rPr>
              <a:t>Parallelization is where Hadoop compute power comes from; use tools that leverage it properly. </a:t>
            </a:r>
          </a:p>
          <a:p>
            <a:pPr algn="l">
              <a:lnSpc>
                <a:spcPct val="90000"/>
              </a:lnSpc>
              <a:spcBef>
                <a:spcPts val="2400"/>
              </a:spcBef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altLang="en-US" sz="6600" dirty="0" smtClean="0">
                <a:latin typeface="Calibri" panose="020F0502020204030204" pitchFamily="34" charset="0"/>
              </a:rPr>
              <a:t>Come see the future of MDM in </a:t>
            </a:r>
            <a:r>
              <a:rPr lang="en-US" altLang="en-US" sz="7200" b="1" dirty="0" smtClean="0">
                <a:latin typeface="Calibri" panose="020F0502020204030204" pitchFamily="34" charset="0"/>
              </a:rPr>
              <a:t>Booth 109</a:t>
            </a:r>
            <a:endParaRPr lang="en-US" altLang="en-US" sz="7200" b="1" dirty="0">
              <a:latin typeface="Calibri" panose="020F0502020204030204" pitchFamily="34" charset="0"/>
            </a:endParaRPr>
          </a:p>
        </p:txBody>
      </p:sp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1379200"/>
            <a:ext cx="67087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MDM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500314" y="4872038"/>
            <a:ext cx="1936908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chemeClr val="tx1"/>
                </a:solidFill>
              </a:rPr>
              <a:t>Create correct and consistent data across the enterprise that fosters trust in information and acceleration of growth.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8"/>
          <p:cNvGrpSpPr>
            <a:grpSpLocks/>
          </p:cNvGrpSpPr>
          <p:nvPr/>
        </p:nvGrpSpPr>
        <p:grpSpPr bwMode="auto">
          <a:xfrm>
            <a:off x="2917825" y="7715250"/>
            <a:ext cx="18465800" cy="4572000"/>
            <a:chOff x="1121974" y="1673203"/>
            <a:chExt cx="10241491" cy="2535859"/>
          </a:xfrm>
        </p:grpSpPr>
        <p:pic>
          <p:nvPicPr>
            <p:cNvPr id="8200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6"/>
            <a:stretch>
              <a:fillRect/>
            </a:stretch>
          </p:blipFill>
          <p:spPr bwMode="auto">
            <a:xfrm rot="-5400000">
              <a:off x="2440082" y="355095"/>
              <a:ext cx="2535859" cy="517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6"/>
            <a:stretch>
              <a:fillRect/>
            </a:stretch>
          </p:blipFill>
          <p:spPr bwMode="auto">
            <a:xfrm rot="-5400000">
              <a:off x="7509498" y="355095"/>
              <a:ext cx="2535859" cy="517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94000"/>
            <a:ext cx="9267825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721600" y="2819400"/>
            <a:ext cx="13733463" cy="8229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1000">
                <a:schemeClr val="accent1">
                  <a:lumMod val="45000"/>
                  <a:lumOff val="55000"/>
                  <a:alpha val="79000"/>
                </a:schemeClr>
              </a:gs>
              <a:gs pos="34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1828800">
              <a:defRPr/>
            </a:pPr>
            <a:endParaRPr lang="en-US" sz="22400" dirty="0" err="1">
              <a:latin typeface="Calibri" pitchFamily="34" charset="0"/>
            </a:endParaRP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8991600" y="3400425"/>
            <a:ext cx="116157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292929"/>
                </a:solidFill>
                <a:latin typeface="Calibri" panose="020F0502020204030204" pitchFamily="34" charset="0"/>
              </a:rPr>
              <a:t>“ Without data you’re just another person with an opinion.”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14676438" y="7715250"/>
            <a:ext cx="5153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292929"/>
                </a:solidFill>
                <a:latin typeface="Calibri" panose="020F0502020204030204" pitchFamily="34" charset="0"/>
              </a:rPr>
              <a:t>W. Edwards Deming</a:t>
            </a:r>
          </a:p>
        </p:txBody>
      </p:sp>
      <p:sp>
        <p:nvSpPr>
          <p:cNvPr id="819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It Matters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77850" y="309563"/>
            <a:ext cx="23134638" cy="2052637"/>
          </a:xfrm>
        </p:spPr>
        <p:txBody>
          <a:bodyPr/>
          <a:lstStyle/>
          <a:p>
            <a:r>
              <a:rPr lang="en-US" altLang="en-US" sz="8800" dirty="0" smtClean="0"/>
              <a:t>Vicious Cycle of Unmanaged Data</a:t>
            </a:r>
          </a:p>
        </p:txBody>
      </p:sp>
      <p:pic>
        <p:nvPicPr>
          <p:cNvPr id="921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4510088"/>
            <a:ext cx="7280275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899525" y="6556375"/>
            <a:ext cx="553561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Unmanaged Data</a:t>
            </a:r>
          </a:p>
        </p:txBody>
      </p:sp>
      <p:grpSp>
        <p:nvGrpSpPr>
          <p:cNvPr id="9221" name="Group 16"/>
          <p:cNvGrpSpPr>
            <a:grpSpLocks/>
          </p:cNvGrpSpPr>
          <p:nvPr/>
        </p:nvGrpSpPr>
        <p:grpSpPr bwMode="auto">
          <a:xfrm>
            <a:off x="8709025" y="2112963"/>
            <a:ext cx="6802438" cy="2078037"/>
            <a:chOff x="3092727" y="1056570"/>
            <a:chExt cx="3401206" cy="1038930"/>
          </a:xfrm>
        </p:grpSpPr>
        <p:sp>
          <p:nvSpPr>
            <p:cNvPr id="5" name="Freeform 4"/>
            <p:cNvSpPr/>
            <p:nvPr/>
          </p:nvSpPr>
          <p:spPr>
            <a:xfrm>
              <a:off x="3465788" y="1286738"/>
              <a:ext cx="3028145" cy="808762"/>
            </a:xfrm>
            <a:custGeom>
              <a:avLst/>
              <a:gdLst>
                <a:gd name="connsiteX0" fmla="*/ 0 w 1835949"/>
                <a:gd name="connsiteY0" fmla="*/ 0 h 1835949"/>
                <a:gd name="connsiteX1" fmla="*/ 1835949 w 1835949"/>
                <a:gd name="connsiteY1" fmla="*/ 0 h 1835949"/>
                <a:gd name="connsiteX2" fmla="*/ 1835949 w 1835949"/>
                <a:gd name="connsiteY2" fmla="*/ 1835949 h 1835949"/>
                <a:gd name="connsiteX3" fmla="*/ 0 w 1835949"/>
                <a:gd name="connsiteY3" fmla="*/ 1835949 h 1835949"/>
                <a:gd name="connsiteX4" fmla="*/ 0 w 1835949"/>
                <a:gd name="connsiteY4" fmla="*/ 0 h 183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949" h="1835949">
                  <a:moveTo>
                    <a:pt x="0" y="0"/>
                  </a:moveTo>
                  <a:lnTo>
                    <a:pt x="1835949" y="0"/>
                  </a:lnTo>
                  <a:lnTo>
                    <a:pt x="1835949" y="1835949"/>
                  </a:lnTo>
                  <a:lnTo>
                    <a:pt x="0" y="18359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Master Data Issues remain unaddressed or unresolved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92727" y="1056570"/>
              <a:ext cx="348455" cy="600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7200" dirty="0">
                  <a:solidFill>
                    <a:srgbClr val="1B86B9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7200" dirty="0">
                <a:solidFill>
                  <a:srgbClr val="1B86B9"/>
                </a:solidFill>
                <a:latin typeface="+mj-lt"/>
              </a:endParaRPr>
            </a:p>
          </p:txBody>
        </p:sp>
      </p:grpSp>
      <p:grpSp>
        <p:nvGrpSpPr>
          <p:cNvPr id="9222" name="Group 17"/>
          <p:cNvGrpSpPr>
            <a:grpSpLocks/>
          </p:cNvGrpSpPr>
          <p:nvPr/>
        </p:nvGrpSpPr>
        <p:grpSpPr bwMode="auto">
          <a:xfrm>
            <a:off x="15744825" y="6256338"/>
            <a:ext cx="5210175" cy="2262187"/>
            <a:chOff x="3092727" y="780276"/>
            <a:chExt cx="2605340" cy="1131735"/>
          </a:xfrm>
        </p:grpSpPr>
        <p:sp>
          <p:nvSpPr>
            <p:cNvPr id="19" name="Freeform 18"/>
            <p:cNvSpPr/>
            <p:nvPr/>
          </p:nvSpPr>
          <p:spPr>
            <a:xfrm>
              <a:off x="3465826" y="1103515"/>
              <a:ext cx="2232241" cy="808496"/>
            </a:xfrm>
            <a:custGeom>
              <a:avLst/>
              <a:gdLst>
                <a:gd name="connsiteX0" fmla="*/ 0 w 1835949"/>
                <a:gd name="connsiteY0" fmla="*/ 0 h 1835949"/>
                <a:gd name="connsiteX1" fmla="*/ 1835949 w 1835949"/>
                <a:gd name="connsiteY1" fmla="*/ 0 h 1835949"/>
                <a:gd name="connsiteX2" fmla="*/ 1835949 w 1835949"/>
                <a:gd name="connsiteY2" fmla="*/ 1835949 h 1835949"/>
                <a:gd name="connsiteX3" fmla="*/ 0 w 1835949"/>
                <a:gd name="connsiteY3" fmla="*/ 1835949 h 1835949"/>
                <a:gd name="connsiteX4" fmla="*/ 0 w 1835949"/>
                <a:gd name="connsiteY4" fmla="*/ 0 h 183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949" h="1835949">
                  <a:moveTo>
                    <a:pt x="0" y="0"/>
                  </a:moveTo>
                  <a:lnTo>
                    <a:pt x="1835949" y="0"/>
                  </a:lnTo>
                  <a:lnTo>
                    <a:pt x="1835949" y="1835949"/>
                  </a:lnTo>
                  <a:lnTo>
                    <a:pt x="0" y="18359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Garbage in/garbage out creates process confusion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92727" y="780276"/>
              <a:ext cx="348490" cy="600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7200" dirty="0">
                  <a:solidFill>
                    <a:srgbClr val="1B86B9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7200" dirty="0">
                <a:solidFill>
                  <a:srgbClr val="1B86B9"/>
                </a:solidFill>
                <a:latin typeface="+mj-lt"/>
              </a:endParaRPr>
            </a:p>
          </p:txBody>
        </p:sp>
      </p:grpSp>
      <p:grpSp>
        <p:nvGrpSpPr>
          <p:cNvPr id="9223" name="Group 20"/>
          <p:cNvGrpSpPr>
            <a:grpSpLocks/>
          </p:cNvGrpSpPr>
          <p:nvPr/>
        </p:nvGrpSpPr>
        <p:grpSpPr bwMode="auto">
          <a:xfrm>
            <a:off x="2438400" y="6321425"/>
            <a:ext cx="5476875" cy="1906588"/>
            <a:chOff x="3092727" y="780276"/>
            <a:chExt cx="2738047" cy="953454"/>
          </a:xfrm>
        </p:grpSpPr>
        <p:sp>
          <p:nvSpPr>
            <p:cNvPr id="22" name="Freeform 21"/>
            <p:cNvSpPr/>
            <p:nvPr/>
          </p:nvSpPr>
          <p:spPr>
            <a:xfrm>
              <a:off x="3465736" y="925557"/>
              <a:ext cx="2365038" cy="808173"/>
            </a:xfrm>
            <a:custGeom>
              <a:avLst/>
              <a:gdLst>
                <a:gd name="connsiteX0" fmla="*/ 0 w 1835949"/>
                <a:gd name="connsiteY0" fmla="*/ 0 h 1835949"/>
                <a:gd name="connsiteX1" fmla="*/ 1835949 w 1835949"/>
                <a:gd name="connsiteY1" fmla="*/ 0 h 1835949"/>
                <a:gd name="connsiteX2" fmla="*/ 1835949 w 1835949"/>
                <a:gd name="connsiteY2" fmla="*/ 1835949 h 1835949"/>
                <a:gd name="connsiteX3" fmla="*/ 0 w 1835949"/>
                <a:gd name="connsiteY3" fmla="*/ 1835949 h 1835949"/>
                <a:gd name="connsiteX4" fmla="*/ 0 w 1835949"/>
                <a:gd name="connsiteY4" fmla="*/ 0 h 183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949" h="1835949">
                  <a:moveTo>
                    <a:pt x="0" y="0"/>
                  </a:moveTo>
                  <a:lnTo>
                    <a:pt x="1835949" y="0"/>
                  </a:lnTo>
                  <a:lnTo>
                    <a:pt x="1835949" y="1835949"/>
                  </a:lnTo>
                  <a:lnTo>
                    <a:pt x="0" y="18359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Data conflicts reinforce </a:t>
              </a: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siloed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 operations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92727" y="780276"/>
              <a:ext cx="349200" cy="6001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7200" dirty="0">
                  <a:solidFill>
                    <a:srgbClr val="1B86B9"/>
                  </a:solidFill>
                  <a:latin typeface="+mj-lt"/>
                  <a:cs typeface="Arial" panose="020B0604020202020204" pitchFamily="34" charset="0"/>
                </a:rPr>
                <a:t>4</a:t>
              </a:r>
              <a:endParaRPr lang="en-US" sz="7200" dirty="0">
                <a:solidFill>
                  <a:srgbClr val="1B86B9"/>
                </a:solidFill>
                <a:latin typeface="+mj-lt"/>
              </a:endParaRPr>
            </a:p>
          </p:txBody>
        </p:sp>
      </p:grpSp>
      <p:grpSp>
        <p:nvGrpSpPr>
          <p:cNvPr id="9224" name="Group 23"/>
          <p:cNvGrpSpPr>
            <a:grpSpLocks/>
          </p:cNvGrpSpPr>
          <p:nvPr/>
        </p:nvGrpSpPr>
        <p:grpSpPr bwMode="auto">
          <a:xfrm>
            <a:off x="11795125" y="10582275"/>
            <a:ext cx="7051675" cy="1720850"/>
            <a:chOff x="3092727" y="780276"/>
            <a:chExt cx="3525447" cy="860317"/>
          </a:xfrm>
        </p:grpSpPr>
        <p:sp>
          <p:nvSpPr>
            <p:cNvPr id="25" name="Freeform 24"/>
            <p:cNvSpPr/>
            <p:nvPr/>
          </p:nvSpPr>
          <p:spPr>
            <a:xfrm>
              <a:off x="3465748" y="831864"/>
              <a:ext cx="3152426" cy="808729"/>
            </a:xfrm>
            <a:custGeom>
              <a:avLst/>
              <a:gdLst>
                <a:gd name="connsiteX0" fmla="*/ 0 w 1835949"/>
                <a:gd name="connsiteY0" fmla="*/ 0 h 1835949"/>
                <a:gd name="connsiteX1" fmla="*/ 1835949 w 1835949"/>
                <a:gd name="connsiteY1" fmla="*/ 0 h 1835949"/>
                <a:gd name="connsiteX2" fmla="*/ 1835949 w 1835949"/>
                <a:gd name="connsiteY2" fmla="*/ 1835949 h 1835949"/>
                <a:gd name="connsiteX3" fmla="*/ 0 w 1835949"/>
                <a:gd name="connsiteY3" fmla="*/ 1835949 h 1835949"/>
                <a:gd name="connsiteX4" fmla="*/ 0 w 1835949"/>
                <a:gd name="connsiteY4" fmla="*/ 0 h 183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949" h="1835949">
                  <a:moveTo>
                    <a:pt x="0" y="0"/>
                  </a:moveTo>
                  <a:lnTo>
                    <a:pt x="1835949" y="0"/>
                  </a:lnTo>
                  <a:lnTo>
                    <a:pt x="1835949" y="1835949"/>
                  </a:lnTo>
                  <a:lnTo>
                    <a:pt x="0" y="18359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Lack of process trust slows business momentum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2727" y="780276"/>
              <a:ext cx="348418" cy="60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7200" dirty="0">
                  <a:solidFill>
                    <a:srgbClr val="1B86B9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7200" dirty="0">
                <a:solidFill>
                  <a:srgbClr val="1B86B9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2514600"/>
            <a:ext cx="107442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itle 1"/>
          <p:cNvSpPr txBox="1">
            <a:spLocks/>
          </p:cNvSpPr>
          <p:nvPr/>
        </p:nvSpPr>
        <p:spPr>
          <a:xfrm>
            <a:off x="3810000" y="331788"/>
            <a:ext cx="17205325" cy="16605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595959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595959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595959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595959"/>
                </a:solidFill>
                <a:latin typeface="Calibri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2"/>
                </a:solidFill>
                <a:latin typeface="Verdan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2"/>
                </a:solidFill>
                <a:latin typeface="Verdan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2"/>
                </a:solidFill>
                <a:latin typeface="Verdan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sz="4800" kern="0" dirty="0"/>
          </a:p>
        </p:txBody>
      </p:sp>
      <p:sp>
        <p:nvSpPr>
          <p:cNvPr id="1024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800" dirty="0" smtClean="0"/>
              <a:t>New Data Straining Current Architectures</a:t>
            </a: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14173200" y="2395655"/>
            <a:ext cx="5464175" cy="1028700"/>
            <a:chOff x="6657144" y="1819962"/>
            <a:chExt cx="2731609" cy="514324"/>
          </a:xfrm>
        </p:grpSpPr>
        <p:grpSp>
          <p:nvGrpSpPr>
            <p:cNvPr id="10278" name="Group 40"/>
            <p:cNvGrpSpPr>
              <a:grpSpLocks/>
            </p:cNvGrpSpPr>
            <p:nvPr/>
          </p:nvGrpSpPr>
          <p:grpSpPr bwMode="auto">
            <a:xfrm>
              <a:off x="6657144" y="1819962"/>
              <a:ext cx="552070" cy="514324"/>
              <a:chOff x="3638550" y="4097598"/>
              <a:chExt cx="552070" cy="514324"/>
            </a:xfrm>
          </p:grpSpPr>
          <p:pic>
            <p:nvPicPr>
              <p:cNvPr id="10280" name="Picture 3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8550" y="4097598"/>
                <a:ext cx="306439" cy="326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1" name="Picture 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6045" y="4228688"/>
                <a:ext cx="294575" cy="383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79" name="Rectangle 43"/>
            <p:cNvSpPr>
              <a:spLocks noChangeArrowheads="1"/>
            </p:cNvSpPr>
            <p:nvPr/>
          </p:nvSpPr>
          <p:spPr bwMode="auto">
            <a:xfrm>
              <a:off x="7256182" y="1965907"/>
              <a:ext cx="2132571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2C3947"/>
                  </a:solidFill>
                  <a:latin typeface="Calibri" panose="020F0502020204030204" pitchFamily="34" charset="0"/>
                </a:rPr>
                <a:t>Unstructured documents, emails</a:t>
              </a:r>
              <a:endParaRPr lang="en-US" altLang="en-US" sz="22400"/>
            </a:p>
          </p:txBody>
        </p:sp>
      </p:grpSp>
      <p:grpSp>
        <p:nvGrpSpPr>
          <p:cNvPr id="10246" name="Group 69"/>
          <p:cNvGrpSpPr>
            <a:grpSpLocks/>
          </p:cNvGrpSpPr>
          <p:nvPr/>
        </p:nvGrpSpPr>
        <p:grpSpPr bwMode="auto">
          <a:xfrm>
            <a:off x="18846800" y="7810500"/>
            <a:ext cx="3556000" cy="800100"/>
            <a:chOff x="6173497" y="5841208"/>
            <a:chExt cx="1778230" cy="400026"/>
          </a:xfrm>
        </p:grpSpPr>
        <p:sp>
          <p:nvSpPr>
            <p:cNvPr id="10276" name="Rectangle 50"/>
            <p:cNvSpPr>
              <a:spLocks noChangeArrowheads="1"/>
            </p:cNvSpPr>
            <p:nvPr/>
          </p:nvSpPr>
          <p:spPr bwMode="auto">
            <a:xfrm>
              <a:off x="6721262" y="5941491"/>
              <a:ext cx="1230465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2C3947"/>
                  </a:solidFill>
                  <a:latin typeface="Calibri" panose="020F0502020204030204" pitchFamily="34" charset="0"/>
                </a:rPr>
                <a:t>Transactional data</a:t>
              </a:r>
              <a:endParaRPr lang="en-US" altLang="en-US" sz="22400"/>
            </a:p>
          </p:txBody>
        </p:sp>
        <p:pic>
          <p:nvPicPr>
            <p:cNvPr id="10277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497" y="5841208"/>
              <a:ext cx="481150" cy="40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15909925" y="3527425"/>
            <a:ext cx="2600325" cy="815975"/>
            <a:chOff x="7410755" y="2673345"/>
            <a:chExt cx="1300088" cy="408174"/>
          </a:xfrm>
        </p:grpSpPr>
        <p:sp>
          <p:nvSpPr>
            <p:cNvPr id="10274" name="Rectangle 44"/>
            <p:cNvSpPr>
              <a:spLocks noChangeArrowheads="1"/>
            </p:cNvSpPr>
            <p:nvPr/>
          </p:nvSpPr>
          <p:spPr bwMode="auto">
            <a:xfrm>
              <a:off x="7934092" y="2738933"/>
              <a:ext cx="776751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2C3947"/>
                  </a:solidFill>
                  <a:latin typeface="Calibri" panose="020F0502020204030204" pitchFamily="34" charset="0"/>
                </a:rPr>
                <a:t>Server logs</a:t>
              </a:r>
              <a:endParaRPr lang="en-US" altLang="en-US" sz="22400"/>
            </a:p>
          </p:txBody>
        </p:sp>
        <p:pic>
          <p:nvPicPr>
            <p:cNvPr id="10275" name="Picture 5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0755" y="2673345"/>
              <a:ext cx="477605" cy="408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17500600" y="4419600"/>
            <a:ext cx="3683000" cy="777875"/>
            <a:chOff x="7608778" y="3327329"/>
            <a:chExt cx="1841434" cy="389148"/>
          </a:xfrm>
        </p:grpSpPr>
        <p:sp>
          <p:nvSpPr>
            <p:cNvPr id="10272" name="Rectangle 45"/>
            <p:cNvSpPr>
              <a:spLocks noChangeArrowheads="1"/>
            </p:cNvSpPr>
            <p:nvPr/>
          </p:nvSpPr>
          <p:spPr bwMode="auto">
            <a:xfrm>
              <a:off x="8063807" y="3369664"/>
              <a:ext cx="1386405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2C3947"/>
                  </a:solidFill>
                  <a:latin typeface="Calibri" panose="020F0502020204030204" pitchFamily="34" charset="0"/>
                </a:rPr>
                <a:t>Sentiment, web data</a:t>
              </a:r>
              <a:endParaRPr lang="en-US" altLang="en-US" sz="22400"/>
            </a:p>
          </p:txBody>
        </p:sp>
        <p:pic>
          <p:nvPicPr>
            <p:cNvPr id="10273" name="Picture 6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778" y="3327329"/>
              <a:ext cx="389148" cy="389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16230600" y="9804400"/>
            <a:ext cx="2668587" cy="977900"/>
            <a:chOff x="7329142" y="4558442"/>
            <a:chExt cx="1334606" cy="489224"/>
          </a:xfrm>
        </p:grpSpPr>
        <p:sp>
          <p:nvSpPr>
            <p:cNvPr id="10270" name="Rectangle 47"/>
            <p:cNvSpPr>
              <a:spLocks noChangeArrowheads="1"/>
            </p:cNvSpPr>
            <p:nvPr/>
          </p:nvSpPr>
          <p:spPr bwMode="auto">
            <a:xfrm>
              <a:off x="7815919" y="4664555"/>
              <a:ext cx="847829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2C3947"/>
                  </a:solidFill>
                  <a:latin typeface="Calibri" panose="020F0502020204030204" pitchFamily="34" charset="0"/>
                </a:rPr>
                <a:t>Geolocation</a:t>
              </a:r>
              <a:endParaRPr lang="en-US" altLang="en-US" sz="22400"/>
            </a:p>
          </p:txBody>
        </p:sp>
        <p:pic>
          <p:nvPicPr>
            <p:cNvPr id="10271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142" y="4558442"/>
              <a:ext cx="438991" cy="48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7373600" y="9144000"/>
            <a:ext cx="4076700" cy="593725"/>
            <a:chOff x="6476593" y="3886863"/>
            <a:chExt cx="2038124" cy="296333"/>
          </a:xfrm>
        </p:grpSpPr>
        <p:sp>
          <p:nvSpPr>
            <p:cNvPr id="10268" name="Rectangle 46"/>
            <p:cNvSpPr>
              <a:spLocks noChangeArrowheads="1"/>
            </p:cNvSpPr>
            <p:nvPr/>
          </p:nvSpPr>
          <p:spPr bwMode="auto">
            <a:xfrm>
              <a:off x="7093238" y="3892950"/>
              <a:ext cx="1421479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2C3947"/>
                  </a:solidFill>
                  <a:latin typeface="Calibri" panose="020F0502020204030204" pitchFamily="34" charset="0"/>
                </a:rPr>
                <a:t>Sensor, machine data</a:t>
              </a:r>
              <a:endParaRPr lang="en-US" altLang="en-US" sz="22400" dirty="0"/>
            </a:p>
          </p:txBody>
        </p:sp>
        <p:pic>
          <p:nvPicPr>
            <p:cNvPr id="10269" name="Picture 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6593" y="3886863"/>
              <a:ext cx="570029" cy="29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14630400" y="10782300"/>
            <a:ext cx="2681287" cy="942975"/>
            <a:chOff x="6910543" y="5084728"/>
            <a:chExt cx="1340668" cy="471057"/>
          </a:xfrm>
        </p:grpSpPr>
        <p:sp>
          <p:nvSpPr>
            <p:cNvPr id="10266" name="Rectangle 48"/>
            <p:cNvSpPr>
              <a:spLocks noChangeArrowheads="1"/>
            </p:cNvSpPr>
            <p:nvPr/>
          </p:nvSpPr>
          <p:spPr bwMode="auto">
            <a:xfrm>
              <a:off x="7438712" y="5212861"/>
              <a:ext cx="812499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2C3947"/>
                  </a:solidFill>
                  <a:latin typeface="Calibri" panose="020F0502020204030204" pitchFamily="34" charset="0"/>
                </a:rPr>
                <a:t>Clickstream</a:t>
              </a:r>
              <a:endParaRPr lang="en-US" altLang="en-US" sz="22400"/>
            </a:p>
          </p:txBody>
        </p:sp>
        <p:pic>
          <p:nvPicPr>
            <p:cNvPr id="10267" name="Picture 6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543" y="5084728"/>
              <a:ext cx="471057" cy="47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2" name="Group 71"/>
          <p:cNvGrpSpPr>
            <a:grpSpLocks/>
          </p:cNvGrpSpPr>
          <p:nvPr/>
        </p:nvGrpSpPr>
        <p:grpSpPr bwMode="auto">
          <a:xfrm>
            <a:off x="18686462" y="5434013"/>
            <a:ext cx="3387725" cy="827087"/>
            <a:chOff x="5809945" y="5145178"/>
            <a:chExt cx="1693890" cy="413473"/>
          </a:xfrm>
        </p:grpSpPr>
        <p:sp>
          <p:nvSpPr>
            <p:cNvPr id="10264" name="Rectangle 49"/>
            <p:cNvSpPr>
              <a:spLocks noChangeArrowheads="1"/>
            </p:cNvSpPr>
            <p:nvPr/>
          </p:nvSpPr>
          <p:spPr bwMode="auto">
            <a:xfrm>
              <a:off x="6362721" y="5230318"/>
              <a:ext cx="1141114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2C3947"/>
                  </a:solidFill>
                  <a:latin typeface="Calibri" panose="020F0502020204030204" pitchFamily="34" charset="0"/>
                </a:rPr>
                <a:t>Hierarchical data</a:t>
              </a:r>
              <a:endParaRPr lang="en-US" altLang="en-US" sz="22400"/>
            </a:p>
          </p:txBody>
        </p:sp>
        <p:pic>
          <p:nvPicPr>
            <p:cNvPr id="10265" name="Picture 7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945" y="5145178"/>
              <a:ext cx="509184" cy="413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3" name="Group 73"/>
          <p:cNvGrpSpPr>
            <a:grpSpLocks/>
          </p:cNvGrpSpPr>
          <p:nvPr/>
        </p:nvGrpSpPr>
        <p:grpSpPr bwMode="auto">
          <a:xfrm>
            <a:off x="20375562" y="6821488"/>
            <a:ext cx="3170238" cy="769937"/>
            <a:chOff x="5130800" y="1105426"/>
            <a:chExt cx="1585147" cy="385079"/>
          </a:xfrm>
        </p:grpSpPr>
        <p:sp>
          <p:nvSpPr>
            <p:cNvPr id="10262" name="Rectangle 25"/>
            <p:cNvSpPr>
              <a:spLocks noChangeArrowheads="1"/>
            </p:cNvSpPr>
            <p:nvPr/>
          </p:nvSpPr>
          <p:spPr bwMode="auto">
            <a:xfrm>
              <a:off x="5671174" y="1122304"/>
              <a:ext cx="1044773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2C3947"/>
                  </a:solidFill>
                  <a:latin typeface="Calibri" panose="020F0502020204030204" pitchFamily="34" charset="0"/>
                </a:rPr>
                <a:t>OLTP, ERP, CRM</a:t>
              </a:r>
              <a:endParaRPr lang="en-US" altLang="en-US" sz="22400" dirty="0"/>
            </a:p>
          </p:txBody>
        </p:sp>
        <p:pic>
          <p:nvPicPr>
            <p:cNvPr id="10263" name="Picture 7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800" y="1105426"/>
              <a:ext cx="494251" cy="38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4" name="Group 75"/>
          <p:cNvGrpSpPr>
            <a:grpSpLocks/>
          </p:cNvGrpSpPr>
          <p:nvPr/>
        </p:nvGrpSpPr>
        <p:grpSpPr bwMode="auto">
          <a:xfrm>
            <a:off x="16637000" y="6674898"/>
            <a:ext cx="2794000" cy="957263"/>
            <a:chOff x="5502351" y="6052692"/>
            <a:chExt cx="1397381" cy="478500"/>
          </a:xfrm>
        </p:grpSpPr>
        <p:sp>
          <p:nvSpPr>
            <p:cNvPr id="10260" name="Rectangle 51"/>
            <p:cNvSpPr>
              <a:spLocks noChangeArrowheads="1"/>
            </p:cNvSpPr>
            <p:nvPr/>
          </p:nvSpPr>
          <p:spPr bwMode="auto">
            <a:xfrm>
              <a:off x="6052705" y="6153443"/>
              <a:ext cx="847027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2C3947"/>
                  </a:solidFill>
                  <a:latin typeface="Calibri" panose="020F0502020204030204" pitchFamily="34" charset="0"/>
                </a:rPr>
                <a:t>Master data</a:t>
              </a:r>
              <a:endParaRPr lang="en-US" altLang="en-US" sz="22400"/>
            </a:p>
          </p:txBody>
        </p:sp>
        <p:pic>
          <p:nvPicPr>
            <p:cNvPr id="10261" name="Picture 7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351" y="6052692"/>
              <a:ext cx="488902" cy="47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" name="Round Diagonal Corner Rectangle 78"/>
          <p:cNvSpPr/>
          <p:nvPr/>
        </p:nvSpPr>
        <p:spPr bwMode="auto">
          <a:xfrm>
            <a:off x="9448800" y="6019800"/>
            <a:ext cx="5499100" cy="3498850"/>
          </a:xfrm>
          <a:prstGeom prst="round2DiagRect">
            <a:avLst>
              <a:gd name="adj1" fmla="val 10729"/>
              <a:gd name="adj2" fmla="val 0"/>
            </a:avLst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>
            <a:normAutofit fontScale="70000" lnSpcReduction="20000"/>
          </a:bodyPr>
          <a:lstStyle/>
          <a:p>
            <a:pPr algn="ctr">
              <a:spcAft>
                <a:spcPts val="240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latin typeface="Calibri" pitchFamily="34" charset="0"/>
              </a:rPr>
              <a:t>2.8 ZB in 2013</a:t>
            </a:r>
          </a:p>
          <a:p>
            <a:pPr algn="ctr">
              <a:spcAft>
                <a:spcPts val="240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latin typeface="Calibri" pitchFamily="34" charset="0"/>
              </a:rPr>
              <a:t>85% from new data types</a:t>
            </a:r>
          </a:p>
          <a:p>
            <a:pPr algn="ctr">
              <a:spcAft>
                <a:spcPts val="240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latin typeface="Calibri" pitchFamily="34" charset="0"/>
              </a:rPr>
              <a:t>15x Machine Data by 2020</a:t>
            </a:r>
          </a:p>
          <a:p>
            <a:pPr algn="ctr">
              <a:spcAft>
                <a:spcPts val="240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latin typeface="Calibri" pitchFamily="34" charset="0"/>
              </a:rPr>
              <a:t>40 ZB by 2020</a:t>
            </a:r>
          </a:p>
        </p:txBody>
      </p:sp>
      <p:sp>
        <p:nvSpPr>
          <p:cNvPr id="80" name="object 6"/>
          <p:cNvSpPr txBox="1"/>
          <p:nvPr/>
        </p:nvSpPr>
        <p:spPr>
          <a:xfrm>
            <a:off x="13336587" y="9531350"/>
            <a:ext cx="1158875" cy="2730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2412" algn="ctr" eaLnBrk="1" hangingPunct="1">
              <a:lnSpc>
                <a:spcPct val="95825"/>
              </a:lnSpc>
              <a:spcBef>
                <a:spcPts val="52"/>
              </a:spcBef>
              <a:defRPr/>
            </a:pPr>
            <a:r>
              <a:rPr lang="en-US" sz="1148" dirty="0">
                <a:solidFill>
                  <a:srgbClr val="81898F"/>
                </a:solidFill>
                <a:latin typeface="Arial"/>
                <a:cs typeface="Arial"/>
              </a:rPr>
              <a:t>Source: IDC</a:t>
            </a:r>
            <a:endParaRPr sz="1148" dirty="0">
              <a:latin typeface="Arial"/>
              <a:cs typeface="Arial"/>
            </a:endParaRPr>
          </a:p>
        </p:txBody>
      </p:sp>
      <p:cxnSp>
        <p:nvCxnSpPr>
          <p:cNvPr id="10257" name="Straight Connector 77"/>
          <p:cNvCxnSpPr>
            <a:cxnSpLocks noChangeShapeType="1"/>
          </p:cNvCxnSpPr>
          <p:nvPr/>
        </p:nvCxnSpPr>
        <p:spPr bwMode="auto">
          <a:xfrm>
            <a:off x="10059987" y="7023100"/>
            <a:ext cx="4276725" cy="0"/>
          </a:xfrm>
          <a:prstGeom prst="line">
            <a:avLst/>
          </a:prstGeom>
          <a:noFill/>
          <a:ln w="25400" cap="rnd" algn="ctr">
            <a:solidFill>
              <a:schemeClr val="bg1"/>
            </a:solidFill>
            <a:prstDash val="sysDot"/>
            <a:round/>
            <a:headEnd/>
            <a:tailEnd/>
          </a:ln>
        </p:spPr>
      </p:cxnSp>
      <p:cxnSp>
        <p:nvCxnSpPr>
          <p:cNvPr id="10258" name="Straight Connector 82"/>
          <p:cNvCxnSpPr>
            <a:cxnSpLocks noChangeShapeType="1"/>
          </p:cNvCxnSpPr>
          <p:nvPr/>
        </p:nvCxnSpPr>
        <p:spPr bwMode="auto">
          <a:xfrm>
            <a:off x="10059987" y="7758113"/>
            <a:ext cx="4276725" cy="0"/>
          </a:xfrm>
          <a:prstGeom prst="line">
            <a:avLst/>
          </a:prstGeom>
          <a:noFill/>
          <a:ln w="25400" cap="rnd" algn="ctr">
            <a:solidFill>
              <a:schemeClr val="bg1"/>
            </a:solidFill>
            <a:prstDash val="sysDot"/>
            <a:round/>
            <a:headEnd/>
            <a:tailEnd/>
          </a:ln>
        </p:spPr>
      </p:cxnSp>
      <p:cxnSp>
        <p:nvCxnSpPr>
          <p:cNvPr id="10259" name="Straight Connector 83"/>
          <p:cNvCxnSpPr>
            <a:cxnSpLocks noChangeShapeType="1"/>
          </p:cNvCxnSpPr>
          <p:nvPr/>
        </p:nvCxnSpPr>
        <p:spPr bwMode="auto">
          <a:xfrm>
            <a:off x="10059987" y="8461375"/>
            <a:ext cx="4276725" cy="0"/>
          </a:xfrm>
          <a:prstGeom prst="line">
            <a:avLst/>
          </a:prstGeom>
          <a:noFill/>
          <a:ln w="25400" cap="rnd" algn="ctr">
            <a:solidFill>
              <a:schemeClr val="bg1"/>
            </a:solidFill>
            <a:prstDash val="sysDot"/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800" dirty="0" smtClean="0"/>
              <a:t>Gartner’s Nexus of Forces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3938"/>
            <a:ext cx="15751175" cy="930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11125200"/>
            <a:ext cx="29575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17495838" cy="1091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617538" y="4762"/>
            <a:ext cx="23134637" cy="2052638"/>
          </a:xfrm>
        </p:spPr>
        <p:txBody>
          <a:bodyPr/>
          <a:lstStyle/>
          <a:p>
            <a:r>
              <a:rPr lang="en-US" altLang="en-US" sz="8800" dirty="0" smtClean="0"/>
              <a:t>Business Benefits of MDM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7538" y="-152400"/>
            <a:ext cx="23134637" cy="2052638"/>
          </a:xfrm>
        </p:spPr>
        <p:txBody>
          <a:bodyPr/>
          <a:lstStyle/>
          <a:p>
            <a:r>
              <a:rPr lang="en-US" altLang="en-US" sz="8800" dirty="0" smtClean="0"/>
              <a:t>How About MDM on a Data Lake?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2527430" y="5602288"/>
            <a:ext cx="11448634" cy="66659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822960" rIns="68580">
            <a:noAutofit/>
          </a:bodyPr>
          <a:lstStyle/>
          <a:p>
            <a:pPr marL="264320" indent="-26432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Severe shortage of Map Reduce skilled resources</a:t>
            </a:r>
          </a:p>
          <a:p>
            <a:pPr marL="264320" indent="-26432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Inconsistent skills lead to inconsistent results of code based solutions</a:t>
            </a:r>
          </a:p>
          <a:p>
            <a:pPr marL="264320" indent="-26432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Nascent technologies require multiple point solutions</a:t>
            </a:r>
          </a:p>
          <a:p>
            <a:pPr marL="264320" indent="-26432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Technologies are not enterprise grade</a:t>
            </a:r>
          </a:p>
          <a:p>
            <a:pPr marL="264320" indent="-26432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Some functionality may not be possible within these frameworks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0424" y="1600200"/>
            <a:ext cx="7222776" cy="4230455"/>
          </a:xfrm>
          <a:prstGeom prst="round2SameRect">
            <a:avLst>
              <a:gd name="adj1" fmla="val 7860"/>
              <a:gd name="adj2" fmla="val 0"/>
            </a:avLst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4570075" y="5838825"/>
            <a:ext cx="7223125" cy="525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Challenges to Data Lake Approach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86834" y="5602288"/>
            <a:ext cx="11481366" cy="66659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822960" rIns="68580">
            <a:noAutofit/>
          </a:bodyPr>
          <a:lstStyle/>
          <a:p>
            <a:pPr marL="264320" indent="-26432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Data is ingested in its raw state regardless of format, structure or lack </a:t>
            </a:r>
            <a:r>
              <a:rPr lang="en-US" sz="4000" dirty="0" smtClean="0">
                <a:solidFill>
                  <a:schemeClr val="tx2"/>
                </a:solidFill>
                <a:latin typeface="Calibri" pitchFamily="34" charset="0"/>
              </a:rPr>
              <a:t>of </a:t>
            </a:r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structure</a:t>
            </a:r>
          </a:p>
          <a:p>
            <a:pPr marL="264320" indent="-26432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Raw data can be used and reused for differing purposes across the enterprise</a:t>
            </a:r>
          </a:p>
          <a:p>
            <a:pPr marL="264320" indent="-26432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Beyond inexpensive storage, Hadoop is an extremely power and scalable and </a:t>
            </a:r>
            <a:r>
              <a:rPr lang="en-US" sz="4000" dirty="0" err="1">
                <a:solidFill>
                  <a:schemeClr val="tx2"/>
                </a:solidFill>
                <a:latin typeface="Calibri" pitchFamily="34" charset="0"/>
              </a:rPr>
              <a:t>segmentable</a:t>
            </a:r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 computational platform</a:t>
            </a:r>
          </a:p>
          <a:p>
            <a:pPr marL="264320" indent="-26432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Master Data can be fed across the enterprise and deep analytics on clean data is immediately enabled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600200"/>
            <a:ext cx="7238999" cy="4222835"/>
          </a:xfrm>
          <a:prstGeom prst="round2SameRect">
            <a:avLst>
              <a:gd name="adj1" fmla="val 7860"/>
              <a:gd name="adj2" fmla="val 0"/>
            </a:avLst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2819399" y="5838825"/>
            <a:ext cx="7239000" cy="5540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Benefits of a Hadoop Data Lake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dirty="0" smtClean="0"/>
              <a:t>A Data Lake as the Center of Your MDM Strategy</a:t>
            </a:r>
          </a:p>
        </p:txBody>
      </p:sp>
      <p:sp>
        <p:nvSpPr>
          <p:cNvPr id="55" name="Content Placeholder 5"/>
          <p:cNvSpPr txBox="1">
            <a:spLocks/>
          </p:cNvSpPr>
          <p:nvPr/>
        </p:nvSpPr>
        <p:spPr>
          <a:xfrm>
            <a:off x="10995025" y="2813050"/>
            <a:ext cx="13388975" cy="8007350"/>
          </a:xfrm>
          <a:prstGeom prst="rect">
            <a:avLst/>
          </a:prstGeom>
        </p:spPr>
        <p:txBody>
          <a:bodyPr/>
          <a:lstStyle/>
          <a:p>
            <a:pPr marL="568326" indent="-568326" eaLnBrk="1" hangingPunct="1">
              <a:spcBef>
                <a:spcPts val="2400"/>
              </a:spcBef>
              <a:buClr>
                <a:srgbClr val="B40000"/>
              </a:buClr>
              <a:buFontTx/>
              <a:buBlip>
                <a:blip r:embed="rId2"/>
              </a:buBlip>
              <a:defRPr/>
            </a:pPr>
            <a:r>
              <a:rPr lang="en-US" sz="4400" kern="0" dirty="0">
                <a:latin typeface="Calibri" pitchFamily="34" charset="0"/>
              </a:rPr>
              <a:t>Ingestion of all data available from any source, format, cadence, structure or non-structure</a:t>
            </a:r>
          </a:p>
          <a:p>
            <a:pPr marL="568326" indent="-568326" eaLnBrk="1" hangingPunct="1">
              <a:spcBef>
                <a:spcPts val="2400"/>
              </a:spcBef>
              <a:buClr>
                <a:srgbClr val="B40000"/>
              </a:buClr>
              <a:buFontTx/>
              <a:buBlip>
                <a:blip r:embed="rId2"/>
              </a:buBlip>
              <a:defRPr/>
            </a:pPr>
            <a:r>
              <a:rPr lang="en-US" sz="4400" kern="0" dirty="0">
                <a:latin typeface="Calibri" pitchFamily="34" charset="0"/>
              </a:rPr>
              <a:t>ELT and data transformation, refinement, cleansing, completion, validation and standardization</a:t>
            </a:r>
          </a:p>
          <a:p>
            <a:pPr marL="568326" indent="-568326" eaLnBrk="1" hangingPunct="1">
              <a:spcBef>
                <a:spcPts val="2400"/>
              </a:spcBef>
              <a:buClr>
                <a:srgbClr val="B40000"/>
              </a:buClr>
              <a:buFontTx/>
              <a:buBlip>
                <a:blip r:embed="rId2"/>
              </a:buBlip>
              <a:defRPr/>
            </a:pPr>
            <a:r>
              <a:rPr lang="en-US" sz="4400" kern="0" dirty="0">
                <a:latin typeface="Calibri" pitchFamily="34" charset="0"/>
              </a:rPr>
              <a:t>Geospatial processing and geocoding</a:t>
            </a:r>
          </a:p>
          <a:p>
            <a:pPr marL="568326" indent="-568326" eaLnBrk="1" hangingPunct="1">
              <a:spcBef>
                <a:spcPts val="2400"/>
              </a:spcBef>
              <a:buClr>
                <a:srgbClr val="B40000"/>
              </a:buClr>
              <a:buFontTx/>
              <a:buBlip>
                <a:blip r:embed="rId2"/>
              </a:buBlip>
              <a:defRPr/>
            </a:pPr>
            <a:r>
              <a:rPr lang="en-US" sz="4400" kern="0" dirty="0">
                <a:latin typeface="Calibri" pitchFamily="34" charset="0"/>
              </a:rPr>
              <a:t>Data profiling, lineage and metadata management</a:t>
            </a:r>
          </a:p>
          <a:p>
            <a:pPr marL="568326" indent="-568326" eaLnBrk="1" hangingPunct="1">
              <a:spcBef>
                <a:spcPts val="2400"/>
              </a:spcBef>
              <a:buClr>
                <a:srgbClr val="B40000"/>
              </a:buClr>
              <a:buFontTx/>
              <a:buBlip>
                <a:blip r:embed="rId2"/>
              </a:buBlip>
              <a:defRPr/>
            </a:pPr>
            <a:r>
              <a:rPr lang="en-US" sz="4400" kern="0" dirty="0">
                <a:latin typeface="Calibri" pitchFamily="34" charset="0"/>
              </a:rPr>
              <a:t>Identity resolution and persistent keying and entity profile management</a:t>
            </a:r>
          </a:p>
          <a:p>
            <a:pPr marL="568326" indent="-568326" eaLnBrk="1" hangingPunct="1">
              <a:spcBef>
                <a:spcPts val="2400"/>
              </a:spcBef>
              <a:buClr>
                <a:srgbClr val="B40000"/>
              </a:buClr>
              <a:buFontTx/>
              <a:buBlip>
                <a:blip r:embed="rId2"/>
              </a:buBlip>
              <a:defRPr/>
            </a:pPr>
            <a:r>
              <a:rPr lang="en-US" sz="4400" kern="0" dirty="0">
                <a:latin typeface="Calibri" pitchFamily="34" charset="0"/>
              </a:rPr>
              <a:t>Attribute source and consumer mapping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06" y="3048000"/>
            <a:ext cx="9877536" cy="7550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1_Title and Content">
  <a:themeElements>
    <a:clrScheme name="Default - 1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608</Words>
  <Characters>0</Characters>
  <Application>Microsoft Office PowerPoint</Application>
  <PresentationFormat>Custom</PresentationFormat>
  <Lines>0</Lines>
  <Paragraphs>203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Comic Sans MS</vt:lpstr>
      <vt:lpstr>Gill Sans</vt:lpstr>
      <vt:lpstr>Times</vt:lpstr>
      <vt:lpstr>Wingdings</vt:lpstr>
      <vt:lpstr>ヒラギノ角ゴ Pro W3</vt:lpstr>
      <vt:lpstr>ヒラギノ角ゴ ProN W3</vt:lpstr>
      <vt:lpstr>ヒラギノ角ゴ ProN W6</vt:lpstr>
      <vt:lpstr>Default - Title Slide</vt:lpstr>
      <vt:lpstr>Default - Title and Content</vt:lpstr>
      <vt:lpstr>Default - 1_Title and Content</vt:lpstr>
      <vt:lpstr>Drive Data Quality  at Your Company: Create a Data Lake</vt:lpstr>
      <vt:lpstr>Purpose of MDM</vt:lpstr>
      <vt:lpstr>Why It Matters</vt:lpstr>
      <vt:lpstr>Vicious Cycle of Unmanaged Data</vt:lpstr>
      <vt:lpstr>New Data Straining Current Architectures</vt:lpstr>
      <vt:lpstr>Gartner’s Nexus of Forces</vt:lpstr>
      <vt:lpstr>Business Benefits of MDM</vt:lpstr>
      <vt:lpstr>How About MDM on a Data Lake?</vt:lpstr>
      <vt:lpstr>A Data Lake as the Center of Your MDM Strategy</vt:lpstr>
      <vt:lpstr>Modern Data Lake Architecture for MDM</vt:lpstr>
      <vt:lpstr>Key Functions for Master Data Management</vt:lpstr>
      <vt:lpstr>How Can That Possibly Work?</vt:lpstr>
      <vt:lpstr>Overview -  What is Hadoop/Hadoop 2.0</vt:lpstr>
      <vt:lpstr>RedPoint Data Management on Hadoop</vt:lpstr>
      <vt:lpstr>Zero Footprint Installation</vt:lpstr>
      <vt:lpstr>Reference Hadoop Architecture</vt:lpstr>
      <vt:lpstr>Benchmarks – Project Gutenberg</vt:lpstr>
      <vt:lpstr>The Modern Data Architecture for MDM</vt:lpstr>
      <vt:lpstr>Recommendations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modified xsi:type="dcterms:W3CDTF">2014-10-13T15:03:55Z</dcterms:modified>
</cp:coreProperties>
</file>