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6" r:id="rId2"/>
    <p:sldId id="276" r:id="rId3"/>
    <p:sldId id="277" r:id="rId4"/>
    <p:sldId id="278" r:id="rId5"/>
    <p:sldId id="279" r:id="rId6"/>
    <p:sldId id="284" r:id="rId7"/>
    <p:sldId id="311" r:id="rId8"/>
    <p:sldId id="285" r:id="rId9"/>
    <p:sldId id="283" r:id="rId10"/>
    <p:sldId id="280" r:id="rId11"/>
    <p:sldId id="320" r:id="rId12"/>
    <p:sldId id="287" r:id="rId13"/>
    <p:sldId id="288" r:id="rId14"/>
    <p:sldId id="289" r:id="rId15"/>
    <p:sldId id="290" r:id="rId16"/>
    <p:sldId id="293" r:id="rId17"/>
    <p:sldId id="321" r:id="rId18"/>
    <p:sldId id="303" r:id="rId19"/>
    <p:sldId id="318" r:id="rId20"/>
    <p:sldId id="291" r:id="rId21"/>
    <p:sldId id="295" r:id="rId22"/>
    <p:sldId id="294" r:id="rId23"/>
    <p:sldId id="296" r:id="rId24"/>
    <p:sldId id="298" r:id="rId25"/>
    <p:sldId id="299" r:id="rId26"/>
    <p:sldId id="286" r:id="rId27"/>
    <p:sldId id="319" r:id="rId28"/>
    <p:sldId id="304" r:id="rId29"/>
    <p:sldId id="305" r:id="rId30"/>
    <p:sldId id="306" r:id="rId31"/>
    <p:sldId id="307" r:id="rId32"/>
    <p:sldId id="308" r:id="rId33"/>
    <p:sldId id="309" r:id="rId34"/>
    <p:sldId id="313" r:id="rId35"/>
    <p:sldId id="314" r:id="rId36"/>
    <p:sldId id="315" r:id="rId37"/>
    <p:sldId id="302" r:id="rId38"/>
    <p:sldId id="327" r:id="rId39"/>
    <p:sldId id="328" r:id="rId40"/>
    <p:sldId id="310" r:id="rId41"/>
    <p:sldId id="282" r:id="rId42"/>
  </p:sldIdLst>
  <p:sldSz cx="12188825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Introduction" id="{5E236467-6D6D-2B4F-93CF-6DE791B854B5}">
          <p14:sldIdLst>
            <p14:sldId id="316"/>
            <p14:sldId id="276"/>
            <p14:sldId id="277"/>
          </p14:sldIdLst>
        </p14:section>
        <p14:section name="Support Case Trends" id="{8FC3FE42-9734-5A47-87FB-A11E62E76571}">
          <p14:sldIdLst>
            <p14:sldId id="278"/>
            <p14:sldId id="279"/>
            <p14:sldId id="284"/>
            <p14:sldId id="311"/>
            <p14:sldId id="285"/>
            <p14:sldId id="283"/>
            <p14:sldId id="280"/>
          </p14:sldIdLst>
        </p14:section>
        <p14:section name="Configuration" id="{A6117045-6B0C-0E4C-9545-089DC7A93FA1}">
          <p14:sldIdLst>
            <p14:sldId id="320"/>
            <p14:sldId id="287"/>
            <p14:sldId id="288"/>
            <p14:sldId id="289"/>
            <p14:sldId id="290"/>
            <p14:sldId id="293"/>
          </p14:sldIdLst>
        </p14:section>
        <p14:section name="Documentation" id="{9C08DA49-FD54-1C4A-B5BF-8140C80D460F}">
          <p14:sldIdLst>
            <p14:sldId id="321"/>
            <p14:sldId id="303"/>
          </p14:sldIdLst>
        </p14:section>
        <p14:section name="Software Improvements" id="{85C9D968-54FE-7749-A3F9-6674B1E14887}">
          <p14:sldIdLst>
            <p14:sldId id="318"/>
            <p14:sldId id="291"/>
            <p14:sldId id="295"/>
            <p14:sldId id="294"/>
            <p14:sldId id="296"/>
            <p14:sldId id="298"/>
            <p14:sldId id="299"/>
            <p14:sldId id="286"/>
          </p14:sldIdLst>
        </p14:section>
        <p14:section name="HDFS ACLs" id="{6AADC1A5-0544-CC41-9454-1625A7CB2288}">
          <p14:sldIdLst>
            <p14:sldId id="319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HDFS Snapshots" id="{9DA4ACEC-01D8-4642-8FA2-DA8CBF65DE36}">
          <p14:sldIdLst>
            <p14:sldId id="313"/>
            <p14:sldId id="314"/>
            <p14:sldId id="315"/>
          </p14:sldIdLst>
        </p14:section>
        <p14:section name="YARN Application Timeline Server" id="{0C4DC62E-07B4-1849-9A00-213EF15CF243}">
          <p14:sldIdLst>
            <p14:sldId id="302"/>
            <p14:sldId id="327"/>
            <p14:sldId id="328"/>
          </p14:sldIdLst>
        </p14:section>
        <p14:section name="Conclusion" id="{B20CCD80-D57A-CE45-ACAD-AF07CBA7D47E}">
          <p14:sldIdLst>
            <p14:sldId id="31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4697D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5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400" y="-10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233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ownloads:Closed%20Support%20Cases%20by%20Compon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ownloads:Closed%20Support%20Cases%20by%20Compon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ownloads:Closed%20Support%20Cases%20by%20Compon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HDFS</c:v>
                </c:pt>
              </c:strCache>
            </c:strRef>
          </c:tx>
          <c:marker>
            <c:symbol val="none"/>
          </c:marker>
          <c:val>
            <c:numRef>
              <c:f>Sheet1!$B$6:$AC$6</c:f>
              <c:numCache>
                <c:formatCode>General</c:formatCode>
                <c:ptCount val="28"/>
                <c:pt idx="0">
                  <c:v>1.0</c:v>
                </c:pt>
                <c:pt idx="1">
                  <c:v>1.0</c:v>
                </c:pt>
                <c:pt idx="2">
                  <c:v>6.0</c:v>
                </c:pt>
                <c:pt idx="3">
                  <c:v>5.0</c:v>
                </c:pt>
                <c:pt idx="4">
                  <c:v>6.0</c:v>
                </c:pt>
                <c:pt idx="5">
                  <c:v>10.0</c:v>
                </c:pt>
                <c:pt idx="6">
                  <c:v>10.0</c:v>
                </c:pt>
                <c:pt idx="7">
                  <c:v>14.0</c:v>
                </c:pt>
                <c:pt idx="8">
                  <c:v>12.0</c:v>
                </c:pt>
                <c:pt idx="9">
                  <c:v>14.0</c:v>
                </c:pt>
                <c:pt idx="10">
                  <c:v>21.0</c:v>
                </c:pt>
                <c:pt idx="11">
                  <c:v>28.0</c:v>
                </c:pt>
                <c:pt idx="12">
                  <c:v>45.0</c:v>
                </c:pt>
                <c:pt idx="13">
                  <c:v>32.0</c:v>
                </c:pt>
                <c:pt idx="14">
                  <c:v>51.0</c:v>
                </c:pt>
                <c:pt idx="15">
                  <c:v>41.0</c:v>
                </c:pt>
                <c:pt idx="16">
                  <c:v>41.0</c:v>
                </c:pt>
                <c:pt idx="17">
                  <c:v>42.0</c:v>
                </c:pt>
                <c:pt idx="18">
                  <c:v>40.0</c:v>
                </c:pt>
                <c:pt idx="19">
                  <c:v>57.0</c:v>
                </c:pt>
                <c:pt idx="20">
                  <c:v>55.0</c:v>
                </c:pt>
                <c:pt idx="21">
                  <c:v>61.0</c:v>
                </c:pt>
                <c:pt idx="22">
                  <c:v>93.0</c:v>
                </c:pt>
                <c:pt idx="23">
                  <c:v>120.0</c:v>
                </c:pt>
                <c:pt idx="24">
                  <c:v>113.0</c:v>
                </c:pt>
                <c:pt idx="25">
                  <c:v>81.0</c:v>
                </c:pt>
                <c:pt idx="26">
                  <c:v>84.0</c:v>
                </c:pt>
                <c:pt idx="27">
                  <c:v>36.0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Map Reduce</c:v>
                </c:pt>
              </c:strCache>
            </c:strRef>
          </c:tx>
          <c:marker>
            <c:symbol val="none"/>
          </c:marker>
          <c:val>
            <c:numRef>
              <c:f>Sheet1!$B$7:$AC$7</c:f>
              <c:numCache>
                <c:formatCode>General</c:formatCode>
                <c:ptCount val="28"/>
                <c:pt idx="3">
                  <c:v>3.0</c:v>
                </c:pt>
                <c:pt idx="4">
                  <c:v>3.0</c:v>
                </c:pt>
                <c:pt idx="5">
                  <c:v>6.0</c:v>
                </c:pt>
                <c:pt idx="6">
                  <c:v>4.0</c:v>
                </c:pt>
                <c:pt idx="7">
                  <c:v>10.0</c:v>
                </c:pt>
                <c:pt idx="8">
                  <c:v>2.0</c:v>
                </c:pt>
                <c:pt idx="9">
                  <c:v>9.0</c:v>
                </c:pt>
                <c:pt idx="10">
                  <c:v>25.0</c:v>
                </c:pt>
                <c:pt idx="11">
                  <c:v>20.0</c:v>
                </c:pt>
                <c:pt idx="12">
                  <c:v>17.0</c:v>
                </c:pt>
                <c:pt idx="13">
                  <c:v>27.0</c:v>
                </c:pt>
                <c:pt idx="14">
                  <c:v>32.0</c:v>
                </c:pt>
                <c:pt idx="15">
                  <c:v>28.0</c:v>
                </c:pt>
                <c:pt idx="16">
                  <c:v>33.0</c:v>
                </c:pt>
                <c:pt idx="17">
                  <c:v>17.0</c:v>
                </c:pt>
                <c:pt idx="18">
                  <c:v>21.0</c:v>
                </c:pt>
                <c:pt idx="19">
                  <c:v>21.0</c:v>
                </c:pt>
                <c:pt idx="20">
                  <c:v>28.0</c:v>
                </c:pt>
                <c:pt idx="21">
                  <c:v>24.0</c:v>
                </c:pt>
                <c:pt idx="22">
                  <c:v>27.0</c:v>
                </c:pt>
                <c:pt idx="23">
                  <c:v>28.0</c:v>
                </c:pt>
                <c:pt idx="24">
                  <c:v>23.0</c:v>
                </c:pt>
                <c:pt idx="25">
                  <c:v>25.0</c:v>
                </c:pt>
                <c:pt idx="26">
                  <c:v>16.0</c:v>
                </c:pt>
                <c:pt idx="27">
                  <c:v>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YARN</c:v>
                </c:pt>
              </c:strCache>
            </c:strRef>
          </c:tx>
          <c:marker>
            <c:symbol val="none"/>
          </c:marker>
          <c:val>
            <c:numRef>
              <c:f>Sheet1!$B$8:$AC$8</c:f>
              <c:numCache>
                <c:formatCode>General</c:formatCode>
                <c:ptCount val="28"/>
                <c:pt idx="11">
                  <c:v>1.0</c:v>
                </c:pt>
                <c:pt idx="15">
                  <c:v>2.0</c:v>
                </c:pt>
                <c:pt idx="16">
                  <c:v>9.0</c:v>
                </c:pt>
                <c:pt idx="17">
                  <c:v>9.0</c:v>
                </c:pt>
                <c:pt idx="18">
                  <c:v>10.0</c:v>
                </c:pt>
                <c:pt idx="19">
                  <c:v>8.0</c:v>
                </c:pt>
                <c:pt idx="20">
                  <c:v>12.0</c:v>
                </c:pt>
                <c:pt idx="21">
                  <c:v>21.0</c:v>
                </c:pt>
                <c:pt idx="22">
                  <c:v>20.0</c:v>
                </c:pt>
                <c:pt idx="23">
                  <c:v>28.0</c:v>
                </c:pt>
                <c:pt idx="24">
                  <c:v>33.0</c:v>
                </c:pt>
                <c:pt idx="25">
                  <c:v>40.0</c:v>
                </c:pt>
                <c:pt idx="26">
                  <c:v>23.0</c:v>
                </c:pt>
                <c:pt idx="27">
                  <c:v>14.0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375128"/>
        <c:axId val="-2026372152"/>
      </c:lineChart>
      <c:catAx>
        <c:axId val="-20263751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6372152"/>
        <c:crosses val="autoZero"/>
        <c:auto val="1"/>
        <c:lblAlgn val="ctr"/>
        <c:lblOffset val="100"/>
        <c:noMultiLvlLbl val="0"/>
      </c:catAx>
      <c:valAx>
        <c:axId val="-2026372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6375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'Proportional Cases per Month'!$A$39</c:f>
              <c:strCache>
                <c:ptCount val="1"/>
                <c:pt idx="0">
                  <c:v>HDFS</c:v>
                </c:pt>
              </c:strCache>
            </c:strRef>
          </c:tx>
          <c:marker>
            <c:symbol val="none"/>
          </c:marker>
          <c:val>
            <c:numRef>
              <c:f>'Proportional Cases per Month'!$B$39:$AF$39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0.2</c:v>
                </c:pt>
                <c:pt idx="3">
                  <c:v>0.142857142857143</c:v>
                </c:pt>
                <c:pt idx="4">
                  <c:v>0.222222222222222</c:v>
                </c:pt>
                <c:pt idx="5">
                  <c:v>0.0980392156862745</c:v>
                </c:pt>
                <c:pt idx="6">
                  <c:v>0.2</c:v>
                </c:pt>
                <c:pt idx="7">
                  <c:v>0.3125</c:v>
                </c:pt>
                <c:pt idx="8">
                  <c:v>0.384615384615385</c:v>
                </c:pt>
                <c:pt idx="9">
                  <c:v>0.222222222222222</c:v>
                </c:pt>
                <c:pt idx="10">
                  <c:v>0.292682926829268</c:v>
                </c:pt>
                <c:pt idx="11">
                  <c:v>0.142857142857143</c:v>
                </c:pt>
                <c:pt idx="12">
                  <c:v>0.162790697674419</c:v>
                </c:pt>
                <c:pt idx="13">
                  <c:v>0.183006535947712</c:v>
                </c:pt>
                <c:pt idx="14">
                  <c:v>0.294117647058824</c:v>
                </c:pt>
                <c:pt idx="15">
                  <c:v>0.180790960451977</c:v>
                </c:pt>
                <c:pt idx="16">
                  <c:v>0.221739130434783</c:v>
                </c:pt>
                <c:pt idx="17">
                  <c:v>0.211340206185567</c:v>
                </c:pt>
                <c:pt idx="18">
                  <c:v>0.128125</c:v>
                </c:pt>
                <c:pt idx="19">
                  <c:v>0.166666666666667</c:v>
                </c:pt>
                <c:pt idx="20">
                  <c:v>0.18018018018018</c:v>
                </c:pt>
                <c:pt idx="21">
                  <c:v>0.196551724137931</c:v>
                </c:pt>
                <c:pt idx="22">
                  <c:v>0.168195718654434</c:v>
                </c:pt>
                <c:pt idx="23">
                  <c:v>0.180473372781065</c:v>
                </c:pt>
                <c:pt idx="24">
                  <c:v>0.23019801980198</c:v>
                </c:pt>
                <c:pt idx="25">
                  <c:v>0.208333333333333</c:v>
                </c:pt>
                <c:pt idx="26">
                  <c:v>0.203971119133574</c:v>
                </c:pt>
                <c:pt idx="27">
                  <c:v>0.155172413793103</c:v>
                </c:pt>
                <c:pt idx="28">
                  <c:v>0.182212581344902</c:v>
                </c:pt>
                <c:pt idx="29">
                  <c:v>0.193548387096774</c:v>
                </c:pt>
                <c:pt idx="30">
                  <c:v>0.190314358538658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'Proportional Cases per Month'!$A$40</c:f>
              <c:strCache>
                <c:ptCount val="1"/>
                <c:pt idx="0">
                  <c:v>Map Reduce</c:v>
                </c:pt>
              </c:strCache>
            </c:strRef>
          </c:tx>
          <c:marker>
            <c:symbol val="none"/>
          </c:marker>
          <c:val>
            <c:numRef>
              <c:f>'Proportional Cases per Month'!$B$40:$AF$40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0.0588235294117647</c:v>
                </c:pt>
                <c:pt idx="6">
                  <c:v>0.1</c:v>
                </c:pt>
                <c:pt idx="7">
                  <c:v>0.1875</c:v>
                </c:pt>
                <c:pt idx="8">
                  <c:v>0.153846153846154</c:v>
                </c:pt>
                <c:pt idx="9">
                  <c:v>0.158730158730159</c:v>
                </c:pt>
                <c:pt idx="10">
                  <c:v>0.048780487804878</c:v>
                </c:pt>
                <c:pt idx="11">
                  <c:v>0.0918367346938775</c:v>
                </c:pt>
                <c:pt idx="12">
                  <c:v>0.193798449612403</c:v>
                </c:pt>
                <c:pt idx="13">
                  <c:v>0.130718954248366</c:v>
                </c:pt>
                <c:pt idx="14">
                  <c:v>0.111111111111111</c:v>
                </c:pt>
                <c:pt idx="15">
                  <c:v>0.152542372881356</c:v>
                </c:pt>
                <c:pt idx="16">
                  <c:v>0.139130434782609</c:v>
                </c:pt>
                <c:pt idx="17">
                  <c:v>0.144329896907216</c:v>
                </c:pt>
                <c:pt idx="18">
                  <c:v>0.103125</c:v>
                </c:pt>
                <c:pt idx="19">
                  <c:v>0.0674603174603174</c:v>
                </c:pt>
                <c:pt idx="20">
                  <c:v>0.0945945945945946</c:v>
                </c:pt>
                <c:pt idx="21">
                  <c:v>0.0724137931034483</c:v>
                </c:pt>
                <c:pt idx="22">
                  <c:v>0.0856269113149847</c:v>
                </c:pt>
                <c:pt idx="23">
                  <c:v>0.0710059171597633</c:v>
                </c:pt>
                <c:pt idx="24">
                  <c:v>0.0668316831683168</c:v>
                </c:pt>
                <c:pt idx="25">
                  <c:v>0.0486111111111111</c:v>
                </c:pt>
                <c:pt idx="26">
                  <c:v>0.0415162454873646</c:v>
                </c:pt>
                <c:pt idx="27">
                  <c:v>0.0478927203065134</c:v>
                </c:pt>
                <c:pt idx="28">
                  <c:v>0.03470715835141</c:v>
                </c:pt>
                <c:pt idx="29">
                  <c:v>0.0161290322580645</c:v>
                </c:pt>
                <c:pt idx="30">
                  <c:v>0.0768054375531011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'Proportional Cases per Month'!$A$41</c:f>
              <c:strCache>
                <c:ptCount val="1"/>
                <c:pt idx="0">
                  <c:v>YARN</c:v>
                </c:pt>
              </c:strCache>
            </c:strRef>
          </c:tx>
          <c:marker>
            <c:symbol val="none"/>
          </c:marker>
          <c:val>
            <c:numRef>
              <c:f>'Proportional Cases per Month'!$B$41:$AF$41</c:f>
              <c:numCache>
                <c:formatCode>General</c:formatCode>
                <c:ptCount val="3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0.0065359477124183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0.0103092783505155</c:v>
                </c:pt>
                <c:pt idx="18">
                  <c:v>0.028125</c:v>
                </c:pt>
                <c:pt idx="19">
                  <c:v>0.0357142857142857</c:v>
                </c:pt>
                <c:pt idx="20">
                  <c:v>0.045045045045045</c:v>
                </c:pt>
                <c:pt idx="21">
                  <c:v>0.0275862068965517</c:v>
                </c:pt>
                <c:pt idx="22">
                  <c:v>0.036697247706422</c:v>
                </c:pt>
                <c:pt idx="23">
                  <c:v>0.0621301775147929</c:v>
                </c:pt>
                <c:pt idx="24">
                  <c:v>0.0495049504950495</c:v>
                </c:pt>
                <c:pt idx="25">
                  <c:v>0.0486111111111111</c:v>
                </c:pt>
                <c:pt idx="26">
                  <c:v>0.0595667870036101</c:v>
                </c:pt>
                <c:pt idx="27">
                  <c:v>0.0766283524904214</c:v>
                </c:pt>
                <c:pt idx="28">
                  <c:v>0.0498915401301518</c:v>
                </c:pt>
                <c:pt idx="29">
                  <c:v>0.0752688172043011</c:v>
                </c:pt>
                <c:pt idx="30">
                  <c:v>0.0390824129141886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'Proportional Cases per Month'!$A$42</c:f>
              <c:strCache>
                <c:ptCount val="1"/>
                <c:pt idx="0">
                  <c:v>Other (26 components)</c:v>
                </c:pt>
              </c:strCache>
            </c:strRef>
          </c:tx>
          <c:marker>
            <c:symbol val="none"/>
          </c:marker>
          <c:val>
            <c:numRef>
              <c:f>'Proportional Cases per Month'!$B$42:$AF$42</c:f>
              <c:numCache>
                <c:formatCode>General</c:formatCode>
                <c:ptCount val="31"/>
                <c:pt idx="0">
                  <c:v>1.0</c:v>
                </c:pt>
                <c:pt idx="1">
                  <c:v>1.0</c:v>
                </c:pt>
                <c:pt idx="2">
                  <c:v>0.8</c:v>
                </c:pt>
                <c:pt idx="3">
                  <c:v>0.857142857142857</c:v>
                </c:pt>
                <c:pt idx="4">
                  <c:v>0.777777777777778</c:v>
                </c:pt>
                <c:pt idx="5">
                  <c:v>0.843137254901961</c:v>
                </c:pt>
                <c:pt idx="6">
                  <c:v>0.7</c:v>
                </c:pt>
                <c:pt idx="7">
                  <c:v>0.5</c:v>
                </c:pt>
                <c:pt idx="8">
                  <c:v>0.461538461538462</c:v>
                </c:pt>
                <c:pt idx="9">
                  <c:v>0.619047619047619</c:v>
                </c:pt>
                <c:pt idx="10">
                  <c:v>0.658536585365853</c:v>
                </c:pt>
                <c:pt idx="11">
                  <c:v>0.76530612244898</c:v>
                </c:pt>
                <c:pt idx="12">
                  <c:v>0.643410852713178</c:v>
                </c:pt>
                <c:pt idx="13">
                  <c:v>0.679738562091503</c:v>
                </c:pt>
                <c:pt idx="14">
                  <c:v>0.594771241830065</c:v>
                </c:pt>
                <c:pt idx="15">
                  <c:v>0.666666666666667</c:v>
                </c:pt>
                <c:pt idx="16">
                  <c:v>0.639130434782609</c:v>
                </c:pt>
                <c:pt idx="17">
                  <c:v>0.634020618556701</c:v>
                </c:pt>
                <c:pt idx="18">
                  <c:v>0.740625</c:v>
                </c:pt>
                <c:pt idx="19">
                  <c:v>0.73015873015873</c:v>
                </c:pt>
                <c:pt idx="20">
                  <c:v>0.68018018018018</c:v>
                </c:pt>
                <c:pt idx="21">
                  <c:v>0.703448275862069</c:v>
                </c:pt>
                <c:pt idx="22">
                  <c:v>0.709480122324159</c:v>
                </c:pt>
                <c:pt idx="23">
                  <c:v>0.686390532544379</c:v>
                </c:pt>
                <c:pt idx="24">
                  <c:v>0.653465346534653</c:v>
                </c:pt>
                <c:pt idx="25">
                  <c:v>0.694444444444444</c:v>
                </c:pt>
                <c:pt idx="26">
                  <c:v>0.694945848375451</c:v>
                </c:pt>
                <c:pt idx="27">
                  <c:v>0.720306513409962</c:v>
                </c:pt>
                <c:pt idx="28">
                  <c:v>0.733188720173536</c:v>
                </c:pt>
                <c:pt idx="29">
                  <c:v>0.71505376344086</c:v>
                </c:pt>
                <c:pt idx="30">
                  <c:v>0.693797790994053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728200"/>
        <c:axId val="-2026627560"/>
      </c:lineChart>
      <c:catAx>
        <c:axId val="-2026728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6627560"/>
        <c:crosses val="autoZero"/>
        <c:auto val="1"/>
        <c:lblAlgn val="ctr"/>
        <c:lblOffset val="100"/>
        <c:noMultiLvlLbl val="0"/>
      </c:catAx>
      <c:valAx>
        <c:axId val="-2026627560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6728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HDFS</c:v>
          </c:tx>
          <c:invertIfNegative val="0"/>
          <c:cat>
            <c:strRef>
              <c:f>Sheet8!$A$5:$A$11</c:f>
              <c:strCache>
                <c:ptCount val="7"/>
                <c:pt idx="0">
                  <c:v>Customer Environment (Non HDP)</c:v>
                </c:pt>
                <c:pt idx="1">
                  <c:v>Documentation Defect</c:v>
                </c:pt>
                <c:pt idx="2">
                  <c:v>Documentation Gap</c:v>
                </c:pt>
                <c:pt idx="3">
                  <c:v>Documentation Not Utilized</c:v>
                </c:pt>
                <c:pt idx="4">
                  <c:v>Education - Configuration</c:v>
                </c:pt>
                <c:pt idx="5">
                  <c:v>Needs Training</c:v>
                </c:pt>
                <c:pt idx="6">
                  <c:v>Product Defect</c:v>
                </c:pt>
              </c:strCache>
            </c:strRef>
          </c:cat>
          <c:val>
            <c:numRef>
              <c:f>Sheet8!$B$5:$B$11</c:f>
              <c:numCache>
                <c:formatCode>General</c:formatCode>
                <c:ptCount val="7"/>
                <c:pt idx="0">
                  <c:v>163.0</c:v>
                </c:pt>
                <c:pt idx="1">
                  <c:v>23.0</c:v>
                </c:pt>
                <c:pt idx="2">
                  <c:v>59.0</c:v>
                </c:pt>
                <c:pt idx="3">
                  <c:v>61.0</c:v>
                </c:pt>
                <c:pt idx="4">
                  <c:v>208.0</c:v>
                </c:pt>
                <c:pt idx="5">
                  <c:v>52.0</c:v>
                </c:pt>
                <c:pt idx="6">
                  <c:v>92.0</c:v>
                </c:pt>
              </c:numCache>
            </c:numRef>
          </c:val>
        </c:ser>
        <c:ser>
          <c:idx val="1"/>
          <c:order val="1"/>
          <c:tx>
            <c:v>Map Reduce</c:v>
          </c:tx>
          <c:invertIfNegative val="0"/>
          <c:cat>
            <c:strRef>
              <c:f>Sheet8!$A$5:$A$11</c:f>
              <c:strCache>
                <c:ptCount val="7"/>
                <c:pt idx="0">
                  <c:v>Customer Environment (Non HDP)</c:v>
                </c:pt>
                <c:pt idx="1">
                  <c:v>Documentation Defect</c:v>
                </c:pt>
                <c:pt idx="2">
                  <c:v>Documentation Gap</c:v>
                </c:pt>
                <c:pt idx="3">
                  <c:v>Documentation Not Utilized</c:v>
                </c:pt>
                <c:pt idx="4">
                  <c:v>Education - Configuration</c:v>
                </c:pt>
                <c:pt idx="5">
                  <c:v>Needs Training</c:v>
                </c:pt>
                <c:pt idx="6">
                  <c:v>Product Defect</c:v>
                </c:pt>
              </c:strCache>
            </c:strRef>
          </c:cat>
          <c:val>
            <c:numRef>
              <c:f>Sheet8!$C$5:$C$11</c:f>
              <c:numCache>
                <c:formatCode>General</c:formatCode>
                <c:ptCount val="7"/>
                <c:pt idx="0">
                  <c:v>70.0</c:v>
                </c:pt>
                <c:pt idx="1">
                  <c:v>3.0</c:v>
                </c:pt>
                <c:pt idx="2">
                  <c:v>23.0</c:v>
                </c:pt>
                <c:pt idx="3">
                  <c:v>18.0</c:v>
                </c:pt>
                <c:pt idx="4">
                  <c:v>120.0</c:v>
                </c:pt>
                <c:pt idx="5">
                  <c:v>22.0</c:v>
                </c:pt>
                <c:pt idx="6">
                  <c:v>55.0</c:v>
                </c:pt>
              </c:numCache>
            </c:numRef>
          </c:val>
        </c:ser>
        <c:ser>
          <c:idx val="2"/>
          <c:order val="2"/>
          <c:tx>
            <c:v>YARN</c:v>
          </c:tx>
          <c:invertIfNegative val="0"/>
          <c:cat>
            <c:strRef>
              <c:f>Sheet8!$A$5:$A$11</c:f>
              <c:strCache>
                <c:ptCount val="7"/>
                <c:pt idx="0">
                  <c:v>Customer Environment (Non HDP)</c:v>
                </c:pt>
                <c:pt idx="1">
                  <c:v>Documentation Defect</c:v>
                </c:pt>
                <c:pt idx="2">
                  <c:v>Documentation Gap</c:v>
                </c:pt>
                <c:pt idx="3">
                  <c:v>Documentation Not Utilized</c:v>
                </c:pt>
                <c:pt idx="4">
                  <c:v>Education - Configuration</c:v>
                </c:pt>
                <c:pt idx="5">
                  <c:v>Needs Training</c:v>
                </c:pt>
                <c:pt idx="6">
                  <c:v>Product Defect</c:v>
                </c:pt>
              </c:strCache>
            </c:strRef>
          </c:cat>
          <c:val>
            <c:numRef>
              <c:f>Sheet8!$D$5:$D$11</c:f>
              <c:numCache>
                <c:formatCode>General</c:formatCode>
                <c:ptCount val="7"/>
                <c:pt idx="0">
                  <c:v>25.0</c:v>
                </c:pt>
                <c:pt idx="1">
                  <c:v>8.0</c:v>
                </c:pt>
                <c:pt idx="2">
                  <c:v>8.0</c:v>
                </c:pt>
                <c:pt idx="3">
                  <c:v>13.0</c:v>
                </c:pt>
                <c:pt idx="4">
                  <c:v>66.0</c:v>
                </c:pt>
                <c:pt idx="5">
                  <c:v>4.0</c:v>
                </c:pt>
                <c:pt idx="6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26060200"/>
        <c:axId val="-2026647672"/>
      </c:barChart>
      <c:catAx>
        <c:axId val="-2026060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26647672"/>
        <c:crosses val="autoZero"/>
        <c:auto val="1"/>
        <c:lblAlgn val="ctr"/>
        <c:lblOffset val="100"/>
        <c:noMultiLvlLbl val="0"/>
      </c:catAx>
      <c:valAx>
        <c:axId val="-2026647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26060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D81165-85A7-0E44-B016-EA4C0EAD8F21}" type="datetime1">
              <a:rPr lang="en-US"/>
              <a:pPr>
                <a:defRPr/>
              </a:pPr>
              <a:t>10/17/14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1ACFB0-C086-1C46-9148-0A44A70DB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A6F32-65BE-CC43-819C-4DE6A222013B}" type="datetime1">
              <a:rPr lang="en-US"/>
              <a:pPr>
                <a:defRPr/>
              </a:pPr>
              <a:t>10/17/14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74085-3E80-6E4B-8D15-AE111E3F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7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7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NFS soft mount option important</a:t>
            </a:r>
            <a:r>
              <a:rPr lang="en-US" baseline="0" dirty="0" smtClean="0"/>
              <a:t> for returning control to caller after timeouts.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r>
              <a:rPr lang="en-US" baseline="0" dirty="0" smtClean="0"/>
              <a:t> often needs to </a:t>
            </a:r>
            <a:r>
              <a:rPr lang="en-US" dirty="0" smtClean="0"/>
              <a:t>change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Akira AJISAKA – ~64 documentation </a:t>
            </a:r>
            <a:r>
              <a:rPr lang="en-US" baseline="0" dirty="0" smtClean="0"/>
              <a:t>patches!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2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6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you’ve used POSIX ACLs on a Linux file system, then yo</a:t>
            </a:r>
            <a:r>
              <a:rPr lang="en-US" baseline="0" dirty="0" smtClean="0"/>
              <a:t>u already know how it works in HDFS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87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7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convention, snapshots</a:t>
            </a:r>
            <a:r>
              <a:rPr lang="en-US" baseline="0" dirty="0" smtClean="0"/>
              <a:t> can be referenced as a file system path under sub-directory “.snapshot”.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64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easily consumed by other clients if you want to roll your own UI. Initial integration was done with </a:t>
            </a:r>
            <a:r>
              <a:rPr lang="en-US" dirty="0" err="1" smtClean="0"/>
              <a:t>Tez</a:t>
            </a:r>
            <a:r>
              <a:rPr lang="en-US" dirty="0" smtClean="0"/>
              <a:t>.  </a:t>
            </a:r>
            <a:r>
              <a:rPr lang="en-US" dirty="0" err="1" smtClean="0"/>
              <a:t>Tez</a:t>
            </a:r>
            <a:r>
              <a:rPr lang="en-US" dirty="0" smtClean="0"/>
              <a:t> is a framework for modeling distributed computations as a directed acyclic graph of tasks.  </a:t>
            </a:r>
            <a:r>
              <a:rPr lang="en-US" dirty="0" err="1" smtClean="0"/>
              <a:t>Tez</a:t>
            </a:r>
            <a:r>
              <a:rPr lang="en-US" dirty="0" smtClean="0"/>
              <a:t> code is instrumented to publish</a:t>
            </a:r>
            <a:r>
              <a:rPr lang="en-US" baseline="0" dirty="0" smtClean="0"/>
              <a:t> information about DAG execution to the Timeline </a:t>
            </a:r>
            <a:r>
              <a:rPr lang="en-US" baseline="0" smtClean="0"/>
              <a:t>Server</a:t>
            </a:r>
            <a:r>
              <a:rPr lang="en-US" baseline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7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demo shows integration</a:t>
            </a:r>
            <a:r>
              <a:rPr lang="en-US" baseline="0" dirty="0" smtClean="0"/>
              <a:t> with Map Reduce, which is still a work in progress.  The patch is available in Apache.  This view </a:t>
            </a:r>
            <a:r>
              <a:rPr lang="en-US" baseline="0" smtClean="0"/>
              <a:t>is simplified.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6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often a lot of overlap between the two.</a:t>
            </a:r>
            <a:r>
              <a:rPr lang="en-US" baseline="0" dirty="0" smtClean="0"/>
              <a:t>  We moderate each forum to learn what needs to be improved.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5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Preliminary analysis suggested</a:t>
            </a:r>
            <a:r>
              <a:rPr lang="en-US" baseline="0" dirty="0" smtClean="0"/>
              <a:t> that we focus deeper analysis on core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, defined as HDFS, YARN and Map Reduce.  This chart shows the count of support cases per month.  One interesting observation that came out of this is a spike in support case activity centered around May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a raw count, this chart shows the</a:t>
            </a:r>
            <a:r>
              <a:rPr lang="en-US" baseline="0" dirty="0" smtClean="0"/>
              <a:t> proportion of support cases attributed to core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(HDFS, YARN or Map Reduce).  The gray line at the top covers all other components, a total of 26 different components.  Here we see a trend stabilizing around 30% of support cases driven from core.  This was another validation that focusing on core for this study would likely help the most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47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 shows root cause analysis of the core issues</a:t>
            </a:r>
            <a:r>
              <a:rPr lang="en-US" baseline="0" dirty="0" smtClean="0"/>
              <a:t> during the time period.  We use ~40 different root cause categories, but I’ve limited this view to the most prominent root causes.  Explain each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6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Investment in operations at the core</a:t>
            </a:r>
            <a:r>
              <a:rPr lang="en-US" baseline="0" dirty="0" smtClean="0"/>
              <a:t> helps the most users.  We need to keep revisiting the </a:t>
            </a:r>
            <a:r>
              <a:rPr lang="en-US" baseline="0" dirty="0" smtClean="0"/>
              <a:t>code to make constant improvements.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Fewer nodes is less resilient</a:t>
            </a:r>
            <a:r>
              <a:rPr lang="en-US" baseline="0" dirty="0" smtClean="0"/>
              <a:t> than many nodes.  </a:t>
            </a:r>
            <a:r>
              <a:rPr lang="en-US" dirty="0" smtClean="0"/>
              <a:t>Failure </a:t>
            </a:r>
            <a:r>
              <a:rPr lang="en-US" dirty="0" smtClean="0"/>
              <a:t>of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DataNode</a:t>
            </a:r>
            <a:r>
              <a:rPr lang="en-US" baseline="0" dirty="0" smtClean="0"/>
              <a:t> that’s heavier on storage causes more re-replication activity.  Map Reduce jobs may need to rerun more tasks.  </a:t>
            </a:r>
            <a:r>
              <a:rPr lang="en-US" dirty="0" smtClean="0"/>
              <a:t>Commodity != poor </a:t>
            </a:r>
            <a:r>
              <a:rPr lang="en-US" dirty="0" smtClean="0"/>
              <a:t>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95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Compressed ordinary</a:t>
            </a:r>
            <a:r>
              <a:rPr lang="en-US" baseline="0" dirty="0" smtClean="0"/>
              <a:t> object pointers are a technique used in the JVM to represent managed pointers as 32-bit values, which saves on the space taken by 64-bit native pointers.  </a:t>
            </a:r>
            <a:r>
              <a:rPr lang="en-US" baseline="0" dirty="0" err="1" smtClean="0"/>
              <a:t>Xmx</a:t>
            </a:r>
            <a:r>
              <a:rPr lang="en-US" baseline="0" dirty="0" smtClean="0"/>
              <a:t> different from </a:t>
            </a:r>
            <a:r>
              <a:rPr lang="en-US" baseline="0" dirty="0" err="1" smtClean="0"/>
              <a:t>Xms</a:t>
            </a:r>
            <a:r>
              <a:rPr lang="en-US" baseline="0" dirty="0" smtClean="0"/>
              <a:t> can cause big </a:t>
            </a:r>
            <a:r>
              <a:rPr lang="en-US" baseline="0" dirty="0" smtClean="0"/>
              <a:t>expensive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.  Surprising results when you run out of memory late in the process lifetime.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69239" y="6545272"/>
            <a:ext cx="4405752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073" y="1563946"/>
            <a:ext cx="11238523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073" y="2550597"/>
            <a:ext cx="10175280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69242" y="3379800"/>
            <a:ext cx="5963213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326" y="645637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5286057" y="4424363"/>
            <a:ext cx="689853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1947589" y="996950"/>
            <a:ext cx="1218883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35221" y="6602422"/>
            <a:ext cx="4407869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3064" y="2006019"/>
            <a:ext cx="11010311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3064" y="2992663"/>
            <a:ext cx="11010311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35214" y="6453188"/>
            <a:ext cx="3859795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34448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40099" y="987425"/>
            <a:ext cx="1846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817942"/>
            <a:ext cx="11238523" cy="14558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 defTabSz="454025">
              <a:tabLst/>
              <a:defRPr sz="44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 Goes Here (maximum two lines)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69074" y="6311551"/>
            <a:ext cx="4519787" cy="470780"/>
          </a:xfrm>
          <a:prstGeom prst="rect">
            <a:avLst/>
          </a:prstGeom>
        </p:spPr>
        <p:txBody>
          <a:bodyPr vert="horz"/>
          <a:lstStyle>
            <a:lvl1pPr algn="l">
              <a:buFont typeface="Arial"/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Date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22050" y="3440073"/>
            <a:ext cx="5266776" cy="64027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lIns="91440" anchor="ctr" anchorCtr="0">
            <a:noAutofit/>
          </a:bodyPr>
          <a:lstStyle>
            <a:lvl1pPr marL="109728" indent="0" algn="l"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Tagline or Speaker Name</a:t>
            </a:r>
            <a:endParaRPr lang="en-US" dirty="0"/>
          </a:p>
        </p:txBody>
      </p:sp>
      <p:pic>
        <p:nvPicPr>
          <p:cNvPr id="13" name="Picture 12" descr="Hor_Whit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1" y="356318"/>
            <a:ext cx="2290246" cy="6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88825" cy="39739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69073" y="1713169"/>
            <a:ext cx="11010311" cy="2260823"/>
          </a:xfrm>
          <a:prstGeom prst="rect">
            <a:avLst/>
          </a:prstGeom>
          <a:noFill/>
        </p:spPr>
        <p:txBody>
          <a:bodyPr wrap="square" bIns="137160" anchor="b" anchorCtr="0">
            <a:noAutofit/>
          </a:bodyPr>
          <a:lstStyle>
            <a:lvl1pPr marL="0" indent="0" algn="l" defTabSz="454025">
              <a:spcAft>
                <a:spcPts val="0"/>
              </a:spcAft>
              <a:tabLst/>
              <a:defRPr sz="48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Divider Title Goes Here (maximum three lines)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073" y="4056297"/>
            <a:ext cx="11010311" cy="9638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aseline="0">
                <a:solidFill>
                  <a:srgbClr val="818A8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Optional Subhead or Speaker Name (maximum two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10969943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65888"/>
            <a:ext cx="700011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10969943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53188"/>
            <a:ext cx="700011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53188"/>
            <a:ext cx="700011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5214108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128271" y="1162050"/>
            <a:ext cx="5214108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65888"/>
            <a:ext cx="7000110" cy="25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09441" y="1144588"/>
            <a:ext cx="10969943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53188"/>
            <a:ext cx="700011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493325"/>
            <a:ext cx="10969943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53188"/>
            <a:ext cx="700011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35214" y="6602413"/>
            <a:ext cx="3859795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35215" y="6453188"/>
            <a:ext cx="700011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12188825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441" y="0"/>
            <a:ext cx="10969943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5484971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/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/>
            </a:lvl3pPr>
            <a:lvl4pPr marL="1543050" indent="-171450">
              <a:defRPr sz="1400"/>
            </a:lvl4pPr>
            <a:lvl5pPr marL="2005013" indent="-176213">
              <a:buFont typeface="Lucida Grande"/>
              <a:buChar char="-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246774" y="1165225"/>
            <a:ext cx="5332611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569239" y="6602422"/>
            <a:ext cx="4405752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+mn-ea"/>
                <a:cs typeface="+mn-cs"/>
              </a:rPr>
              <a:t>© Hortonworks Inc. </a:t>
            </a:r>
            <a:r>
              <a:rPr lang="en-US" sz="800" dirty="0" smtClean="0">
                <a:latin typeface="+mn-lt"/>
                <a:ea typeface="+mn-ea"/>
                <a:cs typeface="+mn-cs"/>
              </a:rPr>
              <a:t>2011</a:t>
            </a: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69073" y="2015298"/>
            <a:ext cx="11010311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69073" y="3001942"/>
            <a:ext cx="11010311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69237" y="6453188"/>
            <a:ext cx="8166089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5326" y="646589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6" r:id="rId4"/>
    <p:sldLayoutId id="2147483662" r:id="rId5"/>
    <p:sldLayoutId id="2147483663" r:id="rId6"/>
    <p:sldLayoutId id="2147483665" r:id="rId7"/>
    <p:sldLayoutId id="2147483664" r:id="rId8"/>
    <p:sldLayoutId id="2147483659" r:id="rId9"/>
    <p:sldLayoutId id="2147483660" r:id="rId10"/>
    <p:sldLayoutId id="2147483667" r:id="rId11"/>
    <p:sldLayoutId id="2147483669" r:id="rId1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Hadoop</a:t>
            </a:r>
            <a:r>
              <a:rPr lang="en-US" dirty="0"/>
              <a:t> Operations –</a:t>
            </a:r>
            <a:br>
              <a:rPr lang="en-US" dirty="0"/>
            </a:br>
            <a:r>
              <a:rPr lang="en-US" dirty="0"/>
              <a:t>Best Practices from the Field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17, 2014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922050" y="3440072"/>
            <a:ext cx="5266776" cy="3417927"/>
          </a:xfrm>
        </p:spPr>
        <p:txBody>
          <a:bodyPr/>
          <a:lstStyle/>
          <a:p>
            <a:r>
              <a:rPr lang="en-US" dirty="0"/>
              <a:t>Chris </a:t>
            </a:r>
            <a:r>
              <a:rPr lang="en-US" dirty="0" err="1"/>
              <a:t>Nauroth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cnauroth@hortonworks.com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cnauroth</a:t>
            </a:r>
            <a:endParaRPr lang="en-US" dirty="0"/>
          </a:p>
          <a:p>
            <a:endParaRPr lang="en-US" dirty="0"/>
          </a:p>
          <a:p>
            <a:r>
              <a:rPr lang="en-US" dirty="0"/>
              <a:t>Suresh </a:t>
            </a:r>
            <a:r>
              <a:rPr lang="en-US" dirty="0" err="1"/>
              <a:t>Srinivas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err="1"/>
              <a:t>suresh@hortonworks.com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suresh_m_s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2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Case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</a:p>
          <a:p>
            <a:pPr lvl="1"/>
            <a:r>
              <a:rPr lang="en-US" dirty="0" smtClean="0"/>
              <a:t>Core </a:t>
            </a:r>
            <a:r>
              <a:rPr lang="en-US" dirty="0" err="1" smtClean="0"/>
              <a:t>Hadoop</a:t>
            </a:r>
            <a:r>
              <a:rPr lang="en-US" dirty="0" smtClean="0"/>
              <a:t> components (HDFS, YARN and </a:t>
            </a:r>
            <a:r>
              <a:rPr lang="en-US" dirty="0" err="1" smtClean="0"/>
              <a:t>MapReduce</a:t>
            </a:r>
            <a:r>
              <a:rPr lang="en-US" dirty="0" smtClean="0"/>
              <a:t>) are used across all deployments, and therefore receive proportionally more support cases than other ecosystem components.</a:t>
            </a:r>
          </a:p>
          <a:p>
            <a:pPr lvl="1"/>
            <a:r>
              <a:rPr lang="en-US" dirty="0" smtClean="0"/>
              <a:t>Misconfiguration is the dominant root cause.</a:t>
            </a:r>
          </a:p>
          <a:p>
            <a:pPr lvl="1"/>
            <a:r>
              <a:rPr lang="en-US" dirty="0" smtClean="0"/>
              <a:t>Documentation is a close second.</a:t>
            </a:r>
          </a:p>
          <a:p>
            <a:pPr lvl="1"/>
            <a:r>
              <a:rPr lang="en-US" dirty="0" smtClean="0"/>
              <a:t>We are constantly improving the code to eliminate operational issues, help with diagnosis and provide increased visibility.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8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Cluster Sizing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1" y="1165225"/>
            <a:ext cx="10969943" cy="5135386"/>
          </a:xfrm>
        </p:spPr>
        <p:txBody>
          <a:bodyPr/>
          <a:lstStyle/>
          <a:p>
            <a:r>
              <a:rPr lang="en-US" sz="2400" dirty="0" smtClean="0"/>
              <a:t>Considerations</a:t>
            </a:r>
          </a:p>
          <a:p>
            <a:pPr lvl="1"/>
            <a:r>
              <a:rPr lang="en-US" sz="2000" dirty="0" smtClean="0"/>
              <a:t>Larger clusters heal faster on nodes or disk failure</a:t>
            </a:r>
          </a:p>
          <a:p>
            <a:pPr lvl="1"/>
            <a:r>
              <a:rPr lang="en-US" sz="2000" dirty="0" smtClean="0"/>
              <a:t>Machines with huge storage take longer to recover</a:t>
            </a:r>
          </a:p>
          <a:p>
            <a:pPr lvl="1"/>
            <a:r>
              <a:rPr lang="en-US" sz="2000" dirty="0" smtClean="0"/>
              <a:t>More racks give more failure domains</a:t>
            </a:r>
          </a:p>
          <a:p>
            <a:r>
              <a:rPr lang="en-US" dirty="0" smtClean="0"/>
              <a:t>Recommendations</a:t>
            </a:r>
            <a:endParaRPr lang="en-US" dirty="0"/>
          </a:p>
          <a:p>
            <a:pPr lvl="1"/>
            <a:r>
              <a:rPr lang="en-US" sz="1800" dirty="0" smtClean="0"/>
              <a:t>Get good-quality commodity hardware</a:t>
            </a:r>
          </a:p>
          <a:p>
            <a:pPr lvl="1"/>
            <a:r>
              <a:rPr lang="en-US" sz="1800" dirty="0" smtClean="0"/>
              <a:t>Buy the sweet-spot in pricing: 3TB disk, 96GB, 8-12 cores</a:t>
            </a:r>
          </a:p>
          <a:p>
            <a:pPr lvl="2"/>
            <a:r>
              <a:rPr lang="en-US" sz="1600" dirty="0" smtClean="0"/>
              <a:t>More memory is better – real time is memory hungry!</a:t>
            </a:r>
          </a:p>
          <a:p>
            <a:pPr lvl="1"/>
            <a:r>
              <a:rPr lang="en-US" sz="1800" dirty="0" smtClean="0"/>
              <a:t>Before considering fatter machines (1U 6 disks vs. 2U 12 disks)</a:t>
            </a:r>
          </a:p>
          <a:p>
            <a:pPr lvl="2"/>
            <a:r>
              <a:rPr lang="en-US" sz="1800" dirty="0"/>
              <a:t>Get to 30-</a:t>
            </a:r>
            <a:r>
              <a:rPr lang="en-US" sz="1800" dirty="0" smtClean="0"/>
              <a:t>40 machines or 3-4 racks</a:t>
            </a:r>
            <a:endParaRPr lang="en-US" sz="1800" dirty="0"/>
          </a:p>
          <a:p>
            <a:pPr lvl="1"/>
            <a:r>
              <a:rPr lang="en-US" sz="2000" dirty="0" smtClean="0"/>
              <a:t>Use pilot cluster to learn about load patterns</a:t>
            </a:r>
          </a:p>
          <a:p>
            <a:pPr lvl="2"/>
            <a:r>
              <a:rPr lang="en-US" dirty="0" smtClean="0"/>
              <a:t>Balanced hardware for I/O, compute or memory bound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details - http://</a:t>
            </a:r>
            <a:r>
              <a:rPr lang="en-US" dirty="0" err="1"/>
              <a:t>tinyurl.com</a:t>
            </a:r>
            <a:r>
              <a:rPr lang="en-US" dirty="0"/>
              <a:t>/</a:t>
            </a:r>
            <a:r>
              <a:rPr lang="en-US" dirty="0" err="1"/>
              <a:t>hwx-hadoop-hw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Avoid JVM issues</a:t>
            </a:r>
            <a:endParaRPr lang="en-US" dirty="0"/>
          </a:p>
          <a:p>
            <a:pPr lvl="1"/>
            <a:r>
              <a:rPr lang="en-US" dirty="0"/>
              <a:t>Use 64 bit JVM for all daemons</a:t>
            </a:r>
          </a:p>
          <a:p>
            <a:pPr lvl="2"/>
            <a:r>
              <a:rPr lang="en-US" dirty="0"/>
              <a:t>Compressed OOPS enabled by default (6 u23 and later)</a:t>
            </a:r>
          </a:p>
          <a:p>
            <a:pPr lvl="1"/>
            <a:r>
              <a:rPr lang="en-US" dirty="0"/>
              <a:t>Java heap size</a:t>
            </a:r>
          </a:p>
          <a:p>
            <a:pPr lvl="2"/>
            <a:r>
              <a:rPr lang="en-US" dirty="0"/>
              <a:t>Set same  max and starting </a:t>
            </a:r>
            <a:r>
              <a:rPr lang="en-US" dirty="0" err="1" smtClean="0"/>
              <a:t>heapsize</a:t>
            </a:r>
            <a:r>
              <a:rPr lang="en-US" dirty="0" smtClean="0"/>
              <a:t>, </a:t>
            </a:r>
            <a:r>
              <a:rPr lang="en-US" dirty="0" err="1" smtClean="0"/>
              <a:t>Xmx</a:t>
            </a:r>
            <a:r>
              <a:rPr lang="en-US" dirty="0" smtClean="0"/>
              <a:t> </a:t>
            </a:r>
            <a:r>
              <a:rPr lang="en-US" dirty="0"/>
              <a:t>== </a:t>
            </a:r>
            <a:r>
              <a:rPr lang="en-US" dirty="0" err="1" smtClean="0"/>
              <a:t>Xms</a:t>
            </a:r>
            <a:endParaRPr lang="en-US" dirty="0"/>
          </a:p>
          <a:p>
            <a:pPr lvl="2"/>
            <a:r>
              <a:rPr lang="en-US" dirty="0" smtClean="0"/>
              <a:t>Avoid java </a:t>
            </a:r>
            <a:r>
              <a:rPr lang="en-US" dirty="0"/>
              <a:t>defaults – </a:t>
            </a:r>
            <a:r>
              <a:rPr lang="en-US" dirty="0" smtClean="0"/>
              <a:t>configure </a:t>
            </a:r>
            <a:r>
              <a:rPr lang="en-US" dirty="0" err="1" smtClean="0"/>
              <a:t>NewSize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MaxNewSize</a:t>
            </a:r>
            <a:endParaRPr lang="en-US" dirty="0"/>
          </a:p>
          <a:p>
            <a:pPr lvl="3"/>
            <a:r>
              <a:rPr lang="en-US" dirty="0"/>
              <a:t>Use 1/8 to 1/6 of max size for JVMs larger than </a:t>
            </a:r>
            <a:r>
              <a:rPr lang="en-US" dirty="0" smtClean="0"/>
              <a:t>4G</a:t>
            </a:r>
          </a:p>
          <a:p>
            <a:pPr lvl="2"/>
            <a:r>
              <a:rPr lang="en-US" dirty="0" smtClean="0"/>
              <a:t>Configure –</a:t>
            </a:r>
            <a:r>
              <a:rPr lang="en-US" dirty="0" err="1" smtClean="0"/>
              <a:t>XX:PermSize</a:t>
            </a:r>
            <a:r>
              <a:rPr lang="en-US" dirty="0"/>
              <a:t>=</a:t>
            </a:r>
            <a:r>
              <a:rPr lang="en-US" dirty="0" smtClean="0"/>
              <a:t>128 MB, -</a:t>
            </a:r>
            <a:r>
              <a:rPr lang="en-US" dirty="0" err="1" smtClean="0"/>
              <a:t>XX:MaxPermSize</a:t>
            </a:r>
            <a:r>
              <a:rPr lang="en-US" dirty="0" smtClean="0"/>
              <a:t>=256 MB</a:t>
            </a:r>
            <a:endParaRPr lang="en-US" dirty="0"/>
          </a:p>
          <a:p>
            <a:pPr lvl="1"/>
            <a:r>
              <a:rPr lang="en-US" dirty="0"/>
              <a:t>Use low-latency GC collector</a:t>
            </a:r>
          </a:p>
          <a:p>
            <a:pPr lvl="2"/>
            <a:r>
              <a:rPr lang="en-US" dirty="0"/>
              <a:t>-XX:+</a:t>
            </a:r>
            <a:r>
              <a:rPr lang="en-US" dirty="0" err="1" smtClean="0"/>
              <a:t>UseConcMarkSweepGC</a:t>
            </a:r>
            <a:r>
              <a:rPr lang="en-US" dirty="0" smtClean="0"/>
              <a:t>, -</a:t>
            </a:r>
            <a:r>
              <a:rPr lang="en-US" dirty="0" err="1"/>
              <a:t>XX:ParallelGCThreads</a:t>
            </a:r>
            <a:r>
              <a:rPr lang="en-US" dirty="0"/>
              <a:t>=&lt;N&gt;</a:t>
            </a:r>
          </a:p>
          <a:p>
            <a:pPr lvl="3"/>
            <a:r>
              <a:rPr lang="en-US" dirty="0"/>
              <a:t>High </a:t>
            </a:r>
            <a:r>
              <a:rPr lang="en-US" dirty="0" smtClean="0"/>
              <a:t>&lt;N&gt; </a:t>
            </a:r>
            <a:r>
              <a:rPr lang="en-US" dirty="0"/>
              <a:t>on Namenode and </a:t>
            </a:r>
            <a:r>
              <a:rPr lang="en-US" dirty="0" err="1" smtClean="0"/>
              <a:t>JobTracker</a:t>
            </a:r>
            <a:r>
              <a:rPr lang="en-US" dirty="0" smtClean="0"/>
              <a:t> or </a:t>
            </a:r>
            <a:r>
              <a:rPr lang="en-US" dirty="0" err="1" smtClean="0"/>
              <a:t>ResourceManager</a:t>
            </a:r>
            <a:endParaRPr lang="en-US" dirty="0"/>
          </a:p>
          <a:p>
            <a:pPr lvl="1"/>
            <a:r>
              <a:rPr lang="en-US" dirty="0" smtClean="0"/>
              <a:t>Important JVM </a:t>
            </a:r>
            <a:r>
              <a:rPr lang="en-US" dirty="0" err="1" smtClean="0"/>
              <a:t>configs</a:t>
            </a:r>
            <a:r>
              <a:rPr lang="en-US" dirty="0" smtClean="0"/>
              <a:t> to help debugging</a:t>
            </a:r>
            <a:endParaRPr lang="en-US" dirty="0"/>
          </a:p>
          <a:p>
            <a:pPr lvl="2"/>
            <a:r>
              <a:rPr lang="en-US" dirty="0"/>
              <a:t>-</a:t>
            </a:r>
            <a:r>
              <a:rPr lang="en-US" dirty="0" err="1"/>
              <a:t>verbose:gc</a:t>
            </a:r>
            <a:r>
              <a:rPr lang="en-US" dirty="0"/>
              <a:t> -</a:t>
            </a:r>
            <a:r>
              <a:rPr lang="en-US" dirty="0" err="1"/>
              <a:t>Xloggc</a:t>
            </a:r>
            <a:r>
              <a:rPr lang="en-US" dirty="0"/>
              <a:t>:&lt;file&gt; -XX:+</a:t>
            </a:r>
            <a:r>
              <a:rPr lang="en-US" dirty="0" err="1"/>
              <a:t>PrintGCDetails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-</a:t>
            </a:r>
            <a:r>
              <a:rPr lang="en-US" dirty="0" err="1"/>
              <a:t>XX:ErrorFile</a:t>
            </a:r>
            <a:r>
              <a:rPr lang="en-US" dirty="0"/>
              <a:t>=&lt;file&gt;</a:t>
            </a:r>
          </a:p>
          <a:p>
            <a:pPr lvl="2"/>
            <a:r>
              <a:rPr lang="en-US" dirty="0"/>
              <a:t>-XX:+</a:t>
            </a:r>
            <a:r>
              <a:rPr lang="en-US" dirty="0" err="1"/>
              <a:t>HeapDumpOnOutOfMemoryError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Multiple redundant </a:t>
            </a:r>
            <a:r>
              <a:rPr lang="en-US" dirty="0" err="1"/>
              <a:t>dirs</a:t>
            </a:r>
            <a:r>
              <a:rPr lang="en-US" dirty="0"/>
              <a:t> for namenode metadata</a:t>
            </a:r>
          </a:p>
          <a:p>
            <a:pPr lvl="1"/>
            <a:r>
              <a:rPr lang="en-US" dirty="0"/>
              <a:t>One of </a:t>
            </a:r>
            <a:r>
              <a:rPr lang="en-US" dirty="0" err="1" smtClean="0"/>
              <a:t>dfs.namenode.name.dir</a:t>
            </a:r>
            <a:r>
              <a:rPr lang="en-US" dirty="0" smtClean="0"/>
              <a:t> </a:t>
            </a:r>
            <a:r>
              <a:rPr lang="en-US" dirty="0"/>
              <a:t>should be on NFS</a:t>
            </a:r>
          </a:p>
          <a:p>
            <a:pPr lvl="1"/>
            <a:r>
              <a:rPr lang="en-US" dirty="0"/>
              <a:t>NFS </a:t>
            </a:r>
            <a:r>
              <a:rPr lang="en-US" dirty="0" err="1"/>
              <a:t>softmount</a:t>
            </a:r>
            <a:r>
              <a:rPr lang="en-US" dirty="0"/>
              <a:t> - </a:t>
            </a:r>
            <a:r>
              <a:rPr lang="en-US" dirty="0" err="1"/>
              <a:t>tcp,soft,intr,timeo</a:t>
            </a:r>
            <a:r>
              <a:rPr lang="en-US" dirty="0"/>
              <a:t>=20,retrans=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/>
              <a:t>Configure open </a:t>
            </a:r>
            <a:r>
              <a:rPr lang="en-US" dirty="0" err="1"/>
              <a:t>fd</a:t>
            </a:r>
            <a:r>
              <a:rPr lang="en-US" dirty="0"/>
              <a:t> </a:t>
            </a:r>
            <a:r>
              <a:rPr lang="en-US" dirty="0" err="1"/>
              <a:t>ulimit</a:t>
            </a:r>
            <a:endParaRPr lang="en-US" dirty="0"/>
          </a:p>
          <a:p>
            <a:pPr lvl="1"/>
            <a:r>
              <a:rPr lang="en-US" dirty="0"/>
              <a:t>Default 1024 is too low</a:t>
            </a:r>
          </a:p>
          <a:p>
            <a:pPr lvl="1"/>
            <a:r>
              <a:rPr lang="en-US" dirty="0"/>
              <a:t>16K for </a:t>
            </a:r>
            <a:r>
              <a:rPr lang="en-US" dirty="0" smtClean="0"/>
              <a:t>datanodes, 64K </a:t>
            </a:r>
            <a:r>
              <a:rPr lang="en-US" dirty="0"/>
              <a:t>for </a:t>
            </a:r>
            <a:r>
              <a:rPr lang="en-US" dirty="0" smtClean="0"/>
              <a:t>Master nodes</a:t>
            </a:r>
          </a:p>
          <a:p>
            <a:r>
              <a:rPr lang="en-US" dirty="0" smtClean="0"/>
              <a:t>Use version control for configuration!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1" y="1165227"/>
            <a:ext cx="10969943" cy="5130285"/>
          </a:xfrm>
        </p:spPr>
        <p:txBody>
          <a:bodyPr/>
          <a:lstStyle/>
          <a:p>
            <a:r>
              <a:rPr lang="en-US" dirty="0"/>
              <a:t>Use disk fail in place for </a:t>
            </a:r>
            <a:r>
              <a:rPr lang="en-US" dirty="0" err="1" smtClean="0"/>
              <a:t>datanodes</a:t>
            </a:r>
            <a:r>
              <a:rPr lang="en-US" dirty="0" smtClean="0"/>
              <a:t>: </a:t>
            </a:r>
            <a:r>
              <a:rPr lang="en-US" dirty="0" err="1" smtClean="0"/>
              <a:t>dfs.datanode.failed.volumes.tolerated</a:t>
            </a:r>
            <a:endParaRPr lang="en-US" dirty="0" smtClean="0"/>
          </a:p>
          <a:p>
            <a:pPr lvl="1"/>
            <a:r>
              <a:rPr lang="en-US" dirty="0" smtClean="0"/>
              <a:t>Disk failure is no longer datanode failure</a:t>
            </a:r>
          </a:p>
          <a:p>
            <a:pPr lvl="1"/>
            <a:r>
              <a:rPr lang="en-US" dirty="0" smtClean="0"/>
              <a:t>Especially important for large density nodes</a:t>
            </a:r>
            <a:endParaRPr lang="en-US" dirty="0"/>
          </a:p>
          <a:p>
            <a:r>
              <a:rPr lang="en-US" dirty="0"/>
              <a:t>Set </a:t>
            </a:r>
            <a:r>
              <a:rPr lang="en-US" dirty="0" err="1"/>
              <a:t>dfs.namenode.name.dir.restore</a:t>
            </a:r>
            <a:r>
              <a:rPr lang="en-US" dirty="0"/>
              <a:t> to true</a:t>
            </a:r>
          </a:p>
          <a:p>
            <a:pPr lvl="1"/>
            <a:r>
              <a:rPr lang="en-US" dirty="0"/>
              <a:t>Restores NN </a:t>
            </a:r>
            <a:r>
              <a:rPr lang="en-US" dirty="0" smtClean="0"/>
              <a:t>storage directory </a:t>
            </a:r>
            <a:r>
              <a:rPr lang="en-US" dirty="0"/>
              <a:t>during checkpointing</a:t>
            </a:r>
          </a:p>
          <a:p>
            <a:r>
              <a:rPr lang="en-US" dirty="0"/>
              <a:t>Take periodic backups of namenode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Make copies of the entire storage directory</a:t>
            </a:r>
          </a:p>
          <a:p>
            <a:r>
              <a:rPr lang="en-US" dirty="0" smtClean="0"/>
              <a:t>Set </a:t>
            </a:r>
            <a:r>
              <a:rPr lang="en-US" dirty="0"/>
              <a:t>aside </a:t>
            </a:r>
            <a:r>
              <a:rPr lang="en-US" dirty="0" smtClean="0"/>
              <a:t>a lot </a:t>
            </a:r>
            <a:r>
              <a:rPr lang="en-US" dirty="0"/>
              <a:t>of disk space </a:t>
            </a:r>
            <a:r>
              <a:rPr lang="en-US" dirty="0" smtClean="0"/>
              <a:t>for NN logs</a:t>
            </a:r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dirty="0" smtClean="0"/>
              <a:t>verbose – set aside multiple GBs</a:t>
            </a:r>
            <a:endParaRPr lang="en-US" dirty="0"/>
          </a:p>
          <a:p>
            <a:pPr lvl="1"/>
            <a:r>
              <a:rPr lang="en-US" dirty="0"/>
              <a:t>Many installs configure this too small</a:t>
            </a:r>
          </a:p>
          <a:p>
            <a:pPr lvl="2"/>
            <a:r>
              <a:rPr lang="en-US" dirty="0"/>
              <a:t>NN logs roll with in minutes – hard to debug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Usage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1" y="1016000"/>
            <a:ext cx="10969943" cy="5449887"/>
          </a:xfrm>
        </p:spPr>
        <p:txBody>
          <a:bodyPr/>
          <a:lstStyle/>
          <a:p>
            <a:r>
              <a:rPr lang="en-US" sz="2000" dirty="0" smtClean="0"/>
              <a:t>Cluster </a:t>
            </a:r>
            <a:r>
              <a:rPr lang="en-US" sz="2000" dirty="0"/>
              <a:t>storage, nodes, files, blocks grows</a:t>
            </a:r>
          </a:p>
          <a:p>
            <a:pPr lvl="1"/>
            <a:r>
              <a:rPr lang="en-US" sz="1800" dirty="0"/>
              <a:t>Update NN heap, handler </a:t>
            </a:r>
            <a:r>
              <a:rPr lang="en-US" sz="1800" dirty="0" smtClean="0"/>
              <a:t>count, </a:t>
            </a:r>
            <a:r>
              <a:rPr lang="en-US" sz="1800" dirty="0"/>
              <a:t>number of </a:t>
            </a:r>
            <a:r>
              <a:rPr lang="en-US" sz="1800" dirty="0" smtClean="0"/>
              <a:t>DN </a:t>
            </a:r>
            <a:r>
              <a:rPr lang="en-US" sz="1800" dirty="0" err="1" smtClean="0"/>
              <a:t>xceivers</a:t>
            </a:r>
            <a:endParaRPr lang="en-US" sz="1800" dirty="0" smtClean="0"/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weak </a:t>
            </a:r>
            <a:r>
              <a:rPr lang="en-US" sz="1800" dirty="0"/>
              <a:t>other </a:t>
            </a:r>
            <a:r>
              <a:rPr lang="en-US" sz="1800" dirty="0" smtClean="0"/>
              <a:t>related config periodically</a:t>
            </a:r>
            <a:endParaRPr lang="en-US" sz="1800" dirty="0"/>
          </a:p>
          <a:p>
            <a:r>
              <a:rPr lang="en-US" sz="2000" dirty="0" smtClean="0"/>
              <a:t>Monitor the hardware usage </a:t>
            </a:r>
            <a:r>
              <a:rPr lang="en-US" sz="2000" dirty="0"/>
              <a:t>for your work load</a:t>
            </a:r>
          </a:p>
          <a:p>
            <a:pPr lvl="1"/>
            <a:r>
              <a:rPr lang="en-US" sz="1800" dirty="0" smtClean="0"/>
              <a:t>Disk I/O, network I/O, CPU and </a:t>
            </a:r>
            <a:r>
              <a:rPr lang="en-US" sz="1800" dirty="0"/>
              <a:t>memory usage</a:t>
            </a:r>
          </a:p>
          <a:p>
            <a:pPr lvl="1"/>
            <a:r>
              <a:rPr lang="en-US" sz="1800" dirty="0" smtClean="0"/>
              <a:t>Use this information when </a:t>
            </a:r>
            <a:r>
              <a:rPr lang="en-US" sz="1800" dirty="0"/>
              <a:t>expanding cluster </a:t>
            </a:r>
            <a:r>
              <a:rPr lang="en-US" sz="1800" dirty="0" smtClean="0"/>
              <a:t>capacity</a:t>
            </a:r>
          </a:p>
          <a:p>
            <a:r>
              <a:rPr lang="en-US" sz="2000" dirty="0" smtClean="0"/>
              <a:t>Monitor the usage with HADOOP metrics</a:t>
            </a:r>
          </a:p>
          <a:p>
            <a:pPr lvl="1"/>
            <a:r>
              <a:rPr lang="en-US" sz="1800" dirty="0" smtClean="0"/>
              <a:t>JVM metrics – GC times, Memory used, Thread Status</a:t>
            </a:r>
          </a:p>
          <a:p>
            <a:pPr lvl="1"/>
            <a:r>
              <a:rPr lang="en-US" sz="1800" dirty="0" smtClean="0"/>
              <a:t>RPC metrics – especially latency to track slowdowns</a:t>
            </a:r>
          </a:p>
          <a:p>
            <a:pPr lvl="1"/>
            <a:r>
              <a:rPr lang="en-US" sz="1800" dirty="0" smtClean="0"/>
              <a:t>HDFS metrics</a:t>
            </a:r>
          </a:p>
          <a:p>
            <a:pPr lvl="2"/>
            <a:r>
              <a:rPr lang="en-US" sz="1600" dirty="0" smtClean="0"/>
              <a:t>Used storage, # of files and blocks, total load on the cluster</a:t>
            </a:r>
          </a:p>
          <a:p>
            <a:pPr lvl="2"/>
            <a:r>
              <a:rPr lang="en-US" sz="1600" dirty="0" smtClean="0"/>
              <a:t>File System operations</a:t>
            </a:r>
          </a:p>
          <a:p>
            <a:pPr lvl="1"/>
            <a:r>
              <a:rPr lang="en-US" sz="1800" dirty="0" smtClean="0"/>
              <a:t>MapReduce Metrics</a:t>
            </a:r>
          </a:p>
          <a:p>
            <a:pPr lvl="2"/>
            <a:r>
              <a:rPr lang="en-US" sz="1600" dirty="0" smtClean="0"/>
              <a:t>Slot utilization and Job status</a:t>
            </a:r>
          </a:p>
          <a:p>
            <a:r>
              <a:rPr lang="en-US" sz="2000" dirty="0"/>
              <a:t>Tweak </a:t>
            </a:r>
            <a:r>
              <a:rPr lang="en-US" sz="2000" dirty="0" smtClean="0"/>
              <a:t>configurations during upgrades/</a:t>
            </a:r>
            <a:r>
              <a:rPr lang="en-US" sz="2000" dirty="0" smtClean="0"/>
              <a:t>maintenance on an ongoing basis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Continual Investment in Documentation</a:t>
            </a:r>
          </a:p>
          <a:p>
            <a:pPr lvl="1"/>
            <a:r>
              <a:rPr lang="en-US" dirty="0" smtClean="0"/>
              <a:t>Hortonworks Data Platform Documentation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docs.hortonworks.com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Documentation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hadoop.apache.org</a:t>
            </a:r>
            <a:r>
              <a:rPr lang="en-US" dirty="0"/>
              <a:t>/docs/current/</a:t>
            </a:r>
            <a:endParaRPr lang="en-US" dirty="0" smtClean="0"/>
          </a:p>
          <a:p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Documentation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welcome your requests in Apache </a:t>
            </a:r>
            <a:r>
              <a:rPr lang="en-US" dirty="0" err="1"/>
              <a:t>jira</a:t>
            </a:r>
            <a:r>
              <a:rPr lang="en-US" dirty="0"/>
              <a:t> for documentation </a:t>
            </a:r>
            <a:r>
              <a:rPr lang="en-US" dirty="0" smtClean="0"/>
              <a:t>improvements.</a:t>
            </a:r>
          </a:p>
          <a:p>
            <a:pPr lvl="2"/>
            <a:r>
              <a:rPr lang="en-US" dirty="0" smtClean="0"/>
              <a:t>Create issues with the “documentation” label.</a:t>
            </a:r>
          </a:p>
          <a:p>
            <a:pPr lvl="2"/>
            <a:r>
              <a:rPr lang="en-US" dirty="0" smtClean="0"/>
              <a:t>Getting the end user perspective is extremely valuable.</a:t>
            </a:r>
            <a:endParaRPr lang="en-US" dirty="0"/>
          </a:p>
          <a:p>
            <a:pPr lvl="1"/>
            <a:r>
              <a:rPr lang="en-US" dirty="0" smtClean="0"/>
              <a:t>We would be grateful to receive documentation patches.</a:t>
            </a:r>
          </a:p>
          <a:p>
            <a:pPr lvl="2"/>
            <a:r>
              <a:rPr lang="en-US" dirty="0" smtClean="0"/>
              <a:t>It’s a great way to get started in the Apache </a:t>
            </a:r>
            <a:r>
              <a:rPr lang="en-US" dirty="0" err="1" smtClean="0"/>
              <a:t>Hadoop</a:t>
            </a:r>
            <a:r>
              <a:rPr lang="en-US" dirty="0" smtClean="0"/>
              <a:t> open source process.</a:t>
            </a:r>
          </a:p>
          <a:p>
            <a:pPr lvl="2"/>
            <a:r>
              <a:rPr lang="en-US" dirty="0" smtClean="0"/>
              <a:t>Search for unresolved issues with the “documentation” label.</a:t>
            </a:r>
          </a:p>
          <a:p>
            <a:pPr lvl="2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/issues/?</a:t>
            </a:r>
            <a:r>
              <a:rPr lang="en-US" dirty="0" err="1"/>
              <a:t>jql</a:t>
            </a:r>
            <a:r>
              <a:rPr lang="en-US" dirty="0"/>
              <a:t>=project%20in%20(HDFS%2C%20HADOOP%2C%20YARN%2C%20MAPREDUCE)%20AND%20resolution%20%3D%20Unresolved%20AND%20labels%20%3D%20documentation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3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Improvements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 Incidents and Software Improvements to Address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Chris </a:t>
            </a:r>
            <a:r>
              <a:rPr lang="en-US" sz="2000" dirty="0" err="1"/>
              <a:t>Nauroth</a:t>
            </a:r>
            <a:endParaRPr lang="en-US" sz="2000" dirty="0"/>
          </a:p>
          <a:p>
            <a:r>
              <a:rPr lang="en-US" b="0" dirty="0" smtClean="0"/>
              <a:t>Member of Technical Staff, Hortonworks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 smtClean="0"/>
              <a:t> committer and PMC member</a:t>
            </a:r>
          </a:p>
          <a:p>
            <a:pPr lvl="1"/>
            <a:r>
              <a:rPr lang="en-US" dirty="0" smtClean="0"/>
              <a:t>Major contributor to HDFS ACLs, Windows compatibility, and operability improvements</a:t>
            </a:r>
            <a:endParaRPr lang="en-US" b="0" dirty="0" smtClean="0"/>
          </a:p>
          <a:p>
            <a:r>
              <a:rPr lang="en-US" b="0" dirty="0" err="1" smtClean="0"/>
              <a:t>Hadoop</a:t>
            </a:r>
            <a:r>
              <a:rPr lang="en-US" b="0" dirty="0" smtClean="0"/>
              <a:t> user since 2010</a:t>
            </a:r>
          </a:p>
          <a:p>
            <a:pPr lvl="1"/>
            <a:r>
              <a:rPr lang="en-US" b="0" dirty="0" smtClean="0"/>
              <a:t>Prior employment </a:t>
            </a:r>
            <a:r>
              <a:rPr lang="en-US" dirty="0" smtClean="0"/>
              <a:t>ex</a:t>
            </a:r>
            <a:r>
              <a:rPr lang="en-US" b="0" dirty="0" smtClean="0"/>
              <a:t>perience deploying, maintaining and using </a:t>
            </a:r>
            <a:r>
              <a:rPr lang="en-US" b="0" dirty="0" err="1" smtClean="0"/>
              <a:t>Hadoop</a:t>
            </a:r>
            <a:r>
              <a:rPr lang="en-US" b="0" dirty="0" smtClean="0"/>
              <a:t> clusters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Suresh </a:t>
            </a:r>
            <a:r>
              <a:rPr lang="en-US" sz="2000" dirty="0" err="1" smtClean="0"/>
              <a:t>Srinivas</a:t>
            </a:r>
            <a:endParaRPr lang="en-US" sz="2000" dirty="0" smtClean="0"/>
          </a:p>
          <a:p>
            <a:r>
              <a:rPr lang="en-US" b="0" dirty="0"/>
              <a:t>Architect &amp; Founder at Hortonworks</a:t>
            </a:r>
          </a:p>
          <a:p>
            <a:pPr lvl="1"/>
            <a:r>
              <a:rPr lang="en-US" b="0" dirty="0"/>
              <a:t>Long time Apache </a:t>
            </a:r>
            <a:r>
              <a:rPr lang="en-US" b="0" dirty="0" err="1"/>
              <a:t>Hadoop</a:t>
            </a:r>
            <a:r>
              <a:rPr lang="en-US" b="0" dirty="0"/>
              <a:t> committer and PMC member</a:t>
            </a:r>
          </a:p>
          <a:p>
            <a:pPr lvl="1"/>
            <a:r>
              <a:rPr lang="en-US" b="0" dirty="0"/>
              <a:t>Designed and developed many key </a:t>
            </a:r>
            <a:r>
              <a:rPr lang="en-US" b="0" dirty="0" err="1"/>
              <a:t>Hadoop</a:t>
            </a:r>
            <a:r>
              <a:rPr lang="en-US" b="0" dirty="0"/>
              <a:t> features</a:t>
            </a:r>
          </a:p>
          <a:p>
            <a:r>
              <a:rPr lang="en-US" b="0" dirty="0"/>
              <a:t>Experience from supporting many clusters</a:t>
            </a:r>
          </a:p>
          <a:p>
            <a:pPr lvl="1"/>
            <a:r>
              <a:rPr lang="en-US" b="0" dirty="0"/>
              <a:t>Including some of the world’s largest </a:t>
            </a:r>
            <a:r>
              <a:rPr lang="en-US" b="0" dirty="0" err="1"/>
              <a:t>Hadoop</a:t>
            </a:r>
            <a:r>
              <a:rPr lang="en-US" b="0" dirty="0"/>
              <a:t> </a:t>
            </a:r>
            <a:r>
              <a:rPr lang="en-US" b="0" dirty="0" smtClean="0"/>
              <a:t>clusters</a:t>
            </a:r>
            <a:endParaRPr lang="en-US" dirty="0" smtClean="0"/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pic>
        <p:nvPicPr>
          <p:cNvPr id="6" name="Picture 5" descr="cnauroth-2014-06-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r="21371"/>
          <a:stretch/>
        </p:blipFill>
        <p:spPr>
          <a:xfrm>
            <a:off x="9524774" y="1349953"/>
            <a:ext cx="1392514" cy="1778866"/>
          </a:xfrm>
          <a:prstGeom prst="rect">
            <a:avLst/>
          </a:prstGeom>
        </p:spPr>
      </p:pic>
      <p:pic>
        <p:nvPicPr>
          <p:cNvPr id="7" name="Picture 6" descr="sures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74" y="3655292"/>
            <a:ext cx="1392514" cy="18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edit the metadata files!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Editing can corrupt the </a:t>
            </a:r>
            <a:r>
              <a:rPr lang="en-US" dirty="0" smtClean="0"/>
              <a:t>cluster state</a:t>
            </a:r>
            <a:endParaRPr lang="en-US" dirty="0"/>
          </a:p>
          <a:p>
            <a:pPr lvl="1"/>
            <a:r>
              <a:rPr lang="en-US" dirty="0"/>
              <a:t>Might result in loss of </a:t>
            </a:r>
            <a:r>
              <a:rPr lang="en-US" dirty="0" smtClean="0"/>
              <a:t>data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/>
              <a:t>Real incident</a:t>
            </a:r>
          </a:p>
          <a:p>
            <a:pPr lvl="1"/>
            <a:r>
              <a:rPr lang="en-US" dirty="0" smtClean="0"/>
              <a:t>NN misconfigured </a:t>
            </a:r>
            <a:r>
              <a:rPr lang="en-US" dirty="0"/>
              <a:t>to point to another </a:t>
            </a:r>
            <a:r>
              <a:rPr lang="en-US" dirty="0" smtClean="0"/>
              <a:t>NN’s metadata</a:t>
            </a:r>
            <a:endParaRPr lang="en-US" dirty="0"/>
          </a:p>
          <a:p>
            <a:pPr lvl="1"/>
            <a:r>
              <a:rPr lang="en-US" dirty="0"/>
              <a:t>DNs can’t register due to namespace ID mismatch</a:t>
            </a:r>
          </a:p>
          <a:p>
            <a:pPr lvl="2"/>
            <a:r>
              <a:rPr lang="en-US" b="1" dirty="0"/>
              <a:t>System detected the problem correctly</a:t>
            </a:r>
          </a:p>
          <a:p>
            <a:pPr lvl="2"/>
            <a:r>
              <a:rPr lang="en-US" dirty="0"/>
              <a:t>Safety net ignored by the admin!</a:t>
            </a:r>
          </a:p>
          <a:p>
            <a:pPr lvl="1"/>
            <a:r>
              <a:rPr lang="en-US" dirty="0"/>
              <a:t>Admin edits the namenode VERSION file to match </a:t>
            </a:r>
            <a:r>
              <a:rPr lang="en-US" dirty="0" smtClean="0"/>
              <a:t>ids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 algn="ctr">
              <a:buNone/>
            </a:pPr>
            <a:endParaRPr lang="en-US" sz="3600" dirty="0" smtClean="0"/>
          </a:p>
          <a:p>
            <a:pPr marL="914400" lvl="2" indent="0" algn="ctr">
              <a:buNone/>
            </a:pPr>
            <a:r>
              <a:rPr lang="en-US" sz="3600" i="1" dirty="0" smtClean="0"/>
              <a:t>What </a:t>
            </a:r>
            <a:r>
              <a:rPr lang="en-US" sz="3600" i="1" dirty="0"/>
              <a:t>Happens Next?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Pause deletion of blocks when the </a:t>
            </a:r>
            <a:r>
              <a:rPr lang="en-US" dirty="0" err="1"/>
              <a:t>namenode</a:t>
            </a:r>
            <a:r>
              <a:rPr lang="en-US" dirty="0"/>
              <a:t> starts </a:t>
            </a:r>
            <a:r>
              <a:rPr lang="en-US" dirty="0" smtClean="0"/>
              <a:t>up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6186</a:t>
            </a:r>
          </a:p>
          <a:p>
            <a:pPr lvl="1"/>
            <a:r>
              <a:rPr lang="en-US" dirty="0" smtClean="0"/>
              <a:t>Supports configurable delay of block deletions after </a:t>
            </a:r>
            <a:r>
              <a:rPr lang="en-US" dirty="0" err="1" smtClean="0"/>
              <a:t>NameNode</a:t>
            </a:r>
            <a:r>
              <a:rPr lang="en-US" dirty="0" smtClean="0"/>
              <a:t> startup</a:t>
            </a:r>
          </a:p>
          <a:p>
            <a:pPr lvl="1"/>
            <a:r>
              <a:rPr lang="en-US" dirty="0" smtClean="0"/>
              <a:t>Gives an admin extra time to diagnose before deletions begin</a:t>
            </a:r>
          </a:p>
          <a:p>
            <a:r>
              <a:rPr lang="en-US" dirty="0"/>
              <a:t>Show when block deletion will start after </a:t>
            </a:r>
            <a:r>
              <a:rPr lang="en-US" dirty="0" err="1"/>
              <a:t>NameNode</a:t>
            </a:r>
            <a:r>
              <a:rPr lang="en-US" dirty="0"/>
              <a:t> startup in </a:t>
            </a:r>
            <a:r>
              <a:rPr lang="en-US" dirty="0" err="1" smtClean="0"/>
              <a:t>WebUI</a:t>
            </a:r>
            <a:endParaRPr lang="en-US" dirty="0" smtClean="0"/>
          </a:p>
          <a:p>
            <a:pPr lvl="1"/>
            <a:r>
              <a:rPr lang="en-US" dirty="0"/>
              <a:t>https://issues.apache.org/jira/browse/HDFS-</a:t>
            </a:r>
            <a:r>
              <a:rPr lang="en-US" dirty="0" smtClean="0"/>
              <a:t>6385</a:t>
            </a:r>
          </a:p>
          <a:p>
            <a:pPr lvl="1"/>
            <a:r>
              <a:rPr lang="en-US" dirty="0" smtClean="0"/>
              <a:t>The web UI already displays the number of pending block deletions</a:t>
            </a:r>
          </a:p>
          <a:p>
            <a:pPr lvl="1"/>
            <a:r>
              <a:rPr lang="en-US" dirty="0" smtClean="0"/>
              <a:t>This will enhance the display to indicate when actual deletion will begin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1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Against Accidental Deletion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1" y="1016003"/>
            <a:ext cx="10969943" cy="5388889"/>
          </a:xfrm>
        </p:spPr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m</a:t>
            </a:r>
            <a:r>
              <a:rPr lang="en-US" dirty="0" smtClean="0"/>
              <a:t> –r deletes </a:t>
            </a:r>
            <a:r>
              <a:rPr lang="en-US" dirty="0"/>
              <a:t>the </a:t>
            </a:r>
            <a:r>
              <a:rPr lang="en-US" dirty="0" smtClean="0"/>
              <a:t>data </a:t>
            </a:r>
            <a:r>
              <a:rPr lang="en-US" dirty="0"/>
              <a:t>at the speed of Hadoop!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ctrl-c of the command does not stop deletion!</a:t>
            </a:r>
          </a:p>
          <a:p>
            <a:pPr lvl="1"/>
            <a:r>
              <a:rPr lang="en-US" dirty="0" smtClean="0"/>
              <a:t>Undeleting </a:t>
            </a:r>
            <a:r>
              <a:rPr lang="en-US" dirty="0"/>
              <a:t>files on datanodes is hard </a:t>
            </a:r>
            <a:r>
              <a:rPr lang="en-US" dirty="0" smtClean="0"/>
              <a:t>&amp; time </a:t>
            </a:r>
            <a:r>
              <a:rPr lang="en-US" dirty="0"/>
              <a:t>consuming</a:t>
            </a:r>
          </a:p>
          <a:p>
            <a:pPr lvl="2"/>
            <a:r>
              <a:rPr lang="en-US" dirty="0"/>
              <a:t>Immediately </a:t>
            </a:r>
            <a:r>
              <a:rPr lang="en-US" dirty="0" smtClean="0"/>
              <a:t>shutdown NN, </a:t>
            </a:r>
            <a:r>
              <a:rPr lang="en-US" dirty="0" err="1" smtClean="0"/>
              <a:t>unmount</a:t>
            </a:r>
            <a:r>
              <a:rPr lang="en-US" dirty="0" smtClean="0"/>
              <a:t> disks on datanodes</a:t>
            </a:r>
            <a:endParaRPr lang="en-US" dirty="0"/>
          </a:p>
          <a:p>
            <a:pPr lvl="2"/>
            <a:r>
              <a:rPr lang="en-US" dirty="0" smtClean="0"/>
              <a:t>Recover deleted </a:t>
            </a:r>
            <a:r>
              <a:rPr lang="en-US" dirty="0"/>
              <a:t>files</a:t>
            </a:r>
          </a:p>
          <a:p>
            <a:pPr lvl="2"/>
            <a:r>
              <a:rPr lang="en-US" dirty="0"/>
              <a:t>Start namenode without the delete operation in </a:t>
            </a:r>
            <a:r>
              <a:rPr lang="en-US" dirty="0" smtClean="0"/>
              <a:t>edits</a:t>
            </a:r>
          </a:p>
          <a:p>
            <a:r>
              <a:rPr lang="en-US" dirty="0" smtClean="0"/>
              <a:t>Enable Trash</a:t>
            </a:r>
            <a:endParaRPr lang="en-US" dirty="0"/>
          </a:p>
          <a:p>
            <a:r>
              <a:rPr lang="en-US" dirty="0"/>
              <a:t>Real Incident</a:t>
            </a:r>
          </a:p>
          <a:p>
            <a:pPr lvl="1"/>
            <a:r>
              <a:rPr lang="en-US" dirty="0"/>
              <a:t>Customer is running </a:t>
            </a:r>
            <a:r>
              <a:rPr lang="en-US" dirty="0" smtClean="0"/>
              <a:t>a </a:t>
            </a:r>
            <a:r>
              <a:rPr lang="en-US" dirty="0" err="1" smtClean="0"/>
              <a:t>distro</a:t>
            </a:r>
            <a:r>
              <a:rPr lang="en-US" dirty="0" smtClean="0"/>
              <a:t> </a:t>
            </a:r>
            <a:r>
              <a:rPr lang="en-US" dirty="0"/>
              <a:t>of Hadoop with trash not enabled</a:t>
            </a:r>
          </a:p>
          <a:p>
            <a:pPr lvl="1"/>
            <a:r>
              <a:rPr lang="en-US" dirty="0"/>
              <a:t>Deletes a large </a:t>
            </a:r>
            <a:r>
              <a:rPr lang="en-US" dirty="0" err="1" smtClean="0"/>
              <a:t>dir</a:t>
            </a:r>
            <a:r>
              <a:rPr lang="en-US" dirty="0" smtClean="0"/>
              <a:t> (</a:t>
            </a:r>
            <a:r>
              <a:rPr lang="en-US" dirty="0"/>
              <a:t>100 TB) and shuts down NN immediately</a:t>
            </a:r>
          </a:p>
          <a:p>
            <a:pPr lvl="1"/>
            <a:r>
              <a:rPr lang="en-US" dirty="0"/>
              <a:t>Support person asks </a:t>
            </a:r>
            <a:r>
              <a:rPr lang="en-US" dirty="0" smtClean="0"/>
              <a:t>NN to be restarted to </a:t>
            </a:r>
            <a:r>
              <a:rPr lang="en-US" dirty="0"/>
              <a:t>see if trash is </a:t>
            </a:r>
            <a:r>
              <a:rPr lang="en-US" dirty="0" smtClean="0"/>
              <a:t>enabled!</a:t>
            </a:r>
          </a:p>
          <a:p>
            <a:pPr marL="457200" lvl="1" indent="0" algn="ctr">
              <a:buNone/>
            </a:pPr>
            <a:r>
              <a:rPr lang="en-US" dirty="0"/>
              <a:t>	</a:t>
            </a:r>
            <a:r>
              <a:rPr lang="en-US" sz="2800" b="1" i="1" dirty="0">
                <a:solidFill>
                  <a:srgbClr val="1E1E1E"/>
                </a:solidFill>
              </a:rPr>
              <a:t>What happens next</a:t>
            </a:r>
            <a:r>
              <a:rPr lang="en-US" sz="2800" b="1" i="1" dirty="0" smtClean="0">
                <a:solidFill>
                  <a:srgbClr val="1E1E1E"/>
                </a:solidFill>
              </a:rPr>
              <a:t>?</a:t>
            </a:r>
            <a:endParaRPr lang="en-US" sz="2800" i="1" dirty="0" smtClean="0">
              <a:solidFill>
                <a:srgbClr val="1E1E1E"/>
              </a:solidFill>
            </a:endParaRPr>
          </a:p>
          <a:p>
            <a:r>
              <a:rPr lang="en-US" dirty="0" smtClean="0"/>
              <a:t>Now </a:t>
            </a:r>
            <a:r>
              <a:rPr lang="en-US" dirty="0"/>
              <a:t>HDFS has Snapshots!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HDFS Snapshots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2802</a:t>
            </a:r>
          </a:p>
          <a:p>
            <a:pPr lvl="1"/>
            <a:r>
              <a:rPr lang="en-US" dirty="0" smtClean="0"/>
              <a:t>A snapshot is a read-only point-in-time image of part of the file system</a:t>
            </a:r>
          </a:p>
          <a:p>
            <a:pPr lvl="1"/>
            <a:r>
              <a:rPr lang="en-US" dirty="0" smtClean="0"/>
              <a:t>A snapshot created before a deletion can be used to restore deleted data</a:t>
            </a:r>
          </a:p>
          <a:p>
            <a:pPr lvl="1"/>
            <a:r>
              <a:rPr lang="en-US" dirty="0" smtClean="0"/>
              <a:t>More coverage of snapshots later in the presentation</a:t>
            </a:r>
          </a:p>
          <a:p>
            <a:r>
              <a:rPr lang="en-US" dirty="0" smtClean="0"/>
              <a:t>HDFS ACLs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4685</a:t>
            </a:r>
          </a:p>
          <a:p>
            <a:pPr lvl="1"/>
            <a:r>
              <a:rPr lang="en-US" dirty="0" smtClean="0"/>
              <a:t>Finer-grained control of file permissions can help prevent an accidental deletion</a:t>
            </a:r>
          </a:p>
          <a:p>
            <a:pPr lvl="1"/>
            <a:r>
              <a:rPr lang="en-US" dirty="0" smtClean="0"/>
              <a:t>More coverage of ACLs later in the presentation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5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Unexpected error during HA HDFS upgrade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Background: HDFS HA Architecture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hadoop.apache.org</a:t>
            </a:r>
            <a:r>
              <a:rPr lang="en-US" dirty="0"/>
              <a:t>/docs/current/</a:t>
            </a:r>
            <a:r>
              <a:rPr lang="en-US" dirty="0" err="1"/>
              <a:t>hadoop</a:t>
            </a:r>
            <a:r>
              <a:rPr lang="en-US" dirty="0"/>
              <a:t>-project-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hadoop-hdfs</a:t>
            </a:r>
            <a:r>
              <a:rPr lang="en-US" dirty="0"/>
              <a:t>/</a:t>
            </a:r>
            <a:r>
              <a:rPr lang="en-US" dirty="0" err="1"/>
              <a:t>HDFSHighAvailabilityWithQJM.html</a:t>
            </a:r>
            <a:endParaRPr lang="en-US" dirty="0" smtClean="0"/>
          </a:p>
          <a:p>
            <a:r>
              <a:rPr lang="en-US" dirty="0" smtClean="0"/>
              <a:t>Real Incident</a:t>
            </a:r>
          </a:p>
          <a:p>
            <a:pPr lvl="1"/>
            <a:r>
              <a:rPr lang="en-US" dirty="0" smtClean="0"/>
              <a:t>During upgrade, </a:t>
            </a:r>
            <a:r>
              <a:rPr lang="en-US" dirty="0" err="1" smtClean="0"/>
              <a:t>NameNode</a:t>
            </a:r>
            <a:r>
              <a:rPr lang="en-US" dirty="0" smtClean="0"/>
              <a:t> calls every </a:t>
            </a:r>
            <a:r>
              <a:rPr lang="en-US" dirty="0" err="1" smtClean="0"/>
              <a:t>JournalNode</a:t>
            </a:r>
            <a:r>
              <a:rPr lang="en-US" dirty="0" smtClean="0"/>
              <a:t> to request backup of metadata directory, which renames “current” directory to “</a:t>
            </a:r>
            <a:r>
              <a:rPr lang="en-US" dirty="0" err="1" smtClean="0"/>
              <a:t>previous.tmp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Permissions incorrect on metadata directory for 1 out of 3 </a:t>
            </a:r>
            <a:r>
              <a:rPr lang="en-US" dirty="0" err="1" smtClean="0"/>
              <a:t>JournalNodes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hdfs</a:t>
            </a:r>
            <a:r>
              <a:rPr lang="en-US" dirty="0" smtClean="0"/>
              <a:t> user is not authorized to rename.  Backup fails for that </a:t>
            </a:r>
            <a:r>
              <a:rPr lang="en-US" dirty="0" err="1" smtClean="0"/>
              <a:t>JournalNode</a:t>
            </a:r>
            <a:r>
              <a:rPr lang="en-US" dirty="0" smtClean="0"/>
              <a:t>, so upgrade process aborts with error.</a:t>
            </a:r>
          </a:p>
          <a:p>
            <a:pPr marL="398463" lvl="1" indent="0">
              <a:buNone/>
            </a:pPr>
            <a:r>
              <a:rPr lang="en-US" sz="2800" dirty="0" smtClean="0"/>
              <a:t>			</a:t>
            </a:r>
            <a:r>
              <a:rPr lang="en-US" sz="2800" dirty="0"/>
              <a:t>	</a:t>
            </a:r>
            <a:r>
              <a:rPr lang="en-US" sz="2800" b="1" i="1" dirty="0">
                <a:solidFill>
                  <a:srgbClr val="1E1E1E"/>
                </a:solidFill>
              </a:rPr>
              <a:t>What happens next?</a:t>
            </a:r>
            <a:endParaRPr lang="en-US" sz="2800" i="1" dirty="0">
              <a:solidFill>
                <a:srgbClr val="1E1E1E"/>
              </a:solidFill>
            </a:endParaRPr>
          </a:p>
          <a:p>
            <a:pPr marL="398463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Improve diagnostics on storage directory rename operations by using native code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7118</a:t>
            </a:r>
          </a:p>
          <a:p>
            <a:pPr lvl="1"/>
            <a:r>
              <a:rPr lang="en-US" dirty="0" smtClean="0"/>
              <a:t>Logs additional root cause information for rename failure.  For example, EACCES</a:t>
            </a:r>
          </a:p>
          <a:p>
            <a:r>
              <a:rPr lang="en-US" dirty="0"/>
              <a:t>Split error checks in into separate conditions to improve diagnostics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7119</a:t>
            </a:r>
          </a:p>
          <a:p>
            <a:pPr lvl="1"/>
            <a:r>
              <a:rPr lang="en-US" dirty="0" smtClean="0"/>
              <a:t>Splits a log message about failure to delete or rename into separate log messages to clarify which specific action failed</a:t>
            </a:r>
          </a:p>
          <a:p>
            <a:r>
              <a:rPr lang="en-US" dirty="0"/>
              <a:t>When aborting </a:t>
            </a:r>
            <a:r>
              <a:rPr lang="en-US" dirty="0" err="1"/>
              <a:t>NameNode</a:t>
            </a:r>
            <a:r>
              <a:rPr lang="en-US" dirty="0"/>
              <a:t> or </a:t>
            </a:r>
            <a:r>
              <a:rPr lang="en-US" dirty="0" err="1" smtClean="0"/>
              <a:t>JournalNode</a:t>
            </a:r>
            <a:r>
              <a:rPr lang="en-US" dirty="0" smtClean="0"/>
              <a:t>, </a:t>
            </a:r>
            <a:r>
              <a:rPr lang="en-US" dirty="0"/>
              <a:t>write the contents of the metadata directories and permissions to logs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7120</a:t>
            </a:r>
          </a:p>
          <a:p>
            <a:pPr lvl="1"/>
            <a:r>
              <a:rPr lang="en-US" dirty="0" smtClean="0"/>
              <a:t>Usually the first information asked of the user, so we can automate this</a:t>
            </a:r>
          </a:p>
          <a:p>
            <a:r>
              <a:rPr lang="en-US" dirty="0"/>
              <a:t>For </a:t>
            </a:r>
            <a:r>
              <a:rPr lang="en-US" dirty="0" err="1"/>
              <a:t>JournalNode</a:t>
            </a:r>
            <a:r>
              <a:rPr lang="en-US" dirty="0"/>
              <a:t> operations that must succeed on all nodes, execute a pre-check to verify that the operation can succeed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/>
              <a:t>jira</a:t>
            </a:r>
            <a:r>
              <a:rPr lang="en-US" dirty="0"/>
              <a:t>/browse/HDFS-</a:t>
            </a:r>
            <a:r>
              <a:rPr lang="en-US" dirty="0" smtClean="0"/>
              <a:t>7121</a:t>
            </a:r>
          </a:p>
          <a:p>
            <a:pPr lvl="1"/>
            <a:r>
              <a:rPr lang="en-US" dirty="0" smtClean="0"/>
              <a:t>Prevents need for manual cleanup on 2 out of 3 </a:t>
            </a:r>
            <a:r>
              <a:rPr lang="en-US" dirty="0" err="1" smtClean="0"/>
              <a:t>JournalNodes</a:t>
            </a:r>
            <a:r>
              <a:rPr lang="en-US" dirty="0" smtClean="0"/>
              <a:t> where backup succeeded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Case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Highlights Revisited</a:t>
            </a:r>
          </a:p>
          <a:p>
            <a:pPr lvl="1"/>
            <a:r>
              <a:rPr lang="en-US" dirty="0" smtClean="0"/>
              <a:t>Core </a:t>
            </a:r>
            <a:r>
              <a:rPr lang="en-US" dirty="0" err="1" smtClean="0"/>
              <a:t>Hadoop</a:t>
            </a:r>
            <a:r>
              <a:rPr lang="en-US" dirty="0" smtClean="0"/>
              <a:t> components (HDFS, YARN and </a:t>
            </a:r>
            <a:r>
              <a:rPr lang="en-US" dirty="0" err="1" smtClean="0"/>
              <a:t>MapReduce</a:t>
            </a:r>
            <a:r>
              <a:rPr lang="en-US" dirty="0" smtClean="0"/>
              <a:t>) are used across almost all deployments, and therefore receive proportionally more support cases than other ecosystem components.</a:t>
            </a:r>
          </a:p>
          <a:p>
            <a:pPr lvl="2"/>
            <a:r>
              <a:rPr lang="en-US" b="1" dirty="0" smtClean="0"/>
              <a:t>Action</a:t>
            </a:r>
            <a:r>
              <a:rPr lang="en-US" dirty="0" smtClean="0"/>
              <a:t>: Focus efforts on core </a:t>
            </a:r>
            <a:r>
              <a:rPr lang="en-US" dirty="0" err="1" smtClean="0"/>
              <a:t>Hadoop</a:t>
            </a:r>
            <a:r>
              <a:rPr lang="en-US" dirty="0" smtClean="0"/>
              <a:t> first to improve operability of the platform.</a:t>
            </a:r>
          </a:p>
          <a:p>
            <a:pPr lvl="1"/>
            <a:r>
              <a:rPr lang="en-US" dirty="0" smtClean="0"/>
              <a:t>Misconfiguration is the dominant root cause.</a:t>
            </a:r>
          </a:p>
          <a:p>
            <a:pPr lvl="2"/>
            <a:r>
              <a:rPr lang="en-US" b="1" dirty="0" smtClean="0"/>
              <a:t>Action</a:t>
            </a:r>
            <a:r>
              <a:rPr lang="en-US" dirty="0" smtClean="0"/>
              <a:t>: Publish configuration best practices and advise on the need for ongoing review of configuration as cluster usage patterns change over time.</a:t>
            </a:r>
          </a:p>
          <a:p>
            <a:pPr lvl="1"/>
            <a:r>
              <a:rPr lang="en-US" dirty="0" smtClean="0"/>
              <a:t>Documentation is a close second.</a:t>
            </a:r>
          </a:p>
          <a:p>
            <a:pPr lvl="2"/>
            <a:r>
              <a:rPr lang="en-US" b="1" dirty="0" smtClean="0"/>
              <a:t>Action</a:t>
            </a:r>
            <a:r>
              <a:rPr lang="en-US" dirty="0" smtClean="0"/>
              <a:t>: Contribute frequently to product documentation, both in open source Apache </a:t>
            </a:r>
            <a:r>
              <a:rPr lang="en-US" dirty="0" err="1" smtClean="0"/>
              <a:t>Hadoop</a:t>
            </a:r>
            <a:r>
              <a:rPr lang="en-US" dirty="0" smtClean="0"/>
              <a:t> and in the </a:t>
            </a:r>
            <a:r>
              <a:rPr lang="en-US" dirty="0" err="1" smtClean="0"/>
              <a:t>distro</a:t>
            </a:r>
            <a:r>
              <a:rPr lang="en-US" dirty="0" smtClean="0"/>
              <a:t>.  End user documentation is a gating factor for launching new features.  We welcome your requests in Apache </a:t>
            </a:r>
            <a:r>
              <a:rPr lang="en-US" dirty="0" err="1" smtClean="0"/>
              <a:t>jira</a:t>
            </a:r>
            <a:r>
              <a:rPr lang="en-US" dirty="0" smtClean="0"/>
              <a:t> for documentation improvements, and we welcome your patches!</a:t>
            </a:r>
          </a:p>
          <a:p>
            <a:pPr lvl="1"/>
            <a:r>
              <a:rPr lang="en-US" dirty="0" smtClean="0"/>
              <a:t>Code changes often can be implemented to eliminate an operational issue, help with diagnosis or provide increased visibility.</a:t>
            </a:r>
          </a:p>
          <a:p>
            <a:pPr lvl="2"/>
            <a:r>
              <a:rPr lang="en-US" b="1" dirty="0" smtClean="0"/>
              <a:t>Action</a:t>
            </a:r>
            <a:r>
              <a:rPr lang="en-US" dirty="0" smtClean="0"/>
              <a:t>: After resolution of each support case, consider potential product improvements.  For example, can logging be improved?  Small code changes can have a big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8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err="1"/>
              <a:t>Learnings</a:t>
            </a:r>
            <a:r>
              <a:rPr lang="en-US" dirty="0"/>
              <a:t> and Best Practices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Features that Help Improve Production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ACLs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Existing </a:t>
            </a:r>
            <a:r>
              <a:rPr lang="en-US" dirty="0" smtClean="0"/>
              <a:t>HDFS POSIX permissions good, but not flexible enough</a:t>
            </a:r>
          </a:p>
          <a:p>
            <a:pPr lvl="1"/>
            <a:r>
              <a:rPr lang="en-US" dirty="0" smtClean="0"/>
              <a:t>Permission requirements may differ from the natural organizational hierarchy of users and groups.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HDFS ACLs augment the existing HDFS POSIX permissions model by implementing the POSIX ACL model.</a:t>
            </a:r>
          </a:p>
          <a:p>
            <a:pPr lvl="1"/>
            <a:r>
              <a:rPr lang="en-US" dirty="0"/>
              <a:t>An ACL (Access Control List) provides a way to set different permissions for specific named users or named groups, not only the file’s owner and file’s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File Permissions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442" y="1165225"/>
            <a:ext cx="10469164" cy="4611688"/>
          </a:xfrm>
        </p:spPr>
        <p:txBody>
          <a:bodyPr/>
          <a:lstStyle/>
          <a:p>
            <a:r>
              <a:rPr lang="en-US" sz="2400" dirty="0" smtClean="0"/>
              <a:t>Authorization requirements:</a:t>
            </a:r>
          </a:p>
          <a:p>
            <a:pPr lvl="1"/>
            <a:r>
              <a:rPr lang="en-US" sz="2000" dirty="0"/>
              <a:t>In a sales department, they would like a single user Maya (Department Manager) to </a:t>
            </a:r>
            <a:r>
              <a:rPr lang="en-US" sz="2000" dirty="0" smtClean="0"/>
              <a:t>control all modifications to </a:t>
            </a:r>
            <a:r>
              <a:rPr lang="en-US" sz="2000" dirty="0"/>
              <a:t>sales </a:t>
            </a:r>
            <a:r>
              <a:rPr lang="en-US" sz="2000" dirty="0" smtClean="0"/>
              <a:t>data</a:t>
            </a:r>
          </a:p>
          <a:p>
            <a:pPr lvl="1"/>
            <a:r>
              <a:rPr lang="en-US" sz="2000" dirty="0" smtClean="0"/>
              <a:t>Other members of sales department need to view the data, but can’t modify it.</a:t>
            </a:r>
          </a:p>
          <a:p>
            <a:pPr lvl="1"/>
            <a:r>
              <a:rPr lang="en-US" sz="2000" dirty="0" smtClean="0"/>
              <a:t>Everyone else in the company must not be allowed to view the data. </a:t>
            </a:r>
          </a:p>
          <a:p>
            <a:r>
              <a:rPr lang="en-US" sz="2400" dirty="0" smtClean="0"/>
              <a:t>Can be implemented via the following:</a:t>
            </a:r>
          </a:p>
          <a:p>
            <a:pPr marL="398463" lvl="1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7" y="4378328"/>
            <a:ext cx="11191140" cy="8509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12039" y="4632328"/>
            <a:ext cx="2860988" cy="1229518"/>
            <a:chOff x="139700" y="5199858"/>
            <a:chExt cx="2146300" cy="1229518"/>
          </a:xfrm>
        </p:grpSpPr>
        <p:sp>
          <p:nvSpPr>
            <p:cNvPr id="10" name="Rectangle 9"/>
            <p:cNvSpPr/>
            <p:nvPr/>
          </p:nvSpPr>
          <p:spPr>
            <a:xfrm>
              <a:off x="660399" y="5199858"/>
              <a:ext cx="317501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9700" y="5866600"/>
              <a:ext cx="2146300" cy="562776"/>
              <a:chOff x="5092700" y="5903112"/>
              <a:chExt cx="2146300" cy="56277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092700" y="5908680"/>
                <a:ext cx="2082800" cy="55720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92700" y="5903112"/>
                <a:ext cx="2146300" cy="56277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0" marR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lang="en-US" sz="1500" b="1" dirty="0" smtClean="0">
                    <a:solidFill>
                      <a:srgbClr val="1E1E1E"/>
                    </a:solidFill>
                    <a:latin typeface="+mn-lt"/>
                    <a:ea typeface="+mn-ea"/>
                    <a:cs typeface="+mn-cs"/>
                  </a:rPr>
                  <a:t>Read/Write perm for user </a:t>
                </a:r>
                <a:r>
                  <a:rPr lang="en-US" sz="1500" b="1" dirty="0" err="1" smtClean="0">
                    <a:solidFill>
                      <a:srgbClr val="1E1E1E"/>
                    </a:solidFill>
                    <a:latin typeface="+mn-lt"/>
                    <a:ea typeface="+mn-ea"/>
                    <a:cs typeface="+mn-cs"/>
                  </a:rPr>
                  <a:t>maya</a:t>
                </a:r>
                <a:endPara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Arrow Connector 19"/>
            <p:cNvCxnSpPr>
              <a:stCxn id="10" idx="2"/>
            </p:cNvCxnSpPr>
            <p:nvPr/>
          </p:nvCxnSpPr>
          <p:spPr>
            <a:xfrm flipH="1">
              <a:off x="812800" y="5580858"/>
              <a:ext cx="6350" cy="292100"/>
            </a:xfrm>
            <a:prstGeom prst="straightConnector1">
              <a:avLst/>
            </a:prstGeom>
            <a:ln>
              <a:solidFill>
                <a:srgbClr val="1E1E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473027" y="4632333"/>
            <a:ext cx="1100380" cy="1104109"/>
            <a:chOff x="2286000" y="5199858"/>
            <a:chExt cx="825500" cy="1104109"/>
          </a:xfrm>
        </p:grpSpPr>
        <p:sp>
          <p:nvSpPr>
            <p:cNvPr id="6" name="Rectangle 5"/>
            <p:cNvSpPr/>
            <p:nvPr/>
          </p:nvSpPr>
          <p:spPr>
            <a:xfrm>
              <a:off x="2286000" y="5199858"/>
              <a:ext cx="762000" cy="381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1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349500" y="5937646"/>
              <a:ext cx="762000" cy="366321"/>
              <a:chOff x="2667000" y="6137275"/>
              <a:chExt cx="762000" cy="36632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667000" y="6155138"/>
                <a:ext cx="692150" cy="3484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67000" y="6137275"/>
                <a:ext cx="762000" cy="3286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lang="en-US" sz="1500" b="1" noProof="0" dirty="0" smtClean="0">
                    <a:solidFill>
                      <a:srgbClr val="1E1E1E"/>
                    </a:solidFill>
                    <a:latin typeface="+mn-lt"/>
                    <a:ea typeface="+mn-ea"/>
                    <a:cs typeface="+mn-cs"/>
                  </a:rPr>
                  <a:t>User</a:t>
                </a:r>
                <a:endPara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660652" y="5604671"/>
              <a:ext cx="0" cy="350838"/>
            </a:xfrm>
            <a:prstGeom prst="straightConnector1">
              <a:avLst/>
            </a:prstGeom>
            <a:ln>
              <a:solidFill>
                <a:srgbClr val="1E1E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548016" y="3880248"/>
            <a:ext cx="1041477" cy="1133080"/>
            <a:chOff x="3092452" y="4447778"/>
            <a:chExt cx="781312" cy="1133080"/>
          </a:xfrm>
        </p:grpSpPr>
        <p:grpSp>
          <p:nvGrpSpPr>
            <p:cNvPr id="23" name="Group 22"/>
            <p:cNvGrpSpPr/>
            <p:nvPr/>
          </p:nvGrpSpPr>
          <p:grpSpPr>
            <a:xfrm>
              <a:off x="3092452" y="4447778"/>
              <a:ext cx="781312" cy="348458"/>
              <a:chOff x="4025900" y="5961064"/>
              <a:chExt cx="781312" cy="348458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025900" y="5961064"/>
                <a:ext cx="762000" cy="34845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45212" y="5980909"/>
                <a:ext cx="762000" cy="328613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 fontScale="92500" lnSpcReduction="10000"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lang="en-US" b="1" dirty="0" smtClean="0">
                    <a:solidFill>
                      <a:srgbClr val="1E1E1E"/>
                    </a:solidFill>
                    <a:latin typeface="+mn-lt"/>
                    <a:ea typeface="+mn-ea"/>
                    <a:cs typeface="+mn-cs"/>
                  </a:rPr>
                  <a:t>Group</a:t>
                </a:r>
                <a:endPara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149425" y="5199858"/>
              <a:ext cx="647700" cy="381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31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31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9" idx="0"/>
              <a:endCxn id="18" idx="2"/>
            </p:cNvCxnSpPr>
            <p:nvPr/>
          </p:nvCxnSpPr>
          <p:spPr>
            <a:xfrm flipV="1">
              <a:off x="3473275" y="4796236"/>
              <a:ext cx="177" cy="403622"/>
            </a:xfrm>
            <a:prstGeom prst="straightConnector1">
              <a:avLst/>
            </a:prstGeom>
            <a:ln>
              <a:solidFill>
                <a:srgbClr val="1E1E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57993" y="3625060"/>
            <a:ext cx="2666311" cy="1388268"/>
            <a:chOff x="549272" y="4192590"/>
            <a:chExt cx="2000254" cy="1388268"/>
          </a:xfrm>
        </p:grpSpPr>
        <p:sp>
          <p:nvSpPr>
            <p:cNvPr id="12" name="Rectangle 11"/>
            <p:cNvSpPr/>
            <p:nvPr/>
          </p:nvSpPr>
          <p:spPr>
            <a:xfrm>
              <a:off x="1041400" y="5199858"/>
              <a:ext cx="317501" cy="381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39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3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49272" y="4192590"/>
              <a:ext cx="2000254" cy="611187"/>
              <a:chOff x="4257672" y="4162427"/>
              <a:chExt cx="2000254" cy="61118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57673" y="4162427"/>
                <a:ext cx="2000253" cy="61118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57672" y="4192590"/>
                <a:ext cx="2000254" cy="5810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pPr marL="0" marR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lang="en-US" sz="1500" b="1" dirty="0" smtClean="0">
                    <a:solidFill>
                      <a:srgbClr val="1E1E1E"/>
                    </a:solidFill>
                    <a:latin typeface="+mn-lt"/>
                    <a:ea typeface="+mn-ea"/>
                    <a:cs typeface="+mn-cs"/>
                  </a:rPr>
                  <a:t>Read perm for group sales</a:t>
                </a:r>
                <a:endPara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12" idx="0"/>
            </p:cNvCxnSpPr>
            <p:nvPr/>
          </p:nvCxnSpPr>
          <p:spPr>
            <a:xfrm flipV="1">
              <a:off x="1200151" y="4803778"/>
              <a:ext cx="0" cy="396080"/>
            </a:xfrm>
            <a:prstGeom prst="straightConnector1">
              <a:avLst/>
            </a:prstGeom>
            <a:ln>
              <a:solidFill>
                <a:srgbClr val="1E1E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974929" y="4632328"/>
            <a:ext cx="2776343" cy="1181100"/>
            <a:chOff x="6413500" y="5199858"/>
            <a:chExt cx="2082800" cy="1181100"/>
          </a:xfrm>
        </p:grpSpPr>
        <p:sp>
          <p:nvSpPr>
            <p:cNvPr id="43" name="Rectangle 42"/>
            <p:cNvSpPr/>
            <p:nvPr/>
          </p:nvSpPr>
          <p:spPr>
            <a:xfrm>
              <a:off x="6565900" y="5199858"/>
              <a:ext cx="1473200" cy="381000"/>
            </a:xfrm>
            <a:prstGeom prst="rect">
              <a:avLst/>
            </a:prstGeom>
            <a:solidFill>
              <a:schemeClr val="accent6">
                <a:alpha val="18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413500" y="5903131"/>
              <a:ext cx="2082800" cy="477827"/>
              <a:chOff x="6413500" y="5903131"/>
              <a:chExt cx="2082800" cy="47782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413500" y="5903131"/>
                <a:ext cx="2082800" cy="4778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162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64300" y="5953925"/>
                <a:ext cx="2032000" cy="42703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rm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</a:pPr>
                <a:r>
                  <a:rPr kumimoji="0" lang="en-US" sz="1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File</a:t>
                </a:r>
                <a:r>
                  <a:rPr kumimoji="0" lang="en-US" sz="15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E1E1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with sales data</a:t>
                </a:r>
                <a:endPara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>
              <a:off x="7219952" y="5552293"/>
              <a:ext cx="0" cy="350838"/>
            </a:xfrm>
            <a:prstGeom prst="straightConnector1">
              <a:avLst/>
            </a:prstGeom>
            <a:ln>
              <a:solidFill>
                <a:srgbClr val="1E1E1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8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Analysis of </a:t>
            </a:r>
            <a:r>
              <a:rPr lang="en-US" dirty="0" err="1" smtClean="0"/>
              <a:t>Hadoop</a:t>
            </a:r>
            <a:r>
              <a:rPr lang="en-US" dirty="0" smtClean="0"/>
              <a:t> Support Cases</a:t>
            </a:r>
          </a:p>
          <a:p>
            <a:pPr lvl="1"/>
            <a:r>
              <a:rPr lang="en-US" dirty="0" smtClean="0"/>
              <a:t>Support case trends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Software Improvements</a:t>
            </a:r>
          </a:p>
          <a:p>
            <a:pPr lvl="1"/>
            <a:endParaRPr lang="en-US" dirty="0"/>
          </a:p>
          <a:p>
            <a:r>
              <a:rPr lang="en-US" dirty="0" smtClean="0"/>
              <a:t>Key </a:t>
            </a:r>
            <a:r>
              <a:rPr lang="en-US" dirty="0" err="1" smtClean="0"/>
              <a:t>Learnings</a:t>
            </a:r>
            <a:r>
              <a:rPr lang="en-US" dirty="0" smtClean="0"/>
              <a:t> and Best Practices</a:t>
            </a:r>
          </a:p>
          <a:p>
            <a:pPr lvl="1"/>
            <a:r>
              <a:rPr lang="en-US" dirty="0" smtClean="0"/>
              <a:t>HDFS ACLs</a:t>
            </a:r>
          </a:p>
          <a:p>
            <a:pPr lvl="1"/>
            <a:r>
              <a:rPr lang="en-US" dirty="0" smtClean="0"/>
              <a:t>HDFS Snapshots</a:t>
            </a:r>
          </a:p>
          <a:p>
            <a:pPr lvl="1"/>
            <a:r>
              <a:rPr lang="en-US" dirty="0" smtClean="0"/>
              <a:t>YARN Application Timeline Server</a:t>
            </a: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3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ACLs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Problem</a:t>
            </a:r>
          </a:p>
          <a:p>
            <a:pPr lvl="1"/>
            <a:r>
              <a:rPr lang="en-US" sz="2000" dirty="0" smtClean="0"/>
              <a:t>No longer feasible for Maya to control all modifications to the file</a:t>
            </a:r>
          </a:p>
          <a:p>
            <a:pPr lvl="2"/>
            <a:r>
              <a:rPr lang="en-US" sz="1600" dirty="0" smtClean="0"/>
              <a:t>New Requirement: Maya, Diane and Clark are allowed to make modifications</a:t>
            </a:r>
          </a:p>
          <a:p>
            <a:pPr lvl="2"/>
            <a:r>
              <a:rPr lang="en-US" sz="1600" dirty="0"/>
              <a:t>New Requirement: New group called executives should be able to read the sales data</a:t>
            </a:r>
          </a:p>
          <a:p>
            <a:pPr lvl="1"/>
            <a:r>
              <a:rPr lang="en-US" sz="2000" dirty="0" smtClean="0"/>
              <a:t>Current permissions model only allows permissions at 1 group and 1 user</a:t>
            </a:r>
          </a:p>
          <a:p>
            <a:pPr marL="398463" lvl="1" indent="0">
              <a:buNone/>
            </a:pPr>
            <a:endParaRPr lang="en-US" sz="1200" dirty="0" smtClean="0"/>
          </a:p>
          <a:p>
            <a:r>
              <a:rPr lang="en-US" sz="2400" dirty="0" smtClean="0"/>
              <a:t>Solution: HDFS ACLs</a:t>
            </a:r>
          </a:p>
          <a:p>
            <a:pPr lvl="1"/>
            <a:r>
              <a:rPr lang="en-US" sz="2000" dirty="0" smtClean="0"/>
              <a:t>Now assign different permissions to different users and groups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80037" y="4467054"/>
            <a:ext cx="5430042" cy="1563008"/>
            <a:chOff x="1268308" y="4874291"/>
            <a:chExt cx="4073592" cy="1563008"/>
          </a:xfrm>
        </p:grpSpPr>
        <p:sp>
          <p:nvSpPr>
            <p:cNvPr id="5" name="Rounded Rectangle 4"/>
            <p:cNvSpPr/>
            <p:nvPr/>
          </p:nvSpPr>
          <p:spPr>
            <a:xfrm>
              <a:off x="2936065" y="4874291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Owner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36065" y="5423786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36065" y="5985492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Others</a:t>
              </a:r>
              <a:endParaRPr lang="en-US" dirty="0"/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1268308" y="4910924"/>
              <a:ext cx="1301379" cy="1416476"/>
            </a:xfrm>
            <a:prstGeom prst="snip1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HDFS Directory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74822" y="4910924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rgbClr val="1E1E1E"/>
                  </a:solidFill>
                  <a:latin typeface="+mn-lt"/>
                  <a:ea typeface="+mn-ea"/>
                  <a:cs typeface="+mn-cs"/>
                </a:rPr>
                <a:t>… </a:t>
              </a:r>
              <a:r>
                <a:rPr lang="en-US" dirty="0" err="1" smtClean="0">
                  <a:solidFill>
                    <a:srgbClr val="1E1E1E"/>
                  </a:solidFill>
                  <a:latin typeface="+mn-lt"/>
                  <a:ea typeface="+mn-ea"/>
                  <a:cs typeface="+mn-cs"/>
                </a:rPr>
                <a:t>rwx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74822" y="5460419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… </a:t>
              </a:r>
              <a:r>
                <a:rPr lang="en-US" dirty="0" err="1" smtClean="0">
                  <a:latin typeface="+mn-lt"/>
                  <a:ea typeface="+mn-ea"/>
                  <a:cs typeface="+mn-cs"/>
                </a:rPr>
                <a:t>r</a:t>
              </a:r>
              <a:r>
                <a:rPr lang="en-US" dirty="0" err="1" smtClean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w</a:t>
              </a:r>
              <a:r>
                <a:rPr lang="en-US" dirty="0" err="1" smtClean="0">
                  <a:solidFill>
                    <a:schemeClr val="bg2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x</a:t>
              </a: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 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4822" y="6022125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… </a:t>
              </a:r>
              <a:r>
                <a:rPr lang="en-US" dirty="0" err="1" smtClean="0">
                  <a:solidFill>
                    <a:schemeClr val="bg2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rwx</a:t>
              </a:r>
              <a:r>
                <a:rPr lang="en-US" dirty="0" smtClean="0">
                  <a:solidFill>
                    <a:schemeClr val="bg2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  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23102" y="4454494"/>
            <a:ext cx="3234831" cy="1526375"/>
            <a:chOff x="5876804" y="4861726"/>
            <a:chExt cx="2426755" cy="1526375"/>
          </a:xfrm>
        </p:grpSpPr>
        <p:sp>
          <p:nvSpPr>
            <p:cNvPr id="12" name="Rounded Rectangle 11"/>
            <p:cNvSpPr/>
            <p:nvPr/>
          </p:nvSpPr>
          <p:spPr>
            <a:xfrm>
              <a:off x="5887264" y="4861726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D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6481" y="4861726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… </a:t>
              </a:r>
              <a:r>
                <a:rPr lang="en-US" dirty="0" err="1" smtClean="0">
                  <a:latin typeface="+mn-lt"/>
                  <a:ea typeface="+mn-ea"/>
                  <a:cs typeface="+mn-cs"/>
                </a:rPr>
                <a:t>r</a:t>
              </a:r>
              <a:r>
                <a:rPr lang="en-US" dirty="0" err="1" smtClean="0">
                  <a:solidFill>
                    <a:schemeClr val="bg2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wx</a:t>
              </a:r>
              <a:r>
                <a:rPr lang="en-US" dirty="0" smtClean="0">
                  <a:solidFill>
                    <a:schemeClr val="bg2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  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887263" y="5423432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Group F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36480" y="5423432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… </a:t>
              </a:r>
              <a:r>
                <a:rPr lang="en-US" dirty="0" err="1" smtClean="0">
                  <a:latin typeface="+mn-lt"/>
                  <a:ea typeface="+mn-ea"/>
                  <a:cs typeface="+mn-cs"/>
                </a:rPr>
                <a:t>r</a:t>
              </a:r>
              <a:r>
                <a:rPr lang="en-US" dirty="0" err="1" smtClean="0">
                  <a:solidFill>
                    <a:srgbClr val="D9D9D9"/>
                  </a:solidFill>
                  <a:latin typeface="+mn-lt"/>
                  <a:ea typeface="+mn-ea"/>
                  <a:cs typeface="+mn-cs"/>
                </a:rPr>
                <a:t>wx</a:t>
              </a:r>
              <a:r>
                <a:rPr lang="en-US" dirty="0" smtClean="0">
                  <a:solidFill>
                    <a:srgbClr val="D9D9D9"/>
                  </a:solidFill>
                  <a:latin typeface="+mn-lt"/>
                  <a:ea typeface="+mn-ea"/>
                  <a:cs typeface="+mn-cs"/>
                </a:rPr>
                <a:t>  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876804" y="5972927"/>
              <a:ext cx="1538757" cy="415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6021" y="5972927"/>
              <a:ext cx="867078" cy="41517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</a:pPr>
              <a:r>
                <a:rPr lang="en-US" dirty="0" smtClean="0">
                  <a:solidFill>
                    <a:schemeClr val="accent4"/>
                  </a:solidFill>
                  <a:latin typeface="+mn-lt"/>
                  <a:ea typeface="+mn-ea"/>
                  <a:cs typeface="+mn-cs"/>
                </a:rPr>
                <a:t> … </a:t>
              </a:r>
              <a:r>
                <a:rPr lang="en-US" dirty="0" err="1" smtClean="0">
                  <a:latin typeface="+mn-lt"/>
                  <a:ea typeface="+mn-ea"/>
                  <a:cs typeface="+mn-cs"/>
                </a:rPr>
                <a:t>r</a:t>
              </a:r>
              <a:r>
                <a:rPr lang="en-US" dirty="0" err="1" smtClean="0">
                  <a:solidFill>
                    <a:srgbClr val="D9D9D9"/>
                  </a:solidFill>
                  <a:latin typeface="+mn-lt"/>
                  <a:ea typeface="+mn-ea"/>
                  <a:cs typeface="+mn-cs"/>
                </a:rPr>
                <a:t>wx</a:t>
              </a:r>
              <a:r>
                <a:rPr lang="en-US" dirty="0" smtClean="0">
                  <a:solidFill>
                    <a:srgbClr val="D9D9D9"/>
                  </a:solidFill>
                  <a:latin typeface="+mn-lt"/>
                  <a:ea typeface="+mn-ea"/>
                  <a:cs typeface="+mn-cs"/>
                </a:rPr>
                <a:t>  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ACLs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New Tools for ACL Management (</a:t>
            </a:r>
            <a:r>
              <a:rPr lang="en-US" sz="2400" dirty="0" err="1" smtClean="0"/>
              <a:t>setfacl</a:t>
            </a:r>
            <a:r>
              <a:rPr lang="en-US" sz="2400" dirty="0" smtClean="0"/>
              <a:t>, </a:t>
            </a:r>
            <a:r>
              <a:rPr lang="en-US" sz="2400" dirty="0" err="1" smtClean="0"/>
              <a:t>getfacl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sz="1800" dirty="0" err="1">
                <a:latin typeface="Courier"/>
              </a:rPr>
              <a:t>hdfs</a:t>
            </a:r>
            <a:r>
              <a:rPr lang="en-US" sz="1800" dirty="0">
                <a:latin typeface="Courier"/>
              </a:rPr>
              <a:t> </a:t>
            </a:r>
            <a:r>
              <a:rPr lang="en-US" sz="1800" dirty="0" err="1">
                <a:latin typeface="Courier"/>
              </a:rPr>
              <a:t>dfs</a:t>
            </a:r>
            <a:r>
              <a:rPr lang="en-US" sz="1800" dirty="0">
                <a:latin typeface="Courier"/>
              </a:rPr>
              <a:t> -</a:t>
            </a:r>
            <a:r>
              <a:rPr lang="en-US" sz="1800" dirty="0" err="1">
                <a:latin typeface="Courier"/>
              </a:rPr>
              <a:t>setfacl</a:t>
            </a:r>
            <a:r>
              <a:rPr lang="en-US" sz="1800" dirty="0">
                <a:latin typeface="Courier"/>
              </a:rPr>
              <a:t> -m </a:t>
            </a:r>
            <a:r>
              <a:rPr lang="en-US" sz="1800" dirty="0" err="1">
                <a:latin typeface="Courier"/>
              </a:rPr>
              <a:t>group:execs:r</a:t>
            </a:r>
            <a:r>
              <a:rPr lang="en-US" sz="1800" dirty="0">
                <a:latin typeface="Courier"/>
              </a:rPr>
              <a:t>-- /sales-</a:t>
            </a:r>
            <a:r>
              <a:rPr lang="en-US" sz="1800" dirty="0" smtClean="0">
                <a:latin typeface="Courier"/>
              </a:rPr>
              <a:t>data</a:t>
            </a:r>
          </a:p>
          <a:p>
            <a:pPr lvl="1"/>
            <a:r>
              <a:rPr lang="en-US" sz="1800" dirty="0" err="1">
                <a:latin typeface="Courier"/>
              </a:rPr>
              <a:t>hdfs</a:t>
            </a:r>
            <a:r>
              <a:rPr lang="en-US" sz="1800" dirty="0">
                <a:latin typeface="Courier"/>
              </a:rPr>
              <a:t> </a:t>
            </a:r>
            <a:r>
              <a:rPr lang="en-US" sz="1800" dirty="0" err="1">
                <a:latin typeface="Courier"/>
              </a:rPr>
              <a:t>dfs</a:t>
            </a:r>
            <a:r>
              <a:rPr lang="en-US" sz="1800" dirty="0">
                <a:latin typeface="Courier"/>
              </a:rPr>
              <a:t> -</a:t>
            </a:r>
            <a:r>
              <a:rPr lang="en-US" sz="1800" dirty="0" err="1">
                <a:latin typeface="Courier"/>
              </a:rPr>
              <a:t>getfacl</a:t>
            </a:r>
            <a:r>
              <a:rPr lang="en-US" sz="1800" dirty="0">
                <a:latin typeface="Courier"/>
              </a:rPr>
              <a:t> /sales-data # file: /sales-data # owner: </a:t>
            </a:r>
            <a:r>
              <a:rPr lang="en-US" sz="1800" dirty="0" err="1" smtClean="0">
                <a:latin typeface="Courier"/>
              </a:rPr>
              <a:t>maya</a:t>
            </a:r>
            <a:r>
              <a:rPr lang="en-US" sz="1800" dirty="0" smtClean="0">
                <a:latin typeface="Courier"/>
              </a:rPr>
              <a:t> </a:t>
            </a:r>
            <a:r>
              <a:rPr lang="en-US" sz="1800" dirty="0">
                <a:latin typeface="Courier"/>
              </a:rPr>
              <a:t># group: sales user::</a:t>
            </a:r>
            <a:r>
              <a:rPr lang="en-US" sz="1800" dirty="0" err="1">
                <a:latin typeface="Courier"/>
              </a:rPr>
              <a:t>rw</a:t>
            </a:r>
            <a:r>
              <a:rPr lang="en-US" sz="1800" dirty="0">
                <a:latin typeface="Courier"/>
              </a:rPr>
              <a:t>- group::r-- </a:t>
            </a:r>
            <a:r>
              <a:rPr lang="en-US" sz="1800" dirty="0" err="1">
                <a:latin typeface="Courier"/>
              </a:rPr>
              <a:t>group:execs:r</a:t>
            </a:r>
            <a:r>
              <a:rPr lang="en-US" sz="1800" dirty="0">
                <a:latin typeface="Courier"/>
              </a:rPr>
              <a:t>-- mask::r-- other::-</a:t>
            </a:r>
            <a:r>
              <a:rPr lang="en-US" sz="1800" dirty="0" smtClean="0">
                <a:latin typeface="Courier"/>
              </a:rPr>
              <a:t>-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How do you know if a directory has ACLs set?</a:t>
            </a:r>
          </a:p>
          <a:p>
            <a:pPr lvl="1"/>
            <a:r>
              <a:rPr lang="en-US" sz="1800" dirty="0" err="1">
                <a:latin typeface="Courier"/>
                <a:cs typeface="Courier"/>
              </a:rPr>
              <a:t>hdfs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dfs</a:t>
            </a:r>
            <a:r>
              <a:rPr lang="en-US" sz="1800" dirty="0">
                <a:latin typeface="Courier"/>
                <a:cs typeface="Courier"/>
              </a:rPr>
              <a:t> -</a:t>
            </a:r>
            <a:r>
              <a:rPr lang="en-US" sz="1800" dirty="0" err="1">
                <a:latin typeface="Courier"/>
                <a:cs typeface="Courier"/>
              </a:rPr>
              <a:t>ls</a:t>
            </a:r>
            <a:r>
              <a:rPr lang="en-US" sz="1800" dirty="0">
                <a:latin typeface="Courier"/>
                <a:cs typeface="Courier"/>
              </a:rPr>
              <a:t> /sales-data Found 1 items -</a:t>
            </a:r>
            <a:r>
              <a:rPr lang="en-US" sz="1800" dirty="0" err="1">
                <a:latin typeface="Courier"/>
                <a:cs typeface="Courier"/>
              </a:rPr>
              <a:t>rw</a:t>
            </a:r>
            <a:r>
              <a:rPr lang="en-US" sz="1800" dirty="0">
                <a:latin typeface="Courier"/>
                <a:cs typeface="Courier"/>
              </a:rPr>
              <a:t>-r-----</a:t>
            </a:r>
            <a:r>
              <a:rPr lang="en-US" sz="1800" b="1" dirty="0">
                <a:latin typeface="Courier"/>
                <a:cs typeface="Courier"/>
              </a:rPr>
              <a:t>+</a:t>
            </a:r>
            <a:r>
              <a:rPr lang="en-US" sz="1800" dirty="0">
                <a:latin typeface="Courier"/>
                <a:cs typeface="Courier"/>
              </a:rPr>
              <a:t>  3 </a:t>
            </a:r>
            <a:r>
              <a:rPr lang="en-US" sz="1800" dirty="0" err="1" smtClean="0">
                <a:latin typeface="Courier"/>
                <a:cs typeface="Courier"/>
              </a:rPr>
              <a:t>maya</a:t>
            </a:r>
            <a:r>
              <a:rPr lang="en-US" sz="1800" dirty="0" smtClean="0">
                <a:latin typeface="Courier"/>
                <a:cs typeface="Courier"/>
              </a:rPr>
              <a:t> sales </a:t>
            </a:r>
            <a:r>
              <a:rPr lang="en-US" sz="1800" dirty="0">
                <a:latin typeface="Courier"/>
                <a:cs typeface="Courier"/>
              </a:rPr>
              <a:t>         0 2014-03-04 16:31 /sales-data</a:t>
            </a:r>
            <a:endParaRPr lang="en-US" sz="1800" dirty="0" smtClean="0">
              <a:latin typeface="Courier"/>
              <a:cs typeface="Courier"/>
            </a:endParaRPr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3252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ACLs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Default ACLs</a:t>
            </a:r>
          </a:p>
          <a:p>
            <a:pPr lvl="1"/>
            <a:r>
              <a:rPr lang="en-US" sz="2000" dirty="0" err="1" smtClean="0">
                <a:latin typeface="Courier"/>
                <a:cs typeface="Courier"/>
              </a:rPr>
              <a:t>hdfs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dfs</a:t>
            </a:r>
            <a:r>
              <a:rPr lang="en-US" sz="2000" dirty="0">
                <a:latin typeface="Courier"/>
                <a:cs typeface="Courier"/>
              </a:rPr>
              <a:t> -</a:t>
            </a:r>
            <a:r>
              <a:rPr lang="en-US" sz="2000" dirty="0" err="1">
                <a:latin typeface="Courier"/>
                <a:cs typeface="Courier"/>
              </a:rPr>
              <a:t>setfacl</a:t>
            </a:r>
            <a:r>
              <a:rPr lang="en-US" sz="2000" dirty="0">
                <a:latin typeface="Courier"/>
                <a:cs typeface="Courier"/>
              </a:rPr>
              <a:t> -m </a:t>
            </a:r>
            <a:r>
              <a:rPr lang="en-US" sz="2000" b="1" dirty="0" err="1">
                <a:latin typeface="Courier"/>
                <a:cs typeface="Courier"/>
              </a:rPr>
              <a:t>default</a:t>
            </a:r>
            <a:r>
              <a:rPr lang="en-US" sz="2000" dirty="0" err="1">
                <a:latin typeface="Courier"/>
                <a:cs typeface="Courier"/>
              </a:rPr>
              <a:t>:group:execs:r-x</a:t>
            </a:r>
            <a:r>
              <a:rPr lang="en-US" sz="2000" dirty="0">
                <a:latin typeface="Courier"/>
                <a:cs typeface="Courier"/>
              </a:rPr>
              <a:t> /monthly-sales-data</a:t>
            </a:r>
          </a:p>
          <a:p>
            <a:pPr lvl="1"/>
            <a:r>
              <a:rPr lang="en-US" sz="2200" dirty="0" err="1">
                <a:latin typeface="Courier"/>
                <a:cs typeface="Courier"/>
              </a:rPr>
              <a:t>hdfs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err="1">
                <a:latin typeface="Courier"/>
                <a:cs typeface="Courier"/>
              </a:rPr>
              <a:t>dfs</a:t>
            </a:r>
            <a:r>
              <a:rPr lang="en-US" sz="2200" dirty="0">
                <a:latin typeface="Courier"/>
                <a:cs typeface="Courier"/>
              </a:rPr>
              <a:t> -</a:t>
            </a:r>
            <a:r>
              <a:rPr lang="en-US" sz="2200" dirty="0" err="1">
                <a:latin typeface="Courier"/>
                <a:cs typeface="Courier"/>
              </a:rPr>
              <a:t>mkdir</a:t>
            </a:r>
            <a:r>
              <a:rPr lang="en-US" sz="2200" dirty="0">
                <a:latin typeface="Courier"/>
                <a:cs typeface="Courier"/>
              </a:rPr>
              <a:t> /monthly-sales-data/</a:t>
            </a:r>
            <a:r>
              <a:rPr lang="en-US" sz="2200" dirty="0" smtClean="0">
                <a:latin typeface="Courier"/>
                <a:cs typeface="Courier"/>
              </a:rPr>
              <a:t>JAN</a:t>
            </a:r>
          </a:p>
          <a:p>
            <a:pPr lvl="1"/>
            <a:r>
              <a:rPr lang="en-US" sz="2200" dirty="0" err="1">
                <a:latin typeface="Courier"/>
                <a:cs typeface="Courier"/>
              </a:rPr>
              <a:t>h</a:t>
            </a:r>
            <a:r>
              <a:rPr lang="en-US" sz="2200" dirty="0" err="1" smtClean="0">
                <a:latin typeface="Courier"/>
                <a:cs typeface="Courier"/>
              </a:rPr>
              <a:t>dfs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 err="1" smtClean="0">
                <a:latin typeface="Courier"/>
                <a:cs typeface="Courier"/>
              </a:rPr>
              <a:t>dfs</a:t>
            </a:r>
            <a:r>
              <a:rPr lang="en-US" sz="2200" dirty="0" smtClean="0">
                <a:latin typeface="Courier"/>
                <a:cs typeface="Courier"/>
              </a:rPr>
              <a:t> –</a:t>
            </a:r>
            <a:r>
              <a:rPr lang="en-US" sz="2200" dirty="0" err="1" smtClean="0">
                <a:latin typeface="Courier"/>
                <a:cs typeface="Courier"/>
              </a:rPr>
              <a:t>getfacl</a:t>
            </a:r>
            <a:r>
              <a:rPr lang="en-US" sz="2200" dirty="0" smtClean="0">
                <a:latin typeface="Courier"/>
                <a:cs typeface="Courier"/>
              </a:rPr>
              <a:t> /monthly-sales-data/JAN</a:t>
            </a:r>
          </a:p>
          <a:p>
            <a:pPr lvl="1"/>
            <a:r>
              <a:rPr lang="en-US" dirty="0">
                <a:latin typeface="Courier"/>
                <a:cs typeface="Courier"/>
              </a:rPr>
              <a:t># file: /monthly-sales-data/JAN # owner: </a:t>
            </a:r>
            <a:r>
              <a:rPr lang="en-US" dirty="0" err="1" smtClean="0">
                <a:latin typeface="Courier"/>
                <a:cs typeface="Courier"/>
              </a:rPr>
              <a:t>maya</a:t>
            </a:r>
            <a:r>
              <a:rPr lang="en-US" dirty="0" smtClean="0">
                <a:latin typeface="Courier"/>
                <a:cs typeface="Courier"/>
              </a:rPr>
              <a:t> </a:t>
            </a:r>
            <a:r>
              <a:rPr lang="en-US" dirty="0">
                <a:latin typeface="Courier"/>
                <a:cs typeface="Courier"/>
              </a:rPr>
              <a:t># group: sales user::</a:t>
            </a:r>
            <a:r>
              <a:rPr lang="en-US" dirty="0" err="1">
                <a:latin typeface="Courier"/>
                <a:cs typeface="Courier"/>
              </a:rPr>
              <a:t>rwx</a:t>
            </a:r>
            <a:r>
              <a:rPr lang="en-US" dirty="0">
                <a:latin typeface="Courier"/>
                <a:cs typeface="Courier"/>
              </a:rPr>
              <a:t> group::r-x </a:t>
            </a:r>
            <a:r>
              <a:rPr lang="en-US" dirty="0" err="1">
                <a:latin typeface="Courier"/>
                <a:cs typeface="Courier"/>
              </a:rPr>
              <a:t>group:execs:r-x</a:t>
            </a:r>
            <a:r>
              <a:rPr lang="en-US" dirty="0">
                <a:latin typeface="Courier"/>
                <a:cs typeface="Courier"/>
              </a:rPr>
              <a:t> mask::r-x other::--- </a:t>
            </a:r>
            <a:r>
              <a:rPr lang="en-US" b="1" dirty="0" err="1">
                <a:latin typeface="Courier"/>
                <a:cs typeface="Courier"/>
              </a:rPr>
              <a:t>default:user</a:t>
            </a:r>
            <a:r>
              <a:rPr lang="en-US" b="1" dirty="0">
                <a:latin typeface="Courier"/>
                <a:cs typeface="Courier"/>
              </a:rPr>
              <a:t>::</a:t>
            </a:r>
            <a:r>
              <a:rPr lang="en-US" b="1" dirty="0" err="1">
                <a:latin typeface="Courier"/>
                <a:cs typeface="Courier"/>
              </a:rPr>
              <a:t>rwx</a:t>
            </a:r>
            <a:r>
              <a:rPr lang="en-US" b="1" dirty="0">
                <a:latin typeface="Courier"/>
                <a:cs typeface="Courier"/>
              </a:rPr>
              <a:t> </a:t>
            </a:r>
            <a:r>
              <a:rPr lang="en-US" b="1" dirty="0" err="1">
                <a:latin typeface="Courier"/>
                <a:cs typeface="Courier"/>
              </a:rPr>
              <a:t>default:group</a:t>
            </a:r>
            <a:r>
              <a:rPr lang="en-US" b="1" dirty="0">
                <a:latin typeface="Courier"/>
                <a:cs typeface="Courier"/>
              </a:rPr>
              <a:t>::r-x </a:t>
            </a:r>
            <a:r>
              <a:rPr lang="en-US" b="1" dirty="0" err="1">
                <a:latin typeface="Courier"/>
                <a:cs typeface="Courier"/>
              </a:rPr>
              <a:t>default:group:execs:r-x</a:t>
            </a:r>
            <a:r>
              <a:rPr lang="en-US" b="1" dirty="0">
                <a:latin typeface="Courier"/>
                <a:cs typeface="Courier"/>
              </a:rPr>
              <a:t> </a:t>
            </a:r>
            <a:r>
              <a:rPr lang="en-US" b="1" dirty="0" err="1">
                <a:latin typeface="Courier"/>
                <a:cs typeface="Courier"/>
              </a:rPr>
              <a:t>default:mask</a:t>
            </a:r>
            <a:r>
              <a:rPr lang="en-US" b="1" dirty="0">
                <a:latin typeface="Courier"/>
                <a:cs typeface="Courier"/>
              </a:rPr>
              <a:t>::r-x </a:t>
            </a:r>
            <a:r>
              <a:rPr lang="en-US" b="1" dirty="0" err="1">
                <a:latin typeface="Courier"/>
                <a:cs typeface="Courier"/>
              </a:rPr>
              <a:t>default:other</a:t>
            </a:r>
            <a:r>
              <a:rPr lang="en-US" b="1" dirty="0">
                <a:latin typeface="Courier"/>
                <a:cs typeface="Courier"/>
              </a:rPr>
              <a:t>::---</a:t>
            </a:r>
          </a:p>
        </p:txBody>
      </p:sp>
    </p:spTree>
    <p:extLst>
      <p:ext uri="{BB962C8B-B14F-4D97-AF65-F5344CB8AC3E}">
        <p14:creationId xmlns:p14="http://schemas.microsoft.com/office/powerpoint/2010/main" val="411165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ACLs Best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Start with traditional HDFS permissions to implement most permission requirements.</a:t>
            </a:r>
          </a:p>
          <a:p>
            <a:endParaRPr lang="en-US" dirty="0"/>
          </a:p>
          <a:p>
            <a:r>
              <a:rPr lang="en-US" dirty="0" smtClean="0"/>
              <a:t>Define a smaller number of ACLs to handle exceptional cases.</a:t>
            </a:r>
          </a:p>
          <a:p>
            <a:endParaRPr lang="en-US" dirty="0"/>
          </a:p>
          <a:p>
            <a:r>
              <a:rPr lang="en-US" dirty="0" smtClean="0"/>
              <a:t>A file with an ACL incurs an additional cost in memory in the </a:t>
            </a:r>
            <a:r>
              <a:rPr lang="en-US" dirty="0" err="1" smtClean="0"/>
              <a:t>NameNode</a:t>
            </a:r>
            <a:r>
              <a:rPr lang="en-US" dirty="0" smtClean="0"/>
              <a:t> compared to a file that has only traditional permissions.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Snapshots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HDFS Snapshots</a:t>
            </a:r>
          </a:p>
          <a:p>
            <a:pPr lvl="1"/>
            <a:r>
              <a:rPr lang="en-US" dirty="0" smtClean="0"/>
              <a:t>A snapshot is a read-only point-in-time image of part of the file system</a:t>
            </a:r>
          </a:p>
          <a:p>
            <a:pPr lvl="1"/>
            <a:r>
              <a:rPr lang="en-US" dirty="0" smtClean="0"/>
              <a:t>Performance: snapshot creation is instantaneous, regardless of data size or </a:t>
            </a:r>
            <a:r>
              <a:rPr lang="en-US" dirty="0" err="1" smtClean="0"/>
              <a:t>subtree</a:t>
            </a:r>
            <a:r>
              <a:rPr lang="en-US" dirty="0" smtClean="0"/>
              <a:t> depth</a:t>
            </a:r>
          </a:p>
          <a:p>
            <a:pPr lvl="1"/>
            <a:r>
              <a:rPr lang="en-US" dirty="0" smtClean="0"/>
              <a:t>Reliability: snapshot creation is atomic</a:t>
            </a:r>
          </a:p>
          <a:p>
            <a:pPr lvl="1"/>
            <a:r>
              <a:rPr lang="en-US" dirty="0" smtClean="0"/>
              <a:t>Scalability: snapshots do not create extra copies of data blocks</a:t>
            </a:r>
          </a:p>
          <a:p>
            <a:pPr lvl="1"/>
            <a:r>
              <a:rPr lang="en-US" dirty="0" smtClean="0"/>
              <a:t>Useful for protecting against accidental deletion of data</a:t>
            </a:r>
          </a:p>
          <a:p>
            <a:endParaRPr lang="en-US" dirty="0" smtClean="0"/>
          </a:p>
          <a:p>
            <a:r>
              <a:rPr lang="en-US" dirty="0" smtClean="0"/>
              <a:t>Example: Daily Feeds</a:t>
            </a:r>
            <a:br>
              <a:rPr lang="en-US" dirty="0" smtClean="0"/>
            </a:br>
            <a:r>
              <a:rPr lang="en-US" sz="1600" b="0" dirty="0" err="1" smtClean="0">
                <a:latin typeface="Courier New"/>
                <a:cs typeface="Courier New"/>
              </a:rPr>
              <a:t>hdfs</a:t>
            </a:r>
            <a:r>
              <a:rPr lang="en-US" sz="1600" b="0" dirty="0" smtClean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ls</a:t>
            </a:r>
            <a:r>
              <a:rPr lang="en-US" sz="1600" b="0" dirty="0">
                <a:latin typeface="Courier New"/>
                <a:cs typeface="Courier New"/>
              </a:rPr>
              <a:t> /daily-</a:t>
            </a:r>
            <a:r>
              <a:rPr lang="en-US" sz="1600" b="0" dirty="0" smtClean="0">
                <a:latin typeface="Courier New"/>
                <a:cs typeface="Courier New"/>
              </a:rPr>
              <a:t>feeds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>Found </a:t>
            </a:r>
            <a:r>
              <a:rPr lang="en-US" sz="1600" b="0" dirty="0">
                <a:latin typeface="Courier New"/>
                <a:cs typeface="Courier New"/>
              </a:rPr>
              <a:t>5 </a:t>
            </a:r>
            <a:r>
              <a:rPr lang="en-US" sz="1600" b="0" dirty="0" smtClean="0">
                <a:latin typeface="Courier New"/>
                <a:cs typeface="Courier New"/>
              </a:rPr>
              <a:t>items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13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14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15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16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/daily-feeds/2014-10-17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Snapshots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Create a snapshot after each daily load</a:t>
            </a:r>
            <a:br>
              <a:rPr lang="en-US" dirty="0" smtClean="0"/>
            </a:br>
            <a:r>
              <a:rPr lang="en-US" sz="1600" b="0" dirty="0" err="1">
                <a:latin typeface="Courier New"/>
                <a:cs typeface="Courier New"/>
              </a:rPr>
              <a:t>hdfs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dfsadmin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allowSnapshot</a:t>
            </a:r>
            <a:r>
              <a:rPr lang="en-US" sz="1600" b="0" dirty="0">
                <a:latin typeface="Courier New"/>
                <a:cs typeface="Courier New"/>
              </a:rPr>
              <a:t> /daily-</a:t>
            </a:r>
            <a:r>
              <a:rPr lang="en-US" sz="1600" b="0" dirty="0" smtClean="0">
                <a:latin typeface="Courier New"/>
                <a:cs typeface="Courier New"/>
              </a:rPr>
              <a:t>feeds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>Allowing </a:t>
            </a:r>
            <a:r>
              <a:rPr lang="en-US" sz="1600" b="0" dirty="0" err="1">
                <a:latin typeface="Courier New"/>
                <a:cs typeface="Courier New"/>
              </a:rPr>
              <a:t>snaphot</a:t>
            </a:r>
            <a:r>
              <a:rPr lang="en-US" sz="1600" b="0" dirty="0">
                <a:latin typeface="Courier New"/>
                <a:cs typeface="Courier New"/>
              </a:rPr>
              <a:t> on /daily-feeds </a:t>
            </a:r>
            <a:r>
              <a:rPr lang="en-US" sz="1600" b="0" dirty="0" smtClean="0">
                <a:latin typeface="Courier New"/>
                <a:cs typeface="Courier New"/>
              </a:rPr>
              <a:t>succeeded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/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hdfs</a:t>
            </a:r>
            <a:r>
              <a:rPr lang="en-US" sz="1600" b="0" dirty="0" smtClean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createSnapshot</a:t>
            </a:r>
            <a:r>
              <a:rPr lang="en-US" sz="1600" b="0" dirty="0">
                <a:latin typeface="Courier New"/>
                <a:cs typeface="Courier New"/>
              </a:rPr>
              <a:t> /daily-feeds snapshot-to-2014-10-</a:t>
            </a:r>
            <a:r>
              <a:rPr lang="en-US" sz="1600" b="0" dirty="0" smtClean="0">
                <a:latin typeface="Courier New"/>
                <a:cs typeface="Courier New"/>
              </a:rPr>
              <a:t>17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>Created </a:t>
            </a:r>
            <a:r>
              <a:rPr lang="en-US" sz="1600" b="0" dirty="0">
                <a:latin typeface="Courier New"/>
                <a:cs typeface="Courier New"/>
              </a:rPr>
              <a:t>snapshot /daily-feeds/.snapshot/snapshot-to-2014-10-17</a:t>
            </a:r>
            <a:endParaRPr lang="en-US" sz="1600" b="0" dirty="0" smtClean="0">
              <a:latin typeface="Courier New"/>
              <a:cs typeface="Courier New"/>
            </a:endParaRPr>
          </a:p>
          <a:p>
            <a:endParaRPr lang="en-US" dirty="0" smtClean="0"/>
          </a:p>
          <a:p>
            <a:r>
              <a:rPr lang="en-US" dirty="0" smtClean="0"/>
              <a:t>User accidentally deletes data for 2014-10-16</a:t>
            </a:r>
            <a:br>
              <a:rPr lang="en-US" dirty="0" smtClean="0"/>
            </a:br>
            <a:r>
              <a:rPr lang="en-US" sz="1600" b="0" dirty="0" err="1">
                <a:latin typeface="Courier New"/>
                <a:cs typeface="Courier New"/>
              </a:rPr>
              <a:t>hdfs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ls</a:t>
            </a:r>
            <a:r>
              <a:rPr lang="en-US" sz="1600" b="0" dirty="0">
                <a:latin typeface="Courier New"/>
                <a:cs typeface="Courier New"/>
              </a:rPr>
              <a:t> /daily-</a:t>
            </a:r>
            <a:r>
              <a:rPr lang="en-US" sz="1600" b="0" dirty="0" smtClean="0">
                <a:latin typeface="Courier New"/>
                <a:cs typeface="Courier New"/>
              </a:rPr>
              <a:t>feeds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>Found </a:t>
            </a:r>
            <a:r>
              <a:rPr lang="en-US" sz="1600" b="0" dirty="0">
                <a:latin typeface="Courier New"/>
                <a:cs typeface="Courier New"/>
              </a:rPr>
              <a:t>4 </a:t>
            </a:r>
            <a:r>
              <a:rPr lang="en-US" sz="1600" b="0" dirty="0" smtClean="0">
                <a:latin typeface="Courier New"/>
                <a:cs typeface="Courier New"/>
              </a:rPr>
              <a:t>items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13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14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15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/daily-feeds/2014-10-</a:t>
            </a:r>
            <a:r>
              <a:rPr lang="en-US" sz="1600" b="0" dirty="0" smtClean="0">
                <a:latin typeface="Courier New"/>
                <a:cs typeface="Courier New"/>
              </a:rPr>
              <a:t>17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Snapshots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Snapshots to the rescue: the data is still in the snapshot</a:t>
            </a:r>
            <a:br>
              <a:rPr lang="en-US" dirty="0" smtClean="0"/>
            </a:br>
            <a:r>
              <a:rPr lang="en-US" sz="1600" b="0" dirty="0" err="1">
                <a:latin typeface="Courier New"/>
                <a:cs typeface="Courier New"/>
              </a:rPr>
              <a:t>hdfs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ls</a:t>
            </a:r>
            <a:r>
              <a:rPr lang="en-US" sz="1600" b="0" dirty="0">
                <a:latin typeface="Courier New"/>
                <a:cs typeface="Courier New"/>
              </a:rPr>
              <a:t> /daily-feeds/.snapshot/snapshot-to-2014-10-</a:t>
            </a:r>
            <a:r>
              <a:rPr lang="en-US" sz="1600" b="0" dirty="0" smtClean="0">
                <a:latin typeface="Courier New"/>
                <a:cs typeface="Courier New"/>
              </a:rPr>
              <a:t>17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smtClean="0">
                <a:latin typeface="Courier New"/>
                <a:cs typeface="Courier New"/>
              </a:rPr>
              <a:t>Found </a:t>
            </a:r>
            <a:r>
              <a:rPr lang="en-US" sz="1600" b="0" dirty="0">
                <a:latin typeface="Courier New"/>
                <a:cs typeface="Courier New"/>
              </a:rPr>
              <a:t>5 </a:t>
            </a:r>
            <a:r>
              <a:rPr lang="en-US" sz="1600" b="0" dirty="0" smtClean="0">
                <a:latin typeface="Courier New"/>
                <a:cs typeface="Courier New"/>
              </a:rPr>
              <a:t>items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/daily-feeds/.snapshot/snapshot-to-2014-10-17/2014-10-</a:t>
            </a:r>
            <a:r>
              <a:rPr lang="en-US" sz="1600" b="0" dirty="0" smtClean="0">
                <a:latin typeface="Courier New"/>
                <a:cs typeface="Courier New"/>
              </a:rPr>
              <a:t>13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14:36 /daily-feeds/.snapshot/snapshot-to-2014-10-17/2014-10-</a:t>
            </a:r>
            <a:r>
              <a:rPr lang="en-US" sz="1600" b="0" dirty="0" smtClean="0">
                <a:latin typeface="Courier New"/>
                <a:cs typeface="Courier New"/>
              </a:rPr>
              <a:t>14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/daily-feeds/.snapshot/snapshot-to-2014-10-17/2014-10-</a:t>
            </a:r>
            <a:r>
              <a:rPr lang="en-US" sz="1600" b="0" dirty="0" smtClean="0">
                <a:latin typeface="Courier New"/>
                <a:cs typeface="Courier New"/>
              </a:rPr>
              <a:t>15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/daily-feeds/.snapshot/snapshot-to-2014-10-17/2014-10-</a:t>
            </a:r>
            <a:r>
              <a:rPr lang="en-US" sz="1600" b="0" dirty="0" smtClean="0">
                <a:latin typeface="Courier New"/>
                <a:cs typeface="Courier New"/>
              </a:rPr>
              <a:t>16</a:t>
            </a:r>
            <a:br>
              <a:rPr lang="en-US" sz="1600" b="0" dirty="0" smtClean="0">
                <a:latin typeface="Courier New"/>
                <a:cs typeface="Courier New"/>
              </a:rPr>
            </a:br>
            <a:r>
              <a:rPr lang="en-US" sz="1600" b="0" dirty="0" err="1" smtClean="0">
                <a:latin typeface="Courier New"/>
                <a:cs typeface="Courier New"/>
              </a:rPr>
              <a:t>drwxr</a:t>
            </a:r>
            <a:r>
              <a:rPr lang="en-US" sz="1600" b="0" dirty="0">
                <a:latin typeface="Courier New"/>
                <a:cs typeface="Courier New"/>
              </a:rPr>
              <a:t>-</a:t>
            </a:r>
            <a:r>
              <a:rPr lang="en-US" sz="1600" b="0" dirty="0" err="1">
                <a:latin typeface="Courier New"/>
                <a:cs typeface="Courier New"/>
              </a:rPr>
              <a:t>xr</a:t>
            </a:r>
            <a:r>
              <a:rPr lang="en-US" sz="1600" b="0" dirty="0">
                <a:latin typeface="Courier New"/>
                <a:cs typeface="Courier New"/>
              </a:rPr>
              <a:t>-x   - </a:t>
            </a:r>
            <a:r>
              <a:rPr lang="en-US" sz="1600" b="0" dirty="0" err="1">
                <a:latin typeface="Courier New"/>
                <a:cs typeface="Courier New"/>
              </a:rPr>
              <a:t>chris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supergroup</a:t>
            </a:r>
            <a:r>
              <a:rPr lang="en-US" sz="1600" b="0" dirty="0">
                <a:latin typeface="Courier New"/>
                <a:cs typeface="Courier New"/>
              </a:rPr>
              <a:t>          0 2014-10-13 14:37 /daily-feeds/.snapshot/snapshot-to-2014-10-17/2014-10-</a:t>
            </a:r>
            <a:r>
              <a:rPr lang="en-US" sz="1600" b="0" dirty="0" smtClean="0">
                <a:latin typeface="Courier New"/>
                <a:cs typeface="Courier New"/>
              </a:rPr>
              <a:t>17</a:t>
            </a:r>
          </a:p>
          <a:p>
            <a:endParaRPr lang="en-US" sz="1600" b="0" dirty="0">
              <a:latin typeface="Courier New"/>
              <a:cs typeface="Courier New"/>
            </a:endParaRPr>
          </a:p>
          <a:p>
            <a:r>
              <a:rPr lang="en-US" dirty="0" smtClean="0">
                <a:latin typeface="+mj-lt"/>
                <a:cs typeface="Courier New"/>
              </a:rPr>
              <a:t>Restore data from 2014-10-16</a:t>
            </a:r>
            <a:br>
              <a:rPr lang="en-US" dirty="0" smtClean="0">
                <a:latin typeface="+mj-lt"/>
                <a:cs typeface="Courier New"/>
              </a:rPr>
            </a:br>
            <a:r>
              <a:rPr lang="en-US" sz="1600" b="0" dirty="0" err="1">
                <a:latin typeface="Courier New"/>
                <a:cs typeface="Courier New"/>
              </a:rPr>
              <a:t>hdfs</a:t>
            </a:r>
            <a:r>
              <a:rPr lang="en-US" sz="1600" b="0" dirty="0">
                <a:latin typeface="Courier New"/>
                <a:cs typeface="Courier New"/>
              </a:rPr>
              <a:t> </a:t>
            </a:r>
            <a:r>
              <a:rPr lang="en-US" sz="1600" b="0" dirty="0" err="1">
                <a:latin typeface="Courier New"/>
                <a:cs typeface="Courier New"/>
              </a:rPr>
              <a:t>dfs</a:t>
            </a:r>
            <a:r>
              <a:rPr lang="en-US" sz="1600" b="0" dirty="0">
                <a:latin typeface="Courier New"/>
                <a:cs typeface="Courier New"/>
              </a:rPr>
              <a:t> -</a:t>
            </a:r>
            <a:r>
              <a:rPr lang="en-US" sz="1600" b="0" dirty="0" err="1">
                <a:latin typeface="Courier New"/>
                <a:cs typeface="Courier New"/>
              </a:rPr>
              <a:t>cp</a:t>
            </a:r>
            <a:r>
              <a:rPr lang="en-US" sz="1600" b="0" dirty="0">
                <a:latin typeface="Courier New"/>
                <a:cs typeface="Courier New"/>
              </a:rPr>
              <a:t> /daily-feeds/.snapshot/snapshot-to-2014-10-17/2014-10-16 /daily-</a:t>
            </a:r>
            <a:r>
              <a:rPr lang="en-US" sz="1600" b="0" dirty="0" smtClean="0">
                <a:latin typeface="Courier New"/>
                <a:cs typeface="Courier New"/>
              </a:rPr>
              <a:t>feeds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2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Application Timeline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Stores data </a:t>
            </a:r>
            <a:r>
              <a:rPr lang="en-US" dirty="0"/>
              <a:t>about YARN application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Generic data</a:t>
            </a:r>
          </a:p>
          <a:p>
            <a:pPr lvl="2"/>
            <a:r>
              <a:rPr lang="en-US" dirty="0" smtClean="0"/>
              <a:t>YARN container utilization</a:t>
            </a:r>
          </a:p>
          <a:p>
            <a:pPr lvl="2"/>
            <a:r>
              <a:rPr lang="en-US" dirty="0" smtClean="0"/>
              <a:t>Metrics related to containers</a:t>
            </a:r>
          </a:p>
          <a:p>
            <a:pPr lvl="1"/>
            <a:r>
              <a:rPr lang="en-US" dirty="0" smtClean="0"/>
              <a:t>Application-specific data</a:t>
            </a:r>
          </a:p>
          <a:p>
            <a:pPr lvl="2"/>
            <a:r>
              <a:rPr lang="en-US" dirty="0" err="1" smtClean="0"/>
              <a:t>MapReduce</a:t>
            </a:r>
            <a:r>
              <a:rPr lang="en-US" dirty="0" smtClean="0"/>
              <a:t> jobs and their tasks</a:t>
            </a:r>
          </a:p>
          <a:p>
            <a:pPr lvl="2"/>
            <a:r>
              <a:rPr lang="en-US" dirty="0" err="1" smtClean="0"/>
              <a:t>Tez</a:t>
            </a:r>
            <a:r>
              <a:rPr lang="en-US" dirty="0" smtClean="0"/>
              <a:t> DAG execution</a:t>
            </a:r>
          </a:p>
          <a:p>
            <a:r>
              <a:rPr lang="en-US" dirty="0" smtClean="0"/>
              <a:t>Provides CLI for accessing data</a:t>
            </a:r>
          </a:p>
          <a:p>
            <a:pPr lvl="1"/>
            <a:r>
              <a:rPr lang="en-US" dirty="0" smtClean="0"/>
              <a:t>Useful for ad-hoc queries or scripted analysis</a:t>
            </a:r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REST API for accessing data</a:t>
            </a:r>
          </a:p>
          <a:p>
            <a:pPr lvl="1"/>
            <a:r>
              <a:rPr lang="en-US" dirty="0"/>
              <a:t>Consumed by UI front-ends such as Apache </a:t>
            </a:r>
            <a:r>
              <a:rPr lang="en-US" dirty="0" err="1" smtClean="0"/>
              <a:t>Ambari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a Map Reduce Job 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dirty="0" err="1" smtClean="0">
                <a:latin typeface="Courier New"/>
                <a:cs typeface="Courier New"/>
              </a:rPr>
              <a:t>curl</a:t>
            </a:r>
            <a:r>
              <a:rPr lang="pl-PL" sz="1200" dirty="0" smtClean="0">
                <a:latin typeface="Courier New"/>
                <a:cs typeface="Courier New"/>
              </a:rPr>
              <a:t> </a:t>
            </a:r>
            <a:r>
              <a:rPr lang="pl-PL" sz="1200" dirty="0">
                <a:latin typeface="Courier New"/>
                <a:cs typeface="Courier New"/>
              </a:rPr>
              <a:t>http://127.0.0.1:8188/</a:t>
            </a:r>
            <a:r>
              <a:rPr lang="pl-PL" sz="1200" dirty="0" err="1">
                <a:latin typeface="Courier New"/>
                <a:cs typeface="Courier New"/>
              </a:rPr>
              <a:t>ws</a:t>
            </a:r>
            <a:r>
              <a:rPr lang="pl-PL" sz="1200" dirty="0">
                <a:latin typeface="Courier New"/>
                <a:cs typeface="Courier New"/>
              </a:rPr>
              <a:t>/v1/</a:t>
            </a:r>
            <a:r>
              <a:rPr lang="pl-PL" sz="1200" dirty="0" err="1">
                <a:latin typeface="Courier New"/>
                <a:cs typeface="Courier New"/>
              </a:rPr>
              <a:t>timeline</a:t>
            </a:r>
            <a:r>
              <a:rPr lang="pl-PL" sz="1200" dirty="0">
                <a:latin typeface="Courier New"/>
                <a:cs typeface="Courier New"/>
              </a:rPr>
              <a:t>/MAPREDUCE_JOB/job_1413405332088_0001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"</a:t>
            </a:r>
            <a:r>
              <a:rPr lang="pl-PL" sz="1200" b="0" dirty="0" err="1">
                <a:latin typeface="Courier New"/>
                <a:cs typeface="Courier New"/>
              </a:rPr>
              <a:t>entity</a:t>
            </a:r>
            <a:r>
              <a:rPr lang="pl-PL" sz="1200" b="0" dirty="0">
                <a:latin typeface="Courier New"/>
                <a:cs typeface="Courier New"/>
              </a:rPr>
              <a:t>": "job_1413405332088_0001",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"</a:t>
            </a:r>
            <a:r>
              <a:rPr lang="pl-PL" sz="1200" b="0" dirty="0" err="1">
                <a:latin typeface="Courier New"/>
                <a:cs typeface="Courier New"/>
              </a:rPr>
              <a:t>entitytype</a:t>
            </a:r>
            <a:r>
              <a:rPr lang="pl-PL" sz="1200" b="0" dirty="0">
                <a:latin typeface="Courier New"/>
                <a:cs typeface="Courier New"/>
              </a:rPr>
              <a:t>": "MAPREDUCE_JOB",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"</a:t>
            </a:r>
            <a:r>
              <a:rPr lang="pl-PL" sz="1200" b="0" dirty="0" err="1">
                <a:latin typeface="Courier New"/>
                <a:cs typeface="Courier New"/>
              </a:rPr>
              <a:t>events</a:t>
            </a:r>
            <a:r>
              <a:rPr lang="pl-PL" sz="1200" b="0" dirty="0">
                <a:latin typeface="Courier New"/>
                <a:cs typeface="Courier New"/>
              </a:rPr>
              <a:t>": [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{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"</a:t>
            </a:r>
            <a:r>
              <a:rPr lang="pl-PL" sz="1200" b="0" dirty="0" err="1">
                <a:latin typeface="Courier New"/>
                <a:cs typeface="Courier New"/>
              </a:rPr>
              <a:t>eventinfo</a:t>
            </a:r>
            <a:r>
              <a:rPr lang="pl-PL" sz="1200" b="0" dirty="0">
                <a:latin typeface="Courier New"/>
                <a:cs typeface="Courier New"/>
              </a:rPr>
              <a:t>": {</a:t>
            </a:r>
          </a:p>
          <a:p>
            <a:pPr marL="0" indent="0">
              <a:buNone/>
            </a:pPr>
            <a:r>
              <a:rPr lang="pl-PL" sz="1200" b="0" dirty="0" smtClean="0">
                <a:latin typeface="Courier New"/>
                <a:cs typeface="Courier New"/>
              </a:rPr>
              <a:t>                "</a:t>
            </a:r>
            <a:r>
              <a:rPr lang="pl-PL" sz="1200" b="0" dirty="0">
                <a:latin typeface="Courier New"/>
                <a:cs typeface="Courier New"/>
              </a:rPr>
              <a:t>FINISHED_MAPS": 2,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    "FINISHED_REDUCES": 1,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    "FINISH_TIME": 1413405349192,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    "JOB_STATUS": "SUCCEEDED"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},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"</a:t>
            </a:r>
            <a:r>
              <a:rPr lang="pl-PL" sz="1200" b="0" dirty="0" err="1">
                <a:latin typeface="Courier New"/>
                <a:cs typeface="Courier New"/>
              </a:rPr>
              <a:t>eventtype</a:t>
            </a:r>
            <a:r>
              <a:rPr lang="pl-PL" sz="1200" b="0" dirty="0">
                <a:latin typeface="Courier New"/>
                <a:cs typeface="Courier New"/>
              </a:rPr>
              <a:t>": "JOB_FINISHED",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    "</a:t>
            </a:r>
            <a:r>
              <a:rPr lang="pl-PL" sz="1200" b="0" dirty="0" err="1">
                <a:latin typeface="Courier New"/>
                <a:cs typeface="Courier New"/>
              </a:rPr>
              <a:t>timestamp</a:t>
            </a:r>
            <a:r>
              <a:rPr lang="pl-PL" sz="1200" b="0" dirty="0">
                <a:latin typeface="Courier New"/>
                <a:cs typeface="Courier New"/>
              </a:rPr>
              <a:t>": 1413405349194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}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],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"</a:t>
            </a:r>
            <a:r>
              <a:rPr lang="pl-PL" sz="1200" b="0" dirty="0" err="1">
                <a:latin typeface="Courier New"/>
                <a:cs typeface="Courier New"/>
              </a:rPr>
              <a:t>relatedentities</a:t>
            </a:r>
            <a:r>
              <a:rPr lang="pl-PL" sz="1200" b="0" dirty="0">
                <a:latin typeface="Courier New"/>
                <a:cs typeface="Courier New"/>
              </a:rPr>
              <a:t>": {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    "MAPREDUCE_TASK": [</a:t>
            </a:r>
          </a:p>
          <a:p>
            <a:pPr marL="0" indent="0">
              <a:buNone/>
            </a:pPr>
            <a:r>
              <a:rPr lang="pl-PL" sz="1200" b="0" dirty="0" smtClean="0">
                <a:latin typeface="Courier New"/>
                <a:cs typeface="Courier New"/>
              </a:rPr>
              <a:t>            "task_1413405332088_0001_m_000000"</a:t>
            </a:r>
          </a:p>
          <a:p>
            <a:pPr marL="0" indent="0">
              <a:buNone/>
            </a:pPr>
            <a:r>
              <a:rPr lang="pl-PL" sz="1200" b="0" dirty="0" smtClean="0">
                <a:latin typeface="Courier New"/>
                <a:cs typeface="Courier New"/>
              </a:rPr>
              <a:t>        ]</a:t>
            </a:r>
          </a:p>
          <a:p>
            <a:pPr marL="0" indent="0">
              <a:buNone/>
            </a:pPr>
            <a:r>
              <a:rPr lang="pl-PL" sz="1200" b="0" dirty="0" smtClean="0">
                <a:latin typeface="Courier New"/>
                <a:cs typeface="Courier New"/>
              </a:rPr>
              <a:t>    </a:t>
            </a:r>
            <a:r>
              <a:rPr lang="pl-PL" sz="1200" b="0" dirty="0">
                <a:latin typeface="Courier New"/>
                <a:cs typeface="Courier New"/>
              </a:rPr>
              <a:t>},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    "</a:t>
            </a:r>
            <a:r>
              <a:rPr lang="pl-PL" sz="1200" b="0" dirty="0" err="1">
                <a:latin typeface="Courier New"/>
                <a:cs typeface="Courier New"/>
              </a:rPr>
              <a:t>starttime</a:t>
            </a:r>
            <a:r>
              <a:rPr lang="pl-PL" sz="1200" b="0" dirty="0">
                <a:latin typeface="Courier New"/>
                <a:cs typeface="Courier New"/>
              </a:rPr>
              <a:t>": 1413405339442</a:t>
            </a:r>
          </a:p>
          <a:p>
            <a:pPr marL="0" indent="0">
              <a:buNone/>
            </a:pPr>
            <a:r>
              <a:rPr lang="pl-PL" sz="1200" b="0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6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a Map Task 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200" dirty="0" err="1" smtClean="0">
                <a:latin typeface="Courier New"/>
                <a:cs typeface="Courier New"/>
              </a:rPr>
              <a:t>curl</a:t>
            </a:r>
            <a:r>
              <a:rPr lang="fi-FI" sz="1200" dirty="0" smtClean="0">
                <a:latin typeface="Courier New"/>
                <a:cs typeface="Courier New"/>
              </a:rPr>
              <a:t> http://127.0.0.1:8188/ws/v1/timeline/MAPREDUCE_TASK/task_1413405332088_0001_m_000000</a:t>
            </a:r>
          </a:p>
          <a:p>
            <a:pPr marL="0" indent="0">
              <a:buNone/>
            </a:pPr>
            <a:r>
              <a:rPr lang="fi-FI" sz="1200" b="0" dirty="0" smtClean="0">
                <a:latin typeface="Courier New"/>
                <a:cs typeface="Courier New"/>
              </a:rPr>
              <a:t>{</a:t>
            </a:r>
            <a:endParaRPr lang="fi-FI" sz="1200" b="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"</a:t>
            </a:r>
            <a:r>
              <a:rPr lang="fi-FI" sz="1200" b="0" dirty="0" err="1">
                <a:latin typeface="Courier New"/>
                <a:cs typeface="Courier New"/>
              </a:rPr>
              <a:t>entity</a:t>
            </a:r>
            <a:r>
              <a:rPr lang="fi-FI" sz="1200" b="0" dirty="0">
                <a:latin typeface="Courier New"/>
                <a:cs typeface="Courier New"/>
              </a:rPr>
              <a:t>": "task_1413405332088_0001_m_000000",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"</a:t>
            </a:r>
            <a:r>
              <a:rPr lang="fi-FI" sz="1200" b="0" dirty="0" err="1">
                <a:latin typeface="Courier New"/>
                <a:cs typeface="Courier New"/>
              </a:rPr>
              <a:t>entitytype</a:t>
            </a:r>
            <a:r>
              <a:rPr lang="fi-FI" sz="1200" b="0" dirty="0">
                <a:latin typeface="Courier New"/>
                <a:cs typeface="Courier New"/>
              </a:rPr>
              <a:t>": "MAPREDUCE_TASK",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"</a:t>
            </a:r>
            <a:r>
              <a:rPr lang="fi-FI" sz="1200" b="0" dirty="0" err="1">
                <a:latin typeface="Courier New"/>
                <a:cs typeface="Courier New"/>
              </a:rPr>
              <a:t>events</a:t>
            </a:r>
            <a:r>
              <a:rPr lang="fi-FI" sz="1200" b="0" dirty="0">
                <a:latin typeface="Courier New"/>
                <a:cs typeface="Courier New"/>
              </a:rPr>
              <a:t>": [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{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"</a:t>
            </a:r>
            <a:r>
              <a:rPr lang="fi-FI" sz="1200" b="0" dirty="0" err="1">
                <a:latin typeface="Courier New"/>
                <a:cs typeface="Courier New"/>
              </a:rPr>
              <a:t>eventtype</a:t>
            </a:r>
            <a:r>
              <a:rPr lang="fi-FI" sz="1200" b="0" dirty="0">
                <a:latin typeface="Courier New"/>
                <a:cs typeface="Courier New"/>
              </a:rPr>
              <a:t>": "TASK_FINISHED",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"</a:t>
            </a:r>
            <a:r>
              <a:rPr lang="fi-FI" sz="1200" b="0" dirty="0" err="1">
                <a:latin typeface="Courier New"/>
                <a:cs typeface="Courier New"/>
              </a:rPr>
              <a:t>timestamp</a:t>
            </a:r>
            <a:r>
              <a:rPr lang="fi-FI" sz="1200" b="0" dirty="0">
                <a:latin typeface="Courier New"/>
                <a:cs typeface="Courier New"/>
              </a:rPr>
              <a:t>": 1413405345253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},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{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"</a:t>
            </a:r>
            <a:r>
              <a:rPr lang="fi-FI" sz="1200" b="0" dirty="0" err="1">
                <a:latin typeface="Courier New"/>
                <a:cs typeface="Courier New"/>
              </a:rPr>
              <a:t>eventinfo</a:t>
            </a:r>
            <a:r>
              <a:rPr lang="fi-FI" sz="1200" b="0" dirty="0">
                <a:latin typeface="Courier New"/>
                <a:cs typeface="Courier New"/>
              </a:rPr>
              <a:t>": {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    "SPLIT_LOCATIONS": "</a:t>
            </a:r>
            <a:r>
              <a:rPr lang="fi-FI" sz="1200" b="0" dirty="0" err="1">
                <a:latin typeface="Courier New"/>
                <a:cs typeface="Courier New"/>
              </a:rPr>
              <a:t>localhost</a:t>
            </a:r>
            <a:r>
              <a:rPr lang="fi-FI" sz="1200" b="0" dirty="0"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    "START_TIME": 1413405340255,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    "TASK_TYPE": "MAP"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},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"</a:t>
            </a:r>
            <a:r>
              <a:rPr lang="fi-FI" sz="1200" b="0" dirty="0" err="1">
                <a:latin typeface="Courier New"/>
                <a:cs typeface="Courier New"/>
              </a:rPr>
              <a:t>eventtype</a:t>
            </a:r>
            <a:r>
              <a:rPr lang="fi-FI" sz="1200" b="0" dirty="0">
                <a:latin typeface="Courier New"/>
                <a:cs typeface="Courier New"/>
              </a:rPr>
              <a:t>": "TASK_STARTED",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    "</a:t>
            </a:r>
            <a:r>
              <a:rPr lang="fi-FI" sz="1200" b="0" dirty="0" err="1">
                <a:latin typeface="Courier New"/>
                <a:cs typeface="Courier New"/>
              </a:rPr>
              <a:t>timestamp</a:t>
            </a:r>
            <a:r>
              <a:rPr lang="fi-FI" sz="1200" b="0" dirty="0">
                <a:latin typeface="Courier New"/>
                <a:cs typeface="Courier New"/>
              </a:rPr>
              <a:t>": 1413405340258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    }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    ],</a:t>
            </a:r>
          </a:p>
          <a:p>
            <a:pPr marL="0" indent="0">
              <a:buNone/>
            </a:pPr>
            <a:r>
              <a:rPr lang="fi-FI" sz="1200" b="0" dirty="0"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4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Cases: Setting the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Hortonworks Support</a:t>
            </a:r>
          </a:p>
          <a:p>
            <a:pPr lvl="1"/>
            <a:r>
              <a:rPr lang="en-US" dirty="0" smtClean="0"/>
              <a:t>Multiple tiers of support contacts</a:t>
            </a:r>
          </a:p>
          <a:p>
            <a:pPr lvl="1"/>
            <a:r>
              <a:rPr lang="en-US" dirty="0" smtClean="0"/>
              <a:t>Support engineers trained and knowledgeable across the entire </a:t>
            </a:r>
            <a:r>
              <a:rPr lang="en-US" dirty="0" err="1" smtClean="0"/>
              <a:t>Hadoop</a:t>
            </a:r>
            <a:r>
              <a:rPr lang="en-US" dirty="0" smtClean="0"/>
              <a:t> ecosystem</a:t>
            </a:r>
          </a:p>
          <a:p>
            <a:pPr lvl="1"/>
            <a:r>
              <a:rPr lang="en-US" dirty="0" smtClean="0"/>
              <a:t>Cases may escalate to subject matter experts for depth in one particular area</a:t>
            </a:r>
          </a:p>
          <a:p>
            <a:pPr lvl="1"/>
            <a:r>
              <a:rPr lang="en-US" dirty="0" smtClean="0"/>
              <a:t>Challenging cases may escalate to Apache committers at Hortonworks if additional expertise is required</a:t>
            </a:r>
          </a:p>
          <a:p>
            <a:pPr marL="398463" lvl="1" indent="0">
              <a:buNone/>
            </a:pPr>
            <a:endParaRPr lang="en-US" dirty="0" smtClean="0"/>
          </a:p>
          <a:p>
            <a:r>
              <a:rPr lang="en-US" dirty="0" smtClean="0"/>
              <a:t>Apache Community Support</a:t>
            </a:r>
          </a:p>
          <a:p>
            <a:pPr lvl="1"/>
            <a:r>
              <a:rPr lang="en-US" dirty="0" err="1" smtClean="0"/>
              <a:t>user@hadoop.apache.org</a:t>
            </a:r>
            <a:r>
              <a:rPr lang="en-US" dirty="0" smtClean="0"/>
              <a:t> for user questions and support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issues.apache.org</a:t>
            </a:r>
            <a:r>
              <a:rPr lang="en-US" dirty="0"/>
              <a:t>/</a:t>
            </a:r>
            <a:r>
              <a:rPr lang="en-US" dirty="0" err="1" smtClean="0"/>
              <a:t>jira</a:t>
            </a:r>
            <a:r>
              <a:rPr lang="en-US" dirty="0" smtClean="0"/>
              <a:t> for reporting confirmed bugs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r>
              <a:rPr lang="en-US" dirty="0"/>
              <a:t> </a:t>
            </a:r>
            <a:r>
              <a:rPr lang="en-US" dirty="0" smtClean="0"/>
              <a:t>users, contributors, committers and PMC members all participate actively in these forums to help resolve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5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Prevent garbage collection issues</a:t>
            </a:r>
          </a:p>
          <a:p>
            <a:pPr lvl="1"/>
            <a:r>
              <a:rPr lang="en-US" dirty="0" smtClean="0"/>
              <a:t>Configure for redundancy</a:t>
            </a:r>
          </a:p>
          <a:p>
            <a:pPr lvl="1"/>
            <a:r>
              <a:rPr lang="en-US" dirty="0" smtClean="0"/>
              <a:t>Retune configuration in response to metrics</a:t>
            </a:r>
          </a:p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End user perspective is crucial</a:t>
            </a:r>
          </a:p>
          <a:p>
            <a:pPr lvl="1"/>
            <a:r>
              <a:rPr lang="en-US" dirty="0" smtClean="0"/>
              <a:t>Please consider contributing to Apache </a:t>
            </a:r>
            <a:r>
              <a:rPr lang="en-US" dirty="0" err="1" smtClean="0"/>
              <a:t>Hadoop</a:t>
            </a:r>
            <a:r>
              <a:rPr lang="en-US" dirty="0" smtClean="0"/>
              <a:t> documentation</a:t>
            </a:r>
          </a:p>
          <a:p>
            <a:r>
              <a:rPr lang="en-US" dirty="0" smtClean="0"/>
              <a:t>HDFS ACLs</a:t>
            </a:r>
          </a:p>
          <a:p>
            <a:pPr lvl="1"/>
            <a:r>
              <a:rPr lang="en-US" dirty="0" smtClean="0"/>
              <a:t>Implement fine-grained authorization rules on files</a:t>
            </a:r>
          </a:p>
          <a:p>
            <a:pPr lvl="1"/>
            <a:r>
              <a:rPr lang="en-US" dirty="0" smtClean="0"/>
              <a:t>Can protect against accidental file manipulations</a:t>
            </a:r>
          </a:p>
          <a:p>
            <a:r>
              <a:rPr lang="en-US" dirty="0" smtClean="0"/>
              <a:t>HDFS Snapshots</a:t>
            </a:r>
          </a:p>
          <a:p>
            <a:pPr lvl="1"/>
            <a:r>
              <a:rPr lang="en-US" dirty="0" smtClean="0"/>
              <a:t>Point-in-time image of part of the </a:t>
            </a:r>
            <a:r>
              <a:rPr lang="en-US" dirty="0" err="1" smtClean="0"/>
              <a:t>filesystem</a:t>
            </a:r>
            <a:endParaRPr lang="en-US" dirty="0" smtClean="0"/>
          </a:p>
          <a:p>
            <a:pPr lvl="1"/>
            <a:r>
              <a:rPr lang="en-US" dirty="0" smtClean="0"/>
              <a:t>Useful for restoring to a prior state after accidental file manipulation</a:t>
            </a:r>
          </a:p>
          <a:p>
            <a:r>
              <a:rPr lang="en-US" dirty="0" smtClean="0"/>
              <a:t>YARN Application Timeline Server</a:t>
            </a:r>
          </a:p>
          <a:p>
            <a:pPr lvl="1"/>
            <a:r>
              <a:rPr lang="en-US" dirty="0" smtClean="0"/>
              <a:t>Provides generic and application-specific data about YARN application execution</a:t>
            </a:r>
          </a:p>
          <a:p>
            <a:pPr lvl="1"/>
            <a:r>
              <a:rPr lang="en-US" dirty="0" smtClean="0"/>
              <a:t>Useful for analyzing cluster usage patterns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8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you,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2543965"/>
              </p:ext>
            </p:extLst>
          </p:nvPr>
        </p:nvGraphicFramePr>
        <p:xfrm>
          <a:off x="609441" y="1607746"/>
          <a:ext cx="10969943" cy="47692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2538"/>
                <a:gridCol w="8227405"/>
              </a:tblGrid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Recommendations for Apache </a:t>
                      </a:r>
                      <a:r>
                        <a:rPr lang="en-US" sz="1600" dirty="0" err="1" smtClean="0"/>
                        <a:t>Hadoop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http://</a:t>
                      </a:r>
                      <a:r>
                        <a:rPr lang="en-US" sz="1600" dirty="0" err="1" smtClean="0"/>
                        <a:t>docs.hortonworks.com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HDPDocuments</a:t>
                      </a:r>
                      <a:r>
                        <a:rPr lang="en-US" sz="1600" dirty="0" smtClean="0"/>
                        <a:t>/HDP2/HDP-2.1.2/</a:t>
                      </a:r>
                      <a:r>
                        <a:rPr lang="en-US" sz="1600" dirty="0" err="1" smtClean="0"/>
                        <a:t>bk_cluster</a:t>
                      </a:r>
                      <a:r>
                        <a:rPr lang="en-US" sz="1600" dirty="0" smtClean="0"/>
                        <a:t>-planning-guide/content/</a:t>
                      </a:r>
                      <a:r>
                        <a:rPr lang="en-US" sz="1600" dirty="0" err="1" smtClean="0"/>
                        <a:t>ch_hardware-recommendations.html</a:t>
                      </a:r>
                      <a:endParaRPr lang="en-US" sz="1600" dirty="0" smtClean="0"/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Hadoop</a:t>
                      </a:r>
                      <a:r>
                        <a:rPr lang="en-US" sz="1600" dirty="0" smtClean="0"/>
                        <a:t> Documentation Issues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https://</a:t>
                      </a:r>
                      <a:r>
                        <a:rPr lang="en-US" dirty="0" err="1" smtClean="0"/>
                        <a:t>issues.apache.org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jira</a:t>
                      </a:r>
                      <a:r>
                        <a:rPr lang="en-US" dirty="0" smtClean="0"/>
                        <a:t>/issues/?</a:t>
                      </a:r>
                      <a:r>
                        <a:rPr lang="en-US" dirty="0" err="1" smtClean="0"/>
                        <a:t>jql</a:t>
                      </a:r>
                      <a:r>
                        <a:rPr lang="en-US" smtClean="0"/>
                        <a:t>=project%20in%20(HDFS%2C%20HADOOP%2C%20YARN%2C%20MAPREDUCE)%20AND%20resolution%20%3D%20Unresolved%20AND%20labels%20%3D%20documentation</a:t>
                      </a: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HDFS operational and </a:t>
                      </a:r>
                      <a:r>
                        <a:rPr lang="en-US" sz="1600" dirty="0" err="1" smtClean="0"/>
                        <a:t>debuggability</a:t>
                      </a:r>
                      <a:r>
                        <a:rPr lang="en-US" sz="1600" dirty="0" smtClean="0"/>
                        <a:t> improvements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https://</a:t>
                      </a:r>
                      <a:r>
                        <a:rPr lang="en-US" sz="1600" dirty="0" err="1" smtClean="0"/>
                        <a:t>issues.apache.org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jira</a:t>
                      </a:r>
                      <a:r>
                        <a:rPr lang="en-US" sz="1600" smtClean="0"/>
                        <a:t>/browse/HDFS-6185</a:t>
                      </a:r>
                      <a:endParaRPr lang="en-US" sz="1600" dirty="0" smtClean="0"/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HDFS ACLs Blog Post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http://</a:t>
                      </a:r>
                      <a:r>
                        <a:rPr lang="en-US" sz="1600" dirty="0" err="1" smtClean="0"/>
                        <a:t>hortonworks.com</a:t>
                      </a:r>
                      <a:r>
                        <a:rPr lang="en-US" sz="1600" dirty="0" smtClean="0"/>
                        <a:t>/blog/</a:t>
                      </a:r>
                      <a:r>
                        <a:rPr lang="en-US" sz="1600" dirty="0" err="1" smtClean="0"/>
                        <a:t>hdfs</a:t>
                      </a:r>
                      <a:r>
                        <a:rPr lang="en-US" sz="1600" dirty="0" smtClean="0"/>
                        <a:t>-</a:t>
                      </a:r>
                      <a:r>
                        <a:rPr lang="en-US" sz="1600" dirty="0" err="1" smtClean="0"/>
                        <a:t>acls</a:t>
                      </a:r>
                      <a:r>
                        <a:rPr lang="en-US" sz="1600" dirty="0" smtClean="0"/>
                        <a:t>-fine-grained-permissions-</a:t>
                      </a:r>
                      <a:r>
                        <a:rPr lang="en-US" sz="1600" dirty="0" err="1" smtClean="0"/>
                        <a:t>hdfs</a:t>
                      </a:r>
                      <a:r>
                        <a:rPr lang="en-US" sz="1600" dirty="0" smtClean="0"/>
                        <a:t>-files-</a:t>
                      </a:r>
                      <a:r>
                        <a:rPr lang="en-US" sz="1600" dirty="0" err="1" smtClean="0"/>
                        <a:t>hadoop</a:t>
                      </a:r>
                      <a:r>
                        <a:rPr lang="en-US" sz="1600" dirty="0" smtClean="0"/>
                        <a:t>/</a:t>
                      </a:r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HDFS Snapshots Blog Post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http://</a:t>
                      </a:r>
                      <a:r>
                        <a:rPr lang="en-US" sz="1600" dirty="0" err="1" smtClean="0"/>
                        <a:t>hortonworks.com</a:t>
                      </a:r>
                      <a:r>
                        <a:rPr lang="en-US" sz="1600" dirty="0" smtClean="0"/>
                        <a:t>/blog/protecting-your-enterprise-data-with-</a:t>
                      </a:r>
                      <a:r>
                        <a:rPr lang="en-US" sz="1600" dirty="0" err="1" smtClean="0"/>
                        <a:t>hdfs</a:t>
                      </a:r>
                      <a:r>
                        <a:rPr lang="en-US" sz="1600" dirty="0" smtClean="0"/>
                        <a:t>-snapshots/</a:t>
                      </a:r>
                      <a:endParaRPr lang="en-US" sz="1600" dirty="0"/>
                    </a:p>
                  </a:txBody>
                  <a:tcPr marL="121888" marR="121888"/>
                </a:tc>
              </a:tr>
              <a:tr h="5432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YARN</a:t>
                      </a:r>
                      <a:r>
                        <a:rPr lang="en-US" sz="1600" baseline="0" dirty="0" smtClean="0"/>
                        <a:t> Timeline Server Documentation</a:t>
                      </a:r>
                      <a:endParaRPr lang="en-US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http://</a:t>
                      </a:r>
                      <a:r>
                        <a:rPr lang="en-US" sz="1600" dirty="0" err="1" smtClean="0"/>
                        <a:t>hadoop.apache.org</a:t>
                      </a:r>
                      <a:r>
                        <a:rPr lang="en-US" sz="1600" dirty="0" smtClean="0"/>
                        <a:t>/docs/current/</a:t>
                      </a:r>
                      <a:r>
                        <a:rPr lang="en-US" sz="1600" dirty="0" err="1" smtClean="0"/>
                        <a:t>hadoop</a:t>
                      </a:r>
                      <a:r>
                        <a:rPr lang="en-US" sz="1600" dirty="0" smtClean="0"/>
                        <a:t>-yarn/</a:t>
                      </a:r>
                      <a:r>
                        <a:rPr lang="en-US" sz="1600" dirty="0" err="1" smtClean="0"/>
                        <a:t>hadoop</a:t>
                      </a:r>
                      <a:r>
                        <a:rPr lang="en-US" sz="1600" dirty="0" smtClean="0"/>
                        <a:t>-yarn-site/</a:t>
                      </a:r>
                      <a:r>
                        <a:rPr lang="en-US" sz="1600" dirty="0" err="1" smtClean="0"/>
                        <a:t>TimelineServer.html</a:t>
                      </a:r>
                      <a:endParaRPr lang="en-US" sz="1600" dirty="0"/>
                    </a:p>
                  </a:txBody>
                  <a:tcPr marL="121888" marR="12188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8495" y="1075058"/>
            <a:ext cx="1984432" cy="49197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 more </a:t>
            </a:r>
          </a:p>
        </p:txBody>
      </p:sp>
    </p:spTree>
    <p:extLst>
      <p:ext uri="{BB962C8B-B14F-4D97-AF65-F5344CB8AC3E}">
        <p14:creationId xmlns:p14="http://schemas.microsoft.com/office/powerpoint/2010/main" val="221431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Case Analysis 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Inspected over 2 years of support case history across hundreds of customers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Broad inclusion of 29 </a:t>
            </a:r>
            <a:r>
              <a:rPr lang="en-US" dirty="0" err="1" smtClean="0"/>
              <a:t>Hadoop</a:t>
            </a:r>
            <a:r>
              <a:rPr lang="en-US" dirty="0" smtClean="0"/>
              <a:t> ecosystem and related projects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versions of </a:t>
            </a:r>
            <a:r>
              <a:rPr lang="en-US" dirty="0" err="1" smtClean="0"/>
              <a:t>Hadoop</a:t>
            </a:r>
            <a:r>
              <a:rPr lang="en-US" dirty="0" smtClean="0"/>
              <a:t> in deployments</a:t>
            </a:r>
            <a:endParaRPr lang="en-US" dirty="0" smtClean="0"/>
          </a:p>
          <a:p>
            <a:pPr lvl="1"/>
            <a:r>
              <a:rPr lang="en-US" dirty="0" smtClean="0"/>
              <a:t>2 major versions: </a:t>
            </a:r>
            <a:r>
              <a:rPr lang="en-US" dirty="0" err="1" smtClean="0"/>
              <a:t>Hadoop</a:t>
            </a:r>
            <a:r>
              <a:rPr lang="en-US" dirty="0" smtClean="0"/>
              <a:t> 1.x and 2.x</a:t>
            </a:r>
          </a:p>
          <a:p>
            <a:pPr lvl="1"/>
            <a:r>
              <a:rPr lang="en-US" dirty="0" smtClean="0"/>
              <a:t>~3 minor versions within each major version</a:t>
            </a:r>
          </a:p>
          <a:p>
            <a:pPr lvl="1"/>
            <a:r>
              <a:rPr lang="en-US" dirty="0" smtClean="0"/>
              <a:t>~3 patch releases per minor version</a:t>
            </a:r>
          </a:p>
          <a:p>
            <a:pPr lvl="1"/>
            <a:r>
              <a:rPr lang="en-US" dirty="0" smtClean="0"/>
              <a:t>~15 total releases and </a:t>
            </a:r>
            <a:r>
              <a:rPr lang="en-US" dirty="0" smtClean="0"/>
              <a:t>updates</a:t>
            </a:r>
            <a:endParaRPr lang="en-US" dirty="0" smtClean="0"/>
          </a:p>
          <a:p>
            <a:pPr marL="398463" lvl="1" indent="0">
              <a:buNone/>
            </a:pPr>
            <a:endParaRPr lang="en-US" dirty="0" smtClean="0"/>
          </a:p>
          <a:p>
            <a:r>
              <a:rPr lang="en-US" dirty="0" smtClean="0"/>
              <a:t>Distinct deployment environments</a:t>
            </a:r>
          </a:p>
          <a:p>
            <a:pPr lvl="1"/>
            <a:r>
              <a:rPr lang="en-US" dirty="0" smtClean="0"/>
              <a:t>Cluster sizes ranging from 10s to 1000s of nodes</a:t>
            </a:r>
          </a:p>
          <a:p>
            <a:pPr lvl="1"/>
            <a:r>
              <a:rPr lang="en-US" dirty="0" smtClean="0"/>
              <a:t>Different management environments and operational practices</a:t>
            </a:r>
          </a:p>
          <a:p>
            <a:pPr lvl="1"/>
            <a:r>
              <a:rPr lang="en-US" dirty="0" smtClean="0"/>
              <a:t>Various deployment techniques: </a:t>
            </a:r>
            <a:r>
              <a:rPr lang="en-US" dirty="0" err="1" smtClean="0"/>
              <a:t>Ambari</a:t>
            </a:r>
            <a:r>
              <a:rPr lang="en-US" dirty="0" smtClean="0"/>
              <a:t>, Chef, RPMs,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9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Case Trends – Cases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4"/>
          </p:nvPr>
        </p:nvGraphicFramePr>
        <p:xfrm>
          <a:off x="609600" y="1144588"/>
          <a:ext cx="109696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064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Case Trends – Cases per Month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spike in May 2014?</a:t>
            </a:r>
          </a:p>
          <a:p>
            <a:pPr lvl="1"/>
            <a:r>
              <a:rPr lang="en-US" dirty="0" smtClean="0"/>
              <a:t>More users</a:t>
            </a:r>
          </a:p>
          <a:p>
            <a:pPr lvl="2"/>
            <a:r>
              <a:rPr lang="en-US" dirty="0" smtClean="0"/>
              <a:t>More total users means more total support cases</a:t>
            </a:r>
          </a:p>
          <a:p>
            <a:pPr lvl="1"/>
            <a:r>
              <a:rPr lang="en-US" dirty="0" smtClean="0"/>
              <a:t>More features</a:t>
            </a:r>
          </a:p>
          <a:p>
            <a:pPr lvl="2"/>
            <a:r>
              <a:rPr lang="en-US" dirty="0" smtClean="0"/>
              <a:t>Many upgrades of existing clusters from </a:t>
            </a:r>
            <a:r>
              <a:rPr lang="en-US" dirty="0" err="1" smtClean="0"/>
              <a:t>Hadoop</a:t>
            </a:r>
            <a:r>
              <a:rPr lang="en-US" dirty="0" smtClean="0"/>
              <a:t> 1 to </a:t>
            </a:r>
            <a:r>
              <a:rPr lang="en-US" dirty="0" err="1" smtClean="0"/>
              <a:t>Hadoop</a:t>
            </a:r>
            <a:r>
              <a:rPr lang="en-US" dirty="0" smtClean="0"/>
              <a:t> 2</a:t>
            </a:r>
          </a:p>
          <a:p>
            <a:pPr lvl="2"/>
            <a:r>
              <a:rPr lang="en-US" dirty="0" smtClean="0"/>
              <a:t>Many conversions to HA deployments</a:t>
            </a:r>
          </a:p>
          <a:p>
            <a:pPr lvl="2"/>
            <a:r>
              <a:rPr lang="en-US" dirty="0" smtClean="0"/>
              <a:t>Many conversions to secured deployments</a:t>
            </a:r>
          </a:p>
          <a:p>
            <a:pPr lvl="1"/>
            <a:r>
              <a:rPr lang="en-US" dirty="0" smtClean="0"/>
              <a:t>More integration</a:t>
            </a:r>
          </a:p>
          <a:p>
            <a:pPr lvl="2"/>
            <a:r>
              <a:rPr lang="en-US" dirty="0" smtClean="0"/>
              <a:t>Many sites running separate </a:t>
            </a:r>
            <a:r>
              <a:rPr lang="en-US" dirty="0" err="1" smtClean="0"/>
              <a:t>Hadoop</a:t>
            </a:r>
            <a:r>
              <a:rPr lang="en-US" dirty="0" smtClean="0"/>
              <a:t> 1 and </a:t>
            </a:r>
            <a:r>
              <a:rPr lang="en-US" dirty="0" err="1" smtClean="0"/>
              <a:t>Hadoop</a:t>
            </a:r>
            <a:r>
              <a:rPr lang="en-US" dirty="0" smtClean="0"/>
              <a:t> 2 clusters simultaneously</a:t>
            </a:r>
          </a:p>
          <a:p>
            <a:pPr lvl="2"/>
            <a:r>
              <a:rPr lang="en-US" dirty="0" smtClean="0"/>
              <a:t>Questions around migrating data between clusters at 2 different versions (</a:t>
            </a:r>
            <a:r>
              <a:rPr lang="en-US" dirty="0" err="1" smtClean="0"/>
              <a:t>DistCp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5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Case Trends – Proportional Cases per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</p:nvPr>
        </p:nvGraphicFramePr>
        <p:xfrm>
          <a:off x="609600" y="1144588"/>
          <a:ext cx="109696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81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Case Trends – Root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Architecting the Future of Big Data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</p:nvPr>
        </p:nvGraphicFramePr>
        <p:xfrm>
          <a:off x="609441" y="1144588"/>
          <a:ext cx="10969943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104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tonworks_PPT_5temp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Hortonworks.thmx</Template>
  <TotalTime>7584</TotalTime>
  <Words>3877</Words>
  <Application>Microsoft Macintosh PowerPoint</Application>
  <PresentationFormat>Custom</PresentationFormat>
  <Paragraphs>500</Paragraphs>
  <Slides>41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Hortonworks_PPT_5temp</vt:lpstr>
      <vt:lpstr>Hadoop Operations – Best Practices from the Field</vt:lpstr>
      <vt:lpstr>About Us</vt:lpstr>
      <vt:lpstr>Agenda</vt:lpstr>
      <vt:lpstr>Support Cases: Setting the Context</vt:lpstr>
      <vt:lpstr>Support Case Analysis Methodology</vt:lpstr>
      <vt:lpstr>Support Case Trends – Cases per Month</vt:lpstr>
      <vt:lpstr>Support Case Trends – Cases per Month</vt:lpstr>
      <vt:lpstr>Support Case Trends – Proportional Cases per Month</vt:lpstr>
      <vt:lpstr>Support Case Trends – Root Cause</vt:lpstr>
      <vt:lpstr>Support Case Trends</vt:lpstr>
      <vt:lpstr>Configuration</vt:lpstr>
      <vt:lpstr>Hardware and Cluster Sizing</vt:lpstr>
      <vt:lpstr>Configuration</vt:lpstr>
      <vt:lpstr>Configuration</vt:lpstr>
      <vt:lpstr>Configuration</vt:lpstr>
      <vt:lpstr>Monitor Usage</vt:lpstr>
      <vt:lpstr>Documentation</vt:lpstr>
      <vt:lpstr>Documentation</vt:lpstr>
      <vt:lpstr>Software Improvements</vt:lpstr>
      <vt:lpstr>Don’t edit the metadata files!</vt:lpstr>
      <vt:lpstr>Improvement</vt:lpstr>
      <vt:lpstr>Guard Against Accidental Deletion</vt:lpstr>
      <vt:lpstr>Improvement</vt:lpstr>
      <vt:lpstr>Unexpected error during HA HDFS upgrade</vt:lpstr>
      <vt:lpstr>Improvement</vt:lpstr>
      <vt:lpstr>Support Case Trends</vt:lpstr>
      <vt:lpstr>Key Learnings and Best Practices</vt:lpstr>
      <vt:lpstr>HDFS ACLs</vt:lpstr>
      <vt:lpstr>HDFS File Permissions Example</vt:lpstr>
      <vt:lpstr>HDFS ACLs</vt:lpstr>
      <vt:lpstr>HDFS ACLs</vt:lpstr>
      <vt:lpstr>HDFS ACLs</vt:lpstr>
      <vt:lpstr>HDFS ACLs Best Practices</vt:lpstr>
      <vt:lpstr>HDFS Snapshots</vt:lpstr>
      <vt:lpstr>HDFS Snapshots</vt:lpstr>
      <vt:lpstr>HDFS Snapshots</vt:lpstr>
      <vt:lpstr>YARN Application Timeline Server</vt:lpstr>
      <vt:lpstr>Querying a Map Reduce Job Entity</vt:lpstr>
      <vt:lpstr>Querying a Map Task Entity</vt:lpstr>
      <vt:lpstr>Summary</vt:lpstr>
      <vt:lpstr>Thank you, Q&amp;A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Hortonworks</dc:title>
  <dc:creator>edelin</dc:creator>
  <cp:lastModifiedBy>Chris Narouth</cp:lastModifiedBy>
  <cp:revision>151</cp:revision>
  <cp:lastPrinted>2011-11-07T16:43:46Z</cp:lastPrinted>
  <dcterms:created xsi:type="dcterms:W3CDTF">2011-12-12T20:01:28Z</dcterms:created>
  <dcterms:modified xsi:type="dcterms:W3CDTF">2014-10-17T15:54:14Z</dcterms:modified>
</cp:coreProperties>
</file>