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261" r:id="rId4"/>
    <p:sldId id="265" r:id="rId5"/>
    <p:sldId id="278" r:id="rId6"/>
    <p:sldId id="266" r:id="rId7"/>
    <p:sldId id="274" r:id="rId8"/>
    <p:sldId id="268" r:id="rId9"/>
    <p:sldId id="270" r:id="rId10"/>
    <p:sldId id="272" r:id="rId11"/>
    <p:sldId id="273" r:id="rId12"/>
    <p:sldId id="277" r:id="rId13"/>
    <p:sldId id="271" r:id="rId14"/>
    <p:sldId id="275" r:id="rId15"/>
    <p:sldId id="263" r:id="rId16"/>
  </p:sldIdLst>
  <p:sldSz cx="24384000" cy="13716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ucida Handwriting" panose="03010101010101010101" pitchFamily="66" charset="0"/>
      <p:regular r:id="rId26"/>
    </p:embeddedFont>
    <p:embeddedFont>
      <p:font typeface="Gill Sans" panose="020B0502020104020203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1pPr>
    <a:lvl2pPr marL="4572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2pPr>
    <a:lvl3pPr marL="9144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5pPr>
    <a:lvl6pPr marL="2286000" algn="l" defTabSz="914400" rtl="0" eaLnBrk="1" latinLnBrk="0" hangingPunct="1">
      <a:defRPr sz="11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6pPr>
    <a:lvl7pPr marL="2743200" algn="l" defTabSz="914400" rtl="0" eaLnBrk="1" latinLnBrk="0" hangingPunct="1">
      <a:defRPr sz="11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7pPr>
    <a:lvl8pPr marL="3200400" algn="l" defTabSz="914400" rtl="0" eaLnBrk="1" latinLnBrk="0" hangingPunct="1">
      <a:defRPr sz="11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8pPr>
    <a:lvl9pPr marL="3657600" algn="l" defTabSz="914400" rtl="0" eaLnBrk="1" latinLnBrk="0" hangingPunct="1">
      <a:defRPr sz="11200" kern="1200">
        <a:solidFill>
          <a:srgbClr val="000000"/>
        </a:solidFill>
        <a:latin typeface="Gill Sans" pitchFamily="34" charset="0"/>
        <a:ea typeface="ヒラギノ角ゴ ProN W3" pitchFamily="-84" charset="-128"/>
        <a:cs typeface="+mn-cs"/>
        <a:sym typeface="Gill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30" y="-9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F24BA-0083-482A-9831-E77C93B14DD6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929E6-60D0-457A-AFAF-FAA26800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5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mtClean="0"/>
              <a:t>Latest Update: 22-05-14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C7163-442D-4E0C-8441-7F088C800D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7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Latest update: 23-05-14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C7163-442D-4E0C-8441-7F088C800D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3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329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12649200"/>
            <a:ext cx="9144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F935F75B-216C-495D-8870-779EA50C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601200" y="12649200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Copyright © 2014, 9sight Consulting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57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85100" y="0"/>
            <a:ext cx="15290800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5100" y="7772400"/>
            <a:ext cx="15290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ts val="1900"/>
        </a:spcBef>
        <a:spcAft>
          <a:spcPct val="0"/>
        </a:spcAft>
        <a:defRPr sz="74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74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1300"/>
            <a:ext cx="22837775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90800"/>
            <a:ext cx="22837775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12725400"/>
            <a:ext cx="9144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935F75B-216C-495D-8870-779EA50C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839200" y="12725400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Copyright © 2014, 9sight Consulting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FFFF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457200" indent="-457200" algn="l" rtl="0" eaLnBrk="0" fontAlgn="base" hangingPunct="0">
        <a:spcBef>
          <a:spcPts val="2100"/>
        </a:spcBef>
        <a:spcAft>
          <a:spcPct val="0"/>
        </a:spcAft>
        <a:buClr>
          <a:srgbClr val="D3002D"/>
        </a:buClr>
        <a:buSzPct val="100000"/>
        <a:buFont typeface="Wingdings" pitchFamily="2" charset="2"/>
        <a:buChar char="§"/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876300" indent="-457200" algn="l" rtl="0" eaLnBrk="0" fontAlgn="base" hangingPunct="0">
        <a:spcBef>
          <a:spcPts val="1900"/>
        </a:spcBef>
        <a:spcAft>
          <a:spcPct val="0"/>
        </a:spcAft>
        <a:buClr>
          <a:srgbClr val="D3002D"/>
        </a:buClr>
        <a:buSzPct val="100000"/>
        <a:buFont typeface="Arial" pitchFamily="34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1562100" indent="-457200" algn="l" rtl="0" eaLnBrk="0" fontAlgn="base" hangingPunct="0">
        <a:spcBef>
          <a:spcPts val="1600"/>
        </a:spcBef>
        <a:spcAft>
          <a:spcPct val="0"/>
        </a:spcAft>
        <a:buClr>
          <a:srgbClr val="D3002D"/>
        </a:buClr>
        <a:buSzPct val="100000"/>
        <a:buFont typeface="Arial" pitchFamily="34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20193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itchFamily="34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24765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itchFamily="34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29337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3909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8481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3053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bit.ly/BunI-Technic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gartner.com/doc/280591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rtwork 9sight\! Misc\Drowning Not Waving - 7372275_m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583680" y="0"/>
            <a:ext cx="17800320" cy="1369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785100" y="0"/>
            <a:ext cx="15290800" cy="6324600"/>
          </a:xfrm>
        </p:spPr>
        <p:txBody>
          <a:bodyPr/>
          <a:lstStyle/>
          <a:p>
            <a:pPr eaLnBrk="1" hangingPunct="1">
              <a:defRPr/>
            </a:pPr>
            <a:r>
              <a:rPr lang="en-ZA" dirty="0">
                <a:effectLst>
                  <a:outerShdw blurRad="50800" dist="76200" dir="2700000" algn="tl" rotWithShape="0">
                    <a:prstClr val="black">
                      <a:alpha val="60000"/>
                    </a:prstClr>
                  </a:outerShdw>
                </a:effectLst>
                <a:sym typeface="Arial" charset="0"/>
              </a:rPr>
              <a:t>In the Data Lake: </a:t>
            </a:r>
            <a:r>
              <a:rPr lang="en-ZA" dirty="0" smtClean="0">
                <a:effectLst>
                  <a:outerShdw blurRad="50800" dist="76200" dir="2700000" algn="tl" rotWithShape="0">
                    <a:prstClr val="black">
                      <a:alpha val="60000"/>
                    </a:prstClr>
                  </a:outerShdw>
                </a:effectLst>
                <a:sym typeface="Arial" charset="0"/>
              </a:rPr>
              <a:t/>
            </a:r>
            <a:br>
              <a:rPr lang="en-ZA" dirty="0" smtClean="0">
                <a:effectLst>
                  <a:outerShdw blurRad="50800" dist="76200" dir="2700000" algn="tl" rotWithShape="0">
                    <a:prstClr val="black">
                      <a:alpha val="60000"/>
                    </a:prstClr>
                  </a:outerShdw>
                </a:effectLst>
                <a:sym typeface="Arial" charset="0"/>
              </a:rPr>
            </a:br>
            <a:r>
              <a:rPr lang="en-ZA" sz="9600" dirty="0" smtClean="0">
                <a:effectLst>
                  <a:outerShdw blurRad="50800" dist="76200" dir="2700000" algn="tl" rotWithShape="0">
                    <a:prstClr val="black">
                      <a:alpha val="60000"/>
                    </a:prstClr>
                  </a:outerShdw>
                </a:effectLst>
                <a:sym typeface="Arial" charset="0"/>
              </a:rPr>
              <a:t>Not </a:t>
            </a:r>
            <a:r>
              <a:rPr lang="en-ZA" sz="9600" dirty="0">
                <a:effectLst>
                  <a:outerShdw blurRad="50800" dist="76200" dir="2700000" algn="tl" rotWithShape="0">
                    <a:prstClr val="black">
                      <a:alpha val="60000"/>
                    </a:prstClr>
                  </a:outerShdw>
                </a:effectLst>
                <a:sym typeface="Arial" charset="0"/>
              </a:rPr>
              <a:t>Waving but </a:t>
            </a:r>
            <a:r>
              <a:rPr lang="en-ZA" sz="9600" dirty="0" smtClean="0">
                <a:effectLst>
                  <a:outerShdw blurRad="50800" dist="76200" dir="2700000" algn="tl" rotWithShape="0">
                    <a:prstClr val="black">
                      <a:alpha val="60000"/>
                    </a:prstClr>
                  </a:outerShdw>
                </a:effectLst>
                <a:sym typeface="Arial" charset="0"/>
              </a:rPr>
              <a:t>Drowning</a:t>
            </a:r>
            <a:br>
              <a:rPr lang="en-ZA" sz="9600" dirty="0" smtClean="0">
                <a:effectLst>
                  <a:outerShdw blurRad="50800" dist="76200" dir="2700000" algn="tl" rotWithShape="0">
                    <a:prstClr val="black">
                      <a:alpha val="60000"/>
                    </a:prstClr>
                  </a:outerShdw>
                </a:effectLst>
                <a:sym typeface="Arial" charset="0"/>
              </a:rPr>
            </a:br>
            <a:endParaRPr lang="en-US" dirty="0" smtClean="0">
              <a:effectLst>
                <a:outerShdw blurRad="50800" dist="76200" dir="2700000" algn="tl" rotWithShape="0">
                  <a:prstClr val="black">
                    <a:alpha val="60000"/>
                  </a:prstClr>
                </a:outerShdw>
              </a:effectLst>
              <a:sym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85100" y="8610600"/>
            <a:ext cx="15290800" cy="5105400"/>
          </a:xfrm>
        </p:spPr>
        <p:txBody>
          <a:bodyPr/>
          <a:lstStyle/>
          <a:p>
            <a:pPr marL="914400" indent="-914400" eaLnBrk="1" hangingPunct="1">
              <a:defRPr/>
            </a:pPr>
            <a:r>
              <a:rPr lang="en-US" dirty="0" smtClean="0">
                <a:effectLst>
                  <a:outerShdw blurRad="50800" dist="63500" dir="2700000" algn="tl" rotWithShape="0">
                    <a:prstClr val="black">
                      <a:alpha val="60000"/>
                    </a:prstClr>
                  </a:outerShdw>
                </a:effectLst>
                <a:sym typeface="Arial" charset="0"/>
              </a:rPr>
              <a:t>Dr. Barry Devlin</a:t>
            </a:r>
          </a:p>
          <a:p>
            <a:pPr marL="914400" indent="-914400" eaLnBrk="1" hangingPunct="1">
              <a:defRPr/>
            </a:pPr>
            <a:r>
              <a:rPr lang="en-US" dirty="0" smtClean="0">
                <a:effectLst>
                  <a:outerShdw blurRad="50800" dist="63500" dir="2700000" algn="tl" rotWithShape="0">
                    <a:prstClr val="black">
                      <a:alpha val="60000"/>
                    </a:prstClr>
                  </a:outerShdw>
                </a:effectLst>
                <a:sym typeface="Arial" charset="0"/>
              </a:rPr>
              <a:t>9sight Consulting</a:t>
            </a:r>
            <a:endParaRPr lang="en-US" dirty="0">
              <a:effectLst>
                <a:outerShdw blurRad="50800" dist="63500" dir="2700000" algn="tl" rotWithShape="0">
                  <a:prstClr val="black">
                    <a:alpha val="60000"/>
                  </a:prstClr>
                </a:outerShdw>
              </a:effectLst>
              <a:sym typeface="Arial" charset="0"/>
            </a:endParaRPr>
          </a:p>
          <a:p>
            <a:pPr marL="914400" indent="-914400" eaLnBrk="1" hangingPunct="1">
              <a:defRPr/>
            </a:pPr>
            <a:r>
              <a:rPr lang="en-US" sz="6000" dirty="0" smtClean="0">
                <a:effectLst>
                  <a:outerShdw blurRad="50800" dist="63500" dir="2700000" algn="tl" rotWithShape="0">
                    <a:prstClr val="black">
                      <a:alpha val="60000"/>
                    </a:prstClr>
                  </a:outerShdw>
                </a:effectLst>
                <a:sym typeface="Arial" charset="0"/>
              </a:rPr>
              <a:t>@</a:t>
            </a:r>
            <a:r>
              <a:rPr lang="en-US" sz="6000" dirty="0" err="1" smtClean="0">
                <a:effectLst>
                  <a:outerShdw blurRad="50800" dist="63500" dir="2700000" algn="tl" rotWithShape="0">
                    <a:prstClr val="black">
                      <a:alpha val="60000"/>
                    </a:prstClr>
                  </a:outerShdw>
                </a:effectLst>
                <a:sym typeface="Arial" charset="0"/>
              </a:rPr>
              <a:t>BarryDevlin</a:t>
            </a:r>
            <a:endParaRPr lang="en-US" sz="6000" dirty="0" smtClean="0">
              <a:effectLst>
                <a:outerShdw blurRad="50800" dist="63500" dir="2700000" algn="tl" rotWithShape="0">
                  <a:prstClr val="black">
                    <a:alpha val="60000"/>
                  </a:prstClr>
                </a:outerShdw>
              </a:effectLst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7772400"/>
            <a:ext cx="3128775" cy="861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3188" y="8610600"/>
            <a:ext cx="3519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www.9sight.com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: the modern meaning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273" y="2357401"/>
            <a:ext cx="11208028" cy="9749410"/>
          </a:xfrm>
        </p:spPr>
        <p:txBody>
          <a:bodyPr/>
          <a:lstStyle/>
          <a:p>
            <a:r>
              <a:rPr lang="en-US" dirty="0" err="1" smtClean="0"/>
              <a:t>Ackoff’s</a:t>
            </a:r>
            <a:r>
              <a:rPr lang="en-US" dirty="0" smtClean="0"/>
              <a:t> DIKW pyramid </a:t>
            </a:r>
            <a:br>
              <a:rPr lang="en-US" dirty="0" smtClean="0"/>
            </a:br>
            <a:r>
              <a:rPr lang="en-US" dirty="0" smtClean="0"/>
              <a:t>is no longer viable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Information precedes data</a:t>
            </a:r>
          </a:p>
          <a:p>
            <a:pPr lvl="1"/>
            <a:r>
              <a:rPr lang="en-US" dirty="0" smtClean="0"/>
              <a:t>Data is simply information optimized for computers</a:t>
            </a:r>
          </a:p>
          <a:p>
            <a:pPr lvl="1"/>
            <a:r>
              <a:rPr lang="en-US" dirty="0" smtClean="0"/>
              <a:t>The Web has fully devalued “facts”</a:t>
            </a:r>
          </a:p>
          <a:p>
            <a:pPr lvl="2"/>
            <a:endParaRPr lang="en-US" dirty="0" smtClean="0"/>
          </a:p>
          <a:p>
            <a:pPr lvl="1"/>
            <a: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People process information</a:t>
            </a:r>
            <a:endParaRPr lang="en-US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24600" y="2286000"/>
            <a:ext cx="5799919" cy="3872712"/>
            <a:chOff x="1475656" y="1293062"/>
            <a:chExt cx="6349747" cy="4239176"/>
          </a:xfrm>
        </p:grpSpPr>
        <p:sp>
          <p:nvSpPr>
            <p:cNvPr id="20" name="Freeform 19"/>
            <p:cNvSpPr/>
            <p:nvPr/>
          </p:nvSpPr>
          <p:spPr>
            <a:xfrm>
              <a:off x="4716956" y="1293062"/>
              <a:ext cx="3108447" cy="4239176"/>
            </a:xfrm>
            <a:custGeom>
              <a:avLst/>
              <a:gdLst>
                <a:gd name="connsiteX0" fmla="*/ 0 w 5435999"/>
                <a:gd name="connsiteY0" fmla="*/ 4176423 h 4176423"/>
                <a:gd name="connsiteX1" fmla="*/ 2718000 w 5435999"/>
                <a:gd name="connsiteY1" fmla="*/ 0 h 4176423"/>
                <a:gd name="connsiteX2" fmla="*/ 5435999 w 5435999"/>
                <a:gd name="connsiteY2" fmla="*/ 4176423 h 4176423"/>
                <a:gd name="connsiteX3" fmla="*/ 0 w 5435999"/>
                <a:gd name="connsiteY3" fmla="*/ 4176423 h 4176423"/>
                <a:gd name="connsiteX0" fmla="*/ 0 w 5059481"/>
                <a:gd name="connsiteY0" fmla="*/ 3566823 h 4176423"/>
                <a:gd name="connsiteX1" fmla="*/ 2341482 w 5059481"/>
                <a:gd name="connsiteY1" fmla="*/ 0 h 4176423"/>
                <a:gd name="connsiteX2" fmla="*/ 5059481 w 5059481"/>
                <a:gd name="connsiteY2" fmla="*/ 4176423 h 4176423"/>
                <a:gd name="connsiteX3" fmla="*/ 0 w 5059481"/>
                <a:gd name="connsiteY3" fmla="*/ 3566823 h 4176423"/>
                <a:gd name="connsiteX0" fmla="*/ 0 w 5059481"/>
                <a:gd name="connsiteY0" fmla="*/ 3629576 h 4239176"/>
                <a:gd name="connsiteX1" fmla="*/ 3211058 w 5059481"/>
                <a:gd name="connsiteY1" fmla="*/ 0 h 4239176"/>
                <a:gd name="connsiteX2" fmla="*/ 5059481 w 5059481"/>
                <a:gd name="connsiteY2" fmla="*/ 4239176 h 4239176"/>
                <a:gd name="connsiteX3" fmla="*/ 0 w 5059481"/>
                <a:gd name="connsiteY3" fmla="*/ 3629576 h 4239176"/>
                <a:gd name="connsiteX0" fmla="*/ 1845036 w 6904517"/>
                <a:gd name="connsiteY0" fmla="*/ 4257105 h 4866705"/>
                <a:gd name="connsiteX1" fmla="*/ 0 w 6904517"/>
                <a:gd name="connsiteY1" fmla="*/ 0 h 4866705"/>
                <a:gd name="connsiteX2" fmla="*/ 6904517 w 6904517"/>
                <a:gd name="connsiteY2" fmla="*/ 4866705 h 4866705"/>
                <a:gd name="connsiteX3" fmla="*/ 1845036 w 6904517"/>
                <a:gd name="connsiteY3" fmla="*/ 4257105 h 4866705"/>
                <a:gd name="connsiteX0" fmla="*/ 1845036 w 3686188"/>
                <a:gd name="connsiteY0" fmla="*/ 4257105 h 4257105"/>
                <a:gd name="connsiteX1" fmla="*/ 0 w 3686188"/>
                <a:gd name="connsiteY1" fmla="*/ 0 h 4257105"/>
                <a:gd name="connsiteX2" fmla="*/ 3686188 w 3686188"/>
                <a:gd name="connsiteY2" fmla="*/ 3109623 h 4257105"/>
                <a:gd name="connsiteX3" fmla="*/ 1845036 w 3686188"/>
                <a:gd name="connsiteY3" fmla="*/ 4257105 h 4257105"/>
                <a:gd name="connsiteX0" fmla="*/ 1827106 w 3668258"/>
                <a:gd name="connsiteY0" fmla="*/ 4221246 h 4221246"/>
                <a:gd name="connsiteX1" fmla="*/ 0 w 3668258"/>
                <a:gd name="connsiteY1" fmla="*/ 0 h 4221246"/>
                <a:gd name="connsiteX2" fmla="*/ 3668258 w 3668258"/>
                <a:gd name="connsiteY2" fmla="*/ 3073764 h 4221246"/>
                <a:gd name="connsiteX3" fmla="*/ 1827106 w 3668258"/>
                <a:gd name="connsiteY3" fmla="*/ 4221246 h 4221246"/>
                <a:gd name="connsiteX0" fmla="*/ 1791248 w 3632400"/>
                <a:gd name="connsiteY0" fmla="*/ 4167458 h 4167458"/>
                <a:gd name="connsiteX1" fmla="*/ 0 w 3632400"/>
                <a:gd name="connsiteY1" fmla="*/ 0 h 4167458"/>
                <a:gd name="connsiteX2" fmla="*/ 3632400 w 3632400"/>
                <a:gd name="connsiteY2" fmla="*/ 3019976 h 4167458"/>
                <a:gd name="connsiteX3" fmla="*/ 1791248 w 3632400"/>
                <a:gd name="connsiteY3" fmla="*/ 4167458 h 4167458"/>
                <a:gd name="connsiteX0" fmla="*/ 1809177 w 3650329"/>
                <a:gd name="connsiteY0" fmla="*/ 4194352 h 4194352"/>
                <a:gd name="connsiteX1" fmla="*/ 0 w 3650329"/>
                <a:gd name="connsiteY1" fmla="*/ 0 h 4194352"/>
                <a:gd name="connsiteX2" fmla="*/ 3650329 w 3650329"/>
                <a:gd name="connsiteY2" fmla="*/ 3046870 h 4194352"/>
                <a:gd name="connsiteX3" fmla="*/ 1809177 w 3650329"/>
                <a:gd name="connsiteY3" fmla="*/ 4194352 h 4194352"/>
                <a:gd name="connsiteX0" fmla="*/ 1836071 w 3677223"/>
                <a:gd name="connsiteY0" fmla="*/ 4248140 h 4248140"/>
                <a:gd name="connsiteX1" fmla="*/ 0 w 3677223"/>
                <a:gd name="connsiteY1" fmla="*/ 0 h 4248140"/>
                <a:gd name="connsiteX2" fmla="*/ 3677223 w 3677223"/>
                <a:gd name="connsiteY2" fmla="*/ 3100658 h 4248140"/>
                <a:gd name="connsiteX3" fmla="*/ 1836071 w 3677223"/>
                <a:gd name="connsiteY3" fmla="*/ 4248140 h 4248140"/>
                <a:gd name="connsiteX0" fmla="*/ 1818141 w 3659293"/>
                <a:gd name="connsiteY0" fmla="*/ 4212281 h 4212281"/>
                <a:gd name="connsiteX1" fmla="*/ 0 w 3659293"/>
                <a:gd name="connsiteY1" fmla="*/ 0 h 4212281"/>
                <a:gd name="connsiteX2" fmla="*/ 3659293 w 3659293"/>
                <a:gd name="connsiteY2" fmla="*/ 3064799 h 4212281"/>
                <a:gd name="connsiteX3" fmla="*/ 1818141 w 3659293"/>
                <a:gd name="connsiteY3" fmla="*/ 4212281 h 4212281"/>
                <a:gd name="connsiteX0" fmla="*/ 1818141 w 3076587"/>
                <a:gd name="connsiteY0" fmla="*/ 4212281 h 4212281"/>
                <a:gd name="connsiteX1" fmla="*/ 0 w 3076587"/>
                <a:gd name="connsiteY1" fmla="*/ 0 h 4212281"/>
                <a:gd name="connsiteX2" fmla="*/ 3076587 w 3076587"/>
                <a:gd name="connsiteY2" fmla="*/ 2939293 h 4212281"/>
                <a:gd name="connsiteX3" fmla="*/ 1818141 w 3076587"/>
                <a:gd name="connsiteY3" fmla="*/ 4212281 h 4212281"/>
                <a:gd name="connsiteX0" fmla="*/ 1800211 w 3058657"/>
                <a:gd name="connsiteY0" fmla="*/ 4167457 h 4167457"/>
                <a:gd name="connsiteX1" fmla="*/ 0 w 3058657"/>
                <a:gd name="connsiteY1" fmla="*/ 0 h 4167457"/>
                <a:gd name="connsiteX2" fmla="*/ 3058657 w 3058657"/>
                <a:gd name="connsiteY2" fmla="*/ 2894469 h 4167457"/>
                <a:gd name="connsiteX3" fmla="*/ 1800211 w 3058657"/>
                <a:gd name="connsiteY3" fmla="*/ 4167457 h 4167457"/>
                <a:gd name="connsiteX0" fmla="*/ 1818141 w 3076587"/>
                <a:gd name="connsiteY0" fmla="*/ 4212281 h 4212281"/>
                <a:gd name="connsiteX1" fmla="*/ 0 w 3076587"/>
                <a:gd name="connsiteY1" fmla="*/ 0 h 4212281"/>
                <a:gd name="connsiteX2" fmla="*/ 3076587 w 3076587"/>
                <a:gd name="connsiteY2" fmla="*/ 2939293 h 4212281"/>
                <a:gd name="connsiteX3" fmla="*/ 1818141 w 3076587"/>
                <a:gd name="connsiteY3" fmla="*/ 4212281 h 4212281"/>
                <a:gd name="connsiteX0" fmla="*/ 1818141 w 3076587"/>
                <a:gd name="connsiteY0" fmla="*/ 4194351 h 4194351"/>
                <a:gd name="connsiteX1" fmla="*/ 0 w 3076587"/>
                <a:gd name="connsiteY1" fmla="*/ 0 h 4194351"/>
                <a:gd name="connsiteX2" fmla="*/ 3076587 w 3076587"/>
                <a:gd name="connsiteY2" fmla="*/ 2921363 h 4194351"/>
                <a:gd name="connsiteX3" fmla="*/ 1818141 w 3076587"/>
                <a:gd name="connsiteY3" fmla="*/ 4194351 h 4194351"/>
                <a:gd name="connsiteX0" fmla="*/ 1827106 w 3085552"/>
                <a:gd name="connsiteY0" fmla="*/ 4203315 h 4203315"/>
                <a:gd name="connsiteX1" fmla="*/ 0 w 3085552"/>
                <a:gd name="connsiteY1" fmla="*/ 0 h 4203315"/>
                <a:gd name="connsiteX2" fmla="*/ 3085552 w 3085552"/>
                <a:gd name="connsiteY2" fmla="*/ 2930327 h 4203315"/>
                <a:gd name="connsiteX3" fmla="*/ 1827106 w 3085552"/>
                <a:gd name="connsiteY3" fmla="*/ 4203315 h 4203315"/>
                <a:gd name="connsiteX0" fmla="*/ 1827106 w 3085552"/>
                <a:gd name="connsiteY0" fmla="*/ 4212280 h 4212280"/>
                <a:gd name="connsiteX1" fmla="*/ 0 w 3085552"/>
                <a:gd name="connsiteY1" fmla="*/ 0 h 4212280"/>
                <a:gd name="connsiteX2" fmla="*/ 3085552 w 3085552"/>
                <a:gd name="connsiteY2" fmla="*/ 2939292 h 4212280"/>
                <a:gd name="connsiteX3" fmla="*/ 1827106 w 3085552"/>
                <a:gd name="connsiteY3" fmla="*/ 4212280 h 4212280"/>
                <a:gd name="connsiteX0" fmla="*/ 1817058 w 3075504"/>
                <a:gd name="connsiteY0" fmla="*/ 4202232 h 4202232"/>
                <a:gd name="connsiteX1" fmla="*/ 0 w 3075504"/>
                <a:gd name="connsiteY1" fmla="*/ 0 h 4202232"/>
                <a:gd name="connsiteX2" fmla="*/ 3075504 w 3075504"/>
                <a:gd name="connsiteY2" fmla="*/ 2929244 h 4202232"/>
                <a:gd name="connsiteX3" fmla="*/ 1817058 w 3075504"/>
                <a:gd name="connsiteY3" fmla="*/ 4202232 h 4202232"/>
                <a:gd name="connsiteX0" fmla="*/ 1826022 w 3075504"/>
                <a:gd name="connsiteY0" fmla="*/ 4202232 h 4202232"/>
                <a:gd name="connsiteX1" fmla="*/ 0 w 3075504"/>
                <a:gd name="connsiteY1" fmla="*/ 0 h 4202232"/>
                <a:gd name="connsiteX2" fmla="*/ 3075504 w 3075504"/>
                <a:gd name="connsiteY2" fmla="*/ 2929244 h 4202232"/>
                <a:gd name="connsiteX3" fmla="*/ 1826022 w 3075504"/>
                <a:gd name="connsiteY3" fmla="*/ 4202232 h 420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5504" h="4202232">
                  <a:moveTo>
                    <a:pt x="1826022" y="4202232"/>
                  </a:moveTo>
                  <a:lnTo>
                    <a:pt x="0" y="0"/>
                  </a:lnTo>
                  <a:lnTo>
                    <a:pt x="3075504" y="2929244"/>
                  </a:lnTo>
                  <a:lnTo>
                    <a:pt x="1826022" y="420223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078A0"/>
                </a:gs>
                <a:gs pos="18000">
                  <a:srgbClr val="75BAFF"/>
                </a:gs>
                <a:gs pos="54000">
                  <a:sysClr val="window" lastClr="FFFFFF">
                    <a:lumMod val="85000"/>
                  </a:sysClr>
                </a:gs>
                <a:gs pos="80000">
                  <a:sysClr val="window" lastClr="FFFFFF">
                    <a:lumMod val="75000"/>
                  </a:sysClr>
                </a:gs>
              </a:gsLst>
              <a:lin ang="3300000" scaled="0"/>
              <a:tileRect/>
            </a:gradFill>
            <a:ln w="25400" cap="flat" cmpd="sng" algn="ctr">
              <a:solidFill>
                <a:srgbClr val="6078A0"/>
              </a:solidFill>
              <a:prstDash val="solid"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2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475656" y="1293062"/>
              <a:ext cx="5059481" cy="4239176"/>
            </a:xfrm>
            <a:custGeom>
              <a:avLst/>
              <a:gdLst>
                <a:gd name="connsiteX0" fmla="*/ 0 w 5435999"/>
                <a:gd name="connsiteY0" fmla="*/ 4176423 h 4176423"/>
                <a:gd name="connsiteX1" fmla="*/ 2718000 w 5435999"/>
                <a:gd name="connsiteY1" fmla="*/ 0 h 4176423"/>
                <a:gd name="connsiteX2" fmla="*/ 5435999 w 5435999"/>
                <a:gd name="connsiteY2" fmla="*/ 4176423 h 4176423"/>
                <a:gd name="connsiteX3" fmla="*/ 0 w 5435999"/>
                <a:gd name="connsiteY3" fmla="*/ 4176423 h 4176423"/>
                <a:gd name="connsiteX0" fmla="*/ 0 w 5059481"/>
                <a:gd name="connsiteY0" fmla="*/ 3566823 h 4176423"/>
                <a:gd name="connsiteX1" fmla="*/ 2341482 w 5059481"/>
                <a:gd name="connsiteY1" fmla="*/ 0 h 4176423"/>
                <a:gd name="connsiteX2" fmla="*/ 5059481 w 5059481"/>
                <a:gd name="connsiteY2" fmla="*/ 4176423 h 4176423"/>
                <a:gd name="connsiteX3" fmla="*/ 0 w 5059481"/>
                <a:gd name="connsiteY3" fmla="*/ 3566823 h 4176423"/>
                <a:gd name="connsiteX0" fmla="*/ 0 w 5059481"/>
                <a:gd name="connsiteY0" fmla="*/ 3629576 h 4239176"/>
                <a:gd name="connsiteX1" fmla="*/ 3211058 w 5059481"/>
                <a:gd name="connsiteY1" fmla="*/ 0 h 4239176"/>
                <a:gd name="connsiteX2" fmla="*/ 5059481 w 5059481"/>
                <a:gd name="connsiteY2" fmla="*/ 4239176 h 4239176"/>
                <a:gd name="connsiteX3" fmla="*/ 0 w 5059481"/>
                <a:gd name="connsiteY3" fmla="*/ 3629576 h 4239176"/>
                <a:gd name="connsiteX0" fmla="*/ 0 w 5059481"/>
                <a:gd name="connsiteY0" fmla="*/ 3629576 h 4239176"/>
                <a:gd name="connsiteX1" fmla="*/ 3206034 w 5059481"/>
                <a:gd name="connsiteY1" fmla="*/ 0 h 4239176"/>
                <a:gd name="connsiteX2" fmla="*/ 5059481 w 5059481"/>
                <a:gd name="connsiteY2" fmla="*/ 4239176 h 4239176"/>
                <a:gd name="connsiteX3" fmla="*/ 0 w 5059481"/>
                <a:gd name="connsiteY3" fmla="*/ 3629576 h 423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9481" h="4239176">
                  <a:moveTo>
                    <a:pt x="0" y="3629576"/>
                  </a:moveTo>
                  <a:lnTo>
                    <a:pt x="3206034" y="0"/>
                  </a:lnTo>
                  <a:lnTo>
                    <a:pt x="5059481" y="4239176"/>
                  </a:lnTo>
                  <a:lnTo>
                    <a:pt x="0" y="36295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 w="25400" cap="flat" cmpd="sng" algn="ctr">
              <a:solidFill>
                <a:srgbClr val="8CABD0"/>
              </a:soli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sz="12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153702" y="4236077"/>
              <a:ext cx="4007223" cy="430306"/>
            </a:xfrm>
            <a:prstGeom prst="line">
              <a:avLst/>
            </a:prstGeom>
            <a:noFill/>
            <a:ln w="15875" cap="flat" cmpd="sng" algn="ctr">
              <a:solidFill>
                <a:srgbClr val="5192BF"/>
              </a:solidFill>
              <a:prstDash val="lgDash"/>
            </a:ln>
            <a:effectLst>
              <a:outerShdw blurRad="25400" dist="12700" dir="5400000" rotWithShape="0">
                <a:sysClr val="windowText" lastClr="000000">
                  <a:lumMod val="65000"/>
                  <a:lumOff val="35000"/>
                  <a:alpha val="65000"/>
                </a:sysClr>
              </a:outerShdw>
            </a:effectLst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2843808" y="3501008"/>
              <a:ext cx="2877090" cy="288032"/>
            </a:xfrm>
            <a:prstGeom prst="line">
              <a:avLst/>
            </a:prstGeom>
            <a:noFill/>
            <a:ln w="15875" cap="flat" cmpd="sng" algn="ctr">
              <a:solidFill>
                <a:srgbClr val="5192BF"/>
              </a:solidFill>
              <a:prstDash val="lgDash"/>
            </a:ln>
            <a:effectLst>
              <a:outerShdw blurRad="25400" dist="12700" dir="5400000" rotWithShape="0">
                <a:sysClr val="windowText" lastClr="000000">
                  <a:lumMod val="65000"/>
                  <a:lumOff val="35000"/>
                  <a:alpha val="65000"/>
                </a:sysClr>
              </a:outerShdw>
            </a:effectLst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3554963" y="2677886"/>
              <a:ext cx="1809125" cy="175050"/>
            </a:xfrm>
            <a:prstGeom prst="line">
              <a:avLst/>
            </a:prstGeom>
            <a:noFill/>
            <a:ln w="15875" cap="flat" cmpd="sng" algn="ctr">
              <a:solidFill>
                <a:srgbClr val="5192BF"/>
              </a:solidFill>
              <a:prstDash val="lgDash"/>
            </a:ln>
            <a:effectLst>
              <a:outerShdw blurRad="25400" dist="12700" dir="5400000" rotWithShape="0">
                <a:sysClr val="windowText" lastClr="000000">
                  <a:lumMod val="65000"/>
                  <a:lumOff val="35000"/>
                  <a:alpha val="65000"/>
                </a:sysClr>
              </a:outerShdw>
            </a:effectLst>
          </p:spPr>
        </p:cxnSp>
        <p:cxnSp>
          <p:nvCxnSpPr>
            <p:cNvPr id="25" name="Straight Connector 24"/>
            <p:cNvCxnSpPr/>
            <p:nvPr/>
          </p:nvCxnSpPr>
          <p:spPr>
            <a:xfrm flipH="1">
              <a:off x="6169892" y="3698194"/>
              <a:ext cx="1030939" cy="959224"/>
            </a:xfrm>
            <a:prstGeom prst="line">
              <a:avLst/>
            </a:prstGeom>
            <a:noFill/>
            <a:ln w="15875" cap="flat" cmpd="sng" algn="ctr">
              <a:solidFill>
                <a:srgbClr val="4F81BD">
                  <a:lumMod val="75000"/>
                </a:srgbClr>
              </a:solidFill>
              <a:prstDash val="dash"/>
            </a:ln>
            <a:effectLst>
              <a:outerShdw blurRad="25400" dist="12700" dir="5400000" rotWithShape="0">
                <a:sysClr val="windowText" lastClr="000000">
                  <a:lumMod val="50000"/>
                  <a:lumOff val="50000"/>
                  <a:alpha val="38000"/>
                </a:sysClr>
              </a:outerShdw>
            </a:effectLst>
          </p:spPr>
        </p:cxnSp>
        <p:cxnSp>
          <p:nvCxnSpPr>
            <p:cNvPr id="26" name="Straight Connector 25"/>
            <p:cNvCxnSpPr/>
            <p:nvPr/>
          </p:nvCxnSpPr>
          <p:spPr>
            <a:xfrm flipH="1">
              <a:off x="5752122" y="3060441"/>
              <a:ext cx="797968" cy="747261"/>
            </a:xfrm>
            <a:prstGeom prst="line">
              <a:avLst/>
            </a:prstGeom>
            <a:noFill/>
            <a:ln w="15875" cap="flat" cmpd="sng" algn="ctr">
              <a:solidFill>
                <a:srgbClr val="6078A0"/>
              </a:solidFill>
              <a:prstDash val="dash"/>
            </a:ln>
            <a:effectLst>
              <a:outerShdw blurRad="25400" dist="12700" dir="5400000" rotWithShape="0">
                <a:sysClr val="windowText" lastClr="000000">
                  <a:lumMod val="50000"/>
                  <a:lumOff val="50000"/>
                  <a:alpha val="38000"/>
                </a:sysClr>
              </a:outerShdw>
            </a:effectLst>
          </p:spPr>
        </p:cxnSp>
        <p:cxnSp>
          <p:nvCxnSpPr>
            <p:cNvPr id="27" name="Straight Connector 26"/>
            <p:cNvCxnSpPr/>
            <p:nvPr/>
          </p:nvCxnSpPr>
          <p:spPr>
            <a:xfrm flipH="1">
              <a:off x="5364089" y="2420888"/>
              <a:ext cx="504055" cy="432048"/>
            </a:xfrm>
            <a:prstGeom prst="line">
              <a:avLst/>
            </a:prstGeom>
            <a:noFill/>
            <a:ln w="15875" cap="flat" cmpd="sng" algn="ctr">
              <a:solidFill>
                <a:srgbClr val="6078A0"/>
              </a:solidFill>
              <a:prstDash val="dash"/>
            </a:ln>
            <a:effectLst>
              <a:outerShdw blurRad="25400" dist="12700" dir="5400000" rotWithShape="0">
                <a:sysClr val="windowText" lastClr="000000">
                  <a:lumMod val="50000"/>
                  <a:lumOff val="50000"/>
                  <a:alpha val="38000"/>
                </a:sysClr>
              </a:outerShdw>
            </a:effectLst>
          </p:spPr>
        </p:cxnSp>
        <p:sp>
          <p:nvSpPr>
            <p:cNvPr id="28" name="TextBox 27"/>
            <p:cNvSpPr txBox="1"/>
            <p:nvPr/>
          </p:nvSpPr>
          <p:spPr>
            <a:xfrm rot="60000">
              <a:off x="3446089" y="4491587"/>
              <a:ext cx="1010684" cy="619836"/>
            </a:xfrm>
            <a:prstGeom prst="rect">
              <a:avLst/>
            </a:prstGeom>
            <a:noFill/>
            <a:scene3d>
              <a:camera prst="perspectiveHeroicExtremeLeftFacing" fov="2700000">
                <a:rot lat="21000000" lon="1800000" rev="210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500" kern="0" dirty="0">
                  <a:solidFill>
                    <a:prstClr val="black"/>
                  </a:solidFill>
                  <a:latin typeface="+mn-lt"/>
                </a:rPr>
                <a:t>Data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60000">
              <a:off x="3079948" y="3678721"/>
              <a:ext cx="2024753" cy="599841"/>
            </a:xfrm>
            <a:prstGeom prst="rect">
              <a:avLst/>
            </a:prstGeom>
            <a:noFill/>
            <a:scene3d>
              <a:camera prst="perspectiveHeroicExtremeLeftFacing" fov="2700000">
                <a:rot lat="21000000" lon="1800000" rev="210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400" kern="0" dirty="0">
                  <a:solidFill>
                    <a:prstClr val="black"/>
                  </a:solidFill>
                  <a:latin typeface="+mn-lt"/>
                </a:rPr>
                <a:t>Information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60000">
              <a:off x="3312650" y="2886631"/>
              <a:ext cx="2007822" cy="599841"/>
            </a:xfrm>
            <a:prstGeom prst="rect">
              <a:avLst/>
            </a:prstGeom>
            <a:noFill/>
            <a:scene3d>
              <a:camera prst="perspectiveHeroicExtremeLeftFacing" fov="2700000">
                <a:rot lat="21000000" lon="1800000" rev="210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400" kern="0" dirty="0">
                  <a:solidFill>
                    <a:prstClr val="black"/>
                  </a:solidFill>
                  <a:latin typeface="+mn-lt"/>
                </a:rPr>
                <a:t>Knowledge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15611" y="2113690"/>
              <a:ext cx="1356860" cy="539856"/>
            </a:xfrm>
            <a:prstGeom prst="rect">
              <a:avLst/>
            </a:prstGeom>
            <a:noFill/>
            <a:scene3d>
              <a:camera prst="perspectiveHeroicExtremeLeftFacing" fov="2700000">
                <a:rot lat="21000000" lon="1800000" rev="210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100" kern="0" dirty="0">
                  <a:solidFill>
                    <a:prstClr val="black"/>
                  </a:solidFill>
                  <a:latin typeface="+mn-lt"/>
                </a:rPr>
                <a:t>Wisdom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2643300" y="1939370"/>
            <a:ext cx="11240142" cy="10505994"/>
            <a:chOff x="41353" y="769642"/>
            <a:chExt cx="5045511" cy="5929739"/>
          </a:xfrm>
        </p:grpSpPr>
        <p:sp>
          <p:nvSpPr>
            <p:cNvPr id="153" name="Rectangle 152"/>
            <p:cNvSpPr/>
            <p:nvPr/>
          </p:nvSpPr>
          <p:spPr>
            <a:xfrm>
              <a:off x="729372" y="820880"/>
              <a:ext cx="3816424" cy="1703726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  <a:alpha val="43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3800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45394" y="2530983"/>
              <a:ext cx="3816424" cy="1777008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  <a:alpha val="43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3800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29372" y="4313160"/>
              <a:ext cx="3816424" cy="1819111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  <a:alpha val="43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3800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 rot="16200000">
              <a:off x="-272780" y="3206154"/>
              <a:ext cx="914893" cy="286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800" b="1" i="1" kern="0" dirty="0">
                  <a:solidFill>
                    <a:prstClr val="black"/>
                  </a:solidFill>
                  <a:latin typeface="+mn-lt"/>
                </a:rPr>
                <a:t>Locus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264262" y="6317211"/>
              <a:ext cx="994918" cy="38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800" b="1" i="1" kern="0" dirty="0">
                  <a:solidFill>
                    <a:prstClr val="black"/>
                  </a:solidFill>
                  <a:latin typeface="+mn-lt"/>
                </a:rPr>
                <a:t>Structure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 rot="16200000">
              <a:off x="41352" y="5035316"/>
              <a:ext cx="994511" cy="269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300" kern="0" dirty="0">
                  <a:solidFill>
                    <a:schemeClr val="bg1"/>
                  </a:solidFill>
                  <a:latin typeface="+mn-lt"/>
                </a:rPr>
                <a:t>Physical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394106" y="6142391"/>
              <a:ext cx="566741" cy="338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300" kern="0" dirty="0">
                  <a:solidFill>
                    <a:prstClr val="black"/>
                  </a:solidFill>
                  <a:latin typeface="+mn-lt"/>
                </a:rPr>
                <a:t>Loose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 rot="16200000">
              <a:off x="127760" y="3251288"/>
              <a:ext cx="821702" cy="269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300" kern="0" dirty="0">
                  <a:solidFill>
                    <a:schemeClr val="bg1"/>
                  </a:solidFill>
                  <a:latin typeface="+mn-lt"/>
                </a:rPr>
                <a:t>Mental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477916" y="6142391"/>
              <a:ext cx="485991" cy="338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300" kern="0" dirty="0">
                  <a:solidFill>
                    <a:prstClr val="black"/>
                  </a:solidFill>
                  <a:latin typeface="+mn-lt"/>
                </a:rPr>
                <a:t>Strict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 rot="16200000">
              <a:off x="-211071" y="1563916"/>
              <a:ext cx="1499366" cy="269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300" kern="0" dirty="0">
                  <a:solidFill>
                    <a:schemeClr val="bg1"/>
                  </a:solidFill>
                  <a:latin typeface="+mn-lt"/>
                </a:rPr>
                <a:t>Interpersonal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729372" y="820879"/>
              <a:ext cx="1" cy="5321515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/>
              </a:solidFill>
              <a:prstDash val="solid"/>
              <a:tailEnd type="stealth" w="med" len="lg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>
            <a:xfrm>
              <a:off x="720319" y="6142391"/>
              <a:ext cx="3823921" cy="0"/>
            </a:xfrm>
            <a:prstGeom prst="line">
              <a:avLst/>
            </a:prstGeom>
            <a:noFill/>
            <a:ln w="63500" cap="flat" cmpd="sng" algn="ctr">
              <a:solidFill>
                <a:schemeClr val="bg1"/>
              </a:solidFill>
              <a:prstDash val="solid"/>
              <a:tailEnd type="stealth" w="med" len="lg"/>
            </a:ln>
            <a:effectLst/>
          </p:spPr>
        </p:cxnSp>
        <p:sp>
          <p:nvSpPr>
            <p:cNvPr id="165" name="Line 16"/>
            <p:cNvSpPr>
              <a:spLocks noChangeShapeType="1"/>
            </p:cNvSpPr>
            <p:nvPr/>
          </p:nvSpPr>
          <p:spPr bwMode="auto">
            <a:xfrm>
              <a:off x="729373" y="2514797"/>
              <a:ext cx="3816423" cy="0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3800" kern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66" name="Line 16"/>
            <p:cNvSpPr>
              <a:spLocks noChangeShapeType="1"/>
            </p:cNvSpPr>
            <p:nvPr/>
          </p:nvSpPr>
          <p:spPr bwMode="auto">
            <a:xfrm flipV="1">
              <a:off x="729372" y="4312352"/>
              <a:ext cx="3832445" cy="0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3800" kern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67" name="Line 16"/>
            <p:cNvSpPr>
              <a:spLocks noChangeShapeType="1"/>
            </p:cNvSpPr>
            <p:nvPr/>
          </p:nvSpPr>
          <p:spPr bwMode="auto">
            <a:xfrm>
              <a:off x="2645012" y="2208946"/>
              <a:ext cx="0" cy="393344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3800" kern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954974" y="4976912"/>
              <a:ext cx="1062775" cy="625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300" b="1" kern="0" dirty="0">
                  <a:solidFill>
                    <a:srgbClr val="1F497D"/>
                  </a:solidFill>
                  <a:latin typeface="+mn-lt"/>
                </a:rPr>
                <a:t>Hard</a:t>
              </a:r>
              <a:br>
                <a:rPr lang="en-IE" sz="3300" b="1" kern="0" dirty="0">
                  <a:solidFill>
                    <a:srgbClr val="1F497D"/>
                  </a:solidFill>
                  <a:latin typeface="+mn-lt"/>
                </a:rPr>
              </a:br>
              <a:r>
                <a:rPr lang="en-IE" sz="3300" b="1" kern="0" dirty="0">
                  <a:solidFill>
                    <a:srgbClr val="1F497D"/>
                  </a:solidFill>
                  <a:latin typeface="+mn-lt"/>
                </a:rPr>
                <a:t>Information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3307703" y="4986056"/>
              <a:ext cx="1062775" cy="625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300" b="1" kern="0" dirty="0">
                  <a:solidFill>
                    <a:srgbClr val="1F497D"/>
                  </a:solidFill>
                  <a:latin typeface="+mn-lt"/>
                </a:rPr>
                <a:t>Soft</a:t>
              </a:r>
            </a:p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300" b="1" kern="0" dirty="0">
                  <a:solidFill>
                    <a:srgbClr val="1F497D"/>
                  </a:solidFill>
                  <a:latin typeface="+mn-lt"/>
                </a:rPr>
                <a:t>Information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027122" y="3027831"/>
              <a:ext cx="1032918" cy="625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300" b="1" kern="0" dirty="0">
                  <a:solidFill>
                    <a:srgbClr val="1F497D"/>
                  </a:solidFill>
                  <a:latin typeface="+mn-lt"/>
                </a:rPr>
                <a:t>Explicit</a:t>
              </a:r>
            </a:p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300" b="1" kern="0" dirty="0">
                  <a:solidFill>
                    <a:srgbClr val="1F497D"/>
                  </a:solidFill>
                  <a:latin typeface="+mn-lt"/>
                </a:rPr>
                <a:t>Knowledge</a:t>
              </a:r>
              <a:endParaRPr lang="en-IE" sz="3300" b="1" kern="0" dirty="0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3391959" y="3036976"/>
              <a:ext cx="1032918" cy="625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300" b="1" kern="0" dirty="0">
                  <a:solidFill>
                    <a:srgbClr val="1F497D"/>
                  </a:solidFill>
                  <a:latin typeface="+mn-lt"/>
                </a:rPr>
                <a:t>Tacit</a:t>
              </a:r>
            </a:p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300" b="1" kern="0" dirty="0">
                  <a:solidFill>
                    <a:srgbClr val="1F497D"/>
                  </a:solidFill>
                  <a:latin typeface="+mn-lt"/>
                </a:rPr>
                <a:t>Knowledge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220346" y="853483"/>
              <a:ext cx="914847" cy="38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800" b="1" kern="0" dirty="0">
                  <a:solidFill>
                    <a:srgbClr val="1F497D"/>
                  </a:solidFill>
                  <a:latin typeface="+mn-lt"/>
                </a:rPr>
                <a:t>Meaning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605752" y="1227007"/>
              <a:ext cx="2063664" cy="30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900" i="1" kern="0" dirty="0">
                  <a:solidFill>
                    <a:srgbClr val="1F497D"/>
                  </a:solidFill>
                  <a:latin typeface="+mn-lt"/>
                </a:rPr>
                <a:t>The stories we tell ourselves</a:t>
              </a:r>
              <a:endParaRPr lang="en-IE" sz="2900" i="1" kern="0" dirty="0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 rot="16200000">
              <a:off x="4221953" y="5167645"/>
              <a:ext cx="1232462" cy="497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300" kern="0" dirty="0">
                  <a:solidFill>
                    <a:schemeClr val="bg1"/>
                  </a:solidFill>
                  <a:latin typeface="+mn-lt"/>
                </a:rPr>
                <a:t>Objective /</a:t>
              </a:r>
              <a:br>
                <a:rPr lang="en-IE" sz="3300" kern="0" dirty="0">
                  <a:solidFill>
                    <a:schemeClr val="bg1"/>
                  </a:solidFill>
                  <a:latin typeface="+mn-lt"/>
                </a:rPr>
              </a:br>
              <a:r>
                <a:rPr lang="en-IE" sz="3300" kern="0" dirty="0">
                  <a:solidFill>
                    <a:schemeClr val="bg1"/>
                  </a:solidFill>
                  <a:latin typeface="+mn-lt"/>
                </a:rPr>
                <a:t>universal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 rot="16200000">
              <a:off x="4168572" y="1190573"/>
              <a:ext cx="1339224" cy="497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300" kern="0" dirty="0">
                  <a:solidFill>
                    <a:schemeClr val="bg1"/>
                  </a:solidFill>
                  <a:latin typeface="+mn-lt"/>
                </a:rPr>
                <a:t>Subjective /</a:t>
              </a:r>
              <a:br>
                <a:rPr lang="en-IE" sz="3300" kern="0" dirty="0">
                  <a:solidFill>
                    <a:schemeClr val="bg1"/>
                  </a:solidFill>
                  <a:latin typeface="+mn-lt"/>
                </a:rPr>
              </a:br>
              <a:r>
                <a:rPr lang="en-IE" sz="3300" kern="0" dirty="0">
                  <a:solidFill>
                    <a:schemeClr val="bg1"/>
                  </a:solidFill>
                  <a:latin typeface="+mn-lt"/>
                </a:rPr>
                <a:t>unique</a:t>
              </a:r>
            </a:p>
          </p:txBody>
        </p:sp>
        <p:sp>
          <p:nvSpPr>
            <p:cNvPr id="176" name="Left Arrow 175"/>
            <p:cNvSpPr/>
            <p:nvPr/>
          </p:nvSpPr>
          <p:spPr>
            <a:xfrm rot="16200000" flipH="1">
              <a:off x="3033428" y="1643880"/>
              <a:ext cx="1296543" cy="1152128"/>
            </a:xfrm>
            <a:prstGeom prst="leftArrow">
              <a:avLst>
                <a:gd name="adj1" fmla="val 48380"/>
                <a:gd name="adj2" fmla="val 36232"/>
              </a:avLst>
            </a:prstGeom>
            <a:gradFill flip="none" rotWithShape="1">
              <a:gsLst>
                <a:gs pos="0">
                  <a:srgbClr val="1F497D"/>
                </a:gs>
                <a:gs pos="39999">
                  <a:srgbClr val="1F497D">
                    <a:lumMod val="60000"/>
                    <a:lumOff val="40000"/>
                  </a:srgbClr>
                </a:gs>
                <a:gs pos="70000">
                  <a:srgbClr val="1F497D">
                    <a:lumMod val="40000"/>
                    <a:lumOff val="60000"/>
                  </a:srgbClr>
                </a:gs>
                <a:gs pos="100000">
                  <a:srgbClr val="1F497D">
                    <a:lumMod val="20000"/>
                    <a:lumOff val="8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3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Sense-making</a:t>
              </a:r>
              <a:endParaRPr lang="en-IE" sz="33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177" name="Left Arrow 176"/>
            <p:cNvSpPr/>
            <p:nvPr/>
          </p:nvSpPr>
          <p:spPr>
            <a:xfrm rot="16200000">
              <a:off x="1093569" y="1936266"/>
              <a:ext cx="1287830" cy="576064"/>
            </a:xfrm>
            <a:prstGeom prst="leftArrow">
              <a:avLst>
                <a:gd name="adj1" fmla="val 50000"/>
                <a:gd name="adj2" fmla="val 29155"/>
              </a:avLst>
            </a:prstGeom>
            <a:gradFill flip="none" rotWithShape="1">
              <a:gsLst>
                <a:gs pos="0">
                  <a:srgbClr val="1F497D"/>
                </a:gs>
                <a:gs pos="39999">
                  <a:srgbClr val="1F497D">
                    <a:lumMod val="60000"/>
                    <a:lumOff val="40000"/>
                  </a:srgbClr>
                </a:gs>
                <a:gs pos="70000">
                  <a:srgbClr val="1F497D">
                    <a:lumMod val="40000"/>
                    <a:lumOff val="60000"/>
                  </a:srgbClr>
                </a:gs>
                <a:gs pos="100000">
                  <a:srgbClr val="1F497D">
                    <a:lumMod val="20000"/>
                    <a:lumOff val="8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3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Mentoring</a:t>
              </a:r>
              <a:endParaRPr lang="en-IE" sz="33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cxnSp>
          <p:nvCxnSpPr>
            <p:cNvPr id="178" name="Straight Arrow Connector 177"/>
            <p:cNvCxnSpPr>
              <a:stCxn id="175" idx="1"/>
              <a:endCxn id="174" idx="3"/>
            </p:cNvCxnSpPr>
            <p:nvPr/>
          </p:nvCxnSpPr>
          <p:spPr>
            <a:xfrm>
              <a:off x="4838184" y="2108866"/>
              <a:ext cx="0" cy="2691229"/>
            </a:xfrm>
            <a:prstGeom prst="straightConnector1">
              <a:avLst/>
            </a:prstGeom>
            <a:noFill/>
            <a:ln w="101600" cap="flat" cmpd="sng" algn="ctr">
              <a:gradFill>
                <a:gsLst>
                  <a:gs pos="0">
                    <a:srgbClr val="1F497D"/>
                  </a:gs>
                  <a:gs pos="50000">
                    <a:srgbClr val="4F81BD">
                      <a:lumMod val="20000"/>
                      <a:lumOff val="80000"/>
                    </a:srgbClr>
                  </a:gs>
                  <a:gs pos="100000">
                    <a:srgbClr val="1F497D"/>
                  </a:gs>
                </a:gsLst>
                <a:lin ang="5400000" scaled="0"/>
              </a:gradFill>
              <a:prstDash val="solid"/>
              <a:headEnd type="stealth" w="lg" len="lg"/>
              <a:tailEnd type="stealth" w="lg" len="lg"/>
            </a:ln>
            <a:effectLst/>
          </p:spPr>
        </p:cxnSp>
        <p:sp>
          <p:nvSpPr>
            <p:cNvPr id="179" name="TextBox 178"/>
            <p:cNvSpPr txBox="1"/>
            <p:nvPr/>
          </p:nvSpPr>
          <p:spPr>
            <a:xfrm>
              <a:off x="955212" y="3544471"/>
              <a:ext cx="1102132" cy="30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i="1" kern="0" dirty="0">
                  <a:solidFill>
                    <a:srgbClr val="1F497D"/>
                  </a:solidFill>
                  <a:latin typeface="+mn-lt"/>
                </a:rPr>
                <a:t>Understanding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606049" y="3553616"/>
              <a:ext cx="541634" cy="30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i="1" kern="0" dirty="0">
                  <a:solidFill>
                    <a:srgbClr val="1F497D"/>
                  </a:solidFill>
                  <a:latin typeface="+mn-lt"/>
                </a:rPr>
                <a:t>Insight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625164" y="5585029"/>
              <a:ext cx="410670" cy="30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i="1" kern="0" dirty="0">
                  <a:solidFill>
                    <a:srgbClr val="1F497D"/>
                  </a:solidFill>
                  <a:latin typeface="+mn-lt"/>
                </a:rPr>
                <a:t>Data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168111" y="5594173"/>
              <a:ext cx="629169" cy="30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i="1" kern="0" dirty="0">
                  <a:solidFill>
                    <a:srgbClr val="1F497D"/>
                  </a:solidFill>
                  <a:latin typeface="+mn-lt"/>
                </a:rPr>
                <a:t>Content</a:t>
              </a:r>
            </a:p>
          </p:txBody>
        </p:sp>
        <p:sp>
          <p:nvSpPr>
            <p:cNvPr id="183" name="Left Arrow 182"/>
            <p:cNvSpPr/>
            <p:nvPr/>
          </p:nvSpPr>
          <p:spPr>
            <a:xfrm>
              <a:off x="2007368" y="2928058"/>
              <a:ext cx="1285717" cy="378690"/>
            </a:xfrm>
            <a:prstGeom prst="leftArrow">
              <a:avLst/>
            </a:prstGeom>
            <a:gradFill flip="none" rotWithShape="1">
              <a:gsLst>
                <a:gs pos="0">
                  <a:srgbClr val="1F497D"/>
                </a:gs>
                <a:gs pos="39999">
                  <a:srgbClr val="1F497D">
                    <a:lumMod val="60000"/>
                    <a:lumOff val="40000"/>
                  </a:srgbClr>
                </a:gs>
                <a:gs pos="70000">
                  <a:srgbClr val="1F497D">
                    <a:lumMod val="40000"/>
                    <a:lumOff val="60000"/>
                  </a:srgbClr>
                </a:gs>
                <a:gs pos="100000">
                  <a:srgbClr val="1F497D">
                    <a:lumMod val="20000"/>
                    <a:lumOff val="8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Articulation</a:t>
              </a:r>
              <a:endParaRPr lang="en-IE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184" name="Left Arrow 183"/>
            <p:cNvSpPr/>
            <p:nvPr/>
          </p:nvSpPr>
          <p:spPr>
            <a:xfrm flipH="1">
              <a:off x="2102040" y="3164739"/>
              <a:ext cx="1285717" cy="378690"/>
            </a:xfrm>
            <a:prstGeom prst="leftArrow">
              <a:avLst/>
            </a:prstGeom>
            <a:gradFill flip="none" rotWithShape="1">
              <a:gsLst>
                <a:gs pos="0">
                  <a:srgbClr val="1F497D"/>
                </a:gs>
                <a:gs pos="39999">
                  <a:srgbClr val="1F497D">
                    <a:lumMod val="60000"/>
                    <a:lumOff val="40000"/>
                  </a:srgbClr>
                </a:gs>
                <a:gs pos="70000">
                  <a:srgbClr val="1F497D">
                    <a:lumMod val="40000"/>
                    <a:lumOff val="60000"/>
                  </a:srgbClr>
                </a:gs>
                <a:gs pos="100000">
                  <a:srgbClr val="1F497D">
                    <a:lumMod val="20000"/>
                    <a:lumOff val="8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Practice</a:t>
              </a:r>
              <a:endParaRPr lang="en-IE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185" name="Left Arrow 184"/>
            <p:cNvSpPr/>
            <p:nvPr/>
          </p:nvSpPr>
          <p:spPr>
            <a:xfrm rot="1624476" flipH="1">
              <a:off x="1970216" y="4038007"/>
              <a:ext cx="1361412" cy="378690"/>
            </a:xfrm>
            <a:prstGeom prst="leftArrow">
              <a:avLst/>
            </a:prstGeom>
            <a:gradFill flip="none" rotWithShape="1">
              <a:gsLst>
                <a:gs pos="0">
                  <a:srgbClr val="1F497D"/>
                </a:gs>
                <a:gs pos="39999">
                  <a:srgbClr val="1F497D">
                    <a:lumMod val="60000"/>
                    <a:lumOff val="40000"/>
                  </a:srgbClr>
                </a:gs>
                <a:gs pos="70000">
                  <a:srgbClr val="1F497D">
                    <a:lumMod val="40000"/>
                    <a:lumOff val="60000"/>
                  </a:srgbClr>
                </a:gs>
                <a:gs pos="100000">
                  <a:srgbClr val="1F497D">
                    <a:lumMod val="20000"/>
                    <a:lumOff val="8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Documenting</a:t>
              </a:r>
              <a:endParaRPr lang="en-IE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186" name="Left Arrow 185"/>
            <p:cNvSpPr/>
            <p:nvPr/>
          </p:nvSpPr>
          <p:spPr>
            <a:xfrm rot="1645802">
              <a:off x="1845471" y="4220364"/>
              <a:ext cx="1282121" cy="378690"/>
            </a:xfrm>
            <a:prstGeom prst="leftArrow">
              <a:avLst/>
            </a:prstGeom>
            <a:gradFill flip="none" rotWithShape="1">
              <a:gsLst>
                <a:gs pos="0">
                  <a:srgbClr val="1F497D"/>
                </a:gs>
                <a:gs pos="39999">
                  <a:srgbClr val="1F497D">
                    <a:lumMod val="60000"/>
                    <a:lumOff val="40000"/>
                  </a:srgbClr>
                </a:gs>
                <a:gs pos="70000">
                  <a:srgbClr val="1F497D">
                    <a:lumMod val="40000"/>
                    <a:lumOff val="60000"/>
                  </a:srgbClr>
                </a:gs>
                <a:gs pos="100000">
                  <a:srgbClr val="1F497D">
                    <a:lumMod val="20000"/>
                    <a:lumOff val="8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Learning</a:t>
              </a:r>
              <a:endParaRPr lang="en-IE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187" name="Left Arrow 186"/>
            <p:cNvSpPr/>
            <p:nvPr/>
          </p:nvSpPr>
          <p:spPr>
            <a:xfrm rot="5400000" flipH="1">
              <a:off x="3391264" y="4266163"/>
              <a:ext cx="1013266" cy="378691"/>
            </a:xfrm>
            <a:prstGeom prst="leftArrow">
              <a:avLst/>
            </a:prstGeom>
            <a:gradFill flip="none" rotWithShape="1">
              <a:gsLst>
                <a:gs pos="0">
                  <a:srgbClr val="1F497D"/>
                </a:gs>
                <a:gs pos="39999">
                  <a:srgbClr val="1F497D">
                    <a:lumMod val="60000"/>
                    <a:lumOff val="40000"/>
                  </a:srgbClr>
                </a:gs>
                <a:gs pos="70000">
                  <a:srgbClr val="1F497D">
                    <a:lumMod val="40000"/>
                    <a:lumOff val="60000"/>
                  </a:srgbClr>
                </a:gs>
                <a:gs pos="100000">
                  <a:srgbClr val="1F497D">
                    <a:lumMod val="20000"/>
                    <a:lumOff val="8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Videoing</a:t>
              </a:r>
              <a:endParaRPr lang="en-IE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188" name="Left Arrow 187"/>
            <p:cNvSpPr/>
            <p:nvPr/>
          </p:nvSpPr>
          <p:spPr>
            <a:xfrm rot="5400000">
              <a:off x="3101712" y="4254350"/>
              <a:ext cx="1119007" cy="378691"/>
            </a:xfrm>
            <a:prstGeom prst="leftArrow">
              <a:avLst/>
            </a:prstGeom>
            <a:gradFill flip="none" rotWithShape="1">
              <a:gsLst>
                <a:gs pos="0">
                  <a:srgbClr val="1F497D"/>
                </a:gs>
                <a:gs pos="39999">
                  <a:srgbClr val="1F497D">
                    <a:lumMod val="60000"/>
                    <a:lumOff val="40000"/>
                  </a:srgbClr>
                </a:gs>
                <a:gs pos="70000">
                  <a:srgbClr val="1F497D">
                    <a:lumMod val="40000"/>
                    <a:lumOff val="60000"/>
                  </a:srgbClr>
                </a:gs>
                <a:gs pos="100000">
                  <a:srgbClr val="1F497D">
                    <a:lumMod val="20000"/>
                    <a:lumOff val="8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Observing</a:t>
              </a:r>
              <a:endParaRPr lang="en-IE" sz="2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189" name="Left Arrow 188"/>
            <p:cNvSpPr/>
            <p:nvPr/>
          </p:nvSpPr>
          <p:spPr>
            <a:xfrm>
              <a:off x="2030084" y="5003198"/>
              <a:ext cx="1148109" cy="367419"/>
            </a:xfrm>
            <a:prstGeom prst="leftArrow">
              <a:avLst/>
            </a:prstGeom>
            <a:gradFill flip="none" rotWithShape="1">
              <a:gsLst>
                <a:gs pos="0">
                  <a:srgbClr val="1F497D"/>
                </a:gs>
                <a:gs pos="39999">
                  <a:srgbClr val="1F497D">
                    <a:lumMod val="60000"/>
                    <a:lumOff val="40000"/>
                  </a:srgbClr>
                </a:gs>
                <a:gs pos="70000">
                  <a:srgbClr val="1F497D">
                    <a:lumMod val="40000"/>
                    <a:lumOff val="60000"/>
                  </a:srgbClr>
                </a:gs>
                <a:gs pos="100000">
                  <a:srgbClr val="1F497D">
                    <a:lumMod val="20000"/>
                    <a:lumOff val="8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Modeling</a:t>
              </a:r>
              <a:endParaRPr lang="en-IE" sz="25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190" name="Left Arrow 189"/>
            <p:cNvSpPr/>
            <p:nvPr/>
          </p:nvSpPr>
          <p:spPr>
            <a:xfrm flipH="1">
              <a:off x="2121933" y="5232835"/>
              <a:ext cx="1148109" cy="367419"/>
            </a:xfrm>
            <a:prstGeom prst="leftArrow">
              <a:avLst/>
            </a:prstGeom>
            <a:gradFill flip="none" rotWithShape="1">
              <a:gsLst>
                <a:gs pos="0">
                  <a:srgbClr val="1F497D"/>
                </a:gs>
                <a:gs pos="39999">
                  <a:srgbClr val="1F497D">
                    <a:lumMod val="60000"/>
                    <a:lumOff val="40000"/>
                  </a:srgbClr>
                </a:gs>
                <a:gs pos="70000">
                  <a:srgbClr val="1F497D">
                    <a:lumMod val="40000"/>
                    <a:lumOff val="60000"/>
                  </a:srgbClr>
                </a:gs>
                <a:gs pos="100000">
                  <a:srgbClr val="1F497D">
                    <a:lumMod val="20000"/>
                    <a:lumOff val="8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Interpreting</a:t>
              </a:r>
              <a:endParaRPr lang="en-IE" sz="25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191" name="Left Arrow 190"/>
            <p:cNvSpPr/>
            <p:nvPr/>
          </p:nvSpPr>
          <p:spPr>
            <a:xfrm rot="19294178" flipH="1">
              <a:off x="311921" y="5532286"/>
              <a:ext cx="1022152" cy="918546"/>
            </a:xfrm>
            <a:prstGeom prst="leftArrow">
              <a:avLst>
                <a:gd name="adj1" fmla="val 66197"/>
                <a:gd name="adj2" fmla="val 39202"/>
              </a:avLst>
            </a:prstGeom>
            <a:gradFill flip="none" rotWithShape="1">
              <a:gsLst>
                <a:gs pos="0">
                  <a:srgbClr val="1F497D"/>
                </a:gs>
                <a:gs pos="39999">
                  <a:srgbClr val="1F497D">
                    <a:lumMod val="60000"/>
                    <a:lumOff val="40000"/>
                  </a:srgbClr>
                </a:gs>
                <a:gs pos="70000">
                  <a:srgbClr val="1F497D">
                    <a:lumMod val="40000"/>
                    <a:lumOff val="60000"/>
                  </a:srgbClr>
                </a:gs>
                <a:gs pos="100000">
                  <a:srgbClr val="1F497D">
                    <a:lumMod val="20000"/>
                    <a:lumOff val="8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i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From Physical World</a:t>
              </a:r>
              <a:endParaRPr lang="en-IE" sz="2500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59" name="Left Arrow 58"/>
            <p:cNvSpPr/>
            <p:nvPr/>
          </p:nvSpPr>
          <p:spPr>
            <a:xfrm rot="2305822">
              <a:off x="3847289" y="5532287"/>
              <a:ext cx="1022152" cy="918546"/>
            </a:xfrm>
            <a:prstGeom prst="leftArrow">
              <a:avLst>
                <a:gd name="adj1" fmla="val 66197"/>
                <a:gd name="adj2" fmla="val 39202"/>
              </a:avLst>
            </a:prstGeom>
            <a:gradFill flip="none" rotWithShape="1">
              <a:gsLst>
                <a:gs pos="0">
                  <a:srgbClr val="1F497D"/>
                </a:gs>
                <a:gs pos="39999">
                  <a:srgbClr val="1F497D">
                    <a:lumMod val="60000"/>
                    <a:lumOff val="40000"/>
                  </a:srgbClr>
                </a:gs>
                <a:gs pos="70000">
                  <a:srgbClr val="1F497D">
                    <a:lumMod val="40000"/>
                    <a:lumOff val="60000"/>
                  </a:srgbClr>
                </a:gs>
                <a:gs pos="100000">
                  <a:srgbClr val="1F497D">
                    <a:lumMod val="20000"/>
                    <a:lumOff val="8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i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From </a:t>
              </a:r>
              <a:r>
                <a:rPr lang="en-US" sz="2500" i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Human</a:t>
              </a:r>
              <a:r>
                <a:rPr lang="en-US" sz="2500" i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 World</a:t>
              </a:r>
              <a:endParaRPr lang="en-IE" sz="2500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2014, 9sight Consulting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35F75B-216C-495D-8870-779EA50C10F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82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apezoid 8"/>
          <p:cNvSpPr/>
          <p:nvPr/>
        </p:nvSpPr>
        <p:spPr bwMode="auto">
          <a:xfrm rot="20925861">
            <a:off x="20274443" y="2499789"/>
            <a:ext cx="4411109" cy="4897044"/>
          </a:xfrm>
          <a:prstGeom prst="trapezoid">
            <a:avLst>
              <a:gd name="adj" fmla="val 36475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Human, social and collaborative dimension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590800"/>
            <a:ext cx="19202400" cy="9601200"/>
          </a:xfrm>
        </p:spPr>
        <p:txBody>
          <a:bodyPr/>
          <a:lstStyle/>
          <a:p>
            <a:r>
              <a:rPr lang="en-US" dirty="0" smtClean="0"/>
              <a:t>Meaning is a personal/ social interpretation based (loosely) on information and knowledge</a:t>
            </a:r>
          </a:p>
          <a:p>
            <a:pPr lvl="1"/>
            <a:r>
              <a:rPr lang="en-US" sz="4400" i="1" dirty="0" smtClean="0"/>
              <a:t>Rationality is only one part</a:t>
            </a:r>
          </a:p>
          <a:p>
            <a:pPr lvl="1"/>
            <a:r>
              <a:rPr lang="en-US" sz="4400" i="1" dirty="0" smtClean="0"/>
              <a:t>Gut-feel may be more effective than rationality in decision making</a:t>
            </a:r>
          </a:p>
          <a:p>
            <a:pPr lvl="1"/>
            <a:r>
              <a:rPr lang="en-US" sz="4400" i="1" dirty="0" smtClean="0"/>
              <a:t>Emotional state plays an important role</a:t>
            </a:r>
          </a:p>
          <a:p>
            <a:pPr lvl="3"/>
            <a:endParaRPr lang="en-US" dirty="0" smtClean="0"/>
          </a:p>
          <a:p>
            <a:pPr algn="ctr"/>
            <a:r>
              <a:rPr lang="en-US" dirty="0" smtClean="0"/>
              <a:t>Intention drives understanding and action</a:t>
            </a:r>
          </a:p>
          <a:p>
            <a:pPr algn="ctr"/>
            <a:r>
              <a:rPr lang="en-US" dirty="0" smtClean="0"/>
              <a:t>We are social animals</a:t>
            </a:r>
          </a:p>
          <a:p>
            <a:pPr lvl="1" algn="ctr"/>
            <a:r>
              <a:rPr lang="en-US" sz="4400" i="1" dirty="0" smtClean="0"/>
              <a:t>Business is a social enterprise</a:t>
            </a:r>
          </a:p>
          <a:p>
            <a:pPr algn="ctr"/>
            <a:r>
              <a:rPr lang="en-US" dirty="0" smtClean="0"/>
              <a:t>Innovation is often team-based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2649200"/>
            <a:ext cx="914400" cy="685800"/>
          </a:xfrm>
        </p:spPr>
        <p:txBody>
          <a:bodyPr/>
          <a:lstStyle/>
          <a:p>
            <a:fld id="{502BDC3B-DEFA-4533-A215-4D95D901384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1200" y="12649200"/>
            <a:ext cx="7721600" cy="730250"/>
          </a:xfrm>
        </p:spPr>
        <p:txBody>
          <a:bodyPr/>
          <a:lstStyle/>
          <a:p>
            <a:r>
              <a:rPr lang="en-US" smtClean="0"/>
              <a:t>Copyright © 2014, 9sight Consulting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8997"/>
            <a:ext cx="3594387" cy="499262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1510" y="1371601"/>
            <a:ext cx="4413053" cy="6012636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5861">
            <a:off x="17974987" y="6529023"/>
            <a:ext cx="5457388" cy="573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780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BI to Business unIntelligence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567" y="2212849"/>
            <a:ext cx="21437768" cy="10407778"/>
          </a:xfrm>
        </p:spPr>
        <p:txBody>
          <a:bodyPr/>
          <a:lstStyle/>
          <a:p>
            <a:r>
              <a:rPr lang="en-ZA" dirty="0"/>
              <a:t>Rationality of thought and far beyond </a:t>
            </a:r>
            <a:r>
              <a:rPr lang="en-ZA" dirty="0" smtClean="0"/>
              <a:t>it </a:t>
            </a:r>
          </a:p>
          <a:p>
            <a:r>
              <a:rPr lang="en-ZA" dirty="0" smtClean="0"/>
              <a:t>Logic </a:t>
            </a:r>
            <a:r>
              <a:rPr lang="en-ZA" dirty="0"/>
              <a:t>of process, predefined and </a:t>
            </a:r>
            <a:r>
              <a:rPr lang="en-ZA" dirty="0" smtClean="0"/>
              <a:t>emergent </a:t>
            </a:r>
          </a:p>
          <a:p>
            <a:r>
              <a:rPr lang="en-ZA" dirty="0" smtClean="0"/>
              <a:t>Information, knowledge and meaning</a:t>
            </a:r>
          </a:p>
          <a:p>
            <a:r>
              <a:rPr lang="en-ZA" dirty="0" smtClean="0"/>
              <a:t>The </a:t>
            </a:r>
            <a:r>
              <a:rPr lang="en-ZA" dirty="0"/>
              <a:t>confluence of </a:t>
            </a:r>
            <a:endParaRPr lang="en-ZA" dirty="0" smtClean="0"/>
          </a:p>
          <a:p>
            <a:pPr lvl="1"/>
            <a:r>
              <a:rPr lang="en-ZA" dirty="0" smtClean="0"/>
              <a:t>Reason </a:t>
            </a:r>
            <a:r>
              <a:rPr lang="en-ZA" dirty="0"/>
              <a:t>and </a:t>
            </a:r>
            <a:r>
              <a:rPr lang="en-ZA" dirty="0" smtClean="0"/>
              <a:t>inspiration, emotion </a:t>
            </a:r>
            <a:r>
              <a:rPr lang="en-ZA" dirty="0"/>
              <a:t>and </a:t>
            </a:r>
            <a:r>
              <a:rPr lang="en-ZA" dirty="0" smtClean="0"/>
              <a:t>intention</a:t>
            </a:r>
          </a:p>
          <a:p>
            <a:pPr lvl="1"/>
            <a:r>
              <a:rPr lang="en-ZA" dirty="0" smtClean="0"/>
              <a:t>Collaboration </a:t>
            </a:r>
            <a:r>
              <a:rPr lang="en-ZA" dirty="0"/>
              <a:t>and </a:t>
            </a:r>
            <a:r>
              <a:rPr lang="en-ZA" dirty="0" smtClean="0"/>
              <a:t>competition</a:t>
            </a:r>
          </a:p>
          <a:p>
            <a:pPr lvl="1"/>
            <a:r>
              <a:rPr lang="en-ZA" dirty="0" smtClean="0"/>
              <a:t>All </a:t>
            </a:r>
            <a:r>
              <a:rPr lang="en-ZA" dirty="0"/>
              <a:t>that comprises the human and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social </a:t>
            </a:r>
            <a:r>
              <a:rPr lang="en-ZA" dirty="0"/>
              <a:t>milieu that is </a:t>
            </a:r>
            <a:r>
              <a:rPr lang="en-ZA" dirty="0" smtClean="0"/>
              <a:t>business </a:t>
            </a:r>
          </a:p>
          <a:p>
            <a:r>
              <a:rPr lang="en-ZA" dirty="0" smtClean="0"/>
              <a:t>Not </a:t>
            </a:r>
            <a:r>
              <a:rPr lang="en-ZA" dirty="0"/>
              <a:t>business </a:t>
            </a:r>
            <a:r>
              <a:rPr lang="en-ZA" dirty="0" smtClean="0"/>
              <a:t>intelligence… Business    Intelligence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bit.ly/BunI-Technics</a:t>
            </a:r>
            <a:r>
              <a:rPr lang="en-US" dirty="0" smtClean="0"/>
              <a:t> : </a:t>
            </a:r>
            <a:r>
              <a:rPr lang="en-US" dirty="0"/>
              <a:t>25% discount with code “BIInsights25”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9987">
            <a:off x="17469705" y="2627446"/>
            <a:ext cx="6242124" cy="7950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2014, 9sight Consulting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35F75B-216C-495D-8870-779EA50C10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0502820">
            <a:off x="12422639" y="9728780"/>
            <a:ext cx="917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600" b="1" dirty="0">
                <a:solidFill>
                  <a:srgbClr val="00B050"/>
                </a:solidFill>
                <a:latin typeface="Lucida Handwriting" pitchFamily="66" charset="0"/>
              </a:rPr>
              <a:t>un</a:t>
            </a:r>
            <a:endParaRPr lang="en-US" sz="3600" b="1" dirty="0">
              <a:solidFill>
                <a:srgbClr val="00B050"/>
              </a:solidFill>
              <a:latin typeface="Lucida Handwriting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502820">
            <a:off x="12674267" y="10341229"/>
            <a:ext cx="495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600" b="1" dirty="0" smtClean="0">
                <a:solidFill>
                  <a:srgbClr val="00B050"/>
                </a:solidFill>
                <a:latin typeface="Lucida Handwriting" pitchFamily="66" charset="0"/>
              </a:rPr>
              <a:t>^</a:t>
            </a:r>
            <a:endParaRPr lang="en-US" sz="3600" b="1" dirty="0">
              <a:solidFill>
                <a:srgbClr val="00B05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9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05837" y="9192590"/>
            <a:ext cx="16210563" cy="2694610"/>
          </a:xfrm>
          <a:prstGeom prst="roundRect">
            <a:avLst/>
          </a:prstGeom>
          <a:gradFill flip="none" rotWithShape="1">
            <a:gsLst>
              <a:gs pos="0">
                <a:srgbClr val="265A9A"/>
              </a:gs>
              <a:gs pos="39999">
                <a:schemeClr val="bg2">
                  <a:lumMod val="60000"/>
                  <a:lumOff val="40000"/>
                </a:schemeClr>
              </a:gs>
              <a:gs pos="70000">
                <a:srgbClr val="93A8FF"/>
              </a:gs>
              <a:gs pos="100000">
                <a:srgbClr val="BDCAFF"/>
              </a:gs>
            </a:gsLst>
            <a:lin ang="5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IE" sz="9600"/>
          </a:p>
        </p:txBody>
      </p:sp>
      <p:sp>
        <p:nvSpPr>
          <p:cNvPr id="8" name="Rounded Rectangle 7"/>
          <p:cNvSpPr/>
          <p:nvPr/>
        </p:nvSpPr>
        <p:spPr>
          <a:xfrm>
            <a:off x="705837" y="5410200"/>
            <a:ext cx="16210563" cy="3276600"/>
          </a:xfrm>
          <a:prstGeom prst="roundRect">
            <a:avLst/>
          </a:prstGeom>
          <a:gradFill flip="none" rotWithShape="1">
            <a:gsLst>
              <a:gs pos="0">
                <a:srgbClr val="265A9A"/>
              </a:gs>
              <a:gs pos="39999">
                <a:schemeClr val="bg2">
                  <a:lumMod val="60000"/>
                  <a:lumOff val="40000"/>
                </a:schemeClr>
              </a:gs>
              <a:gs pos="70000">
                <a:srgbClr val="93A8FF"/>
              </a:gs>
              <a:gs pos="100000">
                <a:srgbClr val="BDCAFF"/>
              </a:gs>
            </a:gsLst>
            <a:lin ang="5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705837" y="2282133"/>
            <a:ext cx="16210563" cy="2594667"/>
          </a:xfrm>
          <a:prstGeom prst="roundRect">
            <a:avLst/>
          </a:prstGeom>
          <a:gradFill flip="none" rotWithShape="1">
            <a:gsLst>
              <a:gs pos="0">
                <a:srgbClr val="265A9A"/>
              </a:gs>
              <a:gs pos="39999">
                <a:schemeClr val="bg2">
                  <a:lumMod val="60000"/>
                  <a:lumOff val="40000"/>
                </a:schemeClr>
              </a:gs>
              <a:gs pos="70000">
                <a:srgbClr val="93A8FF"/>
              </a:gs>
              <a:gs pos="100000">
                <a:srgbClr val="BDCAFF"/>
              </a:gs>
            </a:gsLst>
            <a:lin ang="5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Conclusions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BDC3B-DEFA-4533-A215-4D95D901384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1200" y="12649200"/>
            <a:ext cx="7721600" cy="730250"/>
          </a:xfrm>
        </p:spPr>
        <p:txBody>
          <a:bodyPr/>
          <a:lstStyle/>
          <a:p>
            <a:r>
              <a:rPr lang="en-US" smtClean="0"/>
              <a:t>Copyright © 2014, 9sight Consulting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34323" y="2404347"/>
            <a:ext cx="1579358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876300" indent="-4572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1562100" indent="-4572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20193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24765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2933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909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848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05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895350" indent="-895350">
              <a:spcBef>
                <a:spcPts val="0"/>
              </a:spcBef>
              <a:buFont typeface="+mj-lt"/>
              <a:buAutoNum type="arabicPeriod"/>
            </a:pPr>
            <a:r>
              <a:rPr lang="en-ZA" kern="0" dirty="0" smtClean="0">
                <a:solidFill>
                  <a:srgbClr val="000000"/>
                </a:solidFill>
              </a:rPr>
              <a:t>Speed, flexibility</a:t>
            </a:r>
            <a:r>
              <a:rPr lang="en-ZA" i="1" kern="0" dirty="0" smtClean="0">
                <a:solidFill>
                  <a:srgbClr val="000000"/>
                </a:solidFill>
              </a:rPr>
              <a:t> and</a:t>
            </a:r>
            <a:r>
              <a:rPr lang="en-ZA" kern="0" dirty="0" smtClean="0">
                <a:solidFill>
                  <a:srgbClr val="000000"/>
                </a:solidFill>
              </a:rPr>
              <a:t> quality vital in modern business</a:t>
            </a:r>
            <a:endParaRPr lang="en-IE" sz="5400" kern="0" dirty="0" smtClean="0"/>
          </a:p>
          <a:p>
            <a:pPr marL="1516063" lvl="1">
              <a:spcBef>
                <a:spcPts val="0"/>
              </a:spcBef>
            </a:pPr>
            <a:r>
              <a:rPr lang="en-ZA" sz="4400" kern="0" dirty="0" smtClean="0"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Biz-tech ecosystem shows direction</a:t>
            </a:r>
            <a:r>
              <a:rPr lang="en-IE" sz="4400" kern="0" dirty="0" smtClean="0"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 </a:t>
            </a:r>
          </a:p>
          <a:p>
            <a:pPr marL="1516063" lvl="1">
              <a:spcBef>
                <a:spcPts val="0"/>
              </a:spcBef>
            </a:pPr>
            <a:r>
              <a:rPr lang="en-IE" sz="4400" kern="0" dirty="0" smtClean="0"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Data Lake driven by “Big Data blindness”</a:t>
            </a:r>
            <a:endParaRPr lang="en-IE" sz="4400" kern="0" dirty="0">
              <a:effectLst>
                <a:outerShdw blurRad="38100" dist="50800" dir="2700000" algn="tl">
                  <a:srgbClr val="000000">
                    <a:alpha val="60000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95447" y="5562600"/>
            <a:ext cx="1582908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876300" indent="-4572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1562100" indent="-4572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20193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24765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2933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909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848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05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895350" indent="-895350">
              <a:spcBef>
                <a:spcPts val="0"/>
              </a:spcBef>
              <a:buFont typeface="+mj-lt"/>
              <a:buAutoNum type="arabicPeriod" startAt="2"/>
            </a:pPr>
            <a:r>
              <a:rPr lang="en-US" kern="0" dirty="0" smtClean="0">
                <a:solidFill>
                  <a:srgbClr val="000000"/>
                </a:solidFill>
              </a:rPr>
              <a:t>Modern information architecture is highly diverse</a:t>
            </a:r>
            <a:endParaRPr lang="en-IE" sz="5400" kern="0" dirty="0" smtClean="0"/>
          </a:p>
          <a:p>
            <a:pPr marL="1516063" lvl="1">
              <a:spcBef>
                <a:spcPts val="0"/>
              </a:spcBef>
            </a:pPr>
            <a:r>
              <a:rPr lang="en-US" sz="4400" kern="0" dirty="0" smtClean="0"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Structure and consistency where needed</a:t>
            </a:r>
            <a:endParaRPr lang="en-IE" sz="4400" kern="0" dirty="0" smtClean="0">
              <a:effectLst>
                <a:outerShdw blurRad="38100" dist="50800" dir="2700000" algn="tl">
                  <a:srgbClr val="000000">
                    <a:alpha val="60000"/>
                  </a:srgbClr>
                </a:outerShdw>
              </a:effectLst>
            </a:endParaRPr>
          </a:p>
          <a:p>
            <a:pPr marL="1516063" lvl="1">
              <a:spcBef>
                <a:spcPts val="0"/>
              </a:spcBef>
            </a:pPr>
            <a:r>
              <a:rPr lang="en-IE" sz="4400" kern="0" dirty="0" smtClean="0"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Agility and speed when required</a:t>
            </a:r>
          </a:p>
          <a:p>
            <a:pPr marL="1516063" lvl="1">
              <a:spcBef>
                <a:spcPts val="0"/>
              </a:spcBef>
            </a:pPr>
            <a:r>
              <a:rPr lang="en-IE" sz="4400" kern="0" dirty="0" smtClean="0"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Data Lake ignores need for structure and consistency</a:t>
            </a:r>
            <a:endParaRPr lang="en-IE" sz="4400" kern="0" dirty="0">
              <a:effectLst>
                <a:outerShdw blurRad="38100" dist="50800" dir="2700000" algn="tl">
                  <a:srgbClr val="000000">
                    <a:alpha val="60000"/>
                  </a:srgbClr>
                </a:outerShdw>
              </a:effectLst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087319" y="9372600"/>
            <a:ext cx="1582908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876300" indent="-4572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1562100" indent="-4572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20193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24765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2933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909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848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05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895350" indent="-895350">
              <a:spcBef>
                <a:spcPts val="0"/>
              </a:spcBef>
              <a:buFont typeface="+mj-lt"/>
              <a:buAutoNum type="arabicPeriod" startAt="3"/>
            </a:pPr>
            <a:r>
              <a:rPr lang="en-US" kern="0" dirty="0" smtClean="0">
                <a:solidFill>
                  <a:srgbClr val="000000"/>
                </a:solidFill>
              </a:rPr>
              <a:t>Context and meaning are keystone concepts</a:t>
            </a:r>
            <a:endParaRPr lang="en-IE" sz="5400" kern="0" dirty="0" smtClean="0"/>
          </a:p>
          <a:p>
            <a:pPr marL="1425575" lvl="1">
              <a:spcBef>
                <a:spcPts val="0"/>
              </a:spcBef>
            </a:pPr>
            <a:r>
              <a:rPr lang="en-US" sz="4400" kern="0" dirty="0" smtClean="0"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Flexibility &amp; quality bridged </a:t>
            </a:r>
            <a:r>
              <a:rPr lang="en-IE" sz="4400" kern="0" dirty="0" smtClean="0"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via </a:t>
            </a:r>
            <a:r>
              <a:rPr lang="en-IE" sz="4400" kern="0" dirty="0"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context-setting information</a:t>
            </a:r>
            <a:endParaRPr lang="en-IE" sz="4400" kern="0" dirty="0" smtClean="0">
              <a:effectLst>
                <a:outerShdw blurRad="38100" dist="50800" dir="2700000" algn="tl">
                  <a:srgbClr val="000000">
                    <a:alpha val="60000"/>
                  </a:srgbClr>
                </a:outerShdw>
              </a:effectLst>
            </a:endParaRPr>
          </a:p>
          <a:p>
            <a:pPr marL="1425575" lvl="1">
              <a:spcBef>
                <a:spcPts val="0"/>
              </a:spcBef>
            </a:pPr>
            <a:r>
              <a:rPr lang="en-IE" sz="4400" kern="0" dirty="0" smtClean="0">
                <a:effectLst>
                  <a:outerShdw blurRad="38100" dist="50800" dir="2700000" algn="tl">
                    <a:srgbClr val="000000">
                      <a:alpha val="60000"/>
                    </a:srgbClr>
                  </a:outerShdw>
                </a:effectLst>
              </a:rPr>
              <a:t>Business unIntelligence provides overall structure</a:t>
            </a:r>
            <a:endParaRPr lang="en-IE" sz="4400" kern="0" dirty="0">
              <a:effectLst>
                <a:outerShdw blurRad="38100" dist="50800" dir="2700000" algn="tl">
                  <a:srgbClr val="000000">
                    <a:alpha val="60000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0" y="609600"/>
            <a:ext cx="6629400" cy="1139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3068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12" grpId="0" build="p"/>
      <p:bldP spid="13" grpId="0" build="p"/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Artwork 9sight\! Misc\Drowning Not Waving - 7372275_m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583680" y="0"/>
            <a:ext cx="17800320" cy="1369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5100" y="609600"/>
            <a:ext cx="15290800" cy="13106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ZA" sz="4400" b="1" spc="-100" dirty="0"/>
              <a:t>Not Waving but </a:t>
            </a:r>
            <a:r>
              <a:rPr lang="en-ZA" sz="4400" b="1" spc="-100" dirty="0" smtClean="0"/>
              <a:t>Drowning</a:t>
            </a:r>
            <a:endParaRPr lang="en-ZA" sz="4400" spc="-100" dirty="0" smtClean="0"/>
          </a:p>
          <a:p>
            <a:pPr>
              <a:spcBef>
                <a:spcPts val="1200"/>
              </a:spcBef>
            </a:pPr>
            <a:r>
              <a:rPr lang="en-ZA" sz="4000" spc="-100" dirty="0" smtClean="0"/>
              <a:t>Nobody </a:t>
            </a:r>
            <a:r>
              <a:rPr lang="en-ZA" sz="4000" spc="-100" dirty="0"/>
              <a:t>heard him, the dead man,   </a:t>
            </a:r>
          </a:p>
          <a:p>
            <a:pPr>
              <a:spcBef>
                <a:spcPts val="1200"/>
              </a:spcBef>
            </a:pPr>
            <a:r>
              <a:rPr lang="en-ZA" sz="4000" spc="-100" dirty="0"/>
              <a:t>But still he lay moaning: </a:t>
            </a:r>
          </a:p>
          <a:p>
            <a:pPr>
              <a:spcBef>
                <a:spcPts val="1200"/>
              </a:spcBef>
            </a:pPr>
            <a:r>
              <a:rPr lang="en-ZA" sz="4000" spc="-100" dirty="0"/>
              <a:t>I was much further out than you thought   </a:t>
            </a:r>
          </a:p>
          <a:p>
            <a:pPr>
              <a:spcBef>
                <a:spcPts val="1200"/>
              </a:spcBef>
            </a:pPr>
            <a:r>
              <a:rPr lang="en-ZA" sz="4000" spc="-100" dirty="0"/>
              <a:t>And not waving but drowning. </a:t>
            </a:r>
          </a:p>
          <a:p>
            <a:pPr>
              <a:spcBef>
                <a:spcPts val="1200"/>
              </a:spcBef>
            </a:pPr>
            <a:r>
              <a:rPr lang="en-ZA" sz="4000" spc="-100" dirty="0"/>
              <a:t/>
            </a:r>
            <a:br>
              <a:rPr lang="en-ZA" sz="4000" spc="-100" dirty="0"/>
            </a:br>
            <a:r>
              <a:rPr lang="en-ZA" sz="4000" spc="-100" dirty="0"/>
              <a:t>Poor chap, he always loved larking </a:t>
            </a:r>
          </a:p>
          <a:p>
            <a:pPr>
              <a:spcBef>
                <a:spcPts val="1200"/>
              </a:spcBef>
            </a:pPr>
            <a:r>
              <a:rPr lang="en-ZA" sz="4000" spc="-100" dirty="0"/>
              <a:t>And now he’s dead </a:t>
            </a:r>
          </a:p>
          <a:p>
            <a:pPr>
              <a:spcBef>
                <a:spcPts val="1200"/>
              </a:spcBef>
            </a:pPr>
            <a:r>
              <a:rPr lang="en-ZA" sz="4000" spc="-100" dirty="0"/>
              <a:t>It must have been too cold for him his heart gave way,   </a:t>
            </a:r>
          </a:p>
          <a:p>
            <a:pPr>
              <a:spcBef>
                <a:spcPts val="1200"/>
              </a:spcBef>
            </a:pPr>
            <a:r>
              <a:rPr lang="en-ZA" sz="4000" spc="-100" dirty="0"/>
              <a:t>They said. </a:t>
            </a:r>
          </a:p>
          <a:p>
            <a:pPr>
              <a:spcBef>
                <a:spcPts val="1200"/>
              </a:spcBef>
            </a:pPr>
            <a:r>
              <a:rPr lang="en-ZA" sz="4000" spc="-100" dirty="0"/>
              <a:t/>
            </a:r>
            <a:br>
              <a:rPr lang="en-ZA" sz="4000" spc="-100" dirty="0"/>
            </a:br>
            <a:r>
              <a:rPr lang="en-ZA" sz="4000" spc="-100" dirty="0"/>
              <a:t>Oh, no </a:t>
            </a:r>
            <a:r>
              <a:rPr lang="en-ZA" sz="4000" spc="-100" dirty="0" err="1"/>
              <a:t>no</a:t>
            </a:r>
            <a:r>
              <a:rPr lang="en-ZA" sz="4000" spc="-100" dirty="0"/>
              <a:t> </a:t>
            </a:r>
            <a:r>
              <a:rPr lang="en-ZA" sz="4000" spc="-100" dirty="0" err="1"/>
              <a:t>no</a:t>
            </a:r>
            <a:r>
              <a:rPr lang="en-ZA" sz="4000" spc="-100" dirty="0"/>
              <a:t>, it was too cold always   </a:t>
            </a:r>
          </a:p>
          <a:p>
            <a:pPr>
              <a:spcBef>
                <a:spcPts val="1200"/>
              </a:spcBef>
            </a:pPr>
            <a:r>
              <a:rPr lang="en-ZA" sz="4000" spc="-100" dirty="0"/>
              <a:t>(Still the dead one lay moaning)   </a:t>
            </a:r>
          </a:p>
          <a:p>
            <a:pPr>
              <a:spcBef>
                <a:spcPts val="1200"/>
              </a:spcBef>
            </a:pPr>
            <a:r>
              <a:rPr lang="en-ZA" sz="4000" spc="-100" dirty="0"/>
              <a:t>I was much too far out all my life   </a:t>
            </a:r>
          </a:p>
          <a:p>
            <a:pPr>
              <a:spcBef>
                <a:spcPts val="1200"/>
              </a:spcBef>
            </a:pPr>
            <a:r>
              <a:rPr lang="en-ZA" sz="4000" spc="-100" dirty="0"/>
              <a:t>And not waving but drowning</a:t>
            </a:r>
            <a:r>
              <a:rPr lang="en-ZA" sz="4000" spc="-100" dirty="0" smtClean="0"/>
              <a:t>.</a:t>
            </a:r>
          </a:p>
          <a:p>
            <a:pPr algn="r">
              <a:spcBef>
                <a:spcPts val="2400"/>
              </a:spcBef>
            </a:pPr>
            <a:r>
              <a:rPr lang="en-ZA" sz="3600" i="1" spc="-100" dirty="0" smtClean="0"/>
              <a:t>Stevie Smith (1957)</a:t>
            </a:r>
            <a:endParaRPr lang="en-ZA" sz="3600" i="1" spc="-100" dirty="0"/>
          </a:p>
          <a:p>
            <a:endParaRPr lang="en-US" sz="4000" spc="-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7772400"/>
            <a:ext cx="3128775" cy="861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3352" y="8610600"/>
            <a:ext cx="3258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www.9sight.com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9601200"/>
            <a:ext cx="3219450" cy="3781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908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21067482">
            <a:off x="9360399" y="3728929"/>
            <a:ext cx="11615983" cy="765782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/>
          </a:scene3d>
          <a:sp3d prstMaterial="metal">
            <a:bevelT w="139700" h="698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ZA" sz="4800" b="1" i="1" dirty="0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"If you think of a </a:t>
            </a:r>
            <a:r>
              <a:rPr lang="en-ZA" sz="4800" b="1" i="1" dirty="0" smtClean="0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data mart </a:t>
            </a:r>
            <a:r>
              <a:rPr lang="en-ZA" sz="4800" b="1" i="1" dirty="0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as a store of bottled water – cleansed and packaged and structured for easy consumption – the data lake is a large body of water in a more natural state. The contents of the data lake stream in from a source to fill the lake, and various users of the lake can come to examine, dive in, or take samples</a:t>
            </a:r>
            <a:r>
              <a:rPr lang="en-ZA" sz="4800" b="1" i="1" dirty="0" smtClean="0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."</a:t>
            </a:r>
          </a:p>
          <a:p>
            <a:pPr algn="r"/>
            <a:r>
              <a:rPr lang="en-ZA" sz="3200" i="1" dirty="0" smtClean="0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James Dixon, </a:t>
            </a:r>
            <a:r>
              <a:rPr lang="en-ZA" sz="3200" i="1" dirty="0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CTO</a:t>
            </a:r>
            <a:r>
              <a:rPr lang="en-ZA" sz="3200" i="1" dirty="0" smtClean="0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, </a:t>
            </a:r>
            <a:r>
              <a:rPr lang="en-ZA" sz="3200" i="1" dirty="0" err="1" smtClean="0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Pentaho</a:t>
            </a:r>
            <a:r>
              <a:rPr lang="en-ZA" sz="3200" i="1" dirty="0" smtClean="0">
                <a:effectLst>
                  <a:outerShdw blurRad="508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 (Forbes, 2011) </a:t>
            </a:r>
            <a:endParaRPr lang="en-ZA" sz="3200" i="1" dirty="0">
              <a:effectLst>
                <a:outerShdw blurRad="50800" dist="50800" dir="2700000" algn="tl" rotWithShape="0">
                  <a:prstClr val="black">
                    <a:alpha val="60000"/>
                  </a:prstClr>
                </a:outerShdw>
              </a:effectLst>
            </a:endParaRP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Arial" charset="0"/>
              </a:rPr>
              <a:t>What is a Data Lake?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Words have meanings</a:t>
            </a:r>
          </a:p>
          <a:p>
            <a:endParaRPr lang="en-US" dirty="0"/>
          </a:p>
          <a:p>
            <a:r>
              <a:rPr lang="en-US" dirty="0" smtClean="0"/>
              <a:t>Metaphors make images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2014, 9sight Consulting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35F75B-216C-495D-8870-779EA50C10F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9082" y="4953000"/>
            <a:ext cx="6264876" cy="41325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6491" y="1959180"/>
            <a:ext cx="5299109" cy="3527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4572000"/>
            <a:ext cx="4897087" cy="3672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7794707"/>
            <a:ext cx="6546950" cy="4310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3325" y="8762999"/>
            <a:ext cx="5331778" cy="34739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0190" y="4217917"/>
            <a:ext cx="9296400" cy="6182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Lake – definitions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13258799" cy="9601200"/>
          </a:xfrm>
        </p:spPr>
        <p:txBody>
          <a:bodyPr/>
          <a:lstStyle/>
          <a:p>
            <a:r>
              <a:rPr lang="en-US" dirty="0" smtClean="0"/>
              <a:t>Is all data of equal value?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Is quality and consistency no longer needed?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Should we really store everything?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Build it and they will come?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What problem are we trying to solve?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35F75B-216C-495D-8870-779EA50C10F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2014, 9sight Consulting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643167">
            <a:off x="14778783" y="2548333"/>
            <a:ext cx="9095713" cy="3964501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/>
          </a:scene3d>
          <a:sp3d prstMaterial="metal">
            <a:bevelT w="139700" h="698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ZA" sz="48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data lake is a large object-based storage repository that holds data in its native format until it is needed</a:t>
            </a:r>
            <a:r>
              <a:rPr lang="en-ZA" sz="48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r"/>
            <a:r>
              <a:rPr lang="en-ZA" sz="3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Margaret </a:t>
            </a:r>
            <a:r>
              <a:rPr lang="en-ZA" sz="3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Rouse, WhatIs.com</a:t>
            </a:r>
            <a:endParaRPr lang="en-ZA" sz="32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679124">
            <a:off x="12935575" y="6999094"/>
            <a:ext cx="8675305" cy="4703165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/>
          </a:scene3d>
          <a:sp3d prstMaterial="metal">
            <a:bevelT w="139700" h="698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ZA" sz="48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data lake is a massive, easily accessible, centralized repository of large volumes of structured and unstructured data</a:t>
            </a:r>
            <a:r>
              <a:rPr lang="en-ZA" sz="48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r"/>
            <a:r>
              <a:rPr lang="en-ZA" sz="3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Cory </a:t>
            </a:r>
            <a:r>
              <a:rPr lang="en-ZA" sz="3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Janssen, Technopedia.com</a:t>
            </a:r>
            <a:endParaRPr lang="en-ZA" sz="32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63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6600" dirty="0" smtClean="0"/>
              <a:t>The </a:t>
            </a:r>
            <a:r>
              <a:rPr lang="en-ZA" sz="6600" dirty="0"/>
              <a:t>Data Lake Fallacy: All Water and Little </a:t>
            </a:r>
            <a:r>
              <a:rPr lang="en-ZA" sz="6600" dirty="0" smtClean="0"/>
              <a:t>Substance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286000"/>
            <a:ext cx="11125199" cy="9906000"/>
          </a:xfrm>
        </p:spPr>
        <p:txBody>
          <a:bodyPr/>
          <a:lstStyle/>
          <a:p>
            <a:r>
              <a:rPr lang="en-ZA" dirty="0" smtClean="0"/>
              <a:t>Gartner report</a:t>
            </a:r>
            <a:r>
              <a:rPr lang="en-ZA" dirty="0"/>
              <a:t>, </a:t>
            </a:r>
            <a:r>
              <a:rPr lang="en-ZA" dirty="0" smtClean="0"/>
              <a:t>G00264950, </a:t>
            </a:r>
            <a:br>
              <a:rPr lang="en-ZA" dirty="0" smtClean="0"/>
            </a:br>
            <a:r>
              <a:rPr lang="en-ZA" dirty="0" smtClean="0"/>
              <a:t>23 July 2014, </a:t>
            </a:r>
            <a:br>
              <a:rPr lang="en-ZA" dirty="0" smtClean="0"/>
            </a:br>
            <a:r>
              <a:rPr lang="en-ZA" dirty="0" smtClean="0"/>
              <a:t>Nick </a:t>
            </a:r>
            <a:r>
              <a:rPr lang="en-ZA" dirty="0" err="1" smtClean="0"/>
              <a:t>Heudecker</a:t>
            </a:r>
            <a:r>
              <a:rPr lang="en-ZA" dirty="0" smtClean="0"/>
              <a:t>, Andrew White </a:t>
            </a:r>
          </a:p>
          <a:p>
            <a:pPr lvl="2"/>
            <a:endParaRPr lang="en-ZA" sz="3600" dirty="0" smtClean="0"/>
          </a:p>
          <a:p>
            <a:r>
              <a:rPr lang="en-ZA" dirty="0" smtClean="0"/>
              <a:t>The </a:t>
            </a:r>
            <a:r>
              <a:rPr lang="en-ZA" dirty="0"/>
              <a:t>main risk of using data </a:t>
            </a:r>
            <a:r>
              <a:rPr lang="en-ZA" dirty="0" smtClean="0"/>
              <a:t>lakes </a:t>
            </a:r>
            <a:br>
              <a:rPr lang="en-ZA" dirty="0" smtClean="0"/>
            </a:br>
            <a:r>
              <a:rPr lang="en-ZA" dirty="0" smtClean="0"/>
              <a:t>is </a:t>
            </a:r>
            <a:r>
              <a:rPr lang="en-ZA" dirty="0"/>
              <a:t>the absence of </a:t>
            </a:r>
            <a:r>
              <a:rPr lang="en-Z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metadata</a:t>
            </a:r>
            <a:r>
              <a:rPr lang="en-ZA" dirty="0"/>
              <a:t>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and </a:t>
            </a:r>
            <a:r>
              <a:rPr lang="en-ZA" dirty="0"/>
              <a:t>an underlying mechanism to maintain </a:t>
            </a:r>
            <a:r>
              <a:rPr lang="en-ZA" dirty="0" smtClean="0"/>
              <a:t>it… </a:t>
            </a:r>
            <a:br>
              <a:rPr lang="en-ZA" dirty="0" smtClean="0"/>
            </a:br>
            <a:r>
              <a:rPr lang="en-ZA" dirty="0" smtClean="0"/>
              <a:t>the </a:t>
            </a:r>
            <a:r>
              <a:rPr lang="en-ZA" dirty="0"/>
              <a:t>lack of which can </a:t>
            </a:r>
            <a:r>
              <a:rPr lang="en-ZA" dirty="0" smtClean="0"/>
              <a:t>turn </a:t>
            </a:r>
            <a:r>
              <a:rPr lang="en-ZA" dirty="0"/>
              <a:t>a data lake into a </a:t>
            </a:r>
            <a:r>
              <a:rPr lang="en-Z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“data swamp”</a:t>
            </a:r>
          </a:p>
          <a:p>
            <a:pPr lvl="2"/>
            <a:endParaRPr lang="en-ZA" sz="3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www.gartner.com/doc/2805917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35F75B-216C-495D-8870-779EA50C10F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2014, 9sight Consulting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0647" y="2590800"/>
            <a:ext cx="12001500" cy="800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886330" y="10899012"/>
            <a:ext cx="9966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Image: anaxi.deviantart.com/art/Lostless-Swamp-Concept01-173098108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631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Do we need a new architecture?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590800"/>
            <a:ext cx="8610599" cy="9601200"/>
          </a:xfrm>
        </p:spPr>
        <p:txBody>
          <a:bodyPr/>
          <a:lstStyle/>
          <a:p>
            <a:r>
              <a:rPr lang="en-US" dirty="0" smtClean="0"/>
              <a:t>Yes! </a:t>
            </a:r>
          </a:p>
          <a:p>
            <a:r>
              <a:rPr lang="en-US" dirty="0" smtClean="0"/>
              <a:t>Original data warehouse is too restrictive</a:t>
            </a:r>
          </a:p>
          <a:p>
            <a:endParaRPr lang="en-US" dirty="0"/>
          </a:p>
          <a:p>
            <a:r>
              <a:rPr lang="en-US" dirty="0" smtClean="0"/>
              <a:t>Business needs </a:t>
            </a:r>
            <a:br>
              <a:rPr lang="en-US" dirty="0" smtClean="0"/>
            </a:br>
            <a:r>
              <a:rPr lang="en-US" dirty="0" smtClean="0"/>
              <a:t>agility, speed </a:t>
            </a:r>
            <a:br>
              <a:rPr lang="en-US" dirty="0" smtClean="0"/>
            </a:br>
            <a: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and</a:t>
            </a:r>
            <a:r>
              <a:rPr lang="en-US" dirty="0" smtClean="0"/>
              <a:t> consistency</a:t>
            </a:r>
          </a:p>
          <a:p>
            <a:endParaRPr lang="en-US" dirty="0"/>
          </a:p>
          <a:p>
            <a:r>
              <a:rPr lang="en-US" dirty="0" smtClean="0"/>
              <a:t>Emerging biz-tech ecosystem</a:t>
            </a:r>
          </a:p>
          <a:p>
            <a:pPr lvl="1"/>
            <a:r>
              <a:rPr lang="en-US" dirty="0" smtClean="0"/>
              <a:t>Business / IT symbiosis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35F75B-216C-495D-8870-779EA50C10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2014, 9sight Consulting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9553942" y="2133600"/>
            <a:ext cx="14454880" cy="9507306"/>
            <a:chOff x="13661954" y="3288909"/>
            <a:chExt cx="7770596" cy="511089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88859" y="4736112"/>
              <a:ext cx="2132377" cy="2139508"/>
            </a:xfrm>
            <a:prstGeom prst="rect">
              <a:avLst/>
            </a:prstGeom>
          </p:spPr>
        </p:pic>
        <p:sp>
          <p:nvSpPr>
            <p:cNvPr id="19" name="Down Arrow 18"/>
            <p:cNvSpPr/>
            <p:nvPr/>
          </p:nvSpPr>
          <p:spPr>
            <a:xfrm flipV="1">
              <a:off x="16535400" y="3288909"/>
              <a:ext cx="1380340" cy="1734532"/>
            </a:xfrm>
            <a:prstGeom prst="downArrow">
              <a:avLst/>
            </a:prstGeom>
            <a:gradFill rotWithShape="1">
              <a:gsLst>
                <a:gs pos="0">
                  <a:srgbClr val="CCCCFF">
                    <a:lumMod val="25000"/>
                  </a:srgbClr>
                </a:gs>
                <a:gs pos="50000">
                  <a:srgbClr val="CCCCFF">
                    <a:lumMod val="75000"/>
                  </a:srgbClr>
                </a:gs>
                <a:gs pos="100000">
                  <a:srgbClr val="CCCCFF"/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 flipV="1">
              <a:off x="16535400" y="6665276"/>
              <a:ext cx="1380340" cy="1734532"/>
            </a:xfrm>
            <a:prstGeom prst="downArrow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6600"/>
                </a:gs>
                <a:gs pos="100000">
                  <a:srgbClr val="FFCC66"/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rot="16200000" flipV="1">
              <a:off x="18258190" y="4938600"/>
              <a:ext cx="1380340" cy="1734532"/>
            </a:xfrm>
            <a:prstGeom prst="downArrow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6600"/>
                </a:gs>
                <a:gs pos="100000">
                  <a:srgbClr val="FFCC66"/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 rot="5400000" flipH="1" flipV="1">
              <a:off x="14856685" y="4938599"/>
              <a:ext cx="1380340" cy="1734532"/>
            </a:xfrm>
            <a:prstGeom prst="downArrow">
              <a:avLst/>
            </a:prstGeom>
            <a:gradFill rotWithShape="1">
              <a:gsLst>
                <a:gs pos="0">
                  <a:srgbClr val="CCCCFF">
                    <a:lumMod val="25000"/>
                  </a:srgbClr>
                </a:gs>
                <a:gs pos="50000">
                  <a:srgbClr val="CCCCFF">
                    <a:lumMod val="75000"/>
                  </a:srgbClr>
                </a:gs>
                <a:gs pos="100000">
                  <a:srgbClr val="CCCCFF"/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78713" y="7373137"/>
              <a:ext cx="2921457" cy="711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  <a:t>Information abundance</a:t>
              </a:r>
              <a:b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</a:br>
              <a: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  <a:t>and variety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787710" y="4761752"/>
              <a:ext cx="2644840" cy="711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  <a:t>Customer interaction</a:t>
              </a:r>
              <a:b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</a:br>
              <a: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  <a:t>and technical savvy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24698" y="3944053"/>
              <a:ext cx="6034047" cy="380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  <a:t>Speed </a:t>
              </a:r>
              <a:r>
                <a:rPr lang="en-US" sz="4000" dirty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  <a:t>of </a:t>
              </a:r>
              <a: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  <a:t> decision           and appropriate action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661954" y="4755362"/>
              <a:ext cx="2061444" cy="711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  <a:t>Market flexibility</a:t>
              </a:r>
              <a:b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</a:br>
              <a: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  <a:t>and uncertainty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127718" y="6136468"/>
              <a:ext cx="1571117" cy="380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  <a:t>Competition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87710" y="6142092"/>
              <a:ext cx="1923567" cy="380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  <a:t>Mobile devices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497215" y="7373137"/>
              <a:ext cx="2383733" cy="711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  <a:t>Externally-sourced</a:t>
              </a:r>
              <a:b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</a:br>
              <a:r>
                <a:rPr lang="en-US" sz="4000" dirty="0" smtClean="0">
                  <a:solidFill>
                    <a:schemeClr val="bg1"/>
                  </a:solidFill>
                  <a:latin typeface="+mn-lt"/>
                  <a:ea typeface="+mn-ea"/>
                  <a:cs typeface="Arial" charset="0"/>
                </a:rPr>
                <a:t>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597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time, let’s do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IDEAL architecture consists of </a:t>
            </a:r>
            <a:r>
              <a:rPr lang="en-US" dirty="0" smtClean="0"/>
              <a:t>three </a:t>
            </a:r>
            <a:r>
              <a:rPr lang="en-US" dirty="0"/>
              <a:t>conceptual “thinking spaces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Integrated</a:t>
            </a:r>
          </a:p>
          <a:p>
            <a:pPr lvl="1"/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Emergent</a:t>
            </a:r>
          </a:p>
          <a:p>
            <a:pPr lvl="1"/>
            <a:r>
              <a:rPr lang="en-US" dirty="0" smtClean="0"/>
              <a:t>Adaptive</a:t>
            </a:r>
          </a:p>
          <a:p>
            <a:pPr lvl="1"/>
            <a:r>
              <a:rPr lang="en-US" dirty="0" smtClean="0"/>
              <a:t>Latent</a:t>
            </a:r>
          </a:p>
          <a:p>
            <a:pPr lvl="0"/>
            <a:r>
              <a:rPr lang="en-US" dirty="0" smtClean="0"/>
              <a:t>Also read as a story: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People process information</a:t>
            </a:r>
            <a:endParaRPr lang="en-US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2649200"/>
            <a:ext cx="914400" cy="685800"/>
          </a:xfrm>
        </p:spPr>
        <p:txBody>
          <a:bodyPr/>
          <a:lstStyle/>
          <a:p>
            <a:fld id="{502BDC3B-DEFA-4533-A215-4D95D90138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1200" y="12649200"/>
            <a:ext cx="7721600" cy="730250"/>
          </a:xfrm>
        </p:spPr>
        <p:txBody>
          <a:bodyPr/>
          <a:lstStyle/>
          <a:p>
            <a:r>
              <a:rPr lang="en-US" dirty="0" smtClean="0"/>
              <a:t>Copyright © 2014, 9sight Consulting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563598" y="3855354"/>
            <a:ext cx="8806885" cy="7627612"/>
            <a:chOff x="1153679" y="1144796"/>
            <a:chExt cx="4245634" cy="3813806"/>
          </a:xfrm>
        </p:grpSpPr>
        <p:grpSp>
          <p:nvGrpSpPr>
            <p:cNvPr id="23" name="Group 22"/>
            <p:cNvGrpSpPr/>
            <p:nvPr/>
          </p:nvGrpSpPr>
          <p:grpSpPr>
            <a:xfrm>
              <a:off x="1153680" y="3019277"/>
              <a:ext cx="4245633" cy="1939325"/>
              <a:chOff x="1153682" y="3813463"/>
              <a:chExt cx="4245633" cy="1939325"/>
            </a:xfrm>
          </p:grpSpPr>
          <p:sp>
            <p:nvSpPr>
              <p:cNvPr id="34" name="Rectangle 58"/>
              <p:cNvSpPr/>
              <p:nvPr/>
            </p:nvSpPr>
            <p:spPr>
              <a:xfrm>
                <a:off x="1153682" y="3813463"/>
                <a:ext cx="4245632" cy="546360"/>
              </a:xfrm>
              <a:custGeom>
                <a:avLst/>
                <a:gdLst>
                  <a:gd name="connsiteX0" fmla="*/ 0 w 4245632"/>
                  <a:gd name="connsiteY0" fmla="*/ 0 h 546360"/>
                  <a:gd name="connsiteX1" fmla="*/ 4245632 w 4245632"/>
                  <a:gd name="connsiteY1" fmla="*/ 0 h 546360"/>
                  <a:gd name="connsiteX2" fmla="*/ 4245632 w 4245632"/>
                  <a:gd name="connsiteY2" fmla="*/ 546360 h 546360"/>
                  <a:gd name="connsiteX3" fmla="*/ 0 w 4245632"/>
                  <a:gd name="connsiteY3" fmla="*/ 546360 h 546360"/>
                  <a:gd name="connsiteX4" fmla="*/ 0 w 4245632"/>
                  <a:gd name="connsiteY4" fmla="*/ 0 h 546360"/>
                  <a:gd name="connsiteX0" fmla="*/ 1280160 w 4245632"/>
                  <a:gd name="connsiteY0" fmla="*/ 0 h 546360"/>
                  <a:gd name="connsiteX1" fmla="*/ 4245632 w 4245632"/>
                  <a:gd name="connsiteY1" fmla="*/ 0 h 546360"/>
                  <a:gd name="connsiteX2" fmla="*/ 4245632 w 4245632"/>
                  <a:gd name="connsiteY2" fmla="*/ 546360 h 546360"/>
                  <a:gd name="connsiteX3" fmla="*/ 0 w 4245632"/>
                  <a:gd name="connsiteY3" fmla="*/ 546360 h 546360"/>
                  <a:gd name="connsiteX4" fmla="*/ 1280160 w 4245632"/>
                  <a:gd name="connsiteY4" fmla="*/ 0 h 54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5632" h="546360">
                    <a:moveTo>
                      <a:pt x="1280160" y="0"/>
                    </a:moveTo>
                    <a:lnTo>
                      <a:pt x="4245632" y="0"/>
                    </a:lnTo>
                    <a:lnTo>
                      <a:pt x="4245632" y="546360"/>
                    </a:lnTo>
                    <a:lnTo>
                      <a:pt x="0" y="546360"/>
                    </a:lnTo>
                    <a:lnTo>
                      <a:pt x="128016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rgbClr val="4F81BD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defTabSz="217686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9600" kern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153682" y="4359823"/>
                <a:ext cx="3589234" cy="1392965"/>
              </a:xfrm>
              <a:prstGeom prst="rect">
                <a:avLst/>
              </a:prstGeom>
              <a:gradFill flip="none"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8900000" scaled="1"/>
                <a:tileRect/>
              </a:gradFill>
              <a:ln w="9525" cap="flat" cmpd="sng" algn="ctr">
                <a:solidFill>
                  <a:srgbClr val="4F81BD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defTabSz="217686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9600" kern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Rectangle 53"/>
              <p:cNvSpPr/>
              <p:nvPr/>
            </p:nvSpPr>
            <p:spPr>
              <a:xfrm>
                <a:off x="4742916" y="3819890"/>
                <a:ext cx="656399" cy="1932897"/>
              </a:xfrm>
              <a:custGeom>
                <a:avLst/>
                <a:gdLst>
                  <a:gd name="connsiteX0" fmla="*/ 0 w 656399"/>
                  <a:gd name="connsiteY0" fmla="*/ 0 h 1392965"/>
                  <a:gd name="connsiteX1" fmla="*/ 656399 w 656399"/>
                  <a:gd name="connsiteY1" fmla="*/ 0 h 1392965"/>
                  <a:gd name="connsiteX2" fmla="*/ 656399 w 656399"/>
                  <a:gd name="connsiteY2" fmla="*/ 1392965 h 1392965"/>
                  <a:gd name="connsiteX3" fmla="*/ 0 w 656399"/>
                  <a:gd name="connsiteY3" fmla="*/ 1392965 h 1392965"/>
                  <a:gd name="connsiteX4" fmla="*/ 0 w 656399"/>
                  <a:gd name="connsiteY4" fmla="*/ 0 h 1392965"/>
                  <a:gd name="connsiteX0" fmla="*/ 0 w 656399"/>
                  <a:gd name="connsiteY0" fmla="*/ 531223 h 1924188"/>
                  <a:gd name="connsiteX1" fmla="*/ 656399 w 656399"/>
                  <a:gd name="connsiteY1" fmla="*/ 0 h 1924188"/>
                  <a:gd name="connsiteX2" fmla="*/ 656399 w 656399"/>
                  <a:gd name="connsiteY2" fmla="*/ 1924188 h 1924188"/>
                  <a:gd name="connsiteX3" fmla="*/ 0 w 656399"/>
                  <a:gd name="connsiteY3" fmla="*/ 1924188 h 1924188"/>
                  <a:gd name="connsiteX4" fmla="*/ 0 w 656399"/>
                  <a:gd name="connsiteY4" fmla="*/ 531223 h 1924188"/>
                  <a:gd name="connsiteX0" fmla="*/ 0 w 656399"/>
                  <a:gd name="connsiteY0" fmla="*/ 531223 h 1924188"/>
                  <a:gd name="connsiteX1" fmla="*/ 656399 w 656399"/>
                  <a:gd name="connsiteY1" fmla="*/ 0 h 1924188"/>
                  <a:gd name="connsiteX2" fmla="*/ 656399 w 656399"/>
                  <a:gd name="connsiteY2" fmla="*/ 1140416 h 1924188"/>
                  <a:gd name="connsiteX3" fmla="*/ 0 w 656399"/>
                  <a:gd name="connsiteY3" fmla="*/ 1924188 h 1924188"/>
                  <a:gd name="connsiteX4" fmla="*/ 0 w 656399"/>
                  <a:gd name="connsiteY4" fmla="*/ 531223 h 1924188"/>
                  <a:gd name="connsiteX0" fmla="*/ 0 w 656399"/>
                  <a:gd name="connsiteY0" fmla="*/ 539932 h 1932897"/>
                  <a:gd name="connsiteX1" fmla="*/ 656399 w 656399"/>
                  <a:gd name="connsiteY1" fmla="*/ 0 h 1932897"/>
                  <a:gd name="connsiteX2" fmla="*/ 656399 w 656399"/>
                  <a:gd name="connsiteY2" fmla="*/ 1149125 h 1932897"/>
                  <a:gd name="connsiteX3" fmla="*/ 0 w 656399"/>
                  <a:gd name="connsiteY3" fmla="*/ 1932897 h 1932897"/>
                  <a:gd name="connsiteX4" fmla="*/ 0 w 656399"/>
                  <a:gd name="connsiteY4" fmla="*/ 539932 h 193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6399" h="1932897">
                    <a:moveTo>
                      <a:pt x="0" y="539932"/>
                    </a:moveTo>
                    <a:lnTo>
                      <a:pt x="656399" y="0"/>
                    </a:lnTo>
                    <a:lnTo>
                      <a:pt x="656399" y="1149125"/>
                    </a:lnTo>
                    <a:lnTo>
                      <a:pt x="0" y="1932897"/>
                    </a:lnTo>
                    <a:lnTo>
                      <a:pt x="0" y="5399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3500000" scaled="1"/>
                <a:tileRect/>
              </a:gradFill>
              <a:ln w="9525" cap="flat" cmpd="sng" algn="ctr">
                <a:solidFill>
                  <a:srgbClr val="4F81BD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defTabSz="217686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9600" kern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985726" y="4747091"/>
                <a:ext cx="19251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686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E" sz="5400" b="1" kern="0" dirty="0">
                    <a:solidFill>
                      <a:prstClr val="black"/>
                    </a:solidFill>
                    <a:latin typeface="+mn-lt"/>
                  </a:rPr>
                  <a:t>Information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153680" y="1938593"/>
              <a:ext cx="4245633" cy="1353298"/>
              <a:chOff x="1153682" y="2593435"/>
              <a:chExt cx="4245633" cy="1353298"/>
            </a:xfrm>
          </p:grpSpPr>
          <p:sp>
            <p:nvSpPr>
              <p:cNvPr id="30" name="Rectangle 57"/>
              <p:cNvSpPr/>
              <p:nvPr/>
            </p:nvSpPr>
            <p:spPr>
              <a:xfrm>
                <a:off x="1153682" y="2593435"/>
                <a:ext cx="4245632" cy="292611"/>
              </a:xfrm>
              <a:custGeom>
                <a:avLst/>
                <a:gdLst>
                  <a:gd name="connsiteX0" fmla="*/ 0 w 4245632"/>
                  <a:gd name="connsiteY0" fmla="*/ 0 h 292611"/>
                  <a:gd name="connsiteX1" fmla="*/ 4245632 w 4245632"/>
                  <a:gd name="connsiteY1" fmla="*/ 0 h 292611"/>
                  <a:gd name="connsiteX2" fmla="*/ 4245632 w 4245632"/>
                  <a:gd name="connsiteY2" fmla="*/ 292611 h 292611"/>
                  <a:gd name="connsiteX3" fmla="*/ 0 w 4245632"/>
                  <a:gd name="connsiteY3" fmla="*/ 292611 h 292611"/>
                  <a:gd name="connsiteX4" fmla="*/ 0 w 4245632"/>
                  <a:gd name="connsiteY4" fmla="*/ 0 h 292611"/>
                  <a:gd name="connsiteX0" fmla="*/ 1280160 w 4245632"/>
                  <a:gd name="connsiteY0" fmla="*/ 0 h 292611"/>
                  <a:gd name="connsiteX1" fmla="*/ 4245632 w 4245632"/>
                  <a:gd name="connsiteY1" fmla="*/ 0 h 292611"/>
                  <a:gd name="connsiteX2" fmla="*/ 4245632 w 4245632"/>
                  <a:gd name="connsiteY2" fmla="*/ 292611 h 292611"/>
                  <a:gd name="connsiteX3" fmla="*/ 0 w 4245632"/>
                  <a:gd name="connsiteY3" fmla="*/ 292611 h 292611"/>
                  <a:gd name="connsiteX4" fmla="*/ 1280160 w 4245632"/>
                  <a:gd name="connsiteY4" fmla="*/ 0 h 29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5632" h="292611">
                    <a:moveTo>
                      <a:pt x="1280160" y="0"/>
                    </a:moveTo>
                    <a:lnTo>
                      <a:pt x="4245632" y="0"/>
                    </a:lnTo>
                    <a:lnTo>
                      <a:pt x="4245632" y="292611"/>
                    </a:lnTo>
                    <a:lnTo>
                      <a:pt x="0" y="292611"/>
                    </a:lnTo>
                    <a:lnTo>
                      <a:pt x="128016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rgbClr val="C0504D">
                    <a:lumMod val="40000"/>
                    <a:lumOff val="60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defTabSz="217686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9600" kern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153682" y="2879933"/>
                <a:ext cx="3589234" cy="1066800"/>
              </a:xfrm>
              <a:prstGeom prst="rect">
                <a:avLst/>
              </a:prstGeom>
              <a:gradFill flip="none"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8900000" scaled="1"/>
                <a:tileRect/>
              </a:gradFill>
              <a:ln w="9525" cap="flat" cmpd="sng" algn="ctr">
                <a:solidFill>
                  <a:srgbClr val="C0504D">
                    <a:lumMod val="40000"/>
                    <a:lumOff val="60000"/>
                  </a:srgbClr>
                </a:solidFill>
                <a:prstDash val="solid"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defTabSz="217686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9600" kern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2" name="Rectangle 54"/>
              <p:cNvSpPr/>
              <p:nvPr/>
            </p:nvSpPr>
            <p:spPr>
              <a:xfrm>
                <a:off x="4742916" y="2601257"/>
                <a:ext cx="656399" cy="1345475"/>
              </a:xfrm>
              <a:custGeom>
                <a:avLst/>
                <a:gdLst>
                  <a:gd name="connsiteX0" fmla="*/ 0 w 656399"/>
                  <a:gd name="connsiteY0" fmla="*/ 0 h 1066800"/>
                  <a:gd name="connsiteX1" fmla="*/ 656399 w 656399"/>
                  <a:gd name="connsiteY1" fmla="*/ 0 h 1066800"/>
                  <a:gd name="connsiteX2" fmla="*/ 656399 w 656399"/>
                  <a:gd name="connsiteY2" fmla="*/ 1066800 h 1066800"/>
                  <a:gd name="connsiteX3" fmla="*/ 0 w 656399"/>
                  <a:gd name="connsiteY3" fmla="*/ 1066800 h 1066800"/>
                  <a:gd name="connsiteX4" fmla="*/ 0 w 656399"/>
                  <a:gd name="connsiteY4" fmla="*/ 0 h 1066800"/>
                  <a:gd name="connsiteX0" fmla="*/ 0 w 656399"/>
                  <a:gd name="connsiteY0" fmla="*/ 278675 h 1345475"/>
                  <a:gd name="connsiteX1" fmla="*/ 656399 w 656399"/>
                  <a:gd name="connsiteY1" fmla="*/ 0 h 1345475"/>
                  <a:gd name="connsiteX2" fmla="*/ 656399 w 656399"/>
                  <a:gd name="connsiteY2" fmla="*/ 1345475 h 1345475"/>
                  <a:gd name="connsiteX3" fmla="*/ 0 w 656399"/>
                  <a:gd name="connsiteY3" fmla="*/ 1345475 h 1345475"/>
                  <a:gd name="connsiteX4" fmla="*/ 0 w 656399"/>
                  <a:gd name="connsiteY4" fmla="*/ 278675 h 1345475"/>
                  <a:gd name="connsiteX0" fmla="*/ 0 w 656399"/>
                  <a:gd name="connsiteY0" fmla="*/ 278675 h 1345475"/>
                  <a:gd name="connsiteX1" fmla="*/ 656399 w 656399"/>
                  <a:gd name="connsiteY1" fmla="*/ 0 h 1345475"/>
                  <a:gd name="connsiteX2" fmla="*/ 656399 w 656399"/>
                  <a:gd name="connsiteY2" fmla="*/ 866504 h 1345475"/>
                  <a:gd name="connsiteX3" fmla="*/ 0 w 656399"/>
                  <a:gd name="connsiteY3" fmla="*/ 1345475 h 1345475"/>
                  <a:gd name="connsiteX4" fmla="*/ 0 w 656399"/>
                  <a:gd name="connsiteY4" fmla="*/ 278675 h 134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6399" h="1345475">
                    <a:moveTo>
                      <a:pt x="0" y="278675"/>
                    </a:moveTo>
                    <a:lnTo>
                      <a:pt x="656399" y="0"/>
                    </a:lnTo>
                    <a:lnTo>
                      <a:pt x="656399" y="866504"/>
                    </a:lnTo>
                    <a:lnTo>
                      <a:pt x="0" y="1345475"/>
                    </a:lnTo>
                    <a:lnTo>
                      <a:pt x="0" y="2786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3500000" scaled="1"/>
                <a:tileRect/>
              </a:gradFill>
              <a:ln w="9525" cap="flat" cmpd="sng" algn="ctr">
                <a:solidFill>
                  <a:srgbClr val="C0504D">
                    <a:lumMod val="40000"/>
                    <a:lumOff val="60000"/>
                  </a:srgbClr>
                </a:solidFill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defTabSz="217686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9600" kern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254653" y="3115016"/>
                <a:ext cx="13872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686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E" sz="5400" b="1" kern="0" dirty="0">
                    <a:solidFill>
                      <a:prstClr val="black"/>
                    </a:solidFill>
                    <a:latin typeface="+mn-lt"/>
                  </a:rPr>
                  <a:t>Process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153679" y="1144796"/>
              <a:ext cx="4245634" cy="806665"/>
              <a:chOff x="1153681" y="1669003"/>
              <a:chExt cx="4245634" cy="806665"/>
            </a:xfrm>
          </p:grpSpPr>
          <p:sp>
            <p:nvSpPr>
              <p:cNvPr id="26" name="Rectangle 56"/>
              <p:cNvSpPr/>
              <p:nvPr/>
            </p:nvSpPr>
            <p:spPr>
              <a:xfrm>
                <a:off x="1153681" y="1669003"/>
                <a:ext cx="4245633" cy="110182"/>
              </a:xfrm>
              <a:custGeom>
                <a:avLst/>
                <a:gdLst>
                  <a:gd name="connsiteX0" fmla="*/ 0 w 4245633"/>
                  <a:gd name="connsiteY0" fmla="*/ 0 h 101474"/>
                  <a:gd name="connsiteX1" fmla="*/ 4245633 w 4245633"/>
                  <a:gd name="connsiteY1" fmla="*/ 0 h 101474"/>
                  <a:gd name="connsiteX2" fmla="*/ 4245633 w 4245633"/>
                  <a:gd name="connsiteY2" fmla="*/ 101474 h 101474"/>
                  <a:gd name="connsiteX3" fmla="*/ 0 w 4245633"/>
                  <a:gd name="connsiteY3" fmla="*/ 101474 h 101474"/>
                  <a:gd name="connsiteX4" fmla="*/ 0 w 4245633"/>
                  <a:gd name="connsiteY4" fmla="*/ 0 h 101474"/>
                  <a:gd name="connsiteX0" fmla="*/ 1297578 w 4245633"/>
                  <a:gd name="connsiteY0" fmla="*/ 0 h 110182"/>
                  <a:gd name="connsiteX1" fmla="*/ 4245633 w 4245633"/>
                  <a:gd name="connsiteY1" fmla="*/ 8708 h 110182"/>
                  <a:gd name="connsiteX2" fmla="*/ 4245633 w 4245633"/>
                  <a:gd name="connsiteY2" fmla="*/ 110182 h 110182"/>
                  <a:gd name="connsiteX3" fmla="*/ 0 w 4245633"/>
                  <a:gd name="connsiteY3" fmla="*/ 110182 h 110182"/>
                  <a:gd name="connsiteX4" fmla="*/ 1297578 w 4245633"/>
                  <a:gd name="connsiteY4" fmla="*/ 0 h 11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5633" h="110182">
                    <a:moveTo>
                      <a:pt x="1297578" y="0"/>
                    </a:moveTo>
                    <a:lnTo>
                      <a:pt x="4245633" y="8708"/>
                    </a:lnTo>
                    <a:lnTo>
                      <a:pt x="4245633" y="110182"/>
                    </a:lnTo>
                    <a:lnTo>
                      <a:pt x="0" y="110182"/>
                    </a:lnTo>
                    <a:lnTo>
                      <a:pt x="129757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BBB59">
                      <a:lumMod val="60000"/>
                      <a:lumOff val="40000"/>
                    </a:srgbClr>
                  </a:gs>
                  <a:gs pos="35000">
                    <a:srgbClr val="9BBB59">
                      <a:lumMod val="40000"/>
                      <a:lumOff val="60000"/>
                    </a:srgbClr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rgbClr val="9BBB59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defTabSz="217686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9600" kern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153682" y="1779185"/>
                <a:ext cx="3589234" cy="696483"/>
              </a:xfrm>
              <a:prstGeom prst="rect">
                <a:avLst/>
              </a:prstGeom>
              <a:gradFill flip="none" rotWithShape="1">
                <a:gsLst>
                  <a:gs pos="0">
                    <a:srgbClr val="9BBB59">
                      <a:lumMod val="60000"/>
                      <a:lumOff val="40000"/>
                    </a:srgbClr>
                  </a:gs>
                  <a:gs pos="35000">
                    <a:srgbClr val="9BBB59">
                      <a:lumMod val="40000"/>
                      <a:lumOff val="60000"/>
                    </a:srgbClr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18900000" scaled="1"/>
                <a:tileRect/>
              </a:gradFill>
              <a:ln w="9525" cap="flat" cmpd="sng" algn="ctr">
                <a:solidFill>
                  <a:srgbClr val="9BBB59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defTabSz="217686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9600" kern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" name="Rectangle 55"/>
              <p:cNvSpPr/>
              <p:nvPr/>
            </p:nvSpPr>
            <p:spPr>
              <a:xfrm>
                <a:off x="4742916" y="1683390"/>
                <a:ext cx="656399" cy="792278"/>
              </a:xfrm>
              <a:custGeom>
                <a:avLst/>
                <a:gdLst>
                  <a:gd name="connsiteX0" fmla="*/ 0 w 656399"/>
                  <a:gd name="connsiteY0" fmla="*/ 0 h 696483"/>
                  <a:gd name="connsiteX1" fmla="*/ 656399 w 656399"/>
                  <a:gd name="connsiteY1" fmla="*/ 0 h 696483"/>
                  <a:gd name="connsiteX2" fmla="*/ 656399 w 656399"/>
                  <a:gd name="connsiteY2" fmla="*/ 696483 h 696483"/>
                  <a:gd name="connsiteX3" fmla="*/ 0 w 656399"/>
                  <a:gd name="connsiteY3" fmla="*/ 696483 h 696483"/>
                  <a:gd name="connsiteX4" fmla="*/ 0 w 656399"/>
                  <a:gd name="connsiteY4" fmla="*/ 0 h 696483"/>
                  <a:gd name="connsiteX0" fmla="*/ 0 w 656399"/>
                  <a:gd name="connsiteY0" fmla="*/ 95795 h 792278"/>
                  <a:gd name="connsiteX1" fmla="*/ 656399 w 656399"/>
                  <a:gd name="connsiteY1" fmla="*/ 0 h 792278"/>
                  <a:gd name="connsiteX2" fmla="*/ 656399 w 656399"/>
                  <a:gd name="connsiteY2" fmla="*/ 792278 h 792278"/>
                  <a:gd name="connsiteX3" fmla="*/ 0 w 656399"/>
                  <a:gd name="connsiteY3" fmla="*/ 792278 h 792278"/>
                  <a:gd name="connsiteX4" fmla="*/ 0 w 656399"/>
                  <a:gd name="connsiteY4" fmla="*/ 95795 h 792278"/>
                  <a:gd name="connsiteX0" fmla="*/ 0 w 656399"/>
                  <a:gd name="connsiteY0" fmla="*/ 95795 h 792278"/>
                  <a:gd name="connsiteX1" fmla="*/ 656399 w 656399"/>
                  <a:gd name="connsiteY1" fmla="*/ 0 h 792278"/>
                  <a:gd name="connsiteX2" fmla="*/ 656399 w 656399"/>
                  <a:gd name="connsiteY2" fmla="*/ 557147 h 792278"/>
                  <a:gd name="connsiteX3" fmla="*/ 0 w 656399"/>
                  <a:gd name="connsiteY3" fmla="*/ 792278 h 792278"/>
                  <a:gd name="connsiteX4" fmla="*/ 0 w 656399"/>
                  <a:gd name="connsiteY4" fmla="*/ 95795 h 792278"/>
                  <a:gd name="connsiteX0" fmla="*/ 0 w 656399"/>
                  <a:gd name="connsiteY0" fmla="*/ 95795 h 792278"/>
                  <a:gd name="connsiteX1" fmla="*/ 656399 w 656399"/>
                  <a:gd name="connsiteY1" fmla="*/ 0 h 792278"/>
                  <a:gd name="connsiteX2" fmla="*/ 656399 w 656399"/>
                  <a:gd name="connsiteY2" fmla="*/ 565855 h 792278"/>
                  <a:gd name="connsiteX3" fmla="*/ 0 w 656399"/>
                  <a:gd name="connsiteY3" fmla="*/ 792278 h 792278"/>
                  <a:gd name="connsiteX4" fmla="*/ 0 w 656399"/>
                  <a:gd name="connsiteY4" fmla="*/ 95795 h 79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6399" h="792278">
                    <a:moveTo>
                      <a:pt x="0" y="95795"/>
                    </a:moveTo>
                    <a:lnTo>
                      <a:pt x="656399" y="0"/>
                    </a:lnTo>
                    <a:lnTo>
                      <a:pt x="656399" y="565855"/>
                    </a:lnTo>
                    <a:lnTo>
                      <a:pt x="0" y="792278"/>
                    </a:lnTo>
                    <a:lnTo>
                      <a:pt x="0" y="9579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BBB59">
                      <a:lumMod val="60000"/>
                      <a:lumOff val="40000"/>
                    </a:srgbClr>
                  </a:gs>
                  <a:gs pos="35000">
                    <a:srgbClr val="9BBB59">
                      <a:lumMod val="40000"/>
                      <a:lumOff val="60000"/>
                    </a:srgbClr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13500000" scaled="1"/>
                <a:tileRect/>
              </a:gradFill>
              <a:ln w="9525" cap="flat" cmpd="sng" algn="ctr">
                <a:solidFill>
                  <a:srgbClr val="9BBB59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defTabSz="217686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9600" kern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356662" y="1875369"/>
                <a:ext cx="11832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686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E" sz="5400" b="1" kern="0" dirty="0">
                    <a:solidFill>
                      <a:prstClr val="black"/>
                    </a:solidFill>
                    <a:latin typeface="+mn-lt"/>
                  </a:rPr>
                  <a:t>People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1151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tri-domain information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41458"/>
            <a:ext cx="10710411" cy="9850542"/>
          </a:xfrm>
        </p:spPr>
        <p:txBody>
          <a:bodyPr/>
          <a:lstStyle/>
          <a:p>
            <a:r>
              <a:rPr lang="en-IE" dirty="0" smtClean="0"/>
              <a:t>Process-mediated </a:t>
            </a:r>
            <a:r>
              <a:rPr lang="en-IE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data</a:t>
            </a:r>
          </a:p>
          <a:p>
            <a:pPr lvl="1"/>
            <a:r>
              <a:rPr lang="en-IE" sz="4300" dirty="0" smtClean="0"/>
              <a:t>“Traditional” operational </a:t>
            </a:r>
            <a:br>
              <a:rPr lang="en-IE" sz="4300" dirty="0" smtClean="0"/>
            </a:br>
            <a:r>
              <a:rPr lang="en-IE" sz="4300" dirty="0" smtClean="0"/>
              <a:t>&amp; informational data</a:t>
            </a:r>
          </a:p>
          <a:p>
            <a:pPr lvl="1"/>
            <a:r>
              <a:rPr lang="en-IE" sz="4300" dirty="0" smtClean="0"/>
              <a:t>Via data entry &amp; cleansing processes</a:t>
            </a:r>
          </a:p>
          <a:p>
            <a:r>
              <a:rPr lang="en-IE" dirty="0" smtClean="0"/>
              <a:t>Machine-generated </a:t>
            </a:r>
            <a:r>
              <a:rPr lang="en-IE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data</a:t>
            </a:r>
          </a:p>
          <a:p>
            <a:pPr lvl="1"/>
            <a:r>
              <a:rPr lang="en-IE" sz="4300" dirty="0" smtClean="0"/>
              <a:t>Output of machines and sensors</a:t>
            </a:r>
          </a:p>
          <a:p>
            <a:pPr lvl="1"/>
            <a:r>
              <a:rPr lang="en-IE" sz="4300" dirty="0" smtClean="0"/>
              <a:t>The Internet of Things</a:t>
            </a:r>
          </a:p>
          <a:p>
            <a:r>
              <a:rPr lang="en-IE" dirty="0" smtClean="0"/>
              <a:t>Human-sourced </a:t>
            </a:r>
            <a:r>
              <a:rPr lang="en-IE" dirty="0" smtClean="0">
                <a:solidFill>
                  <a:srgbClr val="C00000"/>
                </a:solidFill>
              </a:rPr>
              <a:t>information</a:t>
            </a:r>
          </a:p>
          <a:p>
            <a:pPr lvl="1"/>
            <a:r>
              <a:rPr lang="en-US" sz="4300" dirty="0" smtClean="0"/>
              <a:t>Subjectively interpreted record of </a:t>
            </a:r>
            <a:br>
              <a:rPr lang="en-US" sz="4300" dirty="0" smtClean="0"/>
            </a:br>
            <a:r>
              <a:rPr lang="en-US" sz="4300" dirty="0" smtClean="0"/>
              <a:t>personal experiences</a:t>
            </a:r>
            <a:r>
              <a:rPr lang="en-IE" sz="4300" dirty="0" smtClean="0"/>
              <a:t> </a:t>
            </a:r>
          </a:p>
          <a:p>
            <a:pPr lvl="1"/>
            <a:r>
              <a:rPr lang="en-IE" sz="4300" dirty="0" smtClean="0"/>
              <a:t>From Tweets to Videos</a:t>
            </a:r>
            <a:endParaRPr lang="en-IE" sz="4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35F75B-216C-495D-8870-779EA50C10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2014, 9sight Consulting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729183" y="2224242"/>
            <a:ext cx="11779927" cy="8793108"/>
            <a:chOff x="11729183" y="2224242"/>
            <a:chExt cx="11779927" cy="8793108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 rot="5400000" flipH="1" flipV="1">
              <a:off x="16657199" y="2385027"/>
              <a:ext cx="4118678" cy="9048455"/>
            </a:xfrm>
            <a:custGeom>
              <a:avLst/>
              <a:gdLst>
                <a:gd name="connsiteX0" fmla="*/ 0 w 2161916"/>
                <a:gd name="connsiteY0" fmla="*/ 2322295 h 2322295"/>
                <a:gd name="connsiteX1" fmla="*/ 0 w 2161916"/>
                <a:gd name="connsiteY1" fmla="*/ 0 h 2322295"/>
                <a:gd name="connsiteX2" fmla="*/ 2161916 w 2161916"/>
                <a:gd name="connsiteY2" fmla="*/ 2322295 h 2322295"/>
                <a:gd name="connsiteX3" fmla="*/ 0 w 2161916"/>
                <a:gd name="connsiteY3" fmla="*/ 2322295 h 2322295"/>
                <a:gd name="connsiteX0" fmla="*/ 0 w 2161916"/>
                <a:gd name="connsiteY0" fmla="*/ 2322295 h 2322295"/>
                <a:gd name="connsiteX1" fmla="*/ 0 w 2161916"/>
                <a:gd name="connsiteY1" fmla="*/ 0 h 2322295"/>
                <a:gd name="connsiteX2" fmla="*/ 1427838 w 2161916"/>
                <a:gd name="connsiteY2" fmla="*/ 1144892 h 2322295"/>
                <a:gd name="connsiteX3" fmla="*/ 2161916 w 2161916"/>
                <a:gd name="connsiteY3" fmla="*/ 2322295 h 2322295"/>
                <a:gd name="connsiteX4" fmla="*/ 0 w 2161916"/>
                <a:gd name="connsiteY4" fmla="*/ 2322295 h 2322295"/>
                <a:gd name="connsiteX0" fmla="*/ 0 w 2161916"/>
                <a:gd name="connsiteY0" fmla="*/ 2322295 h 2322295"/>
                <a:gd name="connsiteX1" fmla="*/ 0 w 2161916"/>
                <a:gd name="connsiteY1" fmla="*/ 0 h 2322295"/>
                <a:gd name="connsiteX2" fmla="*/ 1427838 w 2161916"/>
                <a:gd name="connsiteY2" fmla="*/ 1144892 h 2322295"/>
                <a:gd name="connsiteX3" fmla="*/ 2161916 w 2161916"/>
                <a:gd name="connsiteY3" fmla="*/ 2322295 h 2322295"/>
                <a:gd name="connsiteX4" fmla="*/ 0 w 2161916"/>
                <a:gd name="connsiteY4" fmla="*/ 2322295 h 2322295"/>
                <a:gd name="connsiteX0" fmla="*/ 0 w 2161916"/>
                <a:gd name="connsiteY0" fmla="*/ 2322295 h 2322295"/>
                <a:gd name="connsiteX1" fmla="*/ 0 w 2161916"/>
                <a:gd name="connsiteY1" fmla="*/ 0 h 2322295"/>
                <a:gd name="connsiteX2" fmla="*/ 1427838 w 2161916"/>
                <a:gd name="connsiteY2" fmla="*/ 1144892 h 2322295"/>
                <a:gd name="connsiteX3" fmla="*/ 2161916 w 2161916"/>
                <a:gd name="connsiteY3" fmla="*/ 2322295 h 2322295"/>
                <a:gd name="connsiteX4" fmla="*/ 0 w 2161916"/>
                <a:gd name="connsiteY4" fmla="*/ 2322295 h 2322295"/>
                <a:gd name="connsiteX0" fmla="*/ 0 w 2161916"/>
                <a:gd name="connsiteY0" fmla="*/ 2322295 h 2322295"/>
                <a:gd name="connsiteX1" fmla="*/ 0 w 2161916"/>
                <a:gd name="connsiteY1" fmla="*/ 0 h 2322295"/>
                <a:gd name="connsiteX2" fmla="*/ 649240 w 2161916"/>
                <a:gd name="connsiteY2" fmla="*/ 538313 h 2322295"/>
                <a:gd name="connsiteX3" fmla="*/ 1427838 w 2161916"/>
                <a:gd name="connsiteY3" fmla="*/ 1144892 h 2322295"/>
                <a:gd name="connsiteX4" fmla="*/ 2161916 w 2161916"/>
                <a:gd name="connsiteY4" fmla="*/ 2322295 h 2322295"/>
                <a:gd name="connsiteX5" fmla="*/ 0 w 2161916"/>
                <a:gd name="connsiteY5" fmla="*/ 2322295 h 2322295"/>
                <a:gd name="connsiteX0" fmla="*/ 0 w 2161916"/>
                <a:gd name="connsiteY0" fmla="*/ 2322295 h 2322295"/>
                <a:gd name="connsiteX1" fmla="*/ 0 w 2161916"/>
                <a:gd name="connsiteY1" fmla="*/ 0 h 2322295"/>
                <a:gd name="connsiteX2" fmla="*/ 911791 w 2161916"/>
                <a:gd name="connsiteY2" fmla="*/ 130904 h 2322295"/>
                <a:gd name="connsiteX3" fmla="*/ 1427838 w 2161916"/>
                <a:gd name="connsiteY3" fmla="*/ 1144892 h 2322295"/>
                <a:gd name="connsiteX4" fmla="*/ 2161916 w 2161916"/>
                <a:gd name="connsiteY4" fmla="*/ 2322295 h 2322295"/>
                <a:gd name="connsiteX5" fmla="*/ 0 w 2161916"/>
                <a:gd name="connsiteY5" fmla="*/ 2322295 h 2322295"/>
                <a:gd name="connsiteX0" fmla="*/ 0 w 2161916"/>
                <a:gd name="connsiteY0" fmla="*/ 3112435 h 3112435"/>
                <a:gd name="connsiteX1" fmla="*/ 0 w 2161916"/>
                <a:gd name="connsiteY1" fmla="*/ 790140 h 3112435"/>
                <a:gd name="connsiteX2" fmla="*/ 1412723 w 2161916"/>
                <a:gd name="connsiteY2" fmla="*/ 0 h 3112435"/>
                <a:gd name="connsiteX3" fmla="*/ 1427838 w 2161916"/>
                <a:gd name="connsiteY3" fmla="*/ 1935032 h 3112435"/>
                <a:gd name="connsiteX4" fmla="*/ 2161916 w 2161916"/>
                <a:gd name="connsiteY4" fmla="*/ 3112435 h 3112435"/>
                <a:gd name="connsiteX5" fmla="*/ 0 w 2161916"/>
                <a:gd name="connsiteY5" fmla="*/ 3112435 h 3112435"/>
                <a:gd name="connsiteX0" fmla="*/ 0 w 2166054"/>
                <a:gd name="connsiteY0" fmla="*/ 3672889 h 3672889"/>
                <a:gd name="connsiteX1" fmla="*/ 0 w 2166054"/>
                <a:gd name="connsiteY1" fmla="*/ 1350594 h 3672889"/>
                <a:gd name="connsiteX2" fmla="*/ 1412723 w 2166054"/>
                <a:gd name="connsiteY2" fmla="*/ 560454 h 3672889"/>
                <a:gd name="connsiteX3" fmla="*/ 2166054 w 2166054"/>
                <a:gd name="connsiteY3" fmla="*/ 0 h 3672889"/>
                <a:gd name="connsiteX4" fmla="*/ 2161916 w 2166054"/>
                <a:gd name="connsiteY4" fmla="*/ 3672889 h 3672889"/>
                <a:gd name="connsiteX5" fmla="*/ 0 w 2166054"/>
                <a:gd name="connsiteY5" fmla="*/ 3672889 h 3672889"/>
                <a:gd name="connsiteX0" fmla="*/ 11553 w 2177607"/>
                <a:gd name="connsiteY0" fmla="*/ 4764586 h 4764586"/>
                <a:gd name="connsiteX1" fmla="*/ -1 w 2177607"/>
                <a:gd name="connsiteY1" fmla="*/ 0 h 4764586"/>
                <a:gd name="connsiteX2" fmla="*/ 1424276 w 2177607"/>
                <a:gd name="connsiteY2" fmla="*/ 1652151 h 4764586"/>
                <a:gd name="connsiteX3" fmla="*/ 2177607 w 2177607"/>
                <a:gd name="connsiteY3" fmla="*/ 1091697 h 4764586"/>
                <a:gd name="connsiteX4" fmla="*/ 2173469 w 2177607"/>
                <a:gd name="connsiteY4" fmla="*/ 4764586 h 4764586"/>
                <a:gd name="connsiteX5" fmla="*/ 11553 w 2177607"/>
                <a:gd name="connsiteY5" fmla="*/ 4764586 h 4764586"/>
                <a:gd name="connsiteX0" fmla="*/ 11554 w 2177608"/>
                <a:gd name="connsiteY0" fmla="*/ 4764586 h 4764586"/>
                <a:gd name="connsiteX1" fmla="*/ 0 w 2177608"/>
                <a:gd name="connsiteY1" fmla="*/ 0 h 4764586"/>
                <a:gd name="connsiteX2" fmla="*/ 1089210 w 2177608"/>
                <a:gd name="connsiteY2" fmla="*/ 542019 h 4764586"/>
                <a:gd name="connsiteX3" fmla="*/ 2177608 w 2177608"/>
                <a:gd name="connsiteY3" fmla="*/ 1091697 h 4764586"/>
                <a:gd name="connsiteX4" fmla="*/ 2173470 w 2177608"/>
                <a:gd name="connsiteY4" fmla="*/ 4764586 h 4764586"/>
                <a:gd name="connsiteX5" fmla="*/ 11554 w 2177608"/>
                <a:gd name="connsiteY5" fmla="*/ 4764586 h 4764586"/>
                <a:gd name="connsiteX0" fmla="*/ 11554 w 2177608"/>
                <a:gd name="connsiteY0" fmla="*/ 4764586 h 4764586"/>
                <a:gd name="connsiteX1" fmla="*/ 0 w 2177608"/>
                <a:gd name="connsiteY1" fmla="*/ 0 h 4764586"/>
                <a:gd name="connsiteX2" fmla="*/ 2177608 w 2177608"/>
                <a:gd name="connsiteY2" fmla="*/ 1091697 h 4764586"/>
                <a:gd name="connsiteX3" fmla="*/ 2173470 w 2177608"/>
                <a:gd name="connsiteY3" fmla="*/ 4764586 h 4764586"/>
                <a:gd name="connsiteX4" fmla="*/ 11554 w 2177608"/>
                <a:gd name="connsiteY4" fmla="*/ 4764586 h 476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7608" h="4764586">
                  <a:moveTo>
                    <a:pt x="11554" y="4764586"/>
                  </a:moveTo>
                  <a:cubicBezTo>
                    <a:pt x="7703" y="3176391"/>
                    <a:pt x="3851" y="1588195"/>
                    <a:pt x="0" y="0"/>
                  </a:cubicBezTo>
                  <a:lnTo>
                    <a:pt x="2177608" y="1091697"/>
                  </a:lnTo>
                  <a:cubicBezTo>
                    <a:pt x="2176229" y="2315993"/>
                    <a:pt x="2174849" y="3540290"/>
                    <a:pt x="2173470" y="4764586"/>
                  </a:cubicBezTo>
                  <a:lnTo>
                    <a:pt x="11554" y="4764586"/>
                  </a:lnTo>
                  <a:close/>
                </a:path>
              </a:pathLst>
            </a:custGeom>
            <a:solidFill>
              <a:srgbClr val="6FA0DB"/>
            </a:solidFill>
            <a:ln>
              <a:noFill/>
              <a:headEnd/>
              <a:tailEnd/>
            </a:ln>
            <a:effectLst>
              <a:outerShdw blurRad="50800" dist="508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b" anchorCtr="1"/>
            <a:lstStyle/>
            <a:p>
              <a:pPr defTabSz="1069650" fontAlgn="auto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tabLst>
                  <a:tab pos="0" algn="l"/>
                  <a:tab pos="2177095" algn="l"/>
                  <a:tab pos="4354190" algn="l"/>
                  <a:tab pos="6531285" algn="l"/>
                  <a:tab pos="8708380" algn="l"/>
                  <a:tab pos="10885475" algn="l"/>
                  <a:tab pos="13062570" algn="l"/>
                  <a:tab pos="15239665" algn="l"/>
                  <a:tab pos="17416760" algn="l"/>
                  <a:tab pos="19593855" algn="l"/>
                  <a:tab pos="21770950" algn="l"/>
                  <a:tab pos="23948045" algn="l"/>
                </a:tabLst>
                <a:defRPr/>
              </a:pPr>
              <a:endParaRPr lang="de-DE" sz="3300" kern="0">
                <a:latin typeface="Lato" pitchFamily="34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 flipV="1">
              <a:off x="13370442" y="7397326"/>
              <a:ext cx="5409082" cy="2621462"/>
            </a:xfrm>
            <a:prstGeom prst="rect">
              <a:avLst/>
            </a:prstGeom>
            <a:solidFill>
              <a:srgbClr val="B5CEED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b" anchorCtr="1"/>
            <a:lstStyle/>
            <a:p>
              <a:pPr defTabSz="1069650" fontAlgn="auto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tabLst>
                  <a:tab pos="0" algn="l"/>
                  <a:tab pos="2177095" algn="l"/>
                  <a:tab pos="4354190" algn="l"/>
                  <a:tab pos="6531285" algn="l"/>
                  <a:tab pos="8708380" algn="l"/>
                  <a:tab pos="10885475" algn="l"/>
                  <a:tab pos="13062570" algn="l"/>
                  <a:tab pos="15239665" algn="l"/>
                  <a:tab pos="17416760" algn="l"/>
                  <a:tab pos="19593855" algn="l"/>
                  <a:tab pos="21770950" algn="l"/>
                  <a:tab pos="23948045" algn="l"/>
                </a:tabLst>
                <a:defRPr/>
              </a:pPr>
              <a:endParaRPr lang="de-DE" sz="330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3370442" y="2880932"/>
              <a:ext cx="9870324" cy="2479828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>
              <a:noFill/>
              <a:headEnd/>
              <a:tailE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54000" tIns="10800" rIns="54000" bIns="10800" anchor="b" anchorCtr="1"/>
            <a:lstStyle/>
            <a:p>
              <a:pPr defTabSz="1069650" fontAlgn="auto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tabLst>
                  <a:tab pos="0" algn="l"/>
                  <a:tab pos="2177095" algn="l"/>
                  <a:tab pos="4354190" algn="l"/>
                  <a:tab pos="6531285" algn="l"/>
                  <a:tab pos="8708380" algn="l"/>
                  <a:tab pos="10885475" algn="l"/>
                  <a:tab pos="13062570" algn="l"/>
                  <a:tab pos="15239665" algn="l"/>
                  <a:tab pos="17416760" algn="l"/>
                  <a:tab pos="19593855" algn="l"/>
                  <a:tab pos="21770950" algn="l"/>
                  <a:tab pos="23948045" algn="l"/>
                </a:tabLst>
                <a:defRPr/>
              </a:pPr>
              <a:endParaRPr lang="de-DE" sz="2500" kern="0">
                <a:latin typeface="Lato" pitchFamily="34" charset="0"/>
              </a:endParaRPr>
            </a:p>
          </p:txBody>
        </p:sp>
        <p:sp>
          <p:nvSpPr>
            <p:cNvPr id="10" name="Text Box 86"/>
            <p:cNvSpPr txBox="1">
              <a:spLocks noChangeArrowheads="1"/>
            </p:cNvSpPr>
            <p:nvPr/>
          </p:nvSpPr>
          <p:spPr bwMode="auto">
            <a:xfrm>
              <a:off x="15022650" y="3756792"/>
              <a:ext cx="6708889" cy="70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2177095" fontAlgn="auto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de-DE" sz="3800" b="1" i="1" kern="0" dirty="0">
                  <a:solidFill>
                    <a:srgbClr val="1F497D"/>
                  </a:solidFill>
                  <a:latin typeface="+mj-lt"/>
                </a:rPr>
                <a:t>Human-sourced information</a:t>
              </a:r>
              <a:endParaRPr lang="en-US" sz="3800" b="1" i="1" kern="0" dirty="0">
                <a:solidFill>
                  <a:srgbClr val="1F497D"/>
                </a:solidFill>
                <a:latin typeface="+mj-lt"/>
              </a:endParaRPr>
            </a:p>
          </p:txBody>
        </p:sp>
        <p:sp>
          <p:nvSpPr>
            <p:cNvPr id="11" name="Text Box 86"/>
            <p:cNvSpPr txBox="1">
              <a:spLocks noChangeArrowheads="1"/>
            </p:cNvSpPr>
            <p:nvPr/>
          </p:nvSpPr>
          <p:spPr bwMode="auto">
            <a:xfrm>
              <a:off x="14251015" y="7926976"/>
              <a:ext cx="3188658" cy="191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2177095" fontAlgn="auto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de-DE" sz="3800" b="1" i="1" kern="0" dirty="0">
                  <a:solidFill>
                    <a:srgbClr val="1F497D"/>
                  </a:solidFill>
                  <a:latin typeface="+mj-lt"/>
                </a:rPr>
                <a:t>Machine-generated data</a:t>
              </a:r>
              <a:endParaRPr lang="en-US" sz="3800" b="1" i="1" kern="0" dirty="0">
                <a:solidFill>
                  <a:srgbClr val="1F497D"/>
                </a:solidFill>
                <a:latin typeface="+mj-lt"/>
              </a:endParaRPr>
            </a:p>
          </p:txBody>
        </p:sp>
        <p:sp>
          <p:nvSpPr>
            <p:cNvPr id="12" name="Text Box 86"/>
            <p:cNvSpPr txBox="1">
              <a:spLocks noChangeArrowheads="1"/>
            </p:cNvSpPr>
            <p:nvPr/>
          </p:nvSpPr>
          <p:spPr bwMode="auto">
            <a:xfrm>
              <a:off x="16312868" y="6368854"/>
              <a:ext cx="6387511" cy="696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2177095" fontAlgn="auto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de-DE" sz="3800" b="1" i="1" kern="0" dirty="0">
                  <a:solidFill>
                    <a:srgbClr val="1F497D"/>
                  </a:solidFill>
                  <a:latin typeface="+mj-lt"/>
                </a:rPr>
                <a:t>Process-mediated data</a:t>
              </a:r>
              <a:endParaRPr lang="en-US" sz="3800" b="1" i="1" kern="0" dirty="0">
                <a:solidFill>
                  <a:srgbClr val="1F497D"/>
                </a:solidFill>
                <a:latin typeface="+mj-lt"/>
              </a:endParaRPr>
            </a:p>
          </p:txBody>
        </p:sp>
        <p:sp>
          <p:nvSpPr>
            <p:cNvPr id="13" name="Text Box 140"/>
            <p:cNvSpPr txBox="1">
              <a:spLocks noChangeArrowheads="1"/>
            </p:cNvSpPr>
            <p:nvPr/>
          </p:nvSpPr>
          <p:spPr bwMode="auto">
            <a:xfrm>
              <a:off x="13153170" y="2224242"/>
              <a:ext cx="4729829" cy="615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3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Structure/Context</a:t>
              </a:r>
            </a:p>
          </p:txBody>
        </p:sp>
        <p:sp>
          <p:nvSpPr>
            <p:cNvPr id="14" name="Text Box 140"/>
            <p:cNvSpPr txBox="1">
              <a:spLocks noChangeArrowheads="1"/>
            </p:cNvSpPr>
            <p:nvPr/>
          </p:nvSpPr>
          <p:spPr bwMode="auto">
            <a:xfrm>
              <a:off x="20247854" y="9124996"/>
              <a:ext cx="3261256" cy="11079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33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Timeliness/</a:t>
              </a:r>
              <a:br>
                <a:rPr lang="de-DE" sz="33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33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Consistency</a:t>
              </a:r>
              <a:endParaRPr lang="en-US" sz="33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2920060" y="2341458"/>
              <a:ext cx="40475" cy="7955514"/>
            </a:xfrm>
            <a:prstGeom prst="straightConnector1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tailEnd type="stealth" w="med" len="lg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12888116" y="10304516"/>
              <a:ext cx="10352650" cy="0"/>
            </a:xfrm>
            <a:prstGeom prst="lin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tailEnd type="stealth" w="med" len="lg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1434972" y="10478740"/>
              <a:ext cx="1768432" cy="538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Historical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71879" y="10478740"/>
              <a:ext cx="2026517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Reconciled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710388" y="10478740"/>
              <a:ext cx="1239442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Stable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269242" y="10478740"/>
              <a:ext cx="867546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54994" y="10478740"/>
              <a:ext cx="1402948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In-flight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8454916">
              <a:off x="11885419" y="9591214"/>
              <a:ext cx="930063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Raw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8454916">
              <a:off x="11527524" y="8457468"/>
              <a:ext cx="1356462" cy="5386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Atomic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8454916">
              <a:off x="11424904" y="7197846"/>
              <a:ext cx="1499128" cy="5386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Derived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8454916">
              <a:off x="11006067" y="6045466"/>
              <a:ext cx="1984840" cy="5386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Compound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8454916">
              <a:off x="11491434" y="4580618"/>
              <a:ext cx="1417376" cy="5386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Textual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8454916">
              <a:off x="11259317" y="3487488"/>
              <a:ext cx="1653017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Multiplex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14192311" y="8968600"/>
              <a:ext cx="4587216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 flipH="1">
              <a:off x="14143543" y="7397326"/>
              <a:ext cx="832893" cy="1571274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6312868" y="4863304"/>
              <a:ext cx="6927898" cy="7728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 flipH="1">
              <a:off x="16001831" y="4871032"/>
              <a:ext cx="241363" cy="5214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</a:ln>
            <a:effectLst/>
          </p:spPr>
        </p:cxnSp>
        <p:sp>
          <p:nvSpPr>
            <p:cNvPr id="32" name="Right Arrow 31"/>
            <p:cNvSpPr/>
            <p:nvPr/>
          </p:nvSpPr>
          <p:spPr>
            <a:xfrm>
              <a:off x="18186334" y="7597538"/>
              <a:ext cx="1765635" cy="1063498"/>
            </a:xfrm>
            <a:prstGeom prst="rightArrow">
              <a:avLst/>
            </a:prstGeom>
            <a:solidFill>
              <a:srgbClr val="B5CEE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33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itchFamily="34" charset="0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 rot="5400000">
              <a:off x="20360310" y="4721334"/>
              <a:ext cx="1463374" cy="1417997"/>
            </a:xfrm>
            <a:prstGeom prst="rightArrow">
              <a:avLst/>
            </a:prstGeom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33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14251015" y="5100060"/>
              <a:ext cx="0" cy="2757676"/>
            </a:xfrm>
            <a:prstGeom prst="straightConnector1">
              <a:avLst/>
            </a:prstGeom>
            <a:noFill/>
            <a:ln w="76200" cap="rnd" cmpd="sng" algn="ctr">
              <a:solidFill>
                <a:schemeClr val="accent6">
                  <a:lumMod val="40000"/>
                  <a:lumOff val="60000"/>
                </a:schemeClr>
              </a:solidFill>
              <a:prstDash val="sysDash"/>
              <a:headEnd type="none" w="lg" len="lg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27835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information 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93" y="2417322"/>
            <a:ext cx="13563599" cy="9601200"/>
          </a:xfrm>
        </p:spPr>
        <p:txBody>
          <a:bodyPr/>
          <a:lstStyle/>
          <a:p>
            <a:r>
              <a:rPr lang="en-US" dirty="0" smtClean="0"/>
              <a:t>One </a:t>
            </a: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architecture</a:t>
            </a:r>
            <a:r>
              <a:rPr lang="en-US" dirty="0"/>
              <a:t> for all types of </a:t>
            </a:r>
            <a:r>
              <a:rPr lang="en-US" dirty="0" smtClean="0"/>
              <a:t>information</a:t>
            </a:r>
            <a:endParaRPr lang="en-US" dirty="0"/>
          </a:p>
          <a:p>
            <a:pPr lvl="1"/>
            <a:r>
              <a:rPr lang="en-US" sz="4300" dirty="0"/>
              <a:t>Mix/match technology as needed</a:t>
            </a:r>
          </a:p>
          <a:p>
            <a:pPr lvl="3"/>
            <a:r>
              <a:rPr lang="en-US" sz="3600" dirty="0"/>
              <a:t>Relational, NoSQL, Hadoop, etc.</a:t>
            </a:r>
          </a:p>
          <a:p>
            <a:r>
              <a:rPr lang="en-US" dirty="0"/>
              <a:t>Integration of sources and stores</a:t>
            </a:r>
          </a:p>
          <a:p>
            <a:pPr lvl="1"/>
            <a:r>
              <a:rPr lang="en-US" sz="4300" dirty="0"/>
              <a:t>Instantiation gathers inputs</a:t>
            </a:r>
          </a:p>
          <a:p>
            <a:pPr lvl="1"/>
            <a:r>
              <a:rPr lang="en-US" sz="4300" dirty="0"/>
              <a:t>Assimilation integrates stored info.</a:t>
            </a:r>
          </a:p>
          <a:p>
            <a:r>
              <a:rPr lang="en-US" dirty="0"/>
              <a:t>Data flows as fast as needed and reconciled when necessary</a:t>
            </a:r>
          </a:p>
          <a:p>
            <a:pPr lvl="1"/>
            <a:r>
              <a:rPr lang="en-US" sz="4300" dirty="0"/>
              <a:t>No unnecessary storage or transformations</a:t>
            </a:r>
          </a:p>
          <a:p>
            <a:r>
              <a:rPr lang="en-US" dirty="0" smtClean="0"/>
              <a:t>Distinct </a:t>
            </a:r>
            <a:r>
              <a:rPr lang="en-US" dirty="0"/>
              <a:t>data management / governance </a:t>
            </a:r>
            <a:r>
              <a:rPr lang="en-US" dirty="0" smtClean="0"/>
              <a:t>approaches as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35F75B-216C-495D-8870-779EA50C10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2014, 9sight Consulting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249401" y="2501338"/>
            <a:ext cx="8950890" cy="8957214"/>
            <a:chOff x="4953381" y="1154249"/>
            <a:chExt cx="3746728" cy="4478607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7491862" y="1154252"/>
              <a:ext cx="1193877" cy="340146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>
              <a:noFill/>
              <a:headEnd/>
              <a:tailEnd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54000" tIns="10800" rIns="54000" bIns="10800" anchor="b" anchorCtr="1"/>
            <a:lstStyle/>
            <a:p>
              <a:pPr defTabSz="1069650" fontAlgn="auto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tabLst>
                  <a:tab pos="0" algn="l"/>
                  <a:tab pos="2177095" algn="l"/>
                  <a:tab pos="4354190" algn="l"/>
                  <a:tab pos="6531285" algn="l"/>
                  <a:tab pos="8708380" algn="l"/>
                  <a:tab pos="10885475" algn="l"/>
                  <a:tab pos="13062570" algn="l"/>
                  <a:tab pos="15239665" algn="l"/>
                  <a:tab pos="17416760" algn="l"/>
                  <a:tab pos="19593855" algn="l"/>
                  <a:tab pos="21770950" algn="l"/>
                  <a:tab pos="23948045" algn="l"/>
                </a:tabLst>
                <a:defRPr/>
              </a:pPr>
              <a:endParaRPr lang="de-DE" sz="2400" kern="0">
                <a:latin typeface="+mn-lt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 flipV="1">
              <a:off x="4953381" y="1154249"/>
              <a:ext cx="1193877" cy="3401468"/>
            </a:xfrm>
            <a:prstGeom prst="rect">
              <a:avLst/>
            </a:prstGeom>
            <a:solidFill>
              <a:srgbClr val="B5CEED"/>
            </a:solidFill>
            <a:ln>
              <a:noFill/>
              <a:headEnd/>
              <a:tailE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b" anchorCtr="1"/>
            <a:lstStyle/>
            <a:p>
              <a:pPr defTabSz="1069650" fontAlgn="auto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tabLst>
                  <a:tab pos="0" algn="l"/>
                  <a:tab pos="2177095" algn="l"/>
                  <a:tab pos="4354190" algn="l"/>
                  <a:tab pos="6531285" algn="l"/>
                  <a:tab pos="8708380" algn="l"/>
                  <a:tab pos="10885475" algn="l"/>
                  <a:tab pos="13062570" algn="l"/>
                  <a:tab pos="15239665" algn="l"/>
                  <a:tab pos="17416760" algn="l"/>
                  <a:tab pos="19593855" algn="l"/>
                  <a:tab pos="21770950" algn="l"/>
                  <a:tab pos="23948045" algn="l"/>
                </a:tabLst>
                <a:defRPr/>
              </a:pPr>
              <a:endParaRPr lang="de-DE" sz="2900" kern="0">
                <a:latin typeface="+mn-l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218966" y="1154252"/>
              <a:ext cx="1205622" cy="2913084"/>
              <a:chOff x="2524526" y="1747318"/>
              <a:chExt cx="1454503" cy="3080261"/>
            </a:xfrm>
          </p:grpSpPr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2524526" y="1747318"/>
                <a:ext cx="1454503" cy="3080261"/>
              </a:xfrm>
              <a:prstGeom prst="rect">
                <a:avLst/>
              </a:prstGeom>
              <a:solidFill>
                <a:srgbClr val="6FA0DB"/>
              </a:solidFill>
              <a:ln>
                <a:noFill/>
                <a:headEnd/>
                <a:tailEnd/>
              </a:ln>
              <a:effectLst>
                <a:outerShdw blurRad="50800" dist="254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lIns="54000" tIns="10800" rIns="54000" bIns="10800" anchor="b" anchorCtr="1"/>
              <a:lstStyle/>
              <a:p>
                <a:pPr defTabSz="1069650" fontAlgn="auto">
                  <a:lnSpc>
                    <a:spcPct val="111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tabLst>
                    <a:tab pos="0" algn="l"/>
                    <a:tab pos="2177095" algn="l"/>
                    <a:tab pos="4354190" algn="l"/>
                    <a:tab pos="6531285" algn="l"/>
                    <a:tab pos="8708380" algn="l"/>
                    <a:tab pos="10885475" algn="l"/>
                    <a:tab pos="13062570" algn="l"/>
                    <a:tab pos="15239665" algn="l"/>
                    <a:tab pos="17416760" algn="l"/>
                    <a:tab pos="19593855" algn="l"/>
                    <a:tab pos="21770950" algn="l"/>
                    <a:tab pos="23948045" algn="l"/>
                  </a:tabLst>
                  <a:defRPr/>
                </a:pPr>
                <a:endParaRPr lang="de-DE" sz="2400" kern="0">
                  <a:latin typeface="+mn-lt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flipV="1">
                <a:off x="3251596" y="1755864"/>
                <a:ext cx="182" cy="1927971"/>
              </a:xfrm>
              <a:prstGeom prst="line">
                <a:avLst/>
              </a:prstGeom>
              <a:noFill/>
              <a:ln w="5715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ysDash"/>
              </a:ln>
              <a:effectLst/>
            </p:spPr>
          </p:cxnSp>
        </p:grpSp>
        <p:sp>
          <p:nvSpPr>
            <p:cNvPr id="10" name="Snip Diagonal Corner Rectangle 9"/>
            <p:cNvSpPr/>
            <p:nvPr/>
          </p:nvSpPr>
          <p:spPr>
            <a:xfrm>
              <a:off x="6218027" y="4147740"/>
              <a:ext cx="1205623" cy="395213"/>
            </a:xfrm>
            <a:prstGeom prst="snip2DiagRect">
              <a:avLst>
                <a:gd name="adj1" fmla="val 0"/>
                <a:gd name="adj2" fmla="val 35816"/>
              </a:avLst>
            </a:prstGeom>
            <a:gradFill>
              <a:gsLst>
                <a:gs pos="0">
                  <a:srgbClr val="438FFF"/>
                </a:gs>
                <a:gs pos="39999">
                  <a:srgbClr val="75BAFF"/>
                </a:gs>
                <a:gs pos="70000">
                  <a:srgbClr val="97B7DD"/>
                </a:gs>
                <a:gs pos="100000">
                  <a:srgbClr val="C0504D">
                    <a:lumMod val="40000"/>
                    <a:lumOff val="6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b" anchorCtr="0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900" kern="0" dirty="0">
                  <a:solidFill>
                    <a:prstClr val="black"/>
                  </a:solidFill>
                  <a:latin typeface="+mn-lt"/>
                </a:rPr>
                <a:t>Transactions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5550320" y="1154254"/>
              <a:ext cx="9135" cy="2989994"/>
            </a:xfrm>
            <a:prstGeom prst="line">
              <a:avLst/>
            </a:prstGeom>
            <a:noFill/>
            <a:ln w="57150" cap="flat" cmpd="sng" algn="ctr">
              <a:solidFill>
                <a:srgbClr val="1F497D">
                  <a:lumMod val="40000"/>
                  <a:lumOff val="60000"/>
                </a:srgbClr>
              </a:solidFill>
              <a:prstDash val="sysDash"/>
            </a:ln>
            <a:effectLst/>
          </p:spPr>
        </p:cxnSp>
        <p:cxnSp>
          <p:nvCxnSpPr>
            <p:cNvPr id="12" name="Straight Connector 11"/>
            <p:cNvCxnSpPr>
              <a:endCxn id="7" idx="0"/>
            </p:cNvCxnSpPr>
            <p:nvPr/>
          </p:nvCxnSpPr>
          <p:spPr>
            <a:xfrm flipV="1">
              <a:off x="8088801" y="1154252"/>
              <a:ext cx="0" cy="2989996"/>
            </a:xfrm>
            <a:prstGeom prst="line">
              <a:avLst/>
            </a:prstGeom>
            <a:noFill/>
            <a:ln w="57150" cap="flat" cmpd="sng" algn="ctr">
              <a:solidFill>
                <a:srgbClr val="6FA0DB"/>
              </a:solidFill>
              <a:prstDash val="sysDash"/>
            </a:ln>
            <a:effectLst/>
          </p:spPr>
        </p:cxnSp>
        <p:sp>
          <p:nvSpPr>
            <p:cNvPr id="13" name="Text Box 86"/>
            <p:cNvSpPr txBox="1">
              <a:spLocks noChangeArrowheads="1"/>
            </p:cNvSpPr>
            <p:nvPr/>
          </p:nvSpPr>
          <p:spPr bwMode="auto">
            <a:xfrm>
              <a:off x="7491862" y="1635682"/>
              <a:ext cx="1174175" cy="8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2177095" fontAlgn="auto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de-DE" sz="3300" b="1" i="1" kern="0" dirty="0">
                  <a:solidFill>
                    <a:srgbClr val="1F497D"/>
                  </a:solidFill>
                  <a:latin typeface="+mn-lt"/>
                </a:rPr>
                <a:t>Human-sourced</a:t>
              </a:r>
              <a:br>
                <a:rPr lang="de-DE" sz="3300" b="1" i="1" kern="0" dirty="0">
                  <a:solidFill>
                    <a:srgbClr val="1F497D"/>
                  </a:solidFill>
                  <a:latin typeface="+mn-lt"/>
                </a:rPr>
              </a:br>
              <a:r>
                <a:rPr lang="de-DE" sz="2900" b="1" i="1" kern="0" dirty="0">
                  <a:solidFill>
                    <a:srgbClr val="1F497D"/>
                  </a:solidFill>
                  <a:latin typeface="+mn-lt"/>
                </a:rPr>
                <a:t>(information)</a:t>
              </a:r>
              <a:endParaRPr lang="en-US" sz="2900" b="1" i="1" kern="0" dirty="0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4" name="Text Box 86"/>
            <p:cNvSpPr txBox="1">
              <a:spLocks noChangeArrowheads="1"/>
            </p:cNvSpPr>
            <p:nvPr/>
          </p:nvSpPr>
          <p:spPr bwMode="auto">
            <a:xfrm>
              <a:off x="5000417" y="1635682"/>
              <a:ext cx="1118071" cy="8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2177095" fontAlgn="auto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de-DE" sz="3300" b="1" i="1" kern="0" dirty="0">
                  <a:solidFill>
                    <a:srgbClr val="1F497D"/>
                  </a:solidFill>
                  <a:latin typeface="+mn-lt"/>
                </a:rPr>
                <a:t>Machine-generated</a:t>
              </a:r>
              <a:br>
                <a:rPr lang="de-DE" sz="3300" b="1" i="1" kern="0" dirty="0">
                  <a:solidFill>
                    <a:srgbClr val="1F497D"/>
                  </a:solidFill>
                  <a:latin typeface="+mn-lt"/>
                </a:rPr>
              </a:br>
              <a:r>
                <a:rPr lang="de-DE" sz="2900" b="1" i="1" kern="0" dirty="0">
                  <a:solidFill>
                    <a:srgbClr val="1F497D"/>
                  </a:solidFill>
                  <a:latin typeface="+mn-lt"/>
                </a:rPr>
                <a:t>(data)</a:t>
              </a:r>
              <a:endParaRPr lang="en-US" sz="3300" b="1" i="1" kern="0" dirty="0">
                <a:solidFill>
                  <a:srgbClr val="1F497D"/>
                </a:solidFill>
                <a:latin typeface="+mn-lt"/>
              </a:endParaRPr>
            </a:p>
          </p:txBody>
        </p:sp>
        <p:sp>
          <p:nvSpPr>
            <p:cNvPr id="15" name="Text Box 86"/>
            <p:cNvSpPr txBox="1">
              <a:spLocks noChangeArrowheads="1"/>
            </p:cNvSpPr>
            <p:nvPr/>
          </p:nvSpPr>
          <p:spPr bwMode="auto">
            <a:xfrm>
              <a:off x="6218966" y="1635682"/>
              <a:ext cx="1205622" cy="8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2177095" fontAlgn="auto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de-DE" sz="3300" b="1" i="1" kern="0" dirty="0">
                  <a:solidFill>
                    <a:srgbClr val="1F497D"/>
                  </a:solidFill>
                  <a:latin typeface="+mn-lt"/>
                </a:rPr>
                <a:t>Process-mediated</a:t>
              </a:r>
              <a:br>
                <a:rPr lang="de-DE" sz="3300" b="1" i="1" kern="0" dirty="0">
                  <a:solidFill>
                    <a:srgbClr val="1F497D"/>
                  </a:solidFill>
                  <a:latin typeface="+mn-lt"/>
                </a:rPr>
              </a:br>
              <a:r>
                <a:rPr lang="de-DE" sz="2900" b="1" i="1" kern="0" dirty="0">
                  <a:solidFill>
                    <a:srgbClr val="1F497D"/>
                  </a:solidFill>
                  <a:latin typeface="+mn-lt"/>
                </a:rPr>
                <a:t>(data)</a:t>
              </a:r>
              <a:endParaRPr lang="en-US" sz="3300" b="1" i="1" kern="0" dirty="0">
                <a:solidFill>
                  <a:srgbClr val="1F497D"/>
                </a:solidFill>
                <a:latin typeface="+mn-lt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512538" y="2327895"/>
              <a:ext cx="556282" cy="1238991"/>
              <a:chOff x="3090820" y="2559094"/>
              <a:chExt cx="594929" cy="1348812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flipV="1">
                <a:off x="3090820" y="2559094"/>
                <a:ext cx="1796" cy="1348811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stealth" w="med" len="lg"/>
              </a:ln>
              <a:effectLst/>
            </p:spPr>
          </p:cxnSp>
          <p:cxnSp>
            <p:nvCxnSpPr>
              <p:cNvPr id="96" name="Straight Arrow Connector 95"/>
              <p:cNvCxnSpPr/>
              <p:nvPr/>
            </p:nvCxnSpPr>
            <p:spPr>
              <a:xfrm flipV="1">
                <a:off x="3685749" y="2559094"/>
                <a:ext cx="0" cy="1348812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stealth" w="med" len="lg"/>
              </a:ln>
              <a:effectLst/>
            </p:spPr>
          </p:cxnSp>
        </p:grpSp>
        <p:cxnSp>
          <p:nvCxnSpPr>
            <p:cNvPr id="17" name="Straight Connector 16"/>
            <p:cNvCxnSpPr/>
            <p:nvPr/>
          </p:nvCxnSpPr>
          <p:spPr>
            <a:xfrm>
              <a:off x="4967751" y="2945533"/>
              <a:ext cx="3717989" cy="0"/>
            </a:xfrm>
            <a:prstGeom prst="line">
              <a:avLst/>
            </a:prstGeom>
            <a:noFill/>
            <a:ln w="571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ysDash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4982120" y="3446451"/>
              <a:ext cx="3717989" cy="0"/>
            </a:xfrm>
            <a:prstGeom prst="line">
              <a:avLst/>
            </a:prstGeom>
            <a:noFill/>
            <a:ln w="571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ysDash"/>
            </a:ln>
            <a:effectLst/>
          </p:spPr>
        </p:cxnSp>
        <p:sp>
          <p:nvSpPr>
            <p:cNvPr id="19" name="Text Box 86"/>
            <p:cNvSpPr txBox="1">
              <a:spLocks noChangeArrowheads="1"/>
            </p:cNvSpPr>
            <p:nvPr/>
          </p:nvSpPr>
          <p:spPr bwMode="auto">
            <a:xfrm>
              <a:off x="5415464" y="3106081"/>
              <a:ext cx="2874392" cy="316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 kumimoji="0" sz="1500" b="1" i="1" u="none" strike="noStrike" kern="0" cap="none" spc="0" normalizeH="0" baseline="0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Candara" pitchFamily="34" charset="0"/>
                </a:defRPr>
              </a:lvl1pPr>
            </a:lstStyle>
            <a:p>
              <a:pPr defTabSz="2177095">
                <a:defRPr/>
              </a:pPr>
              <a:r>
                <a:rPr lang="de-DE" sz="3300" spc="238" dirty="0">
                  <a:solidFill>
                    <a:srgbClr val="1F497D"/>
                  </a:solidFill>
                  <a:latin typeface="+mn-lt"/>
                </a:rPr>
                <a:t>Context-setting (information)</a:t>
              </a:r>
              <a:endParaRPr lang="en-US" sz="3300" spc="238" dirty="0">
                <a:solidFill>
                  <a:srgbClr val="1F497D"/>
                </a:solidFill>
                <a:latin typeface="+mn-lt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296541" y="1269195"/>
              <a:ext cx="431995" cy="362229"/>
              <a:chOff x="2424077" y="665144"/>
              <a:chExt cx="691665" cy="542289"/>
            </a:xfrm>
          </p:grpSpPr>
          <p:sp>
            <p:nvSpPr>
              <p:cNvPr id="85" name="Rectangle 93" descr="50%"/>
              <p:cNvSpPr>
                <a:spLocks noChangeArrowheads="1"/>
              </p:cNvSpPr>
              <p:nvPr/>
            </p:nvSpPr>
            <p:spPr bwMode="auto">
              <a:xfrm>
                <a:off x="2424077" y="665144"/>
                <a:ext cx="691665" cy="542289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defTabSz="21770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380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2486869" y="734394"/>
                <a:ext cx="529550" cy="411868"/>
                <a:chOff x="2486869" y="734394"/>
                <a:chExt cx="529550" cy="411868"/>
              </a:xfrm>
            </p:grpSpPr>
            <p:sp>
              <p:nvSpPr>
                <p:cNvPr id="87" name="Freeform 101"/>
                <p:cNvSpPr>
                  <a:spLocks/>
                </p:cNvSpPr>
                <p:nvPr/>
              </p:nvSpPr>
              <p:spPr bwMode="auto">
                <a:xfrm>
                  <a:off x="2486869" y="734394"/>
                  <a:ext cx="529550" cy="411868"/>
                </a:xfrm>
                <a:custGeom>
                  <a:avLst/>
                  <a:gdLst>
                    <a:gd name="T0" fmla="*/ 0 w 213"/>
                    <a:gd name="T1" fmla="*/ 206 h 199"/>
                    <a:gd name="T2" fmla="*/ 0 w 213"/>
                    <a:gd name="T3" fmla="*/ 0 h 199"/>
                    <a:gd name="T4" fmla="*/ 213 w 213"/>
                    <a:gd name="T5" fmla="*/ 0 h 199"/>
                    <a:gd name="T6" fmla="*/ 0 60000 65536"/>
                    <a:gd name="T7" fmla="*/ 0 60000 65536"/>
                    <a:gd name="T8" fmla="*/ 0 60000 65536"/>
                    <a:gd name="T9" fmla="*/ 0 w 213"/>
                    <a:gd name="T10" fmla="*/ 0 h 199"/>
                    <a:gd name="T11" fmla="*/ 213 w 213"/>
                    <a:gd name="T12" fmla="*/ 199 h 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" h="199">
                      <a:moveTo>
                        <a:pt x="0" y="199"/>
                      </a:moveTo>
                      <a:lnTo>
                        <a:pt x="0" y="0"/>
                      </a:lnTo>
                      <a:lnTo>
                        <a:pt x="213" y="0"/>
                      </a:lnTo>
                    </a:path>
                  </a:pathLst>
                </a:custGeom>
                <a:noFill/>
                <a:ln w="158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8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2621122" y="734394"/>
                  <a:ext cx="0" cy="411868"/>
                </a:xfrm>
                <a:prstGeom prst="line">
                  <a:avLst/>
                </a:prstGeom>
                <a:noFill/>
                <a:ln w="158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9" name="Line 103"/>
                <p:cNvSpPr>
                  <a:spLocks noChangeShapeType="1"/>
                </p:cNvSpPr>
                <p:nvPr/>
              </p:nvSpPr>
              <p:spPr bwMode="auto">
                <a:xfrm flipH="1" flipV="1">
                  <a:off x="2747915" y="734394"/>
                  <a:ext cx="3729" cy="411868"/>
                </a:xfrm>
                <a:prstGeom prst="line">
                  <a:avLst/>
                </a:prstGeom>
                <a:noFill/>
                <a:ln w="158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0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2486869" y="816532"/>
                  <a:ext cx="529550" cy="0"/>
                </a:xfrm>
                <a:prstGeom prst="line">
                  <a:avLst/>
                </a:prstGeom>
                <a:noFill/>
                <a:ln w="158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1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486869" y="900280"/>
                  <a:ext cx="529550" cy="0"/>
                </a:xfrm>
                <a:prstGeom prst="line">
                  <a:avLst/>
                </a:prstGeom>
                <a:noFill/>
                <a:ln w="158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2" name="Freeform 106"/>
                <p:cNvSpPr>
                  <a:spLocks/>
                </p:cNvSpPr>
                <p:nvPr/>
              </p:nvSpPr>
              <p:spPr bwMode="auto">
                <a:xfrm>
                  <a:off x="2486869" y="980866"/>
                  <a:ext cx="529550" cy="0"/>
                </a:xfrm>
                <a:custGeom>
                  <a:avLst/>
                  <a:gdLst>
                    <a:gd name="T0" fmla="*/ 213 w 213"/>
                    <a:gd name="T1" fmla="*/ 0 w 213"/>
                    <a:gd name="T2" fmla="*/ 4 w 213"/>
                    <a:gd name="T3" fmla="*/ 0 60000 65536"/>
                    <a:gd name="T4" fmla="*/ 0 60000 65536"/>
                    <a:gd name="T5" fmla="*/ 0 60000 65536"/>
                    <a:gd name="T6" fmla="*/ 0 w 213"/>
                    <a:gd name="T7" fmla="*/ 213 w 213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213">
                      <a:moveTo>
                        <a:pt x="213" y="0"/>
                      </a:move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58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3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882168" y="734394"/>
                  <a:ext cx="0" cy="411868"/>
                </a:xfrm>
                <a:prstGeom prst="line">
                  <a:avLst/>
                </a:prstGeom>
                <a:noFill/>
                <a:ln w="158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4" name="Freeform 106"/>
                <p:cNvSpPr>
                  <a:spLocks/>
                </p:cNvSpPr>
                <p:nvPr/>
              </p:nvSpPr>
              <p:spPr bwMode="auto">
                <a:xfrm>
                  <a:off x="2505134" y="1072141"/>
                  <a:ext cx="511285" cy="45719"/>
                </a:xfrm>
                <a:custGeom>
                  <a:avLst/>
                  <a:gdLst>
                    <a:gd name="T0" fmla="*/ 213 w 213"/>
                    <a:gd name="T1" fmla="*/ 0 w 213"/>
                    <a:gd name="T2" fmla="*/ 4 w 213"/>
                    <a:gd name="T3" fmla="*/ 0 60000 65536"/>
                    <a:gd name="T4" fmla="*/ 0 60000 65536"/>
                    <a:gd name="T5" fmla="*/ 0 60000 65536"/>
                    <a:gd name="T6" fmla="*/ 0 w 213"/>
                    <a:gd name="T7" fmla="*/ 213 w 213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213">
                      <a:moveTo>
                        <a:pt x="213" y="0"/>
                      </a:move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58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5622435" y="1273919"/>
              <a:ext cx="393824" cy="357505"/>
              <a:chOff x="6098012" y="1948675"/>
              <a:chExt cx="526397" cy="408917"/>
            </a:xfrm>
          </p:grpSpPr>
          <p:sp>
            <p:nvSpPr>
              <p:cNvPr id="78" name="Rectangle 93" descr="50%"/>
              <p:cNvSpPr>
                <a:spLocks noChangeArrowheads="1"/>
              </p:cNvSpPr>
              <p:nvPr/>
            </p:nvSpPr>
            <p:spPr bwMode="auto">
              <a:xfrm>
                <a:off x="6098012" y="1948675"/>
                <a:ext cx="526397" cy="408917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  <a:lumMod val="94000"/>
                    </a:srgbClr>
                  </a:gs>
                  <a:gs pos="35000">
                    <a:srgbClr val="4F81BD">
                      <a:tint val="37000"/>
                      <a:satMod val="300000"/>
                      <a:lumMod val="9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defTabSz="21770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380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6145040" y="2027642"/>
                <a:ext cx="446196" cy="260622"/>
                <a:chOff x="6178213" y="3387251"/>
                <a:chExt cx="446196" cy="260622"/>
              </a:xfrm>
            </p:grpSpPr>
            <p:sp>
              <p:nvSpPr>
                <p:cNvPr id="80" name="Rectangle 128"/>
                <p:cNvSpPr/>
                <p:nvPr/>
              </p:nvSpPr>
              <p:spPr>
                <a:xfrm>
                  <a:off x="6182293" y="3387251"/>
                  <a:ext cx="388960" cy="66117"/>
                </a:xfrm>
                <a:custGeom>
                  <a:avLst/>
                  <a:gdLst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88960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40469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960" h="66117">
                      <a:moveTo>
                        <a:pt x="0" y="0"/>
                      </a:moveTo>
                      <a:lnTo>
                        <a:pt x="388960" y="0"/>
                      </a:lnTo>
                      <a:lnTo>
                        <a:pt x="340469" y="66117"/>
                      </a:lnTo>
                      <a:lnTo>
                        <a:pt x="0" y="661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prstClr val="white"/>
                    </a:solidFill>
                    <a:latin typeface="+mn-lt"/>
                  </a:endParaRPr>
                </a:p>
              </p:txBody>
            </p:sp>
            <p:sp>
              <p:nvSpPr>
                <p:cNvPr id="81" name="Rectangle 128"/>
                <p:cNvSpPr/>
                <p:nvPr/>
              </p:nvSpPr>
              <p:spPr>
                <a:xfrm>
                  <a:off x="6182293" y="3453368"/>
                  <a:ext cx="442116" cy="64163"/>
                </a:xfrm>
                <a:custGeom>
                  <a:avLst/>
                  <a:gdLst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88960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40469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960" h="66117">
                      <a:moveTo>
                        <a:pt x="0" y="0"/>
                      </a:moveTo>
                      <a:lnTo>
                        <a:pt x="388960" y="0"/>
                      </a:lnTo>
                      <a:lnTo>
                        <a:pt x="340469" y="66117"/>
                      </a:lnTo>
                      <a:lnTo>
                        <a:pt x="0" y="661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prstClr val="white"/>
                    </a:solidFill>
                    <a:latin typeface="+mn-lt"/>
                  </a:endParaRPr>
                </a:p>
              </p:txBody>
            </p:sp>
            <p:sp>
              <p:nvSpPr>
                <p:cNvPr id="82" name="Rectangle 128"/>
                <p:cNvSpPr/>
                <p:nvPr/>
              </p:nvSpPr>
              <p:spPr>
                <a:xfrm>
                  <a:off x="6182293" y="3511958"/>
                  <a:ext cx="263207" cy="66117"/>
                </a:xfrm>
                <a:custGeom>
                  <a:avLst/>
                  <a:gdLst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88960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40469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960" h="66117">
                      <a:moveTo>
                        <a:pt x="0" y="0"/>
                      </a:moveTo>
                      <a:lnTo>
                        <a:pt x="388960" y="0"/>
                      </a:lnTo>
                      <a:lnTo>
                        <a:pt x="340469" y="66117"/>
                      </a:lnTo>
                      <a:lnTo>
                        <a:pt x="0" y="661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prstClr val="white"/>
                    </a:solidFill>
                    <a:latin typeface="+mn-lt"/>
                  </a:endParaRPr>
                </a:p>
              </p:txBody>
            </p:sp>
            <p:sp>
              <p:nvSpPr>
                <p:cNvPr id="83" name="Rectangle 128"/>
                <p:cNvSpPr/>
                <p:nvPr/>
              </p:nvSpPr>
              <p:spPr>
                <a:xfrm>
                  <a:off x="6182293" y="3578075"/>
                  <a:ext cx="339329" cy="66117"/>
                </a:xfrm>
                <a:custGeom>
                  <a:avLst/>
                  <a:gdLst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88960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40469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960" h="66117">
                      <a:moveTo>
                        <a:pt x="0" y="0"/>
                      </a:moveTo>
                      <a:lnTo>
                        <a:pt x="388960" y="0"/>
                      </a:lnTo>
                      <a:lnTo>
                        <a:pt x="340469" y="66117"/>
                      </a:lnTo>
                      <a:lnTo>
                        <a:pt x="0" y="661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prstClr val="white"/>
                    </a:solidFill>
                    <a:latin typeface="+mn-lt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178213" y="3387252"/>
                  <a:ext cx="135683" cy="260621"/>
                </a:xfrm>
                <a:prstGeom prst="rect">
                  <a:avLst/>
                </a:prstGeom>
                <a:solidFill>
                  <a:srgbClr val="4F81BD">
                    <a:alpha val="63000"/>
                  </a:srgbClr>
                </a:solidFill>
                <a:ln w="1270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300" kern="0">
                    <a:solidFill>
                      <a:sysClr val="window" lastClr="FFFF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6871909" y="1262639"/>
              <a:ext cx="441609" cy="368785"/>
              <a:chOff x="3296636" y="665145"/>
              <a:chExt cx="694489" cy="542289"/>
            </a:xfrm>
          </p:grpSpPr>
          <p:sp>
            <p:nvSpPr>
              <p:cNvPr id="64" name="Rectangle 93" descr="50%"/>
              <p:cNvSpPr>
                <a:spLocks noChangeArrowheads="1"/>
              </p:cNvSpPr>
              <p:nvPr/>
            </p:nvSpPr>
            <p:spPr bwMode="auto">
              <a:xfrm>
                <a:off x="3296636" y="665145"/>
                <a:ext cx="619339" cy="481117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  <a:lumMod val="94000"/>
                    </a:srgbClr>
                  </a:gs>
                  <a:gs pos="35000">
                    <a:srgbClr val="4F81BD">
                      <a:tint val="37000"/>
                      <a:satMod val="300000"/>
                      <a:lumMod val="9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defTabSz="21770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380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65" name="Rectangle 93" descr="50%"/>
              <p:cNvSpPr>
                <a:spLocks noChangeArrowheads="1"/>
              </p:cNvSpPr>
              <p:nvPr/>
            </p:nvSpPr>
            <p:spPr bwMode="auto">
              <a:xfrm>
                <a:off x="3360007" y="726317"/>
                <a:ext cx="631118" cy="481117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  <a:lumMod val="94000"/>
                    </a:srgbClr>
                  </a:gs>
                  <a:gs pos="35000">
                    <a:srgbClr val="4F81BD">
                      <a:tint val="37000"/>
                      <a:satMod val="300000"/>
                      <a:lumMod val="9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defTabSz="21770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380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grpSp>
            <p:nvGrpSpPr>
              <p:cNvPr id="66" name="Group 139"/>
              <p:cNvGrpSpPr/>
              <p:nvPr/>
            </p:nvGrpSpPr>
            <p:grpSpPr>
              <a:xfrm>
                <a:off x="3423237" y="776654"/>
                <a:ext cx="318096" cy="245089"/>
                <a:chOff x="3255165" y="5409921"/>
                <a:chExt cx="490881" cy="298919"/>
              </a:xfrm>
              <a:solidFill>
                <a:srgbClr val="6FA0DB"/>
              </a:solidFill>
            </p:grpSpPr>
            <p:sp>
              <p:nvSpPr>
                <p:cNvPr id="72" name="Freeform 64"/>
                <p:cNvSpPr>
                  <a:spLocks/>
                </p:cNvSpPr>
                <p:nvPr/>
              </p:nvSpPr>
              <p:spPr bwMode="auto">
                <a:xfrm>
                  <a:off x="3255165" y="5409921"/>
                  <a:ext cx="490881" cy="298919"/>
                </a:xfrm>
                <a:custGeom>
                  <a:avLst/>
                  <a:gdLst>
                    <a:gd name="T0" fmla="*/ 0 w 209"/>
                    <a:gd name="T1" fmla="*/ 175 h 175"/>
                    <a:gd name="T2" fmla="*/ 0 w 209"/>
                    <a:gd name="T3" fmla="*/ 0 h 175"/>
                    <a:gd name="T4" fmla="*/ 209 w 209"/>
                    <a:gd name="T5" fmla="*/ 0 h 175"/>
                    <a:gd name="T6" fmla="*/ 0 60000 65536"/>
                    <a:gd name="T7" fmla="*/ 0 60000 65536"/>
                    <a:gd name="T8" fmla="*/ 0 60000 65536"/>
                    <a:gd name="T9" fmla="*/ 0 w 209"/>
                    <a:gd name="T10" fmla="*/ 0 h 175"/>
                    <a:gd name="T11" fmla="*/ 209 w 209"/>
                    <a:gd name="T12" fmla="*/ 175 h 1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9" h="175">
                      <a:moveTo>
                        <a:pt x="0" y="175"/>
                      </a:moveTo>
                      <a:lnTo>
                        <a:pt x="0" y="0"/>
                      </a:lnTo>
                      <a:lnTo>
                        <a:pt x="209" y="0"/>
                      </a:lnTo>
                    </a:path>
                  </a:pathLst>
                </a:custGeom>
                <a:grpFill/>
                <a:ln w="9525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7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379648" y="5409921"/>
                  <a:ext cx="0" cy="298919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7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499431" y="5409921"/>
                  <a:ext cx="0" cy="298919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75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255165" y="5514879"/>
                  <a:ext cx="490881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76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3255165" y="5619837"/>
                  <a:ext cx="490881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77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3617943" y="5409921"/>
                  <a:ext cx="3620" cy="298919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</p:grpSp>
          <p:grpSp>
            <p:nvGrpSpPr>
              <p:cNvPr id="67" name="Group 140"/>
              <p:cNvGrpSpPr/>
              <p:nvPr/>
            </p:nvGrpSpPr>
            <p:grpSpPr>
              <a:xfrm>
                <a:off x="3566690" y="918302"/>
                <a:ext cx="349285" cy="184357"/>
                <a:chOff x="3582571" y="5487742"/>
                <a:chExt cx="496266" cy="287933"/>
              </a:xfrm>
              <a:solidFill>
                <a:srgbClr val="6FA0DB"/>
              </a:solidFill>
            </p:grpSpPr>
            <p:sp>
              <p:nvSpPr>
                <p:cNvPr id="68" name="Freeform 64"/>
                <p:cNvSpPr>
                  <a:spLocks/>
                </p:cNvSpPr>
                <p:nvPr/>
              </p:nvSpPr>
              <p:spPr bwMode="auto">
                <a:xfrm>
                  <a:off x="3582571" y="5487742"/>
                  <a:ext cx="496266" cy="287933"/>
                </a:xfrm>
                <a:custGeom>
                  <a:avLst/>
                  <a:gdLst>
                    <a:gd name="T0" fmla="*/ 0 w 209"/>
                    <a:gd name="T1" fmla="*/ 175 h 175"/>
                    <a:gd name="T2" fmla="*/ 0 w 209"/>
                    <a:gd name="T3" fmla="*/ 0 h 175"/>
                    <a:gd name="T4" fmla="*/ 209 w 209"/>
                    <a:gd name="T5" fmla="*/ 0 h 175"/>
                    <a:gd name="T6" fmla="*/ 0 60000 65536"/>
                    <a:gd name="T7" fmla="*/ 0 60000 65536"/>
                    <a:gd name="T8" fmla="*/ 0 60000 65536"/>
                    <a:gd name="T9" fmla="*/ 0 w 209"/>
                    <a:gd name="T10" fmla="*/ 0 h 175"/>
                    <a:gd name="T11" fmla="*/ 209 w 209"/>
                    <a:gd name="T12" fmla="*/ 175 h 1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9" h="175">
                      <a:moveTo>
                        <a:pt x="0" y="175"/>
                      </a:moveTo>
                      <a:lnTo>
                        <a:pt x="0" y="0"/>
                      </a:lnTo>
                      <a:lnTo>
                        <a:pt x="209" y="0"/>
                      </a:lnTo>
                    </a:path>
                  </a:pathLst>
                </a:custGeom>
                <a:grpFill/>
                <a:ln w="9525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723209" y="5487742"/>
                  <a:ext cx="0" cy="287933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70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582571" y="5583818"/>
                  <a:ext cx="496266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71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3582571" y="5679894"/>
                  <a:ext cx="496266" cy="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1F497D"/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ysClr val="windowText" lastClr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8152811" y="1271206"/>
              <a:ext cx="393823" cy="360218"/>
              <a:chOff x="6145040" y="3013885"/>
              <a:chExt cx="526397" cy="408917"/>
            </a:xfrm>
          </p:grpSpPr>
          <p:sp>
            <p:nvSpPr>
              <p:cNvPr id="62" name="Rectangle 93" descr="50%"/>
              <p:cNvSpPr>
                <a:spLocks noChangeArrowheads="1"/>
              </p:cNvSpPr>
              <p:nvPr/>
            </p:nvSpPr>
            <p:spPr bwMode="auto">
              <a:xfrm>
                <a:off x="6145040" y="3013885"/>
                <a:ext cx="526397" cy="408917"/>
              </a:xfrm>
              <a:prstGeom prst="rect">
                <a:avLst/>
              </a:prstGeom>
              <a:gradFill rotWithShape="1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35000">
                    <a:srgbClr val="4F81BD">
                      <a:tint val="37000"/>
                      <a:satMod val="300000"/>
                      <a:lumMod val="9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defTabSz="21770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380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63" name="Flowchart: Multidocument 62"/>
              <p:cNvSpPr/>
              <p:nvPr/>
            </p:nvSpPr>
            <p:spPr>
              <a:xfrm>
                <a:off x="6196197" y="3052165"/>
                <a:ext cx="424081" cy="332356"/>
              </a:xfrm>
              <a:prstGeom prst="flowChartMultidocument">
                <a:avLst/>
              </a:prstGeom>
              <a:gradFill rotWithShape="1">
                <a:gsLst>
                  <a:gs pos="0">
                    <a:srgbClr val="1F497D"/>
                  </a:gs>
                  <a:gs pos="8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20000"/>
                      <a:lumOff val="80000"/>
                    </a:srgbClr>
                  </a:gs>
                </a:gsLst>
                <a:lin ang="16200000" scaled="0"/>
              </a:gradFill>
              <a:ln w="12700">
                <a:solidFill>
                  <a:srgbClr val="1F497D">
                    <a:lumMod val="75000"/>
                  </a:srgbClr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21770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2900" kern="0">
                  <a:solidFill>
                    <a:sysClr val="window" lastClr="FFFFFF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551810" y="1273919"/>
              <a:ext cx="393824" cy="357505"/>
              <a:chOff x="6098012" y="1948675"/>
              <a:chExt cx="526397" cy="408917"/>
            </a:xfrm>
          </p:grpSpPr>
          <p:sp>
            <p:nvSpPr>
              <p:cNvPr id="55" name="Rectangle 93" descr="50%"/>
              <p:cNvSpPr>
                <a:spLocks noChangeArrowheads="1"/>
              </p:cNvSpPr>
              <p:nvPr/>
            </p:nvSpPr>
            <p:spPr bwMode="auto">
              <a:xfrm>
                <a:off x="6098012" y="1948675"/>
                <a:ext cx="526397" cy="408917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  <a:lumMod val="94000"/>
                    </a:srgbClr>
                  </a:gs>
                  <a:gs pos="35000">
                    <a:srgbClr val="4F81BD">
                      <a:tint val="37000"/>
                      <a:satMod val="300000"/>
                      <a:lumMod val="9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defTabSz="21770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380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6145040" y="2027642"/>
                <a:ext cx="446196" cy="260622"/>
                <a:chOff x="6178213" y="3387251"/>
                <a:chExt cx="446196" cy="260622"/>
              </a:xfrm>
            </p:grpSpPr>
            <p:sp>
              <p:nvSpPr>
                <p:cNvPr id="57" name="Rectangle 128"/>
                <p:cNvSpPr/>
                <p:nvPr/>
              </p:nvSpPr>
              <p:spPr>
                <a:xfrm>
                  <a:off x="6182293" y="3387251"/>
                  <a:ext cx="388960" cy="66117"/>
                </a:xfrm>
                <a:custGeom>
                  <a:avLst/>
                  <a:gdLst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88960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40469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960" h="66117">
                      <a:moveTo>
                        <a:pt x="0" y="0"/>
                      </a:moveTo>
                      <a:lnTo>
                        <a:pt x="388960" y="0"/>
                      </a:lnTo>
                      <a:lnTo>
                        <a:pt x="340469" y="66117"/>
                      </a:lnTo>
                      <a:lnTo>
                        <a:pt x="0" y="661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prstClr val="white"/>
                    </a:solidFill>
                    <a:latin typeface="+mn-lt"/>
                  </a:endParaRPr>
                </a:p>
              </p:txBody>
            </p:sp>
            <p:sp>
              <p:nvSpPr>
                <p:cNvPr id="58" name="Rectangle 128"/>
                <p:cNvSpPr/>
                <p:nvPr/>
              </p:nvSpPr>
              <p:spPr>
                <a:xfrm>
                  <a:off x="6182293" y="3453368"/>
                  <a:ext cx="442116" cy="64163"/>
                </a:xfrm>
                <a:custGeom>
                  <a:avLst/>
                  <a:gdLst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88960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40469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960" h="66117">
                      <a:moveTo>
                        <a:pt x="0" y="0"/>
                      </a:moveTo>
                      <a:lnTo>
                        <a:pt x="388960" y="0"/>
                      </a:lnTo>
                      <a:lnTo>
                        <a:pt x="340469" y="66117"/>
                      </a:lnTo>
                      <a:lnTo>
                        <a:pt x="0" y="661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prstClr val="white"/>
                    </a:solidFill>
                    <a:latin typeface="+mn-lt"/>
                  </a:endParaRPr>
                </a:p>
              </p:txBody>
            </p:sp>
            <p:sp>
              <p:nvSpPr>
                <p:cNvPr id="59" name="Rectangle 128"/>
                <p:cNvSpPr/>
                <p:nvPr/>
              </p:nvSpPr>
              <p:spPr>
                <a:xfrm>
                  <a:off x="6182293" y="3511958"/>
                  <a:ext cx="263207" cy="66117"/>
                </a:xfrm>
                <a:custGeom>
                  <a:avLst/>
                  <a:gdLst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88960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40469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960" h="66117">
                      <a:moveTo>
                        <a:pt x="0" y="0"/>
                      </a:moveTo>
                      <a:lnTo>
                        <a:pt x="388960" y="0"/>
                      </a:lnTo>
                      <a:lnTo>
                        <a:pt x="340469" y="66117"/>
                      </a:lnTo>
                      <a:lnTo>
                        <a:pt x="0" y="661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prstClr val="white"/>
                    </a:solidFill>
                    <a:latin typeface="+mn-lt"/>
                  </a:endParaRPr>
                </a:p>
              </p:txBody>
            </p:sp>
            <p:sp>
              <p:nvSpPr>
                <p:cNvPr id="60" name="Rectangle 128"/>
                <p:cNvSpPr/>
                <p:nvPr/>
              </p:nvSpPr>
              <p:spPr>
                <a:xfrm>
                  <a:off x="6182293" y="3578075"/>
                  <a:ext cx="339329" cy="66117"/>
                </a:xfrm>
                <a:custGeom>
                  <a:avLst/>
                  <a:gdLst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88960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  <a:gd name="connsiteX0" fmla="*/ 0 w 388960"/>
                    <a:gd name="connsiteY0" fmla="*/ 0 h 66117"/>
                    <a:gd name="connsiteX1" fmla="*/ 388960 w 388960"/>
                    <a:gd name="connsiteY1" fmla="*/ 0 h 66117"/>
                    <a:gd name="connsiteX2" fmla="*/ 340469 w 388960"/>
                    <a:gd name="connsiteY2" fmla="*/ 66117 h 66117"/>
                    <a:gd name="connsiteX3" fmla="*/ 0 w 388960"/>
                    <a:gd name="connsiteY3" fmla="*/ 66117 h 66117"/>
                    <a:gd name="connsiteX4" fmla="*/ 0 w 388960"/>
                    <a:gd name="connsiteY4" fmla="*/ 0 h 66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960" h="66117">
                      <a:moveTo>
                        <a:pt x="0" y="0"/>
                      </a:moveTo>
                      <a:lnTo>
                        <a:pt x="388960" y="0"/>
                      </a:lnTo>
                      <a:lnTo>
                        <a:pt x="340469" y="66117"/>
                      </a:lnTo>
                      <a:lnTo>
                        <a:pt x="0" y="661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800" kern="0">
                    <a:solidFill>
                      <a:prstClr val="white"/>
                    </a:solidFill>
                    <a:latin typeface="+mn-lt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178213" y="3387252"/>
                  <a:ext cx="135683" cy="260621"/>
                </a:xfrm>
                <a:prstGeom prst="rect">
                  <a:avLst/>
                </a:prstGeom>
                <a:solidFill>
                  <a:srgbClr val="4F81BD">
                    <a:alpha val="63000"/>
                  </a:srgbClr>
                </a:solidFill>
                <a:ln w="1270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3300" kern="0">
                    <a:solidFill>
                      <a:sysClr val="window" lastClr="FFFFFF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5060681" y="1273919"/>
              <a:ext cx="393824" cy="357505"/>
              <a:chOff x="6763205" y="1784978"/>
              <a:chExt cx="526397" cy="446811"/>
            </a:xfrm>
          </p:grpSpPr>
          <p:sp>
            <p:nvSpPr>
              <p:cNvPr id="47" name="Rectangle 93" descr="50%"/>
              <p:cNvSpPr>
                <a:spLocks noChangeArrowheads="1"/>
              </p:cNvSpPr>
              <p:nvPr/>
            </p:nvSpPr>
            <p:spPr bwMode="auto">
              <a:xfrm>
                <a:off x="6763205" y="1784978"/>
                <a:ext cx="526397" cy="446811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  <a:lumMod val="94000"/>
                    </a:srgbClr>
                  </a:gs>
                  <a:gs pos="35000">
                    <a:srgbClr val="4F81BD">
                      <a:tint val="37000"/>
                      <a:satMod val="300000"/>
                      <a:lumMod val="9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108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defTabSz="21770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sz="380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grpSp>
            <p:nvGrpSpPr>
              <p:cNvPr id="48" name="Group 75"/>
              <p:cNvGrpSpPr/>
              <p:nvPr/>
            </p:nvGrpSpPr>
            <p:grpSpPr>
              <a:xfrm>
                <a:off x="6813119" y="1839804"/>
                <a:ext cx="426567" cy="326152"/>
                <a:chOff x="3454400" y="3657600"/>
                <a:chExt cx="1194384" cy="354943"/>
              </a:xfrm>
              <a:solidFill>
                <a:srgbClr val="8064A2">
                  <a:lumMod val="60000"/>
                  <a:lumOff val="40000"/>
                </a:srgbClr>
              </a:solidFill>
            </p:grpSpPr>
            <p:sp>
              <p:nvSpPr>
                <p:cNvPr id="49" name="Flowchart: Decision 48"/>
                <p:cNvSpPr/>
                <p:nvPr/>
              </p:nvSpPr>
              <p:spPr>
                <a:xfrm>
                  <a:off x="3663950" y="3657600"/>
                  <a:ext cx="342900" cy="120650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rgbClr val="FFFFFF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" name="Flowchart: Decision 49"/>
                <p:cNvSpPr/>
                <p:nvPr/>
              </p:nvSpPr>
              <p:spPr>
                <a:xfrm>
                  <a:off x="3874614" y="3737249"/>
                  <a:ext cx="342901" cy="120650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rgbClr val="FFFFFF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1" name="Flowchart: Decision 50"/>
                <p:cNvSpPr/>
                <p:nvPr/>
              </p:nvSpPr>
              <p:spPr>
                <a:xfrm>
                  <a:off x="4092745" y="3813996"/>
                  <a:ext cx="342901" cy="120650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rgbClr val="FFFFFF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2" name="Flowchart: Decision 39"/>
                <p:cNvSpPr/>
                <p:nvPr/>
              </p:nvSpPr>
              <p:spPr>
                <a:xfrm>
                  <a:off x="4305883" y="3741385"/>
                  <a:ext cx="342901" cy="120650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rgbClr val="FFFFFF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3" name="Flowchart: Decision 52"/>
                <p:cNvSpPr/>
                <p:nvPr/>
              </p:nvSpPr>
              <p:spPr>
                <a:xfrm>
                  <a:off x="3454400" y="3733800"/>
                  <a:ext cx="342900" cy="120650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rgbClr val="FFFFFF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4" name="Flowchart: Decision 53"/>
                <p:cNvSpPr/>
                <p:nvPr/>
              </p:nvSpPr>
              <p:spPr>
                <a:xfrm>
                  <a:off x="4299535" y="3891893"/>
                  <a:ext cx="342901" cy="120650"/>
                </a:xfrm>
                <a:prstGeom prst="flowChartDecision">
                  <a:avLst/>
                </a:prstGeom>
                <a:grpFill/>
                <a:ln w="127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1770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 sz="2900" kern="0">
                    <a:solidFill>
                      <a:srgbClr val="FFFFFF"/>
                    </a:solidFill>
                    <a:latin typeface="+mn-lt"/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26" name="Straight Arrow Connector 25"/>
            <p:cNvCxnSpPr/>
            <p:nvPr/>
          </p:nvCxnSpPr>
          <p:spPr>
            <a:xfrm flipH="1">
              <a:off x="5668419" y="2809290"/>
              <a:ext cx="2293160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stealth" w="med" len="lg"/>
              <a:tailEnd type="stealth" w="med" len="lg"/>
            </a:ln>
            <a:effectLst/>
          </p:spPr>
        </p:cxnSp>
        <p:sp>
          <p:nvSpPr>
            <p:cNvPr id="27" name="Rounded Rectangle 26"/>
            <p:cNvSpPr/>
            <p:nvPr/>
          </p:nvSpPr>
          <p:spPr>
            <a:xfrm>
              <a:off x="5946261" y="2610795"/>
              <a:ext cx="1736977" cy="490422"/>
            </a:xfrm>
            <a:prstGeom prst="roundRect">
              <a:avLst>
                <a:gd name="adj" fmla="val 20051"/>
              </a:avLst>
            </a:prstGeom>
            <a:gradFill flip="none" rotWithShape="1">
              <a:gsLst>
                <a:gs pos="0">
                  <a:srgbClr val="C0504D">
                    <a:lumMod val="75000"/>
                    <a:shade val="30000"/>
                    <a:satMod val="115000"/>
                    <a:alpha val="80000"/>
                  </a:srgbClr>
                </a:gs>
                <a:gs pos="50000">
                  <a:srgbClr val="C0504D">
                    <a:lumMod val="75000"/>
                    <a:shade val="67500"/>
                    <a:satMod val="115000"/>
                  </a:srgbClr>
                </a:gs>
                <a:gs pos="100000">
                  <a:srgbClr val="C0504D">
                    <a:lumMod val="75000"/>
                    <a:shade val="100000"/>
                    <a:satMod val="115000"/>
                    <a:alpha val="8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3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9881" y="2661390"/>
              <a:ext cx="1154430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defRPr>
              </a:lvl1pPr>
            </a:lstStyle>
            <a:p>
              <a:pPr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800" kern="0" dirty="0">
                  <a:solidFill>
                    <a:prstClr val="white"/>
                  </a:solidFill>
                  <a:latin typeface="+mn-lt"/>
                </a:rPr>
                <a:t>Assimilation</a:t>
              </a:r>
            </a:p>
          </p:txBody>
        </p:sp>
        <p:sp>
          <p:nvSpPr>
            <p:cNvPr id="29" name="Text Box 86"/>
            <p:cNvSpPr txBox="1">
              <a:spLocks noChangeArrowheads="1"/>
            </p:cNvSpPr>
            <p:nvPr/>
          </p:nvSpPr>
          <p:spPr bwMode="auto">
            <a:xfrm>
              <a:off x="6134898" y="3489972"/>
              <a:ext cx="1333782" cy="542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2177095" fontAlgn="auto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de-DE" sz="3300" b="1" i="1" kern="0" dirty="0">
                  <a:solidFill>
                    <a:srgbClr val="1F497D"/>
                  </a:solidFill>
                  <a:latin typeface="+mn-lt"/>
                </a:rPr>
                <a:t>Transactional</a:t>
              </a:r>
              <a:br>
                <a:rPr lang="de-DE" sz="3300" b="1" i="1" kern="0" dirty="0">
                  <a:solidFill>
                    <a:srgbClr val="1F497D"/>
                  </a:solidFill>
                  <a:latin typeface="+mn-lt"/>
                </a:rPr>
              </a:br>
              <a:r>
                <a:rPr lang="de-DE" sz="2900" b="1" i="1" kern="0" dirty="0">
                  <a:solidFill>
                    <a:srgbClr val="1F497D"/>
                  </a:solidFill>
                  <a:latin typeface="+mn-lt"/>
                </a:rPr>
                <a:t>(data)</a:t>
              </a:r>
              <a:endParaRPr lang="en-US" sz="3300" b="1" i="1" kern="0" dirty="0">
                <a:solidFill>
                  <a:srgbClr val="1F497D"/>
                </a:solidFill>
                <a:latin typeface="+mn-lt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6504751" y="3862236"/>
              <a:ext cx="3669" cy="345049"/>
            </a:xfrm>
            <a:prstGeom prst="straightConnector1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 w="med" len="lg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7080715" y="3865146"/>
              <a:ext cx="3669" cy="345049"/>
            </a:xfrm>
            <a:prstGeom prst="straightConnector1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 w="med" len="lg"/>
            </a:ln>
            <a:effectLst/>
          </p:spPr>
        </p:cxnSp>
        <p:sp>
          <p:nvSpPr>
            <p:cNvPr id="32" name="Snip Diagonal Corner Rectangle 31"/>
            <p:cNvSpPr/>
            <p:nvPr/>
          </p:nvSpPr>
          <p:spPr>
            <a:xfrm>
              <a:off x="5888512" y="5294347"/>
              <a:ext cx="1338720" cy="338509"/>
            </a:xfrm>
            <a:prstGeom prst="snip2DiagRect">
              <a:avLst>
                <a:gd name="adj1" fmla="val 0"/>
                <a:gd name="adj2" fmla="val 35816"/>
              </a:avLst>
            </a:prstGeom>
            <a:gradFill>
              <a:gsLst>
                <a:gs pos="0">
                  <a:srgbClr val="438FFF"/>
                </a:gs>
                <a:gs pos="39999">
                  <a:srgbClr val="75BAFF"/>
                </a:gs>
                <a:gs pos="70000">
                  <a:srgbClr val="97B7DD"/>
                </a:gs>
                <a:gs pos="100000">
                  <a:srgbClr val="C0504D">
                    <a:lumMod val="40000"/>
                    <a:lumOff val="6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38100"/>
            </a:sp3d>
          </p:spPr>
          <p:txBody>
            <a:bodyPr rtlCol="0" anchor="ctr"/>
            <a:lstStyle/>
            <a:p>
              <a:pPr defTabSz="217686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600" kern="0" dirty="0">
                  <a:solidFill>
                    <a:prstClr val="black"/>
                  </a:solidFill>
                  <a:latin typeface="+mn-lt"/>
                </a:rPr>
                <a:t>Events</a:t>
              </a:r>
            </a:p>
          </p:txBody>
        </p:sp>
        <p:sp>
          <p:nvSpPr>
            <p:cNvPr id="33" name="Snip Diagonal Corner Rectangle 32"/>
            <p:cNvSpPr/>
            <p:nvPr/>
          </p:nvSpPr>
          <p:spPr>
            <a:xfrm>
              <a:off x="4953382" y="5294347"/>
              <a:ext cx="904208" cy="338509"/>
            </a:xfrm>
            <a:prstGeom prst="snip2DiagRect">
              <a:avLst>
                <a:gd name="adj1" fmla="val 0"/>
                <a:gd name="adj2" fmla="val 35816"/>
              </a:avLst>
            </a:prstGeom>
            <a:gradFill>
              <a:gsLst>
                <a:gs pos="0">
                  <a:srgbClr val="438FFF"/>
                </a:gs>
                <a:gs pos="39999">
                  <a:srgbClr val="75BAFF"/>
                </a:gs>
                <a:gs pos="70000">
                  <a:srgbClr val="97B7DD"/>
                </a:gs>
                <a:gs pos="100000">
                  <a:srgbClr val="C0504D">
                    <a:lumMod val="40000"/>
                    <a:lumOff val="6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38100"/>
            </a:sp3d>
          </p:spPr>
          <p:txBody>
            <a:bodyPr rtlCol="0" anchor="ctr"/>
            <a:lstStyle/>
            <a:p>
              <a:pPr defTabSz="217686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600" kern="0" dirty="0">
                  <a:solidFill>
                    <a:prstClr val="black"/>
                  </a:solidFill>
                  <a:latin typeface="+mn-lt"/>
                </a:rPr>
                <a:t>Measures</a:t>
              </a:r>
            </a:p>
          </p:txBody>
        </p:sp>
        <p:sp>
          <p:nvSpPr>
            <p:cNvPr id="34" name="Snip Diagonal Corner Rectangle 33"/>
            <p:cNvSpPr/>
            <p:nvPr/>
          </p:nvSpPr>
          <p:spPr>
            <a:xfrm>
              <a:off x="7265732" y="5294347"/>
              <a:ext cx="1434377" cy="338509"/>
            </a:xfrm>
            <a:prstGeom prst="snip2DiagRect">
              <a:avLst>
                <a:gd name="adj1" fmla="val 0"/>
                <a:gd name="adj2" fmla="val 35816"/>
              </a:avLst>
            </a:prstGeom>
            <a:gradFill>
              <a:gsLst>
                <a:gs pos="0">
                  <a:srgbClr val="438FFF"/>
                </a:gs>
                <a:gs pos="39999">
                  <a:srgbClr val="75BAFF"/>
                </a:gs>
                <a:gs pos="70000">
                  <a:srgbClr val="97B7DD"/>
                </a:gs>
                <a:gs pos="100000">
                  <a:srgbClr val="C0504D">
                    <a:lumMod val="40000"/>
                    <a:lumOff val="6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38100"/>
            </a:sp3d>
          </p:spPr>
          <p:txBody>
            <a:bodyPr lIns="0" rIns="0" rtlCol="0" anchor="ctr"/>
            <a:lstStyle/>
            <a:p>
              <a:pPr defTabSz="217686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600" kern="0" dirty="0">
                  <a:solidFill>
                    <a:prstClr val="black"/>
                  </a:solidFill>
                  <a:latin typeface="+mn-lt"/>
                </a:rPr>
                <a:t>Messages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68547" y="5290237"/>
              <a:ext cx="117495" cy="113774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686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kern="0">
                <a:solidFill>
                  <a:prstClr val="white"/>
                </a:solidFill>
                <a:latin typeface="+mn-lt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07603" y="5294348"/>
              <a:ext cx="117495" cy="113774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686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kern="0">
                <a:solidFill>
                  <a:prstClr val="white"/>
                </a:solidFill>
                <a:latin typeface="+mn-lt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5427306" y="4442271"/>
              <a:ext cx="1" cy="910635"/>
            </a:xfrm>
            <a:prstGeom prst="straightConnector1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 w="med" len="lg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>
            <a:xfrm flipV="1">
              <a:off x="6744681" y="4453567"/>
              <a:ext cx="0" cy="899340"/>
            </a:xfrm>
            <a:prstGeom prst="straightConnector1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 w="med" len="lg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7865489" y="4442273"/>
              <a:ext cx="487" cy="917954"/>
            </a:xfrm>
            <a:prstGeom prst="straightConnector1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 w="med" len="lg"/>
            </a:ln>
            <a:effectLst/>
          </p:spPr>
        </p:cxnSp>
        <p:cxnSp>
          <p:nvCxnSpPr>
            <p:cNvPr id="40" name="Straight Arrow Connector 162"/>
            <p:cNvCxnSpPr>
              <a:stCxn id="35" idx="0"/>
              <a:endCxn id="42" idx="2"/>
            </p:cNvCxnSpPr>
            <p:nvPr/>
          </p:nvCxnSpPr>
          <p:spPr>
            <a:xfrm rot="5400000" flipH="1" flipV="1">
              <a:off x="5540670" y="4340191"/>
              <a:ext cx="836670" cy="1063422"/>
            </a:xfrm>
            <a:prstGeom prst="bentConnector3">
              <a:avLst>
                <a:gd name="adj1" fmla="val 50000"/>
              </a:avLst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 w="med" len="lg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>
            <a:xfrm flipV="1">
              <a:off x="5987044" y="4449591"/>
              <a:ext cx="1" cy="910635"/>
            </a:xfrm>
            <a:prstGeom prst="straightConnector1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 w="med" len="lg"/>
            </a:ln>
            <a:effectLst/>
          </p:spPr>
        </p:cxnSp>
        <p:sp>
          <p:nvSpPr>
            <p:cNvPr id="42" name="Rectangle 41"/>
            <p:cNvSpPr/>
            <p:nvPr/>
          </p:nvSpPr>
          <p:spPr>
            <a:xfrm>
              <a:off x="6431969" y="4339794"/>
              <a:ext cx="117495" cy="113774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686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kern="0">
                <a:solidFill>
                  <a:prstClr val="white"/>
                </a:solidFill>
                <a:latin typeface="+mn-lt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953611" y="4329583"/>
              <a:ext cx="117495" cy="113774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217686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kern="0">
                <a:solidFill>
                  <a:prstClr val="white"/>
                </a:solidFill>
                <a:latin typeface="+mn-lt"/>
                <a:cs typeface="+mn-cs"/>
              </a:endParaRPr>
            </a:p>
          </p:txBody>
        </p:sp>
        <p:cxnSp>
          <p:nvCxnSpPr>
            <p:cNvPr id="44" name="Straight Arrow Connector 162"/>
            <p:cNvCxnSpPr>
              <a:stCxn id="36" idx="0"/>
              <a:endCxn id="43" idx="2"/>
            </p:cNvCxnSpPr>
            <p:nvPr/>
          </p:nvCxnSpPr>
          <p:spPr>
            <a:xfrm rot="16200000" flipV="1">
              <a:off x="7013859" y="4441857"/>
              <a:ext cx="850991" cy="853992"/>
            </a:xfrm>
            <a:prstGeom prst="bentConnector3">
              <a:avLst>
                <a:gd name="adj1" fmla="val 50000"/>
              </a:avLst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 w="med" len="lg"/>
            </a:ln>
            <a:effectLst/>
          </p:spPr>
        </p:cxnSp>
        <p:sp>
          <p:nvSpPr>
            <p:cNvPr id="45" name="Rounded Rectangle 44"/>
            <p:cNvSpPr/>
            <p:nvPr/>
          </p:nvSpPr>
          <p:spPr>
            <a:xfrm>
              <a:off x="4953381" y="4691140"/>
              <a:ext cx="3746728" cy="504526"/>
            </a:xfrm>
            <a:prstGeom prst="roundRect">
              <a:avLst>
                <a:gd name="adj" fmla="val 20051"/>
              </a:avLst>
            </a:prstGeom>
            <a:gradFill rotWithShape="1">
              <a:gsLst>
                <a:gs pos="0">
                  <a:srgbClr val="C0504D">
                    <a:lumMod val="75000"/>
                    <a:shade val="30000"/>
                    <a:satMod val="115000"/>
                    <a:alpha val="80000"/>
                  </a:srgbClr>
                </a:gs>
                <a:gs pos="50000">
                  <a:srgbClr val="C0504D">
                    <a:lumMod val="75000"/>
                    <a:shade val="67500"/>
                    <a:satMod val="115000"/>
                    <a:alpha val="85000"/>
                  </a:srgbClr>
                </a:gs>
                <a:gs pos="100000">
                  <a:srgbClr val="C0504D">
                    <a:lumMod val="75000"/>
                    <a:shade val="100000"/>
                    <a:satMod val="115000"/>
                    <a:alpha val="85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38100" h="12700"/>
            </a:sp3d>
          </p:spPr>
          <p:txBody>
            <a:bodyPr rtlCol="0" anchor="ctr"/>
            <a:lstStyle/>
            <a:p>
              <a:pPr defTabSz="217686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87748" y="4832399"/>
              <a:ext cx="1548385" cy="26955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defTabSz="217686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8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Instantiation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098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From metadata to context-setting information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21248020" cy="4495800"/>
          </a:xfrm>
        </p:spPr>
        <p:txBody>
          <a:bodyPr/>
          <a:lstStyle/>
          <a:p>
            <a:r>
              <a:rPr lang="en-US" dirty="0" smtClean="0"/>
              <a:t>Metadata is two four-letter words!</a:t>
            </a:r>
          </a:p>
          <a:p>
            <a:pPr lvl="1"/>
            <a:r>
              <a:rPr lang="en-US" dirty="0" smtClean="0"/>
              <a:t>Information (not data)</a:t>
            </a:r>
          </a:p>
          <a:p>
            <a:pPr lvl="1"/>
            <a:r>
              <a:rPr lang="en-US" dirty="0" smtClean="0"/>
              <a:t>Describes all “stuff” (not just data)</a:t>
            </a:r>
          </a:p>
          <a:p>
            <a:pPr lvl="1"/>
            <a:r>
              <a:rPr lang="en-US" dirty="0" smtClean="0"/>
              <a:t>Indistinguishable (mostly) from “business information”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3800" y="2286000"/>
            <a:ext cx="3798219" cy="354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271110" y="6019800"/>
            <a:ext cx="5203597" cy="2558938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ZA" sz="3800" i="1" dirty="0">
                <a:solidFill>
                  <a:schemeClr val="bg1"/>
                </a:solidFill>
                <a:latin typeface="+mn-lt"/>
              </a:rPr>
              <a:t>The Mars Climate </a:t>
            </a:r>
            <a:r>
              <a:rPr lang="en-ZA" sz="3800" i="1" dirty="0" err="1">
                <a:solidFill>
                  <a:schemeClr val="bg1"/>
                </a:solidFill>
                <a:latin typeface="+mn-lt"/>
              </a:rPr>
              <a:t>Orbiter</a:t>
            </a:r>
            <a:r>
              <a:rPr lang="en-ZA" sz="3800" i="1" dirty="0">
                <a:solidFill>
                  <a:schemeClr val="bg1"/>
                </a:solidFill>
                <a:latin typeface="+mn-lt"/>
              </a:rPr>
              <a:t>, lost in 1999, at a cost of $325M, due to metadata error</a:t>
            </a:r>
            <a:endParaRPr lang="en-US" sz="38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2014, 9sight Consulting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35F75B-216C-495D-8870-779EA50C10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8135600" y="2743200"/>
            <a:ext cx="5339107" cy="5835538"/>
          </a:xfrm>
          <a:prstGeom prst="roundRect">
            <a:avLst>
              <a:gd name="adj" fmla="val 10944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52400" h="1143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the most expensive metadata error in history?</a:t>
            </a:r>
            <a:endParaRPr lang="en-ZA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840580" y="7164445"/>
            <a:ext cx="21248020" cy="502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876300" indent="-4572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1562100" indent="-4572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20193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24765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2933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909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848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05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kern="0" dirty="0" smtClean="0"/>
              <a:t>Context-setting information (CSI)</a:t>
            </a:r>
          </a:p>
          <a:p>
            <a:pPr lvl="1"/>
            <a:r>
              <a:rPr lang="en-US" kern="0" dirty="0" smtClean="0"/>
              <a:t>New image – describes what it is and does</a:t>
            </a:r>
          </a:p>
          <a:p>
            <a:pPr lvl="1"/>
            <a:r>
              <a:rPr lang="en-ZA" kern="0" dirty="0" smtClean="0"/>
              <a:t>Provides the background to each piece of information, to every process component and to all the people that constitute the business</a:t>
            </a:r>
          </a:p>
          <a:p>
            <a:pPr lvl="1"/>
            <a:r>
              <a:rPr lang="en-ZA" kern="0" dirty="0" smtClean="0"/>
              <a:t>All information adds context to something else; it is all context setting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82353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Pages>0</Pages>
  <Words>836</Words>
  <Characters>0</Characters>
  <Application>Microsoft Office PowerPoint</Application>
  <PresentationFormat>Custom</PresentationFormat>
  <Lines>0</Lines>
  <Paragraphs>241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Wingdings</vt:lpstr>
      <vt:lpstr>Calibri</vt:lpstr>
      <vt:lpstr>Lato</vt:lpstr>
      <vt:lpstr>Lucida Handwriting</vt:lpstr>
      <vt:lpstr>Times New Roman</vt:lpstr>
      <vt:lpstr>ヒラギノ角ゴ ProN W3</vt:lpstr>
      <vt:lpstr>ヒラギノ角ゴ ProN W6</vt:lpstr>
      <vt:lpstr>Gill Sans</vt:lpstr>
      <vt:lpstr>Default - Title Slide</vt:lpstr>
      <vt:lpstr>Default - Title and Content</vt:lpstr>
      <vt:lpstr>In the Data Lake:  Not Waving but Drowning </vt:lpstr>
      <vt:lpstr>What is a Data Lake?</vt:lpstr>
      <vt:lpstr>Data Lake – definitions and questions</vt:lpstr>
      <vt:lpstr>The Data Lake Fallacy: All Water and Little Substance </vt:lpstr>
      <vt:lpstr>Do we need a new architecture?</vt:lpstr>
      <vt:lpstr>One more time, let’s do architecture</vt:lpstr>
      <vt:lpstr>The tri-domain information model</vt:lpstr>
      <vt:lpstr>Introducing information pillars</vt:lpstr>
      <vt:lpstr>From metadata to context-setting information</vt:lpstr>
      <vt:lpstr>m3: the modern meaning model</vt:lpstr>
      <vt:lpstr>Human, social and collaborative dimension</vt:lpstr>
      <vt:lpstr>From BI to Business unIntelligence</vt:lpstr>
      <vt:lpstr>Conclusions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Barry Devlin</cp:lastModifiedBy>
  <cp:revision>32</cp:revision>
  <dcterms:modified xsi:type="dcterms:W3CDTF">2014-09-08T08:23:10Z</dcterms:modified>
</cp:coreProperties>
</file>