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83" r:id="rId3"/>
    <p:sldId id="291" r:id="rId4"/>
    <p:sldId id="300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8BA"/>
    <a:srgbClr val="3A4F93"/>
    <a:srgbClr val="A32C3A"/>
    <a:srgbClr val="99A8D7"/>
    <a:srgbClr val="C93748"/>
    <a:srgbClr val="7286C8"/>
    <a:srgbClr val="404040"/>
    <a:srgbClr val="4A2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712" y="-336"/>
      </p:cViewPr>
      <p:guideLst>
        <p:guide orient="horz" pos="1656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123D2A-BC55-4B2E-BF56-0BDF1A0D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59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27DEA-F874-46E4-B352-CA80BF67AACC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074" name="Picture 2" descr="C:\Users\czietz\Desktop\GRAPHICS\LOGO\PEGGED SOFTWARE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43425"/>
            <a:ext cx="25908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2" y="0"/>
            <a:ext cx="9164472" cy="196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4295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4295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2950"/>
            <a:ext cx="7772400" cy="40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57300"/>
            <a:ext cx="7772400" cy="36004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xmlns:p14="http://schemas.microsoft.com/office/powerpoint/2010/main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88124"/>
      </p:ext>
    </p:extLst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21951"/>
      </p:ext>
    </p:extLst>
  </p:cSld>
  <p:clrMapOvr>
    <a:masterClrMapping/>
  </p:clrMapOvr>
  <p:transition xmlns:p14="http://schemas.microsoft.com/office/powerpoint/2010/main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57300"/>
            <a:ext cx="38100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38100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advTm="10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57175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28700"/>
            <a:ext cx="85344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r="222"/>
          <a:stretch/>
        </p:blipFill>
        <p:spPr bwMode="auto">
          <a:xfrm>
            <a:off x="0" y="0"/>
            <a:ext cx="9144000" cy="202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pitchFamily="16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pitchFamily="16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pitchFamily="16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pitchFamily="16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 Rounded MT Bold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 Rounded MT Bold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 Rounded MT Bold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 Rounded MT Bold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4A2C84"/>
          </a:solidFill>
          <a:latin typeface="Trebuchet MS" charset="0"/>
          <a:ea typeface="+mn-ea"/>
          <a:cs typeface="ＭＳ Ｐゴシック" charset="-128"/>
        </a:defRPr>
      </a:lvl1pPr>
      <a:lvl2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rgbClr val="404040"/>
          </a:solidFill>
          <a:latin typeface="Trebuchet MS" charset="0"/>
          <a:ea typeface="+mn-ea"/>
        </a:defRPr>
      </a:lvl2pPr>
      <a:lvl3pPr marL="749300" indent="-1778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404040"/>
          </a:solidFill>
          <a:latin typeface="Trebuchet MS" charset="0"/>
          <a:ea typeface="+mn-ea"/>
        </a:defRPr>
      </a:lvl3pPr>
      <a:lvl4pPr marL="1092200" indent="279400" algn="l" rtl="0" eaLnBrk="0" fontAlgn="base" hangingPunct="0">
        <a:spcBef>
          <a:spcPct val="20000"/>
        </a:spcBef>
        <a:spcAft>
          <a:spcPct val="0"/>
        </a:spcAft>
        <a:defRPr sz="1200">
          <a:solidFill>
            <a:srgbClr val="404040"/>
          </a:solidFill>
          <a:latin typeface="Trebuchet MS" charset="0"/>
          <a:ea typeface="+mn-ea"/>
        </a:defRPr>
      </a:lvl4pPr>
      <a:lvl5pPr marL="1485900" indent="342900" algn="l" rtl="0" eaLnBrk="0" fontAlgn="base" hangingPunct="0">
        <a:spcBef>
          <a:spcPct val="20000"/>
        </a:spcBef>
        <a:spcAft>
          <a:spcPct val="0"/>
        </a:spcAft>
        <a:defRPr sz="1200">
          <a:solidFill>
            <a:srgbClr val="404040"/>
          </a:solidFill>
          <a:latin typeface="Trebuchet MS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rgbClr val="40404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rgbClr val="40404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rgbClr val="40404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zietz\Desktop\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" r="3988"/>
          <a:stretch/>
        </p:blipFill>
        <p:spPr bwMode="auto">
          <a:xfrm>
            <a:off x="-30892" y="0"/>
            <a:ext cx="9174892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24200" y="666750"/>
            <a:ext cx="5791200" cy="261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3A4F93"/>
                </a:solidFill>
                <a:latin typeface="Trebuchet MS" charset="0"/>
              </a:rPr>
              <a:t>Reducing Employee Turnover by 75%: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3A4F93"/>
                </a:solidFill>
                <a:latin typeface="Trebuchet MS" charset="0"/>
              </a:rPr>
              <a:t>Applying Data and Predictive Analytics to Hiring and Team Assembly</a:t>
            </a:r>
            <a:endParaRPr lang="en-US" sz="2000" dirty="0">
              <a:solidFill>
                <a:srgbClr val="3A4F93"/>
              </a:solidFill>
              <a:latin typeface="Trebuchet MS" charset="0"/>
            </a:endParaRPr>
          </a:p>
          <a:p>
            <a:pPr lvl="6" algn="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404040"/>
                </a:solidFill>
                <a:latin typeface="Trebuchet MS" charset="0"/>
              </a:rPr>
              <a:t>Michael Rosenbaum</a:t>
            </a:r>
          </a:p>
          <a:p>
            <a:pPr lvl="6" algn="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404040"/>
                </a:solidFill>
                <a:latin typeface="Trebuchet MS" charset="0"/>
              </a:rPr>
              <a:t>CEO, Pegged Software</a:t>
            </a:r>
            <a:endParaRPr lang="en-US" sz="2000" b="1" dirty="0">
              <a:solidFill>
                <a:srgbClr val="404040"/>
              </a:solidFill>
              <a:latin typeface="Trebuchet M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A32C3A"/>
              </a:buClr>
            </a:pPr>
            <a:endParaRPr lang="en-US" sz="2400" b="0" dirty="0">
              <a:solidFill>
                <a:srgbClr val="404040"/>
              </a:solidFill>
            </a:endParaRPr>
          </a:p>
          <a:p>
            <a:pPr>
              <a:buClr>
                <a:srgbClr val="A32C3A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404040"/>
                </a:solidFill>
              </a:rPr>
              <a:t>At Xerox, </a:t>
            </a:r>
            <a:r>
              <a:rPr lang="en-US" sz="2400" b="0" dirty="0" err="1" smtClean="0">
                <a:solidFill>
                  <a:srgbClr val="404040"/>
                </a:solidFill>
              </a:rPr>
              <a:t>Evolv</a:t>
            </a:r>
            <a:r>
              <a:rPr lang="en-US" sz="2400" b="0" dirty="0" smtClean="0">
                <a:solidFill>
                  <a:srgbClr val="404040"/>
                </a:solidFill>
              </a:rPr>
              <a:t> found almost no correlation between relevant prior experience and performance</a:t>
            </a:r>
          </a:p>
          <a:p>
            <a:pPr>
              <a:buClr>
                <a:srgbClr val="A32C3A"/>
              </a:buClr>
              <a:buFont typeface="Arial"/>
              <a:buChar char="•"/>
            </a:pPr>
            <a:endParaRPr lang="en-US" sz="2400" b="0" dirty="0">
              <a:solidFill>
                <a:srgbClr val="404040"/>
              </a:solidFill>
            </a:endParaRPr>
          </a:p>
          <a:p>
            <a:pPr>
              <a:buClr>
                <a:srgbClr val="A32C3A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404040"/>
                </a:solidFill>
              </a:rPr>
              <a:t>Initial 6 month trial showed 20% improvements in attrition pre-post</a:t>
            </a:r>
          </a:p>
          <a:p>
            <a:pPr>
              <a:buClr>
                <a:srgbClr val="A32C3A"/>
              </a:buClr>
              <a:buFont typeface="Arial"/>
              <a:buChar char="•"/>
            </a:pPr>
            <a:endParaRPr lang="en-US" sz="2400" b="0" dirty="0">
              <a:solidFill>
                <a:srgbClr val="404040"/>
              </a:solidFill>
            </a:endParaRPr>
          </a:p>
          <a:p>
            <a:pPr>
              <a:buClr>
                <a:srgbClr val="A32C3A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404040"/>
                </a:solidFill>
              </a:rPr>
              <a:t>At Novo 1, pre-post comparisons showed 39% improvements in attrition</a:t>
            </a:r>
          </a:p>
          <a:p>
            <a:pPr>
              <a:buClr>
                <a:srgbClr val="A32C3A"/>
              </a:buClr>
              <a:buFont typeface="Arial"/>
              <a:buChar char="•"/>
            </a:pPr>
            <a:endParaRPr lang="en-US" sz="2400" b="0" dirty="0">
              <a:solidFill>
                <a:srgbClr val="404040"/>
              </a:solidFill>
            </a:endParaRPr>
          </a:p>
          <a:p>
            <a:pPr>
              <a:buClr>
                <a:srgbClr val="A32C3A"/>
              </a:buClr>
              <a:buFont typeface="Arial"/>
              <a:buChar char="•"/>
            </a:pPr>
            <a:endParaRPr lang="en-US" sz="2400" b="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7160"/>
      </p:ext>
    </p:extLst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Adoption: Outcomes as the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534400" cy="3343275"/>
          </a:xfrm>
        </p:spPr>
        <p:txBody>
          <a:bodyPr/>
          <a:lstStyle/>
          <a:p>
            <a:pPr>
              <a:buClr>
                <a:srgbClr val="A32C3A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404040"/>
                </a:solidFill>
              </a:rPr>
              <a:t>Limitations for HR – budget not tied to P&amp;L</a:t>
            </a:r>
          </a:p>
          <a:p>
            <a:pPr>
              <a:buClr>
                <a:srgbClr val="A32C3A"/>
              </a:buClr>
              <a:buFont typeface="Arial"/>
              <a:buChar char="•"/>
            </a:pPr>
            <a:endParaRPr lang="en-US" sz="2400" b="0" dirty="0">
              <a:solidFill>
                <a:srgbClr val="404040"/>
              </a:solidFill>
            </a:endParaRPr>
          </a:p>
          <a:p>
            <a:pPr>
              <a:buClr>
                <a:srgbClr val="A32C3A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404040"/>
                </a:solidFill>
              </a:rPr>
              <a:t>Limitations in sophistication</a:t>
            </a:r>
          </a:p>
          <a:p>
            <a:pPr>
              <a:buClr>
                <a:srgbClr val="A32C3A"/>
              </a:buClr>
              <a:buFont typeface="Arial"/>
              <a:buChar char="•"/>
            </a:pPr>
            <a:endParaRPr lang="en-US" sz="2400" b="0" dirty="0">
              <a:solidFill>
                <a:srgbClr val="404040"/>
              </a:solidFill>
            </a:endParaRPr>
          </a:p>
          <a:p>
            <a:pPr>
              <a:buClr>
                <a:srgbClr val="A32C3A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404040"/>
                </a:solidFill>
              </a:rPr>
              <a:t>Regulatory environment</a:t>
            </a:r>
          </a:p>
          <a:p>
            <a:pPr>
              <a:buClr>
                <a:srgbClr val="A32C3A"/>
              </a:buClr>
              <a:buFont typeface="Arial"/>
              <a:buChar char="•"/>
            </a:pPr>
            <a:endParaRPr lang="en-US" sz="2400" b="0" dirty="0">
              <a:solidFill>
                <a:srgbClr val="404040"/>
              </a:solidFill>
            </a:endParaRPr>
          </a:p>
          <a:p>
            <a:pPr>
              <a:buClr>
                <a:srgbClr val="A32C3A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404040"/>
                </a:solidFill>
              </a:rPr>
              <a:t>Individual resistance – comparison to online dating industry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OUTCOMES DRIVE ADOPTION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464994"/>
      </p:ext>
    </p:extLst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0" dirty="0" smtClean="0">
              <a:solidFill>
                <a:srgbClr val="404040"/>
              </a:solidFill>
            </a:endParaRPr>
          </a:p>
          <a:p>
            <a:pPr algn="ctr"/>
            <a:endParaRPr lang="en-US" b="0" dirty="0">
              <a:solidFill>
                <a:srgbClr val="404040"/>
              </a:solidFill>
            </a:endParaRPr>
          </a:p>
          <a:p>
            <a:pPr algn="ctr"/>
            <a:r>
              <a:rPr lang="en-US" sz="2400" b="0" dirty="0" smtClean="0">
                <a:solidFill>
                  <a:srgbClr val="404040"/>
                </a:solidFill>
              </a:rPr>
              <a:t>Questions?</a:t>
            </a:r>
          </a:p>
          <a:p>
            <a:pPr algn="ctr"/>
            <a:endParaRPr lang="en-US" sz="2400" b="0" dirty="0">
              <a:solidFill>
                <a:srgbClr val="404040"/>
              </a:solidFill>
            </a:endParaRPr>
          </a:p>
          <a:p>
            <a:pPr algn="ctr"/>
            <a:endParaRPr lang="en-US" sz="2400" b="0" dirty="0">
              <a:solidFill>
                <a:srgbClr val="404040"/>
              </a:solidFill>
            </a:endParaRPr>
          </a:p>
          <a:p>
            <a:pPr algn="ctr"/>
            <a:r>
              <a:rPr lang="en-US" sz="2400" b="0" dirty="0" smtClean="0">
                <a:solidFill>
                  <a:srgbClr val="404040"/>
                </a:solidFill>
              </a:rPr>
              <a:t>Office Hours</a:t>
            </a:r>
          </a:p>
          <a:p>
            <a:pPr algn="ctr"/>
            <a:r>
              <a:rPr lang="en-US" sz="2400" b="0" dirty="0" smtClean="0">
                <a:solidFill>
                  <a:srgbClr val="404040"/>
                </a:solidFill>
              </a:rPr>
              <a:t>Thursday, October 16, at 5:00pm</a:t>
            </a:r>
          </a:p>
          <a:p>
            <a:pPr algn="ctr"/>
            <a:r>
              <a:rPr lang="en-US" sz="2400" b="0" dirty="0" smtClean="0">
                <a:solidFill>
                  <a:srgbClr val="404040"/>
                </a:solidFill>
              </a:rPr>
              <a:t>mrosenbaum@peggedsoftware.com</a:t>
            </a:r>
            <a:endParaRPr lang="en-US" sz="2400" b="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92047"/>
      </p:ext>
    </p:extLst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Data to Hiring and Team Assembly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3343275"/>
          </a:xfrm>
        </p:spPr>
        <p:txBody>
          <a:bodyPr/>
          <a:lstStyle/>
          <a:p>
            <a:pPr marL="576263" lvl="1" indent="-177800" eaLnBrk="1" hangingPunct="1">
              <a:buClr>
                <a:srgbClr val="A32C3A"/>
              </a:buClr>
            </a:pPr>
            <a:r>
              <a:rPr lang="en-US" sz="2800" dirty="0" smtClean="0"/>
              <a:t>The Subjectivity of Hiring</a:t>
            </a:r>
          </a:p>
          <a:p>
            <a:pPr marL="982663" lvl="2" eaLnBrk="1" hangingPunct="1">
              <a:buClr>
                <a:srgbClr val="A32C3A"/>
              </a:buClr>
            </a:pPr>
            <a:r>
              <a:rPr lang="en-US" sz="2400" dirty="0"/>
              <a:t>One of the most inefficient areas of economic activity (bias, perception, information problem</a:t>
            </a:r>
            <a:r>
              <a:rPr lang="en-US" sz="2400" dirty="0" smtClean="0"/>
              <a:t>)</a:t>
            </a:r>
          </a:p>
          <a:p>
            <a:pPr marL="982663" lvl="2" eaLnBrk="1" hangingPunct="1">
              <a:buClr>
                <a:srgbClr val="A32C3A"/>
              </a:buClr>
            </a:pPr>
            <a:endParaRPr lang="en-US" sz="2400" dirty="0"/>
          </a:p>
          <a:p>
            <a:pPr marL="576263" lvl="1" eaLnBrk="1" hangingPunct="1">
              <a:buClr>
                <a:srgbClr val="A32C3A"/>
              </a:buClr>
            </a:pPr>
            <a:r>
              <a:rPr lang="en-US" sz="2800" dirty="0" smtClean="0"/>
              <a:t>The Industry</a:t>
            </a:r>
          </a:p>
          <a:p>
            <a:pPr marL="982663" lvl="2" eaLnBrk="1" hangingPunct="1">
              <a:buClr>
                <a:srgbClr val="A32C3A"/>
              </a:buClr>
            </a:pPr>
            <a:r>
              <a:rPr lang="en-US" sz="2400" dirty="0" smtClean="0"/>
              <a:t>Early entrants of the Oakland A’s to today</a:t>
            </a:r>
          </a:p>
          <a:p>
            <a:pPr marL="982663" lvl="2" eaLnBrk="1" hangingPunct="1">
              <a:buClr>
                <a:srgbClr val="A32C3A"/>
              </a:buClr>
            </a:pPr>
            <a:endParaRPr lang="en-US" sz="2400" dirty="0" smtClean="0"/>
          </a:p>
          <a:p>
            <a:pPr marL="576263" lvl="1" eaLnBrk="1" hangingPunct="1">
              <a:buClr>
                <a:srgbClr val="A32C3A"/>
              </a:buClr>
            </a:pPr>
            <a:r>
              <a:rPr lang="en-US" sz="2800" dirty="0" smtClean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1302039020"/>
      </p:ext>
    </p:extLst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000375"/>
          </a:xfrm>
        </p:spPr>
        <p:txBody>
          <a:bodyPr/>
          <a:lstStyle/>
          <a:p>
            <a:pPr marL="741363" lvl="1" indent="-342900" eaLnBrk="1" hangingPunct="1">
              <a:spcBef>
                <a:spcPts val="0"/>
              </a:spcBef>
              <a:buClr>
                <a:srgbClr val="A32C3A"/>
              </a:buClr>
              <a:buFont typeface="Arial"/>
              <a:buChar char="•"/>
            </a:pPr>
            <a:r>
              <a:rPr lang="en-US" sz="2800" dirty="0" smtClean="0"/>
              <a:t>Platforms</a:t>
            </a:r>
          </a:p>
          <a:p>
            <a:pPr marL="982663" lvl="2" eaLnBrk="1" hangingPunct="1">
              <a:spcBef>
                <a:spcPts val="0"/>
              </a:spcBef>
              <a:buClr>
                <a:srgbClr val="A32C3A"/>
              </a:buClr>
            </a:pPr>
            <a:r>
              <a:rPr lang="en-US" sz="2400" dirty="0" smtClean="0"/>
              <a:t>Pegged Software, </a:t>
            </a:r>
            <a:r>
              <a:rPr lang="en-US" sz="2400" dirty="0" err="1" smtClean="0"/>
              <a:t>Evolv</a:t>
            </a:r>
            <a:r>
              <a:rPr lang="en-US" sz="2400" dirty="0" smtClean="0"/>
              <a:t> on Demand</a:t>
            </a:r>
          </a:p>
          <a:p>
            <a:pPr marL="576263" lvl="1" indent="-177800" eaLnBrk="1" hangingPunct="1">
              <a:spcBef>
                <a:spcPts val="0"/>
              </a:spcBef>
              <a:buClr>
                <a:srgbClr val="A32C3A"/>
              </a:buClr>
            </a:pPr>
            <a:endParaRPr lang="en-US" sz="2400" dirty="0"/>
          </a:p>
          <a:p>
            <a:pPr marL="398463" lvl="1" indent="0" eaLnBrk="1" hangingPunct="1">
              <a:spcBef>
                <a:spcPts val="0"/>
              </a:spcBef>
              <a:buClr>
                <a:srgbClr val="A32C3A"/>
              </a:buClr>
              <a:buNone/>
            </a:pPr>
            <a:endParaRPr lang="en-US" sz="2400" dirty="0" smtClean="0"/>
          </a:p>
          <a:p>
            <a:pPr marL="741363" lvl="1" indent="-342900" eaLnBrk="1" hangingPunct="1">
              <a:spcBef>
                <a:spcPts val="0"/>
              </a:spcBef>
              <a:buClr>
                <a:srgbClr val="A32C3A"/>
              </a:buClr>
              <a:buFont typeface="Arial"/>
              <a:buChar char="•"/>
            </a:pPr>
            <a:r>
              <a:rPr lang="en-US" sz="2800" dirty="0" smtClean="0"/>
              <a:t>Internal Use</a:t>
            </a:r>
          </a:p>
          <a:p>
            <a:pPr marL="982663" lvl="2" eaLnBrk="1" hangingPunct="1">
              <a:spcBef>
                <a:spcPts val="0"/>
              </a:spcBef>
              <a:buClr>
                <a:srgbClr val="A32C3A"/>
              </a:buClr>
            </a:pPr>
            <a:r>
              <a:rPr lang="en-US" sz="2400" dirty="0" smtClean="0"/>
              <a:t>Google, Catalyst IT Services</a:t>
            </a:r>
          </a:p>
          <a:p>
            <a:pPr marL="576263" lvl="1" indent="-177800" eaLnBrk="1" hangingPunct="1">
              <a:spcBef>
                <a:spcPts val="0"/>
              </a:spcBef>
              <a:buClr>
                <a:srgbClr val="A32C3A"/>
              </a:buClr>
            </a:pPr>
            <a:endParaRPr lang="en-US" sz="2400" dirty="0"/>
          </a:p>
          <a:p>
            <a:pPr marL="398463" lvl="1" indent="0" eaLnBrk="1" hangingPunct="1">
              <a:spcBef>
                <a:spcPts val="0"/>
              </a:spcBef>
              <a:buClr>
                <a:srgbClr val="A32C3A"/>
              </a:buClr>
              <a:buNone/>
            </a:pPr>
            <a:endParaRPr lang="en-US" sz="2400" dirty="0" smtClean="0"/>
          </a:p>
          <a:p>
            <a:pPr marL="741363" lvl="1" indent="-342900" eaLnBrk="1" hangingPunct="1">
              <a:spcBef>
                <a:spcPts val="0"/>
              </a:spcBef>
              <a:buClr>
                <a:srgbClr val="A32C3A"/>
              </a:buClr>
              <a:buFont typeface="Arial"/>
              <a:buChar char="•"/>
            </a:pPr>
            <a:r>
              <a:rPr lang="en-US" sz="2800" dirty="0" smtClean="0"/>
              <a:t>Generalized talent predictions</a:t>
            </a:r>
          </a:p>
          <a:p>
            <a:pPr marL="982663" lvl="2" eaLnBrk="1" hangingPunct="1">
              <a:spcBef>
                <a:spcPts val="0"/>
              </a:spcBef>
              <a:buClr>
                <a:srgbClr val="A32C3A"/>
              </a:buClr>
            </a:pPr>
            <a:r>
              <a:rPr lang="en-US" sz="2400" dirty="0" smtClean="0"/>
              <a:t>Gild, </a:t>
            </a:r>
            <a:r>
              <a:rPr lang="en-US" sz="2400" dirty="0" err="1" smtClean="0"/>
              <a:t>Codecademy</a:t>
            </a:r>
            <a:endParaRPr lang="en-US" sz="2400" dirty="0" smtClean="0"/>
          </a:p>
          <a:p>
            <a:pPr marL="576263" lvl="1" indent="-177800" eaLnBrk="1" hangingPunct="1">
              <a:spcBef>
                <a:spcPts val="0"/>
              </a:spcBef>
              <a:buClr>
                <a:srgbClr val="A32C3A"/>
              </a:buClr>
            </a:pPr>
            <a:endParaRPr lang="en-US" dirty="0"/>
          </a:p>
          <a:p>
            <a:pPr marL="398463" lvl="1" indent="0" eaLnBrk="1" hangingPunct="1">
              <a:spcBef>
                <a:spcPts val="0"/>
              </a:spcBef>
              <a:buClr>
                <a:srgbClr val="A32C3A"/>
              </a:buClr>
              <a:buNone/>
            </a:pPr>
            <a:endParaRPr lang="en-US" dirty="0" smtClean="0"/>
          </a:p>
          <a:p>
            <a:pPr marL="576263" lvl="1" indent="-177800" eaLnBrk="1" hangingPunct="1">
              <a:spcBef>
                <a:spcPts val="0"/>
              </a:spcBef>
              <a:buClr>
                <a:srgbClr val="A32C3A"/>
              </a:buClr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95655385"/>
      </p:ext>
    </p:extLst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and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534400" cy="2514600"/>
          </a:xfrm>
        </p:spPr>
        <p:txBody>
          <a:bodyPr/>
          <a:lstStyle/>
          <a:p>
            <a:pPr marL="855663" lvl="1" indent="-457200" eaLnBrk="1" hangingPunct="1">
              <a:spcBef>
                <a:spcPts val="0"/>
              </a:spcBef>
              <a:buClr>
                <a:srgbClr val="A32C3A"/>
              </a:buClr>
              <a:buFont typeface="Arial"/>
              <a:buChar char="•"/>
            </a:pPr>
            <a:r>
              <a:rPr lang="en-US" sz="2800" dirty="0" smtClean="0"/>
              <a:t>More </a:t>
            </a:r>
            <a:r>
              <a:rPr lang="en-US" sz="2800" dirty="0"/>
              <a:t>sophisticated analysis of existing data (resumes, </a:t>
            </a:r>
            <a:r>
              <a:rPr lang="en-US" sz="2800" dirty="0" smtClean="0"/>
              <a:t>	other </a:t>
            </a:r>
            <a:r>
              <a:rPr lang="en-US" sz="2800" dirty="0"/>
              <a:t>application </a:t>
            </a:r>
            <a:r>
              <a:rPr lang="en-US" sz="2800" dirty="0" smtClean="0"/>
              <a:t>information including code, text)</a:t>
            </a:r>
            <a:endParaRPr lang="en-US" sz="2800" dirty="0"/>
          </a:p>
          <a:p>
            <a:pPr marL="855663" lvl="1" indent="-457200" eaLnBrk="1" hangingPunct="1">
              <a:spcBef>
                <a:spcPts val="0"/>
              </a:spcBef>
              <a:buClr>
                <a:srgbClr val="A32C3A"/>
              </a:buClr>
              <a:buFont typeface="Arial"/>
              <a:buChar char="•"/>
            </a:pPr>
            <a:endParaRPr lang="en-US" sz="2800" dirty="0" smtClean="0"/>
          </a:p>
          <a:p>
            <a:pPr marL="855663" lvl="1" indent="-457200" eaLnBrk="1" hangingPunct="1">
              <a:spcBef>
                <a:spcPts val="0"/>
              </a:spcBef>
              <a:buClr>
                <a:srgbClr val="A32C3A"/>
              </a:buClr>
              <a:buFont typeface="Arial"/>
              <a:buChar char="•"/>
            </a:pPr>
            <a:r>
              <a:rPr lang="en-US" sz="2800" dirty="0" smtClean="0"/>
              <a:t>Public </a:t>
            </a:r>
            <a:r>
              <a:rPr lang="en-US" sz="2800" dirty="0"/>
              <a:t>data</a:t>
            </a:r>
          </a:p>
          <a:p>
            <a:pPr marL="855663" lvl="1" indent="-457200" eaLnBrk="1" hangingPunct="1">
              <a:spcBef>
                <a:spcPts val="0"/>
              </a:spcBef>
              <a:buClr>
                <a:srgbClr val="A32C3A"/>
              </a:buClr>
              <a:buFont typeface="Arial"/>
              <a:buChar char="•"/>
            </a:pPr>
            <a:endParaRPr lang="en-US" sz="2800" dirty="0" smtClean="0"/>
          </a:p>
          <a:p>
            <a:pPr marL="855663" lvl="1" indent="-457200" eaLnBrk="1" hangingPunct="1">
              <a:spcBef>
                <a:spcPts val="0"/>
              </a:spcBef>
              <a:buClr>
                <a:srgbClr val="A32C3A"/>
              </a:buClr>
              <a:buFont typeface="Arial"/>
              <a:buChar char="•"/>
            </a:pPr>
            <a:r>
              <a:rPr lang="en-US" sz="2800" dirty="0" smtClean="0"/>
              <a:t>Metadata</a:t>
            </a:r>
            <a:endParaRPr lang="en-US" sz="2800" dirty="0"/>
          </a:p>
          <a:p>
            <a:pPr marL="398463" lvl="1" indent="0" algn="ctr" eaLnBrk="1" hangingPunct="1">
              <a:spcBef>
                <a:spcPts val="0"/>
              </a:spcBef>
              <a:buClr>
                <a:srgbClr val="A32C3A"/>
              </a:buClr>
              <a:buNone/>
            </a:pPr>
            <a:endParaRPr lang="en-US" sz="2400" b="1" dirty="0" smtClean="0">
              <a:solidFill>
                <a:srgbClr val="4E68BA"/>
              </a:solidFill>
            </a:endParaRPr>
          </a:p>
          <a:p>
            <a:pPr marL="398463" lvl="1" indent="0" algn="ctr" eaLnBrk="1" hangingPunct="1">
              <a:spcBef>
                <a:spcPts val="0"/>
              </a:spcBef>
              <a:buClr>
                <a:srgbClr val="A32C3A"/>
              </a:buClr>
              <a:buNone/>
            </a:pPr>
            <a:r>
              <a:rPr lang="en-US" sz="2400" b="1" dirty="0" smtClean="0">
                <a:solidFill>
                  <a:srgbClr val="4E68BA"/>
                </a:solidFill>
              </a:rPr>
              <a:t>DEFINING THE DEPENDENT VARIABLE</a:t>
            </a:r>
          </a:p>
          <a:p>
            <a:pPr marL="398463" lvl="1" indent="0" algn="ctr" eaLnBrk="1" hangingPunct="1">
              <a:spcBef>
                <a:spcPts val="0"/>
              </a:spcBef>
              <a:buClr>
                <a:srgbClr val="A32C3A"/>
              </a:buClr>
              <a:buNone/>
            </a:pPr>
            <a:r>
              <a:rPr lang="en-US" sz="2400" b="1" dirty="0" smtClean="0">
                <a:solidFill>
                  <a:srgbClr val="4E68BA"/>
                </a:solidFill>
              </a:rPr>
              <a:t>FOR WHAT OUTCOME ARE YOU OPTIMIZING</a:t>
            </a:r>
            <a:endParaRPr lang="en-US" sz="2400" b="1" dirty="0">
              <a:solidFill>
                <a:srgbClr val="4E68BA"/>
              </a:solidFill>
            </a:endParaRPr>
          </a:p>
          <a:p>
            <a:pPr marL="398463" lvl="1" indent="0" eaLnBrk="1" hangingPunct="1">
              <a:spcBef>
                <a:spcPts val="0"/>
              </a:spcBef>
              <a:buClr>
                <a:srgbClr val="A32C3A"/>
              </a:buClr>
              <a:buNone/>
            </a:pPr>
            <a:endParaRPr lang="en-US" dirty="0" smtClean="0"/>
          </a:p>
          <a:p>
            <a:pPr marL="576263" lvl="1" indent="-177800" eaLnBrk="1" hangingPunct="1">
              <a:spcBef>
                <a:spcPts val="0"/>
              </a:spcBef>
              <a:buClr>
                <a:srgbClr val="A32C3A"/>
              </a:buClr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33354724"/>
      </p:ext>
    </p:extLst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- Turnover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2200" dirty="0" smtClean="0"/>
          </a:p>
          <a:p>
            <a:pPr algn="ctr"/>
            <a:r>
              <a:rPr lang="en-US" sz="2200" dirty="0" smtClean="0">
                <a:solidFill>
                  <a:srgbClr val="404040"/>
                </a:solidFill>
              </a:rPr>
              <a:t>Pre-Pegged deployment compared to Post-Pegged Deployment</a:t>
            </a:r>
          </a:p>
          <a:p>
            <a:pPr algn="ctr"/>
            <a:r>
              <a:rPr lang="en-US" sz="2200" dirty="0" smtClean="0">
                <a:solidFill>
                  <a:srgbClr val="404040"/>
                </a:solidFill>
              </a:rPr>
              <a:t>Across 3M job applications/</a:t>
            </a:r>
            <a:r>
              <a:rPr lang="en-US" sz="2200" dirty="0" err="1" smtClean="0">
                <a:solidFill>
                  <a:srgbClr val="404040"/>
                </a:solidFill>
              </a:rPr>
              <a:t>yr</a:t>
            </a:r>
            <a:r>
              <a:rPr lang="en-US" sz="2200" dirty="0" smtClean="0">
                <a:solidFill>
                  <a:srgbClr val="404040"/>
                </a:solidFill>
              </a:rPr>
              <a:t> and 119 healthcare facilities</a:t>
            </a:r>
            <a:endParaRPr lang="en-US" sz="2200" dirty="0">
              <a:solidFill>
                <a:srgbClr val="404040"/>
              </a:solidFill>
            </a:endParaRPr>
          </a:p>
        </p:txBody>
      </p:sp>
      <p:pic>
        <p:nvPicPr>
          <p:cNvPr id="1026" name="Picture 2" descr="C:\Users\mrosenbaum\AppData\Local\Microsoft\Windows\Temporary Internet Files\Content.Outlook\FVE43LO8\pre_post_pegged_percentage_improveme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0"/>
          <a:stretch/>
        </p:blipFill>
        <p:spPr bwMode="auto">
          <a:xfrm>
            <a:off x="1604963" y="2286000"/>
            <a:ext cx="5934075" cy="247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8221"/>
      </p:ext>
    </p:extLst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– Turnover (Demonstrating </a:t>
            </a:r>
            <a:r>
              <a:rPr lang="en-US" dirty="0"/>
              <a:t>C</a:t>
            </a:r>
            <a:r>
              <a:rPr lang="en-US" dirty="0" smtClean="0"/>
              <a:t>ausation)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343275"/>
          </a:xfrm>
        </p:spPr>
        <p:txBody>
          <a:bodyPr/>
          <a:lstStyle/>
          <a:p>
            <a:pPr algn="ctr"/>
            <a:r>
              <a:rPr lang="en-US" sz="2200" dirty="0" smtClean="0">
                <a:solidFill>
                  <a:srgbClr val="404040"/>
                </a:solidFill>
              </a:rPr>
              <a:t>Turnover improvement in Pegged-deployed job categories</a:t>
            </a:r>
          </a:p>
          <a:p>
            <a:pPr algn="ctr"/>
            <a:r>
              <a:rPr lang="en-US" sz="2200" dirty="0" smtClean="0">
                <a:solidFill>
                  <a:srgbClr val="404040"/>
                </a:solidFill>
              </a:rPr>
              <a:t>compared to control groups—either rest of the hospital or</a:t>
            </a:r>
          </a:p>
          <a:p>
            <a:pPr algn="ctr"/>
            <a:r>
              <a:rPr lang="en-US" sz="2200" dirty="0" smtClean="0">
                <a:solidFill>
                  <a:srgbClr val="404040"/>
                </a:solidFill>
              </a:rPr>
              <a:t>same job categories in other hospitals in the same system</a:t>
            </a:r>
          </a:p>
          <a:p>
            <a:pPr algn="ctr"/>
            <a:r>
              <a:rPr lang="en-US" sz="2200" dirty="0">
                <a:solidFill>
                  <a:srgbClr val="404040"/>
                </a:solidFill>
              </a:rPr>
              <a:t>o</a:t>
            </a:r>
            <a:r>
              <a:rPr lang="en-US" sz="2200" dirty="0" smtClean="0">
                <a:solidFill>
                  <a:srgbClr val="404040"/>
                </a:solidFill>
              </a:rPr>
              <a:t>ver the same time period</a:t>
            </a:r>
          </a:p>
          <a:p>
            <a:pPr algn="ctr"/>
            <a:endParaRPr lang="en-US" dirty="0" smtClean="0"/>
          </a:p>
        </p:txBody>
      </p:sp>
      <p:pic>
        <p:nvPicPr>
          <p:cNvPr id="2050" name="Picture 2" descr="C:\Users\mrosenbaum\AppData\Local\Microsoft\Windows\Temporary Internet Files\Content.Outlook\FVE43LO8\control_versus_pegged_category_percentage_difference_turnover_change_over_tim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0"/>
          <a:stretch/>
        </p:blipFill>
        <p:spPr bwMode="auto">
          <a:xfrm>
            <a:off x="1371600" y="2724150"/>
            <a:ext cx="59340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36734"/>
      </p:ext>
    </p:extLst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Outcomes—Quality Improvement (Healthcare)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4450"/>
            <a:ext cx="8534400" cy="3000375"/>
          </a:xfrm>
        </p:spPr>
        <p:txBody>
          <a:bodyPr/>
          <a:lstStyle/>
          <a:p>
            <a:pPr algn="ctr"/>
            <a:r>
              <a:rPr lang="en-US" sz="2200" dirty="0" smtClean="0">
                <a:solidFill>
                  <a:srgbClr val="404040"/>
                </a:solidFill>
              </a:rPr>
              <a:t>Using HCAHP likelihood to recommend </a:t>
            </a:r>
          </a:p>
          <a:p>
            <a:pPr algn="ctr"/>
            <a:r>
              <a:rPr lang="en-US" sz="2200" dirty="0" smtClean="0">
                <a:solidFill>
                  <a:srgbClr val="404040"/>
                </a:solidFill>
              </a:rPr>
              <a:t>scores as outcomes</a:t>
            </a:r>
            <a:endParaRPr lang="en-US" sz="2200" dirty="0">
              <a:solidFill>
                <a:srgbClr val="404040"/>
              </a:solidFill>
            </a:endParaRPr>
          </a:p>
        </p:txBody>
      </p:sp>
      <p:pic>
        <p:nvPicPr>
          <p:cNvPr id="3074" name="Picture 2" descr="C:\Users\mrosenbaum\AppData\Local\Microsoft\Windows\Temporary Internet Files\Content.Outlook\FVE43LO8\patient_satisfaction_change_recomm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171700"/>
            <a:ext cx="458216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94469"/>
      </p:ext>
    </p:extLst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Improvements – Software Engineering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23" y="1428750"/>
            <a:ext cx="4724400" cy="34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278707"/>
              </p:ext>
            </p:extLst>
          </p:nvPr>
        </p:nvGraphicFramePr>
        <p:xfrm>
          <a:off x="533400" y="1200150"/>
          <a:ext cx="48006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Chart" r:id="rId4" imgW="29142857" imgH="13633286" progId="MSGraph.Chart.8">
                  <p:embed/>
                </p:oleObj>
              </mc:Choice>
              <mc:Fallback>
                <p:oleObj name="Chart" r:id="rId4" imgW="29142857" imgH="13633286" progId="MSGraph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00150"/>
                        <a:ext cx="480060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314809"/>
      </p:ext>
    </p:extLst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Improvements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428750"/>
            <a:ext cx="3352799" cy="29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992558"/>
            <a:ext cx="2895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32C3A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404040"/>
                </a:solidFill>
                <a:latin typeface="Trebuchet MS"/>
                <a:cs typeface="Trebuchet MS"/>
              </a:rPr>
              <a:t>Combined teams</a:t>
            </a:r>
          </a:p>
          <a:p>
            <a:pPr marL="342900" indent="-342900">
              <a:buClr>
                <a:srgbClr val="A32C3A"/>
              </a:buClr>
              <a:buFont typeface="Arial"/>
              <a:buChar char="•"/>
            </a:pPr>
            <a:endParaRPr lang="en-US" sz="220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42900" indent="-342900">
              <a:buClr>
                <a:srgbClr val="A32C3A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404040"/>
                </a:solidFill>
                <a:latin typeface="Trebuchet MS"/>
                <a:cs typeface="Trebuchet MS"/>
              </a:rPr>
              <a:t>Data is on no fewer than 40 software engineers per partner</a:t>
            </a:r>
          </a:p>
          <a:p>
            <a:pPr marL="342900" indent="-342900">
              <a:buClr>
                <a:srgbClr val="A32C3A"/>
              </a:buClr>
              <a:buFont typeface="Arial"/>
              <a:buChar char="•"/>
            </a:pPr>
            <a:endParaRPr lang="en-US" sz="220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42900" indent="-342900">
              <a:buClr>
                <a:srgbClr val="A32C3A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404040"/>
                </a:solidFill>
                <a:latin typeface="Trebuchet MS"/>
                <a:cs typeface="Trebuchet MS"/>
              </a:rPr>
              <a:t>3 Tier 1 offshore, one traditional onshore, one using data</a:t>
            </a:r>
            <a:endParaRPr lang="en-US" sz="2200" dirty="0">
              <a:solidFill>
                <a:srgbClr val="40404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27482751"/>
      </p:ext>
    </p:extLst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A4F93"/>
      </a:accent1>
      <a:accent2>
        <a:srgbClr val="3A4F93"/>
      </a:accent2>
      <a:accent3>
        <a:srgbClr val="A32C3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Rounded MT Bold"/>
        <a:ea typeface="ＭＳ Ｐゴシック"/>
        <a:cs typeface=""/>
      </a:majorFont>
      <a:minorFont>
        <a:latin typeface="Arial Rounded MT Bol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11354</TotalTime>
  <Words>299</Words>
  <Application>Microsoft Macintosh PowerPoint</Application>
  <PresentationFormat>On-screen Show (16:9)</PresentationFormat>
  <Paragraphs>77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 Presentation</vt:lpstr>
      <vt:lpstr>Chart</vt:lpstr>
      <vt:lpstr>PowerPoint Presentation</vt:lpstr>
      <vt:lpstr>Applying Data to Hiring and Team Assembly</vt:lpstr>
      <vt:lpstr>Approaches</vt:lpstr>
      <vt:lpstr>Technologies and Methodologies</vt:lpstr>
      <vt:lpstr>Outcomes - Turnover</vt:lpstr>
      <vt:lpstr>Outcomes – Turnover (Demonstrating Causation)</vt:lpstr>
      <vt:lpstr>Outcomes—Quality Improvement (Healthcare)</vt:lpstr>
      <vt:lpstr>Quality Improvements – Software Engineering</vt:lpstr>
      <vt:lpstr>Cost Improvements</vt:lpstr>
      <vt:lpstr>Call Centers</vt:lpstr>
      <vt:lpstr>Adoption: Outcomes as the Key</vt:lpstr>
      <vt:lpstr>PowerPoint Presentation</vt:lpstr>
    </vt:vector>
  </TitlesOfParts>
  <Company>뿿쵐뿿첰뿿��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Knight</dc:creator>
  <cp:lastModifiedBy>Audra Montenegro</cp:lastModifiedBy>
  <cp:revision>142</cp:revision>
  <dcterms:created xsi:type="dcterms:W3CDTF">2010-09-20T20:29:37Z</dcterms:created>
  <dcterms:modified xsi:type="dcterms:W3CDTF">2014-10-15T22:47:28Z</dcterms:modified>
</cp:coreProperties>
</file>