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71" r:id="rId7"/>
    <p:sldId id="272" r:id="rId8"/>
    <p:sldId id="273" r:id="rId9"/>
    <p:sldId id="263" r:id="rId10"/>
    <p:sldId id="264" r:id="rId11"/>
    <p:sldId id="266" r:id="rId12"/>
    <p:sldId id="265" r:id="rId13"/>
    <p:sldId id="267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as Merrill" initials="" lastIdx="30" clrIdx="0"/>
  <p:cmAuthor id="1" name="VanMorgan" initials="V" lastIdx="3" clrIdx="1"/>
  <p:cmAuthor id="2" name="rdd" initials="r" lastIdx="1" clrIdx="2"/>
  <p:cmAuthor id="3" name="jdk" initials="j" lastIdx="4" clrIdx="3">
    <p:extLst/>
  </p:cmAuthor>
  <p:cmAuthor id="4" name="Michael Rasic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200"/>
    <a:srgbClr val="008000"/>
    <a:srgbClr val="FFFFCC"/>
    <a:srgbClr val="33CCCC"/>
    <a:srgbClr val="00FF99"/>
    <a:srgbClr val="66FF6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5" autoAdjust="0"/>
    <p:restoredTop sz="88213" autoAdjust="0"/>
  </p:normalViewPr>
  <p:slideViewPr>
    <p:cSldViewPr snapToGrid="0" snapToObjects="1">
      <p:cViewPr>
        <p:scale>
          <a:sx n="100" d="100"/>
          <a:sy n="100" d="100"/>
        </p:scale>
        <p:origin x="-255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5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387544"/>
        <c:axId val="2119384392"/>
      </c:lineChart>
      <c:catAx>
        <c:axId val="2119387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9384392"/>
        <c:crosses val="autoZero"/>
        <c:auto val="1"/>
        <c:lblAlgn val="ctr"/>
        <c:lblOffset val="100"/>
        <c:noMultiLvlLbl val="0"/>
      </c:catAx>
      <c:valAx>
        <c:axId val="2119384392"/>
        <c:scaling>
          <c:orientation val="minMax"/>
          <c:min val="0.9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9387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First Payment Default</a:t>
            </a:r>
            <a:endParaRPr lang="en-US" dirty="0"/>
          </a:p>
        </c:rich>
      </c:tx>
      <c:layout>
        <c:manualLayout>
          <c:xMode val="edge"/>
          <c:yMode val="edge"/>
          <c:x val="0.168235699877227"/>
          <c:y val="0.0328489861252906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FPD Rate</c:v>
                </c:pt>
              </c:strCache>
            </c:strRef>
          </c:tx>
          <c:spPr>
            <a:ln w="50800"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cat>
            <c:strRef>
              <c:f>Sheet1!$A$2:$A$32</c:f>
              <c:strCache>
                <c:ptCount val="31"/>
                <c:pt idx="0">
                  <c:v>12M01</c:v>
                </c:pt>
                <c:pt idx="1">
                  <c:v>12M02</c:v>
                </c:pt>
                <c:pt idx="2">
                  <c:v>12M03</c:v>
                </c:pt>
                <c:pt idx="3">
                  <c:v>12M04</c:v>
                </c:pt>
                <c:pt idx="4">
                  <c:v>12M05</c:v>
                </c:pt>
                <c:pt idx="5">
                  <c:v>12M06</c:v>
                </c:pt>
                <c:pt idx="6">
                  <c:v>12M07</c:v>
                </c:pt>
                <c:pt idx="7">
                  <c:v>12M08</c:v>
                </c:pt>
                <c:pt idx="8">
                  <c:v>12M09</c:v>
                </c:pt>
                <c:pt idx="9">
                  <c:v>12M10</c:v>
                </c:pt>
                <c:pt idx="10">
                  <c:v>12M11</c:v>
                </c:pt>
                <c:pt idx="11">
                  <c:v>12M12</c:v>
                </c:pt>
                <c:pt idx="12">
                  <c:v>13M01</c:v>
                </c:pt>
                <c:pt idx="13">
                  <c:v>13M02</c:v>
                </c:pt>
                <c:pt idx="14">
                  <c:v>13M03</c:v>
                </c:pt>
                <c:pt idx="15">
                  <c:v>13M04</c:v>
                </c:pt>
                <c:pt idx="16">
                  <c:v>13M05</c:v>
                </c:pt>
                <c:pt idx="17">
                  <c:v>13M06</c:v>
                </c:pt>
                <c:pt idx="18">
                  <c:v>13M07</c:v>
                </c:pt>
                <c:pt idx="19">
                  <c:v>13M08</c:v>
                </c:pt>
                <c:pt idx="20">
                  <c:v>13M09</c:v>
                </c:pt>
                <c:pt idx="21">
                  <c:v>13M10</c:v>
                </c:pt>
                <c:pt idx="22">
                  <c:v>13M11</c:v>
                </c:pt>
                <c:pt idx="23">
                  <c:v>13M12</c:v>
                </c:pt>
                <c:pt idx="24">
                  <c:v>14M01</c:v>
                </c:pt>
                <c:pt idx="25">
                  <c:v>14M02</c:v>
                </c:pt>
                <c:pt idx="26">
                  <c:v>14M03</c:v>
                </c:pt>
                <c:pt idx="27">
                  <c:v>14M04</c:v>
                </c:pt>
                <c:pt idx="28">
                  <c:v>14M05</c:v>
                </c:pt>
                <c:pt idx="29">
                  <c:v>14M06</c:v>
                </c:pt>
                <c:pt idx="30">
                  <c:v>14M07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0.0785498489425982</c:v>
                </c:pt>
                <c:pt idx="1">
                  <c:v>0.120162932790224</c:v>
                </c:pt>
                <c:pt idx="2">
                  <c:v>0.144497607655502</c:v>
                </c:pt>
                <c:pt idx="3">
                  <c:v>0.187789799072643</c:v>
                </c:pt>
                <c:pt idx="4">
                  <c:v>0.147621988882026</c:v>
                </c:pt>
                <c:pt idx="5">
                  <c:v>0.0995475113122172</c:v>
                </c:pt>
                <c:pt idx="6">
                  <c:v>0.130925507900677</c:v>
                </c:pt>
                <c:pt idx="7">
                  <c:v>0.146164639850327</c:v>
                </c:pt>
                <c:pt idx="8">
                  <c:v>0.153706395348837</c:v>
                </c:pt>
                <c:pt idx="9">
                  <c:v>0.165224060479895</c:v>
                </c:pt>
                <c:pt idx="10">
                  <c:v>0.166469194312796</c:v>
                </c:pt>
                <c:pt idx="11">
                  <c:v>0.0826875</c:v>
                </c:pt>
                <c:pt idx="12">
                  <c:v>0.079379844</c:v>
                </c:pt>
                <c:pt idx="13">
                  <c:v>0.0832258064516129</c:v>
                </c:pt>
                <c:pt idx="14">
                  <c:v>0.0877038342882327</c:v>
                </c:pt>
                <c:pt idx="15" formatCode="0.00%">
                  <c:v>0.07994078</c:v>
                </c:pt>
                <c:pt idx="16" formatCode="0.00%">
                  <c:v>0.07891637</c:v>
                </c:pt>
                <c:pt idx="17" formatCode="0.00%">
                  <c:v>0.09926224</c:v>
                </c:pt>
                <c:pt idx="18" formatCode="0.00%">
                  <c:v>0.10710711</c:v>
                </c:pt>
                <c:pt idx="19" formatCode="0.00%">
                  <c:v>0.10512081</c:v>
                </c:pt>
                <c:pt idx="20" formatCode="0.00%">
                  <c:v>0.08742938</c:v>
                </c:pt>
                <c:pt idx="21" formatCode="0.00%">
                  <c:v>0.06412283</c:v>
                </c:pt>
                <c:pt idx="22" formatCode="0.00%">
                  <c:v>0.07863738</c:v>
                </c:pt>
                <c:pt idx="23" formatCode="0.00%">
                  <c:v>0.06890625</c:v>
                </c:pt>
                <c:pt idx="24" formatCode="0.00%">
                  <c:v>0.06614987</c:v>
                </c:pt>
                <c:pt idx="25" formatCode="0.0%">
                  <c:v>0.0693548387096774</c:v>
                </c:pt>
                <c:pt idx="26" formatCode="0.0%">
                  <c:v>0.0788899282818834</c:v>
                </c:pt>
                <c:pt idx="27" formatCode="0.0%">
                  <c:v>0.0667270531400966</c:v>
                </c:pt>
                <c:pt idx="28" formatCode="0.0%">
                  <c:v>0.0804055647253006</c:v>
                </c:pt>
                <c:pt idx="29" formatCode="0.0%">
                  <c:v>0.08095129</c:v>
                </c:pt>
                <c:pt idx="30" formatCode="0.0%">
                  <c:v>0.07507045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Competitor Benchmark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12M01</c:v>
                </c:pt>
                <c:pt idx="1">
                  <c:v>12M02</c:v>
                </c:pt>
                <c:pt idx="2">
                  <c:v>12M03</c:v>
                </c:pt>
                <c:pt idx="3">
                  <c:v>12M04</c:v>
                </c:pt>
                <c:pt idx="4">
                  <c:v>12M05</c:v>
                </c:pt>
                <c:pt idx="5">
                  <c:v>12M06</c:v>
                </c:pt>
                <c:pt idx="6">
                  <c:v>12M07</c:v>
                </c:pt>
                <c:pt idx="7">
                  <c:v>12M08</c:v>
                </c:pt>
                <c:pt idx="8">
                  <c:v>12M09</c:v>
                </c:pt>
                <c:pt idx="9">
                  <c:v>12M10</c:v>
                </c:pt>
                <c:pt idx="10">
                  <c:v>12M11</c:v>
                </c:pt>
                <c:pt idx="11">
                  <c:v>12M12</c:v>
                </c:pt>
                <c:pt idx="12">
                  <c:v>13M01</c:v>
                </c:pt>
                <c:pt idx="13">
                  <c:v>13M02</c:v>
                </c:pt>
                <c:pt idx="14">
                  <c:v>13M03</c:v>
                </c:pt>
                <c:pt idx="15">
                  <c:v>13M04</c:v>
                </c:pt>
                <c:pt idx="16">
                  <c:v>13M05</c:v>
                </c:pt>
                <c:pt idx="17">
                  <c:v>13M06</c:v>
                </c:pt>
                <c:pt idx="18">
                  <c:v>13M07</c:v>
                </c:pt>
                <c:pt idx="19">
                  <c:v>13M08</c:v>
                </c:pt>
                <c:pt idx="20">
                  <c:v>13M09</c:v>
                </c:pt>
                <c:pt idx="21">
                  <c:v>13M10</c:v>
                </c:pt>
                <c:pt idx="22">
                  <c:v>13M11</c:v>
                </c:pt>
                <c:pt idx="23">
                  <c:v>13M12</c:v>
                </c:pt>
                <c:pt idx="24">
                  <c:v>14M01</c:v>
                </c:pt>
                <c:pt idx="25">
                  <c:v>14M02</c:v>
                </c:pt>
                <c:pt idx="26">
                  <c:v>14M03</c:v>
                </c:pt>
                <c:pt idx="27">
                  <c:v>14M04</c:v>
                </c:pt>
                <c:pt idx="28">
                  <c:v>14M05</c:v>
                </c:pt>
                <c:pt idx="29">
                  <c:v>14M06</c:v>
                </c:pt>
                <c:pt idx="30">
                  <c:v>14M07</c:v>
                </c:pt>
              </c:strCache>
            </c:strRef>
          </c:cat>
          <c:val>
            <c:numRef>
              <c:f>Sheet1!$F$2:$F$32</c:f>
              <c:numCache>
                <c:formatCode>0.00%</c:formatCode>
                <c:ptCount val="31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  <c:pt idx="4">
                  <c:v>0.16</c:v>
                </c:pt>
                <c:pt idx="5">
                  <c:v>0.16</c:v>
                </c:pt>
                <c:pt idx="6">
                  <c:v>0.16</c:v>
                </c:pt>
                <c:pt idx="7">
                  <c:v>0.16</c:v>
                </c:pt>
                <c:pt idx="8">
                  <c:v>0.16</c:v>
                </c:pt>
                <c:pt idx="9">
                  <c:v>0.16</c:v>
                </c:pt>
                <c:pt idx="10">
                  <c:v>0.16</c:v>
                </c:pt>
                <c:pt idx="11">
                  <c:v>0.16</c:v>
                </c:pt>
                <c:pt idx="12">
                  <c:v>0.16</c:v>
                </c:pt>
                <c:pt idx="13">
                  <c:v>0.16</c:v>
                </c:pt>
                <c:pt idx="14">
                  <c:v>0.16</c:v>
                </c:pt>
                <c:pt idx="15">
                  <c:v>0.16</c:v>
                </c:pt>
                <c:pt idx="16">
                  <c:v>0.16</c:v>
                </c:pt>
                <c:pt idx="17">
                  <c:v>0.16</c:v>
                </c:pt>
                <c:pt idx="18">
                  <c:v>0.16</c:v>
                </c:pt>
                <c:pt idx="19">
                  <c:v>0.16</c:v>
                </c:pt>
                <c:pt idx="20">
                  <c:v>0.16</c:v>
                </c:pt>
                <c:pt idx="21">
                  <c:v>0.16</c:v>
                </c:pt>
                <c:pt idx="22">
                  <c:v>0.16</c:v>
                </c:pt>
                <c:pt idx="23">
                  <c:v>0.16</c:v>
                </c:pt>
                <c:pt idx="24">
                  <c:v>0.16</c:v>
                </c:pt>
                <c:pt idx="25">
                  <c:v>0.16</c:v>
                </c:pt>
                <c:pt idx="26">
                  <c:v>0.16</c:v>
                </c:pt>
                <c:pt idx="27">
                  <c:v>0.16</c:v>
                </c:pt>
                <c:pt idx="28">
                  <c:v>0.16</c:v>
                </c:pt>
                <c:pt idx="29">
                  <c:v>0.16</c:v>
                </c:pt>
                <c:pt idx="30">
                  <c:v>0.16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196680"/>
        <c:axId val="2139163112"/>
      </c:lineChart>
      <c:catAx>
        <c:axId val="2139196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2139163112"/>
        <c:crosses val="autoZero"/>
        <c:auto val="1"/>
        <c:lblAlgn val="ctr"/>
        <c:lblOffset val="100"/>
        <c:noMultiLvlLbl val="0"/>
      </c:catAx>
      <c:valAx>
        <c:axId val="2139163112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2139196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404623929689"/>
          <c:y val="0.391971206753781"/>
          <c:w val="0.336374483686515"/>
          <c:h val="0.182135121420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Payback as % of Principal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Payback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12M04</c:v>
                </c:pt>
                <c:pt idx="1">
                  <c:v>12M05</c:v>
                </c:pt>
                <c:pt idx="2">
                  <c:v>12M06</c:v>
                </c:pt>
                <c:pt idx="3">
                  <c:v>12M07</c:v>
                </c:pt>
                <c:pt idx="4">
                  <c:v>12M08</c:v>
                </c:pt>
                <c:pt idx="5">
                  <c:v>12M09</c:v>
                </c:pt>
                <c:pt idx="6">
                  <c:v>12M10</c:v>
                </c:pt>
                <c:pt idx="7">
                  <c:v>12M11</c:v>
                </c:pt>
                <c:pt idx="8">
                  <c:v>12M12</c:v>
                </c:pt>
                <c:pt idx="9">
                  <c:v>13M01</c:v>
                </c:pt>
                <c:pt idx="10">
                  <c:v>13M02</c:v>
                </c:pt>
                <c:pt idx="11">
                  <c:v>13M03</c:v>
                </c:pt>
                <c:pt idx="12">
                  <c:v>13M04</c:v>
                </c:pt>
                <c:pt idx="13">
                  <c:v>13M05</c:v>
                </c:pt>
                <c:pt idx="14">
                  <c:v>13M06</c:v>
                </c:pt>
                <c:pt idx="15">
                  <c:v>13M07</c:v>
                </c:pt>
                <c:pt idx="16">
                  <c:v>13M08</c:v>
                </c:pt>
                <c:pt idx="17">
                  <c:v>13M09</c:v>
                </c:pt>
                <c:pt idx="18">
                  <c:v>13M10</c:v>
                </c:pt>
                <c:pt idx="19">
                  <c:v>13M11</c:v>
                </c:pt>
                <c:pt idx="20">
                  <c:v>13M12</c:v>
                </c:pt>
                <c:pt idx="21">
                  <c:v>14M01</c:v>
                </c:pt>
                <c:pt idx="22">
                  <c:v>14M02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0.978584791909763</c:v>
                </c:pt>
                <c:pt idx="1">
                  <c:v>1.08235665254237</c:v>
                </c:pt>
                <c:pt idx="2">
                  <c:v>1.25225454963235</c:v>
                </c:pt>
                <c:pt idx="3">
                  <c:v>1.18602570868793</c:v>
                </c:pt>
                <c:pt idx="4">
                  <c:v>1.19242835557226</c:v>
                </c:pt>
                <c:pt idx="5">
                  <c:v>1.19762706340246</c:v>
                </c:pt>
                <c:pt idx="6">
                  <c:v>1.15974188285638</c:v>
                </c:pt>
                <c:pt idx="7">
                  <c:v>1.2098834086629</c:v>
                </c:pt>
                <c:pt idx="8">
                  <c:v>1.35701948628295</c:v>
                </c:pt>
                <c:pt idx="9">
                  <c:v>1.49513945353289</c:v>
                </c:pt>
                <c:pt idx="10">
                  <c:v>1.41210733276678</c:v>
                </c:pt>
                <c:pt idx="11">
                  <c:v>1.33812917370547</c:v>
                </c:pt>
                <c:pt idx="12">
                  <c:v>1.44040771812081</c:v>
                </c:pt>
                <c:pt idx="13">
                  <c:v>1.37195377330276</c:v>
                </c:pt>
                <c:pt idx="14">
                  <c:v>1.34261110857664</c:v>
                </c:pt>
                <c:pt idx="15">
                  <c:v>1.33220298382637</c:v>
                </c:pt>
                <c:pt idx="16">
                  <c:v>1.38159565745706</c:v>
                </c:pt>
                <c:pt idx="17">
                  <c:v>1.50222687723306</c:v>
                </c:pt>
                <c:pt idx="18">
                  <c:v>1.5849568169509</c:v>
                </c:pt>
                <c:pt idx="19">
                  <c:v>1.53121607129847</c:v>
                </c:pt>
                <c:pt idx="20">
                  <c:v>1.57505889924282</c:v>
                </c:pt>
                <c:pt idx="21">
                  <c:v>1.51832536121575</c:v>
                </c:pt>
                <c:pt idx="22">
                  <c:v>1.50884128401633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319160"/>
        <c:axId val="2139322344"/>
      </c:lineChart>
      <c:catAx>
        <c:axId val="2139319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9322344"/>
        <c:crosses val="autoZero"/>
        <c:auto val="1"/>
        <c:lblAlgn val="ctr"/>
        <c:lblOffset val="100"/>
        <c:noMultiLvlLbl val="0"/>
      </c:catAx>
      <c:valAx>
        <c:axId val="2139322344"/>
        <c:scaling>
          <c:orientation val="minMax"/>
          <c:min val="0.9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2139319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Default</a:t>
            </a:r>
            <a:r>
              <a:rPr lang="en-US" sz="2000" baseline="0" dirty="0" smtClean="0"/>
              <a:t> Rate</a:t>
            </a:r>
            <a:endParaRPr lang="en-US" sz="2000" dirty="0"/>
          </a:p>
        </c:rich>
      </c:tx>
      <c:layout>
        <c:manualLayout>
          <c:xMode val="edge"/>
          <c:yMode val="edge"/>
          <c:x val="0.293291666666667"/>
          <c:y val="0.06110975087692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04166666666667"/>
          <c:y val="0.182699506530619"/>
          <c:w val="0.703253280839895"/>
          <c:h val="0.6706459842049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Unverified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6.0</c:v>
                </c:pt>
                <c:pt idx="1">
                  <c:v>6.5</c:v>
                </c:pt>
                <c:pt idx="2">
                  <c:v>7.0</c:v>
                </c:pt>
                <c:pt idx="3">
                  <c:v>7.5</c:v>
                </c:pt>
                <c:pt idx="4">
                  <c:v>8.0</c:v>
                </c:pt>
                <c:pt idx="5">
                  <c:v>8.5</c:v>
                </c:pt>
                <c:pt idx="6">
                  <c:v>9.0</c:v>
                </c:pt>
                <c:pt idx="7">
                  <c:v>9.5</c:v>
                </c:pt>
                <c:pt idx="8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0.3</c:v>
                </c:pt>
                <c:pt idx="1">
                  <c:v>0.275</c:v>
                </c:pt>
                <c:pt idx="2">
                  <c:v>0.235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Verified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6.0</c:v>
                </c:pt>
                <c:pt idx="1">
                  <c:v>6.5</c:v>
                </c:pt>
                <c:pt idx="2">
                  <c:v>7.0</c:v>
                </c:pt>
                <c:pt idx="3">
                  <c:v>7.5</c:v>
                </c:pt>
                <c:pt idx="4">
                  <c:v>8.0</c:v>
                </c:pt>
                <c:pt idx="5">
                  <c:v>8.5</c:v>
                </c:pt>
                <c:pt idx="6">
                  <c:v>9.0</c:v>
                </c:pt>
                <c:pt idx="7">
                  <c:v>9.5</c:v>
                </c:pt>
                <c:pt idx="8">
                  <c:v>10.0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0.25</c:v>
                </c:pt>
                <c:pt idx="1">
                  <c:v>0.23</c:v>
                </c:pt>
                <c:pt idx="2">
                  <c:v>0.18</c:v>
                </c:pt>
                <c:pt idx="3">
                  <c:v>0.15</c:v>
                </c:pt>
                <c:pt idx="4">
                  <c:v>0.135</c:v>
                </c:pt>
                <c:pt idx="5">
                  <c:v>0.125</c:v>
                </c:pt>
                <c:pt idx="6">
                  <c:v>0.11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922952"/>
        <c:axId val="2140928568"/>
      </c:lineChart>
      <c:catAx>
        <c:axId val="2140922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Log Income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0928568"/>
        <c:crosses val="autoZero"/>
        <c:auto val="1"/>
        <c:lblAlgn val="ctr"/>
        <c:lblOffset val="100"/>
        <c:noMultiLvlLbl val="0"/>
      </c:catAx>
      <c:valAx>
        <c:axId val="2140928568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Default Rate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0833333333333333"/>
              <c:y val="0.37161878892507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140922952"/>
        <c:crosses val="autoZero"/>
        <c:crossBetween val="between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018824"/>
        <c:axId val="2143021960"/>
      </c:lineChart>
      <c:catAx>
        <c:axId val="2143018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021960"/>
        <c:crosses val="autoZero"/>
        <c:auto val="1"/>
        <c:lblAlgn val="ctr"/>
        <c:lblOffset val="100"/>
        <c:noMultiLvlLbl val="0"/>
      </c:catAx>
      <c:valAx>
        <c:axId val="2143021960"/>
        <c:scaling>
          <c:orientation val="minMax"/>
          <c:min val="0.9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3018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0814C-D213-4465-B389-BAD61CFA83E0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8F75-8D65-42C6-BD39-D4E1C5792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A3481D-E431-2747-9161-D41F621E4F27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076AE8-061B-1E40-87B8-5F8F709868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3FCE-326F-CB4C-9C06-32C5D52E1B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7BF7-5710-1B40-8CAC-A916B5B8A6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1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D356-1D2B-A744-BD92-912C76DEBB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40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7BF7-5710-1B40-8CAC-A916B5B8A6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15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Calibri" charset="0"/>
                <a:ea typeface="+mn-ea"/>
                <a:cs typeface="+mn-cs"/>
              </a:rPr>
              <a:t>Now we get to the buzzword of the day, “big data.”</a:t>
            </a:r>
          </a:p>
          <a:p>
            <a:pPr marL="174708" indent="-174708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Calibri" charset="0"/>
                <a:ea typeface="+mn-ea"/>
                <a:cs typeface="+mn-cs"/>
              </a:rPr>
              <a:t>What really matters about big data is neither the big-ness nor the data-ness.</a:t>
            </a:r>
          </a:p>
          <a:p>
            <a:pPr marL="174708" indent="-174708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Calibri" charset="0"/>
                <a:ea typeface="+mn-ea"/>
                <a:cs typeface="+mn-cs"/>
              </a:rPr>
              <a:t>It’s not about the tools that you use to ask your questions.</a:t>
            </a:r>
          </a:p>
          <a:p>
            <a:pPr marL="174708" indent="-174708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Calibri" charset="0"/>
                <a:ea typeface="+mn-ea"/>
                <a:cs typeface="+mn-cs"/>
              </a:rPr>
              <a:t>It’s about the people who build and train your models.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3FCE-326F-CB4C-9C06-32C5D52E1BD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5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046-80E4-FF41-849B-FE0C66F27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9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F4FDF-9FBC-4CD0-90D1-F276409C52A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45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D356-1D2B-A744-BD92-912C76DEBB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40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D356-1D2B-A744-BD92-912C76DEBB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40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D356-1D2B-A744-BD92-912C76DEBB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40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3D3-2E79-9543-A710-7CEB5D308A6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93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7BF7-5710-1B40-8CAC-A916B5B8A6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1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7BF7-5710-1B40-8CAC-A916B5B8A6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1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36623"/>
            <a:ext cx="9144000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zest_financ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69" y="6223000"/>
            <a:ext cx="1350662" cy="5128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78275" y="6367519"/>
            <a:ext cx="134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Myriad Pro"/>
              </a:rPr>
              <a:t>© </a:t>
            </a:r>
            <a:r>
              <a:rPr lang="en-US" sz="800" dirty="0" smtClean="0">
                <a:solidFill>
                  <a:srgbClr val="7F7F7F"/>
                </a:solidFill>
                <a:latin typeface="Myriad Pro"/>
                <a:cs typeface="Myriad Pro"/>
              </a:rPr>
              <a:t>2014 ZestFinance, Inc.</a:t>
            </a:r>
            <a:endParaRPr lang="en-US" sz="800" dirty="0">
              <a:solidFill>
                <a:srgbClr val="7F7F7F"/>
              </a:solidFill>
              <a:latin typeface="Myriad Pro"/>
              <a:cs typeface="Myriad Pro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343963" y="6319674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33C10BE-249C-F140-B2ED-3CFE5BCDEA88}" type="slidenum">
              <a:rPr lang="en-US" sz="1200" smtClean="0">
                <a:solidFill>
                  <a:prstClr val="black"/>
                </a:solidFill>
                <a:latin typeface="Myriad Pro"/>
                <a:cs typeface="Myriad Pro"/>
              </a:rPr>
              <a:pPr/>
              <a:t>‹#›</a:t>
            </a:fld>
            <a:endParaRPr lang="en-US" sz="1200" dirty="0" smtClean="0">
              <a:solidFill>
                <a:prstClr val="black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088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36623"/>
            <a:ext cx="9144000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578275" y="6367519"/>
            <a:ext cx="134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Myriad Pro"/>
              </a:rPr>
              <a:t>© </a:t>
            </a:r>
            <a:r>
              <a:rPr lang="en-US" sz="800" dirty="0" smtClean="0">
                <a:solidFill>
                  <a:srgbClr val="7F7F7F"/>
                </a:solidFill>
                <a:latin typeface="Myriad Pro"/>
                <a:cs typeface="Myriad Pro"/>
              </a:rPr>
              <a:t>2014 ZestFinance, Inc.</a:t>
            </a:r>
            <a:endParaRPr lang="en-US" sz="800" dirty="0">
              <a:solidFill>
                <a:srgbClr val="7F7F7F"/>
              </a:solidFill>
              <a:latin typeface="Myriad Pro"/>
              <a:cs typeface="Myriad Pro"/>
            </a:endParaRPr>
          </a:p>
        </p:txBody>
      </p:sp>
      <p:pic>
        <p:nvPicPr>
          <p:cNvPr id="11" name="Picture 10" descr="zest_financ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69" y="6223000"/>
            <a:ext cx="1350662" cy="5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0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0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zest_financ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1269" y="6223000"/>
            <a:ext cx="1350662" cy="5128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578275" y="6367519"/>
            <a:ext cx="134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Myriad Pro"/>
              </a:rPr>
              <a:t>© </a:t>
            </a:r>
            <a:r>
              <a:rPr lang="en-US" sz="800" dirty="0" smtClean="0">
                <a:solidFill>
                  <a:srgbClr val="7F7F7F"/>
                </a:solidFill>
                <a:latin typeface="Myriad Pro"/>
                <a:cs typeface="Myriad Pro"/>
              </a:rPr>
              <a:t>2014 ZestFinance, Inc.</a:t>
            </a:r>
            <a:endParaRPr lang="en-US" sz="800" dirty="0">
              <a:solidFill>
                <a:srgbClr val="7F7F7F"/>
              </a:solidFill>
              <a:latin typeface="Myriad Pro"/>
              <a:cs typeface="Myriad Pro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343963" y="6319674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33C10BE-249C-F140-B2ED-3CFE5BCDEA88}" type="slidenum">
              <a:rPr lang="en-US" sz="1200" smtClean="0">
                <a:solidFill>
                  <a:prstClr val="black"/>
                </a:solidFill>
                <a:latin typeface="Myriad Pro"/>
                <a:cs typeface="Myriad Pro"/>
              </a:rPr>
              <a:pPr/>
              <a:t>‹#›</a:t>
            </a:fld>
            <a:endParaRPr lang="en-US" sz="1200" dirty="0" smtClean="0">
              <a:solidFill>
                <a:prstClr val="black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13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1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rgbClr val="F77343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splas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-86766" y="0"/>
            <a:ext cx="9230766" cy="6926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632" y="714059"/>
            <a:ext cx="3320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Finance, meet Big Data.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5512" y="6336129"/>
            <a:ext cx="1396245" cy="301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1" y="274638"/>
            <a:ext cx="87543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handle missing data by understanding the dataset and its meanings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4221" y="1971045"/>
            <a:ext cx="3417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Sometimes missing data is just that – missing.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But sometimes missing data is meaningful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Our understanding of the data and underlying biases makes our models far more powerful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84" y="2302131"/>
            <a:ext cx="503682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views of the “same” thing makes models more powerful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2656" y="1875989"/>
            <a:ext cx="4377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Each data source provides overlapping information, so we sometimes see multiple, different copies of the “same” signal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Not all data is correct; but sometimes seeing differences on the “same” value across different sources creates new meaningful signals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Useful in fraud models, but also part of marketing, underwriting models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7" y="1842798"/>
            <a:ext cx="42767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37" y="1377289"/>
            <a:ext cx="6715125" cy="35718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models have become increasingly resilient to missing data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95075464"/>
              </p:ext>
            </p:extLst>
          </p:nvPr>
        </p:nvGraphicFramePr>
        <p:xfrm>
          <a:off x="1492250" y="1879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2063503" y="1515528"/>
            <a:ext cx="878774" cy="302820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Off The Shelf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5302" y="1515528"/>
            <a:ext cx="878774" cy="302820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Segmented Regression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5120" y="1515527"/>
            <a:ext cx="3759279" cy="302820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r"/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Machine Learning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837" y="5135509"/>
            <a:ext cx="69798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We are able to include more missing data as we get better at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…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deriving new signals across data sources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imputation </a:t>
            </a:r>
          </a:p>
        </p:txBody>
      </p:sp>
    </p:spTree>
    <p:extLst>
      <p:ext uri="{BB962C8B-B14F-4D97-AF65-F5344CB8AC3E}">
        <p14:creationId xmlns:p14="http://schemas.microsoft.com/office/powerpoint/2010/main" val="281047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9" y="1456018"/>
            <a:ext cx="4829873" cy="195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6" y="3313508"/>
            <a:ext cx="4922520" cy="2621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4693" y="2008058"/>
            <a:ext cx="3574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Problem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--  Proper model  rollout requires understanding of blind spots and relative performance of “swap in” population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Solution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--  Zest has built automated tools to identify possible blind spots in our feature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smtClean="0"/>
              <a:t>We were once hit by a blind spot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318240"/>
            <a:ext cx="1133889" cy="385207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Blind Spot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0997" y="1550484"/>
            <a:ext cx="129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Training Set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72" y="3432996"/>
            <a:ext cx="129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Entire Applicant Population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3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785-b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7203" r="4545" b="148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5" descr="zest_fin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704" y="3526798"/>
            <a:ext cx="3187356" cy="12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meets traditional financial services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Founded and led by Douglas Merrill, the former CIO of Google</a:t>
            </a:r>
          </a:p>
          <a:p>
            <a:r>
              <a:rPr lang="en-US" sz="2400" dirty="0" smtClean="0"/>
              <a:t>Nearly $50M in funding from </a:t>
            </a:r>
            <a:r>
              <a:rPr lang="en-US" sz="2400" dirty="0" err="1" smtClean="0"/>
              <a:t>Lightspeed</a:t>
            </a:r>
            <a:r>
              <a:rPr lang="en-US" sz="2400" dirty="0" smtClean="0"/>
              <a:t>, Matrix and others</a:t>
            </a:r>
          </a:p>
          <a:p>
            <a:r>
              <a:rPr lang="en-US" sz="2400" dirty="0" smtClean="0"/>
              <a:t>The team is mostly data geeks, math whizzes, and financial analysts from prestigious universities and top companies</a:t>
            </a:r>
          </a:p>
          <a:p>
            <a:r>
              <a:rPr lang="en-US" sz="2400" dirty="0" smtClean="0"/>
              <a:t>Based in Los Angeles</a:t>
            </a:r>
            <a:endParaRPr lang="en-US" sz="2400" dirty="0"/>
          </a:p>
        </p:txBody>
      </p:sp>
      <p:pic>
        <p:nvPicPr>
          <p:cNvPr id="16" name="Picture 15" descr="Screen Shot 2013-12-10 at 12.37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57" y="5207569"/>
            <a:ext cx="1578717" cy="607199"/>
          </a:xfrm>
          <a:prstGeom prst="rect">
            <a:avLst/>
          </a:prstGeom>
        </p:spPr>
      </p:pic>
      <p:pic>
        <p:nvPicPr>
          <p:cNvPr id="17" name="Picture 16" descr="Screen Shot 2013-12-10 at 12.38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210538"/>
            <a:ext cx="1717505" cy="677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18" y="5214650"/>
            <a:ext cx="1226364" cy="613182"/>
          </a:xfrm>
          <a:prstGeom prst="rect">
            <a:avLst/>
          </a:prstGeom>
        </p:spPr>
      </p:pic>
      <p:pic>
        <p:nvPicPr>
          <p:cNvPr id="4" name="Picture 3" descr="the_wall_street_journal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5" y="5181234"/>
            <a:ext cx="1428517" cy="646234"/>
          </a:xfrm>
          <a:prstGeom prst="rect">
            <a:avLst/>
          </a:prstGeom>
        </p:spPr>
      </p:pic>
      <p:pic>
        <p:nvPicPr>
          <p:cNvPr id="7" name="Picture 6" descr="hbr-logo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32" y="5199951"/>
            <a:ext cx="1586625" cy="6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1600200"/>
            <a:ext cx="8915400" cy="4525963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3000" b="1" dirty="0">
                <a:solidFill>
                  <a:srgbClr val="FF6600"/>
                </a:solidFill>
                <a:latin typeface="Verdana"/>
                <a:cs typeface="Verdana"/>
              </a:rPr>
              <a:t>Our mission: </a:t>
            </a:r>
            <a:endParaRPr lang="en-US" sz="3000" b="1" dirty="0" smtClean="0">
              <a:solidFill>
                <a:srgbClr val="FF6600"/>
              </a:solidFill>
              <a:latin typeface="Verdana"/>
              <a:cs typeface="Verdana"/>
            </a:endParaRPr>
          </a:p>
          <a:p>
            <a:pPr marL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FF6600"/>
                </a:solidFill>
                <a:latin typeface="Verdana"/>
                <a:cs typeface="Verdana"/>
              </a:rPr>
              <a:t>Make </a:t>
            </a:r>
            <a:r>
              <a:rPr lang="en-US" sz="2200" b="1" dirty="0">
                <a:solidFill>
                  <a:srgbClr val="FF6600"/>
                </a:solidFill>
                <a:latin typeface="Verdana"/>
                <a:cs typeface="Verdana"/>
              </a:rPr>
              <a:t>fair and transparent credit available to everyone</a:t>
            </a:r>
            <a:r>
              <a:rPr lang="en-US" sz="2000" b="1" dirty="0">
                <a:solidFill>
                  <a:srgbClr val="376092"/>
                </a:solidFill>
                <a:latin typeface="Verdana"/>
                <a:cs typeface="Verdana"/>
              </a:rPr>
              <a:t/>
            </a:r>
            <a:br>
              <a:rPr lang="en-US" sz="2000" b="1" dirty="0">
                <a:solidFill>
                  <a:srgbClr val="376092"/>
                </a:solidFill>
                <a:latin typeface="Verdana"/>
                <a:cs typeface="Verdana"/>
              </a:rPr>
            </a:br>
            <a:endParaRPr lang="en-US" sz="2000" b="1" dirty="0" smtClean="0">
              <a:solidFill>
                <a:srgbClr val="37609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193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-63500" y="325438"/>
            <a:ext cx="924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FF6600"/>
                </a:solidFill>
              </a:rPr>
              <a:t>We unlock credit in spaces with large amounts of missing or inaccurate data</a:t>
            </a:r>
            <a:endParaRPr lang="en-US" sz="3000" dirty="0">
              <a:solidFill>
                <a:srgbClr val="FF6600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520700" y="1662114"/>
            <a:ext cx="8229600" cy="419655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000" b="1" dirty="0" smtClean="0"/>
              <a:t>ZestCash – </a:t>
            </a:r>
            <a:r>
              <a:rPr lang="en-US" sz="2000" dirty="0" smtClean="0"/>
              <a:t>US consumer lending in deep subprime    (FICO 500-600), offering a 50% lower cost payday loan alternative.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000" b="1" dirty="0" smtClean="0"/>
              <a:t>Main Street – </a:t>
            </a:r>
            <a:r>
              <a:rPr lang="en-US" sz="2000" dirty="0" smtClean="0"/>
              <a:t>US consumer lending in near prime      (FICO 600-660), offering consumers greater access to credit at better rates.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000" b="1" dirty="0" smtClean="0"/>
              <a:t>International </a:t>
            </a:r>
            <a:r>
              <a:rPr lang="en-US" sz="2000" b="1" smtClean="0"/>
              <a:t>– </a:t>
            </a:r>
            <a:r>
              <a:rPr lang="en-US" sz="2000" smtClean="0"/>
              <a:t>Emerging </a:t>
            </a:r>
            <a:r>
              <a:rPr lang="en-US" sz="2000" dirty="0" smtClean="0"/>
              <a:t>credit markets where there is huge demand for credit and consumer data infrastructure is not fully developed.</a:t>
            </a:r>
          </a:p>
        </p:txBody>
      </p:sp>
    </p:spTree>
    <p:extLst>
      <p:ext uri="{BB962C8B-B14F-4D97-AF65-F5344CB8AC3E}">
        <p14:creationId xmlns:p14="http://schemas.microsoft.com/office/powerpoint/2010/main" val="371495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" y="274638"/>
            <a:ext cx="87757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Continually focusing on new and better models improves our underwriting</a:t>
            </a:r>
            <a:endParaRPr lang="en-US" sz="30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3211665"/>
              </p:ext>
            </p:extLst>
          </p:nvPr>
        </p:nvGraphicFramePr>
        <p:xfrm>
          <a:off x="1504950" y="1879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4711" y="4289759"/>
            <a:ext cx="486873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Models are continually refined as we…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Collect more data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Uncover new data sources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Develop new algorithms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37626"/>
              </p:ext>
            </p:extLst>
          </p:nvPr>
        </p:nvGraphicFramePr>
        <p:xfrm>
          <a:off x="50800" y="1743076"/>
          <a:ext cx="9004304" cy="222218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42568"/>
                <a:gridCol w="605332"/>
                <a:gridCol w="698500"/>
                <a:gridCol w="536602"/>
                <a:gridCol w="613478"/>
                <a:gridCol w="613478"/>
                <a:gridCol w="613478"/>
                <a:gridCol w="619120"/>
                <a:gridCol w="420144"/>
                <a:gridCol w="787400"/>
                <a:gridCol w="723900"/>
                <a:gridCol w="711200"/>
                <a:gridCol w="4191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79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Underwriting</a:t>
                      </a:r>
                      <a:endParaRPr lang="en-US" sz="16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Laplace</a:t>
                      </a:r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Hollerith</a:t>
                      </a:r>
                      <a:endParaRPr lang="en-US" sz="1100" dirty="0"/>
                    </a:p>
                  </a:txBody>
                  <a:tcPr anchor="ctr" anchorCtr="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Hilbert</a:t>
                      </a:r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Akaike</a:t>
                      </a:r>
                      <a:endParaRPr lang="en-US" sz="1100" dirty="0"/>
                    </a:p>
                  </a:txBody>
                  <a:tcPr anchor="ctr" anchorCtr="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Neyman</a:t>
                      </a:r>
                      <a:endParaRPr lang="en-US" sz="1100" dirty="0"/>
                    </a:p>
                  </a:txBody>
                  <a:tcPr anchor="ctr" anchorCtr="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 (ITA)</a:t>
                      </a:r>
                      <a:endParaRPr lang="en-US" sz="16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Smith</a:t>
                      </a:r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Wilcoxon</a:t>
                      </a:r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r>
                        <a:rPr lang="en-US" sz="1600" baseline="0" dirty="0" smtClean="0"/>
                        <a:t> (PAP)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Jones</a:t>
                      </a:r>
                      <a:endParaRPr lang="en-US" sz="1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Friedman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Collections</a:t>
                      </a:r>
                      <a:endParaRPr lang="en-US" sz="16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Kelly</a:t>
                      </a:r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9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8900" y="274638"/>
            <a:ext cx="9144000" cy="10715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Our models have significantly reduced first payment default (FPD)…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8991444"/>
              </p:ext>
            </p:extLst>
          </p:nvPr>
        </p:nvGraphicFramePr>
        <p:xfrm>
          <a:off x="795906" y="1346200"/>
          <a:ext cx="7645791" cy="414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 flipH="1">
            <a:off x="1927286" y="2006600"/>
            <a:ext cx="45719" cy="367829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686" y="2006600"/>
            <a:ext cx="45719" cy="367829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5667" y="2006600"/>
            <a:ext cx="45719" cy="367829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4986" y="5683741"/>
            <a:ext cx="3431969" cy="39271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New Model Launches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32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…while dramatically increasing customer payback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58418454"/>
              </p:ext>
            </p:extLst>
          </p:nvPr>
        </p:nvGraphicFramePr>
        <p:xfrm>
          <a:off x="1504950" y="145392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87399" y="2108200"/>
            <a:ext cx="45719" cy="33615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0266" y="2108200"/>
            <a:ext cx="45719" cy="335754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8791" y="2146300"/>
            <a:ext cx="45719" cy="332917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3886" y="5473699"/>
            <a:ext cx="4128163" cy="50937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New Model Launches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59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We use a variety of ML techniques and ensemble </a:t>
            </a:r>
            <a:r>
              <a:rPr lang="en-US" dirty="0"/>
              <a:t>m</a:t>
            </a:r>
            <a:r>
              <a:rPr lang="en-US" dirty="0" smtClean="0"/>
              <a:t>odels to predict </a:t>
            </a:r>
            <a:r>
              <a:rPr lang="en-US" dirty="0"/>
              <a:t>p</a:t>
            </a:r>
            <a:r>
              <a:rPr lang="en-US" dirty="0" smtClean="0"/>
              <a:t>ayback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8335" y="1713036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Random Forest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483" y="188073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  <a:latin typeface="Calibri"/>
              </a:rPr>
              <a:t>Models</a:t>
            </a:r>
            <a:endParaRPr lang="en-US" sz="20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9838" y="1713036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Support Vector Machines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1713036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Multivariate Adaptive Regression Splines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99131" y="1713036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Boosted Trees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483" y="3393597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  <a:latin typeface="Calibri"/>
              </a:rPr>
              <a:t>Targets</a:t>
            </a:r>
            <a:endParaRPr lang="en-US" sz="20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8335" y="3186301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First Pay Default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9838" y="3190948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Subsequent Pay Default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3190948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Prepayment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483" y="5159335"/>
            <a:ext cx="1217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  <a:latin typeface="Calibri"/>
              </a:rPr>
              <a:t>Ensemble</a:t>
            </a:r>
          </a:p>
          <a:p>
            <a:r>
              <a:rPr lang="en-US" sz="2000" b="1" u="sng" dirty="0" smtClean="0">
                <a:solidFill>
                  <a:prstClr val="black"/>
                </a:solidFill>
                <a:latin typeface="Calibri"/>
              </a:rPr>
              <a:t>Target</a:t>
            </a:r>
            <a:endParaRPr lang="en-US" sz="20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20197" y="4797972"/>
            <a:ext cx="2380597" cy="9687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Heterogeneous Payback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Ensemble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99131" y="3186301"/>
            <a:ext cx="1445176" cy="814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Repeats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10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find subtle, surprising, hidden relationships between signals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6513" y="5343432"/>
            <a:ext cx="5866418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For unverified applicants, higher income amount signals higher credit risk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2522" y="2733538"/>
            <a:ext cx="28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Personal information: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78866028"/>
              </p:ext>
            </p:extLst>
          </p:nvPr>
        </p:nvGraphicFramePr>
        <p:xfrm>
          <a:off x="1892300" y="1198470"/>
          <a:ext cx="6096000" cy="39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84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ZestFinan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D7752E"/>
    </a:accent1>
    <a:accent2>
      <a:srgbClr val="5D8B97"/>
    </a:accent2>
    <a:accent3>
      <a:srgbClr val="8D5527"/>
    </a:accent3>
    <a:accent4>
      <a:srgbClr val="82BAC7"/>
    </a:accent4>
    <a:accent5>
      <a:srgbClr val="DD9A55"/>
    </a:accent5>
    <a:accent6>
      <a:srgbClr val="3E5C65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12487</TotalTime>
  <Words>586</Words>
  <Application>Microsoft Macintosh PowerPoint</Application>
  <PresentationFormat>On-screen Show (4:3)</PresentationFormat>
  <Paragraphs>118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Big data meets traditional financial services</vt:lpstr>
      <vt:lpstr>PowerPoint Presentation</vt:lpstr>
      <vt:lpstr>PowerPoint Presentation</vt:lpstr>
      <vt:lpstr>Continually focusing on new and better models improves our underwriting</vt:lpstr>
      <vt:lpstr>Our models have significantly reduced first payment default (FPD)…</vt:lpstr>
      <vt:lpstr>…while dramatically increasing customer payback</vt:lpstr>
      <vt:lpstr>We use a variety of ML techniques and ensemble models to predict payback</vt:lpstr>
      <vt:lpstr>We find subtle, surprising, hidden relationships between signals</vt:lpstr>
      <vt:lpstr>We handle missing data by understanding the dataset and its meanings</vt:lpstr>
      <vt:lpstr>Multiple views of the “same” thing makes models more powerful</vt:lpstr>
      <vt:lpstr>Our models have become increasingly resilient to missing data</vt:lpstr>
      <vt:lpstr>We were once hit by a blind spot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Rasic</dc:creator>
  <cp:lastModifiedBy>Samantha Bassin</cp:lastModifiedBy>
  <cp:revision>753</cp:revision>
  <cp:lastPrinted>2014-10-13T21:32:01Z</cp:lastPrinted>
  <dcterms:created xsi:type="dcterms:W3CDTF">2014-06-18T19:44:05Z</dcterms:created>
  <dcterms:modified xsi:type="dcterms:W3CDTF">2014-10-13T23:50:43Z</dcterms:modified>
</cp:coreProperties>
</file>