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0.xml" ContentType="application/vnd.openxmlformats-officedocument.presentationml.tags+xml"/>
  <Override PartName="/ppt/notesSlides/notesSlide24.xml" ContentType="application/vnd.openxmlformats-officedocument.presentationml.notesSlide+xml"/>
  <Override PartName="/ppt/tags/tag11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  <p:sldMasterId id="2147483826" r:id="rId2"/>
    <p:sldMasterId id="2147483833" r:id="rId3"/>
  </p:sldMasterIdLst>
  <p:notesMasterIdLst>
    <p:notesMasterId r:id="rId47"/>
  </p:notesMasterIdLst>
  <p:sldIdLst>
    <p:sldId id="318" r:id="rId4"/>
    <p:sldId id="322" r:id="rId5"/>
    <p:sldId id="309" r:id="rId6"/>
    <p:sldId id="317" r:id="rId7"/>
    <p:sldId id="308" r:id="rId8"/>
    <p:sldId id="299" r:id="rId9"/>
    <p:sldId id="300" r:id="rId10"/>
    <p:sldId id="301" r:id="rId11"/>
    <p:sldId id="302" r:id="rId12"/>
    <p:sldId id="303" r:id="rId13"/>
    <p:sldId id="261" r:id="rId14"/>
    <p:sldId id="323" r:id="rId15"/>
    <p:sldId id="313" r:id="rId16"/>
    <p:sldId id="262" r:id="rId17"/>
    <p:sldId id="263" r:id="rId18"/>
    <p:sldId id="264" r:id="rId19"/>
    <p:sldId id="265" r:id="rId20"/>
    <p:sldId id="312" r:id="rId21"/>
    <p:sldId id="297" r:id="rId22"/>
    <p:sldId id="274" r:id="rId23"/>
    <p:sldId id="269" r:id="rId24"/>
    <p:sldId id="271" r:id="rId25"/>
    <p:sldId id="272" r:id="rId26"/>
    <p:sldId id="314" r:id="rId27"/>
    <p:sldId id="306" r:id="rId28"/>
    <p:sldId id="311" r:id="rId29"/>
    <p:sldId id="307" r:id="rId30"/>
    <p:sldId id="266" r:id="rId31"/>
    <p:sldId id="270" r:id="rId32"/>
    <p:sldId id="315" r:id="rId33"/>
    <p:sldId id="280" r:id="rId34"/>
    <p:sldId id="277" r:id="rId35"/>
    <p:sldId id="278" r:id="rId36"/>
    <p:sldId id="289" r:id="rId37"/>
    <p:sldId id="304" r:id="rId38"/>
    <p:sldId id="305" r:id="rId39"/>
    <p:sldId id="316" r:id="rId40"/>
    <p:sldId id="282" r:id="rId41"/>
    <p:sldId id="291" r:id="rId42"/>
    <p:sldId id="293" r:id="rId43"/>
    <p:sldId id="295" r:id="rId44"/>
    <p:sldId id="296" r:id="rId45"/>
    <p:sldId id="320" r:id="rId4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5" autoAdjust="0"/>
    <p:restoredTop sz="86391" autoAdjust="0"/>
  </p:normalViewPr>
  <p:slideViewPr>
    <p:cSldViewPr snapToGrid="0" snapToObjects="1">
      <p:cViewPr varScale="1">
        <p:scale>
          <a:sx n="124" d="100"/>
          <a:sy n="124" d="100"/>
        </p:scale>
        <p:origin x="-112" y="-248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3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Relationship Id="rId2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5D2D4-7EF2-2244-BCA8-99F1E43906FD}" type="datetimeFigureOut">
              <a:rPr lang="en-US" smtClean="0"/>
              <a:t>10/17/14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87571-39C6-A04C-83BE-0F0A5D817F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7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87571-39C6-A04C-83BE-0F0A5D817F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72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Builds on top of RM Recovery</a:t>
            </a:r>
          </a:p>
          <a:p>
            <a:r>
              <a:rPr lang="en-US" dirty="0"/>
              <a:t>ZK used for elector and for storing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87571-39C6-A04C-83BE-0F0A5D817F7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18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as recovery, AM and containers need to be restarted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9CF7-7CBB-7F4A-9E1D-8995B79CC31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13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72745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7605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7787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5584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7703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original HA, running containers were killed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87571-39C6-A04C-83BE-0F0A5D817F7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76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87571-39C6-A04C-83BE-0F0A5D817F7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86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6456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</a:t>
            </a:r>
            <a:r>
              <a:rPr lang="en-US" baseline="0" dirty="0" smtClean="0"/>
              <a:t> </a:t>
            </a:r>
            <a:r>
              <a:rPr lang="en-US" dirty="0" smtClean="0"/>
              <a:t>Hadoop</a:t>
            </a:r>
            <a:r>
              <a:rPr lang="en-US" baseline="0" dirty="0" smtClean="0"/>
              <a:t> as a distributed operating system, YARN is the kernel scheduler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87571-39C6-A04C-83BE-0F0A5D817F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531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916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YARN supports</a:t>
            </a:r>
            <a:r>
              <a:rPr lang="en-US" baseline="0" dirty="0" smtClean="0"/>
              <a:t> generic applications and thus it needs a generic history server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8479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8853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8433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87571-39C6-A04C-83BE-0F0A5D817F7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65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87571-39C6-A04C-83BE-0F0A5D817F7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64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87571-39C6-A04C-83BE-0F0A5D817F7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378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10515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6996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9658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</a:t>
            </a:r>
            <a:r>
              <a:rPr lang="en-US" baseline="0" dirty="0" smtClean="0"/>
              <a:t> distributed system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87571-39C6-A04C-83BE-0F0A5D817F7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683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0397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95713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87571-39C6-A04C-83BE-0F0A5D817F7D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90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87571-39C6-A04C-83BE-0F0A5D817F7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07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</a:t>
            </a:r>
            <a:r>
              <a:rPr lang="en-US" baseline="0" dirty="0" smtClean="0"/>
              <a:t> framework manage resource on their own, they can </a:t>
            </a:r>
            <a:r>
              <a:rPr lang="en-US" dirty="0" smtClean="0"/>
              <a:t>stomp over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87571-39C6-A04C-83BE-0F0A5D817F7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7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87571-39C6-A04C-83BE-0F0A5D817F7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15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Node heartbeat,</a:t>
            </a:r>
            <a:r>
              <a:rPr lang="en-US" baseline="0" dirty="0" smtClean="0"/>
              <a:t> AM manages each applications tasks-&gt;containers, RM only track overall application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87571-39C6-A04C-83BE-0F0A5D817F7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99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RM starts AM,</a:t>
            </a:r>
            <a:r>
              <a:rPr lang="en-US" baseline="0" dirty="0" smtClean="0"/>
              <a:t> AM will recover containers lost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87571-39C6-A04C-83BE-0F0A5D817F7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90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original HA, running containers were killed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87571-39C6-A04C-83BE-0F0A5D817F7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1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Clr>
                <a:srgbClr val="C02B55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5D19-3015-F547-A737-3B20291CD906}" type="datetimeFigureOut">
              <a:rPr lang="en-US" smtClean="0"/>
              <a:t>10/17/14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476EEEA-75DA-F24F-9E65-3B5AB6E635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7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gray divid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142163" y="4767263"/>
            <a:ext cx="560400" cy="273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61521" y="6443"/>
            <a:ext cx="8229600" cy="836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80000"/>
              </a:lnSpc>
              <a:spcBef>
                <a:spcPts val="0"/>
              </a:spcBef>
              <a:buClr>
                <a:srgbClr val="0392B2"/>
              </a:buClr>
              <a:buFont typeface="Calibri"/>
              <a:buNone/>
              <a:defRPr sz="3600">
                <a:solidFill>
                  <a:srgbClr val="0392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100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Clr>
                <a:srgbClr val="C02B55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BDBE-4C3A-0E44-9589-47371DC6F43B}" type="datetime1">
              <a:rPr lang="en-US" smtClean="0"/>
              <a:pPr/>
              <a:t>10/17/14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7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65D5-54AF-7D49-A111-FB72ECD909ED}" type="datetime1">
              <a:rPr lang="en-US" smtClean="0"/>
              <a:pPr/>
              <a:t>10/17/14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61522" y="23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0392B2"/>
                </a:solidFill>
                <a:latin typeface="Calibri"/>
                <a:cs typeface="Calibri"/>
              </a:rPr>
              <a:t>Click to edit Master title style</a:t>
            </a:r>
            <a:endParaRPr lang="en-US" sz="3600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7337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2B61-67AE-844B-893E-ABDB7C4797D9}" type="datetime1">
              <a:rPr lang="en-US" smtClean="0"/>
              <a:pPr/>
              <a:t>10/17/14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670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21EE-A7DC-1540-BFCA-245B51842D63}" type="datetime1">
              <a:rPr lang="en-US" smtClean="0"/>
              <a:pPr/>
              <a:t>10/17/14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157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76325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5"/>
            <a:ext cx="5111750" cy="3279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279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7E0D-9AB0-5146-A88A-585CDDCBFEEB}" type="datetime1">
              <a:rPr lang="en-US" smtClean="0"/>
              <a:pPr/>
              <a:t>10/17/14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1522" y="23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0392B2"/>
                </a:solidFill>
                <a:latin typeface="Arial"/>
                <a:cs typeface="Arial"/>
              </a:rPr>
              <a:t>Click to edit Master title style</a:t>
            </a:r>
            <a:endParaRPr lang="en-US" sz="3600" dirty="0">
              <a:solidFill>
                <a:srgbClr val="0392B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921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00" y="3606808"/>
            <a:ext cx="2565400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4131" y="1041407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3168656"/>
            <a:ext cx="2565401" cy="323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2389-7196-AC4A-BCBE-7D2D654295A4}" type="datetime1">
              <a:rPr lang="en-US" smtClean="0"/>
              <a:pPr/>
              <a:t>10/17/14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1522" y="23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0392B2"/>
                </a:solidFill>
                <a:latin typeface="Arial"/>
                <a:cs typeface="Arial"/>
              </a:rPr>
              <a:t>Click to edit Master title style</a:t>
            </a:r>
            <a:endParaRPr lang="en-US" sz="3600" dirty="0">
              <a:solidFill>
                <a:srgbClr val="0392B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479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BDBE-4C3A-0E44-9589-47371DC6F43B}" type="datetime1">
              <a:rPr lang="en-US" smtClean="0"/>
              <a:pPr/>
              <a:t>10/17/14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1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076-68F1-8849-A6D0-ECBECB8D5DC0}" type="datetime1">
              <a:rPr lang="en-US" smtClean="0"/>
              <a:pPr/>
              <a:t>10/17/14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57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468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076-68F1-8849-A6D0-ECBECB8D5DC0}" type="datetime1">
              <a:rPr lang="en-US" smtClean="0"/>
              <a:pPr/>
              <a:t>10/17/14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2109" y="874189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19A5C8"/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8502" y="1037345"/>
            <a:ext cx="8229600" cy="35507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>
                <a:latin typeface="Calibri"/>
              </a:rPr>
              <a:t>Click to edit Master text styles</a:t>
            </a:r>
          </a:p>
          <a:p>
            <a:pPr lvl="1"/>
            <a:r>
              <a:rPr lang="en-US" smtClean="0">
                <a:latin typeface="Calibri"/>
              </a:rPr>
              <a:t>Second level</a:t>
            </a:r>
          </a:p>
          <a:p>
            <a:pPr lvl="2"/>
            <a:r>
              <a:rPr lang="en-US" smtClean="0">
                <a:latin typeface="Calibri"/>
              </a:rPr>
              <a:t>Third level</a:t>
            </a:r>
          </a:p>
          <a:p>
            <a:pPr lvl="3"/>
            <a:r>
              <a:rPr lang="en-US" smtClean="0">
                <a:latin typeface="Calibri"/>
              </a:rPr>
              <a:t>Fourth level</a:t>
            </a:r>
          </a:p>
          <a:p>
            <a:pPr lvl="4"/>
            <a:r>
              <a:rPr lang="en-US" smtClean="0">
                <a:latin typeface="Calibri"/>
              </a:rPr>
              <a:t>Fifth level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89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5D19-3015-F547-A737-3B20291CD906}" type="datetimeFigureOut">
              <a:rPr lang="en-US" smtClean="0"/>
              <a:t>10/17/14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EEEA-75DA-F24F-9E65-3B5AB6E635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2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468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076-68F1-8849-A6D0-ECBECB8D5DC0}" type="datetime1">
              <a:rPr lang="en-US" smtClean="0"/>
              <a:pPr/>
              <a:t>10/17/14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13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65D5-54AF-7D49-A111-FB72ECD909ED}" type="datetime1">
              <a:rPr lang="en-US" smtClean="0"/>
              <a:pPr/>
              <a:t>10/17/14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61522" y="23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0392B2"/>
                </a:solidFill>
                <a:latin typeface="Calibri"/>
                <a:cs typeface="Calibri"/>
              </a:rPr>
              <a:t>Click to edit Master title style</a:t>
            </a:r>
            <a:endParaRPr lang="en-US" sz="3600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830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2B61-67AE-844B-893E-ABDB7C4797D9}" type="datetime1">
              <a:rPr lang="en-US" smtClean="0"/>
              <a:pPr/>
              <a:t>10/17/14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52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21EE-A7DC-1540-BFCA-245B51842D63}" type="datetime1">
              <a:rPr lang="en-US" smtClean="0"/>
              <a:pPr/>
              <a:t>10/17/14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513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76325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5"/>
            <a:ext cx="5111750" cy="3279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279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7E0D-9AB0-5146-A88A-585CDDCBFEEB}" type="datetime1">
              <a:rPr lang="en-US" smtClean="0"/>
              <a:pPr/>
              <a:t>10/17/14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1522" y="23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0392B2"/>
                </a:solidFill>
                <a:latin typeface="Arial"/>
                <a:cs typeface="Arial"/>
              </a:rPr>
              <a:t>Click to edit Master title style</a:t>
            </a:r>
            <a:endParaRPr lang="en-US" sz="3600" dirty="0">
              <a:solidFill>
                <a:srgbClr val="0392B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525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00" y="3606808"/>
            <a:ext cx="2565400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4131" y="1041407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3168656"/>
            <a:ext cx="2565401" cy="323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2389-7196-AC4A-BCBE-7D2D654295A4}" type="datetime1">
              <a:rPr lang="en-US" smtClean="0"/>
              <a:pPr/>
              <a:t>10/17/14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1522" y="23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0392B2"/>
                </a:solidFill>
                <a:latin typeface="Arial"/>
                <a:cs typeface="Arial"/>
              </a:rPr>
              <a:t>Click to edit Master title style</a:t>
            </a:r>
            <a:endParaRPr lang="en-US" sz="3600" dirty="0">
              <a:solidFill>
                <a:srgbClr val="0392B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402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5D19-3015-F547-A737-3B20291CD906}" type="datetimeFigureOut">
              <a:rPr lang="en-US" smtClean="0"/>
              <a:t>10/17/14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EEEA-75DA-F24F-9E65-3B5AB6E635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5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5D19-3015-F547-A737-3B20291CD906}" type="datetimeFigureOut">
              <a:rPr lang="en-US" smtClean="0"/>
              <a:t>10/17/14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EEEA-75DA-F24F-9E65-3B5AB6E635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4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76325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5"/>
            <a:ext cx="5111750" cy="3279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279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5D19-3015-F547-A737-3B20291CD906}" type="datetimeFigureOut">
              <a:rPr lang="en-US" smtClean="0"/>
              <a:t>10/17/14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1522" y="23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92B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392B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972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00" y="3606808"/>
            <a:ext cx="2565400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4131" y="1041407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3168656"/>
            <a:ext cx="2565401" cy="323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5D19-3015-F547-A737-3B20291CD906}" type="datetimeFigureOut">
              <a:rPr lang="en-US" smtClean="0"/>
              <a:t>10/17/14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EEEA-75DA-F24F-9E65-3B5AB6E635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1522" y="23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92B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392B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962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©2014 Cloudera, Inc. All rights reserved.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56052" y="994002"/>
            <a:ext cx="8243662" cy="34618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6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0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7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48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8" Type="http://schemas.openxmlformats.org/officeDocument/2006/relationships/image" Target="../media/image1.jpe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ster_strip_v2_100212.jpg"/>
          <p:cNvPicPr>
            <a:picLocks noChangeAspect="1"/>
          </p:cNvPicPr>
          <p:nvPr/>
        </p:nvPicPr>
        <p:blipFill>
          <a:blip r:embed="rId12"/>
          <a:srcRect b="19943"/>
          <a:stretch>
            <a:fillRect/>
          </a:stretch>
        </p:blipFill>
        <p:spPr>
          <a:xfrm>
            <a:off x="0" y="4684665"/>
            <a:ext cx="9144000" cy="4588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522" y="23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502" y="1037345"/>
            <a:ext cx="8229600" cy="355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8916" y="4767263"/>
            <a:ext cx="9693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48B95D19-3015-F547-A737-3B20291CD906}" type="datetimeFigureOut">
              <a:rPr lang="en-US" smtClean="0"/>
              <a:t>10/17/14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164" y="4767263"/>
            <a:ext cx="56048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476EEEA-75DA-F24F-9E65-3B5AB6E635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4500" y="848530"/>
            <a:ext cx="8229600" cy="1191"/>
          </a:xfrm>
          <a:prstGeom prst="line">
            <a:avLst/>
          </a:prstGeom>
          <a:ln w="6350" cap="flat" cmpd="sng" algn="ctr">
            <a:solidFill>
              <a:srgbClr val="AEAEA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21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2" r:id="rId7"/>
    <p:sldLayoutId id="2147483823" r:id="rId8"/>
    <p:sldLayoutId id="2147483824" r:id="rId9"/>
    <p:sldLayoutId id="2147483825" r:id="rId10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rgbClr val="0392B2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2800" kern="1200">
          <a:solidFill>
            <a:srgbClr val="505050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2400" kern="1200">
          <a:solidFill>
            <a:srgbClr val="505050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2000" kern="1200">
          <a:solidFill>
            <a:srgbClr val="505050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1800" kern="1200">
          <a:solidFill>
            <a:srgbClr val="505050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1800" kern="1200">
          <a:solidFill>
            <a:srgbClr val="50505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ster_strip_v2_100212.jpg"/>
          <p:cNvPicPr>
            <a:picLocks noChangeAspect="1"/>
          </p:cNvPicPr>
          <p:nvPr/>
        </p:nvPicPr>
        <p:blipFill>
          <a:blip r:embed="rId8"/>
          <a:srcRect b="19943"/>
          <a:stretch>
            <a:fillRect/>
          </a:stretch>
        </p:blipFill>
        <p:spPr>
          <a:xfrm>
            <a:off x="0" y="4684665"/>
            <a:ext cx="9144000" cy="458835"/>
          </a:xfrm>
          <a:prstGeom prst="rect">
            <a:avLst/>
          </a:prstGeom>
        </p:spPr>
      </p:pic>
      <p:pic>
        <p:nvPicPr>
          <p:cNvPr id="12" name="Picture 11" descr="cloudera_logo_rev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1691" y="4773612"/>
            <a:ext cx="1286274" cy="2887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522" y="23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502" y="1037345"/>
            <a:ext cx="8229600" cy="355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8916" y="4767263"/>
            <a:ext cx="9693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DD18076-68F1-8849-A6D0-ECBECB8D5DC0}" type="datetime1">
              <a:rPr lang="en-US" smtClean="0"/>
              <a:pPr/>
              <a:t>10/17/14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164" y="4767263"/>
            <a:ext cx="56048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88813DA-8D06-F14C-8552-E6A9180E361F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43755"/>
            <a:ext cx="8229600" cy="1191"/>
          </a:xfrm>
          <a:prstGeom prst="line">
            <a:avLst/>
          </a:prstGeom>
          <a:ln w="6350" cap="flat" cmpd="sng" algn="ctr">
            <a:solidFill>
              <a:srgbClr val="AEAEA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60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392B2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2800" kern="1200">
          <a:solidFill>
            <a:srgbClr val="505050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2400" kern="1200">
          <a:solidFill>
            <a:srgbClr val="505050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2000" kern="1200">
          <a:solidFill>
            <a:srgbClr val="505050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1800" kern="1200">
          <a:solidFill>
            <a:srgbClr val="505050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1800" kern="1200">
          <a:solidFill>
            <a:srgbClr val="50505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ster_strip_v2_100212.jpg"/>
          <p:cNvPicPr>
            <a:picLocks noChangeAspect="1"/>
          </p:cNvPicPr>
          <p:nvPr/>
        </p:nvPicPr>
        <p:blipFill>
          <a:blip r:embed="rId11"/>
          <a:srcRect b="19943"/>
          <a:stretch>
            <a:fillRect/>
          </a:stretch>
        </p:blipFill>
        <p:spPr>
          <a:xfrm>
            <a:off x="0" y="4684665"/>
            <a:ext cx="9144000" cy="458835"/>
          </a:xfrm>
          <a:prstGeom prst="rect">
            <a:avLst/>
          </a:prstGeom>
        </p:spPr>
      </p:pic>
      <p:pic>
        <p:nvPicPr>
          <p:cNvPr id="12" name="Picture 11" descr="cloudera_logo_rev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51691" y="4773612"/>
            <a:ext cx="1286274" cy="2887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522" y="6443"/>
            <a:ext cx="8229600" cy="836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502" y="1037345"/>
            <a:ext cx="8229600" cy="355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8916" y="4767263"/>
            <a:ext cx="9693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DD18076-68F1-8849-A6D0-ECBECB8D5DC0}" type="datetime1">
              <a:rPr lang="en-US" smtClean="0"/>
              <a:pPr/>
              <a:t>10/17/14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164" y="4767263"/>
            <a:ext cx="56048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88813DA-8D06-F14C-8552-E6A9180E361F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8439" y="862872"/>
            <a:ext cx="8229600" cy="1191"/>
          </a:xfrm>
          <a:prstGeom prst="line">
            <a:avLst/>
          </a:prstGeom>
          <a:ln w="6350" cap="flat" cmpd="sng" algn="ctr">
            <a:solidFill>
              <a:srgbClr val="AEAEA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35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rgbClr val="0392B2"/>
          </a:solidFill>
          <a:latin typeface="Calibri"/>
          <a:ea typeface="+mj-ea"/>
          <a:cs typeface="Calibri"/>
        </a:defRPr>
      </a:lvl1pPr>
    </p:titleStyle>
    <p:bodyStyle>
      <a:lvl1pPr marL="225425" indent="-225425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2800" kern="1200">
          <a:solidFill>
            <a:srgbClr val="505050"/>
          </a:solidFill>
          <a:latin typeface="Calibri"/>
          <a:ea typeface="+mn-ea"/>
          <a:cs typeface="Calibri"/>
        </a:defRPr>
      </a:lvl1pPr>
      <a:lvl2pPr marL="685800" indent="-22860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2400" kern="1200">
          <a:solidFill>
            <a:srgbClr val="505050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2000" kern="1200">
          <a:solidFill>
            <a:srgbClr val="505050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1800" kern="1200">
          <a:solidFill>
            <a:srgbClr val="505050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1800" kern="1200">
          <a:solidFill>
            <a:srgbClr val="50505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8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8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8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8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8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file://localhost/Users/marci.peters/Desktop/plain-bkg.png" TargetMode="Externa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-2977"/>
            <a:ext cx="9166225" cy="51560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79403" y="723900"/>
            <a:ext cx="7004098" cy="13869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Resource Management with YARN: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600" dirty="0">
                <a:solidFill>
                  <a:schemeClr val="bg1"/>
                </a:solidFill>
                <a:ea typeface="+mj-ea"/>
                <a:cs typeface="Calibri"/>
              </a:rPr>
              <a:t>YARN Past, Present and </a:t>
            </a:r>
            <a:r>
              <a:rPr lang="en-US" sz="3600" dirty="0" smtClean="0">
                <a:solidFill>
                  <a:schemeClr val="bg1"/>
                </a:solidFill>
                <a:ea typeface="+mj-ea"/>
                <a:cs typeface="Calibri"/>
              </a:rPr>
              <a:t>Future</a:t>
            </a:r>
            <a:endParaRPr lang="en-US" sz="3600" dirty="0">
              <a:solidFill>
                <a:schemeClr val="bg1"/>
              </a:solidFill>
              <a:ea typeface="+mj-ea"/>
              <a:cs typeface="Calibri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04898" y="2211265"/>
            <a:ext cx="6877003" cy="8557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BBC"/>
              </a:buClr>
              <a:buSzPct val="800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CDD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Anubhav Dhoot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BBC"/>
              </a:buClr>
              <a:buSzPct val="80000"/>
              <a:buFont typeface="Arial"/>
              <a:buNone/>
              <a:tabLst/>
              <a:defRPr/>
            </a:pPr>
            <a:r>
              <a:rPr lang="en-US" sz="2000" dirty="0" smtClean="0">
                <a:solidFill>
                  <a:srgbClr val="76CDDD"/>
                </a:solidFill>
                <a:latin typeface="Calibri"/>
                <a:cs typeface="Calibri"/>
              </a:rPr>
              <a:t>Software Engineer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BBC"/>
              </a:buClr>
              <a:buSzPct val="80000"/>
              <a:buFont typeface="Arial"/>
              <a:buNone/>
              <a:tabLst/>
              <a:defRPr/>
            </a:pPr>
            <a:r>
              <a:rPr lang="en-US" sz="2000" dirty="0" smtClean="0">
                <a:solidFill>
                  <a:srgbClr val="76CDDD"/>
                </a:solidFill>
                <a:latin typeface="Calibri"/>
                <a:cs typeface="Calibri"/>
              </a:rPr>
              <a:t>Cloudera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6CDD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2169675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YARN to the rescue!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02" y="1420946"/>
            <a:ext cx="8229600" cy="193344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8000"/>
                </a:solidFill>
              </a:rPr>
              <a:t>Scalability</a:t>
            </a:r>
            <a:r>
              <a:rPr lang="en-US" dirty="0" smtClean="0"/>
              <a:t>: Track </a:t>
            </a:r>
            <a:r>
              <a:rPr lang="en-US" dirty="0"/>
              <a:t>only applications, not all tasks.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8000"/>
                </a:solidFill>
              </a:rPr>
              <a:t>Utilization</a:t>
            </a:r>
            <a:r>
              <a:rPr lang="en-US" dirty="0" smtClean="0"/>
              <a:t>: Allocate </a:t>
            </a:r>
            <a:r>
              <a:rPr lang="en-US" dirty="0"/>
              <a:t>only as many resources as needed.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8000"/>
                </a:solidFill>
              </a:rPr>
              <a:t>Multi-</a:t>
            </a:r>
            <a:r>
              <a:rPr lang="en-US" dirty="0" smtClean="0">
                <a:solidFill>
                  <a:srgbClr val="008000"/>
                </a:solidFill>
              </a:rPr>
              <a:t>tenancy</a:t>
            </a:r>
            <a:r>
              <a:rPr lang="en-US" dirty="0" smtClean="0"/>
              <a:t>: Share resources between frameworks and users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Physical resources – memory, CPU, disk, network</a:t>
            </a:r>
          </a:p>
        </p:txBody>
      </p:sp>
    </p:spTree>
    <p:extLst>
      <p:ext uri="{BB962C8B-B14F-4D97-AF65-F5344CB8AC3E}">
        <p14:creationId xmlns:p14="http://schemas.microsoft.com/office/powerpoint/2010/main" val="234791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YARN Architecture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354922" y="1221973"/>
            <a:ext cx="1535767" cy="311983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Manager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305541" y="1218673"/>
            <a:ext cx="2425700" cy="3119834"/>
            <a:chOff x="6019800" y="1417638"/>
            <a:chExt cx="2425700" cy="4159779"/>
          </a:xfrm>
        </p:grpSpPr>
        <p:sp>
          <p:nvSpPr>
            <p:cNvPr id="11" name="Rounded Rectangle 10"/>
            <p:cNvSpPr/>
            <p:nvPr/>
          </p:nvSpPr>
          <p:spPr>
            <a:xfrm>
              <a:off x="6019800" y="1417638"/>
              <a:ext cx="2425700" cy="952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Node Manager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019800" y="4625406"/>
              <a:ext cx="2425700" cy="952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Node Manager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019800" y="2962356"/>
              <a:ext cx="2425700" cy="9520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Node Manager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6305544" y="2380513"/>
            <a:ext cx="954617" cy="7140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7503579" y="2380513"/>
            <a:ext cx="1227667" cy="71400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Container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4890683" y="1487482"/>
            <a:ext cx="1414858" cy="2597030"/>
            <a:chOff x="4890683" y="1771650"/>
            <a:chExt cx="1414858" cy="3462706"/>
          </a:xfrm>
        </p:grpSpPr>
        <p:sp>
          <p:nvSpPr>
            <p:cNvPr id="36" name="Left-Right Arrow 35"/>
            <p:cNvSpPr/>
            <p:nvPr/>
          </p:nvSpPr>
          <p:spPr>
            <a:xfrm>
              <a:off x="4890683" y="3333750"/>
              <a:ext cx="1414857" cy="255956"/>
            </a:xfrm>
            <a:prstGeom prst="leftRightArrow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Left-Right Arrow 37"/>
            <p:cNvSpPr/>
            <p:nvPr/>
          </p:nvSpPr>
          <p:spPr>
            <a:xfrm>
              <a:off x="4890684" y="1771650"/>
              <a:ext cx="1414857" cy="255956"/>
            </a:xfrm>
            <a:prstGeom prst="leftRightArrow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Left-Right Arrow 38"/>
            <p:cNvSpPr/>
            <p:nvPr/>
          </p:nvSpPr>
          <p:spPr>
            <a:xfrm>
              <a:off x="4890684" y="4978400"/>
              <a:ext cx="1414857" cy="255956"/>
            </a:xfrm>
            <a:prstGeom prst="leftRightArrow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Left-Up Arrow 41"/>
          <p:cNvSpPr/>
          <p:nvPr/>
        </p:nvSpPr>
        <p:spPr>
          <a:xfrm>
            <a:off x="4890688" y="3101245"/>
            <a:ext cx="2051983" cy="393530"/>
          </a:xfrm>
          <a:prstGeom prst="left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499833" y="1935982"/>
            <a:ext cx="2855084" cy="1819112"/>
            <a:chOff x="499833" y="2581309"/>
            <a:chExt cx="2855084" cy="2425483"/>
          </a:xfrm>
        </p:grpSpPr>
        <p:grpSp>
          <p:nvGrpSpPr>
            <p:cNvPr id="16" name="Group 15"/>
            <p:cNvGrpSpPr/>
            <p:nvPr/>
          </p:nvGrpSpPr>
          <p:grpSpPr>
            <a:xfrm>
              <a:off x="499833" y="4155177"/>
              <a:ext cx="1431438" cy="851615"/>
              <a:chOff x="806740" y="3005178"/>
              <a:chExt cx="1431438" cy="851615"/>
            </a:xfrm>
          </p:grpSpPr>
          <p:pic>
            <p:nvPicPr>
              <p:cNvPr id="7" name="Picture 6" descr="Client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740" y="3005178"/>
                <a:ext cx="1431438" cy="851615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344083" y="3153833"/>
                <a:ext cx="77933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Client</a:t>
                </a:r>
                <a:endParaRPr lang="en-US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99833" y="2581309"/>
              <a:ext cx="1431438" cy="851615"/>
              <a:chOff x="806740" y="3005178"/>
              <a:chExt cx="1431438" cy="851615"/>
            </a:xfrm>
          </p:grpSpPr>
          <p:pic>
            <p:nvPicPr>
              <p:cNvPr id="44" name="Picture 43" descr="Client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740" y="3005178"/>
                <a:ext cx="1431438" cy="851615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1344083" y="3153833"/>
                <a:ext cx="77933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Client</a:t>
                </a:r>
                <a:endParaRPr lang="en-US" dirty="0"/>
              </a:p>
            </p:txBody>
          </p:sp>
        </p:grpSp>
        <p:sp>
          <p:nvSpPr>
            <p:cNvPr id="46" name="Left-Right Arrow 45"/>
            <p:cNvSpPr/>
            <p:nvPr/>
          </p:nvSpPr>
          <p:spPr>
            <a:xfrm>
              <a:off x="1931271" y="2843340"/>
              <a:ext cx="1423646" cy="255956"/>
            </a:xfrm>
            <a:prstGeom prst="left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3354917" y="3755095"/>
            <a:ext cx="1535766" cy="531044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Cluster State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3354918" y="3197185"/>
            <a:ext cx="1535766" cy="53104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</a:p>
          <a:p>
            <a:pPr algn="ctr"/>
            <a:r>
              <a:rPr lang="en-US" dirty="0" smtClean="0"/>
              <a:t>State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54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42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MR1 to YARN/MR2 functionality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JobTracker is split into</a:t>
            </a:r>
          </a:p>
          <a:p>
            <a:pPr lvl="1"/>
            <a:r>
              <a:rPr lang="en-US" dirty="0" smtClean="0"/>
              <a:t>ResourceManager</a:t>
            </a:r>
            <a:r>
              <a:rPr lang="en-US" dirty="0"/>
              <a:t> </a:t>
            </a:r>
            <a:r>
              <a:rPr lang="en-US" dirty="0" smtClean="0"/>
              <a:t>– cluster-management, scheduling and application state handling</a:t>
            </a:r>
          </a:p>
          <a:p>
            <a:pPr lvl="1"/>
            <a:r>
              <a:rPr lang="en-US" dirty="0" smtClean="0"/>
              <a:t>ApplicationMaster – Handle tasks (containers) per application (e.g. MR job)</a:t>
            </a:r>
          </a:p>
          <a:p>
            <a:pPr lvl="1"/>
            <a:r>
              <a:rPr lang="en-US" dirty="0" smtClean="0"/>
              <a:t>JobHistoryServer – Serve MR history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TaskTracker maps to NodeManager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Features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8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Handing faults on Workers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354922" y="1221973"/>
            <a:ext cx="1535767" cy="311983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Manager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305541" y="1221976"/>
            <a:ext cx="2425700" cy="714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Node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05541" y="3627802"/>
            <a:ext cx="2425700" cy="714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Node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05541" y="2380513"/>
            <a:ext cx="2425700" cy="714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Node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305544" y="2380513"/>
            <a:ext cx="954617" cy="7140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7503579" y="2380513"/>
            <a:ext cx="1227667" cy="71400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Container</a:t>
            </a:r>
            <a:endParaRPr lang="en-US" dirty="0"/>
          </a:p>
        </p:txBody>
      </p:sp>
      <p:sp>
        <p:nvSpPr>
          <p:cNvPr id="36" name="Left-Right Arrow 35"/>
          <p:cNvSpPr/>
          <p:nvPr/>
        </p:nvSpPr>
        <p:spPr>
          <a:xfrm>
            <a:off x="4890685" y="2659058"/>
            <a:ext cx="1414857" cy="191967"/>
          </a:xfrm>
          <a:prstGeom prst="leftRight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Left-Right Arrow 37"/>
          <p:cNvSpPr/>
          <p:nvPr/>
        </p:nvSpPr>
        <p:spPr>
          <a:xfrm>
            <a:off x="4890685" y="1487483"/>
            <a:ext cx="1414857" cy="191967"/>
          </a:xfrm>
          <a:prstGeom prst="leftRight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eft-Right Arrow 38"/>
          <p:cNvSpPr/>
          <p:nvPr/>
        </p:nvSpPr>
        <p:spPr>
          <a:xfrm>
            <a:off x="4890685" y="3892547"/>
            <a:ext cx="1414857" cy="191967"/>
          </a:xfrm>
          <a:prstGeom prst="leftRight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Left-Up Arrow 41"/>
          <p:cNvSpPr/>
          <p:nvPr/>
        </p:nvSpPr>
        <p:spPr>
          <a:xfrm>
            <a:off x="4890688" y="3101245"/>
            <a:ext cx="2051983" cy="393530"/>
          </a:xfrm>
          <a:prstGeom prst="left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99833" y="3116385"/>
            <a:ext cx="1431438" cy="638711"/>
            <a:chOff x="806740" y="3005178"/>
            <a:chExt cx="1431438" cy="851615"/>
          </a:xfrm>
        </p:grpSpPr>
        <p:pic>
          <p:nvPicPr>
            <p:cNvPr id="7" name="Picture 6" descr="Clie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40" y="3005178"/>
              <a:ext cx="1431438" cy="85161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344083" y="3153833"/>
              <a:ext cx="7793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Client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99833" y="1935984"/>
            <a:ext cx="1431438" cy="638711"/>
            <a:chOff x="806740" y="3005178"/>
            <a:chExt cx="1431438" cy="851615"/>
          </a:xfrm>
        </p:grpSpPr>
        <p:pic>
          <p:nvPicPr>
            <p:cNvPr id="44" name="Picture 43" descr="Clie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40" y="3005178"/>
              <a:ext cx="1431438" cy="85161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344083" y="3153833"/>
              <a:ext cx="7793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Client</a:t>
              </a:r>
              <a:endParaRPr lang="en-US" dirty="0"/>
            </a:p>
          </p:txBody>
        </p:sp>
      </p:grpSp>
      <p:sp>
        <p:nvSpPr>
          <p:cNvPr id="46" name="Left-Right Arrow 45"/>
          <p:cNvSpPr/>
          <p:nvPr/>
        </p:nvSpPr>
        <p:spPr>
          <a:xfrm>
            <a:off x="1931271" y="2132507"/>
            <a:ext cx="1423646" cy="191967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6305544" y="1221976"/>
            <a:ext cx="954617" cy="7140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6305544" y="3627802"/>
            <a:ext cx="1227667" cy="71400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Container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354917" y="3755095"/>
            <a:ext cx="1535766" cy="531044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Cluster State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354918" y="3197185"/>
            <a:ext cx="1535766" cy="53104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</a:p>
          <a:p>
            <a:pPr algn="ctr"/>
            <a:r>
              <a:rPr lang="en-US" dirty="0" smtClean="0"/>
              <a:t>State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68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36" grpId="0" animBg="1"/>
      <p:bldP spid="42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 Fault-tolerance - RM Recovery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05541" y="1221975"/>
            <a:ext cx="2425700" cy="714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Node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05541" y="2666253"/>
            <a:ext cx="2425700" cy="714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Node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305544" y="2666253"/>
            <a:ext cx="954617" cy="7140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7503577" y="2666253"/>
            <a:ext cx="1227667" cy="71400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Container</a:t>
            </a:r>
            <a:endParaRPr lang="en-US" dirty="0"/>
          </a:p>
        </p:txBody>
      </p:sp>
      <p:sp>
        <p:nvSpPr>
          <p:cNvPr id="36" name="Left-Right Arrow 35"/>
          <p:cNvSpPr/>
          <p:nvPr/>
        </p:nvSpPr>
        <p:spPr>
          <a:xfrm>
            <a:off x="4890685" y="3110705"/>
            <a:ext cx="1414857" cy="191967"/>
          </a:xfrm>
          <a:prstGeom prst="leftRight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Left-Right Arrow 37"/>
          <p:cNvSpPr/>
          <p:nvPr/>
        </p:nvSpPr>
        <p:spPr>
          <a:xfrm>
            <a:off x="4890685" y="1487483"/>
            <a:ext cx="1414857" cy="191967"/>
          </a:xfrm>
          <a:prstGeom prst="leftRight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99833" y="2663961"/>
            <a:ext cx="1431438" cy="638711"/>
            <a:chOff x="806740" y="3005178"/>
            <a:chExt cx="1431438" cy="851615"/>
          </a:xfrm>
        </p:grpSpPr>
        <p:pic>
          <p:nvPicPr>
            <p:cNvPr id="7" name="Picture 6" descr="Clie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40" y="3005178"/>
              <a:ext cx="1431438" cy="85161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344083" y="3153833"/>
              <a:ext cx="7793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Client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99833" y="1483560"/>
            <a:ext cx="1431438" cy="638711"/>
            <a:chOff x="806740" y="3005178"/>
            <a:chExt cx="1431438" cy="851615"/>
          </a:xfrm>
        </p:grpSpPr>
        <p:pic>
          <p:nvPicPr>
            <p:cNvPr id="44" name="Picture 43" descr="Clie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40" y="3005178"/>
              <a:ext cx="1431438" cy="85161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344083" y="3153833"/>
              <a:ext cx="7793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Client</a:t>
              </a:r>
              <a:endParaRPr lang="en-US" dirty="0"/>
            </a:p>
          </p:txBody>
        </p:sp>
      </p:grpSp>
      <p:sp>
        <p:nvSpPr>
          <p:cNvPr id="46" name="Left-Right Arrow 45"/>
          <p:cNvSpPr/>
          <p:nvPr/>
        </p:nvSpPr>
        <p:spPr>
          <a:xfrm>
            <a:off x="1931271" y="1680083"/>
            <a:ext cx="1423646" cy="191967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354920" y="1049867"/>
            <a:ext cx="1535767" cy="2590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Manager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354917" y="3073402"/>
            <a:ext cx="1535766" cy="48260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Cluster State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354918" y="2624666"/>
            <a:ext cx="1535766" cy="49953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</a:p>
          <a:p>
            <a:pPr algn="ctr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0" name="Left-Right Arrow 29"/>
          <p:cNvSpPr/>
          <p:nvPr/>
        </p:nvSpPr>
        <p:spPr>
          <a:xfrm>
            <a:off x="4890685" y="2775452"/>
            <a:ext cx="1414857" cy="191967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3363389" y="4036484"/>
            <a:ext cx="1535765" cy="523875"/>
          </a:xfrm>
          <a:prstGeom prst="can">
            <a:avLst>
              <a:gd name="adj" fmla="val 27273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RM Store</a:t>
            </a:r>
            <a:endParaRPr lang="en-US" dirty="0"/>
          </a:p>
        </p:txBody>
      </p:sp>
      <p:sp>
        <p:nvSpPr>
          <p:cNvPr id="12" name="Up-Down Arrow 11"/>
          <p:cNvSpPr/>
          <p:nvPr/>
        </p:nvSpPr>
        <p:spPr>
          <a:xfrm>
            <a:off x="3996270" y="3632201"/>
            <a:ext cx="275167" cy="404284"/>
          </a:xfrm>
          <a:prstGeom prst="up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309782" y="1224852"/>
            <a:ext cx="954617" cy="7140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7507815" y="1224852"/>
            <a:ext cx="1227667" cy="71400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Container</a:t>
            </a:r>
            <a:endParaRPr lang="en-US" dirty="0"/>
          </a:p>
        </p:txBody>
      </p:sp>
      <p:sp>
        <p:nvSpPr>
          <p:cNvPr id="34" name="Left-Right Arrow 33"/>
          <p:cNvSpPr/>
          <p:nvPr/>
        </p:nvSpPr>
        <p:spPr>
          <a:xfrm>
            <a:off x="4894924" y="1715039"/>
            <a:ext cx="1414857" cy="191967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79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6" grpId="0" animBg="1"/>
      <p:bldP spid="36" grpId="1" animBg="1"/>
      <p:bldP spid="38" grpId="0" animBg="1"/>
      <p:bldP spid="38" grpId="1" animBg="1"/>
      <p:bldP spid="46" grpId="0" animBg="1"/>
      <p:bldP spid="46" grpId="1" animBg="1"/>
      <p:bldP spid="10" grpId="0" animBg="1"/>
      <p:bldP spid="10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12" grpId="0" animBg="1"/>
      <p:bldP spid="12" grpId="1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Master Node Fault tolerance</a:t>
            </a:r>
            <a:br>
              <a:rPr lang="en-US" dirty="0" smtClean="0"/>
            </a:br>
            <a:r>
              <a:rPr lang="en-US" dirty="0" smtClean="0"/>
              <a:t>High Availability (Active / Standby)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305541" y="1515046"/>
            <a:ext cx="2425700" cy="714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Node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03432" y="3436191"/>
            <a:ext cx="2425700" cy="714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Node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303432" y="1509064"/>
            <a:ext cx="1041400" cy="7140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38" name="Left-Right Arrow 37"/>
          <p:cNvSpPr/>
          <p:nvPr/>
        </p:nvSpPr>
        <p:spPr>
          <a:xfrm>
            <a:off x="4890685" y="1894757"/>
            <a:ext cx="1414857" cy="191967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99833" y="3492940"/>
            <a:ext cx="1431438" cy="638711"/>
            <a:chOff x="806740" y="3005178"/>
            <a:chExt cx="1431438" cy="851615"/>
          </a:xfrm>
        </p:grpSpPr>
        <p:pic>
          <p:nvPicPr>
            <p:cNvPr id="7" name="Picture 6" descr="Clie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40" y="3005178"/>
              <a:ext cx="1431438" cy="85161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344083" y="3153833"/>
              <a:ext cx="7793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Client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99832" y="1595051"/>
            <a:ext cx="1431438" cy="638711"/>
            <a:chOff x="806740" y="3005178"/>
            <a:chExt cx="1431438" cy="851615"/>
          </a:xfrm>
        </p:grpSpPr>
        <p:pic>
          <p:nvPicPr>
            <p:cNvPr id="44" name="Picture 43" descr="Clie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40" y="3005178"/>
              <a:ext cx="1431438" cy="85161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344083" y="3153833"/>
              <a:ext cx="7793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Client</a:t>
              </a:r>
              <a:endParaRPr lang="en-US" dirty="0"/>
            </a:p>
          </p:txBody>
        </p:sp>
      </p:grpSp>
      <p:sp>
        <p:nvSpPr>
          <p:cNvPr id="46" name="Left-Right Arrow 45"/>
          <p:cNvSpPr/>
          <p:nvPr/>
        </p:nvSpPr>
        <p:spPr>
          <a:xfrm>
            <a:off x="1931270" y="1791574"/>
            <a:ext cx="1423646" cy="191967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354920" y="1221973"/>
            <a:ext cx="1535767" cy="13682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Active</a:t>
            </a:r>
          </a:p>
          <a:p>
            <a:pPr algn="ctr"/>
            <a:r>
              <a:rPr lang="en-US" dirty="0" smtClean="0"/>
              <a:t>Resource Manager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3354922" y="2691591"/>
            <a:ext cx="1535765" cy="315368"/>
          </a:xfrm>
          <a:prstGeom prst="can">
            <a:avLst>
              <a:gd name="adj" fmla="val 27273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RM Store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3354919" y="3110704"/>
            <a:ext cx="1535767" cy="13682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Standby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Resource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Left-Up Arrow 7"/>
          <p:cNvSpPr/>
          <p:nvPr/>
        </p:nvSpPr>
        <p:spPr>
          <a:xfrm rot="16200000">
            <a:off x="5669741" y="1454708"/>
            <a:ext cx="1202429" cy="2760537"/>
          </a:xfrm>
          <a:prstGeom prst="leftUpArrow">
            <a:avLst>
              <a:gd name="adj1" fmla="val 7518"/>
              <a:gd name="adj2" fmla="val 10470"/>
              <a:gd name="adj3" fmla="val 8177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eft-Right Arrow 38"/>
          <p:cNvSpPr/>
          <p:nvPr/>
        </p:nvSpPr>
        <p:spPr>
          <a:xfrm>
            <a:off x="4894924" y="1620133"/>
            <a:ext cx="1414857" cy="191967"/>
          </a:xfrm>
          <a:prstGeom prst="leftRight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598337" y="2349500"/>
            <a:ext cx="1058333" cy="232740"/>
          </a:xfrm>
          <a:prstGeom prst="round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Elector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3598334" y="3110704"/>
            <a:ext cx="1058334" cy="232740"/>
          </a:xfrm>
          <a:prstGeom prst="round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Elector</a:t>
            </a:r>
            <a:endParaRPr lang="en-US" dirty="0"/>
          </a:p>
        </p:txBody>
      </p:sp>
      <p:sp>
        <p:nvSpPr>
          <p:cNvPr id="12" name="Cloud 11"/>
          <p:cNvSpPr/>
          <p:nvPr/>
        </p:nvSpPr>
        <p:spPr>
          <a:xfrm>
            <a:off x="5344586" y="2691590"/>
            <a:ext cx="1081617" cy="419114"/>
          </a:xfrm>
          <a:prstGeom prst="cloud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Master Node Fault tolerance</a:t>
            </a:r>
            <a:br>
              <a:rPr lang="en-US" dirty="0"/>
            </a:br>
            <a:r>
              <a:rPr lang="en-US" dirty="0"/>
              <a:t>High Availability (Active / Standby)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05541" y="1515046"/>
            <a:ext cx="2425700" cy="714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Node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09778" y="3436191"/>
            <a:ext cx="2425700" cy="714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Node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303432" y="3436191"/>
            <a:ext cx="1041400" cy="7140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38" name="Left-Right Arrow 37"/>
          <p:cNvSpPr/>
          <p:nvPr/>
        </p:nvSpPr>
        <p:spPr>
          <a:xfrm>
            <a:off x="4890685" y="3595658"/>
            <a:ext cx="1414857" cy="191967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99833" y="3492940"/>
            <a:ext cx="1431438" cy="638711"/>
            <a:chOff x="806740" y="3005178"/>
            <a:chExt cx="1431438" cy="851615"/>
          </a:xfrm>
        </p:grpSpPr>
        <p:pic>
          <p:nvPicPr>
            <p:cNvPr id="7" name="Picture 6" descr="Clie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40" y="3005178"/>
              <a:ext cx="1431438" cy="85161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344083" y="3153833"/>
              <a:ext cx="7793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Client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99832" y="1595051"/>
            <a:ext cx="1431438" cy="638711"/>
            <a:chOff x="806740" y="3005178"/>
            <a:chExt cx="1431438" cy="851615"/>
          </a:xfrm>
        </p:grpSpPr>
        <p:pic>
          <p:nvPicPr>
            <p:cNvPr id="44" name="Picture 43" descr="Clie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40" y="3005178"/>
              <a:ext cx="1431438" cy="85161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344083" y="3153833"/>
              <a:ext cx="7793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Client</a:t>
              </a:r>
              <a:endParaRPr lang="en-US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359157" y="3094138"/>
            <a:ext cx="1535767" cy="13682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Active</a:t>
            </a:r>
          </a:p>
          <a:p>
            <a:pPr algn="ctr"/>
            <a:r>
              <a:rPr lang="en-US" dirty="0" smtClean="0"/>
              <a:t>Resource Manager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3354922" y="2691591"/>
            <a:ext cx="1535765" cy="315368"/>
          </a:xfrm>
          <a:prstGeom prst="can">
            <a:avLst>
              <a:gd name="adj" fmla="val 27273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RM Store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3359157" y="1210654"/>
            <a:ext cx="1535767" cy="13682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Standby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Resource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Left-Up Arrow 7"/>
          <p:cNvSpPr/>
          <p:nvPr/>
        </p:nvSpPr>
        <p:spPr>
          <a:xfrm rot="5400000">
            <a:off x="1683630" y="1749975"/>
            <a:ext cx="1202429" cy="2148623"/>
          </a:xfrm>
          <a:prstGeom prst="leftUpArrow">
            <a:avLst>
              <a:gd name="adj1" fmla="val 7518"/>
              <a:gd name="adj2" fmla="val 10470"/>
              <a:gd name="adj3" fmla="val 8177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eft-Right Arrow 38"/>
          <p:cNvSpPr/>
          <p:nvPr/>
        </p:nvSpPr>
        <p:spPr>
          <a:xfrm>
            <a:off x="4894924" y="3881429"/>
            <a:ext cx="1414857" cy="191967"/>
          </a:xfrm>
          <a:prstGeom prst="leftRight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Left-Up Arrow 21"/>
          <p:cNvSpPr/>
          <p:nvPr/>
        </p:nvSpPr>
        <p:spPr>
          <a:xfrm>
            <a:off x="4894925" y="2229054"/>
            <a:ext cx="2841495" cy="1263886"/>
          </a:xfrm>
          <a:prstGeom prst="leftUpArrow">
            <a:avLst>
              <a:gd name="adj1" fmla="val 7518"/>
              <a:gd name="adj2" fmla="val 10470"/>
              <a:gd name="adj3" fmla="val 8177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598337" y="2349500"/>
            <a:ext cx="1058333" cy="232740"/>
          </a:xfrm>
          <a:prstGeom prst="round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Elector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598334" y="3110704"/>
            <a:ext cx="1058334" cy="232740"/>
          </a:xfrm>
          <a:prstGeom prst="round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Elector</a:t>
            </a:r>
            <a:endParaRPr lang="en-US" dirty="0"/>
          </a:p>
        </p:txBody>
      </p:sp>
      <p:sp>
        <p:nvSpPr>
          <p:cNvPr id="26" name="Cloud 25"/>
          <p:cNvSpPr/>
          <p:nvPr/>
        </p:nvSpPr>
        <p:spPr>
          <a:xfrm>
            <a:off x="5344586" y="2691590"/>
            <a:ext cx="1081617" cy="419114"/>
          </a:xfrm>
          <a:prstGeom prst="cloud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7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Inside ResourceManager</a:t>
            </a:r>
          </a:p>
          <a:p>
            <a:r>
              <a:rPr lang="en-US" dirty="0" smtClean="0"/>
              <a:t>Decides who gets to run when and where</a:t>
            </a:r>
          </a:p>
          <a:p>
            <a:r>
              <a:rPr lang="en-US" dirty="0" smtClean="0"/>
              <a:t>Uses “Queues” to describe organization needs</a:t>
            </a:r>
            <a:endParaRPr lang="en-US" dirty="0"/>
          </a:p>
          <a:p>
            <a:r>
              <a:rPr lang="en-US" dirty="0"/>
              <a:t>Applications are submitted to a queue</a:t>
            </a:r>
          </a:p>
          <a:p>
            <a:r>
              <a:rPr lang="en-US" dirty="0" smtClean="0"/>
              <a:t>Two schedulers out of the box</a:t>
            </a:r>
          </a:p>
          <a:p>
            <a:pPr lvl="1"/>
            <a:r>
              <a:rPr lang="en-US" dirty="0" smtClean="0"/>
              <a:t>Fair Scheduler</a:t>
            </a:r>
          </a:p>
          <a:p>
            <a:pPr lvl="1"/>
            <a:r>
              <a:rPr lang="en-US" dirty="0"/>
              <a:t>Capacity Scheduler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6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" sz="3200" dirty="0" smtClean="0">
                <a:ea typeface="+mj-ea"/>
              </a:rPr>
              <a:t>Fair Scheduler Hierarchical Queues</a:t>
            </a:r>
            <a:endParaRPr lang="en" sz="3200" b="1" dirty="0">
              <a:solidFill>
                <a:schemeClr val="tx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3358126" y="859744"/>
            <a:ext cx="2485799" cy="857474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/>
              <a:t>Root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/>
              <a:t>Mem Capacity: 12 GB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/>
              <a:t>CPU Capacity: 24 cores</a:t>
            </a:r>
          </a:p>
        </p:txBody>
      </p:sp>
      <p:sp>
        <p:nvSpPr>
          <p:cNvPr id="334" name="Shape 334"/>
          <p:cNvSpPr/>
          <p:nvPr/>
        </p:nvSpPr>
        <p:spPr>
          <a:xfrm>
            <a:off x="643900" y="2196169"/>
            <a:ext cx="2410800" cy="920924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/>
              <a:t>Marketing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/>
              <a:t>Fair Share Mem: 4 GB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/>
              <a:t>Fair Share CPU: 8 cores</a:t>
            </a:r>
          </a:p>
        </p:txBody>
      </p:sp>
      <p:sp>
        <p:nvSpPr>
          <p:cNvPr id="335" name="Shape 335"/>
          <p:cNvSpPr/>
          <p:nvPr/>
        </p:nvSpPr>
        <p:spPr>
          <a:xfrm>
            <a:off x="3461626" y="2196169"/>
            <a:ext cx="2335799" cy="920924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/>
              <a:t>R&amp;D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/>
              <a:t>Fair Share Mem: 4 GB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/>
              <a:t>Fair Share CPU: 8 cores</a:t>
            </a:r>
          </a:p>
        </p:txBody>
      </p:sp>
      <p:sp>
        <p:nvSpPr>
          <p:cNvPr id="336" name="Shape 336"/>
          <p:cNvSpPr/>
          <p:nvPr/>
        </p:nvSpPr>
        <p:spPr>
          <a:xfrm>
            <a:off x="6340601" y="2201157"/>
            <a:ext cx="2335799" cy="920924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/>
              <a:t>Sales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/>
              <a:t>Fair Share Mem: 4 GB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/>
              <a:t>Fair Share CPU: 8 cores</a:t>
            </a:r>
          </a:p>
        </p:txBody>
      </p:sp>
      <p:sp>
        <p:nvSpPr>
          <p:cNvPr id="337" name="Shape 337"/>
          <p:cNvSpPr/>
          <p:nvPr/>
        </p:nvSpPr>
        <p:spPr>
          <a:xfrm>
            <a:off x="481825" y="3538894"/>
            <a:ext cx="2410800" cy="920924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/>
              <a:t>Jim’s Team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/>
              <a:t>Fair Share Mem: 2 GB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/>
              <a:t>Fair Share CPU: 4 cores</a:t>
            </a:r>
          </a:p>
        </p:txBody>
      </p:sp>
      <p:sp>
        <p:nvSpPr>
          <p:cNvPr id="338" name="Shape 338"/>
          <p:cNvSpPr/>
          <p:nvPr/>
        </p:nvSpPr>
        <p:spPr>
          <a:xfrm>
            <a:off x="3208375" y="3538894"/>
            <a:ext cx="2410800" cy="920924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/>
              <a:t>Bob’s Team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/>
              <a:t>Fair Share Mem: 2 GB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/>
              <a:t>Fair Share CPU: 4 cores</a:t>
            </a:r>
          </a:p>
        </p:txBody>
      </p:sp>
      <p:cxnSp>
        <p:nvCxnSpPr>
          <p:cNvPr id="339" name="Shape 339"/>
          <p:cNvCxnSpPr>
            <a:stCxn id="334" idx="0"/>
            <a:endCxn id="333" idx="2"/>
          </p:cNvCxnSpPr>
          <p:nvPr/>
        </p:nvCxnSpPr>
        <p:spPr>
          <a:xfrm rot="10800000" flipH="1">
            <a:off x="1849301" y="1717144"/>
            <a:ext cx="2751599" cy="47902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0" name="Shape 340"/>
          <p:cNvCxnSpPr>
            <a:stCxn id="335" idx="0"/>
            <a:endCxn id="333" idx="2"/>
          </p:cNvCxnSpPr>
          <p:nvPr/>
        </p:nvCxnSpPr>
        <p:spPr>
          <a:xfrm rot="10800000">
            <a:off x="4601024" y="1717144"/>
            <a:ext cx="28500" cy="47902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1" name="Shape 341"/>
          <p:cNvCxnSpPr>
            <a:stCxn id="336" idx="0"/>
            <a:endCxn id="333" idx="2"/>
          </p:cNvCxnSpPr>
          <p:nvPr/>
        </p:nvCxnSpPr>
        <p:spPr>
          <a:xfrm rot="10800000">
            <a:off x="4600899" y="1717181"/>
            <a:ext cx="2907600" cy="48397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2" name="Shape 342"/>
          <p:cNvCxnSpPr>
            <a:stCxn id="338" idx="0"/>
            <a:endCxn id="334" idx="2"/>
          </p:cNvCxnSpPr>
          <p:nvPr/>
        </p:nvCxnSpPr>
        <p:spPr>
          <a:xfrm rot="10800000">
            <a:off x="1849375" y="3117019"/>
            <a:ext cx="2564400" cy="42187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3" name="Shape 343"/>
          <p:cNvCxnSpPr>
            <a:stCxn id="337" idx="0"/>
            <a:endCxn id="334" idx="2"/>
          </p:cNvCxnSpPr>
          <p:nvPr/>
        </p:nvCxnSpPr>
        <p:spPr>
          <a:xfrm rot="10800000" flipH="1">
            <a:off x="1687225" y="3117019"/>
            <a:ext cx="162000" cy="42187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57873469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Management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092200" y="2152650"/>
            <a:ext cx="1790700" cy="619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 Reduce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85" y="1117045"/>
            <a:ext cx="1034415" cy="77581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92" y="1207055"/>
            <a:ext cx="914400" cy="6858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389630" y="2152650"/>
            <a:ext cx="1790700" cy="619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Impala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698489" y="2152650"/>
            <a:ext cx="1616709" cy="619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Spark</a:t>
            </a: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32" y="3487103"/>
            <a:ext cx="708660" cy="53149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70" y="3487103"/>
            <a:ext cx="708660" cy="53149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30" y="3487103"/>
            <a:ext cx="708660" cy="53149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30" y="3487103"/>
            <a:ext cx="708660" cy="531495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90" y="3487103"/>
            <a:ext cx="708660" cy="531495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90" y="3487103"/>
            <a:ext cx="708660" cy="53149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50" y="3487103"/>
            <a:ext cx="708660" cy="53149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92201" y="2886075"/>
            <a:ext cx="6184899" cy="485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YARN (DYNAMIC RESOURCE MANAGEMENT)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178492" y="2057400"/>
            <a:ext cx="0" cy="2095500"/>
          </a:xfrm>
          <a:prstGeom prst="line">
            <a:avLst/>
          </a:prstGeom>
          <a:ln w="5715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399" y="2057400"/>
            <a:ext cx="0" cy="2095500"/>
          </a:xfrm>
          <a:prstGeom prst="line">
            <a:avLst/>
          </a:prstGeom>
          <a:ln w="5715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68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57200" y="10831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 dirty="0"/>
              <a:t>Fair Scheduler Queue Placement </a:t>
            </a:r>
            <a:r>
              <a:rPr lang="en" sz="3200" dirty="0" smtClean="0"/>
              <a:t>Policies</a:t>
            </a:r>
            <a:endParaRPr lang="en" sz="3200" dirty="0"/>
          </a:p>
        </p:txBody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775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28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&lt;queuePlacementPolicy&gt;</a:t>
            </a:r>
            <a:br>
              <a:rPr lang="en" sz="28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28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  &lt;rule name="specified" /&gt;</a:t>
            </a:r>
            <a:br>
              <a:rPr lang="en" sz="28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28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  &lt;rule name="primaryGroup" create="false" /&gt;</a:t>
            </a:r>
            <a:br>
              <a:rPr lang="en" sz="28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28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  &lt;rule name="default" /&gt;</a:t>
            </a:r>
            <a:br>
              <a:rPr lang="en" sz="28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28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&lt;/queuePlacementPolicy&gt;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429691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457200" y="122891"/>
            <a:ext cx="8229600" cy="71686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Multi-Resource </a:t>
            </a:r>
            <a:r>
              <a:rPr lang="en" sz="3200" dirty="0" smtClean="0"/>
              <a:t>Scheduling</a:t>
            </a:r>
            <a:endParaRPr lang="en" sz="3200"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Node capacities expressed in both memory and </a:t>
            </a:r>
            <a:r>
              <a:rPr lang="en" dirty="0" smtClean="0"/>
              <a:t>CPU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 smtClean="0"/>
              <a:t>Memory in MB and CPU in terms of vcores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 smtClean="0"/>
              <a:t>Scheduler </a:t>
            </a:r>
            <a:r>
              <a:rPr lang="en" dirty="0" smtClean="0"/>
              <a:t>uses dominant resource for </a:t>
            </a:r>
            <a:r>
              <a:rPr lang="en-US" dirty="0" smtClean="0"/>
              <a:t>making </a:t>
            </a:r>
            <a:r>
              <a:rPr lang="en" dirty="0" smtClean="0"/>
              <a:t>decisions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5200192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423124" y="56719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Multi-Resource Scheduling</a:t>
            </a:r>
          </a:p>
        </p:txBody>
      </p:sp>
      <p:sp>
        <p:nvSpPr>
          <p:cNvPr id="349" name="Shape 349"/>
          <p:cNvSpPr/>
          <p:nvPr/>
        </p:nvSpPr>
        <p:spPr>
          <a:xfrm>
            <a:off x="1407526" y="1954088"/>
            <a:ext cx="1108199" cy="1537874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12 GB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33% cap.</a:t>
            </a:r>
          </a:p>
        </p:txBody>
      </p:sp>
      <p:sp>
        <p:nvSpPr>
          <p:cNvPr id="350" name="Shape 350"/>
          <p:cNvSpPr/>
          <p:nvPr/>
        </p:nvSpPr>
        <p:spPr>
          <a:xfrm>
            <a:off x="2817726" y="2442094"/>
            <a:ext cx="1108199" cy="1050074"/>
          </a:xfrm>
          <a:prstGeom prst="rect">
            <a:avLst/>
          </a:prstGeom>
          <a:solidFill>
            <a:srgbClr val="FFE59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3 cores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25% cap.</a:t>
            </a:r>
          </a:p>
        </p:txBody>
      </p:sp>
      <p:sp>
        <p:nvSpPr>
          <p:cNvPr id="351" name="Shape 351"/>
          <p:cNvSpPr/>
          <p:nvPr/>
        </p:nvSpPr>
        <p:spPr>
          <a:xfrm>
            <a:off x="5065126" y="2264251"/>
            <a:ext cx="1108199" cy="1228049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10 GB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28% cap.</a:t>
            </a:r>
          </a:p>
        </p:txBody>
      </p:sp>
      <p:sp>
        <p:nvSpPr>
          <p:cNvPr id="352" name="Shape 352"/>
          <p:cNvSpPr/>
          <p:nvPr/>
        </p:nvSpPr>
        <p:spPr>
          <a:xfrm>
            <a:off x="6475326" y="1476281"/>
            <a:ext cx="1108199" cy="2016000"/>
          </a:xfrm>
          <a:prstGeom prst="rect">
            <a:avLst/>
          </a:prstGeom>
          <a:solidFill>
            <a:srgbClr val="FFE59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6 cores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50% cap.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1407525" y="3555769"/>
            <a:ext cx="2502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Queue 1 Usage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5065125" y="3555769"/>
            <a:ext cx="2502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Queue 2 Usage</a:t>
            </a:r>
          </a:p>
        </p:txBody>
      </p:sp>
      <p:cxnSp>
        <p:nvCxnSpPr>
          <p:cNvPr id="355" name="Shape 355"/>
          <p:cNvCxnSpPr/>
          <p:nvPr/>
        </p:nvCxnSpPr>
        <p:spPr>
          <a:xfrm rot="10800000">
            <a:off x="1313676" y="1463719"/>
            <a:ext cx="6448499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dash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90210111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457200" y="4138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Multi-Resource Enforcement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YARN kills containers that use too much memory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CGroups for limiting CPU</a:t>
            </a:r>
          </a:p>
        </p:txBody>
      </p:sp>
    </p:spTree>
    <p:extLst>
      <p:ext uri="{BB962C8B-B14F-4D97-AF65-F5344CB8AC3E}">
        <p14:creationId xmlns:p14="http://schemas.microsoft.com/office/powerpoint/2010/main" val="113226315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Recently added features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RM recovery without losing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Preserving running containers on RM restart</a:t>
            </a:r>
          </a:p>
          <a:p>
            <a:r>
              <a:rPr lang="en-US" dirty="0" smtClean="0"/>
              <a:t>NM no longer kills containers on resync</a:t>
            </a:r>
          </a:p>
          <a:p>
            <a:r>
              <a:rPr lang="en-US" dirty="0" smtClean="0"/>
              <a:t>AM </a:t>
            </a:r>
            <a:r>
              <a:rPr lang="en-US" dirty="0"/>
              <a:t>made to register on resync with </a:t>
            </a:r>
            <a:r>
              <a:rPr lang="en-US" dirty="0" smtClean="0"/>
              <a:t>RM</a:t>
            </a:r>
          </a:p>
        </p:txBody>
      </p:sp>
    </p:spTree>
    <p:extLst>
      <p:ext uri="{BB962C8B-B14F-4D97-AF65-F5344CB8AC3E}">
        <p14:creationId xmlns:p14="http://schemas.microsoft.com/office/powerpoint/2010/main" val="302895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 recovery without losing work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305541" y="1221975"/>
            <a:ext cx="2425700" cy="714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Node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05541" y="2666253"/>
            <a:ext cx="2425700" cy="714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Node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305544" y="2666253"/>
            <a:ext cx="954617" cy="7140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7503577" y="2666253"/>
            <a:ext cx="1227667" cy="71400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Container</a:t>
            </a:r>
            <a:endParaRPr lang="en-US" dirty="0"/>
          </a:p>
        </p:txBody>
      </p:sp>
      <p:sp>
        <p:nvSpPr>
          <p:cNvPr id="36" name="Left-Right Arrow 35"/>
          <p:cNvSpPr/>
          <p:nvPr/>
        </p:nvSpPr>
        <p:spPr>
          <a:xfrm>
            <a:off x="4890685" y="3110705"/>
            <a:ext cx="1414857" cy="191967"/>
          </a:xfrm>
          <a:prstGeom prst="leftRight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Left-Right Arrow 37"/>
          <p:cNvSpPr/>
          <p:nvPr/>
        </p:nvSpPr>
        <p:spPr>
          <a:xfrm>
            <a:off x="4890685" y="1487483"/>
            <a:ext cx="1414857" cy="191967"/>
          </a:xfrm>
          <a:prstGeom prst="leftRight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99833" y="2663961"/>
            <a:ext cx="1431438" cy="638711"/>
            <a:chOff x="806740" y="3005178"/>
            <a:chExt cx="1431438" cy="851615"/>
          </a:xfrm>
        </p:grpSpPr>
        <p:pic>
          <p:nvPicPr>
            <p:cNvPr id="7" name="Picture 6" descr="Clie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40" y="3005178"/>
              <a:ext cx="1431438" cy="85161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344083" y="3153833"/>
              <a:ext cx="7793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Client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99833" y="1483560"/>
            <a:ext cx="1431438" cy="638711"/>
            <a:chOff x="806740" y="3005178"/>
            <a:chExt cx="1431438" cy="851615"/>
          </a:xfrm>
        </p:grpSpPr>
        <p:pic>
          <p:nvPicPr>
            <p:cNvPr id="44" name="Picture 43" descr="Clie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40" y="3005178"/>
              <a:ext cx="1431438" cy="85161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344083" y="3153833"/>
              <a:ext cx="7793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Client</a:t>
              </a:r>
              <a:endParaRPr lang="en-US" dirty="0"/>
            </a:p>
          </p:txBody>
        </p:sp>
      </p:grpSp>
      <p:sp>
        <p:nvSpPr>
          <p:cNvPr id="46" name="Left-Right Arrow 45"/>
          <p:cNvSpPr/>
          <p:nvPr/>
        </p:nvSpPr>
        <p:spPr>
          <a:xfrm>
            <a:off x="1931271" y="1680083"/>
            <a:ext cx="1423646" cy="191967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354920" y="1049867"/>
            <a:ext cx="1535767" cy="2590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Manager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354917" y="3073402"/>
            <a:ext cx="1535766" cy="48260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Cluster State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354918" y="2624666"/>
            <a:ext cx="1535766" cy="49953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</a:p>
          <a:p>
            <a:pPr algn="ctr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0" name="Left-Right Arrow 29"/>
          <p:cNvSpPr/>
          <p:nvPr/>
        </p:nvSpPr>
        <p:spPr>
          <a:xfrm>
            <a:off x="4890685" y="2775452"/>
            <a:ext cx="1414857" cy="191967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3363389" y="4036484"/>
            <a:ext cx="1535765" cy="523875"/>
          </a:xfrm>
          <a:prstGeom prst="can">
            <a:avLst>
              <a:gd name="adj" fmla="val 27273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RM Store</a:t>
            </a:r>
            <a:endParaRPr lang="en-US" dirty="0"/>
          </a:p>
        </p:txBody>
      </p:sp>
      <p:sp>
        <p:nvSpPr>
          <p:cNvPr id="12" name="Up-Down Arrow 11"/>
          <p:cNvSpPr/>
          <p:nvPr/>
        </p:nvSpPr>
        <p:spPr>
          <a:xfrm>
            <a:off x="3996270" y="3632201"/>
            <a:ext cx="275167" cy="404284"/>
          </a:xfrm>
          <a:prstGeom prst="up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8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8" grpId="0" animBg="1"/>
      <p:bldP spid="38" grpId="1" animBg="1"/>
      <p:bldP spid="46" grpId="0" animBg="1"/>
      <p:bldP spid="46" grpId="1" animBg="1"/>
      <p:bldP spid="10" grpId="0" animBg="1"/>
      <p:bldP spid="10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12" grpId="0" animBg="1"/>
      <p:bldP spid="1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NM Recovery without losing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NM stores container and its associated state in a local store</a:t>
            </a:r>
          </a:p>
          <a:p>
            <a:r>
              <a:rPr lang="en-US" dirty="0" smtClean="0"/>
              <a:t>On restart reconstruct state from store</a:t>
            </a:r>
          </a:p>
          <a:p>
            <a:r>
              <a:rPr lang="en-US" dirty="0" smtClean="0"/>
              <a:t>Default implementation using LevelDB</a:t>
            </a:r>
          </a:p>
          <a:p>
            <a:r>
              <a:rPr lang="en-US" dirty="0" smtClean="0"/>
              <a:t>Supports </a:t>
            </a:r>
            <a:r>
              <a:rPr lang="en-US" dirty="0"/>
              <a:t>rolling restarts with no user impact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7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NM Recovery without losing work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354922" y="1221973"/>
            <a:ext cx="1535767" cy="311983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Manager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301300" y="1909721"/>
            <a:ext cx="2425700" cy="243208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Node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305544" y="2380513"/>
            <a:ext cx="954617" cy="7140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</a:p>
          <a:p>
            <a:pPr algn="ctr"/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7503579" y="2380513"/>
            <a:ext cx="1227667" cy="71400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Container</a:t>
            </a:r>
            <a:endParaRPr lang="en-US" dirty="0"/>
          </a:p>
        </p:txBody>
      </p:sp>
      <p:sp>
        <p:nvSpPr>
          <p:cNvPr id="36" name="Left-Right Arrow 35"/>
          <p:cNvSpPr/>
          <p:nvPr/>
        </p:nvSpPr>
        <p:spPr>
          <a:xfrm>
            <a:off x="4890685" y="2659058"/>
            <a:ext cx="1414857" cy="191967"/>
          </a:xfrm>
          <a:prstGeom prst="leftRight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99833" y="3116385"/>
            <a:ext cx="1431438" cy="638711"/>
            <a:chOff x="806740" y="3005178"/>
            <a:chExt cx="1431438" cy="851615"/>
          </a:xfrm>
        </p:grpSpPr>
        <p:pic>
          <p:nvPicPr>
            <p:cNvPr id="7" name="Picture 6" descr="Clie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40" y="3005178"/>
              <a:ext cx="1431438" cy="85161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344083" y="3153833"/>
              <a:ext cx="7793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Client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99833" y="1935984"/>
            <a:ext cx="1431438" cy="638711"/>
            <a:chOff x="806740" y="3005178"/>
            <a:chExt cx="1431438" cy="851615"/>
          </a:xfrm>
        </p:grpSpPr>
        <p:pic>
          <p:nvPicPr>
            <p:cNvPr id="44" name="Picture 43" descr="Clie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40" y="3005178"/>
              <a:ext cx="1431438" cy="85161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344083" y="3153833"/>
              <a:ext cx="7793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Client</a:t>
              </a:r>
              <a:endParaRPr lang="en-US" dirty="0"/>
            </a:p>
          </p:txBody>
        </p:sp>
      </p:grpSp>
      <p:sp>
        <p:nvSpPr>
          <p:cNvPr id="46" name="Left-Right Arrow 45"/>
          <p:cNvSpPr/>
          <p:nvPr/>
        </p:nvSpPr>
        <p:spPr>
          <a:xfrm>
            <a:off x="1931271" y="2132507"/>
            <a:ext cx="1423646" cy="191967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354917" y="3755095"/>
            <a:ext cx="1535766" cy="531044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Cluster State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354918" y="3197185"/>
            <a:ext cx="1535766" cy="53104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</a:p>
          <a:p>
            <a:pPr algn="ctr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7030257" y="3278786"/>
            <a:ext cx="822960" cy="952619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dirty="0" smtClean="0"/>
              <a:t>State</a:t>
            </a:r>
          </a:p>
          <a:p>
            <a:pPr algn="ctr"/>
            <a:r>
              <a:rPr lang="en-US" dirty="0" smtClean="0"/>
              <a:t>Store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559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0" grpId="0" animBg="1"/>
      <p:bldP spid="20" grpId="2" animBg="1"/>
      <p:bldP spid="20" grpId="3" animBg="1"/>
      <p:bldP spid="21" grpId="0" animBg="1"/>
      <p:bldP spid="21" grpId="1" animBg="1"/>
      <p:bldP spid="21" grpId="2" animBg="1"/>
      <p:bldP spid="36" grpId="0" animBg="1"/>
      <p:bldP spid="3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Fair Scheduler Dynamic User Queues</a:t>
            </a:r>
            <a:endParaRPr lang="en" b="1" dirty="0">
              <a:solidFill>
                <a:schemeClr val="tx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3358126" y="859744"/>
            <a:ext cx="2485799" cy="857474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/>
              <a:t>Root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/>
              <a:t>Mem Capacity: 12 GB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/>
              <a:t>CPU Capacity: 24 cores</a:t>
            </a:r>
          </a:p>
        </p:txBody>
      </p:sp>
      <p:sp>
        <p:nvSpPr>
          <p:cNvPr id="334" name="Shape 334"/>
          <p:cNvSpPr/>
          <p:nvPr/>
        </p:nvSpPr>
        <p:spPr>
          <a:xfrm>
            <a:off x="643900" y="2196169"/>
            <a:ext cx="2410800" cy="920924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/>
              <a:t>Marketing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/>
              <a:t>Fair Share Mem: 4 GB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/>
              <a:t>Fair Share CPU: 8 cores</a:t>
            </a:r>
          </a:p>
        </p:txBody>
      </p:sp>
      <p:sp>
        <p:nvSpPr>
          <p:cNvPr id="335" name="Shape 335"/>
          <p:cNvSpPr/>
          <p:nvPr/>
        </p:nvSpPr>
        <p:spPr>
          <a:xfrm>
            <a:off x="3461626" y="2196169"/>
            <a:ext cx="2335799" cy="920924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/>
              <a:t>R&amp;D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/>
              <a:t>Fair Share Mem: 4 GB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/>
              <a:t>Fair Share CPU: 8 cores</a:t>
            </a:r>
          </a:p>
        </p:txBody>
      </p:sp>
      <p:sp>
        <p:nvSpPr>
          <p:cNvPr id="336" name="Shape 336"/>
          <p:cNvSpPr/>
          <p:nvPr/>
        </p:nvSpPr>
        <p:spPr>
          <a:xfrm>
            <a:off x="6340601" y="2201157"/>
            <a:ext cx="2335799" cy="920924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 dirty="0"/>
              <a:t>Sales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 dirty="0"/>
              <a:t>Fair Share Mem: 4 GB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 dirty="0"/>
              <a:t>Fair Share CPU: 8 cores</a:t>
            </a:r>
          </a:p>
        </p:txBody>
      </p:sp>
      <p:sp>
        <p:nvSpPr>
          <p:cNvPr id="337" name="Shape 337"/>
          <p:cNvSpPr/>
          <p:nvPr/>
        </p:nvSpPr>
        <p:spPr>
          <a:xfrm>
            <a:off x="481825" y="3538894"/>
            <a:ext cx="2410800" cy="920924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b="1" dirty="0" smtClean="0"/>
              <a:t>Moe</a:t>
            </a:r>
            <a:endParaRPr lang="en" sz="1600" b="1" dirty="0" smtClean="0"/>
          </a:p>
          <a:p>
            <a:pPr lvl="0" algn="ctr" rtl="0">
              <a:spcBef>
                <a:spcPts val="0"/>
              </a:spcBef>
              <a:buNone/>
            </a:pPr>
            <a:r>
              <a:rPr lang="en" sz="1600" dirty="0" smtClean="0"/>
              <a:t>Fair Share Mem: </a:t>
            </a:r>
            <a:r>
              <a:rPr lang="en-US" sz="1600" dirty="0" smtClean="0"/>
              <a:t>4</a:t>
            </a:r>
            <a:r>
              <a:rPr lang="en" sz="1600" dirty="0" smtClean="0"/>
              <a:t> GB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 dirty="0" smtClean="0"/>
              <a:t>Fair </a:t>
            </a:r>
            <a:r>
              <a:rPr lang="en" sz="1600" dirty="0"/>
              <a:t>Share CPU: </a:t>
            </a:r>
            <a:r>
              <a:rPr lang="en-US" sz="1600" dirty="0" smtClean="0"/>
              <a:t>8</a:t>
            </a:r>
            <a:r>
              <a:rPr lang="en" sz="1600" dirty="0" smtClean="0"/>
              <a:t> </a:t>
            </a:r>
            <a:r>
              <a:rPr lang="en" sz="1600" dirty="0"/>
              <a:t>cores</a:t>
            </a:r>
          </a:p>
        </p:txBody>
      </p:sp>
      <p:cxnSp>
        <p:nvCxnSpPr>
          <p:cNvPr id="339" name="Shape 339"/>
          <p:cNvCxnSpPr>
            <a:stCxn id="334" idx="0"/>
            <a:endCxn id="333" idx="2"/>
          </p:cNvCxnSpPr>
          <p:nvPr/>
        </p:nvCxnSpPr>
        <p:spPr>
          <a:xfrm rot="10800000" flipH="1">
            <a:off x="1849301" y="1717144"/>
            <a:ext cx="2751599" cy="47902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0" name="Shape 340"/>
          <p:cNvCxnSpPr>
            <a:stCxn id="335" idx="0"/>
            <a:endCxn id="333" idx="2"/>
          </p:cNvCxnSpPr>
          <p:nvPr/>
        </p:nvCxnSpPr>
        <p:spPr>
          <a:xfrm rot="10800000">
            <a:off x="4601024" y="1717144"/>
            <a:ext cx="28500" cy="47902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1" name="Shape 341"/>
          <p:cNvCxnSpPr>
            <a:stCxn id="336" idx="0"/>
            <a:endCxn id="333" idx="2"/>
          </p:cNvCxnSpPr>
          <p:nvPr/>
        </p:nvCxnSpPr>
        <p:spPr>
          <a:xfrm rot="10800000">
            <a:off x="4600899" y="1717181"/>
            <a:ext cx="2907600" cy="48397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2" name="Shape 342"/>
          <p:cNvCxnSpPr>
            <a:stCxn id="337" idx="0"/>
            <a:endCxn id="335" idx="2"/>
          </p:cNvCxnSpPr>
          <p:nvPr/>
        </p:nvCxnSpPr>
        <p:spPr>
          <a:xfrm flipV="1">
            <a:off x="1687225" y="3117093"/>
            <a:ext cx="2942300" cy="421801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" name="Shape 337"/>
          <p:cNvSpPr/>
          <p:nvPr/>
        </p:nvSpPr>
        <p:spPr>
          <a:xfrm>
            <a:off x="3208375" y="3538894"/>
            <a:ext cx="2410800" cy="920924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b="1" dirty="0" smtClean="0"/>
              <a:t>Larry</a:t>
            </a:r>
            <a:endParaRPr lang="en" sz="1600" b="1" dirty="0" smtClean="0"/>
          </a:p>
          <a:p>
            <a:pPr lvl="0" algn="ctr" rtl="0">
              <a:spcBef>
                <a:spcPts val="0"/>
              </a:spcBef>
              <a:buNone/>
            </a:pPr>
            <a:r>
              <a:rPr lang="en" sz="1600" dirty="0" smtClean="0"/>
              <a:t>Fair Share Mem: 2 GB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 dirty="0" smtClean="0"/>
              <a:t>Fair </a:t>
            </a:r>
            <a:r>
              <a:rPr lang="en" sz="1600" dirty="0"/>
              <a:t>Share CPU: 4 cores</a:t>
            </a:r>
          </a:p>
        </p:txBody>
      </p:sp>
      <p:cxnSp>
        <p:nvCxnSpPr>
          <p:cNvPr id="18" name="Shape 342"/>
          <p:cNvCxnSpPr>
            <a:stCxn id="14" idx="0"/>
            <a:endCxn id="335" idx="2"/>
          </p:cNvCxnSpPr>
          <p:nvPr/>
        </p:nvCxnSpPr>
        <p:spPr>
          <a:xfrm flipV="1">
            <a:off x="4413775" y="3117093"/>
            <a:ext cx="215750" cy="421801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" name="Shape 337"/>
          <p:cNvSpPr/>
          <p:nvPr/>
        </p:nvSpPr>
        <p:spPr>
          <a:xfrm>
            <a:off x="481825" y="3543698"/>
            <a:ext cx="2410800" cy="920924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b="1" dirty="0" smtClean="0"/>
              <a:t>Moe</a:t>
            </a:r>
            <a:endParaRPr lang="en" sz="1600" b="1" dirty="0" smtClean="0"/>
          </a:p>
          <a:p>
            <a:pPr lvl="0" algn="ctr" rtl="0">
              <a:spcBef>
                <a:spcPts val="0"/>
              </a:spcBef>
              <a:buNone/>
            </a:pPr>
            <a:r>
              <a:rPr lang="en" sz="1600" dirty="0" smtClean="0"/>
              <a:t>Fair Share Mem: </a:t>
            </a:r>
            <a:r>
              <a:rPr lang="en-US" sz="1600" dirty="0" smtClean="0"/>
              <a:t>2</a:t>
            </a:r>
            <a:r>
              <a:rPr lang="en" sz="1600" dirty="0" smtClean="0"/>
              <a:t> GB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 dirty="0" smtClean="0"/>
              <a:t>Fair </a:t>
            </a:r>
            <a:r>
              <a:rPr lang="en" sz="1600" dirty="0"/>
              <a:t>Share CPU: </a:t>
            </a:r>
            <a:r>
              <a:rPr lang="en-US" sz="1600" dirty="0" smtClean="0"/>
              <a:t>4</a:t>
            </a:r>
            <a:r>
              <a:rPr lang="en" sz="1600" dirty="0" smtClean="0"/>
              <a:t> </a:t>
            </a:r>
            <a:r>
              <a:rPr lang="en" sz="1600" dirty="0"/>
              <a:t>cores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96604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animBg="1"/>
      <p:bldP spid="337" grpId="1" animBg="1"/>
      <p:bldP spid="14" grpId="0" animBg="1"/>
      <p:bldP spid="14" grpId="1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7"/>
            <a:ext cx="8229600" cy="57493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YARN (Yet Another Resource Negotiator)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5952" y="869126"/>
            <a:ext cx="4342983" cy="3669007"/>
            <a:chOff x="1439750" y="1275525"/>
            <a:chExt cx="6150899" cy="4523699"/>
          </a:xfrm>
        </p:grpSpPr>
        <p:sp>
          <p:nvSpPr>
            <p:cNvPr id="10" name="Shape 133"/>
            <p:cNvSpPr/>
            <p:nvPr/>
          </p:nvSpPr>
          <p:spPr>
            <a:xfrm>
              <a:off x="1439750" y="1275525"/>
              <a:ext cx="6150899" cy="4523699"/>
            </a:xfrm>
            <a:prstGeom prst="rect">
              <a:avLst/>
            </a:prstGeom>
            <a:solidFill>
              <a:srgbClr val="CFE2F3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-US" sz="1800" dirty="0"/>
                <a:t>Traditional Operating System</a:t>
              </a:r>
            </a:p>
          </p:txBody>
        </p:sp>
        <p:sp>
          <p:nvSpPr>
            <p:cNvPr id="11" name="Shape 134"/>
            <p:cNvSpPr/>
            <p:nvPr/>
          </p:nvSpPr>
          <p:spPr>
            <a:xfrm>
              <a:off x="1746450" y="2255225"/>
              <a:ext cx="2325600" cy="3092399"/>
            </a:xfrm>
            <a:prstGeom prst="roundRect">
              <a:avLst>
                <a:gd name="adj" fmla="val 16667"/>
              </a:avLst>
            </a:prstGeom>
            <a:solidFill>
              <a:srgbClr val="B6D7A8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dirty="0"/>
                <a:t>Storage:</a:t>
              </a:r>
            </a:p>
            <a:p>
              <a:pPr lvl="0" algn="ctr" rtl="0">
                <a:buNone/>
              </a:pPr>
              <a:r>
                <a:rPr lang="en-US" b="1" dirty="0"/>
                <a:t>File System</a:t>
              </a:r>
            </a:p>
          </p:txBody>
        </p:sp>
        <p:sp>
          <p:nvSpPr>
            <p:cNvPr id="12" name="Shape 135"/>
            <p:cNvSpPr/>
            <p:nvPr/>
          </p:nvSpPr>
          <p:spPr>
            <a:xfrm>
              <a:off x="4888983" y="2255225"/>
              <a:ext cx="2341843" cy="3092399"/>
            </a:xfrm>
            <a:prstGeom prst="roundRect">
              <a:avLst>
                <a:gd name="adj" fmla="val 16667"/>
              </a:avLst>
            </a:prstGeom>
            <a:solidFill>
              <a:srgbClr val="D5A6BD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buNone/>
              </a:pPr>
              <a:r>
                <a:rPr lang="en-US" dirty="0"/>
                <a:t>Execution</a:t>
              </a:r>
              <a:r>
                <a:rPr lang="en-US" dirty="0" smtClean="0"/>
                <a:t>/</a:t>
              </a:r>
            </a:p>
            <a:p>
              <a:pPr lvl="0" rtl="0">
                <a:buNone/>
              </a:pPr>
              <a:r>
                <a:rPr lang="en-US" dirty="0" smtClean="0"/>
                <a:t>Scheduling</a:t>
              </a:r>
              <a:r>
                <a:rPr lang="en-US" dirty="0"/>
                <a:t>:</a:t>
              </a:r>
            </a:p>
            <a:p>
              <a:pPr lvl="0" algn="ctr" rtl="0">
                <a:buNone/>
              </a:pPr>
              <a:r>
                <a:rPr lang="en-US" b="1" dirty="0"/>
                <a:t>Processes</a:t>
              </a:r>
              <a:r>
                <a:rPr lang="en-US" b="1" dirty="0" smtClean="0"/>
                <a:t>/</a:t>
              </a:r>
            </a:p>
            <a:p>
              <a:pPr lvl="0" algn="ctr" rtl="0">
                <a:buNone/>
              </a:pPr>
              <a:r>
                <a:rPr lang="en-US" b="1" dirty="0" smtClean="0"/>
                <a:t>Kernel </a:t>
              </a:r>
              <a:r>
                <a:rPr lang="en-US" b="1" dirty="0"/>
                <a:t>Scheduler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82486" y="877593"/>
            <a:ext cx="4258317" cy="3643608"/>
            <a:chOff x="1439750" y="1199325"/>
            <a:chExt cx="6150899" cy="4523699"/>
          </a:xfrm>
        </p:grpSpPr>
        <p:sp>
          <p:nvSpPr>
            <p:cNvPr id="14" name="Shape 141"/>
            <p:cNvSpPr/>
            <p:nvPr/>
          </p:nvSpPr>
          <p:spPr>
            <a:xfrm>
              <a:off x="1439750" y="1199325"/>
              <a:ext cx="6150899" cy="4523699"/>
            </a:xfrm>
            <a:prstGeom prst="rect">
              <a:avLst/>
            </a:prstGeom>
            <a:solidFill>
              <a:srgbClr val="CFE2F3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-US" sz="1800" dirty="0"/>
                <a:t>Hadoop</a:t>
              </a:r>
            </a:p>
          </p:txBody>
        </p:sp>
        <p:sp>
          <p:nvSpPr>
            <p:cNvPr id="15" name="Shape 142"/>
            <p:cNvSpPr/>
            <p:nvPr/>
          </p:nvSpPr>
          <p:spPr>
            <a:xfrm>
              <a:off x="1746450" y="2179025"/>
              <a:ext cx="2325600" cy="3092399"/>
            </a:xfrm>
            <a:prstGeom prst="roundRect">
              <a:avLst>
                <a:gd name="adj" fmla="val 16667"/>
              </a:avLst>
            </a:prstGeom>
            <a:solidFill>
              <a:srgbClr val="B6D7A8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dirty="0"/>
                <a:t>Storage:</a:t>
              </a:r>
            </a:p>
            <a:p>
              <a:pPr lvl="0" algn="ctr" rtl="0">
                <a:buNone/>
              </a:pPr>
              <a:r>
                <a:rPr lang="en-US" b="1" dirty="0"/>
                <a:t>Hadoop Distributed File System (HDFS)</a:t>
              </a:r>
            </a:p>
          </p:txBody>
        </p:sp>
        <p:sp>
          <p:nvSpPr>
            <p:cNvPr id="16" name="Shape 143"/>
            <p:cNvSpPr/>
            <p:nvPr/>
          </p:nvSpPr>
          <p:spPr>
            <a:xfrm>
              <a:off x="4905225" y="2179025"/>
              <a:ext cx="2325600" cy="3092399"/>
            </a:xfrm>
            <a:prstGeom prst="roundRect">
              <a:avLst>
                <a:gd name="adj" fmla="val 16667"/>
              </a:avLst>
            </a:prstGeom>
            <a:solidFill>
              <a:srgbClr val="D5A6BD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buNone/>
              </a:pPr>
              <a:r>
                <a:rPr lang="en-US" dirty="0"/>
                <a:t>Execution</a:t>
              </a:r>
              <a:r>
                <a:rPr lang="en-US" dirty="0" smtClean="0"/>
                <a:t>/</a:t>
              </a:r>
            </a:p>
            <a:p>
              <a:pPr lvl="0" rtl="0">
                <a:buNone/>
              </a:pPr>
              <a:r>
                <a:rPr lang="en-US" dirty="0" smtClean="0"/>
                <a:t>Scheduling</a:t>
              </a:r>
              <a:r>
                <a:rPr lang="en-US" dirty="0"/>
                <a:t>:</a:t>
              </a:r>
            </a:p>
            <a:p>
              <a:pPr lvl="0" algn="ctr" rtl="0">
                <a:buNone/>
              </a:pPr>
              <a:r>
                <a:rPr lang="en-US" b="1" dirty="0"/>
                <a:t>Yet Another Resource </a:t>
              </a:r>
              <a:r>
                <a:rPr lang="en-US" b="1" dirty="0" smtClean="0"/>
                <a:t>Negotiator </a:t>
              </a:r>
              <a:r>
                <a:rPr lang="en-US" b="1" dirty="0"/>
                <a:t>(YARN)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664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going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7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371856" y="106123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 dirty="0"/>
              <a:t>Long Running Apps on Secure Clusters (</a:t>
            </a:r>
            <a:r>
              <a:rPr lang="en" sz="3200" dirty="0" smtClean="0"/>
              <a:t>YARN-896)</a:t>
            </a:r>
            <a:endParaRPr lang="en" sz="3200" dirty="0"/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Update tokens of running </a:t>
            </a:r>
            <a:r>
              <a:rPr lang="en" dirty="0" smtClean="0"/>
              <a:t>applications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 smtClean="0"/>
              <a:t>Reset AM failure count to allow mulitple failures over a long time</a:t>
            </a:r>
            <a:endParaRPr lang="en-US" dirty="0" smtClean="0"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 smtClean="0"/>
              <a:t>Need to access logs while application is running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 smtClean="0"/>
              <a:t>Need a way to show progress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3910145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443245" y="8564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 dirty="0"/>
              <a:t>Application Timeline Server (</a:t>
            </a:r>
            <a:r>
              <a:rPr lang="en" sz="3200" dirty="0" smtClean="0"/>
              <a:t>YARN-321</a:t>
            </a:r>
            <a:r>
              <a:rPr lang="en-US" sz="3200" dirty="0" smtClean="0"/>
              <a:t>, YARN-1530</a:t>
            </a:r>
            <a:r>
              <a:rPr lang="en" sz="3200" dirty="0" smtClean="0"/>
              <a:t>)</a:t>
            </a:r>
            <a:endParaRPr lang="en" sz="3200" dirty="0"/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Currently we have a JobHistoryServer for MapReduce history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Generic history </a:t>
            </a:r>
            <a:r>
              <a:rPr lang="en" dirty="0" smtClean="0"/>
              <a:t>server</a:t>
            </a:r>
            <a:endParaRPr lang="en-US" dirty="0" smtClean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 smtClean="0"/>
              <a:t>Gives information even while job is running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0774813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457200" y="2309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Application Timeline Server</a:t>
            </a:r>
          </a:p>
        </p:txBody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Store and serve generic data like when containers ran, container logs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Apps post app-specific events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e.g. </a:t>
            </a:r>
            <a:r>
              <a:rPr lang="en" dirty="0" smtClean="0"/>
              <a:t>MapReduce</a:t>
            </a:r>
            <a:r>
              <a:rPr lang="en-US" dirty="0" smtClean="0"/>
              <a:t> Attempt Succeeded/Failed</a:t>
            </a:r>
            <a:endParaRPr lang="en" dirty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Pluggable framework-specific UIs</a:t>
            </a:r>
          </a:p>
          <a:p>
            <a:pPr marL="457200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sv-SE" dirty="0">
                <a:latin typeface="Calibri" charset="0"/>
              </a:rPr>
              <a:t>Pluggable storage backend </a:t>
            </a:r>
            <a:endParaRPr lang="en" dirty="0" smtClean="0">
              <a:latin typeface="Calibri" charset="0"/>
            </a:endParaRPr>
          </a:p>
          <a:p>
            <a:pPr marL="857250" lvl="1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sv-SE" dirty="0" smtClean="0">
                <a:latin typeface="Calibri" charset="0"/>
              </a:rPr>
              <a:t>Default </a:t>
            </a:r>
            <a:r>
              <a:rPr lang="sv-SE" dirty="0">
                <a:latin typeface="Calibri" charset="0"/>
              </a:rPr>
              <a:t>LevelDB</a:t>
            </a:r>
            <a:endParaRPr lang="en" dirty="0">
              <a:latin typeface="Calibri" charset="0"/>
            </a:endParaRPr>
          </a:p>
          <a:p>
            <a:pPr marL="457200" indent="-419100">
              <a:buClr>
                <a:schemeClr val="dk1"/>
              </a:buClr>
              <a:buSzPct val="100000"/>
              <a:buFont typeface="Arial"/>
              <a:buChar char="●"/>
            </a:pPr>
            <a:endParaRPr lang="en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6534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title"/>
          </p:nvPr>
        </p:nvSpPr>
        <p:spPr>
          <a:xfrm>
            <a:off x="457200" y="4810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Disk scheduling (YARN-2139 )</a:t>
            </a:r>
            <a:endParaRPr lang="en" dirty="0"/>
          </a:p>
        </p:txBody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 smtClean="0"/>
              <a:t>Disk </a:t>
            </a:r>
            <a:r>
              <a:rPr lang="en" dirty="0" smtClean="0"/>
              <a:t>as a resource in addition to CPU and Memory</a:t>
            </a:r>
            <a:endParaRPr lang="en-US" dirty="0" smtClean="0"/>
          </a:p>
          <a:p>
            <a:pPr marL="457200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Expressed as virtual disk similar to vcore for </a:t>
            </a:r>
            <a:r>
              <a:rPr lang="en" dirty="0" smtClean="0"/>
              <a:t>cpu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 smtClean="0"/>
              <a:t>Dominant </a:t>
            </a:r>
            <a:r>
              <a:rPr lang="en" dirty="0"/>
              <a:t>resource fairness can handle this on the scheduling side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Use CGroups blkio controller for </a:t>
            </a:r>
            <a:r>
              <a:rPr lang="en" dirty="0" smtClean="0"/>
              <a:t>enforcement</a:t>
            </a:r>
          </a:p>
        </p:txBody>
      </p:sp>
    </p:spTree>
    <p:extLst>
      <p:ext uri="{BB962C8B-B14F-4D97-AF65-F5344CB8AC3E}">
        <p14:creationId xmlns:p14="http://schemas.microsoft.com/office/powerpoint/2010/main" val="219591206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23813"/>
            <a:ext cx="8416212" cy="857250"/>
          </a:xfrm>
        </p:spPr>
        <p:txBody>
          <a:bodyPr/>
          <a:lstStyle/>
          <a:p>
            <a:r>
              <a:rPr lang="en-US" dirty="0"/>
              <a:t>Reservation-based Scheduling (YARN-1051)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901664" y="3306943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Left-Up Arrow 14"/>
          <p:cNvSpPr/>
          <p:nvPr/>
        </p:nvSpPr>
        <p:spPr>
          <a:xfrm rot="5400000">
            <a:off x="3545192" y="-947579"/>
            <a:ext cx="1449625" cy="5623032"/>
          </a:xfrm>
          <a:prstGeom prst="leftUpArrow">
            <a:avLst>
              <a:gd name="adj1" fmla="val 5693"/>
              <a:gd name="adj2" fmla="val 7733"/>
              <a:gd name="adj3" fmla="val 17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119883" y="1526565"/>
            <a:ext cx="1923504" cy="892969"/>
          </a:xfrm>
          <a:prstGeom prst="rect">
            <a:avLst/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068340" y="1253896"/>
            <a:ext cx="517911" cy="1159700"/>
          </a:xfrm>
          <a:prstGeom prst="rect">
            <a:avLst/>
          </a:prstGeom>
          <a:gradFill rotWithShape="1">
            <a:gsLst>
              <a:gs pos="0">
                <a:srgbClr val="F18C55"/>
              </a:gs>
              <a:gs pos="50000">
                <a:srgbClr val="F67B28"/>
              </a:gs>
              <a:gs pos="100000">
                <a:srgbClr val="E56B17"/>
              </a:gs>
            </a:gsLst>
            <a:lin ang="5400000"/>
          </a:gradFill>
          <a:ln w="635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138154" y="1244635"/>
            <a:ext cx="0" cy="1182894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904875" y="1292992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904875" y="1297338"/>
            <a:ext cx="22560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667126" y="1241582"/>
            <a:ext cx="0" cy="1182894"/>
          </a:xfrm>
          <a:prstGeom prst="line">
            <a:avLst/>
          </a:prstGeom>
          <a:ln w="57150">
            <a:solidFill>
              <a:schemeClr val="accent6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Down Arrow 32"/>
          <p:cNvSpPr/>
          <p:nvPr/>
        </p:nvSpPr>
        <p:spPr>
          <a:xfrm>
            <a:off x="2005583" y="997131"/>
            <a:ext cx="228600" cy="24297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2448507" y="1004735"/>
            <a:ext cx="228600" cy="24297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69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Reservation-based Scheduling</a:t>
            </a:r>
            <a:endParaRPr lang="en-US" dirty="0"/>
          </a:p>
        </p:txBody>
      </p:sp>
      <p:sp>
        <p:nvSpPr>
          <p:cNvPr id="14" name="Left-Up Arrow 13"/>
          <p:cNvSpPr/>
          <p:nvPr/>
        </p:nvSpPr>
        <p:spPr>
          <a:xfrm rot="5400000">
            <a:off x="3545192" y="1084022"/>
            <a:ext cx="1449625" cy="5623032"/>
          </a:xfrm>
          <a:prstGeom prst="leftUpArrow">
            <a:avLst>
              <a:gd name="adj1" fmla="val 5693"/>
              <a:gd name="adj2" fmla="val 7733"/>
              <a:gd name="adj3" fmla="val 17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5" name="Left-Up Arrow 14"/>
          <p:cNvSpPr/>
          <p:nvPr/>
        </p:nvSpPr>
        <p:spPr>
          <a:xfrm rot="5400000">
            <a:off x="3545192" y="-947579"/>
            <a:ext cx="1449625" cy="5623032"/>
          </a:xfrm>
          <a:prstGeom prst="leftUpArrow">
            <a:avLst>
              <a:gd name="adj1" fmla="val 5693"/>
              <a:gd name="adj2" fmla="val 7733"/>
              <a:gd name="adj3" fmla="val 17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119883" y="1526565"/>
            <a:ext cx="1923504" cy="892969"/>
          </a:xfrm>
          <a:prstGeom prst="rect">
            <a:avLst/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068340" y="1253896"/>
            <a:ext cx="517911" cy="1159700"/>
          </a:xfrm>
          <a:prstGeom prst="rect">
            <a:avLst/>
          </a:prstGeom>
          <a:gradFill rotWithShape="1">
            <a:gsLst>
              <a:gs pos="0">
                <a:srgbClr val="F18C55"/>
              </a:gs>
              <a:gs pos="50000">
                <a:srgbClr val="F67B28"/>
              </a:gs>
              <a:gs pos="100000">
                <a:srgbClr val="E56B17"/>
              </a:gs>
            </a:gsLst>
            <a:lin ang="5400000"/>
          </a:gradFill>
          <a:ln w="635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138154" y="1244635"/>
            <a:ext cx="0" cy="1182894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629593" y="3256528"/>
            <a:ext cx="517911" cy="1164245"/>
          </a:xfrm>
          <a:prstGeom prst="rect">
            <a:avLst/>
          </a:prstGeom>
          <a:gradFill rotWithShape="1">
            <a:gsLst>
              <a:gs pos="0">
                <a:srgbClr val="F18C55"/>
              </a:gs>
              <a:gs pos="50000">
                <a:srgbClr val="F67B28"/>
              </a:gs>
              <a:gs pos="100000">
                <a:srgbClr val="E56B17"/>
              </a:gs>
            </a:gsLst>
            <a:lin ang="5400000"/>
          </a:gradFill>
          <a:ln w="635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09927" y="3244932"/>
            <a:ext cx="554904" cy="1194491"/>
          </a:xfrm>
          <a:prstGeom prst="rect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667126" y="3256529"/>
            <a:ext cx="0" cy="1182894"/>
          </a:xfrm>
          <a:prstGeom prst="line">
            <a:avLst/>
          </a:prstGeom>
          <a:ln w="57150">
            <a:solidFill>
              <a:schemeClr val="accent6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904875" y="1292992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904875" y="1297338"/>
            <a:ext cx="22560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4034990" y="3546454"/>
            <a:ext cx="1923504" cy="892969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043387" y="3546454"/>
            <a:ext cx="1923504" cy="892969"/>
          </a:xfrm>
          <a:prstGeom prst="rect">
            <a:avLst/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667126" y="1241582"/>
            <a:ext cx="0" cy="1182894"/>
          </a:xfrm>
          <a:prstGeom prst="line">
            <a:avLst/>
          </a:prstGeom>
          <a:ln w="57150">
            <a:solidFill>
              <a:schemeClr val="accent6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15831" y="3244931"/>
            <a:ext cx="0" cy="1182894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2005583" y="997131"/>
            <a:ext cx="228600" cy="24297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2448507" y="1004735"/>
            <a:ext cx="228600" cy="24297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2005583" y="2993904"/>
            <a:ext cx="228600" cy="24297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2448507" y="3001508"/>
            <a:ext cx="228600" cy="24297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26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0" grpId="0" animBg="1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FEATUREs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Container Resizing (YARN-1197)</a:t>
            </a:r>
          </a:p>
        </p:txBody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Change container’s resource allocation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Very useful for frameworks like Spark that schedule multiple tasks within a container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Follow same paths as for acquiring and releasing containers</a:t>
            </a:r>
          </a:p>
        </p:txBody>
      </p:sp>
    </p:spTree>
    <p:extLst>
      <p:ext uri="{BB962C8B-B14F-4D97-AF65-F5344CB8AC3E}">
        <p14:creationId xmlns:p14="http://schemas.microsoft.com/office/powerpoint/2010/main" val="294026863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457199" y="4810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Admin labels (YARN-796)</a:t>
            </a:r>
          </a:p>
        </p:txBody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423176" y="862060"/>
            <a:ext cx="8229600" cy="3725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Admin tags nodes with labels (e.g. GPU)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Applications can include labels in container requests</a:t>
            </a:r>
          </a:p>
        </p:txBody>
      </p:sp>
      <p:sp>
        <p:nvSpPr>
          <p:cNvPr id="505" name="Shape 505"/>
          <p:cNvSpPr/>
          <p:nvPr/>
        </p:nvSpPr>
        <p:spPr>
          <a:xfrm>
            <a:off x="5860101" y="3675948"/>
            <a:ext cx="2605499" cy="909675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NodeManager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[GPU, beefy]</a:t>
            </a:r>
          </a:p>
        </p:txBody>
      </p:sp>
      <p:sp>
        <p:nvSpPr>
          <p:cNvPr id="506" name="Shape 506"/>
          <p:cNvSpPr/>
          <p:nvPr/>
        </p:nvSpPr>
        <p:spPr>
          <a:xfrm>
            <a:off x="666826" y="3675948"/>
            <a:ext cx="2605499" cy="909675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NodeManager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[Windows]</a:t>
            </a:r>
          </a:p>
        </p:txBody>
      </p:sp>
      <p:sp>
        <p:nvSpPr>
          <p:cNvPr id="507" name="Shape 507"/>
          <p:cNvSpPr/>
          <p:nvPr/>
        </p:nvSpPr>
        <p:spPr>
          <a:xfrm>
            <a:off x="3269251" y="2562142"/>
            <a:ext cx="2605499" cy="909675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/>
              <a:t>Application Master</a:t>
            </a:r>
          </a:p>
        </p:txBody>
      </p:sp>
      <p:sp>
        <p:nvSpPr>
          <p:cNvPr id="508" name="Shape 508"/>
          <p:cNvSpPr/>
          <p:nvPr/>
        </p:nvSpPr>
        <p:spPr>
          <a:xfrm>
            <a:off x="539001" y="2449849"/>
            <a:ext cx="2605499" cy="774899"/>
          </a:xfrm>
          <a:prstGeom prst="flowChartMagneticTape">
            <a:avLst/>
          </a:prstGeom>
          <a:solidFill>
            <a:srgbClr val="FFF2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 want a GPU</a:t>
            </a:r>
          </a:p>
        </p:txBody>
      </p:sp>
    </p:spTree>
    <p:extLst>
      <p:ext uri="{BB962C8B-B14F-4D97-AF65-F5344CB8AC3E}">
        <p14:creationId xmlns:p14="http://schemas.microsoft.com/office/powerpoint/2010/main" val="391018441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of YARN</a:t>
            </a:r>
          </a:p>
          <a:p>
            <a:r>
              <a:rPr lang="en-US" dirty="0" smtClean="0"/>
              <a:t>Recent features</a:t>
            </a:r>
          </a:p>
          <a:p>
            <a:r>
              <a:rPr lang="en-US" dirty="0" smtClean="0"/>
              <a:t>On going features</a:t>
            </a:r>
          </a:p>
          <a:p>
            <a:r>
              <a:rPr lang="en-US" dirty="0" smtClean="0"/>
              <a:t>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Container Delegation (YARN-1488)</a:t>
            </a:r>
          </a:p>
        </p:txBody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Problem: single process wants to run work on behalf of multiple users.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Want to count resources used against users that use them.</a:t>
            </a:r>
          </a:p>
          <a:p>
            <a:pPr marL="457200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>
                <a:latin typeface="Calibri" charset="0"/>
              </a:rPr>
              <a:t>E.g. Impala or HDFS caching</a:t>
            </a:r>
            <a:endParaRPr lang="en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47367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title"/>
          </p:nvPr>
        </p:nvSpPr>
        <p:spPr>
          <a:xfrm>
            <a:off x="457200" y="9144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Container Delegation (YARN-1488)</a:t>
            </a:r>
          </a:p>
        </p:txBody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Solution: let apps “delegate” their containers to other containers on the same node.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Delegated container never runs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Framework container gets its resources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Framework container responsible for fairness within itself</a:t>
            </a:r>
          </a:p>
        </p:txBody>
      </p:sp>
    </p:spTree>
    <p:extLst>
      <p:ext uri="{BB962C8B-B14F-4D97-AF65-F5344CB8AC3E}">
        <p14:creationId xmlns:p14="http://schemas.microsoft.com/office/powerpoint/2010/main" val="380668184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title"/>
          </p:nvPr>
        </p:nvSpPr>
        <p:spPr>
          <a:xfrm>
            <a:off x="457200" y="-4334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Questions?</a:t>
            </a:r>
          </a:p>
        </p:txBody>
      </p:sp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322818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in-bkg.png" descr="/Users/marci.peters/Desktop/plain-bkg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1"/>
            <a:ext cx="9153144" cy="514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79403" y="723900"/>
            <a:ext cx="7004098" cy="13869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Thank You!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04898" y="2211265"/>
            <a:ext cx="6877003" cy="8557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20000"/>
              </a:spcBef>
              <a:buClr>
                <a:srgbClr val="00ABBC"/>
              </a:buClr>
              <a:buSzPct val="80000"/>
              <a:defRPr/>
            </a:pPr>
            <a:r>
              <a:rPr lang="en-US" sz="2000" dirty="0">
                <a:solidFill>
                  <a:srgbClr val="76CDDD"/>
                </a:solidFill>
                <a:cs typeface="Calibri"/>
              </a:rPr>
              <a:t>Anubhav Dhoot, Software Engineer, Cloudera</a:t>
            </a:r>
          </a:p>
          <a:p>
            <a:pPr lvl="0">
              <a:spcBef>
                <a:spcPct val="20000"/>
              </a:spcBef>
              <a:buClr>
                <a:srgbClr val="00ABBC"/>
              </a:buClr>
              <a:buSzPct val="80000"/>
              <a:defRPr/>
            </a:pPr>
            <a:r>
              <a:rPr lang="en-US" sz="2000" dirty="0">
                <a:solidFill>
                  <a:srgbClr val="76CDDD"/>
                </a:solidFill>
                <a:cs typeface="Calibri"/>
              </a:rPr>
              <a:t>adhoot@cloudera.com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2169675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master_strip_v2_100212.jpg"/>
          <p:cNvPicPr>
            <a:picLocks noChangeAspect="1"/>
          </p:cNvPicPr>
          <p:nvPr/>
        </p:nvPicPr>
        <p:blipFill>
          <a:blip r:embed="rId5"/>
          <a:srcRect b="19943"/>
          <a:stretch>
            <a:fillRect/>
          </a:stretch>
        </p:blipFill>
        <p:spPr>
          <a:xfrm>
            <a:off x="0" y="4684665"/>
            <a:ext cx="9144000" cy="458835"/>
          </a:xfrm>
          <a:prstGeom prst="rect">
            <a:avLst/>
          </a:prstGeom>
        </p:spPr>
      </p:pic>
      <p:pic>
        <p:nvPicPr>
          <p:cNvPr id="8" name="Picture 7" descr="cloudera_logo_rev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4355" y="146991"/>
            <a:ext cx="1792348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7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YARN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1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Distributed Execution Engines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74621" y="1594870"/>
            <a:ext cx="6211241" cy="1969574"/>
            <a:chOff x="1374619" y="1269244"/>
            <a:chExt cx="6211241" cy="2626098"/>
          </a:xfrm>
        </p:grpSpPr>
        <p:sp>
          <p:nvSpPr>
            <p:cNvPr id="4" name="Rectangle 3"/>
            <p:cNvSpPr/>
            <p:nvPr/>
          </p:nvSpPr>
          <p:spPr>
            <a:xfrm>
              <a:off x="1450821" y="1269244"/>
              <a:ext cx="1307397" cy="59770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Master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479495" y="1271474"/>
              <a:ext cx="1307397" cy="5977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Worker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07381" y="2207614"/>
              <a:ext cx="1307397" cy="5977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Worker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07381" y="3234913"/>
              <a:ext cx="1307397" cy="5977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Worker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30604" y="1297260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Task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33587" y="1682394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Task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36570" y="2216952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Task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39554" y="2564729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Task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2732" y="3211357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Task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08166" y="3605830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Task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74619" y="2516934"/>
              <a:ext cx="896502" cy="2614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Client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26567" y="2803084"/>
              <a:ext cx="896502" cy="2614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Client</a:t>
              </a:r>
            </a:p>
          </p:txBody>
        </p:sp>
        <p:cxnSp>
          <p:nvCxnSpPr>
            <p:cNvPr id="18" name="Straight Arrow Connector 17"/>
            <p:cNvCxnSpPr>
              <a:stCxn id="15" idx="0"/>
              <a:endCxn id="4" idx="2"/>
            </p:cNvCxnSpPr>
            <p:nvPr/>
          </p:nvCxnSpPr>
          <p:spPr>
            <a:xfrm flipV="1">
              <a:off x="1822870" y="1866945"/>
              <a:ext cx="281650" cy="6499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6" idx="0"/>
              <a:endCxn id="4" idx="2"/>
            </p:cNvCxnSpPr>
            <p:nvPr/>
          </p:nvCxnSpPr>
          <p:spPr>
            <a:xfrm flipH="1" flipV="1">
              <a:off x="2104520" y="1866945"/>
              <a:ext cx="370299" cy="9361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" idx="1"/>
              <a:endCxn id="4" idx="3"/>
            </p:cNvCxnSpPr>
            <p:nvPr/>
          </p:nvCxnSpPr>
          <p:spPr>
            <a:xfrm flipH="1" flipV="1">
              <a:off x="2758218" y="1568094"/>
              <a:ext cx="1721277" cy="22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7" idx="1"/>
              <a:endCxn id="4" idx="3"/>
            </p:cNvCxnSpPr>
            <p:nvPr/>
          </p:nvCxnSpPr>
          <p:spPr>
            <a:xfrm flipH="1" flipV="1">
              <a:off x="2758218" y="1568094"/>
              <a:ext cx="1749163" cy="9383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8" idx="1"/>
              <a:endCxn id="4" idx="3"/>
            </p:cNvCxnSpPr>
            <p:nvPr/>
          </p:nvCxnSpPr>
          <p:spPr>
            <a:xfrm flipH="1" flipV="1">
              <a:off x="2758218" y="1568094"/>
              <a:ext cx="1749163" cy="1965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9" idx="1"/>
              <a:endCxn id="6" idx="3"/>
            </p:cNvCxnSpPr>
            <p:nvPr/>
          </p:nvCxnSpPr>
          <p:spPr>
            <a:xfrm flipH="1">
              <a:off x="5786892" y="1442016"/>
              <a:ext cx="843713" cy="1283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0" idx="1"/>
              <a:endCxn id="6" idx="3"/>
            </p:cNvCxnSpPr>
            <p:nvPr/>
          </p:nvCxnSpPr>
          <p:spPr>
            <a:xfrm flipH="1" flipV="1">
              <a:off x="5786891" y="1570325"/>
              <a:ext cx="846696" cy="2568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1" idx="1"/>
              <a:endCxn id="7" idx="3"/>
            </p:cNvCxnSpPr>
            <p:nvPr/>
          </p:nvCxnSpPr>
          <p:spPr>
            <a:xfrm flipH="1">
              <a:off x="5814778" y="2361708"/>
              <a:ext cx="821793" cy="1447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2" idx="1"/>
              <a:endCxn id="7" idx="3"/>
            </p:cNvCxnSpPr>
            <p:nvPr/>
          </p:nvCxnSpPr>
          <p:spPr>
            <a:xfrm flipH="1" flipV="1">
              <a:off x="5814778" y="2506464"/>
              <a:ext cx="824777" cy="2030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3" idx="1"/>
              <a:endCxn id="8" idx="3"/>
            </p:cNvCxnSpPr>
            <p:nvPr/>
          </p:nvCxnSpPr>
          <p:spPr>
            <a:xfrm flipH="1">
              <a:off x="5814778" y="3356114"/>
              <a:ext cx="777955" cy="1776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4" idx="1"/>
              <a:endCxn id="8" idx="3"/>
            </p:cNvCxnSpPr>
            <p:nvPr/>
          </p:nvCxnSpPr>
          <p:spPr>
            <a:xfrm flipH="1" flipV="1">
              <a:off x="5814778" y="3533764"/>
              <a:ext cx="793389" cy="2168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625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</a:t>
            </a:r>
            <a:r>
              <a:rPr lang="en-US" dirty="0"/>
              <a:t> </a:t>
            </a:r>
            <a:r>
              <a:rPr lang="en-US" dirty="0" smtClean="0"/>
              <a:t>v1 (MR1)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50823" y="1588521"/>
            <a:ext cx="1307397" cy="4482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Job Tracker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497" y="1590194"/>
            <a:ext cx="1307397" cy="4482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Task Tracker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507383" y="2292299"/>
            <a:ext cx="1307397" cy="4482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Task Tracker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7383" y="3062773"/>
            <a:ext cx="1307397" cy="4482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Task Tracker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630604" y="1609532"/>
            <a:ext cx="946306" cy="217134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Map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33587" y="1898383"/>
            <a:ext cx="946306" cy="217134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Map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36570" y="2299301"/>
            <a:ext cx="946306" cy="217134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Reduce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39554" y="2560134"/>
            <a:ext cx="946306" cy="217134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Map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92732" y="3045105"/>
            <a:ext cx="946306" cy="217134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Map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08166" y="3340960"/>
            <a:ext cx="946306" cy="217134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Reduce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74619" y="2524287"/>
            <a:ext cx="896502" cy="1961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Client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26567" y="2738900"/>
            <a:ext cx="896502" cy="1961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Client</a:t>
            </a:r>
          </a:p>
        </p:txBody>
      </p:sp>
      <p:cxnSp>
        <p:nvCxnSpPr>
          <p:cNvPr id="18" name="Straight Arrow Connector 17"/>
          <p:cNvCxnSpPr>
            <a:stCxn id="15" idx="0"/>
            <a:endCxn id="4" idx="2"/>
          </p:cNvCxnSpPr>
          <p:nvPr/>
        </p:nvCxnSpPr>
        <p:spPr>
          <a:xfrm flipV="1">
            <a:off x="1822870" y="2036797"/>
            <a:ext cx="281650" cy="487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0"/>
            <a:endCxn id="4" idx="2"/>
          </p:cNvCxnSpPr>
          <p:nvPr/>
        </p:nvCxnSpPr>
        <p:spPr>
          <a:xfrm flipH="1" flipV="1">
            <a:off x="2104522" y="2036797"/>
            <a:ext cx="370299" cy="702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1"/>
            <a:endCxn id="4" idx="3"/>
          </p:cNvCxnSpPr>
          <p:nvPr/>
        </p:nvCxnSpPr>
        <p:spPr>
          <a:xfrm flipH="1" flipV="1">
            <a:off x="2758219" y="1812659"/>
            <a:ext cx="1721277" cy="16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1"/>
            <a:endCxn id="4" idx="3"/>
          </p:cNvCxnSpPr>
          <p:nvPr/>
        </p:nvCxnSpPr>
        <p:spPr>
          <a:xfrm flipH="1" flipV="1">
            <a:off x="2758220" y="1812658"/>
            <a:ext cx="1749163" cy="703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1"/>
            <a:endCxn id="4" idx="3"/>
          </p:cNvCxnSpPr>
          <p:nvPr/>
        </p:nvCxnSpPr>
        <p:spPr>
          <a:xfrm flipH="1" flipV="1">
            <a:off x="2758220" y="1812659"/>
            <a:ext cx="1749163" cy="14742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1"/>
            <a:endCxn id="6" idx="3"/>
          </p:cNvCxnSpPr>
          <p:nvPr/>
        </p:nvCxnSpPr>
        <p:spPr>
          <a:xfrm flipH="1">
            <a:off x="5786894" y="1718100"/>
            <a:ext cx="843713" cy="96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1"/>
            <a:endCxn id="6" idx="3"/>
          </p:cNvCxnSpPr>
          <p:nvPr/>
        </p:nvCxnSpPr>
        <p:spPr>
          <a:xfrm flipH="1" flipV="1">
            <a:off x="5786891" y="1814332"/>
            <a:ext cx="846696" cy="1926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1"/>
            <a:endCxn id="7" idx="3"/>
          </p:cNvCxnSpPr>
          <p:nvPr/>
        </p:nvCxnSpPr>
        <p:spPr>
          <a:xfrm flipH="1">
            <a:off x="5814780" y="2407868"/>
            <a:ext cx="821793" cy="1085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1"/>
            <a:endCxn id="7" idx="3"/>
          </p:cNvCxnSpPr>
          <p:nvPr/>
        </p:nvCxnSpPr>
        <p:spPr>
          <a:xfrm flipH="1" flipV="1">
            <a:off x="5814779" y="2516436"/>
            <a:ext cx="824777" cy="15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1"/>
            <a:endCxn id="8" idx="3"/>
          </p:cNvCxnSpPr>
          <p:nvPr/>
        </p:nvCxnSpPr>
        <p:spPr>
          <a:xfrm flipH="1">
            <a:off x="5814779" y="3153673"/>
            <a:ext cx="777955" cy="13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1"/>
            <a:endCxn id="8" idx="3"/>
          </p:cNvCxnSpPr>
          <p:nvPr/>
        </p:nvCxnSpPr>
        <p:spPr>
          <a:xfrm flipH="1" flipV="1">
            <a:off x="5814780" y="3286912"/>
            <a:ext cx="793389" cy="1626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3935" y="3754438"/>
            <a:ext cx="6307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JobTracker </a:t>
            </a:r>
            <a:r>
              <a:rPr lang="en-US" sz="2400" dirty="0">
                <a:solidFill>
                  <a:srgbClr val="FF0000"/>
                </a:solidFill>
              </a:rPr>
              <a:t>tracks </a:t>
            </a:r>
            <a:r>
              <a:rPr lang="en-US" sz="2400" b="1" dirty="0">
                <a:solidFill>
                  <a:srgbClr val="FF0000"/>
                </a:solidFill>
              </a:rPr>
              <a:t>every</a:t>
            </a:r>
            <a:r>
              <a:rPr lang="en-US" sz="2400" dirty="0">
                <a:solidFill>
                  <a:srgbClr val="FF0000"/>
                </a:solidFill>
              </a:rPr>
              <a:t> task</a:t>
            </a:r>
            <a:r>
              <a:rPr lang="en-US" sz="2400" dirty="0"/>
              <a:t> in the cluster!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7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MR1 Utilization</a:t>
            </a:r>
            <a:endParaRPr lang="en-US" dirty="0"/>
          </a:p>
        </p:txBody>
      </p:sp>
      <p:sp>
        <p:nvSpPr>
          <p:cNvPr id="5" name="Shape 293"/>
          <p:cNvSpPr/>
          <p:nvPr/>
        </p:nvSpPr>
        <p:spPr>
          <a:xfrm>
            <a:off x="1744135" y="1316044"/>
            <a:ext cx="5469467" cy="1682750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sz="2000" dirty="0"/>
              <a:t>4 GB</a:t>
            </a:r>
          </a:p>
        </p:txBody>
      </p:sp>
      <p:sp>
        <p:nvSpPr>
          <p:cNvPr id="6" name="Shape 294"/>
          <p:cNvSpPr/>
          <p:nvPr/>
        </p:nvSpPr>
        <p:spPr>
          <a:xfrm>
            <a:off x="1955800" y="1712720"/>
            <a:ext cx="5054600" cy="10892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9" name="Shape 297"/>
          <p:cNvSpPr/>
          <p:nvPr/>
        </p:nvSpPr>
        <p:spPr>
          <a:xfrm>
            <a:off x="2175933" y="1826306"/>
            <a:ext cx="1151466" cy="86768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0000">
                <a:srgbClr val="6AA84F"/>
              </a:gs>
              <a:gs pos="100000">
                <a:srgbClr val="FFFFFF"/>
              </a:gs>
            </a:gsLst>
            <a:lin ang="16200000" scaled="0"/>
            <a:tileRect/>
          </a:gra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b="1" dirty="0"/>
              <a:t>Map</a:t>
            </a:r>
          </a:p>
          <a:p>
            <a:pPr lvl="0" algn="ctr" rtl="0">
              <a:buNone/>
            </a:pPr>
            <a:r>
              <a:rPr lang="en-US" dirty="0"/>
              <a:t>1024 MB</a:t>
            </a:r>
          </a:p>
        </p:txBody>
      </p:sp>
      <p:sp>
        <p:nvSpPr>
          <p:cNvPr id="14" name="Shape 297"/>
          <p:cNvSpPr/>
          <p:nvPr/>
        </p:nvSpPr>
        <p:spPr>
          <a:xfrm>
            <a:off x="3327400" y="1826306"/>
            <a:ext cx="1151466" cy="86768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6AA84F"/>
              </a:gs>
              <a:gs pos="50000">
                <a:srgbClr val="FFFFFF"/>
              </a:gs>
            </a:gsLst>
            <a:lin ang="16200000" scaled="0"/>
            <a:tileRect/>
          </a:gra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b="1" dirty="0"/>
              <a:t>Map</a:t>
            </a:r>
          </a:p>
          <a:p>
            <a:pPr lvl="0" algn="ctr" rtl="0">
              <a:buNone/>
            </a:pPr>
            <a:r>
              <a:rPr lang="en-US" dirty="0"/>
              <a:t>1024 MB</a:t>
            </a:r>
          </a:p>
        </p:txBody>
      </p:sp>
      <p:sp>
        <p:nvSpPr>
          <p:cNvPr id="15" name="Shape 297"/>
          <p:cNvSpPr/>
          <p:nvPr/>
        </p:nvSpPr>
        <p:spPr>
          <a:xfrm>
            <a:off x="4478867" y="1826306"/>
            <a:ext cx="1151466" cy="86768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800000"/>
              </a:gs>
              <a:gs pos="20000">
                <a:srgbClr val="FFFFFF"/>
              </a:gs>
            </a:gsLst>
            <a:lin ang="16200000" scaled="0"/>
            <a:tileRect/>
          </a:gra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b="1" dirty="0"/>
              <a:t>Reduce</a:t>
            </a:r>
          </a:p>
          <a:p>
            <a:pPr lvl="0" algn="ctr" rtl="0">
              <a:buNone/>
            </a:pPr>
            <a:r>
              <a:rPr lang="en-US" dirty="0"/>
              <a:t>1024 MB</a:t>
            </a:r>
          </a:p>
        </p:txBody>
      </p:sp>
      <p:sp>
        <p:nvSpPr>
          <p:cNvPr id="16" name="Shape 297"/>
          <p:cNvSpPr/>
          <p:nvPr/>
        </p:nvSpPr>
        <p:spPr>
          <a:xfrm>
            <a:off x="5630333" y="1826307"/>
            <a:ext cx="1151466" cy="867688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b="1" dirty="0"/>
              <a:t>Reduce</a:t>
            </a:r>
          </a:p>
          <a:p>
            <a:pPr lvl="0" algn="ctr" rtl="0">
              <a:buNone/>
            </a:pPr>
            <a:r>
              <a:rPr lang="en-US" dirty="0"/>
              <a:t>1024 MB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733" y="3151188"/>
            <a:ext cx="8576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Fixed-size slot model </a:t>
            </a:r>
            <a:r>
              <a:rPr lang="en-US" sz="2400" dirty="0">
                <a:solidFill>
                  <a:srgbClr val="FF0000"/>
                </a:solidFill>
              </a:rPr>
              <a:t>forces</a:t>
            </a:r>
            <a:r>
              <a:rPr lang="en-US" sz="2400" dirty="0"/>
              <a:t> slots large enough for the </a:t>
            </a:r>
            <a:r>
              <a:rPr lang="en-US" sz="2400" dirty="0">
                <a:solidFill>
                  <a:srgbClr val="FF0000"/>
                </a:solidFill>
              </a:rPr>
              <a:t>biggest task</a:t>
            </a:r>
            <a:r>
              <a:rPr lang="en-US" sz="2400" dirty="0"/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03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multiple frameworks…</a:t>
            </a:r>
            <a:endParaRPr lang="en-US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773488" y="1480570"/>
            <a:ext cx="6211241" cy="1969574"/>
            <a:chOff x="1374619" y="1269244"/>
            <a:chExt cx="6211241" cy="2626098"/>
          </a:xfrm>
        </p:grpSpPr>
        <p:sp>
          <p:nvSpPr>
            <p:cNvPr id="106" name="Rectangle 105"/>
            <p:cNvSpPr/>
            <p:nvPr/>
          </p:nvSpPr>
          <p:spPr>
            <a:xfrm>
              <a:off x="1450821" y="1269244"/>
              <a:ext cx="1307397" cy="59770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479495" y="1271474"/>
              <a:ext cx="1307397" cy="5977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Worker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507381" y="2207614"/>
              <a:ext cx="1307397" cy="5977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Worker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507381" y="3234913"/>
              <a:ext cx="1307397" cy="5977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Worker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630604" y="1297260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Task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633587" y="1682394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Task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636570" y="2216952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Task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639554" y="2564729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Task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592732" y="3211357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Task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608166" y="3605830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Task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374619" y="2516934"/>
              <a:ext cx="896502" cy="2614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Client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026567" y="2803084"/>
              <a:ext cx="896502" cy="2614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Client</a:t>
              </a:r>
            </a:p>
          </p:txBody>
        </p:sp>
        <p:cxnSp>
          <p:nvCxnSpPr>
            <p:cNvPr id="118" name="Straight Arrow Connector 117"/>
            <p:cNvCxnSpPr>
              <a:stCxn id="116" idx="0"/>
              <a:endCxn id="106" idx="2"/>
            </p:cNvCxnSpPr>
            <p:nvPr/>
          </p:nvCxnSpPr>
          <p:spPr>
            <a:xfrm flipV="1">
              <a:off x="1822870" y="1866945"/>
              <a:ext cx="281650" cy="6499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7" idx="0"/>
              <a:endCxn id="106" idx="2"/>
            </p:cNvCxnSpPr>
            <p:nvPr/>
          </p:nvCxnSpPr>
          <p:spPr>
            <a:xfrm flipH="1" flipV="1">
              <a:off x="2104520" y="1866945"/>
              <a:ext cx="370299" cy="9361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07" idx="1"/>
              <a:endCxn id="106" idx="3"/>
            </p:cNvCxnSpPr>
            <p:nvPr/>
          </p:nvCxnSpPr>
          <p:spPr>
            <a:xfrm flipH="1" flipV="1">
              <a:off x="2758218" y="1568094"/>
              <a:ext cx="1721277" cy="22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08" idx="1"/>
              <a:endCxn id="106" idx="3"/>
            </p:cNvCxnSpPr>
            <p:nvPr/>
          </p:nvCxnSpPr>
          <p:spPr>
            <a:xfrm flipH="1" flipV="1">
              <a:off x="2758218" y="1568094"/>
              <a:ext cx="1749163" cy="9383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09" idx="1"/>
              <a:endCxn id="106" idx="3"/>
            </p:cNvCxnSpPr>
            <p:nvPr/>
          </p:nvCxnSpPr>
          <p:spPr>
            <a:xfrm flipH="1" flipV="1">
              <a:off x="2758218" y="1568094"/>
              <a:ext cx="1749163" cy="1965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0" idx="1"/>
              <a:endCxn id="107" idx="3"/>
            </p:cNvCxnSpPr>
            <p:nvPr/>
          </p:nvCxnSpPr>
          <p:spPr>
            <a:xfrm flipH="1">
              <a:off x="5786892" y="1442016"/>
              <a:ext cx="843713" cy="1283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1" idx="1"/>
              <a:endCxn id="107" idx="3"/>
            </p:cNvCxnSpPr>
            <p:nvPr/>
          </p:nvCxnSpPr>
          <p:spPr>
            <a:xfrm flipH="1" flipV="1">
              <a:off x="5786891" y="1570325"/>
              <a:ext cx="846696" cy="2568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2" idx="1"/>
              <a:endCxn id="108" idx="3"/>
            </p:cNvCxnSpPr>
            <p:nvPr/>
          </p:nvCxnSpPr>
          <p:spPr>
            <a:xfrm flipH="1">
              <a:off x="5814778" y="2361708"/>
              <a:ext cx="821793" cy="1447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3" idx="1"/>
              <a:endCxn id="108" idx="3"/>
            </p:cNvCxnSpPr>
            <p:nvPr/>
          </p:nvCxnSpPr>
          <p:spPr>
            <a:xfrm flipH="1" flipV="1">
              <a:off x="5814778" y="2506464"/>
              <a:ext cx="824777" cy="2030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14" idx="1"/>
              <a:endCxn id="109" idx="3"/>
            </p:cNvCxnSpPr>
            <p:nvPr/>
          </p:nvCxnSpPr>
          <p:spPr>
            <a:xfrm flipH="1">
              <a:off x="5814778" y="3356114"/>
              <a:ext cx="777955" cy="1776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15" idx="1"/>
              <a:endCxn id="109" idx="3"/>
            </p:cNvCxnSpPr>
            <p:nvPr/>
          </p:nvCxnSpPr>
          <p:spPr>
            <a:xfrm flipH="1" flipV="1">
              <a:off x="5814778" y="3533764"/>
              <a:ext cx="793389" cy="2168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1146021" y="1690121"/>
            <a:ext cx="6211241" cy="1969574"/>
            <a:chOff x="1374619" y="1269244"/>
            <a:chExt cx="6211241" cy="2626098"/>
          </a:xfrm>
        </p:grpSpPr>
        <p:sp>
          <p:nvSpPr>
            <p:cNvPr id="130" name="Rectangle 129"/>
            <p:cNvSpPr/>
            <p:nvPr/>
          </p:nvSpPr>
          <p:spPr>
            <a:xfrm>
              <a:off x="1450821" y="1269244"/>
              <a:ext cx="1307397" cy="59770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479495" y="1271474"/>
              <a:ext cx="1307397" cy="5977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Worker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507381" y="2207614"/>
              <a:ext cx="1307397" cy="5977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Worker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507381" y="3234913"/>
              <a:ext cx="1307397" cy="5977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Worker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630604" y="1297260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Task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633587" y="1682394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Task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636570" y="2216952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Task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639554" y="2564729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Task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592732" y="3211357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Task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608166" y="3605830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Task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374619" y="2516934"/>
              <a:ext cx="896502" cy="2614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Client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026567" y="2803084"/>
              <a:ext cx="896502" cy="2614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Client</a:t>
              </a:r>
            </a:p>
          </p:txBody>
        </p:sp>
        <p:cxnSp>
          <p:nvCxnSpPr>
            <p:cNvPr id="142" name="Straight Arrow Connector 141"/>
            <p:cNvCxnSpPr>
              <a:stCxn id="140" idx="0"/>
              <a:endCxn id="130" idx="2"/>
            </p:cNvCxnSpPr>
            <p:nvPr/>
          </p:nvCxnSpPr>
          <p:spPr>
            <a:xfrm flipV="1">
              <a:off x="1822870" y="1866945"/>
              <a:ext cx="281650" cy="6499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stCxn id="141" idx="0"/>
              <a:endCxn id="130" idx="2"/>
            </p:cNvCxnSpPr>
            <p:nvPr/>
          </p:nvCxnSpPr>
          <p:spPr>
            <a:xfrm flipH="1" flipV="1">
              <a:off x="2104520" y="1866945"/>
              <a:ext cx="370299" cy="9361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131" idx="1"/>
              <a:endCxn id="130" idx="3"/>
            </p:cNvCxnSpPr>
            <p:nvPr/>
          </p:nvCxnSpPr>
          <p:spPr>
            <a:xfrm flipH="1" flipV="1">
              <a:off x="2758218" y="1568094"/>
              <a:ext cx="1721277" cy="22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132" idx="1"/>
              <a:endCxn id="130" idx="3"/>
            </p:cNvCxnSpPr>
            <p:nvPr/>
          </p:nvCxnSpPr>
          <p:spPr>
            <a:xfrm flipH="1" flipV="1">
              <a:off x="2758218" y="1568094"/>
              <a:ext cx="1749163" cy="9383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33" idx="1"/>
              <a:endCxn id="130" idx="3"/>
            </p:cNvCxnSpPr>
            <p:nvPr/>
          </p:nvCxnSpPr>
          <p:spPr>
            <a:xfrm flipH="1" flipV="1">
              <a:off x="2758218" y="1568094"/>
              <a:ext cx="1749163" cy="1965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34" idx="1"/>
              <a:endCxn id="131" idx="3"/>
            </p:cNvCxnSpPr>
            <p:nvPr/>
          </p:nvCxnSpPr>
          <p:spPr>
            <a:xfrm flipH="1">
              <a:off x="5786892" y="1442016"/>
              <a:ext cx="843713" cy="1283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35" idx="1"/>
              <a:endCxn id="131" idx="3"/>
            </p:cNvCxnSpPr>
            <p:nvPr/>
          </p:nvCxnSpPr>
          <p:spPr>
            <a:xfrm flipH="1" flipV="1">
              <a:off x="5786891" y="1570325"/>
              <a:ext cx="846696" cy="2568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36" idx="1"/>
              <a:endCxn id="132" idx="3"/>
            </p:cNvCxnSpPr>
            <p:nvPr/>
          </p:nvCxnSpPr>
          <p:spPr>
            <a:xfrm flipH="1">
              <a:off x="5814778" y="2361708"/>
              <a:ext cx="821793" cy="1447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37" idx="1"/>
              <a:endCxn id="132" idx="3"/>
            </p:cNvCxnSpPr>
            <p:nvPr/>
          </p:nvCxnSpPr>
          <p:spPr>
            <a:xfrm flipH="1" flipV="1">
              <a:off x="5814778" y="2506464"/>
              <a:ext cx="824777" cy="2030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38" idx="1"/>
              <a:endCxn id="133" idx="3"/>
            </p:cNvCxnSpPr>
            <p:nvPr/>
          </p:nvCxnSpPr>
          <p:spPr>
            <a:xfrm flipH="1">
              <a:off x="5814778" y="3356114"/>
              <a:ext cx="777955" cy="1776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39" idx="1"/>
              <a:endCxn id="133" idx="3"/>
            </p:cNvCxnSpPr>
            <p:nvPr/>
          </p:nvCxnSpPr>
          <p:spPr>
            <a:xfrm flipH="1" flipV="1">
              <a:off x="5814778" y="3533764"/>
              <a:ext cx="793389" cy="2168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1527021" y="1918720"/>
            <a:ext cx="6211241" cy="1969574"/>
            <a:chOff x="1374619" y="1269244"/>
            <a:chExt cx="6211241" cy="2626098"/>
          </a:xfrm>
        </p:grpSpPr>
        <p:sp>
          <p:nvSpPr>
            <p:cNvPr id="154" name="Rectangle 153"/>
            <p:cNvSpPr/>
            <p:nvPr/>
          </p:nvSpPr>
          <p:spPr>
            <a:xfrm>
              <a:off x="1450821" y="1269244"/>
              <a:ext cx="1307397" cy="59770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4479495" y="1271474"/>
              <a:ext cx="1307397" cy="5977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Worker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507381" y="2207614"/>
              <a:ext cx="1307397" cy="5977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Worker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507381" y="3234913"/>
              <a:ext cx="1307397" cy="5977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Worker</a:t>
              </a: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630604" y="1297260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Task</a:t>
              </a: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633587" y="1682394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Task</a:t>
              </a: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6636570" y="2216952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Task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6639554" y="2564729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Task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6592732" y="3211357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Task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6608166" y="3605830"/>
              <a:ext cx="946306" cy="28951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Task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374619" y="2516934"/>
              <a:ext cx="896502" cy="2614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Client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2026567" y="2803084"/>
              <a:ext cx="896502" cy="2614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Client</a:t>
              </a:r>
            </a:p>
          </p:txBody>
        </p:sp>
        <p:cxnSp>
          <p:nvCxnSpPr>
            <p:cNvPr id="166" name="Straight Arrow Connector 165"/>
            <p:cNvCxnSpPr>
              <a:stCxn id="164" idx="0"/>
              <a:endCxn id="154" idx="2"/>
            </p:cNvCxnSpPr>
            <p:nvPr/>
          </p:nvCxnSpPr>
          <p:spPr>
            <a:xfrm flipV="1">
              <a:off x="1822870" y="1866945"/>
              <a:ext cx="281650" cy="6499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stCxn id="165" idx="0"/>
              <a:endCxn id="154" idx="2"/>
            </p:cNvCxnSpPr>
            <p:nvPr/>
          </p:nvCxnSpPr>
          <p:spPr>
            <a:xfrm flipH="1" flipV="1">
              <a:off x="2104520" y="1866945"/>
              <a:ext cx="370299" cy="9361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>
              <a:stCxn id="155" idx="1"/>
              <a:endCxn id="154" idx="3"/>
            </p:cNvCxnSpPr>
            <p:nvPr/>
          </p:nvCxnSpPr>
          <p:spPr>
            <a:xfrm flipH="1" flipV="1">
              <a:off x="2758218" y="1568094"/>
              <a:ext cx="1721277" cy="22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>
              <a:stCxn id="156" idx="1"/>
              <a:endCxn id="154" idx="3"/>
            </p:cNvCxnSpPr>
            <p:nvPr/>
          </p:nvCxnSpPr>
          <p:spPr>
            <a:xfrm flipH="1" flipV="1">
              <a:off x="2758218" y="1568094"/>
              <a:ext cx="1749163" cy="9383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stCxn id="157" idx="1"/>
              <a:endCxn id="154" idx="3"/>
            </p:cNvCxnSpPr>
            <p:nvPr/>
          </p:nvCxnSpPr>
          <p:spPr>
            <a:xfrm flipH="1" flipV="1">
              <a:off x="2758218" y="1568094"/>
              <a:ext cx="1749163" cy="1965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>
              <a:stCxn id="158" idx="1"/>
              <a:endCxn id="155" idx="3"/>
            </p:cNvCxnSpPr>
            <p:nvPr/>
          </p:nvCxnSpPr>
          <p:spPr>
            <a:xfrm flipH="1">
              <a:off x="5786892" y="1442016"/>
              <a:ext cx="843713" cy="1283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159" idx="1"/>
              <a:endCxn id="155" idx="3"/>
            </p:cNvCxnSpPr>
            <p:nvPr/>
          </p:nvCxnSpPr>
          <p:spPr>
            <a:xfrm flipH="1" flipV="1">
              <a:off x="5786891" y="1570325"/>
              <a:ext cx="846696" cy="2568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>
              <a:stCxn id="160" idx="1"/>
              <a:endCxn id="156" idx="3"/>
            </p:cNvCxnSpPr>
            <p:nvPr/>
          </p:nvCxnSpPr>
          <p:spPr>
            <a:xfrm flipH="1">
              <a:off x="5814778" y="2361708"/>
              <a:ext cx="821793" cy="1447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1" idx="1"/>
              <a:endCxn id="156" idx="3"/>
            </p:cNvCxnSpPr>
            <p:nvPr/>
          </p:nvCxnSpPr>
          <p:spPr>
            <a:xfrm flipH="1" flipV="1">
              <a:off x="5814778" y="2506464"/>
              <a:ext cx="824777" cy="2030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62" idx="1"/>
              <a:endCxn id="157" idx="3"/>
            </p:cNvCxnSpPr>
            <p:nvPr/>
          </p:nvCxnSpPr>
          <p:spPr>
            <a:xfrm flipH="1">
              <a:off x="5814778" y="3356114"/>
              <a:ext cx="777955" cy="1776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63" idx="1"/>
              <a:endCxn id="157" idx="3"/>
            </p:cNvCxnSpPr>
            <p:nvPr/>
          </p:nvCxnSpPr>
          <p:spPr>
            <a:xfrm flipH="1" flipV="1">
              <a:off x="5814778" y="3533764"/>
              <a:ext cx="793389" cy="2168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908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9|5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14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5|4.1|6.7|5.3|7.3|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|6.6|4.6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7.5|1.5|5.9|19.3|2.4|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7.2|2.7|5.8|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4.7|3|1.2|5.3|4.2|1.1|6.4|2.7|3.2|1.8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22.5"/>
</p:tagLst>
</file>

<file path=ppt/theme/theme1.xml><?xml version="1.0" encoding="utf-8"?>
<a:theme xmlns:a="http://schemas.openxmlformats.org/drawingml/2006/main" name="Cloudera_PPT_template_community_2012-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Cloudera_PPT_template_community_2012-11" id="{154B6B94-E614-4A88-B0A4-B21B5ED08122}" vid="{B20C24A8-7ACD-4F7E-AAE8-F27C074575EE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Cloudera_PPT_template_community_2012-11" id="{154B6B94-E614-4A88-B0A4-B21B5ED08122}" vid="{05ABCC57-8F94-4E0C-A843-26568D13370C}"/>
    </a:ext>
  </a:extLst>
</a:theme>
</file>

<file path=ppt/theme/theme3.xml><?xml version="1.0" encoding="utf-8"?>
<a:theme xmlns:a="http://schemas.openxmlformats.org/drawingml/2006/main" name="Cloudera_PPT_template_corporate_2012-11">
  <a:themeElements>
    <a:clrScheme name="Cloudera OCT12">
      <a:dk1>
        <a:sysClr val="windowText" lastClr="000000"/>
      </a:dk1>
      <a:lt1>
        <a:sysClr val="window" lastClr="FFFFFF"/>
      </a:lt1>
      <a:dk2>
        <a:srgbClr val="0B5A79"/>
      </a:dk2>
      <a:lt2>
        <a:srgbClr val="107FA7"/>
      </a:lt2>
      <a:accent1>
        <a:srgbClr val="2DA6C9"/>
      </a:accent1>
      <a:accent2>
        <a:srgbClr val="B3D200"/>
      </a:accent2>
      <a:accent3>
        <a:srgbClr val="37055E"/>
      </a:accent3>
      <a:accent4>
        <a:srgbClr val="A40040"/>
      </a:accent4>
      <a:accent5>
        <a:srgbClr val="F06F00"/>
      </a:accent5>
      <a:accent6>
        <a:srgbClr val="ECA700"/>
      </a:accent6>
      <a:hlink>
        <a:srgbClr val="F06F00"/>
      </a:hlink>
      <a:folHlink>
        <a:srgbClr val="ECA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Cloudera_PPT_template_community_2012-11" id="{154B6B94-E614-4A88-B0A4-B21B5ED08122}" vid="{FDF9A709-A05A-4D22-98FE-13140D2765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Cloudera_PPT_template_community_2012-11</Template>
  <TotalTime>9488</TotalTime>
  <Words>1265</Words>
  <Application>Microsoft Macintosh PowerPoint</Application>
  <PresentationFormat>On-screen Show (16:9)</PresentationFormat>
  <Paragraphs>382</Paragraphs>
  <Slides>43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Cloudera_PPT_template_community_2012-11</vt:lpstr>
      <vt:lpstr>2_Office Theme</vt:lpstr>
      <vt:lpstr>Cloudera_PPT_template_corporate_2012-11</vt:lpstr>
      <vt:lpstr>PowerPoint Presentation</vt:lpstr>
      <vt:lpstr>Resource Management</vt:lpstr>
      <vt:lpstr>YARN (Yet Another Resource Negotiator)</vt:lpstr>
      <vt:lpstr>Overview of Talk</vt:lpstr>
      <vt:lpstr>Why YARN</vt:lpstr>
      <vt:lpstr>Traditional Distributed Execution Engines</vt:lpstr>
      <vt:lpstr>MapReduce v1 (MR1)</vt:lpstr>
      <vt:lpstr>MR1 Utilization</vt:lpstr>
      <vt:lpstr>Running multiple frameworks…</vt:lpstr>
      <vt:lpstr>YARN to the rescue!</vt:lpstr>
      <vt:lpstr>YARN Architecture</vt:lpstr>
      <vt:lpstr>MR1 to YARN/MR2 functionality mapping</vt:lpstr>
      <vt:lpstr>Early Features </vt:lpstr>
      <vt:lpstr>Handing faults on Workers</vt:lpstr>
      <vt:lpstr>Master Fault-tolerance - RM Recovery </vt:lpstr>
      <vt:lpstr>Master Node Fault tolerance High Availability (Active / Standby)</vt:lpstr>
      <vt:lpstr>Master Node Fault tolerance High Availability (Active / Standby)</vt:lpstr>
      <vt:lpstr>Scheduler</vt:lpstr>
      <vt:lpstr>Fair Scheduler Hierarchical Queues</vt:lpstr>
      <vt:lpstr>Fair Scheduler Queue Placement Policies</vt:lpstr>
      <vt:lpstr>Multi-Resource Scheduling</vt:lpstr>
      <vt:lpstr>Multi-Resource Scheduling</vt:lpstr>
      <vt:lpstr>Multi-Resource Enforcement</vt:lpstr>
      <vt:lpstr>Recently added features</vt:lpstr>
      <vt:lpstr>RM recovery without losing work</vt:lpstr>
      <vt:lpstr>RM recovery without losing work</vt:lpstr>
      <vt:lpstr>NM Recovery without losing work</vt:lpstr>
      <vt:lpstr>NM Recovery without losing work</vt:lpstr>
      <vt:lpstr>Fair Scheduler Dynamic User Queues</vt:lpstr>
      <vt:lpstr>On going features</vt:lpstr>
      <vt:lpstr>Long Running Apps on Secure Clusters (YARN-896)</vt:lpstr>
      <vt:lpstr>Application Timeline Server (YARN-321, YARN-1530)</vt:lpstr>
      <vt:lpstr>Application Timeline Server</vt:lpstr>
      <vt:lpstr>Disk scheduling (YARN-2139 )</vt:lpstr>
      <vt:lpstr>Reservation-based Scheduling (YARN-1051)</vt:lpstr>
      <vt:lpstr>Reservation-based Scheduling</vt:lpstr>
      <vt:lpstr>FUTURE FEATUREs</vt:lpstr>
      <vt:lpstr>Container Resizing (YARN-1197)</vt:lpstr>
      <vt:lpstr>Admin labels (YARN-796)</vt:lpstr>
      <vt:lpstr>Container Delegation (YARN-1488)</vt:lpstr>
      <vt:lpstr>Container Delegation (YARN-1488)</vt:lpstr>
      <vt:lpstr>Questions?</vt:lpstr>
      <vt:lpstr>PowerPoint Presentation</vt:lpstr>
    </vt:vector>
  </TitlesOfParts>
  <Company>Cloudera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YARN Past, Present and Future</dc:title>
  <dc:creator>Anubhav Dhoot</dc:creator>
  <cp:lastModifiedBy>Anubhav Dhoot</cp:lastModifiedBy>
  <cp:revision>86</cp:revision>
  <dcterms:created xsi:type="dcterms:W3CDTF">2014-10-03T23:35:04Z</dcterms:created>
  <dcterms:modified xsi:type="dcterms:W3CDTF">2014-10-17T17:06:39Z</dcterms:modified>
</cp:coreProperties>
</file>