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notesSlides/notesSlide1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handoutMasterIdLst>
    <p:handoutMasterId r:id="rId67"/>
  </p:handoutMasterIdLst>
  <p:sldIdLst>
    <p:sldId id="640" r:id="rId3"/>
    <p:sldId id="845" r:id="rId4"/>
    <p:sldId id="846" r:id="rId5"/>
    <p:sldId id="820" r:id="rId6"/>
    <p:sldId id="963" r:id="rId7"/>
    <p:sldId id="477" r:id="rId8"/>
    <p:sldId id="478" r:id="rId9"/>
    <p:sldId id="479" r:id="rId10"/>
    <p:sldId id="480" r:id="rId11"/>
    <p:sldId id="578" r:id="rId12"/>
    <p:sldId id="580" r:id="rId13"/>
    <p:sldId id="595" r:id="rId14"/>
    <p:sldId id="806" r:id="rId15"/>
    <p:sldId id="746" r:id="rId16"/>
    <p:sldId id="957" r:id="rId17"/>
    <p:sldId id="500" r:id="rId18"/>
    <p:sldId id="501" r:id="rId19"/>
    <p:sldId id="502" r:id="rId20"/>
    <p:sldId id="555" r:id="rId21"/>
    <p:sldId id="503" r:id="rId22"/>
    <p:sldId id="557" r:id="rId23"/>
    <p:sldId id="893" r:id="rId24"/>
    <p:sldId id="945" r:id="rId25"/>
    <p:sldId id="508" r:id="rId26"/>
    <p:sldId id="509" r:id="rId27"/>
    <p:sldId id="510" r:id="rId28"/>
    <p:sldId id="643" r:id="rId29"/>
    <p:sldId id="915" r:id="rId30"/>
    <p:sldId id="680" r:id="rId31"/>
    <p:sldId id="700" r:id="rId32"/>
    <p:sldId id="861" r:id="rId33"/>
    <p:sldId id="723" r:id="rId34"/>
    <p:sldId id="725" r:id="rId35"/>
    <p:sldId id="726" r:id="rId36"/>
    <p:sldId id="737" r:id="rId37"/>
    <p:sldId id="865" r:id="rId38"/>
    <p:sldId id="738" r:id="rId39"/>
    <p:sldId id="740" r:id="rId40"/>
    <p:sldId id="799" r:id="rId41"/>
    <p:sldId id="892" r:id="rId42"/>
    <p:sldId id="534" r:id="rId43"/>
    <p:sldId id="942" r:id="rId44"/>
    <p:sldId id="904" r:id="rId45"/>
    <p:sldId id="916" r:id="rId46"/>
    <p:sldId id="917" r:id="rId47"/>
    <p:sldId id="918" r:id="rId48"/>
    <p:sldId id="924" r:id="rId49"/>
    <p:sldId id="766" r:id="rId50"/>
    <p:sldId id="877" r:id="rId51"/>
    <p:sldId id="944" r:id="rId52"/>
    <p:sldId id="767" r:id="rId53"/>
    <p:sldId id="841" r:id="rId54"/>
    <p:sldId id="878" r:id="rId55"/>
    <p:sldId id="895" r:id="rId56"/>
    <p:sldId id="964" r:id="rId57"/>
    <p:sldId id="936" r:id="rId58"/>
    <p:sldId id="815" r:id="rId59"/>
    <p:sldId id="792" r:id="rId60"/>
    <p:sldId id="840" r:id="rId61"/>
    <p:sldId id="793" r:id="rId62"/>
    <p:sldId id="897" r:id="rId63"/>
    <p:sldId id="930" r:id="rId64"/>
    <p:sldId id="935" r:id="rId6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94E"/>
    <a:srgbClr val="FFFF00"/>
    <a:srgbClr val="FF0000"/>
    <a:srgbClr val="E3F159"/>
    <a:srgbClr val="FF5B5B"/>
    <a:srgbClr val="FF9797"/>
    <a:srgbClr val="D9D9D9"/>
    <a:srgbClr val="F6FBC3"/>
    <a:srgbClr val="F2F2F2"/>
    <a:srgbClr val="E58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29" autoAdjust="0"/>
    <p:restoredTop sz="85080" autoAdjust="0"/>
  </p:normalViewPr>
  <p:slideViewPr>
    <p:cSldViewPr>
      <p:cViewPr>
        <p:scale>
          <a:sx n="60" d="100"/>
          <a:sy n="60" d="100"/>
        </p:scale>
        <p:origin x="-109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2AB4A60C-D4CC-4398-A59C-2B314BBE555E}" type="datetimeFigureOut">
              <a:rPr lang="en-US" smtClean="0"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0F8940B8-D4A5-42D5-B3D8-29F0AF0F4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5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0FE80895-227E-44FC-916A-9DC9409D9732}" type="datetimeFigureOut">
              <a:rPr lang="en-US" smtClean="0"/>
              <a:pPr/>
              <a:t>10/11/2014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2" tIns="46581" rIns="93162" bIns="46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6982A1BC-CBE6-4E0D-B382-FBE25B571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8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cific_War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Department of Agriculture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A1BC-CBE6-4E0D-B382-FBE25B571A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A1BC-CBE6-4E0D-B382-FBE25B571A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6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million,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CCFCC-0283-4897-9F75-BAFA4C88D2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0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Content, query, interaction, scaling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CCFCC-0283-4897-9F75-BAFA4C88D2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4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3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3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3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7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Large-scale data has potential to transform almost every aspect of our world, from science to business.</a:t>
            </a:r>
          </a:p>
          <a:p>
            <a:r>
              <a:rPr lang="en-US" dirty="0"/>
              <a:t>It has potential for addressing some of society’s most pressing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A1BC-CBE6-4E0D-B382-FBE25B571A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8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already taken the </a:t>
            </a:r>
            <a:r>
              <a:rPr lang="en-US" smtClean="0"/>
              <a:t>first steps…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1670-7C40-42C1-AC98-9E405075044F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3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common thread in my research is the idea of taking intuitive problem definitions (“find a coherent story</a:t>
            </a:r>
          </a:p>
          <a:p>
            <a:r>
              <a:rPr lang="en-US" dirty="0"/>
              <a:t>line”, “find an insightful connection”) and formulating them mathematically. I then build useful systems</a:t>
            </a:r>
          </a:p>
          <a:p>
            <a:r>
              <a:rPr lang="en-US" dirty="0"/>
              <a:t>around these formulations.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A1BC-CBE6-4E0D-B382-FBE25B571AD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3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bridge the gap between the massive (dull) amounts of data embedded in machines, and what people find interesting and accessible.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A1BC-CBE6-4E0D-B382-FBE25B571AD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6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CCFCC-0283-4897-9F75-BAFA4C88D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3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 tooltip="Pacific War"/>
              </a:rPr>
              <a:t>Pacific Campaign</a:t>
            </a:r>
            <a:r>
              <a:rPr lang="en-US" dirty="0" smtClean="0"/>
              <a:t> of World War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CCFCC-0283-4897-9F75-BAFA4C88D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complex stories spread into branches, side stories, dead ends, and intertwining</a:t>
            </a:r>
          </a:p>
          <a:p>
            <a:r>
              <a:rPr lang="en-US" dirty="0"/>
              <a:t>narratives.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CCFCC-0283-4897-9F75-BAFA4C88D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19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issue map (or argument map) is a visual representation of the structure of a topic. It includes components such as a</a:t>
            </a:r>
          </a:p>
          <a:p>
            <a:r>
              <a:rPr lang="en-US" dirty="0"/>
              <a:t>main contention, premises, co-premises, objections, rebuttals and lemmas. Typically it is a directed graph, with nodes</a:t>
            </a:r>
          </a:p>
          <a:p>
            <a:r>
              <a:rPr lang="en-US" dirty="0"/>
              <a:t>corresponding to propositions and edges corresponding to relationships (e.g. dispute or support).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F65B-B187-4924-91F2-2BE89BFED3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</a:t>
            </a:r>
            <a:r>
              <a:rPr lang="en-US" baseline="0" dirty="0" smtClean="0"/>
              <a:t> problem is hard, mostly because we don’t really know what we’re looking for. </a:t>
            </a:r>
          </a:p>
          <a:p>
            <a:r>
              <a:rPr lang="en-US" baseline="0" dirty="0" smtClean="0"/>
              <a:t>I know a good map when I see it, you know a good map when you see it, but it’s a very intuitive property.</a:t>
            </a:r>
          </a:p>
          <a:p>
            <a:r>
              <a:rPr lang="en-US" baseline="0" dirty="0" smtClean="0"/>
              <a:t>We first need to figure out what we are looking for, then formalize it mathematically – in other words, define the problem. Then find a tractable algorithm that optimizes our objective.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A1BC-CBE6-4E0D-B382-FBE25B571A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4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point</a:t>
            </a:r>
            <a:r>
              <a:rPr lang="en-US" baseline="0" dirty="0" smtClean="0"/>
              <a:t> was that coherence of a chain of articles is not a property of local interactions</a:t>
            </a:r>
          </a:p>
          <a:p>
            <a:r>
              <a:rPr lang="en-US" baseline="0" dirty="0" smtClean="0"/>
              <a:t>between </a:t>
            </a:r>
            <a:r>
              <a:rPr lang="en-US" baseline="0" dirty="0" err="1" smtClean="0"/>
              <a:t>neighbouring</a:t>
            </a:r>
            <a:r>
              <a:rPr lang="en-US" baseline="0" dirty="0" smtClean="0"/>
              <a:t> articles. You have to remember the context of the rest of the chain.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show you what I mean by ‘consider only local interactions’.</a:t>
            </a:r>
          </a:p>
          <a:p>
            <a:r>
              <a:rPr lang="en-US" baseline="0" dirty="0" smtClean="0"/>
              <a:t>Consider this article. Bars mean that the word on the left appears in the article above it,</a:t>
            </a:r>
          </a:p>
          <a:p>
            <a:r>
              <a:rPr lang="en-US" baseline="0" dirty="0" smtClean="0"/>
              <a:t>so this article is about the debt default in Greece. Now you start building a chain. You look for similar articles, and find this one, </a:t>
            </a:r>
          </a:p>
          <a:p>
            <a:r>
              <a:rPr lang="en-US" baseline="0" dirty="0" smtClean="0"/>
              <a:t>about Republicans’ opinion of the debt crisis. Next, you forget all about the first article, and start looking for articles similar to the new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9279F-7F37-40E2-8296-DD94933548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55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Essential, frame as challenges:</a:t>
            </a:r>
            <a:r>
              <a:rPr lang="en-US" baseline="0" dirty="0" smtClean="0"/>
              <a:t>  </a:t>
            </a:r>
            <a:r>
              <a:rPr lang="en-US" dirty="0" smtClean="0"/>
              <a:t>“black swan”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CCFCC-0283-4897-9F75-BAFA4C88D2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1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B840-4086-405A-B789-AF9ECAFB4264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1179" t="66215" r="11266" b="17568"/>
          <a:stretch>
            <a:fillRect/>
          </a:stretch>
        </p:blipFill>
        <p:spPr bwMode="auto">
          <a:xfrm>
            <a:off x="381000" y="6248400"/>
            <a:ext cx="8458200" cy="457200"/>
          </a:xfrm>
          <a:prstGeom prst="rect">
            <a:avLst/>
          </a:prstGeom>
          <a:noFill/>
          <a:ln w="381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CB5C-39A6-47CE-ABC5-DA3376F29A53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A4A6-5F94-4377-AABA-B15A81B15554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6400800" cy="16764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sz="4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026" name="Picture 2" descr="C:\Users\kbe\Desktop\CMU_logo_horiz_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600" y="6356204"/>
            <a:ext cx="3886200" cy="349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77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9BE97-6A52-4141-85D9-700111A997D6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AAE56-5BC2-4EE0-A1A2-1F30C162D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6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F1DDA-E77F-40B5-A68B-F48FD9640C32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3D7E0-52FA-42BF-A1E2-79DA6DC0BC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76700" cy="5141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77872-E96D-4373-99C2-2D9945370876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2BAFE-52C3-4ED2-89CE-76012ECA1D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55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927D8-78B1-4800-A2CE-6AAAECBF2EF9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0A53D-6831-48EB-B2E7-F905BDDF30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1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CD2E5-87C4-49A8-862B-AE704B0D34A5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CDBF5-9E41-45CF-9DE6-C9978CC24F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68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B544F4-A1D6-4A42-BF89-FE8D46A95F54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7C7AA-4FA7-4EE5-A8CD-AD1364AC4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75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0167FE-9704-42B5-811A-599A64390013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7D7DA-C4B4-4275-B880-F12B8FD0EB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>
              <a:defRPr>
                <a:solidFill>
                  <a:srgbClr val="2E079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0036-FB3E-4EC6-B27E-1B2767293762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4EA04-2860-49C3-A7C9-EB8CF23E3D77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91E00-AA6D-4826-B6D3-7E23286359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01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09876-3F83-49E2-96AF-7F3DA97B6D78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3F949-8A0E-4B39-ACD3-486D040895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095500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134100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D9D89-99F5-4222-9C68-1D3BFFD67F73}" type="datetime1">
              <a:rPr lang="en-US" smtClean="0">
                <a:solidFill>
                  <a:srgbClr val="000000"/>
                </a:solidFill>
              </a:rPr>
              <a:t>10/11/2014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D35F0-EAFF-467A-BE40-2C1B748CC4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01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585A-229F-4E55-A2CC-96126ED30C37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A63C-7423-4655-BE65-C658AEA38665}" type="datetime1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99D2-6F44-485D-BDFB-34F5F679B7E0}" type="datetime1">
              <a:rPr lang="en-US" smtClean="0"/>
              <a:t>10/11/2014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A3F0-619D-410C-80ED-C306DD0C99C0}" type="datetime1">
              <a:rPr lang="en-US" smtClean="0"/>
              <a:t>10/11/2014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862C-3529-4211-AF97-232F849CCF1E}" type="datetime1">
              <a:rPr lang="en-US" smtClean="0"/>
              <a:t>10/11/2014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8436-21D6-4BC8-9904-E672A2C26717}" type="datetime1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36D8-DC2E-45E7-B896-207F1B790C4A}" type="datetime1">
              <a:rPr lang="en-US" smtClean="0"/>
              <a:t>10/11/2014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F8E5-B066-4634-9442-DE40BF760F02}" type="datetime1">
              <a:rPr lang="en-US" smtClean="0"/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BF79-BF75-467F-8C17-39DEFD80AF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76200"/>
            <a:ext cx="7496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5CEDDB-5D7D-4143-BBEC-70FEAE6D306A}" type="datetime1">
              <a:rPr lang="en-US" smtClean="0">
                <a:solidFill>
                  <a:srgbClr val="000000"/>
                </a:solidFill>
                <a:latin typeface="Arial" charset="0"/>
              </a:rPr>
              <a:t>10/11/2014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93E97F-F80A-4EC3-AE0E-04CD59CD6721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32839" name="Picture 7" descr="logo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30188"/>
            <a:ext cx="990600" cy="549275"/>
          </a:xfrm>
          <a:prstGeom prst="rect">
            <a:avLst/>
          </a:prstGeom>
          <a:noFill/>
        </p:spPr>
      </p:pic>
      <p:pic>
        <p:nvPicPr>
          <p:cNvPr id="632840" name="Picture 8"/>
          <p:cNvPicPr>
            <a:picLocks noChangeAspect="1" noChangeArrowheads="1"/>
          </p:cNvPicPr>
          <p:nvPr/>
        </p:nvPicPr>
        <p:blipFill>
          <a:blip r:embed="rId14" cstate="print">
            <a:lum bright="14000"/>
          </a:blip>
          <a:srcRect/>
          <a:stretch>
            <a:fillRect/>
          </a:stretch>
        </p:blipFill>
        <p:spPr bwMode="auto">
          <a:xfrm>
            <a:off x="76200" y="838200"/>
            <a:ext cx="8991600" cy="841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035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1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301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2" charset="2"/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12" charset="2"/>
        <a:buBlip>
          <a:blip r:embed="rId18"/>
        </a:buBlip>
        <a:defRPr>
          <a:solidFill>
            <a:schemeClr val="tx1"/>
          </a:solidFill>
          <a:latin typeface="+mn-lt"/>
        </a:defRPr>
      </a:lvl4pPr>
      <a:lvl5pPr marL="19954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19"/>
        </a:buBlip>
        <a:defRPr>
          <a:solidFill>
            <a:schemeClr val="tx1"/>
          </a:solidFill>
          <a:latin typeface="+mn-lt"/>
        </a:defRPr>
      </a:lvl5pPr>
      <a:lvl6pPr marL="24526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9098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19"/>
        </a:buBlip>
        <a:defRPr>
          <a:solidFill>
            <a:schemeClr val="tx1"/>
          </a:solidFill>
          <a:latin typeface="+mn-lt"/>
        </a:defRPr>
      </a:lvl7pPr>
      <a:lvl8pPr marL="33670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19"/>
        </a:buBlip>
        <a:defRPr>
          <a:solidFill>
            <a:schemeClr val="tx1"/>
          </a:solidFill>
          <a:latin typeface="+mn-lt"/>
        </a:defRPr>
      </a:lvl8pPr>
      <a:lvl9pPr marL="3824288" indent="-166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itchFamily="-112" charset="2"/>
        <a:buBlip>
          <a:blip r:embed="rId19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9.jpe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11" Type="http://schemas.openxmlformats.org/officeDocument/2006/relationships/image" Target="../media/image53.png"/><Relationship Id="rId5" Type="http://schemas.microsoft.com/office/2007/relationships/hdphoto" Target="../media/hdphoto2.wdp"/><Relationship Id="rId10" Type="http://schemas.openxmlformats.org/officeDocument/2006/relationships/image" Target="../media/image52.png"/><Relationship Id="rId4" Type="http://schemas.openxmlformats.org/officeDocument/2006/relationships/image" Target="../media/image37.jpe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71.jpeg"/><Relationship Id="rId5" Type="http://schemas.openxmlformats.org/officeDocument/2006/relationships/image" Target="../media/image70.gif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3.gif"/><Relationship Id="rId4" Type="http://schemas.openxmlformats.org/officeDocument/2006/relationships/image" Target="../media/image7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image" Target="../media/image77.jpeg"/><Relationship Id="rId5" Type="http://schemas.openxmlformats.org/officeDocument/2006/relationships/image" Target="../media/image75.png"/><Relationship Id="rId4" Type="http://schemas.openxmlformats.org/officeDocument/2006/relationships/image" Target="../media/image72.jpeg"/><Relationship Id="rId9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77.jpeg"/><Relationship Id="rId5" Type="http://schemas.openxmlformats.org/officeDocument/2006/relationships/image" Target="../media/image75.png"/><Relationship Id="rId4" Type="http://schemas.openxmlformats.org/officeDocument/2006/relationships/image" Target="../media/image7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5.png"/><Relationship Id="rId10" Type="http://schemas.openxmlformats.org/officeDocument/2006/relationships/image" Target="../media/image81.jpeg"/><Relationship Id="rId4" Type="http://schemas.openxmlformats.org/officeDocument/2006/relationships/image" Target="../media/image72.jpeg"/><Relationship Id="rId9" Type="http://schemas.openxmlformats.org/officeDocument/2006/relationships/image" Target="../media/image7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9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8.png"/><Relationship Id="rId4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95.jpeg"/><Relationship Id="rId5" Type="http://schemas.openxmlformats.org/officeDocument/2006/relationships/image" Target="../media/image76.jpeg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68.png"/><Relationship Id="rId4" Type="http://schemas.openxmlformats.org/officeDocument/2006/relationships/image" Target="../media/image7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2895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9569E"/>
                </a:solidFill>
                <a:latin typeface="Arial Rounded MT Bold" pitchFamily="34" charset="0"/>
                <a:cs typeface="AngsanaUPC" pitchFamily="18" charset="-34"/>
              </a:rPr>
              <a:t>The Aha! Moment: </a:t>
            </a:r>
            <a:r>
              <a:rPr lang="en-US" dirty="0" smtClean="0">
                <a:solidFill>
                  <a:srgbClr val="09569E"/>
                </a:solidFill>
                <a:latin typeface="Arial Rounded MT Bold" pitchFamily="34" charset="0"/>
                <a:cs typeface="AngsanaUPC" pitchFamily="18" charset="-34"/>
              </a:rPr>
              <a:t/>
            </a:r>
            <a:br>
              <a:rPr lang="en-US" dirty="0" smtClean="0">
                <a:solidFill>
                  <a:srgbClr val="09569E"/>
                </a:solidFill>
                <a:latin typeface="Arial Rounded MT Bold" pitchFamily="34" charset="0"/>
                <a:cs typeface="AngsanaUPC" pitchFamily="18" charset="-34"/>
              </a:rPr>
            </a:br>
            <a:r>
              <a:rPr lang="en-US" dirty="0" smtClean="0">
                <a:solidFill>
                  <a:srgbClr val="09569E"/>
                </a:solidFill>
                <a:latin typeface="Arial Rounded MT Bold" pitchFamily="34" charset="0"/>
                <a:cs typeface="AngsanaUPC" pitchFamily="18" charset="-34"/>
              </a:rPr>
              <a:t>From </a:t>
            </a:r>
            <a:r>
              <a:rPr lang="en-US" dirty="0">
                <a:solidFill>
                  <a:srgbClr val="09569E"/>
                </a:solidFill>
                <a:latin typeface="Arial Rounded MT Bold" pitchFamily="34" charset="0"/>
                <a:cs typeface="AngsanaUPC" pitchFamily="18" charset="-34"/>
              </a:rPr>
              <a:t>Data to Insight</a:t>
            </a:r>
            <a:endParaRPr lang="en-US" sz="4000" dirty="0">
              <a:solidFill>
                <a:srgbClr val="09569E"/>
              </a:solidFill>
              <a:latin typeface="Arial Rounded MT Bold" pitchFamily="34" charset="0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516" y="2107564"/>
            <a:ext cx="7744968" cy="1092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Dafna 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Shahaf</a:t>
            </a:r>
            <a:r>
              <a:rPr lang="en-US" sz="2400" dirty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 Rounded MT Bold" pitchFamily="34" charset="0"/>
              <a:cs typeface="Vijaya" pitchFamily="34" charset="0"/>
            </a:endParaRPr>
          </a:p>
          <a:p>
            <a:pPr>
              <a:spcBef>
                <a:spcPts val="0"/>
              </a:spcBef>
            </a:pPr>
            <a:endParaRPr lang="en-US" sz="800" dirty="0" smtClean="0">
              <a:solidFill>
                <a:schemeClr val="tx1"/>
              </a:solidFill>
              <a:latin typeface="Arial Rounded MT Bold" pitchFamily="34" charset="0"/>
              <a:cs typeface="Vijaya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Joint work with Carlos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Guestrin</a:t>
            </a:r>
            <a:r>
              <a:rPr lang="en-US" sz="2000" dirty="0" smtClean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, Eric Horvitz, Jure </a:t>
            </a:r>
            <a:r>
              <a:rPr lang="en-US" sz="2000" dirty="0" err="1" smtClean="0">
                <a:solidFill>
                  <a:schemeClr val="tx1"/>
                </a:solidFill>
                <a:latin typeface="Arial Rounded MT Bold" pitchFamily="34" charset="0"/>
                <a:cs typeface="Vijaya" pitchFamily="34" charset="0"/>
              </a:rPr>
              <a:t>Leskovec</a:t>
            </a:r>
            <a:endParaRPr lang="en-US" sz="2000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248400"/>
            <a:ext cx="24384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4600" y="6171063"/>
            <a:ext cx="25908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http://i.stanford.edu/%7Eheymann/blogger/images/info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067430"/>
            <a:ext cx="1007604" cy="8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anandsampat.com/assets/homepage/stanford_logo-27ec1130ea7e1e0e7c3a2cf722a0efa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9760"/>
            <a:ext cx="623880" cy="92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3562860"/>
            <a:ext cx="1143000" cy="1009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7" descr="C:\Users\dshahaf\Downloads\slides_2\slide 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090" y="3301919"/>
            <a:ext cx="4291046" cy="347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andrew.cmu.edu/user/suter/3dxdm/CMU_logo_stack_cmy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431797"/>
            <a:ext cx="1303401" cy="8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5269490"/>
            <a:ext cx="1135462" cy="74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0"/>
    </mc:Choice>
    <mc:Fallback>
      <p:transition spd="slow" advTm="147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Grail: Issue Maps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70008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76189"/>
      </p:ext>
    </p:extLst>
  </p:cSld>
  <p:clrMapOvr>
    <a:masterClrMapping/>
  </p:clrMapOvr>
  <p:transition advTm="1064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Desktop\Picture 3.png"/>
          <p:cNvPicPr>
            <a:picLocks noChangeAspect="1" noChangeArrowheads="1"/>
          </p:cNvPicPr>
          <p:nvPr/>
        </p:nvPicPr>
        <p:blipFill>
          <a:blip r:embed="rId3" cstate="print"/>
          <a:srcRect r="7135" b="32710"/>
          <a:stretch>
            <a:fillRect/>
          </a:stretch>
        </p:blipFill>
        <p:spPr bwMode="auto">
          <a:xfrm>
            <a:off x="76200" y="1295400"/>
            <a:ext cx="8991600" cy="421481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 bwMode="auto">
          <a:xfrm rot="1872481">
            <a:off x="2033648" y="2950662"/>
            <a:ext cx="2438400" cy="1066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is supported by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 bwMode="auto">
          <a:xfrm>
            <a:off x="6781800" y="3429000"/>
            <a:ext cx="2362200" cy="1219200"/>
          </a:xfrm>
          <a:prstGeom prst="flowChartProcess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 pitchFamily="-112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Holy Grail: Issue Maps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5762297" y="1219200"/>
            <a:ext cx="3179379" cy="1618785"/>
          </a:xfrm>
          <a:prstGeom prst="wedgeRoundRectCallout">
            <a:avLst>
              <a:gd name="adj1" fmla="val -6075"/>
              <a:gd name="adj2" fmla="val 804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we can imagine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artifacts that have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feelings [Smart ‘59]</a:t>
            </a:r>
          </a:p>
        </p:txBody>
      </p:sp>
      <p:sp>
        <p:nvSpPr>
          <p:cNvPr id="26" name="Flowchart: Process 25"/>
          <p:cNvSpPr/>
          <p:nvPr/>
        </p:nvSpPr>
        <p:spPr bwMode="auto">
          <a:xfrm>
            <a:off x="914400" y="1371600"/>
            <a:ext cx="2667000" cy="1219200"/>
          </a:xfrm>
          <a:prstGeom prst="flowChartProcess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 pitchFamily="-112" charset="0"/>
            </a:endParaRPr>
          </a:p>
        </p:txBody>
      </p:sp>
      <p:sp>
        <p:nvSpPr>
          <p:cNvPr id="27" name="Flowchart: Process 26"/>
          <p:cNvSpPr/>
          <p:nvPr/>
        </p:nvSpPr>
        <p:spPr bwMode="auto">
          <a:xfrm>
            <a:off x="4343400" y="3733800"/>
            <a:ext cx="1447800" cy="838200"/>
          </a:xfrm>
          <a:prstGeom prst="flowChartProcess">
            <a:avLst/>
          </a:prstGeom>
          <a:noFill/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ahoma" pitchFamily="-112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304800" y="814360"/>
            <a:ext cx="4267200" cy="809680"/>
          </a:xfrm>
          <a:prstGeom prst="wedgeRoundRectCallout">
            <a:avLst>
              <a:gd name="adj1" fmla="val -6075"/>
              <a:gd name="adj2" fmla="val 8043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machines can’t have emotions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73421" y="5481310"/>
            <a:ext cx="4267200" cy="1257845"/>
          </a:xfrm>
          <a:prstGeom prst="wedgeRoundRectCallout">
            <a:avLst>
              <a:gd name="adj1" fmla="val 52669"/>
              <a:gd name="adj2" fmla="val -13180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dirty="0">
                <a:solidFill>
                  <a:schemeClr val="tx1"/>
                </a:solidFill>
              </a:rPr>
              <a:t>concept of feeling only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applies to living organisms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[Ziff ‘59]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5326708" y="3675670"/>
            <a:ext cx="1988492" cy="8963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is disputed by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9" name="Group 6"/>
          <p:cNvGrpSpPr/>
          <p:nvPr/>
        </p:nvGrpSpPr>
        <p:grpSpPr>
          <a:xfrm>
            <a:off x="1580865" y="2583450"/>
            <a:ext cx="5658135" cy="1569449"/>
            <a:chOff x="-316412" y="1063371"/>
            <a:chExt cx="3448335" cy="1290366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0" name="Rounded Rectangular Callout 29"/>
            <p:cNvSpPr/>
            <p:nvPr/>
          </p:nvSpPr>
          <p:spPr>
            <a:xfrm>
              <a:off x="-316412" y="1063371"/>
              <a:ext cx="3448335" cy="1290365"/>
            </a:xfrm>
            <a:prstGeom prst="wedgeRoundRectCallout">
              <a:avLst>
                <a:gd name="adj1" fmla="val -24423"/>
                <a:gd name="adj2" fmla="val -49334"/>
                <a:gd name="adj3" fmla="val 16667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r>
                <a:rPr lang="en-US" sz="3600" b="1" dirty="0">
                  <a:solidFill>
                    <a:prstClr val="black"/>
                  </a:solidFill>
                </a:rPr>
                <a:t>Challenge: </a:t>
              </a:r>
              <a:br>
                <a:rPr lang="en-US" sz="3600" b="1" dirty="0">
                  <a:solidFill>
                    <a:prstClr val="black"/>
                  </a:solidFill>
                </a:rPr>
              </a:br>
              <a:r>
                <a:rPr lang="en-US" sz="3600" b="1" dirty="0">
                  <a:solidFill>
                    <a:prstClr val="black"/>
                  </a:solidFill>
                </a:rPr>
                <a:t>Build automatically!</a:t>
              </a:r>
            </a:p>
          </p:txBody>
        </p:sp>
        <p:sp>
          <p:nvSpPr>
            <p:cNvPr id="31" name="Rounded Rectangular Callout 7"/>
            <p:cNvSpPr/>
            <p:nvPr/>
          </p:nvSpPr>
          <p:spPr>
            <a:xfrm>
              <a:off x="226346" y="1129595"/>
              <a:ext cx="1563289" cy="122414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535" tIns="89535" rIns="89535" bIns="8953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7564652"/>
      </p:ext>
    </p:extLst>
  </p:cSld>
  <p:clrMapOvr>
    <a:masterClrMapping/>
  </p:clrMapOvr>
  <p:transition advTm="45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5" grpId="0" animBg="1"/>
      <p:bldP spid="26" grpId="0" animBg="1"/>
      <p:bldP spid="27" grpId="0" animBg="1"/>
      <p:bldP spid="23" grpId="0" animBg="1"/>
      <p:bldP spid="20" grpId="0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System: Metro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Input: A set of documents</a:t>
            </a:r>
          </a:p>
          <a:p>
            <a:r>
              <a:rPr lang="en-US" dirty="0" smtClean="0"/>
              <a:t>Output: A map -- a </a:t>
            </a:r>
            <a:r>
              <a:rPr lang="en-US" b="1" dirty="0" smtClean="0"/>
              <a:t>set of storylines </a:t>
            </a:r>
          </a:p>
          <a:p>
            <a:r>
              <a:rPr lang="en-US" dirty="0" smtClean="0"/>
              <a:t>Each line follows a </a:t>
            </a:r>
            <a:r>
              <a:rPr lang="en-US" b="1" dirty="0" smtClean="0"/>
              <a:t>coherent</a:t>
            </a:r>
            <a:r>
              <a:rPr lang="en-US" dirty="0" smtClean="0"/>
              <a:t> narrative thread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Temporal Dynamics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B0F0"/>
                </a:solidFill>
              </a:rPr>
              <a:t>Structure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6353175" y="6645275"/>
            <a:ext cx="2133600" cy="365125"/>
          </a:xfrm>
        </p:spPr>
        <p:txBody>
          <a:bodyPr/>
          <a:lstStyle/>
          <a:p>
            <a:fld id="{4EA2BF79-BF75-467F-8C17-39DEFD80AFB3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636448" y="4493658"/>
            <a:ext cx="822960" cy="4763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5552297" y="4400005"/>
            <a:ext cx="914400" cy="1588"/>
          </a:xfrm>
          <a:prstGeom prst="line">
            <a:avLst/>
          </a:prstGeom>
          <a:ln w="1111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696155" y="3950732"/>
            <a:ext cx="876300" cy="457200"/>
          </a:xfrm>
          <a:prstGeom prst="line">
            <a:avLst/>
          </a:prstGeom>
          <a:ln w="1111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29612" y="4462272"/>
            <a:ext cx="0" cy="73152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1130" y="5774769"/>
            <a:ext cx="2628900" cy="4763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81930" y="5179457"/>
            <a:ext cx="457200" cy="60960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81555" y="5185291"/>
            <a:ext cx="457200" cy="60960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39702" y="5398532"/>
            <a:ext cx="106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austerity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15030" y="5627132"/>
            <a:ext cx="0" cy="180975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7730" y="40269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bailout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930" y="5066526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junk status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 rot="5400000">
            <a:off x="6163958" y="4369189"/>
            <a:ext cx="200025" cy="1463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572330" y="433173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10800000">
            <a:off x="2514930" y="3950732"/>
            <a:ext cx="2209800" cy="1588"/>
          </a:xfrm>
          <a:prstGeom prst="line">
            <a:avLst/>
          </a:prstGeom>
          <a:ln w="1111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276930" y="3581400"/>
            <a:ext cx="2438400" cy="2855357"/>
            <a:chOff x="3505200" y="3124200"/>
            <a:chExt cx="2438400" cy="285535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114800" y="5931932"/>
              <a:ext cx="1638300" cy="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171950" y="3554492"/>
              <a:ext cx="0" cy="237744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1000" y="4484132"/>
              <a:ext cx="95250" cy="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9575" y="4284107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protests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81575" y="5562600"/>
              <a:ext cx="962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strike</a:t>
              </a:r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991100" y="5798582"/>
              <a:ext cx="0" cy="180975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078497" y="3417332"/>
              <a:ext cx="152400" cy="1619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5200" y="3124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labor unions</a:t>
              </a:r>
              <a:endParaRPr lang="en-US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 rot="4320000" flipH="1" flipV="1">
            <a:off x="5039439" y="4036840"/>
            <a:ext cx="76200" cy="76200"/>
          </a:xfrm>
          <a:prstGeom prst="line">
            <a:avLst/>
          </a:prstGeom>
          <a:ln w="1111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29530" y="375663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Merkel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 rot="5400000">
            <a:off x="5533725" y="4369189"/>
            <a:ext cx="200025" cy="14630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57955" y="5693807"/>
            <a:ext cx="152400" cy="1619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401130" y="4892564"/>
            <a:ext cx="2057400" cy="1660636"/>
            <a:chOff x="6629400" y="4435364"/>
            <a:chExt cx="2057400" cy="1660636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6629400" y="4435364"/>
              <a:ext cx="2057400" cy="1660636"/>
            </a:xfrm>
            <a:prstGeom prst="wedgeRoundRectCallout">
              <a:avLst>
                <a:gd name="adj1" fmla="val -53515"/>
                <a:gd name="adj2" fmla="val -69950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/>
              <a:endParaRPr lang="en-US" sz="3200" b="1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665" y="4577834"/>
              <a:ext cx="1721734" cy="133350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2133600" y="3200400"/>
            <a:ext cx="420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/>
              <a:t>Example: </a:t>
            </a:r>
            <a:r>
              <a:rPr lang="en-US" sz="2400" b="1" dirty="0"/>
              <a:t>Greek debt </a:t>
            </a:r>
            <a:r>
              <a:rPr lang="en-US" sz="2400" b="1" dirty="0" smtClean="0"/>
              <a:t>crisis Map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190049"/>
      </p:ext>
    </p:extLst>
  </p:cSld>
  <p:clrMapOvr>
    <a:masterClrMapping/>
  </p:clrMapOvr>
  <p:transition advTm="418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2" grpId="0" animBg="1"/>
      <p:bldP spid="23" grpId="0"/>
      <p:bldP spid="28" grpId="0"/>
      <p:bldP spid="29" grpId="0" animBg="1"/>
      <p:bldP spid="14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Hard problem!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Our Approach: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makes a </a:t>
            </a:r>
            <a:r>
              <a:rPr lang="en-US" dirty="0">
                <a:solidFill>
                  <a:srgbClr val="00B0F0"/>
                </a:solidFill>
              </a:rPr>
              <a:t>good map</a:t>
            </a:r>
            <a:r>
              <a:rPr lang="en-US" dirty="0"/>
              <a:t>?</a:t>
            </a:r>
          </a:p>
          <a:p>
            <a:pPr marL="685800" lvl="1">
              <a:buFont typeface="Arial" charset="0"/>
              <a:buChar char="•"/>
            </a:pPr>
            <a:r>
              <a:rPr lang="en-US" dirty="0"/>
              <a:t>How to </a:t>
            </a:r>
            <a:r>
              <a:rPr lang="en-US" dirty="0">
                <a:solidFill>
                  <a:srgbClr val="00B0F0"/>
                </a:solidFill>
              </a:rPr>
              <a:t>formalize</a:t>
            </a:r>
            <a:r>
              <a:rPr lang="en-US" dirty="0"/>
              <a:t> it</a:t>
            </a:r>
            <a:r>
              <a:rPr lang="en-US" dirty="0" smtClean="0"/>
              <a:t>?</a:t>
            </a:r>
          </a:p>
          <a:p>
            <a:pPr marL="685800" lvl="1">
              <a:buFont typeface="Arial" charset="0"/>
              <a:buChar char="•"/>
            </a:pPr>
            <a:r>
              <a:rPr lang="en-US" dirty="0" smtClean="0"/>
              <a:t>How to </a:t>
            </a:r>
            <a:r>
              <a:rPr lang="en-US" dirty="0" smtClean="0">
                <a:solidFill>
                  <a:schemeClr val="accent1"/>
                </a:solidFill>
              </a:rPr>
              <a:t>optimize</a:t>
            </a:r>
            <a:r>
              <a:rPr lang="en-US" dirty="0" smtClean="0"/>
              <a:t> it?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9" descr="C:\Users\dshahaf\Downloads\slides_2\slide 0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72" y="2814572"/>
            <a:ext cx="4803228" cy="38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315200" cy="1143000"/>
          </a:xfrm>
        </p:spPr>
        <p:txBody>
          <a:bodyPr/>
          <a:lstStyle/>
          <a:p>
            <a:r>
              <a:rPr lang="en-US" dirty="0" smtClean="0"/>
              <a:t>Finding Good Maps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4200" y="1"/>
            <a:ext cx="2285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Metro Maps of </a:t>
            </a:r>
            <a:r>
              <a:rPr lang="en-US" sz="1600" dirty="0" smtClean="0"/>
              <a:t>Information [S</a:t>
            </a:r>
            <a:r>
              <a:rPr lang="en-US" sz="1600" dirty="0"/>
              <a:t>, </a:t>
            </a:r>
            <a:r>
              <a:rPr lang="en-US" sz="1600" dirty="0" err="1" smtClean="0"/>
              <a:t>Guestrin</a:t>
            </a:r>
            <a:r>
              <a:rPr lang="en-US" sz="1600" dirty="0" smtClean="0"/>
              <a:t>, Horvitz, WWW’12]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32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44"/>
    </mc:Choice>
    <mc:Fallback>
      <p:transition spd="slow" advTm="43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</a:t>
            </a:r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M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4" descr="http://t1.gstatic.com/images?q=tbn:ANd9GcRUdnHeVzaBdHvkCHy_j3swlbfl0JDVE6L0APkACZu37kjXtUD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347789"/>
            <a:ext cx="2756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 Coherence</a:t>
            </a:r>
          </a:p>
          <a:p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8332281"/>
      </p:ext>
    </p:extLst>
  </p:cSld>
  <p:clrMapOvr>
    <a:masterClrMapping/>
  </p:clrMapOvr>
  <p:transition advTm="16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ded Corner 8"/>
          <p:cNvSpPr/>
          <p:nvPr/>
        </p:nvSpPr>
        <p:spPr>
          <a:xfrm>
            <a:off x="2001420" y="3290455"/>
            <a:ext cx="665580" cy="74814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d1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025065" y="3290455"/>
            <a:ext cx="665580" cy="74814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d2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4048710" y="3290455"/>
            <a:ext cx="665580" cy="74814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d3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5072355" y="3290455"/>
            <a:ext cx="665580" cy="74814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d4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6096000" y="3290455"/>
            <a:ext cx="665580" cy="74814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d5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Coherence: Main Idea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39000" y="1"/>
            <a:ext cx="198119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Connecting the Dots</a:t>
            </a:r>
            <a:br>
              <a:rPr lang="en-US" sz="1600" dirty="0" smtClean="0"/>
            </a:br>
            <a:r>
              <a:rPr lang="en-US" sz="1600" dirty="0" smtClean="0"/>
              <a:t> [S, Guestrin, KDD’10]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89208" y="1305580"/>
            <a:ext cx="8449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How to measure coherence of a chain of documents?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Strong </a:t>
            </a:r>
            <a:r>
              <a:rPr lang="en-US" sz="2800" dirty="0" smtClean="0">
                <a:solidFill>
                  <a:srgbClr val="00B0F0"/>
                </a:solidFill>
              </a:rPr>
              <a:t>transitions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Global </a:t>
            </a:r>
            <a:r>
              <a:rPr lang="en-US" sz="2800" dirty="0" smtClean="0"/>
              <a:t>theme</a:t>
            </a:r>
            <a:endParaRPr lang="en-US" sz="2800" dirty="0" smtClean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667000" y="3657600"/>
            <a:ext cx="3580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2268" y="3657600"/>
            <a:ext cx="3580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731569" y="3657600"/>
            <a:ext cx="3580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59668" y="3657600"/>
            <a:ext cx="35806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1032527" y="4572000"/>
            <a:ext cx="1558273" cy="1219200"/>
          </a:xfrm>
          <a:prstGeom prst="wedgeRoundRectCallout">
            <a:avLst>
              <a:gd name="adj1" fmla="val 27576"/>
              <a:gd name="adj2" fmla="val -8039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</a:rPr>
              <a:t>Greek debt crisis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691046" y="4572000"/>
            <a:ext cx="1714100" cy="1219200"/>
          </a:xfrm>
          <a:prstGeom prst="wedgeRoundRectCallout">
            <a:avLst>
              <a:gd name="adj1" fmla="val -21159"/>
              <a:gd name="adj2" fmla="val -8039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</a:rPr>
              <a:t>Republicans and the</a:t>
            </a:r>
            <a:r>
              <a:rPr lang="en-US" sz="2000" dirty="0" smtClean="0">
                <a:solidFill>
                  <a:schemeClr val="tx1"/>
                </a:solidFill>
              </a:rPr>
              <a:t> debt crisis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95800" y="4572000"/>
            <a:ext cx="1600200" cy="1219200"/>
          </a:xfrm>
          <a:prstGeom prst="wedgeRoundRectCallout">
            <a:avLst>
              <a:gd name="adj1" fmla="val -53380"/>
              <a:gd name="adj2" fmla="val -8039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</a:rPr>
              <a:t>The Pope and Republicans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6187966" y="4572000"/>
            <a:ext cx="1600200" cy="1219200"/>
          </a:xfrm>
          <a:prstGeom prst="wedgeRoundRectCallout">
            <a:avLst>
              <a:gd name="adj1" fmla="val -76040"/>
              <a:gd name="adj2" fmla="val -8556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000" dirty="0" smtClean="0">
                <a:solidFill>
                  <a:schemeClr val="tx1"/>
                </a:solidFill>
              </a:rPr>
              <a:t>Protests in Italy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9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40"/>
    </mc:Choice>
    <mc:Fallback>
      <p:transition spd="slow" advTm="63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</a:t>
            </a:r>
            <a:r>
              <a:rPr lang="en-US" dirty="0"/>
              <a:t>G</a:t>
            </a:r>
            <a:r>
              <a:rPr lang="en-US" dirty="0" smtClean="0"/>
              <a:t>ood </a:t>
            </a:r>
            <a:r>
              <a:rPr lang="en-US" dirty="0"/>
              <a:t>M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4" descr="http://t1.gstatic.com/images?q=tbn:ANd9GcRUdnHeVzaBdHvkCHy_j3swlbfl0JDVE6L0APkACZu37kjXtUD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347789"/>
            <a:ext cx="2756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 Coherence</a:t>
            </a:r>
          </a:p>
          <a:p>
            <a:endParaRPr lang="en-US" sz="3600" dirty="0"/>
          </a:p>
        </p:txBody>
      </p:sp>
      <p:grpSp>
        <p:nvGrpSpPr>
          <p:cNvPr id="3" name="Group 6"/>
          <p:cNvGrpSpPr/>
          <p:nvPr/>
        </p:nvGrpSpPr>
        <p:grpSpPr>
          <a:xfrm>
            <a:off x="666465" y="2185989"/>
            <a:ext cx="3448335" cy="1290365"/>
            <a:chOff x="-316412" y="1063372"/>
            <a:chExt cx="3448335" cy="12903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Rounded Rectangular Callout 7"/>
            <p:cNvSpPr/>
            <p:nvPr/>
          </p:nvSpPr>
          <p:spPr>
            <a:xfrm>
              <a:off x="-316412" y="1063372"/>
              <a:ext cx="3448335" cy="914400"/>
            </a:xfrm>
            <a:prstGeom prst="wedgeRoundRectCallout">
              <a:avLst>
                <a:gd name="adj1" fmla="val 32715"/>
                <a:gd name="adj2" fmla="val -67661"/>
                <a:gd name="adj3" fmla="val 16667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 sz="800" dirty="0" smtClean="0"/>
            </a:p>
            <a:p>
              <a:pPr algn="ctr"/>
              <a:r>
                <a:rPr lang="en-US" sz="3200" dirty="0" smtClean="0"/>
                <a:t>Is it enough?</a:t>
              </a:r>
              <a:endParaRPr lang="en-US" sz="3200" dirty="0"/>
            </a:p>
          </p:txBody>
        </p:sp>
        <p:sp>
          <p:nvSpPr>
            <p:cNvPr id="9" name="Rounded Rectangular Callout 7"/>
            <p:cNvSpPr/>
            <p:nvPr/>
          </p:nvSpPr>
          <p:spPr>
            <a:xfrm>
              <a:off x="226346" y="1129595"/>
              <a:ext cx="1563289" cy="12241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535" tIns="89535" rIns="89535" bIns="8953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700" kern="12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6252956"/>
      </p:ext>
    </p:extLst>
  </p:cSld>
  <p:clrMapOvr>
    <a:masterClrMapping/>
  </p:clrMapOvr>
  <p:transition advTm="13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 rot="10800000">
            <a:off x="4876801" y="4463590"/>
            <a:ext cx="1265582" cy="861479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31898" y="4463591"/>
            <a:ext cx="3474720" cy="0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Max-coherence Map</a:t>
            </a:r>
            <a:br>
              <a:rPr lang="en-US" dirty="0" smtClean="0"/>
            </a:br>
            <a:r>
              <a:rPr lang="en-US" sz="3600" dirty="0" smtClean="0"/>
              <a:t>Query: Greek debt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32560" y="4362271"/>
            <a:ext cx="5303520" cy="0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2483370"/>
            <a:ext cx="0" cy="180975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4314" y="2630617"/>
            <a:ext cx="5394960" cy="0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633469" y="4290074"/>
            <a:ext cx="152400" cy="246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0" y="12954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Asian trading sluggish as markets fret about Greece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33438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Greek Civil Servants</a:t>
            </a:r>
            <a:br>
              <a:rPr lang="en-US" dirty="0"/>
            </a:br>
            <a:r>
              <a:rPr lang="en-US" dirty="0"/>
              <a:t>Strike over Austerity Measures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1295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Japanese stocks </a:t>
            </a:r>
            <a:r>
              <a:rPr lang="en-US" dirty="0" smtClean="0"/>
              <a:t>plunge on </a:t>
            </a:r>
            <a:r>
              <a:rPr lang="en-US" dirty="0"/>
              <a:t>Greece debt problems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24000" y="2483370"/>
            <a:ext cx="0" cy="180975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2486025"/>
            <a:ext cx="0" cy="180975"/>
          </a:xfrm>
          <a:prstGeom prst="line">
            <a:avLst/>
          </a:prstGeom>
          <a:ln w="1111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00600" y="4290074"/>
            <a:ext cx="152400" cy="246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7600" y="4290074"/>
            <a:ext cx="152400" cy="24688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248400" y="4916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Greek </a:t>
            </a:r>
            <a:r>
              <a:rPr lang="en-US" dirty="0"/>
              <a:t>Strike Against Austerity Is Growing</a:t>
            </a:r>
            <a:endParaRPr lang="en-US" dirty="0" smtClean="0"/>
          </a:p>
        </p:txBody>
      </p:sp>
      <p:cxnSp>
        <p:nvCxnSpPr>
          <p:cNvPr id="28" name="Straight Connector 27"/>
          <p:cNvCxnSpPr/>
          <p:nvPr/>
        </p:nvCxnSpPr>
        <p:spPr>
          <a:xfrm rot="10800000" flipV="1">
            <a:off x="6095474" y="5188436"/>
            <a:ext cx="137160" cy="152398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9400" y="4229695"/>
            <a:ext cx="0" cy="180975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3505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Greece Paralyzed</a:t>
            </a:r>
            <a:br>
              <a:rPr lang="en-US" dirty="0" smtClean="0"/>
            </a:br>
            <a:r>
              <a:rPr lang="en-US" dirty="0" smtClean="0"/>
              <a:t>by New Strike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5000" y="3343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Strike against austerity plan halts </a:t>
            </a:r>
            <a:r>
              <a:rPr lang="en-US" dirty="0" smtClean="0"/>
              <a:t>traffic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656" y="1295400"/>
            <a:ext cx="1794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Asian markets higher in holiday-thinned trade</a:t>
            </a:r>
          </a:p>
          <a:p>
            <a:pPr algn="ctr"/>
            <a:endParaRPr lang="en-US" dirty="0"/>
          </a:p>
        </p:txBody>
      </p:sp>
      <p:pic>
        <p:nvPicPr>
          <p:cNvPr id="7172" name="Picture 4" descr="https://encrypted-tbn3.google.com/images?q=tbn:ANd9GcRElktORew7PhAuuwXeUM1KR-aEM6zRBM_RCQtXI61qfmc0bwp9y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3" y="1694511"/>
            <a:ext cx="625497" cy="40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oogle.com/images?q=tbn:ANd9GcR6d3xBBWC2wSNIyhpBMAztr-gHA_ZQEF3lvjEc_ruD9WFhj6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6" y="3566427"/>
            <a:ext cx="638174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ular Callout 25"/>
          <p:cNvSpPr/>
          <p:nvPr/>
        </p:nvSpPr>
        <p:spPr>
          <a:xfrm>
            <a:off x="7306129" y="405944"/>
            <a:ext cx="1600200" cy="889456"/>
          </a:xfrm>
          <a:prstGeom prst="wedgeRoundRectCallout">
            <a:avLst>
              <a:gd name="adj1" fmla="val -75245"/>
              <a:gd name="adj2" fmla="val 50704"/>
              <a:gd name="adj3" fmla="val 16667"/>
            </a:avLst>
          </a:prstGeom>
          <a:solidFill>
            <a:srgbClr val="F7474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white"/>
                </a:solidFill>
              </a:rPr>
              <a:t>Not important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381000" y="4953000"/>
            <a:ext cx="1752600" cy="609600"/>
          </a:xfrm>
          <a:prstGeom prst="wedgeRoundRectCallout">
            <a:avLst>
              <a:gd name="adj1" fmla="val 37227"/>
              <a:gd name="adj2" fmla="val -88000"/>
              <a:gd name="adj3" fmla="val 16667"/>
            </a:avLst>
          </a:prstGeom>
          <a:solidFill>
            <a:srgbClr val="F7474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white"/>
                </a:solidFill>
              </a:rPr>
              <a:t>Redundant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42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30"/>
    </mc:Choice>
    <mc:Fallback>
      <p:transition spd="slow" advTm="26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Good </a:t>
            </a:r>
            <a:r>
              <a:rPr lang="en-US" dirty="0"/>
              <a:t>M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4" descr="http://t1.gstatic.com/images?q=tbn:ANd9GcRUdnHeVzaBdHvkCHy_j3swlbfl0JDVE6L0APkACZu37kjXtUD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347789"/>
            <a:ext cx="2756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 Coherence</a:t>
            </a: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143071"/>
            <a:ext cx="237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2. Coverage</a:t>
            </a:r>
            <a:endParaRPr lang="en-US" sz="3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143000" y="4495800"/>
            <a:ext cx="4114800" cy="1905000"/>
          </a:xfrm>
          <a:prstGeom prst="wedgeRoundRectCallout">
            <a:avLst>
              <a:gd name="adj1" fmla="val 15818"/>
              <a:gd name="adj2" fmla="val -8944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3200" dirty="0" smtClean="0">
                <a:solidFill>
                  <a:schemeClr val="tx1"/>
                </a:solidFill>
              </a:rPr>
              <a:t>Should cover</a:t>
            </a:r>
            <a:r>
              <a:rPr lang="en-US" sz="3200" b="1" dirty="0" smtClean="0">
                <a:solidFill>
                  <a:schemeClr val="tx1"/>
                </a:solidFill>
              </a:rPr>
              <a:t> diverse </a:t>
            </a:r>
            <a:r>
              <a:rPr lang="en-US" sz="3200" dirty="0" smtClean="0">
                <a:solidFill>
                  <a:schemeClr val="tx1"/>
                </a:solidFill>
              </a:rPr>
              <a:t>topics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important</a:t>
            </a:r>
            <a:r>
              <a:rPr lang="en-US" sz="3200" dirty="0" smtClean="0">
                <a:solidFill>
                  <a:schemeClr val="tx1"/>
                </a:solidFill>
              </a:rPr>
              <a:t> to the user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32450" y="2673350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6459939"/>
      </p:ext>
    </p:extLst>
  </p:cSld>
  <p:clrMapOvr>
    <a:masterClrMapping/>
  </p:clrMapOvr>
  <p:transition advTm="612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0"/>
            <a:ext cx="65341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079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Coverage: Idea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2E079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990601" y="-76199"/>
            <a:ext cx="914399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90600" y="990600"/>
            <a:ext cx="7329709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Documents cover words: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" name="Picture 11" descr="Wordle_18T03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133600"/>
            <a:ext cx="7077462" cy="3371850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1431885" y="1615440"/>
            <a:ext cx="274320" cy="365760"/>
          </a:xfrm>
          <a:prstGeom prst="foldedCorner">
            <a:avLst>
              <a:gd name="adj" fmla="val 4572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olded Corner 8"/>
          <p:cNvSpPr/>
          <p:nvPr/>
        </p:nvSpPr>
        <p:spPr>
          <a:xfrm>
            <a:off x="2240280" y="1614055"/>
            <a:ext cx="274320" cy="365760"/>
          </a:xfrm>
          <a:prstGeom prst="foldedCorner">
            <a:avLst>
              <a:gd name="adj" fmla="val 45721"/>
            </a:avLst>
          </a:prstGeom>
          <a:solidFill>
            <a:srgbClr val="92D050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olded Corner 9"/>
          <p:cNvSpPr/>
          <p:nvPr/>
        </p:nvSpPr>
        <p:spPr>
          <a:xfrm>
            <a:off x="1812885" y="1611280"/>
            <a:ext cx="274320" cy="365760"/>
          </a:xfrm>
          <a:prstGeom prst="foldedCorner">
            <a:avLst>
              <a:gd name="adj" fmla="val 4572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2514600" y="4572000"/>
            <a:ext cx="2133600" cy="27432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4419600"/>
            <a:ext cx="838200" cy="152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400" y="3962400"/>
            <a:ext cx="2819400" cy="152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3489960"/>
            <a:ext cx="1920240" cy="9144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62200" y="3489960"/>
            <a:ext cx="1371600" cy="9144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71800" y="3810000"/>
            <a:ext cx="1005840" cy="182880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042160" y="3733800"/>
            <a:ext cx="822960" cy="91440"/>
          </a:xfrm>
          <a:prstGeom prst="rect">
            <a:avLst/>
          </a:prstGeom>
          <a:solidFill>
            <a:srgbClr val="00B05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62200" y="3359377"/>
            <a:ext cx="1371600" cy="137160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4338670"/>
            <a:ext cx="822960" cy="91440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tube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8550" y="2206799"/>
            <a:ext cx="1466850" cy="3114675"/>
          </a:xfrm>
          <a:prstGeom prst="rect">
            <a:avLst/>
          </a:prstGeom>
        </p:spPr>
      </p:pic>
      <p:pic>
        <p:nvPicPr>
          <p:cNvPr id="29" name="Picture 28" descr="tube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550" y="2206799"/>
            <a:ext cx="1466850" cy="3114675"/>
          </a:xfrm>
          <a:prstGeom prst="rect">
            <a:avLst/>
          </a:prstGeom>
        </p:spPr>
      </p:pic>
      <p:pic>
        <p:nvPicPr>
          <p:cNvPr id="30" name="Picture 29" descr="tube3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550" y="2206799"/>
            <a:ext cx="1466850" cy="3114675"/>
          </a:xfrm>
          <a:prstGeom prst="rect">
            <a:avLst/>
          </a:prstGeom>
        </p:spPr>
      </p:pic>
      <p:pic>
        <p:nvPicPr>
          <p:cNvPr id="31" name="Picture 30" descr="tube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8550" y="2206799"/>
            <a:ext cx="1466850" cy="31146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43800" y="5410200"/>
            <a:ext cx="116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Corpus</a:t>
            </a:r>
            <a:br>
              <a:rPr lang="en-US" sz="2000" b="1" dirty="0" smtClean="0"/>
            </a:br>
            <a:r>
              <a:rPr lang="en-US" sz="2000" b="1" dirty="0" smtClean="0"/>
              <a:t>Coverage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1"/>
            <a:ext cx="320039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Turning Down the Noise</a:t>
            </a:r>
            <a:br>
              <a:rPr lang="en-US" sz="1600" dirty="0" smtClean="0"/>
            </a:br>
            <a:r>
              <a:rPr lang="en-US" sz="1600" dirty="0" smtClean="0"/>
              <a:t> [El-</a:t>
            </a:r>
            <a:r>
              <a:rPr lang="en-US" sz="1600" dirty="0" err="1" smtClean="0"/>
              <a:t>Arini</a:t>
            </a:r>
            <a:r>
              <a:rPr lang="en-US" sz="1600" dirty="0" smtClean="0"/>
              <a:t>, Veda, S, Guestrin, KDD’09]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4600" y="4435366"/>
            <a:ext cx="2130552" cy="137160"/>
          </a:xfrm>
          <a:prstGeom prst="rect">
            <a:avLst/>
          </a:prstGeom>
          <a:solidFill>
            <a:schemeClr val="accent6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74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51"/>
    </mc:Choice>
    <mc:Fallback>
      <p:transition spd="slow" advTm="3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Acquiring Data Used to be Hard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6" name="Picture 4" descr="http://www.census.gov/main/.in/php_module/lightbox/media.php?W_d1905d24e35876201f065768ee0599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71260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ensus.gov/main/.in/php_module/lightbox/media.php?W_4e74f7460f58be9912f02915637eb5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02813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log.billiongraves.com/wp-content/uploads/2012/04/cens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5506" y="-833372"/>
            <a:ext cx="54841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6324" y="1167636"/>
            <a:ext cx="3379451" cy="461665"/>
          </a:xfrm>
          <a:prstGeom prst="rect">
            <a:avLst/>
          </a:prstGeom>
          <a:solidFill>
            <a:srgbClr val="92D050">
              <a:alpha val="63922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Census Interviewer, 1930</a:t>
            </a:r>
            <a:endParaRPr lang="en-US" sz="2400" b="1" dirty="0"/>
          </a:p>
        </p:txBody>
      </p:sp>
      <p:pic>
        <p:nvPicPr>
          <p:cNvPr id="3084" name="Picture 12" descr="http://www.ancestry.com/wiki/images/d/d9/Enumerator-on-horse-lor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0164" b="10164"/>
          <a:stretch/>
        </p:blipFill>
        <p:spPr bwMode="auto">
          <a:xfrm>
            <a:off x="2373611" y="1022984"/>
            <a:ext cx="4038600" cy="51492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dia.salon.com/2012/03/1940-census.jpe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5506" y="3281428"/>
            <a:ext cx="5057775" cy="41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ensus.gov/main/.in/php_module/lightbox/media.php?W_5865cdf2c83af06cf86429ce105f5a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1690194"/>
            <a:ext cx="7180384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324600" y="1629301"/>
            <a:ext cx="2635194" cy="986364"/>
          </a:xfrm>
          <a:prstGeom prst="wedgeRoundRectCallout">
            <a:avLst>
              <a:gd name="adj1" fmla="val -71299"/>
              <a:gd name="adj2" fmla="val 19840"/>
              <a:gd name="adj3" fmla="val 16667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How many cows do you own?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20"/>
    </mc:Choice>
    <mc:Fallback>
      <p:transition spd="slow" advTm="932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High-coverage, Coherent Map</a:t>
            </a:r>
            <a:br>
              <a:rPr lang="en-US" dirty="0" smtClean="0"/>
            </a:br>
            <a:r>
              <a:rPr lang="en-US" sz="3600" dirty="0"/>
              <a:t>Query: Greek debt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32560" y="2505670"/>
            <a:ext cx="5303520" cy="0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141106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Greek Civil Servants</a:t>
            </a:r>
            <a:br>
              <a:rPr lang="en-US" dirty="0" smtClean="0"/>
            </a:br>
            <a:r>
              <a:rPr lang="en-US" dirty="0" smtClean="0"/>
              <a:t>Strike over Austerity Measures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161186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Greece Paralyzed</a:t>
            </a:r>
            <a:br>
              <a:rPr lang="en-US" dirty="0" smtClean="0"/>
            </a:br>
            <a:r>
              <a:rPr lang="en-US" dirty="0" smtClean="0"/>
              <a:t>by New Strike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0" y="148726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Greek Take to the</a:t>
            </a:r>
            <a:br>
              <a:rPr lang="en-US" dirty="0" smtClean="0"/>
            </a:br>
            <a:r>
              <a:rPr lang="en-US" dirty="0" smtClean="0"/>
              <a:t>Streets, but Lacking</a:t>
            </a:r>
            <a:br>
              <a:rPr lang="en-US" dirty="0" smtClean="0"/>
            </a:br>
            <a:r>
              <a:rPr lang="en-US" dirty="0" smtClean="0"/>
              <a:t>Earlier Zeal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29400" y="2373094"/>
            <a:ext cx="0" cy="180975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2382024"/>
            <a:ext cx="0" cy="180975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2382024"/>
            <a:ext cx="0" cy="180975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62600" y="2382024"/>
            <a:ext cx="0" cy="180975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2382024"/>
            <a:ext cx="0" cy="180975"/>
          </a:xfrm>
          <a:prstGeom prst="line">
            <a:avLst/>
          </a:prstGeom>
          <a:ln w="1111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32560" y="3944540"/>
            <a:ext cx="5303520" cy="0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200" y="320313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Infighting Adds to Merkel’s Woes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5200" y="32398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It’s Germany that Matters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5000" y="320313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UK Backs Germany’s Effort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629400" y="3811964"/>
            <a:ext cx="0" cy="180975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0" y="3820894"/>
            <a:ext cx="0" cy="180975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820894"/>
            <a:ext cx="0" cy="180975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62600" y="3820894"/>
            <a:ext cx="0" cy="180975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52800" y="3820894"/>
            <a:ext cx="0" cy="180975"/>
          </a:xfrm>
          <a:prstGeom prst="line">
            <a:avLst/>
          </a:prstGeom>
          <a:ln w="1111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32560" y="5581471"/>
            <a:ext cx="5303520" cy="0"/>
          </a:xfrm>
          <a:prstGeom prst="line">
            <a:avLst/>
          </a:prstGeom>
          <a:ln w="1111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3000" y="4602539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Germany says the </a:t>
            </a:r>
            <a:br>
              <a:rPr lang="en-US" dirty="0" smtClean="0"/>
            </a:br>
            <a:r>
              <a:rPr lang="en-US" dirty="0" smtClean="0"/>
              <a:t>IMF should Rescue Greece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05200" y="4727138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IMF more Likely to Lead Efforts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5000" y="47638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IMF is Urged to Move Forward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629400" y="5448895"/>
            <a:ext cx="0" cy="180975"/>
          </a:xfrm>
          <a:prstGeom prst="line">
            <a:avLst/>
          </a:prstGeom>
          <a:ln w="1111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72000" y="5442059"/>
            <a:ext cx="0" cy="180975"/>
          </a:xfrm>
          <a:prstGeom prst="line">
            <a:avLst/>
          </a:prstGeom>
          <a:ln w="1111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133600" y="5442059"/>
            <a:ext cx="0" cy="180975"/>
          </a:xfrm>
          <a:prstGeom prst="line">
            <a:avLst/>
          </a:prstGeom>
          <a:ln w="1111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52800" y="5442059"/>
            <a:ext cx="0" cy="180975"/>
          </a:xfrm>
          <a:prstGeom prst="line">
            <a:avLst/>
          </a:prstGeom>
          <a:ln w="1111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143000" y="4267200"/>
            <a:ext cx="2133600" cy="1828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43000" y="2590800"/>
            <a:ext cx="5943600" cy="1828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encrypted-tbn1.google.com/images?q=tbn:ANd9GcR6d3xBBWC2wSNIyhpBMAztr-gHA_ZQEF3lvjEc_ruD9WFhj6g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9" y="1718101"/>
            <a:ext cx="5623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oogle.com/images?q=tbn:ANd9GcT9T79qtQwEkjIKibH_-uI5gQElbbovvWgWn5qz2DzQF_E06OK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45007" cy="3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0.google.com/images?q=tbn:ANd9GcTbpWweQgD4FhYlx_DT93VAsc7BuqVB3D-3-uN7a802uzS_rR-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3" y="4958531"/>
            <a:ext cx="490474" cy="50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ular Callout 39"/>
          <p:cNvSpPr/>
          <p:nvPr/>
        </p:nvSpPr>
        <p:spPr>
          <a:xfrm>
            <a:off x="228600" y="5814643"/>
            <a:ext cx="2019300" cy="956662"/>
          </a:xfrm>
          <a:prstGeom prst="wedgeRoundRectCallout">
            <a:avLst>
              <a:gd name="adj1" fmla="val -3521"/>
              <a:gd name="adj2" fmla="val -75053"/>
              <a:gd name="adj3" fmla="val 16667"/>
            </a:avLst>
          </a:prstGeom>
          <a:solidFill>
            <a:srgbClr val="F74747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white"/>
                </a:solidFill>
              </a:rPr>
              <a:t>Related but disconnected</a:t>
            </a:r>
            <a:endParaRPr lang="en-US" sz="2400" b="1" dirty="0" smtClean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243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45"/>
    </mc:Choice>
    <mc:Fallback>
      <p:transition spd="slow" advTm="33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 Good </a:t>
            </a:r>
            <a:r>
              <a:rPr lang="en-US" dirty="0"/>
              <a:t>M</a:t>
            </a:r>
            <a:r>
              <a:rPr lang="en-US" dirty="0" smtClean="0"/>
              <a:t>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4" descr="http://t1.gstatic.com/images?q=tbn:ANd9GcRUdnHeVzaBdHvkCHy_j3swlbfl0JDVE6L0APkACZu37kjXtUD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1347789"/>
            <a:ext cx="2756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 smtClean="0"/>
              <a:t> Coherence</a:t>
            </a:r>
          </a:p>
          <a:p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33600" y="3143071"/>
            <a:ext cx="237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2. Coverage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32450" y="2673350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33600" y="5105400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3. Connectivity</a:t>
            </a:r>
            <a:endParaRPr lang="en-US" sz="3600" dirty="0"/>
          </a:p>
        </p:txBody>
      </p:sp>
      <p:pic>
        <p:nvPicPr>
          <p:cNvPr id="15" name="Picture 14" descr="puzz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599" y="4876800"/>
            <a:ext cx="1552453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749413"/>
      </p:ext>
    </p:extLst>
  </p:cSld>
  <p:clrMapOvr>
    <a:masterClrMapping/>
  </p:clrMapOvr>
  <p:transition advTm="9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Formulation</a:t>
            </a:r>
            <a:endParaRPr lang="en-US" dirty="0"/>
          </a:p>
        </p:txBody>
      </p:sp>
      <p:pic>
        <p:nvPicPr>
          <p:cNvPr id="4" name="Picture 4" descr="http://t1.gstatic.com/images?q=tbn:ANd9GcRUdnHeVzaBdHvkCHy_j3swlbfl0JDVE6L0APkACZu37kjXtUD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76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75" y="1347789"/>
            <a:ext cx="2756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 smtClean="0">
                <a:solidFill>
                  <a:prstClr val="black"/>
                </a:solidFill>
              </a:rPr>
              <a:t> Coherence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5" y="3143071"/>
            <a:ext cx="237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2. Coverage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70325" y="2673350"/>
            <a:ext cx="13335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1475" y="5105400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3. Connectivity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15" name="Picture 14" descr="puzz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0474" y="4876800"/>
            <a:ext cx="1552453" cy="1066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09740" y="1219200"/>
            <a:ext cx="5781860" cy="1295400"/>
            <a:chOff x="-4442089" y="5198355"/>
            <a:chExt cx="8480691" cy="1770434"/>
          </a:xfrm>
        </p:grpSpPr>
        <p:sp>
          <p:nvSpPr>
            <p:cNvPr id="6" name="Rounded Rectangle 5"/>
            <p:cNvSpPr/>
            <p:nvPr/>
          </p:nvSpPr>
          <p:spPr>
            <a:xfrm>
              <a:off x="-4442089" y="5198355"/>
              <a:ext cx="8480691" cy="1770434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4223657" y="5410199"/>
              <a:ext cx="8109857" cy="1442194"/>
              <a:chOff x="457200" y="1475055"/>
              <a:chExt cx="8109857" cy="144219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t="18163" r="56519"/>
              <a:stretch/>
            </p:blipFill>
            <p:spPr bwMode="auto">
              <a:xfrm>
                <a:off x="466701" y="1475055"/>
                <a:ext cx="3926168" cy="9054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8" cstate="print"/>
              <a:srcRect l="43249" t="19147" r="40168"/>
              <a:stretch/>
            </p:blipFill>
            <p:spPr bwMode="auto">
              <a:xfrm>
                <a:off x="6100823" y="1475055"/>
                <a:ext cx="1497405" cy="89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457200" y="2021217"/>
                <a:ext cx="4254677" cy="896032"/>
                <a:chOff x="2433019" y="3188917"/>
                <a:chExt cx="4254677" cy="896032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/>
                <a:srcRect l="59990" t="8494" b="10520"/>
                <a:stretch/>
              </p:blipFill>
              <p:spPr bwMode="auto">
                <a:xfrm>
                  <a:off x="2433019" y="3188917"/>
                  <a:ext cx="3612776" cy="896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/>
                <a:srcRect l="61459" t="20041" b="34078"/>
                <a:stretch/>
              </p:blipFill>
              <p:spPr bwMode="auto">
                <a:xfrm>
                  <a:off x="2971186" y="3323539"/>
                  <a:ext cx="3716510" cy="501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56642" t="7729" r="25313" b="56862"/>
              <a:stretch/>
            </p:blipFill>
            <p:spPr bwMode="auto">
              <a:xfrm>
                <a:off x="4579070" y="1478225"/>
                <a:ext cx="1567543" cy="69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53383" t="50862" r="1504" b="23741"/>
              <a:stretch/>
            </p:blipFill>
            <p:spPr bwMode="auto">
              <a:xfrm>
                <a:off x="4648200" y="2119245"/>
                <a:ext cx="3918857" cy="50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" name="TextBox 7"/>
          <p:cNvSpPr txBox="1"/>
          <p:nvPr/>
        </p:nvSpPr>
        <p:spPr>
          <a:xfrm>
            <a:off x="3124200" y="819090"/>
            <a:ext cx="5933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Optimization Problem: Linear Programming + Rounding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74860" y="2983390"/>
            <a:ext cx="5606977" cy="1512470"/>
            <a:chOff x="773547" y="2248357"/>
            <a:chExt cx="5606977" cy="1512470"/>
          </a:xfrm>
        </p:grpSpPr>
        <p:sp>
          <p:nvSpPr>
            <p:cNvPr id="20" name="Rounded Rectangle 19"/>
            <p:cNvSpPr/>
            <p:nvPr/>
          </p:nvSpPr>
          <p:spPr>
            <a:xfrm>
              <a:off x="773547" y="2248357"/>
              <a:ext cx="5606977" cy="151247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5" name="Picture 8" descr="http://latex.codecogs.com/png.latex?%5Clarge%20%5Cdpi%7B300%7D%20%5Cbg_white%20Cover%28d_1,...,d_n%29=%20%5C%5C%20%5C%5C%20%5Csum_w%20%5Clambda_w%20%5Ccdot%20%281%20-%20%5Cprod_i%20%281-%20cover_%7Bd_i%7D%28w%29%29%5C%20%29"/>
            <p:cNvPicPr>
              <a:picLocks noChangeAspect="1" noChangeArrowheads="1"/>
            </p:cNvPicPr>
            <p:nvPr/>
          </p:nvPicPr>
          <p:blipFill rotWithShape="1"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r="35440" b="74051"/>
            <a:stretch/>
          </p:blipFill>
          <p:spPr bwMode="auto">
            <a:xfrm>
              <a:off x="927687" y="2514600"/>
              <a:ext cx="2354133" cy="335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http://latex.codecogs.com/png.latex?%5Clarge%20%5Cdpi%7B300%7D%20%5Cbg_white%20Cover%28d_1,...,d_n%29=%20%5C%5C%20%5C%5C%20%5Csum_w%20%5Clambda_w%20%5Ccdot%20%281%20-%20%5Cprod_i%20%281-%20cover_%7Bd_i%7D%28w%29%29%5C%20%29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09"/>
            <a:stretch/>
          </p:blipFill>
          <p:spPr bwMode="auto">
            <a:xfrm>
              <a:off x="1395253" y="2941510"/>
              <a:ext cx="4245287" cy="716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133996" y="2590800"/>
            <a:ext cx="2858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</a:rPr>
              <a:t>Submodular</a:t>
            </a:r>
            <a:r>
              <a:rPr lang="en-US" sz="2000" dirty="0" smtClean="0">
                <a:solidFill>
                  <a:prstClr val="black"/>
                </a:solidFill>
              </a:rPr>
              <a:t> Optimization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76600" y="4890448"/>
            <a:ext cx="5605237" cy="1512470"/>
            <a:chOff x="3418621" y="4819353"/>
            <a:chExt cx="5605237" cy="1512470"/>
          </a:xfrm>
        </p:grpSpPr>
        <p:sp>
          <p:nvSpPr>
            <p:cNvPr id="31" name="Rounded Rectangle 30"/>
            <p:cNvSpPr/>
            <p:nvPr/>
          </p:nvSpPr>
          <p:spPr>
            <a:xfrm>
              <a:off x="3418621" y="4819353"/>
              <a:ext cx="5605237" cy="151247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4106" name="Picture 10" descr="http://latex.codecogs.com/png.latex?%5Clarge%20%5Cdpi%7B300%7D%20%5Cbg_white%20Connectivity%28%5Cmathcal%7BM%7D%29=%20%5C%5C%20%5C%5C%20%5Csum_%7Bi%3Cj%7D%20%5Cmathbb%7BI%7D%28%5Cpi_i%20%5Ccap%20%5Cpi_j%20%5Cneq%20%5Cemptyset%29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21" r="23376"/>
            <a:stretch/>
          </p:blipFill>
          <p:spPr bwMode="auto">
            <a:xfrm>
              <a:off x="4265884" y="5421039"/>
              <a:ext cx="2124537" cy="804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http://latex.codecogs.com/png.latex?%5Clarge%20%5Cdpi%7B300%7D%20%5Cbg_white%20Connectivity%28%5Cmathcal%7BM%7D%29=%20%5C%5C%20%5C%5C%20%5Csum_%7Bi%3Cj%7D%20%5Cmathbb%7BI%7D%28%5Cpi_i%20%5Ccap%20%5Cpi_j%20%5Cneq%20%5Cemptyset%29"/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9" r="-4359" b="70624"/>
            <a:stretch/>
          </p:blipFill>
          <p:spPr bwMode="auto">
            <a:xfrm>
              <a:off x="3660531" y="5094620"/>
              <a:ext cx="2650308" cy="391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3286396" y="4539242"/>
            <a:ext cx="3067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Encourage Line Intersection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4" name="Picture 2" descr="dsfont exampl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8" r="39946" b="13921"/>
          <a:stretch/>
        </p:blipFill>
        <p:spPr bwMode="auto">
          <a:xfrm>
            <a:off x="4516376" y="5688938"/>
            <a:ext cx="171322" cy="2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910964" y="2306886"/>
            <a:ext cx="7553467" cy="1316779"/>
            <a:chOff x="838200" y="1474076"/>
            <a:chExt cx="7553467" cy="3657600"/>
          </a:xfrm>
        </p:grpSpPr>
        <p:sp>
          <p:nvSpPr>
            <p:cNvPr id="35" name="Rounded Rectangle 34"/>
            <p:cNvSpPr/>
            <p:nvPr/>
          </p:nvSpPr>
          <p:spPr>
            <a:xfrm>
              <a:off x="838200" y="1474076"/>
              <a:ext cx="7553467" cy="3657600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1219200" y="1676400"/>
              <a:ext cx="6705600" cy="2650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en-US" sz="2800" dirty="0" smtClean="0">
                <a:solidFill>
                  <a:prstClr val="black"/>
                </a:solidFill>
              </a:endParaRPr>
            </a:p>
            <a:p>
              <a:pPr lvl="0" algn="ctr"/>
              <a:r>
                <a:rPr lang="en-US" sz="2800" dirty="0" smtClean="0">
                  <a:solidFill>
                    <a:prstClr val="black"/>
                  </a:solidFill>
                </a:rPr>
                <a:t>Algorithm with </a:t>
              </a:r>
              <a:r>
                <a:rPr lang="en-US" sz="2800" b="1" dirty="0" smtClean="0">
                  <a:solidFill>
                    <a:prstClr val="black"/>
                  </a:solidFill>
                </a:rPr>
                <a:t>theoretical guarantees</a:t>
              </a:r>
              <a:endParaRPr lang="en-US" sz="2800" b="1" dirty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679132"/>
      </p:ext>
    </p:extLst>
  </p:cSld>
  <p:clrMapOvr>
    <a:masterClrMapping/>
  </p:clrMapOvr>
  <p:transition advTm="26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Map: Greek Debt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z="1600" smtClean="0"/>
              <a:pPr/>
              <a:t>23</a:t>
            </a:fld>
            <a:endParaRPr lang="en-US" sz="1600"/>
          </a:p>
        </p:txBody>
      </p:sp>
      <p:grpSp>
        <p:nvGrpSpPr>
          <p:cNvPr id="3" name="Group 11"/>
          <p:cNvGrpSpPr/>
          <p:nvPr/>
        </p:nvGrpSpPr>
        <p:grpSpPr>
          <a:xfrm>
            <a:off x="2438400" y="914400"/>
            <a:ext cx="6705600" cy="2057401"/>
            <a:chOff x="2438400" y="914400"/>
            <a:chExt cx="6705600" cy="2057401"/>
          </a:xfrm>
        </p:grpSpPr>
        <p:sp>
          <p:nvSpPr>
            <p:cNvPr id="5" name="Rectangle 4"/>
            <p:cNvSpPr/>
            <p:nvPr/>
          </p:nvSpPr>
          <p:spPr>
            <a:xfrm>
              <a:off x="2438400" y="914400"/>
              <a:ext cx="67056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2897956" y="2135957"/>
              <a:ext cx="1066800" cy="604887"/>
            </a:xfrm>
            <a:prstGeom prst="line">
              <a:avLst/>
            </a:prstGeom>
            <a:ln w="1270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990600" y="5821681"/>
            <a:ext cx="1752600" cy="198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Rectangle 16"/>
          <p:cNvSpPr/>
          <p:nvPr/>
        </p:nvSpPr>
        <p:spPr>
          <a:xfrm>
            <a:off x="978408" y="5998780"/>
            <a:ext cx="1993392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9" name="Rectangle 18"/>
          <p:cNvSpPr/>
          <p:nvPr/>
        </p:nvSpPr>
        <p:spPr>
          <a:xfrm>
            <a:off x="5486400" y="5410200"/>
            <a:ext cx="3200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980090" y="6195850"/>
            <a:ext cx="1993392" cy="137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Rectangle 25"/>
          <p:cNvSpPr/>
          <p:nvPr/>
        </p:nvSpPr>
        <p:spPr>
          <a:xfrm>
            <a:off x="533400" y="3276600"/>
            <a:ext cx="79248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685800" y="3169920"/>
            <a:ext cx="73152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5257800" y="23694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Greek bonds rated 'junk' by Standard &amp; Poor's 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-32657" y="2369403"/>
            <a:ext cx="1632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Greece  Struggles to Stay Afloat as Debts Pile On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752600" y="3352800"/>
            <a:ext cx="156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E.U. Official Backs Greece’s Deficit Cutting Plan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5943600" y="3169920"/>
            <a:ext cx="73152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3505200" y="2362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EU Sets Deadline for Greece  to Make Cuts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34209" y="5626925"/>
            <a:ext cx="2648625" cy="106359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50738" y="5638800"/>
            <a:ext cx="1652785" cy="338554"/>
            <a:chOff x="626938" y="5662550"/>
            <a:chExt cx="1652785" cy="338554"/>
          </a:xfrm>
        </p:grpSpPr>
        <p:sp>
          <p:nvSpPr>
            <p:cNvPr id="69" name="Rectangle 68"/>
            <p:cNvSpPr/>
            <p:nvPr/>
          </p:nvSpPr>
          <p:spPr>
            <a:xfrm rot="5400000">
              <a:off x="681802" y="5724998"/>
              <a:ext cx="73152" cy="182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2000" y="5662550"/>
              <a:ext cx="1517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Greek economy</a:t>
              </a:r>
              <a:endParaRPr lang="en-US" sz="16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0738" y="990600"/>
            <a:ext cx="8440862" cy="5231845"/>
            <a:chOff x="550738" y="990600"/>
            <a:chExt cx="8440862" cy="5231845"/>
          </a:xfrm>
        </p:grpSpPr>
        <p:sp>
          <p:nvSpPr>
            <p:cNvPr id="33" name="TextBox 32"/>
            <p:cNvSpPr txBox="1"/>
            <p:nvPr/>
          </p:nvSpPr>
          <p:spPr>
            <a:xfrm>
              <a:off x="5981700" y="1236821"/>
              <a:ext cx="1562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Greek Workers Protest Austerity Plan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33700" y="990600"/>
              <a:ext cx="1562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Greek Civil Servants Strike Over Austerity Measures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29500" y="990600"/>
              <a:ext cx="1562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Greeks Take to the Streets, but Lacking Earlier Zeal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40065" y="1236821"/>
              <a:ext cx="13367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Greece Paralyzed by New Strike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57600" y="2164080"/>
              <a:ext cx="4389120" cy="76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60648" y="2057400"/>
              <a:ext cx="73152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108448" y="2057400"/>
              <a:ext cx="73152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013448" y="2057400"/>
              <a:ext cx="73152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001000" y="2057400"/>
              <a:ext cx="73152" cy="1828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 rot="17880000">
              <a:off x="2705459" y="2758512"/>
              <a:ext cx="1371600" cy="629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550738" y="5883891"/>
              <a:ext cx="1731140" cy="338554"/>
              <a:chOff x="626938" y="5662550"/>
              <a:chExt cx="1731140" cy="338554"/>
            </a:xfrm>
          </p:grpSpPr>
          <p:sp>
            <p:nvSpPr>
              <p:cNvPr id="72" name="Rectangle 71"/>
              <p:cNvSpPr/>
              <p:nvPr/>
            </p:nvSpPr>
            <p:spPr>
              <a:xfrm rot="5400000">
                <a:off x="681802" y="5724998"/>
                <a:ext cx="73152" cy="1828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2000" y="5662550"/>
                <a:ext cx="15960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Strikes and Riots</a:t>
                </a:r>
                <a:endParaRPr lang="en-US" sz="1600" b="1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79951" y="3383280"/>
            <a:ext cx="8664049" cy="3084256"/>
            <a:chOff x="479951" y="3383280"/>
            <a:chExt cx="8664049" cy="3084256"/>
          </a:xfrm>
        </p:grpSpPr>
        <p:cxnSp>
          <p:nvCxnSpPr>
            <p:cNvPr id="25" name="Straight Connector 24"/>
            <p:cNvCxnSpPr>
              <a:endCxn id="58" idx="4"/>
            </p:cNvCxnSpPr>
            <p:nvPr/>
          </p:nvCxnSpPr>
          <p:spPr>
            <a:xfrm flipV="1">
              <a:off x="1491778" y="3383280"/>
              <a:ext cx="2826803" cy="196378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79951" y="4343400"/>
              <a:ext cx="1562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Infighting Adds to Merkel’s Woes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67200" y="4495800"/>
              <a:ext cx="15621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Euro Unity? It’s Germany That Matters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5000" y="4343400"/>
              <a:ext cx="1562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Germany Now Says I.M.F. Should Rescue Greece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81900" y="4332982"/>
              <a:ext cx="15621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U.K. Backs Germany’s Effort to Support Euro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74796" y="5201194"/>
              <a:ext cx="73152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4303341" y="5509904"/>
              <a:ext cx="4307259" cy="1044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58" idx="4"/>
            </p:cNvCxnSpPr>
            <p:nvPr/>
          </p:nvCxnSpPr>
          <p:spPr>
            <a:xfrm flipV="1">
              <a:off x="4318581" y="3383280"/>
              <a:ext cx="0" cy="213184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4800600" y="5366657"/>
              <a:ext cx="73152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82000" y="5379720"/>
              <a:ext cx="73152" cy="1828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50738" y="6128982"/>
              <a:ext cx="2079312" cy="338554"/>
              <a:chOff x="626938" y="5662550"/>
              <a:chExt cx="2079312" cy="338554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681802" y="5724998"/>
                <a:ext cx="73152" cy="18288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62000" y="5662550"/>
                <a:ext cx="19442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Germany and the EU</a:t>
                </a:r>
                <a:endParaRPr lang="en-US" sz="1600" b="1" dirty="0"/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6128657" y="5410200"/>
              <a:ext cx="182880" cy="18288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0738" y="5613453"/>
            <a:ext cx="8364662" cy="1549347"/>
            <a:chOff x="550738" y="5613453"/>
            <a:chExt cx="8364662" cy="1549347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6208776" y="5613453"/>
              <a:ext cx="0" cy="18288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005431" y="5808583"/>
              <a:ext cx="146216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I.M.F. More Likely to Lead Efforts for Greek Aid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53300" y="5791200"/>
              <a:ext cx="15621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I.M.F. Is Urged to Move Forward on Voting Changes</a:t>
              </a:r>
            </a:p>
            <a:p>
              <a:pPr algn="ctr"/>
              <a:endParaRPr lang="en-US" sz="1600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6201628" y="5766262"/>
              <a:ext cx="2011680" cy="1044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7924800" y="5626925"/>
              <a:ext cx="73152" cy="182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56248" y="5613862"/>
              <a:ext cx="73152" cy="18288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550738" y="6374073"/>
              <a:ext cx="648344" cy="338554"/>
              <a:chOff x="626938" y="5662550"/>
              <a:chExt cx="648344" cy="338554"/>
            </a:xfrm>
          </p:grpSpPr>
          <p:sp>
            <p:nvSpPr>
              <p:cNvPr id="78" name="Rectangle 77"/>
              <p:cNvSpPr/>
              <p:nvPr/>
            </p:nvSpPr>
            <p:spPr>
              <a:xfrm rot="5400000">
                <a:off x="681802" y="5724998"/>
                <a:ext cx="73152" cy="18288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762000" y="5662550"/>
                <a:ext cx="513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IMF</a:t>
                </a:r>
                <a:endParaRPr lang="en-US" sz="1600" b="1" dirty="0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7581900" y="2369403"/>
            <a:ext cx="156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Greece Gets Help but is it Enough?</a:t>
            </a:r>
            <a:endParaRPr lang="en-US" sz="1600" dirty="0"/>
          </a:p>
        </p:txBody>
      </p:sp>
      <p:sp>
        <p:nvSpPr>
          <p:cNvPr id="81" name="Rectangle 80"/>
          <p:cNvSpPr/>
          <p:nvPr/>
        </p:nvSpPr>
        <p:spPr>
          <a:xfrm>
            <a:off x="8385048" y="3168868"/>
            <a:ext cx="73152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Oval 45"/>
          <p:cNvSpPr/>
          <p:nvPr/>
        </p:nvSpPr>
        <p:spPr>
          <a:xfrm>
            <a:off x="2991394" y="3222172"/>
            <a:ext cx="182880" cy="1828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Oval 57"/>
          <p:cNvSpPr/>
          <p:nvPr/>
        </p:nvSpPr>
        <p:spPr>
          <a:xfrm>
            <a:off x="4227141" y="3200400"/>
            <a:ext cx="182880" cy="1828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2" name="Rounded Rectangle 81"/>
          <p:cNvSpPr/>
          <p:nvPr/>
        </p:nvSpPr>
        <p:spPr>
          <a:xfrm>
            <a:off x="2406770" y="2622603"/>
            <a:ext cx="45720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Is it good?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532004"/>
      </p:ext>
    </p:extLst>
  </p:cSld>
  <p:clrMapOvr>
    <a:masterClrMapping/>
  </p:clrMapOvr>
  <p:transition advTm="259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dshahaf\Downloads\slides_2\slide 0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828800"/>
            <a:ext cx="36685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799"/>
            <a:ext cx="8458200" cy="5598567"/>
          </a:xfrm>
        </p:spPr>
        <p:txBody>
          <a:bodyPr>
            <a:normAutofit/>
          </a:bodyPr>
          <a:lstStyle/>
          <a:p>
            <a:r>
              <a:rPr lang="en-US" dirty="0" smtClean="0"/>
              <a:t>Challenging to evaluate</a:t>
            </a:r>
          </a:p>
          <a:p>
            <a:r>
              <a:rPr lang="en-US" dirty="0" smtClean="0"/>
              <a:t>Many machine learning/ data mining techniques use </a:t>
            </a:r>
            <a:r>
              <a:rPr lang="en-US" dirty="0" smtClean="0">
                <a:solidFill>
                  <a:srgbClr val="00B0F0"/>
                </a:solidFill>
              </a:rPr>
              <a:t>surrogate evaluation metrics</a:t>
            </a:r>
          </a:p>
          <a:p>
            <a:r>
              <a:rPr lang="en-US" dirty="0" smtClean="0"/>
              <a:t>User studies are </a:t>
            </a:r>
            <a:r>
              <a:rPr lang="en-US" dirty="0" smtClean="0">
                <a:solidFill>
                  <a:srgbClr val="00B0F0"/>
                </a:solidFill>
              </a:rPr>
              <a:t>fundamental</a:t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endParaRPr lang="en-US" sz="2000" dirty="0">
              <a:solidFill>
                <a:srgbClr val="00B0F0"/>
              </a:solidFill>
            </a:endParaRPr>
          </a:p>
          <a:p>
            <a:r>
              <a:rPr lang="en-US" dirty="0" smtClean="0"/>
              <a:t>Data: All </a:t>
            </a:r>
            <a:r>
              <a:rPr lang="en-US" dirty="0" smtClean="0">
                <a:solidFill>
                  <a:srgbClr val="00B0F0"/>
                </a:solidFill>
              </a:rPr>
              <a:t>New </a:t>
            </a:r>
            <a:r>
              <a:rPr lang="en-US" dirty="0">
                <a:solidFill>
                  <a:srgbClr val="00B0F0"/>
                </a:solidFill>
              </a:rPr>
              <a:t>York </a:t>
            </a:r>
            <a:r>
              <a:rPr lang="en-US" dirty="0" smtClean="0">
                <a:solidFill>
                  <a:srgbClr val="00B0F0"/>
                </a:solidFill>
              </a:rPr>
              <a:t>Times </a:t>
            </a:r>
            <a:r>
              <a:rPr lang="en-US" dirty="0" smtClean="0"/>
              <a:t>articles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/>
              <a:t>(2008-2010)</a:t>
            </a:r>
          </a:p>
          <a:p>
            <a:pPr lvl="1"/>
            <a:r>
              <a:rPr lang="en-US" dirty="0" smtClean="0"/>
              <a:t>Queries: Chile miners, Haiti earthquake, Greek debt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3505200"/>
            <a:ext cx="7467600" cy="152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Study Question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Can maps help news readers understand news events?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1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72"/>
    </mc:Choice>
    <mc:Fallback>
      <p:transition spd="slow" advTm="41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Task 1: Simple</a:t>
            </a:r>
            <a:r>
              <a:rPr lang="en-US" sz="3600" dirty="0"/>
              <a:t> </a:t>
            </a:r>
            <a:r>
              <a:rPr lang="en-US" sz="3600" dirty="0" smtClean="0"/>
              <a:t>Question Answering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10 </a:t>
            </a:r>
            <a:r>
              <a:rPr lang="en-US" dirty="0"/>
              <a:t>questions per </a:t>
            </a:r>
            <a:r>
              <a:rPr lang="en-US" dirty="0" smtClean="0"/>
              <a:t>task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Measured </a:t>
            </a:r>
            <a:r>
              <a:rPr lang="en-US" dirty="0" smtClean="0">
                <a:solidFill>
                  <a:srgbClr val="00B0F0"/>
                </a:solidFill>
              </a:rPr>
              <a:t>total knowledge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rate</a:t>
            </a:r>
          </a:p>
          <a:p>
            <a:pPr lvl="1"/>
            <a:r>
              <a:rPr lang="en-US" dirty="0" smtClean="0"/>
              <a:t>Maps, Google News, Topic Detection and Tracking </a:t>
            </a:r>
            <a:r>
              <a:rPr lang="en-US" sz="2000" dirty="0" smtClean="0"/>
              <a:t>[</a:t>
            </a:r>
            <a:r>
              <a:rPr lang="en-US" sz="2000" dirty="0" err="1" smtClean="0"/>
              <a:t>Nallapati</a:t>
            </a:r>
            <a:r>
              <a:rPr lang="en-US" sz="2000" dirty="0"/>
              <a:t> </a:t>
            </a:r>
            <a:r>
              <a:rPr lang="en-US" sz="2000" dirty="0" smtClean="0"/>
              <a:t>et al, </a:t>
            </a:r>
            <a:r>
              <a:rPr lang="en-US" sz="2000" dirty="0"/>
              <a:t>CIKM </a:t>
            </a:r>
            <a:r>
              <a:rPr lang="en-US" sz="2000" dirty="0" smtClean="0"/>
              <a:t>'04]</a:t>
            </a:r>
            <a:endParaRPr lang="en-US" dirty="0" smtClean="0"/>
          </a:p>
          <a:p>
            <a:r>
              <a:rPr lang="en-US" dirty="0"/>
              <a:t>338 unique users, </a:t>
            </a:r>
            <a:r>
              <a:rPr lang="en-US" dirty="0" smtClean="0">
                <a:solidFill>
                  <a:srgbClr val="FF0000"/>
                </a:solidFill>
              </a:rPr>
              <a:t>minor</a:t>
            </a:r>
            <a:r>
              <a:rPr lang="en-US" dirty="0" smtClean="0"/>
              <a:t> gains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1600" y="1520222"/>
            <a:ext cx="6324600" cy="10705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Question 2: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How many miners were trapped?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2165132"/>
            <a:ext cx="1447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" y="5105400"/>
            <a:ext cx="74676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Maps are not about small details, they are about the </a:t>
            </a:r>
            <a:r>
              <a:rPr lang="en-US" sz="3200" b="1" dirty="0" smtClean="0">
                <a:solidFill>
                  <a:schemeClr val="tx1"/>
                </a:solidFill>
              </a:rPr>
              <a:t>big picture</a:t>
            </a:r>
            <a:r>
              <a:rPr lang="en-US" sz="3200" dirty="0" smtClean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2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83"/>
    </mc:Choice>
    <mc:Fallback>
      <p:transition spd="slow" advTm="37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Task 2: High-Level Understanding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Summarize</a:t>
            </a:r>
            <a:r>
              <a:rPr lang="en-US" dirty="0" smtClean="0"/>
              <a:t> complex story in a paragraph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Other people evaluate paragraphs:</a:t>
            </a:r>
          </a:p>
          <a:p>
            <a:pPr lvl="1"/>
            <a:r>
              <a:rPr lang="en-US" dirty="0" smtClean="0"/>
              <a:t>Which paragraph provided a more </a:t>
            </a:r>
            <a:r>
              <a:rPr lang="en-US" dirty="0" smtClean="0">
                <a:solidFill>
                  <a:srgbClr val="00B0F0"/>
                </a:solidFill>
              </a:rPr>
              <a:t>complete and coherent </a:t>
            </a:r>
            <a:r>
              <a:rPr lang="en-US" dirty="0" smtClean="0"/>
              <a:t>picture of the story?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220" name="Picture 4" descr="http://thedogatemycareplan.files.wordpress.com/2011/09/bom-compa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427132"/>
            <a:ext cx="3810000" cy="22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27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15"/>
    </mc:Choice>
    <mc:Fallback>
      <p:transition spd="slow" advTm="3311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Task 2: High-Level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15 paragraph writers, ~300 evaluations per task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Results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big </a:t>
            </a:r>
            <a:r>
              <a:rPr lang="en-US" dirty="0" smtClean="0"/>
              <a:t>gains, especially for complex stories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72% </a:t>
            </a:r>
            <a:r>
              <a:rPr lang="en-US" dirty="0" smtClean="0"/>
              <a:t>preferred maps about Greece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59% </a:t>
            </a:r>
            <a:r>
              <a:rPr lang="en-US" dirty="0" smtClean="0"/>
              <a:t>for Haiti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524000"/>
            <a:ext cx="8305800" cy="1828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Bottom line: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maps </a:t>
            </a:r>
            <a:r>
              <a:rPr lang="en-US" sz="3200" dirty="0">
                <a:solidFill>
                  <a:schemeClr val="tx1"/>
                </a:solidFill>
              </a:rPr>
              <a:t>are more useful as </a:t>
            </a:r>
            <a:r>
              <a:rPr lang="en-US" sz="3200" b="1" dirty="0">
                <a:solidFill>
                  <a:schemeClr val="tx1"/>
                </a:solidFill>
              </a:rPr>
              <a:t>high-level</a:t>
            </a:r>
            <a:r>
              <a:rPr lang="en-US" sz="3200" dirty="0">
                <a:solidFill>
                  <a:schemeClr val="tx1"/>
                </a:solidFill>
              </a:rPr>
              <a:t> tools for stories </a:t>
            </a:r>
            <a:r>
              <a:rPr lang="en-US" sz="3200" b="1" dirty="0">
                <a:solidFill>
                  <a:schemeClr val="tx1"/>
                </a:solidFill>
              </a:rPr>
              <a:t>without a single dominant storyline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866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975"/>
    </mc:Choice>
    <mc:Fallback>
      <p:transition spd="slow" advTm="47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dshahaf\Downloads\slides_2\slide 0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057400"/>
            <a:ext cx="4660632" cy="37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8229600" cy="414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5000" b="1" dirty="0" smtClean="0">
                <a:solidFill>
                  <a:srgbClr val="00B0F0"/>
                </a:solidFill>
              </a:rPr>
              <a:t>So, you want to understand a complex news story…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8" descr="C:\Users\dshahaf\Downloads\slides_2\slide 0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648200" cy="37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267200" y="2057400"/>
            <a:ext cx="1600200" cy="6096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057400"/>
            <a:ext cx="1600200" cy="6096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5691410"/>
      </p:ext>
    </p:extLst>
  </p:cSld>
  <p:clrMapOvr>
    <a:masterClrMapping/>
  </p:clrMapOvr>
  <p:transition advTm="81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Maps are Easy to Adapt to Other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Principles</a:t>
            </a:r>
            <a:r>
              <a:rPr lang="en-US" dirty="0" smtClean="0"/>
              <a:t> stay the same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B0F0"/>
                </a:solidFill>
              </a:rPr>
              <a:t>domain knowledge </a:t>
            </a:r>
            <a:r>
              <a:rPr lang="en-US" dirty="0" smtClean="0"/>
              <a:t>to improve objective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Science</a:t>
            </a:r>
          </a:p>
          <a:p>
            <a:pPr lvl="1"/>
            <a:r>
              <a:rPr lang="en-US" dirty="0" smtClean="0"/>
              <a:t>Legal</a:t>
            </a:r>
          </a:p>
          <a:p>
            <a:pPr lvl="1"/>
            <a:r>
              <a:rPr lang="en-US" dirty="0" smtClean="0"/>
              <a:t>Books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5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15"/>
    </mc:Choice>
    <mc:Fallback>
      <p:transition spd="slow" advTm="154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Not Anymore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6" name="Picture 4" descr="http://www.census.gov/main/.in/php_module/lightbox/media.php?W_d1905d24e35876201f065768ee0599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71260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ensus.gov/main/.in/php_module/lightbox/media.php?W_4e74f7460f58be9912f02915637eb5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802813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log.billiongraves.com/wp-content/uploads/2012/04/cens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5506" y="-833372"/>
            <a:ext cx="54841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3645" y="1321810"/>
            <a:ext cx="3618555" cy="461665"/>
          </a:xfrm>
          <a:prstGeom prst="rect">
            <a:avLst/>
          </a:prstGeom>
          <a:solidFill>
            <a:srgbClr val="92D050">
              <a:alpha val="63922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Cow Tracking System, 2008</a:t>
            </a:r>
            <a:endParaRPr lang="en-US" sz="2400" b="1" dirty="0"/>
          </a:p>
        </p:txBody>
      </p:sp>
      <p:pic>
        <p:nvPicPr>
          <p:cNvPr id="3080" name="Picture 8" descr="http://media.salon.com/2012/03/1940-census.jpeg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5506" y="3281428"/>
            <a:ext cx="5057775" cy="41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census.gov/main/.in/php_module/lightbox/media.php?W_5865cdf2c83af06cf86429ce105f5a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1690194"/>
            <a:ext cx="7180384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http://www.mobilissimo.ro/img/mobilissimo/Image/Pilula-Fun/cowearsphone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2"/>
          <a:stretch/>
        </p:blipFill>
        <p:spPr bwMode="auto">
          <a:xfrm>
            <a:off x="2855239" y="1781174"/>
            <a:ext cx="3015367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34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1"/>
    </mc:Choice>
    <mc:Fallback>
      <p:transition spd="slow" advTm="803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dshahaf\Downloads\slides_2\slide 0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43" y="3229343"/>
            <a:ext cx="4457757" cy="361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6781800" cy="1143000"/>
          </a:xfrm>
        </p:spPr>
        <p:txBody>
          <a:bodyPr/>
          <a:lstStyle/>
          <a:p>
            <a:r>
              <a:rPr lang="en-US" dirty="0" smtClean="0"/>
              <a:t>Application 2: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Data: ACM Papers</a:t>
            </a:r>
          </a:p>
          <a:p>
            <a:r>
              <a:rPr lang="en-US" dirty="0" smtClean="0"/>
              <a:t>Slight modifications to the objective</a:t>
            </a:r>
          </a:p>
          <a:p>
            <a:pPr lvl="1"/>
            <a:r>
              <a:rPr lang="en-US" dirty="0" smtClean="0"/>
              <a:t>Taking advantage of </a:t>
            </a:r>
            <a:r>
              <a:rPr lang="en-US" dirty="0" smtClean="0">
                <a:solidFill>
                  <a:srgbClr val="00B0F0"/>
                </a:solidFill>
              </a:rPr>
              <a:t>citation graph</a:t>
            </a:r>
          </a:p>
          <a:p>
            <a:r>
              <a:rPr lang="en-US" dirty="0" smtClean="0"/>
              <a:t>Algorithm stays the same!</a:t>
            </a:r>
            <a:br>
              <a:rPr lang="en-US" dirty="0" smtClean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1676400"/>
            <a:ext cx="4038600" cy="36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1"/>
            <a:ext cx="2285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Metro Maps of </a:t>
            </a:r>
            <a:r>
              <a:rPr lang="en-US" sz="1600" dirty="0" smtClean="0"/>
              <a:t>Science [</a:t>
            </a:r>
            <a:r>
              <a:rPr lang="en-US" sz="1600" dirty="0"/>
              <a:t>S, </a:t>
            </a:r>
            <a:r>
              <a:rPr lang="en-US" sz="1600" dirty="0" err="1" smtClean="0"/>
              <a:t>Guestrin</a:t>
            </a:r>
            <a:r>
              <a:rPr lang="en-US" sz="1600" dirty="0" smtClean="0"/>
              <a:t>, Horvitz, KDD’12]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609600" y="1143000"/>
            <a:ext cx="8305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Goal: </a:t>
            </a:r>
            <a:r>
              <a:rPr lang="en-US" sz="3200" dirty="0">
                <a:solidFill>
                  <a:prstClr val="black"/>
                </a:solidFill>
              </a:rPr>
              <a:t>Understand the </a:t>
            </a:r>
            <a:r>
              <a:rPr lang="en-US" sz="3200" b="1" dirty="0">
                <a:solidFill>
                  <a:prstClr val="black"/>
                </a:solidFill>
              </a:rPr>
              <a:t>state of the art</a:t>
            </a:r>
          </a:p>
          <a:p>
            <a:pPr marL="742950" lvl="1" indent="-285750" algn="ctr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What is reinforcement learning up to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88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23"/>
    </mc:Choice>
    <mc:Fallback>
      <p:transition spd="slow" advTm="1852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Map: Reinforcement Learning</a:t>
            </a:r>
            <a:endParaRPr lang="en-US" sz="3600" dirty="0"/>
          </a:p>
        </p:txBody>
      </p:sp>
      <p:pic>
        <p:nvPicPr>
          <p:cNvPr id="4" name="Content Placeholder 3" descr="m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4" y="1066800"/>
            <a:ext cx="9106646" cy="4038600"/>
          </a:xfr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95600" y="5257800"/>
            <a:ext cx="3657600" cy="1295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5489377"/>
            <a:ext cx="27432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00400" y="5705564"/>
            <a:ext cx="27432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00400" y="5921751"/>
            <a:ext cx="27432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0" y="6137938"/>
            <a:ext cx="274320" cy="1588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2648" y="5334000"/>
            <a:ext cx="2780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multi-agent cooperative joint team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2648" y="5530321"/>
            <a:ext cx="2868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mdp</a:t>
            </a:r>
            <a:r>
              <a:rPr lang="en-US" sz="1400" b="1" dirty="0" smtClean="0"/>
              <a:t> states </a:t>
            </a:r>
            <a:r>
              <a:rPr lang="en-US" sz="1400" b="1" dirty="0" err="1" smtClean="0"/>
              <a:t>pomdp</a:t>
            </a:r>
            <a:r>
              <a:rPr lang="en-US" sz="1400" b="1" dirty="0" smtClean="0"/>
              <a:t> transition option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42648" y="5750256"/>
            <a:ext cx="2415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control motor robot skills arm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42648" y="5943600"/>
            <a:ext cx="3085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bandit regret dilemma exploration arm</a:t>
            </a:r>
            <a:endParaRPr lang="en-US" sz="1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00400" y="6354126"/>
            <a:ext cx="274320" cy="1588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42648" y="6169223"/>
            <a:ext cx="2880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q-learning bound optimal </a:t>
            </a:r>
            <a:r>
              <a:rPr lang="en-US" sz="1400" b="1" dirty="0" err="1" smtClean="0"/>
              <a:t>rmax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mdp</a:t>
            </a:r>
            <a:endParaRPr lang="en-US" sz="1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858000" y="4267200"/>
            <a:ext cx="2895600" cy="12206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7342"/>
      </p:ext>
    </p:extLst>
  </p:cSld>
  <p:clrMapOvr>
    <a:masterClrMapping/>
  </p:clrMapOvr>
  <p:transition advTm="1343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8675"/>
            <a:ext cx="8229600" cy="2574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Update a </a:t>
            </a:r>
            <a:r>
              <a:rPr lang="en-US" dirty="0" smtClean="0">
                <a:solidFill>
                  <a:srgbClr val="00B0F0"/>
                </a:solidFill>
              </a:rPr>
              <a:t>survey paper </a:t>
            </a:r>
            <a:r>
              <a:rPr lang="en-US" dirty="0" smtClean="0"/>
              <a:t>from 1996 about Reinforcement </a:t>
            </a:r>
            <a:r>
              <a:rPr lang="en-US" dirty="0"/>
              <a:t>Learning</a:t>
            </a:r>
            <a:endParaRPr lang="en-US" dirty="0" smtClean="0"/>
          </a:p>
          <a:p>
            <a:r>
              <a:rPr lang="en-US" dirty="0" smtClean="0"/>
              <a:t>Identify </a:t>
            </a:r>
            <a:r>
              <a:rPr lang="en-US" dirty="0" smtClean="0">
                <a:solidFill>
                  <a:srgbClr val="00B0F0"/>
                </a:solidFill>
              </a:rPr>
              <a:t>research directions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B0F0"/>
                </a:solidFill>
              </a:rPr>
              <a:t>relevant papers</a:t>
            </a:r>
          </a:p>
          <a:p>
            <a:pPr lvl="1"/>
            <a:r>
              <a:rPr lang="en-US" dirty="0" smtClean="0"/>
              <a:t>Control group: Google Scholar </a:t>
            </a:r>
          </a:p>
          <a:p>
            <a:pPr lvl="1"/>
            <a:r>
              <a:rPr lang="en-US" dirty="0" smtClean="0"/>
              <a:t>Treatment group: Metro Map and Google Scholar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" y="1219200"/>
            <a:ext cx="7467600" cy="1752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Study Question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Can maps help </a:t>
            </a:r>
            <a:r>
              <a:rPr lang="en-US" sz="3200" dirty="0" smtClean="0">
                <a:solidFill>
                  <a:prstClr val="black"/>
                </a:solidFill>
              </a:rPr>
              <a:t>a first-year grad student learn a new topic better than current tools?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338304"/>
      </p:ext>
    </p:extLst>
  </p:cSld>
  <p:clrMapOvr>
    <a:masterClrMapping/>
  </p:clrMapOvr>
  <p:transition advTm="2963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participants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Precision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  <a:r>
              <a:rPr lang="en-US" dirty="0" smtClean="0"/>
              <a:t> Judge </a:t>
            </a:r>
            <a:r>
              <a:rPr lang="en-US" dirty="0"/>
              <a:t>scoring p</a:t>
            </a:r>
            <a:r>
              <a:rPr lang="en-US" dirty="0" smtClean="0"/>
              <a:t>apers</a:t>
            </a:r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Recall:</a:t>
            </a:r>
            <a:r>
              <a:rPr lang="en-US" dirty="0" smtClean="0"/>
              <a:t> List of top-10 subareas of</a:t>
            </a:r>
            <a:br>
              <a:rPr lang="en-US" dirty="0" smtClean="0"/>
            </a:br>
            <a:r>
              <a:rPr lang="en-US" dirty="0" smtClean="0"/>
              <a:t>Reinforcement Learning</a:t>
            </a:r>
          </a:p>
          <a:p>
            <a:endParaRPr lang="en-US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0400" y="2171700"/>
            <a:ext cx="2190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7290025"/>
      </p:ext>
    </p:extLst>
  </p:cSld>
  <p:clrMapOvr>
    <a:masterClrMapping/>
  </p:clrMapOvr>
  <p:transition advTm="994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(in a nutshell)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1085" t="25000" r="33724" b="33333"/>
          <a:stretch>
            <a:fillRect/>
          </a:stretch>
        </p:blipFill>
        <p:spPr bwMode="auto">
          <a:xfrm>
            <a:off x="2057400" y="9906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762000" y="1495097"/>
            <a:ext cx="1066800" cy="27432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354778" y="2841157"/>
            <a:ext cx="96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Better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202668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191000"/>
            <a:ext cx="7748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Maps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30197" y="4202668"/>
            <a:ext cx="8515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7748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Maps</a:t>
            </a:r>
            <a:endParaRPr lang="en-US" b="1" dirty="0"/>
          </a:p>
        </p:txBody>
      </p:sp>
      <p:grpSp>
        <p:nvGrpSpPr>
          <p:cNvPr id="11" name="Group 39"/>
          <p:cNvGrpSpPr/>
          <p:nvPr/>
        </p:nvGrpSpPr>
        <p:grpSpPr>
          <a:xfrm>
            <a:off x="1295400" y="4724400"/>
            <a:ext cx="6324600" cy="1828800"/>
            <a:chOff x="2200132" y="1411"/>
            <a:chExt cx="1695735" cy="135658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2200132" y="1411"/>
              <a:ext cx="1695735" cy="1356588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2239865" y="41144"/>
              <a:ext cx="1616269" cy="12771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3345" tIns="93345" rIns="93345" bIns="93345" numCol="1" spcCol="1270" anchor="ctr" anchorCtr="0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On </a:t>
              </a:r>
              <a:r>
                <a:rPr lang="en-US" sz="2800" dirty="0">
                  <a:solidFill>
                    <a:schemeClr val="tx1"/>
                  </a:solidFill>
                </a:rPr>
                <a:t>average </a:t>
              </a:r>
              <a:r>
                <a:rPr lang="en-US" sz="2800" dirty="0" smtClean="0">
                  <a:solidFill>
                    <a:schemeClr val="tx1"/>
                  </a:solidFill>
                </a:rPr>
                <a:t>, map </a:t>
              </a:r>
              <a:r>
                <a:rPr lang="en-US" sz="2800" dirty="0">
                  <a:solidFill>
                    <a:schemeClr val="tx1"/>
                  </a:solidFill>
                </a:rPr>
                <a:t>users find </a:t>
              </a:r>
              <a:r>
                <a:rPr lang="en-US" sz="2800" dirty="0" smtClean="0">
                  <a:solidFill>
                    <a:schemeClr val="tx1"/>
                  </a:solidFill>
                </a:rPr>
                <a:t>10% more relevant papers</a:t>
              </a:r>
              <a:r>
                <a:rPr lang="en-US" sz="2800" dirty="0">
                  <a:solidFill>
                    <a:schemeClr val="tx1"/>
                  </a:solidFill>
                </a:rPr>
                <a:t>, and </a:t>
              </a:r>
              <a:r>
                <a:rPr lang="en-US" sz="2800" dirty="0" smtClean="0">
                  <a:solidFill>
                    <a:schemeClr val="tx1"/>
                  </a:solidFill>
                </a:rPr>
                <a:t>cover 2.7 more of the top-10 areas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4686070"/>
      </p:ext>
    </p:extLst>
  </p:cSld>
  <p:clrMapOvr>
    <a:masterClrMapping/>
  </p:clrMapOvr>
  <p:transition advTm="19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shahaf\Downloads\slides_2\slide 0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15479"/>
            <a:ext cx="3657600" cy="29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3: Legal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27525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Help lawyers preparing </a:t>
            </a:r>
            <a:r>
              <a:rPr lang="en-US" dirty="0"/>
              <a:t>for litigation</a:t>
            </a:r>
            <a:endParaRPr lang="en-US" dirty="0" smtClean="0"/>
          </a:p>
          <a:p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Data: Supreme court </a:t>
            </a:r>
            <a:r>
              <a:rPr lang="en-US" dirty="0" smtClean="0"/>
              <a:t>decisions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914400"/>
            <a:ext cx="8305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Goal: </a:t>
            </a:r>
            <a:r>
              <a:rPr lang="en-US" sz="3200" dirty="0">
                <a:solidFill>
                  <a:prstClr val="black"/>
                </a:solidFill>
              </a:rPr>
              <a:t>Help lawyers </a:t>
            </a:r>
            <a:r>
              <a:rPr lang="en-US" sz="3200" dirty="0" smtClean="0">
                <a:solidFill>
                  <a:prstClr val="black"/>
                </a:solidFill>
              </a:rPr>
              <a:t>argue a case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8900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9"/>
    </mc:Choice>
    <mc:Fallback>
      <p:transition spd="slow" advTm="1209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Clause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22" name="Picture 2" descr="C:\Users\dshahaf\AppData\Local\Temp\Commerce_Clause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37379" r="6724" b="18948"/>
          <a:stretch/>
        </p:blipFill>
        <p:spPr bwMode="auto">
          <a:xfrm>
            <a:off x="-2286000" y="3151129"/>
            <a:ext cx="13106400" cy="286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66" y="1222176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Power </a:t>
            </a:r>
            <a:r>
              <a:rPr lang="en-US" sz="2000" dirty="0"/>
              <a:t>to prohibit </a:t>
            </a:r>
            <a:r>
              <a:rPr lang="en-US" sz="2000" dirty="0" smtClean="0"/>
              <a:t>commerce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dirty="0" smtClean="0"/>
              <a:t>Congress's </a:t>
            </a:r>
            <a:r>
              <a:rPr lang="en-US" sz="2000" dirty="0"/>
              <a:t>power to </a:t>
            </a:r>
            <a:r>
              <a:rPr lang="en-US" sz="2000" dirty="0" smtClean="0"/>
              <a:t>regulate</a:t>
            </a:r>
            <a:endParaRPr lang="en-US" sz="2000" dirty="0"/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11th amendment, </a:t>
            </a:r>
            <a:r>
              <a:rPr lang="en-US" sz="2000" dirty="0"/>
              <a:t>state </a:t>
            </a:r>
            <a:r>
              <a:rPr lang="en-US" sz="2000" dirty="0" smtClean="0"/>
              <a:t>sovereignty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“</a:t>
            </a:r>
            <a:r>
              <a:rPr lang="en-US" sz="2000" dirty="0" smtClean="0"/>
              <a:t>Merely” vs “substantially” affects</a:t>
            </a:r>
            <a:endParaRPr lang="en-US" sz="2000" dirty="0"/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Regulating </a:t>
            </a:r>
            <a:r>
              <a:rPr lang="en-US" sz="2000" dirty="0"/>
              <a:t>wholesale energy </a:t>
            </a:r>
            <a:r>
              <a:rPr lang="en-US" sz="2000" dirty="0" smtClean="0"/>
              <a:t>sale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1222176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dirty="0"/>
              <a:t>interstate, commerce, affect, regulate</a:t>
            </a:r>
            <a:endParaRPr lang="en-US" sz="2000" dirty="0" smtClean="0"/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dirty="0"/>
              <a:t>congress, </a:t>
            </a:r>
            <a:r>
              <a:rPr lang="en-US" sz="2000" dirty="0" smtClean="0"/>
              <a:t>interest</a:t>
            </a:r>
            <a:r>
              <a:rPr lang="en-US" sz="2000" dirty="0"/>
              <a:t>, regulate, channel</a:t>
            </a:r>
            <a:endParaRPr lang="en-US" sz="2000" dirty="0" smtClean="0"/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/>
              <a:t>immunity</a:t>
            </a:r>
            <a:r>
              <a:rPr lang="en-US" sz="2000" dirty="0"/>
              <a:t>, sovereignty, amendment, </a:t>
            </a:r>
            <a:r>
              <a:rPr lang="en-US" sz="2000" dirty="0" smtClean="0"/>
              <a:t>eleventh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dirty="0"/>
              <a:t>affects, substantial, regulate</a:t>
            </a:r>
          </a:p>
          <a:p>
            <a:pPr marL="182880" indent="-182880">
              <a:buFont typeface="Arial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/>
              <a:t>wholesale, electricity, resale, steam, utilities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197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Lawyer Labels</a:t>
            </a:r>
            <a:endParaRPr lang="en-US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838200"/>
            <a:ext cx="243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Coherence Words</a:t>
            </a:r>
            <a:endParaRPr lang="en-US" sz="24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0" y="1905000"/>
            <a:ext cx="9220200" cy="304800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498834"/>
            <a:ext cx="9220200" cy="304800"/>
          </a:xfrm>
          <a:prstGeom prst="rect">
            <a:avLst/>
          </a:prstGeom>
          <a:solidFill>
            <a:srgbClr val="F2F2F2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1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199"/>
    </mc:Choice>
    <mc:Fallback>
      <p:transition spd="slow" advTm="35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/>
      <p:bldP spid="12" grpId="0"/>
      <p:bldP spid="11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C:\Users\dshahaf\Downloads\slides_2\slide 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01200"/>
            <a:ext cx="4267200" cy="345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Structure of a book</a:t>
            </a:r>
          </a:p>
          <a:p>
            <a:pPr lvl="1"/>
            <a:r>
              <a:rPr lang="en-US" dirty="0" smtClean="0"/>
              <a:t>Lord of the Rings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Data: Lord of the </a:t>
            </a:r>
            <a:r>
              <a:rPr lang="en-US" dirty="0" smtClean="0"/>
              <a:t>Rings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1066800"/>
            <a:ext cx="8305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Goal: </a:t>
            </a:r>
            <a:r>
              <a:rPr lang="en-US" sz="3200" dirty="0">
                <a:solidFill>
                  <a:prstClr val="black"/>
                </a:solidFill>
              </a:rPr>
              <a:t>Structure of a </a:t>
            </a:r>
            <a:r>
              <a:rPr lang="en-US" sz="3200" dirty="0" smtClean="0">
                <a:solidFill>
                  <a:prstClr val="black"/>
                </a:solidFill>
              </a:rPr>
              <a:t>book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84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51"/>
    </mc:Choice>
    <mc:Fallback>
      <p:transition spd="slow" advTm="1445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8153400" cy="61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 of the Rings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19"/>
    </mc:Choice>
    <mc:Fallback>
      <p:transition spd="slow" advTm="24019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67818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Making Maps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458200" cy="49990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Scalability</a:t>
            </a:r>
          </a:p>
          <a:p>
            <a:pPr lvl="1"/>
            <a:r>
              <a:rPr lang="en-US" dirty="0"/>
              <a:t>Handle web-scale </a:t>
            </a:r>
            <a:r>
              <a:rPr lang="en-US" dirty="0" smtClean="0"/>
              <a:t>corpus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Interaction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Multi-resolution</a:t>
            </a:r>
            <a:r>
              <a:rPr lang="en-US" dirty="0">
                <a:solidFill>
                  <a:srgbClr val="00B0F0"/>
                </a:solidFill>
              </a:rPr>
              <a:t>: </a:t>
            </a:r>
            <a:r>
              <a:rPr lang="en-US" dirty="0"/>
              <a:t>Zoom in to learn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Word </a:t>
            </a:r>
            <a:r>
              <a:rPr lang="en-US" dirty="0" smtClean="0">
                <a:solidFill>
                  <a:srgbClr val="00B0F0"/>
                </a:solidFill>
              </a:rPr>
              <a:t>feedback: </a:t>
            </a:r>
            <a:r>
              <a:rPr lang="en-US" dirty="0" smtClean="0"/>
              <a:t>Personalized coverage</a:t>
            </a:r>
          </a:p>
          <a:p>
            <a:r>
              <a:rPr lang="en-US" dirty="0" smtClean="0"/>
              <a:t>Different </a:t>
            </a:r>
            <a:r>
              <a:rPr lang="en-US" dirty="0" smtClean="0"/>
              <a:t>points-of-view for </a:t>
            </a:r>
            <a:r>
              <a:rPr lang="en-US" dirty="0" smtClean="0">
                <a:solidFill>
                  <a:schemeClr val="accent1"/>
                </a:solidFill>
              </a:rPr>
              <a:t>controversial </a:t>
            </a:r>
            <a:r>
              <a:rPr lang="en-US" dirty="0" smtClean="0"/>
              <a:t>topics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Website </a:t>
            </a:r>
            <a:r>
              <a:rPr lang="en-US" b="1" dirty="0">
                <a:solidFill>
                  <a:schemeClr val="accent6"/>
                </a:solidFill>
              </a:rPr>
              <a:t>+ Open-Source Package</a:t>
            </a:r>
            <a:endParaRPr lang="en-US" b="1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1"/>
            <a:ext cx="228599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Information </a:t>
            </a:r>
            <a:r>
              <a:rPr lang="en-US" sz="1600" dirty="0"/>
              <a:t>Cartography [S, Yang</a:t>
            </a:r>
            <a:r>
              <a:rPr lang="en-US" sz="1600" dirty="0" smtClean="0"/>
              <a:t>, </a:t>
            </a:r>
            <a:r>
              <a:rPr lang="en-US" sz="1600" dirty="0" err="1"/>
              <a:t>Suen</a:t>
            </a:r>
            <a:r>
              <a:rPr lang="en-US" sz="1600" dirty="0"/>
              <a:t>, </a:t>
            </a:r>
            <a:r>
              <a:rPr lang="en-US" sz="1600" dirty="0" smtClean="0"/>
              <a:t>Jacobs</a:t>
            </a:r>
            <a:r>
              <a:rPr lang="en-US" sz="1600" dirty="0"/>
              <a:t>, </a:t>
            </a:r>
            <a:r>
              <a:rPr lang="en-US" sz="1600" dirty="0" smtClean="0"/>
              <a:t>Wang, </a:t>
            </a:r>
            <a:r>
              <a:rPr lang="en-US" sz="1600" dirty="0" err="1"/>
              <a:t>Leskovec</a:t>
            </a:r>
            <a:r>
              <a:rPr lang="en-US" sz="1600" dirty="0"/>
              <a:t>, KDD’13]</a:t>
            </a:r>
          </a:p>
        </p:txBody>
      </p:sp>
    </p:spTree>
    <p:extLst>
      <p:ext uri="{BB962C8B-B14F-4D97-AF65-F5344CB8AC3E}">
        <p14:creationId xmlns:p14="http://schemas.microsoft.com/office/powerpoint/2010/main" val="366470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89"/>
    </mc:Choice>
    <mc:Fallback>
      <p:transition spd="slow" advTm="623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LOTS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Huge </a:t>
            </a:r>
            <a:r>
              <a:rPr lang="en-US" dirty="0" smtClean="0">
                <a:solidFill>
                  <a:schemeClr val="accent1"/>
                </a:solidFill>
              </a:rPr>
              <a:t>Potential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cience</a:t>
            </a:r>
            <a:r>
              <a:rPr lang="en-US" dirty="0"/>
              <a:t>, </a:t>
            </a:r>
            <a:r>
              <a:rPr lang="en-US" dirty="0" smtClean="0"/>
              <a:t>business</a:t>
            </a:r>
            <a:r>
              <a:rPr lang="en-US" dirty="0"/>
              <a:t>, s</a:t>
            </a:r>
            <a:r>
              <a:rPr lang="en-US" dirty="0" smtClean="0"/>
              <a:t>ports, public health…</a:t>
            </a:r>
          </a:p>
          <a:p>
            <a:r>
              <a:rPr lang="en-US" dirty="0" smtClean="0"/>
              <a:t>In order for this data to be </a:t>
            </a:r>
            <a:r>
              <a:rPr lang="en-US" dirty="0" smtClean="0">
                <a:solidFill>
                  <a:schemeClr val="accent1"/>
                </a:solidFill>
              </a:rPr>
              <a:t>useful</a:t>
            </a:r>
            <a:r>
              <a:rPr lang="en-US" dirty="0" smtClean="0"/>
              <a:t>, we must </a:t>
            </a:r>
            <a:r>
              <a:rPr lang="en-US" dirty="0" smtClean="0">
                <a:solidFill>
                  <a:srgbClr val="00B0F0"/>
                </a:solidFill>
              </a:rPr>
              <a:t>understand</a:t>
            </a:r>
            <a:r>
              <a:rPr lang="en-US" dirty="0" smtClean="0"/>
              <a:t> it</a:t>
            </a:r>
          </a:p>
          <a:p>
            <a:pPr lvl="1"/>
            <a:r>
              <a:rPr lang="en-US" dirty="0" smtClean="0"/>
              <a:t>Turn data into insight!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C:\Users\dshahaf\AppData\Local\Temp\slide 09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65284"/>
            <a:ext cx="3659014" cy="296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fc04.deviantart.net/fs71/f/2011/278/3/1/question_makrs_cutie_mark_by_rildraw-d4byew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014" y="3352800"/>
            <a:ext cx="1144414" cy="113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88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65"/>
    </mc:Choice>
    <mc:Fallback>
      <p:transition spd="slow" advTm="2236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Metro Maps: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5638800"/>
          </a:xfrm>
        </p:spPr>
        <p:txBody>
          <a:bodyPr>
            <a:normAutofit/>
          </a:bodyPr>
          <a:lstStyle/>
          <a:p>
            <a:pPr marL="0" indent="-320040"/>
            <a:r>
              <a:rPr lang="en-US" sz="3000" dirty="0" smtClean="0">
                <a:solidFill>
                  <a:prstClr val="black"/>
                </a:solidFill>
              </a:rPr>
              <a:t>A news-reader, a first-year student, a paralegal ...</a:t>
            </a:r>
          </a:p>
          <a:p>
            <a:pPr marL="400050" lvl="1" indent="-320040"/>
            <a:r>
              <a:rPr lang="en-US" dirty="0" smtClean="0">
                <a:solidFill>
                  <a:prstClr val="black"/>
                </a:solidFill>
              </a:rPr>
              <a:t>Used to rely on search</a:t>
            </a:r>
          </a:p>
          <a:p>
            <a:pPr marL="400050" lvl="1" indent="-320040"/>
            <a:r>
              <a:rPr lang="en-US" dirty="0" smtClean="0">
                <a:solidFill>
                  <a:prstClr val="black"/>
                </a:solidFill>
              </a:rPr>
              <a:t>Can now get </a:t>
            </a:r>
            <a:r>
              <a:rPr lang="en-US" dirty="0" smtClean="0">
                <a:solidFill>
                  <a:srgbClr val="00B0F0"/>
                </a:solidFill>
              </a:rPr>
              <a:t>perspective</a:t>
            </a:r>
            <a:r>
              <a:rPr lang="en-US" dirty="0" smtClean="0">
                <a:solidFill>
                  <a:prstClr val="black"/>
                </a:solidFill>
              </a:rPr>
              <a:t> on the field</a:t>
            </a:r>
          </a:p>
          <a:p>
            <a:pPr marL="400050" lvl="1" indent="-320040"/>
            <a:r>
              <a:rPr lang="en-US" dirty="0" smtClean="0">
                <a:solidFill>
                  <a:prstClr val="black"/>
                </a:solidFill>
              </a:rPr>
              <a:t>See </a:t>
            </a:r>
            <a:r>
              <a:rPr lang="en-US" dirty="0" smtClean="0">
                <a:solidFill>
                  <a:srgbClr val="00B0F0"/>
                </a:solidFill>
              </a:rPr>
              <a:t>structure </a:t>
            </a:r>
            <a:r>
              <a:rPr lang="en-US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srgbClr val="00B0F0"/>
                </a:solidFill>
              </a:rPr>
              <a:t>connections</a:t>
            </a:r>
          </a:p>
          <a:p>
            <a:pPr marL="0" indent="-320040"/>
            <a:endParaRPr lang="en-US" sz="3000" dirty="0">
              <a:solidFill>
                <a:prstClr val="black"/>
              </a:solidFill>
            </a:endParaRPr>
          </a:p>
          <a:p>
            <a:pPr marL="0" indent="-320040"/>
            <a:endParaRPr lang="en-US" sz="3000" dirty="0" smtClean="0">
              <a:solidFill>
                <a:prstClr val="black"/>
              </a:solidFill>
            </a:endParaRPr>
          </a:p>
          <a:p>
            <a:pPr marL="0" indent="-320040"/>
            <a:endParaRPr lang="en-US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prstClr val="black"/>
                </a:solidFill>
              </a:rPr>
              <a:t/>
            </a:r>
            <a:br>
              <a:rPr lang="en-US" sz="3000" dirty="0" smtClean="0">
                <a:solidFill>
                  <a:prstClr val="black"/>
                </a:solidFill>
              </a:rPr>
            </a:br>
            <a:endParaRPr lang="en-US" sz="3000" dirty="0" smtClean="0">
              <a:solidFill>
                <a:prstClr val="black"/>
              </a:solidFill>
            </a:endParaRPr>
          </a:p>
          <a:p>
            <a:pPr marL="0" indent="-320040"/>
            <a:r>
              <a:rPr lang="en-US" sz="3000" dirty="0" smtClean="0">
                <a:solidFill>
                  <a:srgbClr val="00B0F0"/>
                </a:solidFill>
              </a:rPr>
              <a:t>User studies </a:t>
            </a:r>
            <a:r>
              <a:rPr lang="en-US" sz="3000" dirty="0" smtClean="0">
                <a:solidFill>
                  <a:prstClr val="black"/>
                </a:solidFill>
              </a:rPr>
              <a:t>validate our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3887366" y="4067371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22379"/>
            <a:ext cx="2823845" cy="1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ular Callout 34"/>
          <p:cNvSpPr/>
          <p:nvPr/>
        </p:nvSpPr>
        <p:spPr>
          <a:xfrm>
            <a:off x="5972908" y="2390042"/>
            <a:ext cx="3018692" cy="1191358"/>
          </a:xfrm>
          <a:prstGeom prst="wedgeRoundRectCallout">
            <a:avLst>
              <a:gd name="adj1" fmla="val -65714"/>
              <a:gd name="adj2" fmla="val 23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schemeClr val="tx1"/>
                </a:solidFill>
              </a:rPr>
              <a:t>What about </a:t>
            </a:r>
            <a:r>
              <a:rPr lang="en-US" sz="2400" b="1" dirty="0" smtClean="0">
                <a:solidFill>
                  <a:schemeClr val="tx1"/>
                </a:solidFill>
              </a:rPr>
              <a:t>making new connections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74009"/>
            <a:ext cx="2057400" cy="7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86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224"/>
    </mc:Choice>
    <mc:Fallback>
      <p:transition spd="slow" advTm="3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Down Arrow 61"/>
          <p:cNvSpPr/>
          <p:nvPr/>
        </p:nvSpPr>
        <p:spPr>
          <a:xfrm rot="970806" flipH="1">
            <a:off x="9742920" y="1959825"/>
            <a:ext cx="1622994" cy="489582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Down Arrow 62"/>
          <p:cNvSpPr/>
          <p:nvPr/>
        </p:nvSpPr>
        <p:spPr>
          <a:xfrm rot="20629194">
            <a:off x="9713469" y="3027784"/>
            <a:ext cx="1622994" cy="489582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Aha! Project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04800" y="1287350"/>
            <a:ext cx="8542284" cy="404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Challenge: </a:t>
            </a:r>
            <a:r>
              <a:rPr lang="en-US" dirty="0" smtClean="0"/>
              <a:t>Finding insightful connections in data </a:t>
            </a:r>
          </a:p>
          <a:p>
            <a:r>
              <a:rPr lang="en-US" dirty="0" smtClean="0"/>
              <a:t>Define insight</a:t>
            </a:r>
          </a:p>
        </p:txBody>
      </p:sp>
      <p:pic>
        <p:nvPicPr>
          <p:cNvPr id="23554" name="Picture 2" descr="C:\Users\dshahaf\AppData\Local\Temp\slide New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54" y="3251890"/>
            <a:ext cx="4266346" cy="34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longleafalliance.org/photos/misc/workInProgress.gif/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685735"/>
            <a:ext cx="1377479" cy="11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clickforsign.com/cw4/images/product_expanded/Work-in-Progre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1220054" cy="122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05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14"/>
    </mc:Choice>
    <mc:Fallback>
      <p:transition spd="slow" advTm="22314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Insight (Abstract)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5075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Surprise</a:t>
            </a:r>
            <a:endParaRPr lang="en-US" dirty="0" smtClean="0"/>
          </a:p>
          <a:p>
            <a:pPr lvl="1"/>
            <a:r>
              <a:rPr lang="en-US" dirty="0" smtClean="0"/>
              <a:t>Not enough!</a:t>
            </a:r>
          </a:p>
          <a:p>
            <a:pPr lvl="1"/>
            <a:r>
              <a:rPr lang="en-US" dirty="0" smtClean="0"/>
              <a:t>We can extract many surprising connections</a:t>
            </a:r>
          </a:p>
          <a:p>
            <a:pPr lvl="1"/>
            <a:r>
              <a:rPr lang="en-US" dirty="0" smtClean="0"/>
              <a:t>Noise, bias, coincidence…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Plausibility </a:t>
            </a:r>
          </a:p>
          <a:p>
            <a:pPr lvl="1"/>
            <a:r>
              <a:rPr lang="en-US" dirty="0" smtClean="0"/>
              <a:t>Well-supported by the data</a:t>
            </a:r>
          </a:p>
          <a:p>
            <a:pPr lvl="1"/>
            <a:endParaRPr lang="en-US" dirty="0"/>
          </a:p>
          <a:p>
            <a:r>
              <a:rPr lang="en-US" dirty="0" smtClean="0"/>
              <a:t>Very general idea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5029200"/>
            <a:ext cx="8305800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Goal: </a:t>
            </a:r>
            <a:r>
              <a:rPr lang="en-US" sz="3200" dirty="0" smtClean="0">
                <a:solidFill>
                  <a:prstClr val="black"/>
                </a:solidFill>
              </a:rPr>
              <a:t>Help researchers find gaps </a:t>
            </a:r>
            <a:r>
              <a:rPr lang="en-US" sz="3200" dirty="0">
                <a:solidFill>
                  <a:prstClr val="black"/>
                </a:solidFill>
              </a:rPr>
              <a:t>in medical </a:t>
            </a:r>
            <a:r>
              <a:rPr lang="en-US" sz="3200" dirty="0" smtClean="0">
                <a:solidFill>
                  <a:prstClr val="black"/>
                </a:solidFill>
              </a:rPr>
              <a:t>knowledge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(Promising </a:t>
            </a:r>
            <a:r>
              <a:rPr lang="en-US" sz="3200" dirty="0">
                <a:solidFill>
                  <a:prstClr val="black"/>
                </a:solidFill>
              </a:rPr>
              <a:t>research </a:t>
            </a:r>
            <a:r>
              <a:rPr lang="en-US" sz="3200" dirty="0" smtClean="0">
                <a:solidFill>
                  <a:prstClr val="black"/>
                </a:solidFill>
              </a:rPr>
              <a:t>directions)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62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76"/>
    </mc:Choice>
    <mc:Fallback>
      <p:transition spd="slow" advTm="32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Insight </a:t>
            </a:r>
            <a:r>
              <a:rPr lang="en-US" dirty="0" smtClean="0"/>
              <a:t>(Medical)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915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Find pairs of medical terms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Plausible</a:t>
            </a:r>
            <a:r>
              <a:rPr lang="en-US" dirty="0"/>
              <a:t>: co-occur a lot </a:t>
            </a:r>
            <a:r>
              <a:rPr lang="en-US" b="1" dirty="0">
                <a:solidFill>
                  <a:srgbClr val="00B0F0"/>
                </a:solidFill>
              </a:rPr>
              <a:t>in </a:t>
            </a:r>
            <a:r>
              <a:rPr lang="en-US" b="1" dirty="0" smtClean="0">
                <a:solidFill>
                  <a:srgbClr val="00B0F0"/>
                </a:solidFill>
              </a:rPr>
              <a:t>practice</a:t>
            </a:r>
          </a:p>
          <a:p>
            <a:pPr lvl="2"/>
            <a:r>
              <a:rPr lang="en-US" dirty="0" smtClean="0"/>
              <a:t>Data: Natural-language </a:t>
            </a:r>
            <a:r>
              <a:rPr lang="en-US" dirty="0"/>
              <a:t>medical </a:t>
            </a:r>
            <a:r>
              <a:rPr lang="en-US" dirty="0" smtClean="0"/>
              <a:t>notes</a:t>
            </a:r>
          </a:p>
          <a:p>
            <a:pPr lvl="2"/>
            <a:r>
              <a:rPr lang="en-US" dirty="0" smtClean="0"/>
              <a:t>17 years, </a:t>
            </a:r>
            <a:r>
              <a:rPr lang="en-US" dirty="0"/>
              <a:t>10 million </a:t>
            </a:r>
            <a:r>
              <a:rPr lang="en-US" dirty="0" smtClean="0"/>
              <a:t>notes, 1.5 billion terms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b="1" dirty="0"/>
              <a:t>Surprising</a:t>
            </a:r>
            <a:r>
              <a:rPr lang="en-US" dirty="0"/>
              <a:t>: </a:t>
            </a:r>
            <a:r>
              <a:rPr lang="en-US" b="1" dirty="0">
                <a:solidFill>
                  <a:srgbClr val="00B0F0"/>
                </a:solidFill>
              </a:rPr>
              <a:t>not mentioned in the </a:t>
            </a:r>
            <a:r>
              <a:rPr lang="en-US" b="1" dirty="0" smtClean="0">
                <a:solidFill>
                  <a:srgbClr val="00B0F0"/>
                </a:solidFill>
              </a:rPr>
              <a:t>literature</a:t>
            </a:r>
          </a:p>
          <a:p>
            <a:pPr lvl="2"/>
            <a:r>
              <a:rPr lang="en-US" dirty="0" smtClean="0"/>
              <a:t>Data: Medline</a:t>
            </a:r>
          </a:p>
          <a:p>
            <a:pPr lvl="2"/>
            <a:r>
              <a:rPr lang="en-US" dirty="0" smtClean="0"/>
              <a:t>11 million papers</a:t>
            </a:r>
          </a:p>
          <a:p>
            <a:pPr lvl="2"/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14600" y="2286000"/>
            <a:ext cx="411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0" y="4038600"/>
            <a:ext cx="487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24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57"/>
    </mc:Choice>
    <mc:Fallback>
      <p:transition spd="slow" advTm="42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12290" name="Picture 2" descr="http://www.boostsuite.com/wp-content/uploads/2012/06/FreeColorfulWebsiteSearchBoxesVector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892" r="5870" b="71933"/>
          <a:stretch/>
        </p:blipFill>
        <p:spPr bwMode="auto">
          <a:xfrm>
            <a:off x="2743200" y="1524000"/>
            <a:ext cx="3452648" cy="7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1570" y="1679422"/>
            <a:ext cx="140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Dementia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97668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Medical Notes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6" name="Picture 6" descr="http://ibmi.mf.uni-lj.si/sites/default/files/medline_det_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19200"/>
            <a:ext cx="1323975" cy="10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02607" y="2237326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Publications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30" name="Picture 10" descr="http://www.valdot.com/valdot/images/goe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1" y="1193879"/>
            <a:ext cx="1298575" cy="11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55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33"/>
    </mc:Choice>
    <mc:Fallback>
      <p:transition spd="slow" advTm="533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12290" name="Picture 2" descr="http://www.boostsuite.com/wp-content/uploads/2012/06/FreeColorfulWebsiteSearchBoxesVector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892" r="5870" b="71933"/>
          <a:stretch/>
        </p:blipFill>
        <p:spPr bwMode="auto">
          <a:xfrm>
            <a:off x="2743200" y="1524000"/>
            <a:ext cx="3452648" cy="7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1570" y="1679422"/>
            <a:ext cx="140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Dementia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2292" name="Picture 4" descr="http://upload.wikimedia.org/wikipedia/commons/thumb/a/a7/Mano_cursor.svg/340px-Mano_cursor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95600"/>
            <a:ext cx="522433" cy="67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97668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Medical Notes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6" name="Picture 6" descr="http://ibmi.mf.uni-lj.si/sites/default/files/medline_det_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19200"/>
            <a:ext cx="1323975" cy="10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02607" y="2237326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Publications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8" name="Picture 8" descr="http://img1.jike.com/get?name=T1YqqsBgLC1RCvBVd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26" y="3179618"/>
            <a:ext cx="2551774" cy="26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64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590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 descr="http://www.valdot.com/valdot/images/goe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1" y="1193879"/>
            <a:ext cx="1298575" cy="11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413703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1. Find </a:t>
            </a:r>
            <a:r>
              <a:rPr lang="en-US" sz="2400" b="1" dirty="0" smtClean="0">
                <a:solidFill>
                  <a:prstClr val="black"/>
                </a:solidFill>
              </a:rPr>
              <a:t>Plausible</a:t>
            </a:r>
            <a:r>
              <a:rPr lang="en-US" sz="2400" dirty="0" smtClean="0">
                <a:solidFill>
                  <a:prstClr val="black"/>
                </a:solidFill>
              </a:rPr>
              <a:t> Candidates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6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6"/>
    </mc:Choice>
    <mc:Fallback>
      <p:transition spd="slow" advTm="6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12290" name="Picture 2" descr="http://www.boostsuite.com/wp-content/uploads/2012/06/FreeColorfulWebsiteSearchBoxesVector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892" r="5870" b="71933"/>
          <a:stretch/>
        </p:blipFill>
        <p:spPr bwMode="auto">
          <a:xfrm>
            <a:off x="2743200" y="1524000"/>
            <a:ext cx="3452648" cy="7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1570" y="1679422"/>
            <a:ext cx="140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Dementia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2292" name="Picture 4" descr="http://upload.wikimedia.org/wikipedia/commons/thumb/a/a7/Mano_cursor.svg/340px-Mano_cursor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95600"/>
            <a:ext cx="522433" cy="67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.cdn4.123rf.com/168nwm/logos/logos1002/logos100200106/6352058-discussing-a-report--doctor-and-nurse-with-a-document-against-wh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455286"/>
            <a:ext cx="16002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97668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Medical Notes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6" name="Picture 6" descr="http://ibmi.mf.uni-lj.si/sites/default/files/medline_det_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19200"/>
            <a:ext cx="1323975" cy="10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02607" y="2237326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Publications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8" name="Picture 8" descr="http://img1.jike.com/get?name=T1YqqsBgLC1RCvBVd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26" y="3179618"/>
            <a:ext cx="2551774" cy="26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287" r="3118" b="40849"/>
          <a:stretch/>
        </p:blipFill>
        <p:spPr bwMode="auto">
          <a:xfrm>
            <a:off x="3209890" y="3225520"/>
            <a:ext cx="523339" cy="1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" r="78271" b="58988"/>
          <a:stretch/>
        </p:blipFill>
        <p:spPr bwMode="auto">
          <a:xfrm>
            <a:off x="1358667" y="3187281"/>
            <a:ext cx="451198" cy="10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6764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342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http://www.valdot.com/valdot/images/goe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1" y="1193879"/>
            <a:ext cx="1298575" cy="11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13703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1. Find </a:t>
            </a:r>
            <a:r>
              <a:rPr lang="en-US" sz="2400" b="1" dirty="0" smtClean="0">
                <a:solidFill>
                  <a:prstClr val="black"/>
                </a:solidFill>
              </a:rPr>
              <a:t>Plausible</a:t>
            </a:r>
            <a:r>
              <a:rPr lang="en-US" sz="2400" dirty="0" smtClean="0">
                <a:solidFill>
                  <a:prstClr val="black"/>
                </a:solidFill>
              </a:rPr>
              <a:t> Candidates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78851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2. Rank by </a:t>
            </a:r>
            <a:r>
              <a:rPr lang="en-US" sz="2400" b="1" dirty="0" smtClean="0">
                <a:solidFill>
                  <a:prstClr val="black"/>
                </a:solidFill>
              </a:rPr>
              <a:t>Surprise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14800" y="4038600"/>
            <a:ext cx="180064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879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52"/>
    </mc:Choice>
    <mc:Fallback>
      <p:transition spd="slow" advTm="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8524 -3.33333E-6 C 0.26857 -3.33333E-6 0.37135 0.04213 0.37135 0.07709 L 0.37135 0.15625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9" y="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0.28281 -2.22222E-6 C 0.40972 -2.22222E-6 0.5658 0.00417 0.5658 0.00741 L 0.5658 0.01459 " pathEditMode="relative" rAng="0" ptsTypes="FfFF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81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</a:t>
            </a:r>
            <a:r>
              <a:rPr lang="en-US" dirty="0" smtClean="0"/>
              <a:t>System’s </a:t>
            </a:r>
            <a:r>
              <a:rPr lang="en-US" dirty="0" smtClean="0"/>
              <a:t>Output</a:t>
            </a:r>
            <a:endParaRPr lang="en-US" dirty="0" smtClean="0"/>
          </a:p>
        </p:txBody>
      </p:sp>
      <p:pic>
        <p:nvPicPr>
          <p:cNvPr id="12290" name="Picture 2" descr="http://www.boostsuite.com/wp-content/uploads/2012/06/FreeColorfulWebsiteSearchBoxesVector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892" r="5870" b="71933"/>
          <a:stretch/>
        </p:blipFill>
        <p:spPr bwMode="auto">
          <a:xfrm>
            <a:off x="2743200" y="1524000"/>
            <a:ext cx="3452648" cy="7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a/a7/Mano_cursor.svg/340px-Mano_cursor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95600"/>
            <a:ext cx="522433" cy="67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.cdn4.123rf.com/168nwm/logos/logos1002/logos100200106/6352058-discussing-a-report--doctor-and-nurse-with-a-document-against-wh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455286"/>
            <a:ext cx="16002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97668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Medical Notes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6" name="Picture 6" descr="http://ibmi.mf.uni-lj.si/sites/default/files/medline_det_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19200"/>
            <a:ext cx="1323975" cy="10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02607" y="2237326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Publications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764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342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http://www.valdot.com/valdot/images/goe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1" y="1193879"/>
            <a:ext cx="1298575" cy="11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13703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1. Find </a:t>
            </a:r>
            <a:r>
              <a:rPr lang="en-US" sz="2400" b="1" dirty="0" smtClean="0">
                <a:solidFill>
                  <a:prstClr val="black"/>
                </a:solidFill>
              </a:rPr>
              <a:t>Plausible</a:t>
            </a:r>
            <a:r>
              <a:rPr lang="en-US" sz="2400" dirty="0" smtClean="0">
                <a:solidFill>
                  <a:prstClr val="black"/>
                </a:solidFill>
              </a:rPr>
              <a:t> Candidates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78851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2. Rank by </a:t>
            </a:r>
            <a:r>
              <a:rPr lang="en-US" sz="2400" b="1" dirty="0" smtClean="0">
                <a:solidFill>
                  <a:prstClr val="black"/>
                </a:solidFill>
              </a:rPr>
              <a:t>Surprise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14800" y="3581400"/>
            <a:ext cx="180064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1570" y="1679422"/>
            <a:ext cx="140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Dementia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254276"/>
            <a:ext cx="3186321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donepezil </a:t>
            </a:r>
          </a:p>
          <a:p>
            <a:pPr lvl="1"/>
            <a:r>
              <a:rPr lang="en-US" sz="2400" dirty="0" err="1" smtClean="0"/>
              <a:t>alzheimer's</a:t>
            </a:r>
            <a:r>
              <a:rPr lang="en-US" sz="2400" dirty="0" smtClean="0"/>
              <a:t> disease </a:t>
            </a:r>
          </a:p>
          <a:p>
            <a:pPr lvl="1"/>
            <a:r>
              <a:rPr lang="en-US" sz="2400" dirty="0" err="1" smtClean="0"/>
              <a:t>memantine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hip fractures</a:t>
            </a:r>
          </a:p>
          <a:p>
            <a:pPr lvl="1"/>
            <a:r>
              <a:rPr lang="en-US" sz="2400" dirty="0" smtClean="0"/>
              <a:t>wheelchairs</a:t>
            </a:r>
          </a:p>
          <a:p>
            <a:pPr lvl="1"/>
            <a:r>
              <a:rPr lang="en-US" sz="2400" dirty="0" smtClean="0"/>
              <a:t>atrial fibrillation 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6019800" y="3352800"/>
            <a:ext cx="276494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atrial </a:t>
            </a:r>
            <a:r>
              <a:rPr lang="en-US" sz="2400" dirty="0" smtClean="0"/>
              <a:t>fibrillation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2134" y="4343400"/>
            <a:ext cx="1907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</a:p>
          <a:p>
            <a:r>
              <a:rPr lang="en-US" sz="2400" b="1" strike="sng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en-US" sz="2400" b="1" strike="sng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858000" y="3962400"/>
            <a:ext cx="1600200" cy="1143000"/>
          </a:xfrm>
          <a:prstGeom prst="wedgeRoundRectCallout">
            <a:avLst>
              <a:gd name="adj1" fmla="val -30597"/>
              <a:gd name="adj2" fmla="val -67775"/>
              <a:gd name="adj3" fmla="val 16667"/>
            </a:avLst>
          </a:prstGeo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400" b="1" dirty="0" smtClean="0">
                <a:solidFill>
                  <a:schemeClr val="tx1"/>
                </a:solidFill>
              </a:rPr>
              <a:t>Insight?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87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04"/>
    </mc:Choice>
    <mc:Fallback>
      <p:transition spd="slow" advTm="38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build="allAtOnce" animBg="1"/>
      <p:bldP spid="4" grpId="0"/>
      <p:bldP spid="2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Ideally, </a:t>
            </a:r>
            <a:r>
              <a:rPr lang="en-US" b="1" dirty="0" smtClean="0"/>
              <a:t>new discoveries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Takes time… and physicians.</a:t>
            </a:r>
          </a:p>
          <a:p>
            <a:r>
              <a:rPr lang="en-US" dirty="0" smtClean="0"/>
              <a:t>Can we do </a:t>
            </a:r>
            <a:r>
              <a:rPr lang="en-US" dirty="0" smtClean="0">
                <a:solidFill>
                  <a:srgbClr val="00B0F0"/>
                </a:solidFill>
              </a:rPr>
              <a:t>early discovery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Interesting recent development</a:t>
            </a:r>
            <a:endParaRPr lang="en-US" dirty="0" smtClean="0"/>
          </a:p>
          <a:p>
            <a:pPr lvl="1"/>
            <a:r>
              <a:rPr lang="en-US" dirty="0" smtClean="0"/>
              <a:t>Truncate the data 5 years back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we identify these developments?</a:t>
            </a:r>
          </a:p>
          <a:p>
            <a:pPr lvl="1"/>
            <a:r>
              <a:rPr lang="en-US" smtClean="0"/>
              <a:t>Precision@3</a:t>
            </a:r>
            <a:endParaRPr lang="en-US" dirty="0" smtClean="0"/>
          </a:p>
          <a:p>
            <a:r>
              <a:rPr lang="en-US" b="1" dirty="0" smtClean="0"/>
              <a:t>Strong indication </a:t>
            </a:r>
            <a:r>
              <a:rPr lang="en-US" dirty="0" smtClean="0"/>
              <a:t>of the utility of our approach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84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09"/>
    </mc:Choice>
    <mc:Fallback>
      <p:transition spd="slow" advTm="40409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Epidemiological data suggest that </a:t>
            </a:r>
            <a:r>
              <a:rPr lang="en-US" b="1" dirty="0" smtClean="0">
                <a:solidFill>
                  <a:schemeClr val="accent6"/>
                </a:solidFill>
              </a:rPr>
              <a:t>obesity</a:t>
            </a:r>
            <a:r>
              <a:rPr lang="en-US" b="1" dirty="0" smtClean="0"/>
              <a:t> </a:t>
            </a:r>
            <a:r>
              <a:rPr lang="en-US" dirty="0" smtClean="0"/>
              <a:t>is associated with a 30–70% increased risk of </a:t>
            </a:r>
            <a:r>
              <a:rPr lang="en-US" b="1" dirty="0" smtClean="0">
                <a:solidFill>
                  <a:schemeClr val="accent6"/>
                </a:solidFill>
              </a:rPr>
              <a:t>colon cancer </a:t>
            </a:r>
            <a:r>
              <a:rPr lang="en-US" dirty="0" smtClean="0"/>
              <a:t>in men…</a:t>
            </a:r>
          </a:p>
          <a:p>
            <a:r>
              <a:rPr lang="en-US" dirty="0" smtClean="0"/>
              <a:t>All </a:t>
            </a:r>
            <a:r>
              <a:rPr lang="en-US" dirty="0"/>
              <a:t>patients with </a:t>
            </a:r>
            <a:r>
              <a:rPr lang="en-US" b="1" dirty="0">
                <a:solidFill>
                  <a:schemeClr val="accent6"/>
                </a:solidFill>
              </a:rPr>
              <a:t>type 2 diabetes mellitus </a:t>
            </a:r>
            <a:r>
              <a:rPr lang="en-US" dirty="0"/>
              <a:t>or</a:t>
            </a:r>
            <a:r>
              <a:rPr lang="en-US" b="1" dirty="0">
                <a:solidFill>
                  <a:schemeClr val="accent6"/>
                </a:solidFill>
              </a:rPr>
              <a:t> hypertension </a:t>
            </a:r>
            <a:r>
              <a:rPr lang="en-US" dirty="0"/>
              <a:t>should be evaluated for </a:t>
            </a:r>
            <a:r>
              <a:rPr lang="en-US" b="1" dirty="0">
                <a:solidFill>
                  <a:schemeClr val="accent6"/>
                </a:solidFill>
              </a:rPr>
              <a:t>sleep apnea</a:t>
            </a:r>
            <a:r>
              <a:rPr lang="en-US" dirty="0"/>
              <a:t> 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vidence </a:t>
            </a:r>
            <a:r>
              <a:rPr lang="en-US" dirty="0"/>
              <a:t>of a link between </a:t>
            </a:r>
            <a:r>
              <a:rPr lang="en-US" b="1" dirty="0" smtClean="0">
                <a:solidFill>
                  <a:schemeClr val="accent6"/>
                </a:solidFill>
              </a:rPr>
              <a:t>atrial fibrillation</a:t>
            </a:r>
            <a:r>
              <a:rPr lang="en-US" dirty="0" smtClean="0"/>
              <a:t> and </a:t>
            </a:r>
            <a:r>
              <a:rPr lang="en-US" b="1" dirty="0">
                <a:solidFill>
                  <a:schemeClr val="accent6"/>
                </a:solidFill>
              </a:rPr>
              <a:t>cognitive </a:t>
            </a:r>
            <a:r>
              <a:rPr lang="en-US" b="1" dirty="0" smtClean="0">
                <a:solidFill>
                  <a:schemeClr val="accent6"/>
                </a:solidFill>
              </a:rPr>
              <a:t>problems</a:t>
            </a:r>
            <a:r>
              <a:rPr lang="en-US" dirty="0"/>
              <a:t> </a:t>
            </a:r>
            <a:r>
              <a:rPr lang="en-US" dirty="0" smtClean="0"/>
              <a:t>…</a:t>
            </a:r>
          </a:p>
          <a:p>
            <a:r>
              <a:rPr lang="en-US" b="1" dirty="0" err="1" smtClean="0">
                <a:solidFill>
                  <a:schemeClr val="accent6"/>
                </a:solidFill>
              </a:rPr>
              <a:t>Incretin</a:t>
            </a:r>
            <a:r>
              <a:rPr lang="en-US" dirty="0" smtClean="0"/>
              <a:t>-based </a:t>
            </a:r>
            <a:r>
              <a:rPr lang="en-US" dirty="0"/>
              <a:t>diabetes drugs </a:t>
            </a:r>
            <a:r>
              <a:rPr lang="en-US" dirty="0" smtClean="0"/>
              <a:t>… </a:t>
            </a:r>
            <a:r>
              <a:rPr lang="en-US" dirty="0"/>
              <a:t>contribute to the development of </a:t>
            </a:r>
            <a:r>
              <a:rPr lang="en-US" b="1" dirty="0">
                <a:solidFill>
                  <a:schemeClr val="accent6"/>
                </a:solidFill>
              </a:rPr>
              <a:t>pancreatitis</a:t>
            </a:r>
            <a:r>
              <a:rPr lang="en-US" dirty="0"/>
              <a:t> </a:t>
            </a:r>
            <a:r>
              <a:rPr lang="en-US" dirty="0" smtClean="0"/>
              <a:t>…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8196" name="Picture 4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82230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" y="3657600"/>
            <a:ext cx="82230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752600" y="1143000"/>
            <a:ext cx="6019800" cy="1295400"/>
          </a:xfrm>
          <a:prstGeom prst="wedgeRoundRectCallout">
            <a:avLst>
              <a:gd name="adj1" fmla="val 19787"/>
              <a:gd name="adj2" fmla="val -50481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3200" b="1" kern="0" dirty="0" smtClean="0">
                <a:solidFill>
                  <a:prstClr val="black"/>
                </a:solidFill>
              </a:rPr>
              <a:t>2 out of 4 </a:t>
            </a:r>
            <a:r>
              <a:rPr lang="en-US" sz="3200" kern="0" dirty="0" smtClean="0">
                <a:solidFill>
                  <a:prstClr val="black"/>
                </a:solidFill>
              </a:rPr>
              <a:t>test cases discovered!</a:t>
            </a:r>
            <a:endParaRPr lang="en-US" sz="3200" kern="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89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33"/>
    </mc:Choice>
    <mc:Fallback>
      <p:transition spd="slow" advTm="12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19200" y="685800"/>
            <a:ext cx="6781800" cy="1752600"/>
          </a:xfrm>
          <a:prstGeom prst="wedgeRoundRectCallout">
            <a:avLst>
              <a:gd name="adj1" fmla="val 19787"/>
              <a:gd name="adj2" fmla="val -48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</a:rPr>
              <a:t>My Goal: </a:t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Develop </a:t>
            </a:r>
            <a:r>
              <a:rPr lang="en-US" sz="2800" b="1" dirty="0">
                <a:solidFill>
                  <a:schemeClr val="tx1"/>
                </a:solidFill>
              </a:rPr>
              <a:t>computational approaches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turning data into </a:t>
            </a:r>
            <a:r>
              <a:rPr lang="en-US" sz="2800" b="1" dirty="0" smtClean="0">
                <a:solidFill>
                  <a:schemeClr val="tx1"/>
                </a:solidFill>
              </a:rPr>
              <a:t>insight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0" y="2941637"/>
            <a:ext cx="7543800" cy="33829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1"/>
                </a:solidFill>
              </a:rPr>
              <a:t>insight</a:t>
            </a:r>
            <a:r>
              <a:rPr lang="en-US" dirty="0" smtClean="0"/>
              <a:t>?</a:t>
            </a:r>
          </a:p>
          <a:p>
            <a:pPr algn="ctr"/>
            <a:r>
              <a:rPr lang="en-US" dirty="0" smtClean="0"/>
              <a:t>How to </a:t>
            </a:r>
            <a:r>
              <a:rPr lang="en-US" dirty="0" smtClean="0">
                <a:solidFill>
                  <a:schemeClr val="accent1"/>
                </a:solidFill>
              </a:rPr>
              <a:t>help people understand… </a:t>
            </a:r>
          </a:p>
          <a:p>
            <a:pPr lvl="1" algn="ctr"/>
            <a:r>
              <a:rPr lang="en-US" dirty="0"/>
              <a:t>T</a:t>
            </a:r>
            <a:r>
              <a:rPr lang="en-US" dirty="0" smtClean="0"/>
              <a:t>he structure of data?</a:t>
            </a:r>
          </a:p>
          <a:p>
            <a:pPr lvl="1" algn="ctr"/>
            <a:r>
              <a:rPr lang="en-US" dirty="0" smtClean="0"/>
              <a:t>What is interesting in data?</a:t>
            </a:r>
          </a:p>
          <a:p>
            <a:pPr algn="ctr"/>
            <a:r>
              <a:rPr lang="en-US" dirty="0" smtClean="0"/>
              <a:t>How to facilitate </a:t>
            </a:r>
            <a:r>
              <a:rPr lang="en-US" dirty="0" smtClean="0">
                <a:solidFill>
                  <a:schemeClr val="accent1"/>
                </a:solidFill>
              </a:rPr>
              <a:t>discoveries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-990600" y="-685800"/>
            <a:ext cx="3962400" cy="3962400"/>
            <a:chOff x="-990600" y="-685800"/>
            <a:chExt cx="3962400" cy="3962400"/>
          </a:xfrm>
        </p:grpSpPr>
        <p:pic>
          <p:nvPicPr>
            <p:cNvPr id="18434" name="Picture 2" descr="http://images.webestools.com/ribbons/img_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0600" y="-685800"/>
              <a:ext cx="3962400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 rot="18918381">
              <a:off x="-145643" y="666709"/>
              <a:ext cx="213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Example: News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34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97"/>
    </mc:Choice>
    <mc:Fallback>
      <p:transition spd="slow" advTm="29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Insight (Abstract)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229600" cy="50752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Surprise</a:t>
            </a:r>
            <a:endParaRPr lang="en-US" dirty="0" smtClean="0"/>
          </a:p>
          <a:p>
            <a:pPr lvl="1"/>
            <a:r>
              <a:rPr lang="en-US" dirty="0" smtClean="0"/>
              <a:t>Not enough!</a:t>
            </a:r>
          </a:p>
          <a:p>
            <a:pPr lvl="1"/>
            <a:r>
              <a:rPr lang="en-US" dirty="0" smtClean="0"/>
              <a:t>We can extract many surprising connections</a:t>
            </a:r>
          </a:p>
          <a:p>
            <a:pPr lvl="1"/>
            <a:r>
              <a:rPr lang="en-US" dirty="0" smtClean="0"/>
              <a:t>Noise, bias, coincidence…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Plausibility </a:t>
            </a:r>
          </a:p>
          <a:p>
            <a:pPr lvl="1"/>
            <a:r>
              <a:rPr lang="en-US" dirty="0" smtClean="0"/>
              <a:t>Well-supported by the data</a:t>
            </a:r>
          </a:p>
          <a:p>
            <a:pPr lvl="1"/>
            <a:endParaRPr lang="en-US" dirty="0"/>
          </a:p>
          <a:p>
            <a:r>
              <a:rPr lang="en-US" dirty="0" smtClean="0"/>
              <a:t>Very general idea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8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71"/>
    </mc:Choice>
    <mc:Fallback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Insight: 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>
                <a:solidFill>
                  <a:srgbClr val="00B0F0"/>
                </a:solidFill>
              </a:rPr>
              <a:t>Serendipitous</a:t>
            </a:r>
            <a:r>
              <a:rPr lang="en-US" dirty="0" smtClean="0"/>
              <a:t> product search</a:t>
            </a:r>
          </a:p>
          <a:p>
            <a:r>
              <a:rPr lang="en-US" dirty="0" smtClean="0"/>
              <a:t>Find products that are</a:t>
            </a:r>
          </a:p>
          <a:p>
            <a:pPr lvl="1"/>
            <a:r>
              <a:rPr lang="en-US" b="1" dirty="0" smtClean="0"/>
              <a:t>Plausible</a:t>
            </a:r>
            <a:r>
              <a:rPr lang="en-US" dirty="0" smtClean="0"/>
              <a:t>: solve a </a:t>
            </a:r>
            <a:r>
              <a:rPr lang="en-US" dirty="0" smtClean="0">
                <a:solidFill>
                  <a:srgbClr val="00B0F0"/>
                </a:solidFill>
              </a:rPr>
              <a:t>similar problem</a:t>
            </a:r>
          </a:p>
          <a:p>
            <a:pPr lvl="2"/>
            <a:r>
              <a:rPr lang="en-US" dirty="0" smtClean="0"/>
              <a:t>Data: Common-sense facts</a:t>
            </a:r>
          </a:p>
          <a:p>
            <a:pPr lvl="1"/>
            <a:r>
              <a:rPr lang="en-US" b="1" dirty="0" smtClean="0"/>
              <a:t>Surprising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</a:rPr>
              <a:t>not often viewed together</a:t>
            </a:r>
            <a:endParaRPr lang="en-US" dirty="0">
              <a:solidFill>
                <a:srgbClr val="00B0F0"/>
              </a:solidFill>
            </a:endParaRPr>
          </a:p>
          <a:p>
            <a:pPr lvl="2"/>
            <a:r>
              <a:rPr lang="en-US" dirty="0" smtClean="0"/>
              <a:t>Data: </a:t>
            </a:r>
            <a:r>
              <a:rPr lang="en-US" dirty="0"/>
              <a:t>300 million Amazon product pages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1508" name="Picture 4" descr="https://encrypted-tbn0.gstatic.com/images?q=tbn:ANd9GcRw5_sZNwzkJgFdvAFlh7gd9u0ep1FTbDcLz3WIXyfIJ_uGMW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55" y="4632330"/>
            <a:ext cx="1909945" cy="190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amodernrenaissance.com/amr/images/hamperH500X5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9324" r="19835" b="9904"/>
          <a:stretch/>
        </p:blipFill>
        <p:spPr bwMode="auto">
          <a:xfrm>
            <a:off x="2695904" y="4570317"/>
            <a:ext cx="1413641" cy="19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459014" y="4730761"/>
            <a:ext cx="457200" cy="138999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13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93"/>
    </mc:Choice>
    <mc:Fallback>
      <p:transition spd="slow" advTm="53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12290" name="Picture 2" descr="http://www.boostsuite.com/wp-content/uploads/2012/06/FreeColorfulWebsiteSearchBoxesVector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7892" r="5870" b="71933"/>
          <a:stretch/>
        </p:blipFill>
        <p:spPr bwMode="auto">
          <a:xfrm>
            <a:off x="2743200" y="1524000"/>
            <a:ext cx="3452648" cy="77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thumb/a/a7/Mano_cursor.svg/340px-Mano_cursor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95600"/>
            <a:ext cx="522433" cy="67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.cdn4.123rf.com/168nwm/logos/logos1002/logos100200106/6352058-discussing-a-report--doctor-and-nurse-with-a-document-against-whi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455286"/>
            <a:ext cx="16002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97668"/>
            <a:ext cx="153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Medical Notes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6" name="Picture 6" descr="http://ibmi.mf.uni-lj.si/sites/default/files/medline_det_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219200"/>
            <a:ext cx="1323975" cy="104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02607" y="2237326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Publications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8" name="Picture 8" descr="http://img1.jike.com/get?name=T1YqqsBgLC1RCvBVd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26" y="3179618"/>
            <a:ext cx="2551774" cy="26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287" r="3118" b="40849"/>
          <a:stretch/>
        </p:blipFill>
        <p:spPr bwMode="auto">
          <a:xfrm>
            <a:off x="6606827" y="4228130"/>
            <a:ext cx="523339" cy="1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" r="78271" b="58988"/>
          <a:stretch/>
        </p:blipFill>
        <p:spPr bwMode="auto">
          <a:xfrm>
            <a:off x="6606827" y="3233249"/>
            <a:ext cx="451198" cy="105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6764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590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934200" y="2667000"/>
            <a:ext cx="762000" cy="4572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0" descr="http://www.valdot.com/valdot/images/goe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1" y="1193879"/>
            <a:ext cx="1298575" cy="11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13703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1. Find </a:t>
            </a:r>
            <a:r>
              <a:rPr lang="en-US" sz="2400" b="1" dirty="0" smtClean="0">
                <a:solidFill>
                  <a:prstClr val="black"/>
                </a:solidFill>
              </a:rPr>
              <a:t>Plausible</a:t>
            </a:r>
            <a:r>
              <a:rPr lang="en-US" sz="2400" dirty="0" smtClean="0">
                <a:solidFill>
                  <a:prstClr val="black"/>
                </a:solidFill>
              </a:rPr>
              <a:t> Candidates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78851" y="5867400"/>
            <a:ext cx="4005897" cy="5719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2. Rank by </a:t>
            </a:r>
            <a:r>
              <a:rPr lang="en-US" sz="2400" b="1" dirty="0" smtClean="0">
                <a:solidFill>
                  <a:prstClr val="black"/>
                </a:solidFill>
              </a:rPr>
              <a:t>Surprise</a:t>
            </a:r>
            <a:endParaRPr lang="en-US" sz="2400" b="1" kern="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14800" y="4038600"/>
            <a:ext cx="1800642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http://www.greenteam.mersd.org/wp-content/uploads/2013/11/amazon-logo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27" y="1074737"/>
            <a:ext cx="2276370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3984" y="1219200"/>
            <a:ext cx="2639216" cy="1387458"/>
            <a:chOff x="-2209800" y="3803331"/>
            <a:chExt cx="2639216" cy="1396920"/>
          </a:xfrm>
        </p:grpSpPr>
        <p:sp>
          <p:nvSpPr>
            <p:cNvPr id="4" name="Rectangle 3"/>
            <p:cNvSpPr/>
            <p:nvPr/>
          </p:nvSpPr>
          <p:spPr>
            <a:xfrm>
              <a:off x="-2209800" y="3803331"/>
              <a:ext cx="2639216" cy="1396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580" name="Picture 4" descr="ConceptNet 5 -- Computers just got smarter.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74" t="41576" r="29677" b="42642"/>
            <a:stretch/>
          </p:blipFill>
          <p:spPr bwMode="auto">
            <a:xfrm>
              <a:off x="-2154233" y="4038600"/>
              <a:ext cx="2535233" cy="70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2299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56"/>
    </mc:Choice>
    <mc:Fallback>
      <p:transition spd="slow" advTm="13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Shopping Tips from Our System’s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9938" name="Picture 2" descr="http://ecx.images-amazon.com/images/I/81IFyPoRKQL._SY45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17" y="9906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img.grouponcdn.com/deal/3TzCtfhcwiaZsZr8Zeep/Fq-440x267/v1/c700x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2" y="1409699"/>
            <a:ext cx="2775438" cy="16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http://img.diytrade.com/cdimg/1262946/14359823/0/1282824438/promotional_car_floor_m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2" y="3759591"/>
            <a:ext cx="1917321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http://www.slipxsolutions.com/media/catalog/product/cache/6/image/800x800/9df78eab33525d08d6e5fb8d27136e95/l/g/lgrubberwh_hi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79" y="3745523"/>
            <a:ext cx="2293938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8" name="Picture 12" descr="http://asteamtech.com/documents/Black_stair_nosing_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5" r="7209"/>
          <a:stretch/>
        </p:blipFill>
        <p:spPr bwMode="auto">
          <a:xfrm>
            <a:off x="6781800" y="3745523"/>
            <a:ext cx="2097833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5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99"/>
    </mc:Choice>
    <mc:Fallback>
      <p:transition spd="slow" advTm="38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Aha! Project: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researchers can </a:t>
            </a:r>
            <a:r>
              <a:rPr lang="en-US" dirty="0" smtClean="0">
                <a:solidFill>
                  <a:srgbClr val="00B0F0"/>
                </a:solidFill>
              </a:rPr>
              <a:t>discover</a:t>
            </a:r>
            <a:r>
              <a:rPr lang="en-US" dirty="0" smtClean="0"/>
              <a:t> promising new ideas!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Early discovery of medical </a:t>
            </a:r>
            <a:r>
              <a:rPr lang="en-US" dirty="0" smtClean="0">
                <a:solidFill>
                  <a:srgbClr val="00B0F0"/>
                </a:solidFill>
              </a:rPr>
              <a:t>breakthroughs</a:t>
            </a:r>
          </a:p>
          <a:p>
            <a:endParaRPr lang="en-US" dirty="0" smtClean="0"/>
          </a:p>
          <a:p>
            <a:r>
              <a:rPr lang="en-US" dirty="0" smtClean="0"/>
              <a:t>Applications </a:t>
            </a:r>
            <a:r>
              <a:rPr lang="en-US" dirty="0"/>
              <a:t>in other </a:t>
            </a:r>
            <a:r>
              <a:rPr lang="en-US" dirty="0" smtClean="0"/>
              <a:t>domains</a:t>
            </a:r>
          </a:p>
          <a:p>
            <a:pPr lvl="1"/>
            <a:r>
              <a:rPr lang="en-US" dirty="0" smtClean="0"/>
              <a:t>Serendipitous product 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93"/>
    </mc:Choice>
    <mc:Fallback>
      <p:transition spd="slow" advTm="29793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10832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Metro Maps of Information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400" dirty="0"/>
              <a:t>Reveal the underlying structure of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endParaRPr lang="en-US" sz="2400" dirty="0" smtClean="0"/>
          </a:p>
          <a:p>
            <a:pPr algn="ctr"/>
            <a:r>
              <a:rPr lang="en-US" sz="2800" b="1" dirty="0"/>
              <a:t>The </a:t>
            </a:r>
            <a:r>
              <a:rPr lang="en-US" sz="2800" b="1" dirty="0" smtClean="0"/>
              <a:t>Aha! </a:t>
            </a:r>
            <a:r>
              <a:rPr lang="en-US" sz="2800" b="1" dirty="0"/>
              <a:t>Project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400" dirty="0"/>
              <a:t>What’s interesting in the data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295400" y="457200"/>
            <a:ext cx="6781800" cy="1752600"/>
          </a:xfrm>
          <a:prstGeom prst="wedgeRoundRectCallout">
            <a:avLst>
              <a:gd name="adj1" fmla="val 19787"/>
              <a:gd name="adj2" fmla="val -481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</a:rPr>
              <a:t>My Goal: </a:t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Develop </a:t>
            </a:r>
            <a:r>
              <a:rPr lang="en-US" sz="2800" b="1" dirty="0">
                <a:solidFill>
                  <a:schemeClr val="tx1"/>
                </a:solidFill>
              </a:rPr>
              <a:t>computational approaches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turning data into </a:t>
            </a:r>
            <a:r>
              <a:rPr lang="en-US" sz="2800" b="1" dirty="0" smtClean="0">
                <a:solidFill>
                  <a:schemeClr val="tx1"/>
                </a:solidFill>
              </a:rPr>
              <a:t>insight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17"/>
    </mc:Choice>
    <mc:Fallback>
      <p:transition spd="slow" advTm="12517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2E07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92D050"/>
                </a:solidFill>
              </a:rPr>
              <a:t>Future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24400" y="1371600"/>
            <a:ext cx="1541128" cy="4377731"/>
            <a:chOff x="7053464" y="1494134"/>
            <a:chExt cx="1541128" cy="4377731"/>
          </a:xfrm>
        </p:grpSpPr>
        <p:sp>
          <p:nvSpPr>
            <p:cNvPr id="18" name="TextBox 17"/>
            <p:cNvSpPr txBox="1"/>
            <p:nvPr/>
          </p:nvSpPr>
          <p:spPr>
            <a:xfrm>
              <a:off x="7053464" y="3060560"/>
              <a:ext cx="872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News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3464" y="1494134"/>
              <a:ext cx="1350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Medicine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53464" y="4626986"/>
              <a:ext cx="1541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Commerce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53464" y="5410200"/>
              <a:ext cx="14056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Literature</a:t>
              </a:r>
              <a:endParaRPr lang="en-US" sz="2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53464" y="3843773"/>
              <a:ext cx="824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Legal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53464" y="2277347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Science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1371600"/>
            <a:ext cx="2218556" cy="4569007"/>
            <a:chOff x="9303674" y="1447800"/>
            <a:chExt cx="2218556" cy="4569007"/>
          </a:xfrm>
        </p:grpSpPr>
        <p:sp>
          <p:nvSpPr>
            <p:cNvPr id="24" name="TextBox 23"/>
            <p:cNvSpPr txBox="1"/>
            <p:nvPr/>
          </p:nvSpPr>
          <p:spPr>
            <a:xfrm>
              <a:off x="9303674" y="1447800"/>
              <a:ext cx="1949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92D050"/>
                  </a:solidFill>
                </a:rPr>
                <a:t>Social </a:t>
              </a:r>
              <a:r>
                <a:rPr lang="en-US" sz="2400" b="1" dirty="0" smtClean="0">
                  <a:solidFill>
                    <a:srgbClr val="92D050"/>
                  </a:solidFill>
                </a:rPr>
                <a:t>Science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03674" y="4014890"/>
              <a:ext cx="21322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92D050"/>
                  </a:solidFill>
                </a:rPr>
                <a:t>Corporate </a:t>
              </a:r>
              <a:r>
                <a:rPr lang="en-US" sz="2400" b="1" dirty="0" smtClean="0">
                  <a:solidFill>
                    <a:srgbClr val="92D050"/>
                  </a:solidFill>
                </a:rPr>
                <a:t>Data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303674" y="5041726"/>
              <a:ext cx="2085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Inv. Journalism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03674" y="2988054"/>
              <a:ext cx="109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History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3674" y="3501472"/>
              <a:ext cx="195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Personal Data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03674" y="4528308"/>
              <a:ext cx="19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Financial Data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303674" y="2474636"/>
              <a:ext cx="1783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Life Sciences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03674" y="1961218"/>
              <a:ext cx="22185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92D050"/>
                  </a:solidFill>
                </a:rPr>
                <a:t>Political Science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303674" y="5555142"/>
              <a:ext cx="9717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92D050"/>
                  </a:solidFill>
                </a:rPr>
                <a:t>Vision</a:t>
              </a:r>
              <a:endParaRPr lang="en-US" sz="24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905000" y="76200"/>
            <a:ext cx="1676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54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59"/>
    </mc:Choice>
    <mc:Fallback>
      <p:transition spd="slow" advTm="7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s.cdn1.123rf.com/168nwm/bill2499/bill24991301/bill2499130100020/17421523-crack-v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838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Long-Term Direction: </a:t>
            </a:r>
            <a:br>
              <a:rPr lang="en-US" dirty="0" smtClean="0"/>
            </a:br>
            <a:r>
              <a:rPr lang="en-US" dirty="0" smtClean="0"/>
              <a:t>Bridge the Gap!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t="18189" r="20755" b="8829"/>
          <a:stretch/>
        </p:blipFill>
        <p:spPr bwMode="auto">
          <a:xfrm>
            <a:off x="5029200" y="2743200"/>
            <a:ext cx="3823237" cy="257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w.enake.net/fotos/blog/madre_del_amor_hermoso/Data_Ce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4" y="2913622"/>
            <a:ext cx="3684606" cy="2115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981200"/>
            <a:ext cx="2483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Massive, Dull Data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1981200"/>
            <a:ext cx="2877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Interesting for People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85489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50"/>
    </mc:Choice>
    <mc:Fallback>
      <p:transition spd="slow" advTm="1775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dshahaf\Downloads\slides_2\slide 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97" y="3268802"/>
            <a:ext cx="4524703" cy="36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Creativity: Inspiration Generator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7828" r="17111" b="46141"/>
          <a:stretch/>
        </p:blipFill>
        <p:spPr>
          <a:xfrm>
            <a:off x="-10515600" y="2438400"/>
            <a:ext cx="8534400" cy="36348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-8458200" y="3314700"/>
            <a:ext cx="5334000" cy="19050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066800"/>
            <a:ext cx="83058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</a:rPr>
              <a:t>Goal: </a:t>
            </a:r>
            <a:r>
              <a:rPr lang="en-US" sz="3200" dirty="0" smtClean="0">
                <a:solidFill>
                  <a:prstClr val="black"/>
                </a:solidFill>
              </a:rPr>
              <a:t>How can I change my product to expand my business?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53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50"/>
    </mc:Choice>
    <mc:Fallback>
      <p:transition spd="slow" advTm="1475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SCAMPER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Substitute. Combine. Adapt. Modify. Put to another use. Eliminate. Reverse.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Modify: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Built a </a:t>
            </a:r>
            <a:r>
              <a:rPr lang="en-US" dirty="0" smtClean="0">
                <a:solidFill>
                  <a:schemeClr val="accent1"/>
                </a:solidFill>
              </a:rPr>
              <a:t>prototype system </a:t>
            </a:r>
            <a:r>
              <a:rPr lang="en-US" dirty="0" smtClean="0"/>
              <a:t>using </a:t>
            </a:r>
            <a:r>
              <a:rPr lang="en-US" dirty="0" err="1" smtClean="0"/>
              <a:t>ConceptNet</a:t>
            </a:r>
            <a:r>
              <a:rPr lang="en-US" dirty="0" smtClean="0"/>
              <a:t> and Amazon data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5" name="Picture 2" descr="http://green.thefuntimesguide.com/images/blogs/waterpik-ecoflow-shower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74" y="29718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paulsiodadds.com/wp-content/uploads/2013/11/Waterp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090" y="2895600"/>
            <a:ext cx="1610710" cy="16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09090" y="2971800"/>
            <a:ext cx="457200" cy="1389993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11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13"/>
    </mc:Choice>
    <mc:Fallback>
      <p:transition spd="slow" advTm="215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dshahaf\Downloads\slides_2\slide 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057400"/>
            <a:ext cx="4660632" cy="37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8229600" cy="414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400" b="1" dirty="0" smtClean="0">
                <a:solidFill>
                  <a:srgbClr val="00B0F0"/>
                </a:solidFill>
              </a:rPr>
              <a:t>So, you want to understand a complex news story…</a:t>
            </a:r>
            <a:endParaRPr lang="en-US" sz="5000" b="1" dirty="0" smtClean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8" descr="C:\Users\dshahaf\Downloads\slides_2\slide 0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648200" cy="37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4308"/>
      </p:ext>
    </p:extLst>
  </p:cSld>
  <p:clrMapOvr>
    <a:masterClrMapping/>
  </p:clrMapOvr>
  <p:transition advTm="725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Inspiration Generator: System Output</a:t>
            </a:r>
            <a:br>
              <a:rPr lang="en-US" dirty="0" smtClean="0"/>
            </a:br>
            <a:r>
              <a:rPr lang="en-US" sz="3600" dirty="0" smtClean="0"/>
              <a:t>Query: Alarm Clock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Coffee machine </a:t>
            </a:r>
            <a:r>
              <a:rPr lang="en-US" dirty="0" smtClean="0"/>
              <a:t>with a timer</a:t>
            </a:r>
          </a:p>
          <a:p>
            <a:r>
              <a:rPr lang="en-US" dirty="0" smtClean="0"/>
              <a:t>Alarm clock controls a </a:t>
            </a:r>
            <a:r>
              <a:rPr lang="en-US" dirty="0" smtClean="0">
                <a:solidFill>
                  <a:srgbClr val="00B0F0"/>
                </a:solidFill>
              </a:rPr>
              <a:t>dimmer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Silent</a:t>
            </a:r>
            <a:r>
              <a:rPr lang="en-US" dirty="0" smtClean="0"/>
              <a:t> alarm clock (vibrates?)</a:t>
            </a:r>
          </a:p>
          <a:p>
            <a:pPr lvl="1"/>
            <a:r>
              <a:rPr lang="en-US" dirty="0" smtClean="0"/>
              <a:t> Deaf </a:t>
            </a:r>
            <a:r>
              <a:rPr lang="en-US" dirty="0"/>
              <a:t>people (or </a:t>
            </a:r>
            <a:r>
              <a:rPr lang="en-US" dirty="0" smtClean="0"/>
              <a:t>considerate people)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Incorporate</a:t>
            </a:r>
            <a:r>
              <a:rPr lang="en-US" dirty="0" smtClean="0"/>
              <a:t> in spy </a:t>
            </a:r>
            <a:r>
              <a:rPr lang="en-US" dirty="0"/>
              <a:t>gadgets, </a:t>
            </a:r>
            <a:r>
              <a:rPr lang="en-US" dirty="0" smtClean="0"/>
              <a:t>microwaves</a:t>
            </a:r>
          </a:p>
          <a:p>
            <a:r>
              <a:rPr lang="en-US" dirty="0" smtClean="0"/>
              <a:t>Help people </a:t>
            </a:r>
            <a:r>
              <a:rPr lang="en-US" dirty="0"/>
              <a:t>who have trouble sleeping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ind </a:t>
            </a: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best time </a:t>
            </a:r>
            <a:r>
              <a:rPr lang="en-US" dirty="0"/>
              <a:t>to wake you </a:t>
            </a:r>
            <a:r>
              <a:rPr lang="en-US" dirty="0" smtClean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680899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85"/>
    </mc:Choice>
    <mc:Fallback>
      <p:transition spd="slow" advTm="30885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to store (or even retrieve) data</a:t>
            </a:r>
          </a:p>
          <a:p>
            <a:r>
              <a:rPr lang="en-US" dirty="0" smtClean="0"/>
              <a:t>Reveal </a:t>
            </a:r>
            <a:r>
              <a:rPr lang="en-US" dirty="0" smtClean="0">
                <a:solidFill>
                  <a:srgbClr val="00B0F0"/>
                </a:solidFill>
              </a:rPr>
              <a:t>structure</a:t>
            </a:r>
          </a:p>
          <a:p>
            <a:r>
              <a:rPr lang="en-US" dirty="0" smtClean="0"/>
              <a:t>Discover </a:t>
            </a:r>
            <a:r>
              <a:rPr lang="en-US" dirty="0" smtClean="0">
                <a:solidFill>
                  <a:srgbClr val="00B0F0"/>
                </a:solidFill>
              </a:rPr>
              <a:t>unknown connections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Validate</a:t>
            </a:r>
            <a:r>
              <a:rPr lang="en-US" dirty="0" smtClean="0"/>
              <a:t>: User studies, early discovery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0"/>
            <a:ext cx="8686800" cy="1097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can help us </a:t>
            </a:r>
            <a:r>
              <a:rPr lang="en-US" dirty="0" smtClean="0"/>
              <a:t>understand, better </a:t>
            </a:r>
            <a:r>
              <a:rPr lang="en-US" dirty="0"/>
              <a:t>decisions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Must make sense of data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90617" y="1385888"/>
            <a:ext cx="7162764" cy="4252910"/>
          </a:xfrm>
          <a:prstGeom prst="rightArrow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own Arrow 9"/>
          <p:cNvSpPr/>
          <p:nvPr/>
        </p:nvSpPr>
        <p:spPr>
          <a:xfrm rot="16200000">
            <a:off x="2724491" y="4295971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61" y="3850979"/>
            <a:ext cx="2823845" cy="1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6534491" y="4295970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287" r="3118" b="40849"/>
          <a:stretch/>
        </p:blipFill>
        <p:spPr bwMode="auto">
          <a:xfrm>
            <a:off x="7630061" y="3970522"/>
            <a:ext cx="523339" cy="1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057400" cy="7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89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70"/>
    </mc:Choice>
    <mc:Fallback>
      <p:transition spd="slow" advTm="29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057400" cy="7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to store (or even retrieve) data</a:t>
            </a:r>
          </a:p>
          <a:p>
            <a:r>
              <a:rPr lang="en-US" dirty="0" smtClean="0"/>
              <a:t>Reveal </a:t>
            </a:r>
            <a:r>
              <a:rPr lang="en-US" dirty="0" smtClean="0">
                <a:solidFill>
                  <a:srgbClr val="00B0F0"/>
                </a:solidFill>
              </a:rPr>
              <a:t>structure</a:t>
            </a:r>
          </a:p>
          <a:p>
            <a:r>
              <a:rPr lang="en-US" dirty="0" smtClean="0"/>
              <a:t>Discover </a:t>
            </a:r>
            <a:r>
              <a:rPr lang="en-US" dirty="0" smtClean="0">
                <a:solidFill>
                  <a:srgbClr val="00B0F0"/>
                </a:solidFill>
              </a:rPr>
              <a:t>unknown connections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Validate</a:t>
            </a:r>
            <a:r>
              <a:rPr lang="en-US" dirty="0" smtClean="0"/>
              <a:t>: User studies, early discovery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90617" y="1385888"/>
            <a:ext cx="7162764" cy="4252910"/>
          </a:xfrm>
          <a:prstGeom prst="rightArrow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own Arrow 9"/>
          <p:cNvSpPr/>
          <p:nvPr/>
        </p:nvSpPr>
        <p:spPr>
          <a:xfrm rot="16200000">
            <a:off x="2724491" y="4295971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61" y="3850979"/>
            <a:ext cx="2823845" cy="1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6534491" y="4295970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287" r="3118" b="40849"/>
          <a:stretch/>
        </p:blipFill>
        <p:spPr bwMode="auto">
          <a:xfrm>
            <a:off x="7630061" y="3970522"/>
            <a:ext cx="523339" cy="1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762000"/>
            <a:ext cx="8686800" cy="1097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can help us </a:t>
            </a:r>
            <a:r>
              <a:rPr lang="en-US" dirty="0" smtClean="0"/>
              <a:t>understand, better </a:t>
            </a:r>
            <a:r>
              <a:rPr lang="en-US" dirty="0"/>
              <a:t>decisions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Must make sense of data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pic>
        <p:nvPicPr>
          <p:cNvPr id="15" name="Picture 2" descr="http://blog.churchoftherock.ca/wp-content/uploads/2011/12/church-sign-some-questions-cannot-be-answered-by-goog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4944287" cy="50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08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4"/>
    </mc:Choice>
    <mc:Fallback>
      <p:transition spd="slow" advTm="6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to store (or even retrieve) data</a:t>
            </a:r>
          </a:p>
          <a:p>
            <a:r>
              <a:rPr lang="en-US" dirty="0" smtClean="0"/>
              <a:t>Reveal </a:t>
            </a:r>
            <a:r>
              <a:rPr lang="en-US" dirty="0" smtClean="0">
                <a:solidFill>
                  <a:srgbClr val="00B0F0"/>
                </a:solidFill>
              </a:rPr>
              <a:t>structure</a:t>
            </a:r>
          </a:p>
          <a:p>
            <a:r>
              <a:rPr lang="en-US" dirty="0" smtClean="0"/>
              <a:t>Discover </a:t>
            </a:r>
            <a:r>
              <a:rPr lang="en-US" dirty="0" smtClean="0">
                <a:solidFill>
                  <a:srgbClr val="00B0F0"/>
                </a:solidFill>
              </a:rPr>
              <a:t>unknown connections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Validate</a:t>
            </a:r>
            <a:r>
              <a:rPr lang="en-US" dirty="0" smtClean="0"/>
              <a:t>: User studies, early discovery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0"/>
            <a:ext cx="8686800" cy="1097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can help us </a:t>
            </a:r>
            <a:r>
              <a:rPr lang="en-US" dirty="0" smtClean="0"/>
              <a:t>understand, better </a:t>
            </a:r>
            <a:r>
              <a:rPr lang="en-US" dirty="0"/>
              <a:t>decisions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Must make sense of data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990617" y="1385888"/>
            <a:ext cx="7162764" cy="4252910"/>
          </a:xfrm>
          <a:prstGeom prst="rightArrow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own Arrow 9"/>
          <p:cNvSpPr/>
          <p:nvPr/>
        </p:nvSpPr>
        <p:spPr>
          <a:xfrm rot="16200000">
            <a:off x="2724491" y="4295971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61" y="3850979"/>
            <a:ext cx="2823845" cy="17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6534491" y="4295970"/>
            <a:ext cx="942004" cy="579664"/>
          </a:xfrm>
          <a:prstGeom prst="downArrow">
            <a:avLst>
              <a:gd name="adj1" fmla="val 50000"/>
              <a:gd name="adj2" fmla="val 81576"/>
            </a:avLst>
          </a:prstGeom>
          <a:solidFill>
            <a:srgbClr val="47D94E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Picture 8" descr="http://img1.jike.com/get?name=T1YqqsBgLC1RCvBVd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287" r="3118" b="40849"/>
          <a:stretch/>
        </p:blipFill>
        <p:spPr bwMode="auto">
          <a:xfrm>
            <a:off x="7630061" y="3970522"/>
            <a:ext cx="523339" cy="151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5791200" y="5181600"/>
            <a:ext cx="3124200" cy="1425828"/>
          </a:xfrm>
          <a:prstGeom prst="wedgeRoundRectCallout">
            <a:avLst>
              <a:gd name="adj1" fmla="val 66007"/>
              <a:gd name="adj2" fmla="val 7560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gency FB" pitchFamily="34" charset="0"/>
              </a:rPr>
              <a:t>Thank you!</a:t>
            </a:r>
            <a:endParaRPr lang="en-US" sz="4800" dirty="0">
              <a:solidFill>
                <a:schemeClr val="tx1"/>
              </a:solidFill>
              <a:latin typeface="Agency FB" pitchFamily="34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057400" cy="7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14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9"/>
    </mc:Choice>
    <mc:Fallback>
      <p:transition spd="slow" advTm="3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are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87" y="7086600"/>
            <a:ext cx="8229600" cy="685800"/>
          </a:xfrm>
        </p:spPr>
        <p:txBody>
          <a:bodyPr/>
          <a:lstStyle/>
          <a:p>
            <a:r>
              <a:rPr lang="en-US" dirty="0" smtClean="0"/>
              <a:t>But do not show how </a:t>
            </a:r>
            <a:r>
              <a:rPr lang="en-US" dirty="0" smtClean="0">
                <a:solidFill>
                  <a:srgbClr val="00B0F0"/>
                </a:solidFill>
              </a:rPr>
              <a:t>it all fits together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1563255"/>
            <a:ext cx="9144000" cy="6465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4800" y="2315267"/>
            <a:ext cx="3789097" cy="1704348"/>
            <a:chOff x="20903" y="2639052"/>
            <a:chExt cx="5110337" cy="224861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27709" y="2639052"/>
              <a:ext cx="5103531" cy="148474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96" r="3661"/>
            <a:stretch/>
          </p:blipFill>
          <p:spPr>
            <a:xfrm>
              <a:off x="20903" y="4038600"/>
              <a:ext cx="4932097" cy="84906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0" y="3867215"/>
            <a:ext cx="4188600" cy="1695385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841806" y="3143315"/>
            <a:ext cx="4841941" cy="1752600"/>
          </a:xfrm>
          <a:prstGeom prst="wedgeRoundRectCallout">
            <a:avLst>
              <a:gd name="adj1" fmla="val 19787"/>
              <a:gd name="adj2" fmla="val -8417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About 57,500,000 </a:t>
            </a:r>
            <a:r>
              <a:rPr lang="en-US" sz="3200" dirty="0" smtClean="0">
                <a:solidFill>
                  <a:schemeClr val="tx1"/>
                </a:solidFill>
              </a:rPr>
              <a:t>results.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How do they </a:t>
            </a:r>
            <a:r>
              <a:rPr lang="en-US" sz="3200" b="1" dirty="0" smtClean="0">
                <a:solidFill>
                  <a:schemeClr val="tx1"/>
                </a:solidFill>
              </a:rPr>
              <a:t>fit together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2221468"/>
            <a:ext cx="2022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About 57,500,000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708600"/>
      </p:ext>
    </p:extLst>
  </p:cSld>
  <p:clrMapOvr>
    <a:masterClrMapping/>
  </p:clrMapOvr>
  <p:transition advTm="179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9" y="1047750"/>
            <a:ext cx="723900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23509" y="6901934"/>
            <a:ext cx="462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e.g., </a:t>
            </a:r>
            <a:r>
              <a:rPr lang="en-US" dirty="0" err="1" smtClean="0"/>
              <a:t>NewsJunkie</a:t>
            </a:r>
            <a:r>
              <a:rPr lang="en-US" dirty="0" smtClean="0"/>
              <a:t> [</a:t>
            </a:r>
            <a:r>
              <a:rPr lang="en-US" dirty="0" err="1" smtClean="0"/>
              <a:t>Gabrilovich</a:t>
            </a:r>
            <a:r>
              <a:rPr lang="en-US" dirty="0" smtClean="0"/>
              <a:t>, </a:t>
            </a:r>
            <a:r>
              <a:rPr lang="en-US" dirty="0" err="1" smtClean="0"/>
              <a:t>Dumais</a:t>
            </a:r>
            <a:r>
              <a:rPr lang="en-US" dirty="0" smtClean="0"/>
              <a:t>, Horvitz]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057400"/>
            <a:ext cx="2480616" cy="3266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762000"/>
            <a:ext cx="8610600" cy="6096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7019" y="3904129"/>
            <a:ext cx="7744968" cy="0"/>
          </a:xfrm>
          <a:prstGeom prst="straightConnector1">
            <a:avLst/>
          </a:prstGeom>
          <a:ln w="142875">
            <a:solidFill>
              <a:srgbClr val="F747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081646"/>
      </p:ext>
    </p:extLst>
  </p:cSld>
  <p:clrMapOvr>
    <a:masterClrMapping/>
  </p:clrMapOvr>
  <p:transition advTm="1038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Stories are not Linear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2BF79-BF75-467F-8C17-39DEFD80AFB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602" name="Picture 2" descr="http://us.123rf.com/400wm/400/400/wildcat78/wildcat780808/wildcat78080800028/3503570-crazy-woman-with-tangle-of-cables-and-wires-in-hands-isolated-on-whi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19948"/>
            <a:ext cx="4078014" cy="57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898217"/>
      </p:ext>
    </p:extLst>
  </p:cSld>
  <p:clrMapOvr>
    <a:masterClrMapping/>
  </p:clrMapOvr>
  <p:transition advTm="13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4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9.5|1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1|1.6|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3.8|7|4.6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7.3|13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2.3|6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5|8.5|3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4.6|25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9|13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4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2.3|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2|2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3|2.9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9|1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8.1|3.1|3.7|2.8|14.4"/>
</p:tagLst>
</file>

<file path=ppt/theme/theme1.xml><?xml version="1.0" encoding="utf-8"?>
<a:theme xmlns:a="http://schemas.openxmlformats.org/drawingml/2006/main" name="infoovermu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FF5757"/>
      </a:accent2>
      <a:accent3>
        <a:srgbClr val="299B23"/>
      </a:accent3>
      <a:accent4>
        <a:srgbClr val="D200D7"/>
      </a:accent4>
      <a:accent5>
        <a:srgbClr val="4BACC6"/>
      </a:accent5>
      <a:accent6>
        <a:srgbClr val="F6822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elect-template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FFFFFF"/>
      </a:accent1>
      <a:accent2>
        <a:srgbClr val="FFCF01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BB01"/>
      </a:accent6>
      <a:hlink>
        <a:srgbClr val="FF0000"/>
      </a:hlink>
      <a:folHlink>
        <a:srgbClr val="3333CC"/>
      </a:folHlink>
    </a:clrScheme>
    <a:fontScheme name="select-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select-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ect-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ect-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ect-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openHouse1</Template>
  <TotalTime>73788</TotalTime>
  <Words>2197</Words>
  <Application>Microsoft Office PowerPoint</Application>
  <PresentationFormat>On-screen Show (4:3)</PresentationFormat>
  <Paragraphs>530</Paragraphs>
  <Slides>63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infoovermuri</vt:lpstr>
      <vt:lpstr>1_select-template</vt:lpstr>
      <vt:lpstr>The Aha! Moment:  From Data to Insight</vt:lpstr>
      <vt:lpstr>Acquiring Data Used to be Hard Work</vt:lpstr>
      <vt:lpstr>… Not Anymore</vt:lpstr>
      <vt:lpstr>We Have LOTS of Data</vt:lpstr>
      <vt:lpstr>PowerPoint Presentation</vt:lpstr>
      <vt:lpstr>PowerPoint Presentation</vt:lpstr>
      <vt:lpstr>Search Engines are Great</vt:lpstr>
      <vt:lpstr>Timeline Systems</vt:lpstr>
      <vt:lpstr>Real Stories are not Linear</vt:lpstr>
      <vt:lpstr>Holy Grail: Issue Maps</vt:lpstr>
      <vt:lpstr>Holy Grail: Issue Maps</vt:lpstr>
      <vt:lpstr>Proposed System: Metro Maps</vt:lpstr>
      <vt:lpstr>Finding Good Maps</vt:lpstr>
      <vt:lpstr>Properties of a Good Map</vt:lpstr>
      <vt:lpstr>Coherence: Main Idea</vt:lpstr>
      <vt:lpstr>Properties of a Good Map</vt:lpstr>
      <vt:lpstr>Max-coherence Map Query: Greek debt</vt:lpstr>
      <vt:lpstr>Properties of a Good Map</vt:lpstr>
      <vt:lpstr>PowerPoint Presentation</vt:lpstr>
      <vt:lpstr>High-coverage, Coherent Map Query: Greek debt</vt:lpstr>
      <vt:lpstr>Properties of a Good Map</vt:lpstr>
      <vt:lpstr>Mathematical Formulation</vt:lpstr>
      <vt:lpstr>Example Map: Greek Debt</vt:lpstr>
      <vt:lpstr>Evaluation</vt:lpstr>
      <vt:lpstr>Task 1: Simple Question Answering</vt:lpstr>
      <vt:lpstr>Task 2: High-Level Understanding</vt:lpstr>
      <vt:lpstr>Task 2: High-Level Understanding</vt:lpstr>
      <vt:lpstr>PowerPoint Presentation</vt:lpstr>
      <vt:lpstr>Maps are Easy to Adapt to Other Domains</vt:lpstr>
      <vt:lpstr>Application 2: Science</vt:lpstr>
      <vt:lpstr>Example Map: Reinforcement Learning</vt:lpstr>
      <vt:lpstr>User Study</vt:lpstr>
      <vt:lpstr>Evaluation</vt:lpstr>
      <vt:lpstr>Results (in a nutshell)</vt:lpstr>
      <vt:lpstr>Application 3: Legal Documents</vt:lpstr>
      <vt:lpstr>Commerce Clause</vt:lpstr>
      <vt:lpstr>Application 4: Books</vt:lpstr>
      <vt:lpstr>Lord of the Rings Map</vt:lpstr>
      <vt:lpstr>Making Maps Useful</vt:lpstr>
      <vt:lpstr>Metro Maps: Recap</vt:lpstr>
      <vt:lpstr>The Aha! Project</vt:lpstr>
      <vt:lpstr>Properties of Insight (Abstract)</vt:lpstr>
      <vt:lpstr>Properties of Insight (Medical)</vt:lpstr>
      <vt:lpstr>System Overview</vt:lpstr>
      <vt:lpstr>System Overview</vt:lpstr>
      <vt:lpstr>System Overview</vt:lpstr>
      <vt:lpstr>Actual System’s Output</vt:lpstr>
      <vt:lpstr>Evaluation</vt:lpstr>
      <vt:lpstr>Our Results</vt:lpstr>
      <vt:lpstr>Properties of Insight (Abstract)</vt:lpstr>
      <vt:lpstr>Insight: Commerce</vt:lpstr>
      <vt:lpstr>Algorithm</vt:lpstr>
      <vt:lpstr>Shopping Tips from Our System’s Output</vt:lpstr>
      <vt:lpstr>Aha! Project: Recap</vt:lpstr>
      <vt:lpstr>PowerPoint Presentation</vt:lpstr>
      <vt:lpstr>PowerPoint Presentation</vt:lpstr>
      <vt:lpstr>Long-Term Direction:  Bridge the Gap!</vt:lpstr>
      <vt:lpstr>Creativity: Inspiration Generator</vt:lpstr>
      <vt:lpstr>SCAMPER Model</vt:lpstr>
      <vt:lpstr>Inspiration Generator: System Output Query: Alarm Clock</vt:lpstr>
      <vt:lpstr>Closing</vt:lpstr>
      <vt:lpstr>Closing</vt:lpstr>
      <vt:lpstr>Closing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 of Computer Science</dc:creator>
  <cp:lastModifiedBy>dshahaf</cp:lastModifiedBy>
  <cp:revision>686</cp:revision>
  <cp:lastPrinted>2014-02-04T23:26:34Z</cp:lastPrinted>
  <dcterms:created xsi:type="dcterms:W3CDTF">2012-03-06T00:02:40Z</dcterms:created>
  <dcterms:modified xsi:type="dcterms:W3CDTF">2014-10-15T02:40:17Z</dcterms:modified>
</cp:coreProperties>
</file>