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0" r:id="rId5"/>
    <p:sldId id="262" r:id="rId6"/>
    <p:sldId id="306" r:id="rId7"/>
    <p:sldId id="307" r:id="rId8"/>
    <p:sldId id="313" r:id="rId9"/>
    <p:sldId id="309" r:id="rId10"/>
    <p:sldId id="314" r:id="rId11"/>
    <p:sldId id="315" r:id="rId12"/>
    <p:sldId id="316" r:id="rId13"/>
    <p:sldId id="312" r:id="rId14"/>
  </p:sldIdLst>
  <p:sldSz cx="12188825" cy="6858000"/>
  <p:notesSz cx="7086600" cy="93726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2742" autoAdjust="0"/>
  </p:normalViewPr>
  <p:slideViewPr>
    <p:cSldViewPr>
      <p:cViewPr varScale="1">
        <p:scale>
          <a:sx n="60" d="100"/>
          <a:sy n="60" d="100"/>
        </p:scale>
        <p:origin x="-1512" y="-104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howGuides="1">
      <p:cViewPr>
        <p:scale>
          <a:sx n="100" d="100"/>
          <a:sy n="100" d="100"/>
        </p:scale>
        <p:origin x="-2416" y="1032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390525"/>
            <a:ext cx="4689475" cy="2638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3700" y="3202305"/>
            <a:ext cx="6299200" cy="5467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700" y="8903971"/>
            <a:ext cx="5039360" cy="232688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62980" y="8903971"/>
            <a:ext cx="629920" cy="232688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11163" y="390525"/>
            <a:ext cx="4689475" cy="2638425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/>
              <a:t>The customer had </a:t>
            </a:r>
            <a:r>
              <a:rPr lang="en-US" sz="1200" dirty="0"/>
              <a:t>a big, and growing, global platform for storing and sharing people's most precious memories. But </a:t>
            </a:r>
            <a:r>
              <a:rPr lang="en-US" sz="1200" dirty="0" smtClean="0"/>
              <a:t>they had </a:t>
            </a:r>
            <a:r>
              <a:rPr lang="en-US" sz="1200" dirty="0"/>
              <a:t>a problem.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Size </a:t>
            </a:r>
            <a:r>
              <a:rPr lang="en-US" sz="1200" dirty="0"/>
              <a:t>and scale meant traditional RDBMS wouldn't work. It was slow, error prone, and gave users a worse experience the more successful </a:t>
            </a:r>
            <a:r>
              <a:rPr lang="en-US" sz="1200" dirty="0" smtClean="0"/>
              <a:t>they became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/>
              <a:t>But eventually-consistent NoSQL wouldn't either, because if one day you walk up to a photo booth and the last picture of Grandma alive is missing, that's a lawsuit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So </a:t>
            </a:r>
            <a:r>
              <a:rPr lang="en-US" sz="1200" dirty="0" smtClean="0"/>
              <a:t>they had </a:t>
            </a:r>
            <a:r>
              <a:rPr lang="en-US" sz="1200" dirty="0"/>
              <a:t>to fix that, and </a:t>
            </a:r>
            <a:r>
              <a:rPr lang="en-US" sz="1200" dirty="0" smtClean="0"/>
              <a:t>they did </a:t>
            </a:r>
            <a:r>
              <a:rPr lang="en-US" sz="1200" dirty="0"/>
              <a:t>it by putting a transactional, SQL compliant layer atop </a:t>
            </a:r>
            <a:r>
              <a:rPr lang="en-US" sz="1200" dirty="0" smtClean="0"/>
              <a:t>HBase. </a:t>
            </a:r>
            <a:r>
              <a:rPr lang="en-US" sz="1200" dirty="0"/>
              <a:t>In doing so, </a:t>
            </a:r>
            <a:r>
              <a:rPr lang="en-US" sz="1200" dirty="0" smtClean="0"/>
              <a:t>they retained </a:t>
            </a:r>
            <a:r>
              <a:rPr lang="en-US" sz="1200" dirty="0"/>
              <a:t>all the intellectual property of </a:t>
            </a:r>
            <a:r>
              <a:rPr lang="en-US" sz="1200" dirty="0" smtClean="0"/>
              <a:t>their scripts </a:t>
            </a:r>
            <a:r>
              <a:rPr lang="en-US" sz="1200" dirty="0"/>
              <a:t>and avoided retraining </a:t>
            </a:r>
            <a:r>
              <a:rPr lang="en-US" sz="1200" dirty="0" smtClean="0"/>
              <a:t>their technical </a:t>
            </a:r>
            <a:r>
              <a:rPr lang="en-US" sz="1200" dirty="0"/>
              <a:t>teams, while letting the service grow.</a:t>
            </a:r>
          </a:p>
        </p:txBody>
      </p:sp>
    </p:spTree>
    <p:extLst>
      <p:ext uri="{BB962C8B-B14F-4D97-AF65-F5344CB8AC3E}">
        <p14:creationId xmlns:p14="http://schemas.microsoft.com/office/powerpoint/2010/main" val="369587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390525"/>
            <a:ext cx="4689475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2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z="1100"/>
              <a:pPr/>
              <a:t>2</a:t>
            </a:fld>
            <a:endParaRPr lang="en-US" sz="110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11163" y="390525"/>
            <a:ext cx="4689475" cy="2638425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200" b="1" dirty="0"/>
              <a:t>Millions of members, billions of photos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The business has millions </a:t>
            </a:r>
            <a:r>
              <a:rPr lang="en-US" sz="1200" dirty="0"/>
              <a:t>of members in multiple countries with billions of photos stored online</a:t>
            </a:r>
          </a:p>
          <a:p>
            <a:pPr marL="47023" lvl="1" indent="0">
              <a:spcBef>
                <a:spcPts val="0"/>
              </a:spcBef>
              <a:buNone/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b="1" dirty="0"/>
              <a:t>Storage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They offer secure</a:t>
            </a:r>
            <a:r>
              <a:rPr lang="en-US" sz="1200" dirty="0"/>
              <a:t>, unlimited online </a:t>
            </a:r>
            <a:r>
              <a:rPr lang="en-US" sz="1200" dirty="0" smtClean="0"/>
              <a:t>storage for your photos</a:t>
            </a:r>
            <a:endParaRPr lang="en-US" sz="1200" dirty="0"/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b="1" dirty="0"/>
              <a:t>Printing &amp; gifts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You can print professional-quality </a:t>
            </a:r>
            <a:r>
              <a:rPr lang="en-US" sz="1200" dirty="0"/>
              <a:t>prints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And order numerous </a:t>
            </a:r>
            <a:r>
              <a:rPr lang="en-US" sz="1200" dirty="0"/>
              <a:t>customizable photo gifts, from display-quality photo books and posters to photo mugs and jewelry</a:t>
            </a:r>
          </a:p>
          <a:p>
            <a:pPr>
              <a:spcBef>
                <a:spcPts val="0"/>
              </a:spcBef>
            </a:pPr>
            <a:endParaRPr lang="en-US" sz="1200" b="1" dirty="0"/>
          </a:p>
          <a:p>
            <a:pPr>
              <a:spcBef>
                <a:spcPts val="0"/>
              </a:spcBef>
            </a:pPr>
            <a:r>
              <a:rPr lang="en-US" sz="1200" b="1" dirty="0"/>
              <a:t>Sharing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You can also share pictures, albums, and projects with your </a:t>
            </a:r>
            <a:r>
              <a:rPr lang="en-US" sz="1200" dirty="0"/>
              <a:t>friends &amp; </a:t>
            </a:r>
            <a:r>
              <a:rPr lang="en-US" sz="1200" dirty="0" smtClean="0"/>
              <a:t>family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636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390525"/>
            <a:ext cx="4689475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700" y="3202304"/>
            <a:ext cx="6299200" cy="57016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200" b="1" dirty="0"/>
              <a:t>Need for personalization at scale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They needed to meet </a:t>
            </a:r>
            <a:r>
              <a:rPr lang="en-US" sz="1200" dirty="0"/>
              <a:t>increasing demand, in number of users and data volumes, easily and without </a:t>
            </a:r>
            <a:r>
              <a:rPr lang="en-US" sz="1200" dirty="0" smtClean="0"/>
              <a:t>any downtime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But with their legacy database, to expand, they needed server upgrades with downtime that they could not afford, since they have customers across multiple countries and time zones.  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Expansion in small increments was not possible</a:t>
            </a:r>
            <a:r>
              <a:rPr lang="en-US" sz="1200" dirty="0"/>
              <a:t>. </a:t>
            </a:r>
            <a:r>
              <a:rPr lang="en-US" sz="1200" dirty="0" smtClean="0"/>
              <a:t> Every </a:t>
            </a:r>
            <a:r>
              <a:rPr lang="en-US" sz="1200" dirty="0"/>
              <a:t>time they needed to </a:t>
            </a:r>
            <a:r>
              <a:rPr lang="en-US" sz="1200" dirty="0" smtClean="0"/>
              <a:t>expand, they needed large investments in hardware &amp; software licenses.</a:t>
            </a:r>
          </a:p>
          <a:p>
            <a:pPr marL="47023" lvl="1" indent="0">
              <a:spcBef>
                <a:spcPts val="0"/>
              </a:spcBef>
              <a:buNone/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 smtClean="0"/>
              <a:t>As they scaled they also wanted to increase their revenue by providing personalized </a:t>
            </a:r>
            <a:r>
              <a:rPr lang="en-US" sz="1200" dirty="0"/>
              <a:t>offers delivered in real-time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In order to do this they needed to build a tighter data capture to analytics loop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But the data </a:t>
            </a:r>
            <a:r>
              <a:rPr lang="en-US" sz="1200" dirty="0"/>
              <a:t>replication from </a:t>
            </a:r>
            <a:r>
              <a:rPr lang="en-US" sz="1200" dirty="0" smtClean="0"/>
              <a:t>their legacy </a:t>
            </a:r>
            <a:r>
              <a:rPr lang="en-US" sz="1200" dirty="0"/>
              <a:t>database to Hadoop </a:t>
            </a:r>
            <a:r>
              <a:rPr lang="en-US" sz="1200" dirty="0" smtClean="0"/>
              <a:t>resulted </a:t>
            </a:r>
            <a:r>
              <a:rPr lang="en-US" sz="1200" dirty="0"/>
              <a:t>in </a:t>
            </a:r>
            <a:r>
              <a:rPr lang="en-US" sz="1200" dirty="0" smtClean="0"/>
              <a:t>latency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It also resulted in multiple </a:t>
            </a:r>
            <a:r>
              <a:rPr lang="en-US" sz="1200" dirty="0"/>
              <a:t>copies </a:t>
            </a:r>
            <a:r>
              <a:rPr lang="en-US" sz="1200" dirty="0" smtClean="0"/>
              <a:t>of the data that they had to keep in sync</a:t>
            </a:r>
            <a:endParaRPr lang="en-US" sz="1200" dirty="0"/>
          </a:p>
          <a:p>
            <a:pPr>
              <a:spcBef>
                <a:spcPts val="0"/>
              </a:spcBef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200" b="1" dirty="0" smtClean="0"/>
              <a:t>Structured </a:t>
            </a:r>
            <a:r>
              <a:rPr lang="en-US" sz="1200" b="1" dirty="0"/>
              <a:t>and unstructured data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They wanted to provide an exceptional </a:t>
            </a:r>
            <a:r>
              <a:rPr lang="en-US" sz="1200" dirty="0"/>
              <a:t>&amp; differentiated </a:t>
            </a:r>
            <a:r>
              <a:rPr lang="en-US" sz="1200" dirty="0" smtClean="0"/>
              <a:t>experience for their users.  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They wanted customers to be able to tag pictures to enable them to search for them later, with automatic face detection to help with that.  Such as, </a:t>
            </a:r>
            <a:r>
              <a:rPr lang="en-US" sz="1200" dirty="0"/>
              <a:t>“granddaughter Emma”, </a:t>
            </a:r>
            <a:r>
              <a:rPr lang="en-US" sz="1200" dirty="0" smtClean="0"/>
              <a:t>“Vacation in Italy</a:t>
            </a:r>
            <a:r>
              <a:rPr lang="en-US" sz="1200" dirty="0"/>
              <a:t>”, “Thanksgiving </a:t>
            </a:r>
            <a:r>
              <a:rPr lang="en-US" sz="1200" dirty="0" smtClean="0"/>
              <a:t>2013”.  Or be able to describe the picture when sharing it with friends and family.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They also wanted to provide them the ability to capture the metadata for the picture from the camera </a:t>
            </a:r>
            <a:r>
              <a:rPr lang="en-US" sz="1200" dirty="0"/>
              <a:t>e.g. resolution, GPS location, </a:t>
            </a:r>
            <a:r>
              <a:rPr lang="en-US" sz="1200" dirty="0" smtClean="0"/>
              <a:t>…, to use for various purposes</a:t>
            </a:r>
          </a:p>
          <a:p>
            <a:pPr marL="45720" lvl="1" indent="0">
              <a:spcBef>
                <a:spcPts val="0"/>
              </a:spcBef>
              <a:buNone/>
            </a:pPr>
            <a:r>
              <a:rPr lang="en-US" sz="1200" dirty="0" smtClean="0"/>
              <a:t>In other words they needed to integrate semi-structured and unstructured data with their structured data.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1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390525"/>
            <a:ext cx="4689475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72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11163" y="390525"/>
            <a:ext cx="4689475" cy="2638425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>
          <a:xfrm>
            <a:off x="393700" y="3202305"/>
            <a:ext cx="6299200" cy="552259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719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7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7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9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ogo"/>
          <p:cNvSpPr>
            <a:spLocks noChangeAspect="1" noEditPoints="1"/>
          </p:cNvSpPr>
          <p:nvPr userDrawn="1"/>
        </p:nvSpPr>
        <p:spPr bwMode="black">
          <a:xfrm>
            <a:off x="9925748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 userDrawn="1"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quoted person’s name, title and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invGray">
          <a:xfrm>
            <a:off x="9925747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invGray">
          <a:xfrm>
            <a:off x="9925747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 userDrawn="1"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1722" y="6478524"/>
            <a:ext cx="284405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pyright"/>
          <p:cNvSpPr txBox="1"/>
          <p:nvPr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11" name="logo"/>
          <p:cNvSpPr>
            <a:spLocks noChangeAspect="1" noEditPoints="1"/>
          </p:cNvSpPr>
          <p:nvPr userDrawn="1"/>
        </p:nvSpPr>
        <p:spPr bwMode="black">
          <a:xfrm>
            <a:off x="11586740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51" r:id="rId4"/>
    <p:sldLayoutId id="2147483661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2" r:id="rId11"/>
    <p:sldLayoutId id="2147483650" r:id="rId12"/>
    <p:sldLayoutId id="2147483663" r:id="rId13"/>
    <p:sldLayoutId id="2147483664" r:id="rId14"/>
    <p:sldLayoutId id="2147483654" r:id="rId15"/>
    <p:sldLayoutId id="2147483665" r:id="rId16"/>
    <p:sldLayoutId id="2147483655" r:id="rId17"/>
    <p:sldLayoutId id="2147483652" r:id="rId18"/>
    <p:sldLayoutId id="2147483653" r:id="rId19"/>
    <p:sldLayoutId id="2147483666" r:id="rId20"/>
    <p:sldLayoutId id="2147483667" r:id="rId21"/>
    <p:sldLayoutId id="2147483668" r:id="rId22"/>
    <p:sldLayoutId id="2147483669" r:id="rId23"/>
    <p:sldLayoutId id="2147483656" r:id="rId24"/>
    <p:sldLayoutId id="2147483657" r:id="rId25"/>
    <p:sldLayoutId id="2147483670" r:id="rId26"/>
    <p:sldLayoutId id="2147483671" r:id="rId27"/>
    <p:sldLayoutId id="2147483672" r:id="rId28"/>
    <p:sldLayoutId id="2147483658" r:id="rId29"/>
    <p:sldLayoutId id="2147483659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046480"/>
          </a:xfrm>
        </p:spPr>
        <p:txBody>
          <a:bodyPr/>
          <a:lstStyle/>
          <a:p>
            <a:r>
              <a:rPr lang="en-US" dirty="0" smtClean="0"/>
              <a:t>The big (data)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408612" y="685800"/>
            <a:ext cx="6324600" cy="1366528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lIns="91440" tIns="182880" rIns="91440" bIns="182880">
            <a:spAutoFit/>
          </a:bodyPr>
          <a:lstStyle/>
          <a:p>
            <a:pPr marL="0" indent="0" algn="ctr">
              <a:buNone/>
            </a:pPr>
            <a:r>
              <a:rPr lang="en-US" sz="3600" dirty="0" smtClean="0"/>
              <a:t>Read more about Trafodion and try it out at </a:t>
            </a:r>
            <a:r>
              <a:rPr lang="en-US" sz="3600" b="1" dirty="0" smtClean="0"/>
              <a:t>www.Trafodion.org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00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The business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 smtClean="0"/>
              <a:t>Millions of members, billions of photos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000" dirty="0" smtClean="0"/>
              <a:t>Storage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000" dirty="0" smtClean="0"/>
              <a:t>Printing &amp; gifts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000" dirty="0" smtClean="0"/>
              <a:t>Sharing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80" y="2133600"/>
            <a:ext cx="5589146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/>
        </p:blipFill>
        <p:spPr>
          <a:xfrm>
            <a:off x="7386249" y="1447799"/>
            <a:ext cx="3243829" cy="3842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The challenge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256372" cy="441960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 smtClean="0"/>
              <a:t>Need for personalization at scale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000" dirty="0" smtClean="0"/>
              <a:t>Structured and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36280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95" y="904947"/>
            <a:ext cx="3246416" cy="492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The constraints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0" y="1676400"/>
            <a:ext cx="6094571" cy="441960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/>
              <a:t>Can’t be “eventually” correct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000" dirty="0" smtClean="0"/>
              <a:t>Latency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000" dirty="0" smtClean="0"/>
              <a:t>Time to market</a:t>
            </a:r>
          </a:p>
        </p:txBody>
      </p:sp>
    </p:spTree>
    <p:extLst>
      <p:ext uri="{BB962C8B-B14F-4D97-AF65-F5344CB8AC3E}">
        <p14:creationId xmlns:p14="http://schemas.microsoft.com/office/powerpoint/2010/main" val="12307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Solution: Transactional SQL on HBase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84212" y="1998554"/>
            <a:ext cx="10744200" cy="640144"/>
            <a:chOff x="684212" y="2209800"/>
            <a:chExt cx="10744200" cy="428898"/>
          </a:xfrm>
        </p:grpSpPr>
        <p:sp>
          <p:nvSpPr>
            <p:cNvPr id="5" name="Rectangle 4"/>
            <p:cNvSpPr/>
            <p:nvPr/>
          </p:nvSpPr>
          <p:spPr>
            <a:xfrm>
              <a:off x="684212" y="2209800"/>
              <a:ext cx="2437765" cy="4288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 dirty="0" smtClean="0"/>
                <a:t>Oracle</a:t>
              </a:r>
              <a:endParaRPr lang="en-US" sz="40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22612" y="2209800"/>
              <a:ext cx="3352800" cy="4288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 dirty="0" smtClean="0"/>
                <a:t>NoSQL</a:t>
              </a:r>
              <a:endParaRPr lang="en-US" sz="4000" b="1" dirty="0"/>
            </a:p>
          </p:txBody>
        </p:sp>
        <p:sp>
          <p:nvSpPr>
            <p:cNvPr id="7" name="Pentagon 6"/>
            <p:cNvSpPr/>
            <p:nvPr/>
          </p:nvSpPr>
          <p:spPr>
            <a:xfrm>
              <a:off x="6475412" y="2209800"/>
              <a:ext cx="4953000" cy="428898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 dirty="0" smtClean="0"/>
                <a:t>*Trafodion</a:t>
              </a:r>
              <a:endParaRPr lang="en-US" sz="4000" b="1" dirty="0"/>
            </a:p>
          </p:txBody>
        </p:sp>
      </p:grp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912812" y="2571306"/>
            <a:ext cx="121888" cy="118872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2" name="Oval 39"/>
          <p:cNvSpPr>
            <a:spLocks noChangeArrowheads="1"/>
          </p:cNvSpPr>
          <p:nvPr/>
        </p:nvSpPr>
        <p:spPr bwMode="auto">
          <a:xfrm>
            <a:off x="7161212" y="2571306"/>
            <a:ext cx="121888" cy="118872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" name="Oval 42"/>
          <p:cNvSpPr>
            <a:spLocks noChangeArrowheads="1"/>
          </p:cNvSpPr>
          <p:nvPr/>
        </p:nvSpPr>
        <p:spPr bwMode="auto">
          <a:xfrm>
            <a:off x="3254056" y="2571306"/>
            <a:ext cx="121888" cy="118872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V="1">
            <a:off x="3315000" y="2646523"/>
            <a:ext cx="0" cy="29178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7222156" y="2672660"/>
            <a:ext cx="0" cy="26564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973756" y="2672660"/>
            <a:ext cx="0" cy="26564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89012" y="2965542"/>
            <a:ext cx="1295400" cy="585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defTabSz="430213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sz="3200" b="1" dirty="0" smtClean="0">
                <a:solidFill>
                  <a:schemeClr val="accent1"/>
                </a:solidFill>
                <a:cs typeface="HP Simplified" pitchFamily="34" charset="0"/>
              </a:rPr>
              <a:t>Legacy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22156" y="2965542"/>
            <a:ext cx="4479309" cy="2825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defTabSz="430213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sz="3200" b="1" dirty="0" smtClean="0">
                <a:solidFill>
                  <a:schemeClr val="accent1"/>
                </a:solidFill>
                <a:cs typeface="HP Simplified" pitchFamily="34" charset="0"/>
              </a:rPr>
              <a:t>Winner</a:t>
            </a:r>
          </a:p>
          <a:p>
            <a:r>
              <a:rPr lang="en-US" sz="3200" dirty="0"/>
              <a:t>SQL</a:t>
            </a:r>
          </a:p>
          <a:p>
            <a:r>
              <a:rPr lang="en-US" sz="3200" dirty="0" smtClean="0"/>
              <a:t>HBase/Hadoop</a:t>
            </a:r>
          </a:p>
          <a:p>
            <a:r>
              <a:rPr lang="en-US" sz="3200" dirty="0" smtClean="0"/>
              <a:t>Real-time </a:t>
            </a:r>
            <a:r>
              <a:rPr lang="en-US" sz="3200" dirty="0"/>
              <a:t>transactional</a:t>
            </a:r>
          </a:p>
          <a:p>
            <a:endParaRPr lang="en-US" sz="2000" dirty="0" smtClean="0"/>
          </a:p>
          <a:p>
            <a:r>
              <a:rPr lang="en-US" sz="2000" dirty="0" smtClean="0"/>
              <a:t>*HP </a:t>
            </a:r>
            <a:r>
              <a:rPr lang="en-US" sz="2000" dirty="0"/>
              <a:t>sponsored open source </a:t>
            </a:r>
            <a:r>
              <a:rPr lang="en-US" sz="2000" dirty="0" smtClean="0"/>
              <a:t>project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315000" y="2965542"/>
            <a:ext cx="3541412" cy="1635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defTabSz="430213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sz="3200" b="1" dirty="0" smtClean="0">
                <a:solidFill>
                  <a:schemeClr val="accent3"/>
                </a:solidFill>
                <a:cs typeface="HP Simplified" pitchFamily="34" charset="0"/>
              </a:rPr>
              <a:t>First PoC</a:t>
            </a:r>
          </a:p>
          <a:p>
            <a:r>
              <a:rPr lang="en-US" sz="3200" dirty="0"/>
              <a:t>Inflexible data model</a:t>
            </a:r>
          </a:p>
          <a:p>
            <a:r>
              <a:rPr lang="en-US" sz="3200" dirty="0"/>
              <a:t>Concurrency issues</a:t>
            </a:r>
          </a:p>
        </p:txBody>
      </p:sp>
    </p:spTree>
    <p:extLst>
      <p:ext uri="{BB962C8B-B14F-4D97-AF65-F5344CB8AC3E}">
        <p14:creationId xmlns:p14="http://schemas.microsoft.com/office/powerpoint/2010/main" val="1640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Some numbers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0569" y="2571750"/>
            <a:ext cx="6247686" cy="1714500"/>
          </a:xfrm>
        </p:spPr>
        <p:txBody>
          <a:bodyPr>
            <a:noAutofit/>
          </a:bodyPr>
          <a:lstStyle/>
          <a:p>
            <a:pPr marL="0" indent="0" algn="ctr" defTabSz="457200" fontAlgn="ctr">
              <a:spcAft>
                <a:spcPts val="1200"/>
              </a:spcAft>
              <a:buSzPct val="100000"/>
              <a:buNone/>
            </a:pPr>
            <a:r>
              <a:rPr lang="en-US" sz="6000" b="1" dirty="0" smtClean="0">
                <a:solidFill>
                  <a:srgbClr val="0096D6"/>
                </a:solidFill>
              </a:rPr>
              <a:t>4x reduction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in TCO</a:t>
            </a:r>
          </a:p>
        </p:txBody>
      </p:sp>
    </p:spTree>
    <p:extLst>
      <p:ext uri="{BB962C8B-B14F-4D97-AF65-F5344CB8AC3E}">
        <p14:creationId xmlns:p14="http://schemas.microsoft.com/office/powerpoint/2010/main" val="37248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Some numbers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3012" y="2095500"/>
            <a:ext cx="7162800" cy="26670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6000" b="1" dirty="0" smtClean="0">
                <a:solidFill>
                  <a:srgbClr val="0096D6"/>
                </a:solidFill>
              </a:rPr>
              <a:t>Zero retraining</a:t>
            </a:r>
            <a:r>
              <a:rPr lang="en-US" sz="6000" dirty="0">
                <a:solidFill>
                  <a:prstClr val="black"/>
                </a:solidFill>
              </a:rPr>
              <a:t/>
            </a:r>
            <a:br>
              <a:rPr lang="en-US" sz="6000" dirty="0">
                <a:solidFill>
                  <a:prstClr val="black"/>
                </a:solidFill>
              </a:rPr>
            </a:br>
            <a:r>
              <a:rPr lang="en-US" sz="6000" dirty="0" smtClean="0">
                <a:solidFill>
                  <a:prstClr val="black"/>
                </a:solidFill>
              </a:rPr>
              <a:t>building on existing SQL skillset &amp; queries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304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Some numbers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6627" y="2133601"/>
            <a:ext cx="6475571" cy="2590799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6000" b="1" dirty="0" smtClean="0">
                <a:solidFill>
                  <a:srgbClr val="0096D6"/>
                </a:solidFill>
              </a:rPr>
              <a:t>New functionality</a:t>
            </a:r>
            <a:r>
              <a:rPr lang="en-US" sz="6000" dirty="0" smtClean="0">
                <a:solidFill>
                  <a:prstClr val="black"/>
                </a:solidFill>
              </a:rPr>
              <a:t> picture tagging &amp; sentiment analysis</a:t>
            </a:r>
          </a:p>
        </p:txBody>
      </p:sp>
    </p:spTree>
    <p:extLst>
      <p:ext uri="{BB962C8B-B14F-4D97-AF65-F5344CB8AC3E}">
        <p14:creationId xmlns:p14="http://schemas.microsoft.com/office/powerpoint/2010/main" val="29582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Some numbers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3727" y="2514601"/>
            <a:ext cx="7161371" cy="1828799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6000" b="1" dirty="0" smtClean="0">
                <a:solidFill>
                  <a:srgbClr val="0096D6"/>
                </a:solidFill>
              </a:rPr>
              <a:t>Real-time analytics </a:t>
            </a:r>
            <a:r>
              <a:rPr lang="en-US" sz="6000" dirty="0" smtClean="0"/>
              <a:t>of customer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21921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 Standard 16x9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CC96C0E4BC48AF4F099E0CE18302" ma:contentTypeVersion="1" ma:contentTypeDescription="Create a new document." ma:contentTypeScope="" ma:versionID="122955005f89001378a60e857f05481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C9597-6605-4D34-A8D5-F020DF524840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1CD398-0552-4454-858F-3A13FF628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5284EB4-B39B-4A67-92B7-717510CCF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HP_PPT_Standard_16x9_EN</Template>
  <TotalTime>5120</TotalTime>
  <Words>610</Words>
  <Application>Microsoft Macintosh PowerPoint</Application>
  <PresentationFormat>Custom</PresentationFormat>
  <Paragraphs>79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HP Standard 16x9</vt:lpstr>
      <vt:lpstr>The big (data) picture</vt:lpstr>
      <vt:lpstr>The business</vt:lpstr>
      <vt:lpstr>The challenge</vt:lpstr>
      <vt:lpstr>The constraints</vt:lpstr>
      <vt:lpstr>Solution: Transactional SQL on HBase</vt:lpstr>
      <vt:lpstr>Some numbers</vt:lpstr>
      <vt:lpstr>Some numbers</vt:lpstr>
      <vt:lpstr>Some numbers</vt:lpstr>
      <vt:lpstr>Some numbers</vt:lpstr>
      <vt:lpstr>Thank you</vt:lpstr>
    </vt:vector>
  </TitlesOfParts>
  <Company>Hewlett 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Jain, Rohit (Trafodion)</dc:creator>
  <cp:lastModifiedBy>Audra Montenegro</cp:lastModifiedBy>
  <cp:revision>143</cp:revision>
  <cp:lastPrinted>2014-09-30T22:37:34Z</cp:lastPrinted>
  <dcterms:created xsi:type="dcterms:W3CDTF">2014-09-16T20:41:52Z</dcterms:created>
  <dcterms:modified xsi:type="dcterms:W3CDTF">2014-10-16T03:01:42Z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2839718</vt:lpwstr>
  </property>
  <property fmtid="{D5CDD505-2E9C-101B-9397-08002B2CF9AE}" pid="3" name="NXPowerLiteSettings">
    <vt:lpwstr>F900050004A000</vt:lpwstr>
  </property>
  <property fmtid="{D5CDD505-2E9C-101B-9397-08002B2CF9AE}" pid="4" name="NXPowerLiteVersion">
    <vt:lpwstr>D6.0.7</vt:lpwstr>
  </property>
</Properties>
</file>